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31" r:id="rId2"/>
    <p:sldId id="321" r:id="rId3"/>
    <p:sldId id="322" r:id="rId4"/>
    <p:sldId id="323" r:id="rId5"/>
    <p:sldId id="294" r:id="rId6"/>
    <p:sldId id="295" r:id="rId7"/>
    <p:sldId id="297" r:id="rId8"/>
    <p:sldId id="311" r:id="rId9"/>
    <p:sldId id="312" r:id="rId10"/>
    <p:sldId id="299" r:id="rId11"/>
    <p:sldId id="313" r:id="rId12"/>
    <p:sldId id="300" r:id="rId13"/>
    <p:sldId id="301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4" r:id="rId22"/>
    <p:sldId id="325" r:id="rId23"/>
    <p:sldId id="327" r:id="rId24"/>
    <p:sldId id="350" r:id="rId25"/>
    <p:sldId id="351" r:id="rId26"/>
    <p:sldId id="352" r:id="rId27"/>
    <p:sldId id="302" r:id="rId28"/>
    <p:sldId id="303" r:id="rId29"/>
    <p:sldId id="304" r:id="rId30"/>
    <p:sldId id="305" r:id="rId31"/>
    <p:sldId id="307" r:id="rId32"/>
    <p:sldId id="308" r:id="rId33"/>
    <p:sldId id="332" r:id="rId34"/>
    <p:sldId id="333" r:id="rId35"/>
    <p:sldId id="334" r:id="rId36"/>
    <p:sldId id="335" r:id="rId37"/>
    <p:sldId id="337" r:id="rId38"/>
    <p:sldId id="338" r:id="rId39"/>
    <p:sldId id="339" r:id="rId40"/>
    <p:sldId id="344" r:id="rId41"/>
    <p:sldId id="345" r:id="rId42"/>
    <p:sldId id="346" r:id="rId43"/>
    <p:sldId id="347" r:id="rId44"/>
    <p:sldId id="348" r:id="rId45"/>
    <p:sldId id="349" r:id="rId46"/>
    <p:sldId id="340" r:id="rId47"/>
    <p:sldId id="341" r:id="rId48"/>
    <p:sldId id="342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7D7D7"/>
    <a:srgbClr val="00FF00"/>
    <a:srgbClr val="CC00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165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B32-155C-4EF6-A09E-398B820F22A5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CAAA9-7BD4-46F1-91CB-E608056EF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8AD7-776F-4175-946D-387F6D0D8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093CF-26D1-42C2-A1DC-32086F179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99FE-B6A7-4B5D-B628-DBE0DE3BF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5A99-C4CF-4222-BB90-C69C5450D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7C7B-5671-4B0D-B4CD-75F0A1A53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B94D-73FB-457A-AE17-14E44AE81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1476A-F56B-4C7C-A111-A0BF9FC15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BCC34-A946-4180-8A1E-78F6A26DA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BB889-FCA5-4F34-ABD1-412338C4D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7B37-6C9A-416A-9172-1B0BD866A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AC8FB-3C32-4EE8-B62E-A5CD71EEC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BF00B17-8355-4DD2-AD1F-E4C2F48E4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5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5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5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605" y="2780928"/>
            <a:ext cx="4703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СЕНСОРНЫЕ СЕТИ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921000" y="115888"/>
            <a:ext cx="330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Регулярные покрытия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2246313" y="2924175"/>
            <a:ext cx="21590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479425" y="1700213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195513" y="1674813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355725" y="3192463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211388" y="30448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982788" y="2840038"/>
            <a:ext cx="504825" cy="492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62213" y="2251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>
                <a:ea typeface="굴림" pitchFamily="34" charset="-127"/>
              </a:rPr>
              <a:t>R</a:t>
            </a:r>
            <a:endParaRPr lang="ru-RU" sz="1800" i="1">
              <a:ea typeface="굴림" pitchFamily="34" charset="-127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332038" y="2630488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>
                <a:ea typeface="굴림" pitchFamily="34" charset="-127"/>
              </a:rPr>
              <a:t>r</a:t>
            </a:r>
            <a:endParaRPr lang="ru-RU" sz="1800" i="1">
              <a:ea typeface="굴림" pitchFamily="34" charset="-127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1309688" y="2565400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284288" y="2565400"/>
            <a:ext cx="93662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2173288" y="256540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2233613" y="2565400"/>
            <a:ext cx="86360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244600" y="25368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2189163" y="40481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3059113" y="25241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5148263" y="1628775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6732588" y="1628775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5148263" y="3178175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7596188" y="250507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6732588" y="3178175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6794500" y="32591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7129463" y="22272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>
                <a:ea typeface="굴림" pitchFamily="34" charset="-127"/>
              </a:rPr>
              <a:t>R</a:t>
            </a:r>
            <a:endParaRPr lang="ru-RU" sz="1800" i="1">
              <a:ea typeface="굴림" pitchFamily="34" charset="-127"/>
            </a:endParaRPr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6486525" y="2951163"/>
            <a:ext cx="712788" cy="696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7011988" y="2743200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>
                <a:ea typeface="굴림" pitchFamily="34" charset="-127"/>
              </a:rPr>
              <a:t>r</a:t>
            </a:r>
            <a:endParaRPr lang="ru-RU" sz="1800" i="1">
              <a:ea typeface="굴림" pitchFamily="34" charset="-127"/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6823075" y="3071813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6064250" y="25654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6056313" y="40862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7640638" y="25654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6075363" y="2555875"/>
            <a:ext cx="657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H="1">
            <a:off x="6732588" y="2555875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Oval 37"/>
          <p:cNvSpPr>
            <a:spLocks noChangeArrowheads="1"/>
          </p:cNvSpPr>
          <p:nvPr/>
        </p:nvSpPr>
        <p:spPr bwMode="auto">
          <a:xfrm>
            <a:off x="6049963" y="25241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7605713" y="404495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39"/>
          <p:cNvSpPr>
            <a:spLocks noChangeArrowheads="1"/>
          </p:cNvSpPr>
          <p:nvPr/>
        </p:nvSpPr>
        <p:spPr bwMode="auto">
          <a:xfrm>
            <a:off x="6011863" y="4046538"/>
            <a:ext cx="82550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8" name="Object 40"/>
          <p:cNvGraphicFramePr>
            <a:graphicFrameLocks noChangeAspect="1"/>
          </p:cNvGraphicFramePr>
          <p:nvPr/>
        </p:nvGraphicFramePr>
        <p:xfrm>
          <a:off x="1619250" y="5337175"/>
          <a:ext cx="1273175" cy="468313"/>
        </p:xfrm>
        <a:graphic>
          <a:graphicData uri="http://schemas.openxmlformats.org/presentationml/2006/ole">
            <p:oleObj spid="_x0000_s51202" name="Equation" r:id="rId3" imgW="596880" imgH="215640" progId="Equation.DSMT4">
              <p:embed/>
            </p:oleObj>
          </a:graphicData>
        </a:graphic>
      </p:graphicFrame>
      <p:graphicFrame>
        <p:nvGraphicFramePr>
          <p:cNvPr id="39" name="Object 41"/>
          <p:cNvGraphicFramePr>
            <a:graphicFrameLocks noChangeAspect="1"/>
          </p:cNvGraphicFramePr>
          <p:nvPr/>
        </p:nvGraphicFramePr>
        <p:xfrm>
          <a:off x="6300788" y="5410200"/>
          <a:ext cx="1138237" cy="468313"/>
        </p:xfrm>
        <a:graphic>
          <a:graphicData uri="http://schemas.openxmlformats.org/presentationml/2006/ole">
            <p:oleObj spid="_x0000_s51203" name="Equation" r:id="rId4" imgW="533160" imgH="215640" progId="Equation.DSMT4">
              <p:embed/>
            </p:oleObj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531938" y="6088063"/>
          <a:ext cx="1552575" cy="509587"/>
        </p:xfrm>
        <a:graphic>
          <a:graphicData uri="http://schemas.openxmlformats.org/presentationml/2006/ole">
            <p:oleObj spid="_x0000_s51204" name="Equation" r:id="rId5" imgW="698400" imgH="228600" progId="Equation.DSMT4">
              <p:embed/>
            </p:oleObj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6140450" y="6107113"/>
          <a:ext cx="1552575" cy="481012"/>
        </p:xfrm>
        <a:graphic>
          <a:graphicData uri="http://schemas.openxmlformats.org/presentationml/2006/ole">
            <p:oleObj spid="_x0000_s51205" name="Формула" r:id="rId6" imgW="698400" imgH="215640" progId="Equation.3">
              <p:embed/>
            </p:oleObj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1204913" y="836613"/>
          <a:ext cx="2220912" cy="771525"/>
        </p:xfrm>
        <a:graphic>
          <a:graphicData uri="http://schemas.openxmlformats.org/presentationml/2006/ole">
            <p:oleObj spid="_x0000_s51206" name="Equation" r:id="rId7" imgW="1041120" imgH="355320" progId="Equation.DSMT4">
              <p:embed/>
            </p:oleObj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5930900" y="863600"/>
          <a:ext cx="1949450" cy="717550"/>
        </p:xfrm>
        <a:graphic>
          <a:graphicData uri="http://schemas.openxmlformats.org/presentationml/2006/ole">
            <p:oleObj spid="_x0000_s51207" name="Equation" r:id="rId8" imgW="91440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07950" y="44450"/>
            <a:ext cx="8280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Регулярное покрытие кругами 2 типов</a:t>
            </a: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0700" y="1020763"/>
          <a:ext cx="4267200" cy="3978275"/>
        </p:xfrm>
        <a:graphic>
          <a:graphicData uri="http://schemas.openxmlformats.org/presentationml/2006/ole">
            <p:oleObj spid="_x0000_s62466" name="Презентация" r:id="rId3" imgW="4571981" imgH="3429123" progId="PowerPoint.Show.8">
              <p:embed/>
            </p:oleObj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92725" y="2697163"/>
            <a:ext cx="1562100" cy="4572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D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 1.0189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7950" y="5157788"/>
            <a:ext cx="8964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 b="1" dirty="0"/>
              <a:t>F.G. T</a:t>
            </a:r>
            <a:r>
              <a:rPr lang="en-US" sz="2200" b="1" dirty="0">
                <a:cs typeface="Times New Roman" pitchFamily="18" charset="0"/>
              </a:rPr>
              <a:t>ö</a:t>
            </a:r>
            <a:r>
              <a:rPr lang="ru-RU" sz="2200" b="1" dirty="0" err="1"/>
              <a:t>th</a:t>
            </a:r>
            <a:r>
              <a:rPr lang="en-US" sz="2200" b="1" dirty="0"/>
              <a:t>.</a:t>
            </a:r>
            <a:r>
              <a:rPr lang="ru-RU" sz="2200" dirty="0"/>
              <a:t> Covering </a:t>
            </a:r>
            <a:r>
              <a:rPr lang="ru-RU" sz="2200" dirty="0" err="1"/>
              <a:t>the</a:t>
            </a:r>
            <a:r>
              <a:rPr lang="ru-RU" sz="2200" dirty="0"/>
              <a:t> </a:t>
            </a:r>
            <a:r>
              <a:rPr lang="ru-RU" sz="2200" dirty="0" err="1"/>
              <a:t>Plane</a:t>
            </a:r>
            <a:r>
              <a:rPr lang="ru-RU" sz="2200" dirty="0"/>
              <a:t> </a:t>
            </a:r>
            <a:r>
              <a:rPr lang="ru-RU" sz="2200" dirty="0" err="1"/>
              <a:t>with</a:t>
            </a:r>
            <a:r>
              <a:rPr lang="ru-RU" sz="2200" dirty="0"/>
              <a:t> </a:t>
            </a:r>
            <a:r>
              <a:rPr lang="ru-RU" sz="2200" dirty="0" err="1"/>
              <a:t>Two</a:t>
            </a:r>
            <a:r>
              <a:rPr lang="ru-RU" sz="2200" dirty="0"/>
              <a:t> </a:t>
            </a:r>
            <a:r>
              <a:rPr lang="ru-RU" sz="2200" dirty="0" err="1"/>
              <a:t>Kinds</a:t>
            </a:r>
            <a:r>
              <a:rPr lang="ru-RU" sz="2200" dirty="0"/>
              <a:t> </a:t>
            </a:r>
            <a:r>
              <a:rPr lang="ru-RU" sz="2200" dirty="0" err="1"/>
              <a:t>of</a:t>
            </a:r>
            <a:r>
              <a:rPr lang="ru-RU" sz="2200" dirty="0"/>
              <a:t> </a:t>
            </a:r>
            <a:r>
              <a:rPr lang="ru-RU" sz="2200" dirty="0" err="1" smtClean="0"/>
              <a:t>Circles</a:t>
            </a:r>
            <a:r>
              <a:rPr lang="ru-RU" sz="2200" dirty="0" smtClean="0"/>
              <a:t> </a:t>
            </a:r>
            <a:r>
              <a:rPr lang="en-US" sz="2200" dirty="0"/>
              <a:t>//</a:t>
            </a:r>
            <a:r>
              <a:rPr lang="ru-RU" sz="2200" dirty="0"/>
              <a:t> </a:t>
            </a:r>
            <a:r>
              <a:rPr lang="ru-RU" sz="2200" dirty="0" err="1"/>
              <a:t>Discrete</a:t>
            </a:r>
            <a:r>
              <a:rPr lang="ru-RU" sz="2200" dirty="0"/>
              <a:t> &amp; </a:t>
            </a:r>
            <a:r>
              <a:rPr lang="ru-RU" sz="2200" dirty="0" err="1"/>
              <a:t>Computational</a:t>
            </a:r>
            <a:r>
              <a:rPr lang="en-US" sz="2200" dirty="0"/>
              <a:t> </a:t>
            </a:r>
            <a:r>
              <a:rPr lang="ru-RU" sz="2200" dirty="0" err="1"/>
              <a:t>Geometry</a:t>
            </a:r>
            <a:r>
              <a:rPr lang="ru-RU" sz="2200" dirty="0"/>
              <a:t>, 1995</a:t>
            </a:r>
            <a:r>
              <a:rPr lang="en-US" sz="2200" dirty="0"/>
              <a:t>.</a:t>
            </a:r>
            <a:r>
              <a:rPr lang="ru-RU" sz="2200" dirty="0"/>
              <a:t> </a:t>
            </a:r>
            <a:r>
              <a:rPr lang="en-US" sz="2200" dirty="0"/>
              <a:t>V</a:t>
            </a:r>
            <a:r>
              <a:rPr lang="ru-RU" sz="2200" dirty="0"/>
              <a:t>. 13, </a:t>
            </a:r>
            <a:r>
              <a:rPr lang="ru-RU" sz="2200" dirty="0" err="1"/>
              <a:t>No</a:t>
            </a:r>
            <a:r>
              <a:rPr lang="ru-RU" sz="2200" dirty="0"/>
              <a:t>. 3, 445-457.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248275" y="3789363"/>
          <a:ext cx="1608138" cy="509587"/>
        </p:xfrm>
        <a:graphic>
          <a:graphicData uri="http://schemas.openxmlformats.org/presentationml/2006/ole">
            <p:oleObj spid="_x0000_s62467" name="Формула" r:id="rId4" imgW="723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27188" y="115888"/>
            <a:ext cx="591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Покрытие полосы одинаковыми кругами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635375" y="1450975"/>
            <a:ext cx="1296988" cy="865188"/>
          </a:xfrm>
          <a:prstGeom prst="rect">
            <a:avLst/>
          </a:prstGeom>
          <a:solidFill>
            <a:srgbClr val="BBE0E3">
              <a:alpha val="39999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435600" y="1125538"/>
            <a:ext cx="1584325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541463" y="1144588"/>
            <a:ext cx="1584325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403350" y="1412875"/>
            <a:ext cx="56896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547813" y="2278063"/>
            <a:ext cx="568801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4140200" y="1125538"/>
            <a:ext cx="1584325" cy="1511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2843213" y="1125538"/>
            <a:ext cx="1584325" cy="1511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1331913" y="1846263"/>
            <a:ext cx="5976937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894263" y="18335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3635375" y="1450975"/>
            <a:ext cx="649288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802188" y="2336800"/>
            <a:ext cx="287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/>
              <a:t>F</a:t>
            </a:r>
            <a:endParaRPr lang="ru-RU" sz="1800">
              <a:latin typeface="Arial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492500" y="1206500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i="1"/>
              <a:t>С</a:t>
            </a:r>
            <a:endParaRPr lang="ru-RU" sz="1800">
              <a:latin typeface="Arial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419475" y="1846263"/>
            <a:ext cx="287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i="1"/>
              <a:t>А</a:t>
            </a:r>
            <a:endParaRPr lang="ru-RU" sz="1800">
              <a:latin typeface="Arial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492500" y="2349500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i="1"/>
              <a:t>Е</a:t>
            </a:r>
            <a:endParaRPr lang="ru-RU" sz="1800">
              <a:latin typeface="Arial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492500" y="1244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797425" y="1163638"/>
            <a:ext cx="287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/>
              <a:t>D</a:t>
            </a:r>
            <a:endParaRPr lang="ru-RU" sz="1800">
              <a:latin typeface="Arial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859338" y="1846263"/>
            <a:ext cx="287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/>
              <a:t>B</a:t>
            </a:r>
            <a:endParaRPr lang="ru-RU" sz="1800">
              <a:latin typeface="Arial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797300" y="1651000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200" i="1"/>
              <a:t>α</a:t>
            </a:r>
            <a:endParaRPr lang="ru-RU" sz="1800">
              <a:latin typeface="Arial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2314575" y="18716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3595688" y="185261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6242050" y="18208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771900" y="1441450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/>
              <a:t>R</a:t>
            </a:r>
            <a:endParaRPr lang="ru-RU" sz="1800">
              <a:latin typeface="Arial" charset="0"/>
            </a:endParaRPr>
          </a:p>
        </p:txBody>
      </p:sp>
      <p:sp>
        <p:nvSpPr>
          <p:cNvPr id="25" name="Arc 27"/>
          <p:cNvSpPr>
            <a:spLocks/>
          </p:cNvSpPr>
          <p:nvPr/>
        </p:nvSpPr>
        <p:spPr bwMode="auto">
          <a:xfrm>
            <a:off x="3779838" y="1779588"/>
            <a:ext cx="71437" cy="107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795"/>
              <a:gd name="T2" fmla="*/ 18472 w 21600"/>
              <a:gd name="T3" fmla="*/ 32795 h 32795"/>
              <a:gd name="T4" fmla="*/ 0 w 21600"/>
              <a:gd name="T5" fmla="*/ 21600 h 32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79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47"/>
                  <a:pt x="20518" y="29419"/>
                  <a:pt x="18472" y="32795"/>
                </a:cubicBezTo>
              </a:path>
              <a:path w="21600" h="3279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47"/>
                  <a:pt x="20518" y="29419"/>
                  <a:pt x="18472" y="3279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 flipV="1">
            <a:off x="3838575" y="4016375"/>
            <a:ext cx="908050" cy="800100"/>
          </a:xfrm>
          <a:prstGeom prst="triangle">
            <a:avLst>
              <a:gd name="adj" fmla="val 50000"/>
            </a:avLst>
          </a:prstGeom>
          <a:solidFill>
            <a:srgbClr val="F1FBA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3825875" y="3724275"/>
            <a:ext cx="463550" cy="1384300"/>
          </a:xfrm>
          <a:prstGeom prst="rect">
            <a:avLst/>
          </a:prstGeom>
          <a:solidFill>
            <a:srgbClr val="BBE0E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971550" y="3729038"/>
            <a:ext cx="662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Oval 31"/>
          <p:cNvSpPr>
            <a:spLocks noChangeArrowheads="1"/>
          </p:cNvSpPr>
          <p:nvPr/>
        </p:nvSpPr>
        <p:spPr bwMode="auto">
          <a:xfrm>
            <a:off x="3292475" y="3470275"/>
            <a:ext cx="1079500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971550" y="5113338"/>
            <a:ext cx="6767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4213225" y="3470275"/>
            <a:ext cx="1079500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val 34"/>
          <p:cNvSpPr>
            <a:spLocks noChangeArrowheads="1"/>
          </p:cNvSpPr>
          <p:nvPr/>
        </p:nvSpPr>
        <p:spPr bwMode="auto">
          <a:xfrm>
            <a:off x="3749675" y="4292600"/>
            <a:ext cx="1079500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35"/>
          <p:cNvSpPr>
            <a:spLocks noChangeArrowheads="1"/>
          </p:cNvSpPr>
          <p:nvPr/>
        </p:nvSpPr>
        <p:spPr bwMode="auto">
          <a:xfrm>
            <a:off x="2836863" y="4294188"/>
            <a:ext cx="1079500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36"/>
          <p:cNvSpPr>
            <a:spLocks noChangeArrowheads="1"/>
          </p:cNvSpPr>
          <p:nvPr/>
        </p:nvSpPr>
        <p:spPr bwMode="auto">
          <a:xfrm>
            <a:off x="4675188" y="4294188"/>
            <a:ext cx="1079500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V="1">
            <a:off x="3832225" y="3725863"/>
            <a:ext cx="4572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3787775" y="36496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/>
              <a:t>R</a:t>
            </a:r>
            <a:endParaRPr lang="ru-RU" sz="1800"/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>
            <a:off x="3825875" y="3724275"/>
            <a:ext cx="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4289425" y="3724275"/>
            <a:ext cx="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3536950" y="38068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A</a:t>
            </a:r>
            <a:endParaRPr lang="ru-RU" sz="1800" i="1"/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4692650" y="38195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B</a:t>
            </a:r>
            <a:endParaRPr lang="ru-RU" sz="1800" i="1"/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260850" y="46831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C</a:t>
            </a:r>
            <a:endParaRPr lang="ru-RU" sz="1800" i="1"/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>
            <a:off x="3825875" y="4011613"/>
            <a:ext cx="44450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3" name="Object 45"/>
          <p:cNvGraphicFramePr>
            <a:graphicFrameLocks noChangeAspect="1"/>
          </p:cNvGraphicFramePr>
          <p:nvPr/>
        </p:nvGraphicFramePr>
        <p:xfrm>
          <a:off x="3697288" y="2636838"/>
          <a:ext cx="1389062" cy="642937"/>
        </p:xfrm>
        <a:graphic>
          <a:graphicData uri="http://schemas.openxmlformats.org/presentationml/2006/ole">
            <p:oleObj spid="_x0000_s52226" name="Формула" r:id="rId3" imgW="850680" imgH="393480" progId="Equation.3">
              <p:embed/>
            </p:oleObj>
          </a:graphicData>
        </a:graphic>
      </p:graphicFrame>
      <p:graphicFrame>
        <p:nvGraphicFramePr>
          <p:cNvPr id="44" name="Object 46"/>
          <p:cNvGraphicFramePr>
            <a:graphicFrameLocks noChangeAspect="1"/>
          </p:cNvGraphicFramePr>
          <p:nvPr/>
        </p:nvGraphicFramePr>
        <p:xfrm>
          <a:off x="3884613" y="5626100"/>
          <a:ext cx="1036637" cy="290513"/>
        </p:xfrm>
        <a:graphic>
          <a:graphicData uri="http://schemas.openxmlformats.org/presentationml/2006/ole">
            <p:oleObj spid="_x0000_s52227" name="Формула" r:id="rId4" imgW="6346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97100" y="2295525"/>
            <a:ext cx="1022350" cy="889000"/>
          </a:xfrm>
          <a:prstGeom prst="rect">
            <a:avLst/>
          </a:prstGeom>
          <a:solidFill>
            <a:srgbClr val="BBE0E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1112838" y="2114550"/>
            <a:ext cx="2159000" cy="215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3160713" y="2114550"/>
            <a:ext cx="2159000" cy="215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778125" y="1970088"/>
            <a:ext cx="882650" cy="881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885825" y="2300288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885825" y="4090988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2197100" y="2305050"/>
            <a:ext cx="4763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885825" y="3184525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2200275" y="2847975"/>
            <a:ext cx="102552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2200275" y="2297113"/>
            <a:ext cx="600075" cy="89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3216275" y="2295525"/>
            <a:ext cx="4763" cy="89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11438" y="27178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/>
              <a:t>R</a:t>
            </a:r>
            <a:endParaRPr lang="ru-RU" sz="1800">
              <a:latin typeface="Arial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933700" y="2241550"/>
            <a:ext cx="26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/>
              <a:t>r</a:t>
            </a:r>
            <a:endParaRPr lang="ru-RU" sz="1800">
              <a:latin typeface="Arial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973263" y="292735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/>
              <a:t>A</a:t>
            </a:r>
            <a:endParaRPr lang="ru-RU" sz="1800">
              <a:latin typeface="Arial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074988" y="2043113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/>
              <a:t>C</a:t>
            </a:r>
            <a:endParaRPr lang="ru-RU" sz="1800">
              <a:latin typeface="Arial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203575" y="2924175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/>
              <a:t>D</a:t>
            </a:r>
            <a:endParaRPr lang="ru-RU" sz="1800">
              <a:latin typeface="Arial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970088" y="223361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/>
              <a:t>B</a:t>
            </a:r>
            <a:endParaRPr lang="ru-RU" sz="1800">
              <a:latin typeface="Arial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2789238" y="2303463"/>
            <a:ext cx="423862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AutoShape 22"/>
          <p:cNvSpPr>
            <a:spLocks/>
          </p:cNvSpPr>
          <p:nvPr/>
        </p:nvSpPr>
        <p:spPr bwMode="auto">
          <a:xfrm>
            <a:off x="760413" y="2303463"/>
            <a:ext cx="88900" cy="881062"/>
          </a:xfrm>
          <a:prstGeom prst="leftBrace">
            <a:avLst>
              <a:gd name="adj1" fmla="val 825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361950" y="25511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h</a:t>
            </a:r>
            <a:r>
              <a:rPr lang="en-US" sz="1800"/>
              <a:t>/2</a:t>
            </a:r>
            <a:endParaRPr lang="ru-RU" sz="1800">
              <a:latin typeface="Arial" charset="0"/>
            </a:endParaRP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2770188" y="3533775"/>
            <a:ext cx="882650" cy="881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1801813" y="115888"/>
            <a:ext cx="557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Покрытие полосы кругами 2 радиусов</a:t>
            </a:r>
          </a:p>
        </p:txBody>
      </p:sp>
      <p:graphicFrame>
        <p:nvGraphicFramePr>
          <p:cNvPr id="24" name="Object 51"/>
          <p:cNvGraphicFramePr>
            <a:graphicFrameLocks noChangeAspect="1"/>
          </p:cNvGraphicFramePr>
          <p:nvPr/>
        </p:nvGraphicFramePr>
        <p:xfrm>
          <a:off x="3862388" y="4833938"/>
          <a:ext cx="1057275" cy="290512"/>
        </p:xfrm>
        <a:graphic>
          <a:graphicData uri="http://schemas.openxmlformats.org/presentationml/2006/ole">
            <p:oleObj spid="_x0000_s53250" name="Формула" r:id="rId3" imgW="64764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958850" y="1651000"/>
            <a:ext cx="1666875" cy="1441450"/>
          </a:xfrm>
          <a:prstGeom prst="triangle">
            <a:avLst>
              <a:gd name="adj" fmla="val 50000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070475" y="1749425"/>
            <a:ext cx="2217738" cy="1636713"/>
            <a:chOff x="975" y="2069"/>
            <a:chExt cx="907" cy="1054"/>
          </a:xfrm>
        </p:grpSpPr>
        <p:sp>
          <p:nvSpPr>
            <p:cNvPr id="4" name="Line 14"/>
            <p:cNvSpPr>
              <a:spLocks noChangeShapeType="1"/>
            </p:cNvSpPr>
            <p:nvPr/>
          </p:nvSpPr>
          <p:spPr bwMode="auto">
            <a:xfrm>
              <a:off x="975" y="2704"/>
              <a:ext cx="555" cy="4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15"/>
            <p:cNvSpPr>
              <a:spLocks noChangeShapeType="1"/>
            </p:cNvSpPr>
            <p:nvPr/>
          </p:nvSpPr>
          <p:spPr bwMode="auto">
            <a:xfrm flipV="1">
              <a:off x="975" y="2069"/>
              <a:ext cx="907" cy="6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 flipH="1">
              <a:off x="1530" y="2069"/>
              <a:ext cx="352" cy="105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Oval 106"/>
          <p:cNvSpPr>
            <a:spLocks noChangeAspect="1" noChangeArrowheads="1"/>
          </p:cNvSpPr>
          <p:nvPr/>
        </p:nvSpPr>
        <p:spPr bwMode="auto">
          <a:xfrm>
            <a:off x="804863" y="1628775"/>
            <a:ext cx="1966912" cy="1966913"/>
          </a:xfrm>
          <a:prstGeom prst="ellipse">
            <a:avLst/>
          </a:prstGeom>
          <a:solidFill>
            <a:schemeClr val="hlink">
              <a:alpha val="349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19"/>
          <p:cNvSpPr>
            <a:spLocks noChangeArrowheads="1"/>
          </p:cNvSpPr>
          <p:nvPr/>
        </p:nvSpPr>
        <p:spPr bwMode="auto">
          <a:xfrm rot="19993120">
            <a:off x="5003800" y="1557338"/>
            <a:ext cx="2511425" cy="1828800"/>
          </a:xfrm>
          <a:prstGeom prst="ellipse">
            <a:avLst/>
          </a:prstGeom>
          <a:solidFill>
            <a:schemeClr val="hlink">
              <a:alpha val="349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36"/>
          <p:cNvSpPr txBox="1">
            <a:spLocks noChangeArrowheads="1"/>
          </p:cNvSpPr>
          <p:nvPr/>
        </p:nvSpPr>
        <p:spPr bwMode="auto">
          <a:xfrm>
            <a:off x="179388" y="4010025"/>
            <a:ext cx="8848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>
                <a:latin typeface="Times New Roman" pitchFamily="18" charset="0"/>
              </a:rPr>
              <a:t>Лемма</a:t>
            </a:r>
            <a:r>
              <a:rPr lang="en-US" sz="2400">
                <a:latin typeface="Times New Roman" pitchFamily="18" charset="0"/>
              </a:rPr>
              <a:t>. </a:t>
            </a:r>
            <a:r>
              <a:rPr lang="ru-RU" sz="2400">
                <a:latin typeface="Times New Roman" pitchFamily="18" charset="0"/>
              </a:rPr>
              <a:t>Для любого треугольника существует описанный эллипс минимальной площади, и выполняется соотношение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0" name="Object 140"/>
          <p:cNvGraphicFramePr>
            <a:graphicFrameLocks noChangeAspect="1"/>
          </p:cNvGraphicFramePr>
          <p:nvPr/>
        </p:nvGraphicFramePr>
        <p:xfrm>
          <a:off x="3595688" y="5013325"/>
          <a:ext cx="1601787" cy="1012825"/>
        </p:xfrm>
        <a:graphic>
          <a:graphicData uri="http://schemas.openxmlformats.org/presentationml/2006/ole">
            <p:oleObj spid="_x0000_s63490" name="Формула" r:id="rId3" imgW="685800" imgH="431640" progId="Equation.3">
              <p:embed/>
            </p:oleObj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Аффинное отображение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3595688" y="2205038"/>
            <a:ext cx="976312" cy="7191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3635375" y="2206625"/>
            <a:ext cx="1800225" cy="12969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 flipV="1">
            <a:off x="3635375" y="3502025"/>
            <a:ext cx="1800225" cy="1296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2843213" y="2605088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4427538" y="2600325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3630613" y="3933825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635375" y="1284288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" name="Object 31"/>
          <p:cNvGraphicFramePr>
            <a:graphicFrameLocks noChangeAspect="1"/>
          </p:cNvGraphicFramePr>
          <p:nvPr/>
        </p:nvGraphicFramePr>
        <p:xfrm>
          <a:off x="3059113" y="333375"/>
          <a:ext cx="2914650" cy="547688"/>
        </p:xfrm>
        <a:graphic>
          <a:graphicData uri="http://schemas.openxmlformats.org/presentationml/2006/ole">
            <p:oleObj spid="_x0000_s64514" name="Формула" r:id="rId3" imgW="1218960" imgH="228600" progId="Equation.3">
              <p:embed/>
            </p:oleObj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11188" y="3273425"/>
            <a:ext cx="1584325" cy="457200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2400" i="1" dirty="0">
                <a:latin typeface="Times New Roman" pitchFamily="18" charset="0"/>
              </a:rPr>
              <a:t>D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 1.2091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 rot="2692852">
            <a:off x="3433763" y="2260600"/>
            <a:ext cx="2159000" cy="2159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rot="5400000" flipV="1">
            <a:off x="4508500" y="1816100"/>
            <a:ext cx="1528763" cy="1528763"/>
          </a:xfrm>
          <a:prstGeom prst="rtTriangle">
            <a:avLst/>
          </a:prstGeom>
          <a:solidFill>
            <a:srgbClr val="80808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510088" y="1819275"/>
            <a:ext cx="1528762" cy="1528763"/>
          </a:xfrm>
          <a:prstGeom prst="rtTriangle">
            <a:avLst/>
          </a:prstGeom>
          <a:solidFill>
            <a:srgbClr val="80808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4284663" y="2305050"/>
            <a:ext cx="3527425" cy="2058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743200" y="765175"/>
            <a:ext cx="3527425" cy="2058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222375" y="2298700"/>
            <a:ext cx="3527425" cy="2058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746375" y="3835400"/>
            <a:ext cx="3527425" cy="2058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990850" y="3344863"/>
            <a:ext cx="304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343400" y="33401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A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535488" y="14843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B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11863" y="32131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C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865813" y="1484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D</a:t>
            </a:r>
            <a:endParaRPr lang="ru-RU" i="1">
              <a:latin typeface="Times New Roman" pitchFamily="18" charset="0"/>
            </a:endParaRPr>
          </a:p>
        </p:txBody>
      </p:sp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3005138" y="4856163"/>
          <a:ext cx="3006725" cy="517525"/>
        </p:xfrm>
        <a:graphic>
          <a:graphicData uri="http://schemas.openxmlformats.org/presentationml/2006/ole">
            <p:oleObj spid="_x0000_s65538" name="Формула" r:id="rId3" imgW="1257120" imgH="215640" progId="Equation.3">
              <p:embed/>
            </p:oleObj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5219700" y="1773238"/>
          <a:ext cx="3006725" cy="517525"/>
        </p:xfrm>
        <a:graphic>
          <a:graphicData uri="http://schemas.openxmlformats.org/presentationml/2006/ole">
            <p:oleObj spid="_x0000_s65539" name="Формула" r:id="rId4" imgW="1257120" imgH="215640" progId="Equation.3">
              <p:embed/>
            </p:oleObj>
          </a:graphicData>
        </a:graphic>
      </p:graphicFrame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11188" y="3273425"/>
            <a:ext cx="1584325" cy="457200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2400" i="1" dirty="0">
                <a:latin typeface="Times New Roman" pitchFamily="18" charset="0"/>
              </a:rPr>
              <a:t>D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 1.2091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 rot="5400000" flipV="1">
            <a:off x="4508500" y="1816100"/>
            <a:ext cx="1528763" cy="152876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2692852">
            <a:off x="3433763" y="2260600"/>
            <a:ext cx="2159000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510088" y="1819275"/>
            <a:ext cx="1528762" cy="1528763"/>
          </a:xfrm>
          <a:prstGeom prst="rtTriangle">
            <a:avLst/>
          </a:prstGeom>
          <a:solidFill>
            <a:srgbClr val="FF00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284663" y="2305050"/>
            <a:ext cx="3527425" cy="2058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743200" y="765175"/>
            <a:ext cx="3527425" cy="2058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222375" y="2298700"/>
            <a:ext cx="3527425" cy="2058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46375" y="3835400"/>
            <a:ext cx="3527425" cy="2058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990850" y="3344863"/>
            <a:ext cx="304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43400" y="33401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A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35488" y="14843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B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11863" y="32131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C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865813" y="1484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D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11188" y="3273425"/>
            <a:ext cx="1584325" cy="457200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2400" i="1" dirty="0">
                <a:latin typeface="Times New Roman" pitchFamily="18" charset="0"/>
              </a:rPr>
              <a:t>D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 1.2091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52638" y="1106488"/>
          <a:ext cx="4679950" cy="4554537"/>
        </p:xfrm>
        <a:graphic>
          <a:graphicData uri="http://schemas.openxmlformats.org/presentationml/2006/ole">
            <p:oleObj spid="_x0000_s66562" name="Презентация" r:id="rId3" imgW="4571941" imgH="3428837" progId="PowerPoint.Show.8">
              <p:embed/>
            </p:oleObj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067175" y="138747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A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08625" y="30432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B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59113" y="30432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C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427538" y="47005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D</a:t>
            </a:r>
            <a:endParaRPr lang="ru-RU" sz="2400" i="1">
              <a:latin typeface="Times New Roman" pitchFamily="18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019425" y="246063"/>
          <a:ext cx="2976563" cy="547687"/>
        </p:xfrm>
        <a:graphic>
          <a:graphicData uri="http://schemas.openxmlformats.org/presentationml/2006/ole">
            <p:oleObj spid="_x0000_s66563" name="Формула" r:id="rId4" imgW="1244520" imgH="228600" progId="Equation.3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11188" y="3273425"/>
            <a:ext cx="1584325" cy="457200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2400" i="1" dirty="0">
                <a:latin typeface="Times New Roman" pitchFamily="18" charset="0"/>
              </a:rPr>
              <a:t>D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 1.2091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72616" y="122238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Cov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(7,3)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1406525" y="5434013"/>
          <a:ext cx="1876425" cy="515937"/>
        </p:xfrm>
        <a:graphic>
          <a:graphicData uri="http://schemas.openxmlformats.org/presentationml/2006/ole">
            <p:oleObj spid="_x0000_s67586" name="Формула" r:id="rId3" imgW="647419" imgH="177723" progId="Equation.3">
              <p:embed/>
            </p:oleObj>
          </a:graphicData>
        </a:graphic>
      </p:graphicFrame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851275" y="3316288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</a:rPr>
              <a:t>c</a:t>
            </a:r>
            <a:endParaRPr lang="ru-RU" sz="2000" i="1">
              <a:latin typeface="Times New Roman" pitchFamily="18" charset="0"/>
            </a:endParaRPr>
          </a:p>
        </p:txBody>
      </p:sp>
      <p:pic>
        <p:nvPicPr>
          <p:cNvPr id="5" name="Picture 18" descr="Cov(7_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412875"/>
            <a:ext cx="4392612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CovE(7_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12875"/>
            <a:ext cx="43926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6"/>
          <p:cNvGraphicFramePr>
            <a:graphicFrameLocks noChangeAspect="1"/>
          </p:cNvGraphicFramePr>
          <p:nvPr/>
        </p:nvGraphicFramePr>
        <p:xfrm>
          <a:off x="5726113" y="5422900"/>
          <a:ext cx="1914525" cy="527050"/>
        </p:xfrm>
        <a:graphic>
          <a:graphicData uri="http://schemas.openxmlformats.org/presentationml/2006/ole">
            <p:oleObj spid="_x0000_s67587" name="Формула" r:id="rId6" imgW="647419" imgH="177723" progId="Equation.3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6181725" y="908050"/>
          <a:ext cx="1184275" cy="547688"/>
        </p:xfrm>
        <a:graphic>
          <a:graphicData uri="http://schemas.openxmlformats.org/presentationml/2006/ole">
            <p:oleObj spid="_x0000_s67588" name="Формула" r:id="rId7" imgW="495000" imgH="228600" progId="Equation.3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1778000" y="908050"/>
          <a:ext cx="1184275" cy="547688"/>
        </p:xfrm>
        <a:graphic>
          <a:graphicData uri="http://schemas.openxmlformats.org/presentationml/2006/ole">
            <p:oleObj spid="_x0000_s67589" name="Формула" r:id="rId8" imgW="495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68275"/>
            <a:ext cx="8027988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388" y="180975"/>
            <a:ext cx="81010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Cov</a:t>
            </a:r>
            <a:r>
              <a:rPr kumimoji="0" lang="en-US" sz="3600" b="0" i="0" u="none" strike="noStrike" kern="0" cap="none" spc="0" normalizeH="0" baseline="-2500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(12,4) </a:t>
            </a:r>
            <a: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Cov</a:t>
            </a:r>
            <a:r>
              <a:rPr kumimoji="0" lang="en-US" sz="3600" b="0" i="0" u="none" strike="noStrike" kern="0" cap="none" spc="0" normalizeH="0" baseline="-2500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(8,4)</a:t>
            </a: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Cov(12,4)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7561263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6184900" y="4783138"/>
          <a:ext cx="1366838" cy="517525"/>
        </p:xfrm>
        <a:graphic>
          <a:graphicData uri="http://schemas.openxmlformats.org/presentationml/2006/ole">
            <p:oleObj spid="_x0000_s68610" name="Формула" r:id="rId4" imgW="571320" imgH="215640" progId="Equation.3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266950" y="5791200"/>
          <a:ext cx="1184275" cy="517525"/>
        </p:xfrm>
        <a:graphic>
          <a:graphicData uri="http://schemas.openxmlformats.org/presentationml/2006/ole">
            <p:oleObj spid="_x0000_s68611" name="Формула" r:id="rId5" imgW="495000" imgH="215640" progId="Equation.3">
              <p:embed/>
            </p:oleObj>
          </a:graphicData>
        </a:graphic>
      </p:graphicFrame>
      <p:graphicFrame>
        <p:nvGraphicFramePr>
          <p:cNvPr id="6" name="Object 26"/>
          <p:cNvGraphicFramePr>
            <a:graphicFrameLocks noChangeAspect="1"/>
          </p:cNvGraphicFramePr>
          <p:nvPr/>
        </p:nvGraphicFramePr>
        <p:xfrm>
          <a:off x="352425" y="1412875"/>
          <a:ext cx="1914525" cy="527050"/>
        </p:xfrm>
        <a:graphic>
          <a:graphicData uri="http://schemas.openxmlformats.org/presentationml/2006/ole">
            <p:oleObj spid="_x0000_s68612" name="Формула" r:id="rId6" imgW="647419" imgH="17772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Покрытия одинаковыми секторами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1908175" y="5461000"/>
          <a:ext cx="1511300" cy="415925"/>
        </p:xfrm>
        <a:graphic>
          <a:graphicData uri="http://schemas.openxmlformats.org/presentationml/2006/ole">
            <p:oleObj spid="_x0000_s70660" name="Формула" r:id="rId3" imgW="647640" imgH="177480" progId="Equation.3">
              <p:embed/>
            </p:oleObj>
          </a:graphicData>
        </a:graphic>
      </p:graphicFrame>
      <p:sp>
        <p:nvSpPr>
          <p:cNvPr id="12" name="Равнобедренный треугольник 11"/>
          <p:cNvSpPr/>
          <p:nvPr/>
        </p:nvSpPr>
        <p:spPr>
          <a:xfrm>
            <a:off x="896938" y="1782763"/>
            <a:ext cx="3598862" cy="3117850"/>
          </a:xfrm>
          <a:prstGeom prst="triangl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ирог 12"/>
          <p:cNvSpPr/>
          <p:nvPr/>
        </p:nvSpPr>
        <p:spPr>
          <a:xfrm>
            <a:off x="-719138" y="-1836738"/>
            <a:ext cx="6838951" cy="6840538"/>
          </a:xfrm>
          <a:prstGeom prst="pie">
            <a:avLst>
              <a:gd name="adj1" fmla="val 4532299"/>
              <a:gd name="adj2" fmla="val 6323116"/>
            </a:avLst>
          </a:prstGeom>
          <a:solidFill>
            <a:schemeClr val="bg1">
              <a:lumMod val="85000"/>
              <a:alpha val="62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ирог 13"/>
          <p:cNvSpPr/>
          <p:nvPr/>
        </p:nvSpPr>
        <p:spPr>
          <a:xfrm rot="19822305">
            <a:off x="-631825" y="-1487488"/>
            <a:ext cx="6840538" cy="6840538"/>
          </a:xfrm>
          <a:prstGeom prst="pie">
            <a:avLst>
              <a:gd name="adj1" fmla="val 4542670"/>
              <a:gd name="adj2" fmla="val 6310646"/>
            </a:avLst>
          </a:prstGeom>
          <a:solidFill>
            <a:schemeClr val="bg1">
              <a:lumMod val="85000"/>
              <a:alpha val="62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ирог 14"/>
          <p:cNvSpPr/>
          <p:nvPr/>
        </p:nvSpPr>
        <p:spPr>
          <a:xfrm rot="1791639">
            <a:off x="-814388" y="-1490663"/>
            <a:ext cx="6840538" cy="6838951"/>
          </a:xfrm>
          <a:prstGeom prst="pie">
            <a:avLst>
              <a:gd name="adj1" fmla="val 4532299"/>
              <a:gd name="adj2" fmla="val 6319475"/>
            </a:avLst>
          </a:prstGeom>
          <a:solidFill>
            <a:schemeClr val="bg1">
              <a:lumMod val="85000"/>
              <a:alpha val="62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flipV="1">
            <a:off x="6546850" y="3094038"/>
            <a:ext cx="1081088" cy="936625"/>
          </a:xfrm>
          <a:prstGeom prst="triangle">
            <a:avLst/>
          </a:prstGeom>
          <a:solidFill>
            <a:schemeClr val="bg1">
              <a:lumMod val="85000"/>
              <a:alpha val="62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940425" y="2495550"/>
            <a:ext cx="1244600" cy="1246188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27863" y="2492375"/>
            <a:ext cx="1246187" cy="1246188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86525" y="3432175"/>
            <a:ext cx="1244600" cy="1244600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6042025" y="4819650"/>
          <a:ext cx="2185988" cy="792163"/>
        </p:xfrm>
        <a:graphic>
          <a:graphicData uri="http://schemas.openxmlformats.org/presentationml/2006/ole">
            <p:oleObj spid="_x0000_s70661" name="Формула" r:id="rId4" imgW="11430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Покрытия секторами 2 типов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7513" y="13366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7513" y="1878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203325" y="1936750"/>
            <a:ext cx="2214563" cy="1857375"/>
          </a:xfrm>
          <a:prstGeom prst="triangle">
            <a:avLst/>
          </a:prstGeom>
          <a:solidFill>
            <a:schemeClr val="accent1">
              <a:alpha val="2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ирог 5"/>
          <p:cNvSpPr/>
          <p:nvPr/>
        </p:nvSpPr>
        <p:spPr>
          <a:xfrm>
            <a:off x="-3175" y="2598738"/>
            <a:ext cx="2400300" cy="2401887"/>
          </a:xfrm>
          <a:prstGeom prst="pie">
            <a:avLst>
              <a:gd name="adj1" fmla="val 18027728"/>
              <a:gd name="adj2" fmla="val 21563192"/>
            </a:avLst>
          </a:prstGeom>
          <a:solidFill>
            <a:schemeClr val="bg1">
              <a:lumMod val="75000"/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ирог 6"/>
          <p:cNvSpPr/>
          <p:nvPr/>
        </p:nvSpPr>
        <p:spPr>
          <a:xfrm rot="14359140">
            <a:off x="2231232" y="2599531"/>
            <a:ext cx="2400300" cy="2401887"/>
          </a:xfrm>
          <a:prstGeom prst="pie">
            <a:avLst>
              <a:gd name="adj1" fmla="val 18027728"/>
              <a:gd name="adj2" fmla="val 21563192"/>
            </a:avLst>
          </a:prstGeom>
          <a:solidFill>
            <a:schemeClr val="bg1">
              <a:lumMod val="75000"/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ирог 7"/>
          <p:cNvSpPr/>
          <p:nvPr/>
        </p:nvSpPr>
        <p:spPr>
          <a:xfrm rot="7198239">
            <a:off x="1109663" y="720725"/>
            <a:ext cx="2401888" cy="2401887"/>
          </a:xfrm>
          <a:prstGeom prst="pie">
            <a:avLst>
              <a:gd name="adj1" fmla="val 17941692"/>
              <a:gd name="adj2" fmla="val 41756"/>
            </a:avLst>
          </a:prstGeom>
          <a:solidFill>
            <a:schemeClr val="bg1">
              <a:lumMod val="75000"/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ирог 8"/>
          <p:cNvSpPr/>
          <p:nvPr/>
        </p:nvSpPr>
        <p:spPr>
          <a:xfrm>
            <a:off x="2027238" y="3068638"/>
            <a:ext cx="576262" cy="576262"/>
          </a:xfrm>
          <a:prstGeom prst="pie">
            <a:avLst>
              <a:gd name="adj1" fmla="val 14471858"/>
              <a:gd name="adj2" fmla="val 17908478"/>
            </a:avLst>
          </a:prstGeom>
          <a:solidFill>
            <a:srgbClr val="FFFF00">
              <a:alpha val="6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547813" y="4424363"/>
          <a:ext cx="1584325" cy="434975"/>
        </p:xfrm>
        <a:graphic>
          <a:graphicData uri="http://schemas.openxmlformats.org/presentationml/2006/ole">
            <p:oleObj spid="_x0000_s71682" name="Формула" r:id="rId3" imgW="647640" imgH="177480" progId="Equation.3">
              <p:embed/>
            </p:oleObj>
          </a:graphicData>
        </a:graphic>
      </p:graphicFrame>
      <p:sp>
        <p:nvSpPr>
          <p:cNvPr id="11" name="Oval 47"/>
          <p:cNvSpPr>
            <a:spLocks noChangeArrowheads="1"/>
          </p:cNvSpPr>
          <p:nvPr/>
        </p:nvSpPr>
        <p:spPr bwMode="auto">
          <a:xfrm>
            <a:off x="4572000" y="1509713"/>
            <a:ext cx="1800225" cy="1800225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48"/>
          <p:cNvSpPr>
            <a:spLocks noChangeArrowheads="1"/>
          </p:cNvSpPr>
          <p:nvPr/>
        </p:nvSpPr>
        <p:spPr bwMode="auto">
          <a:xfrm>
            <a:off x="6288088" y="1484313"/>
            <a:ext cx="1800225" cy="1800225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49"/>
          <p:cNvSpPr>
            <a:spLocks noChangeArrowheads="1"/>
          </p:cNvSpPr>
          <p:nvPr/>
        </p:nvSpPr>
        <p:spPr bwMode="auto">
          <a:xfrm>
            <a:off x="5448300" y="3001963"/>
            <a:ext cx="1800225" cy="1800225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51"/>
          <p:cNvSpPr>
            <a:spLocks noChangeArrowheads="1"/>
          </p:cNvSpPr>
          <p:nvPr/>
        </p:nvSpPr>
        <p:spPr bwMode="auto">
          <a:xfrm>
            <a:off x="6075363" y="2649538"/>
            <a:ext cx="504825" cy="492125"/>
          </a:xfrm>
          <a:prstGeom prst="ellipse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53"/>
          <p:cNvSpPr>
            <a:spLocks noChangeArrowheads="1"/>
          </p:cNvSpPr>
          <p:nvPr/>
        </p:nvSpPr>
        <p:spPr bwMode="auto">
          <a:xfrm>
            <a:off x="6303963" y="28543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55"/>
          <p:cNvSpPr txBox="1">
            <a:spLocks noChangeArrowheads="1"/>
          </p:cNvSpPr>
          <p:nvPr/>
        </p:nvSpPr>
        <p:spPr bwMode="auto">
          <a:xfrm>
            <a:off x="5518150" y="5157788"/>
            <a:ext cx="1717675" cy="4603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latin typeface="Times New Roman" pitchFamily="18" charset="0"/>
              </a:rPr>
              <a:t>D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 1.1084</a:t>
            </a:r>
            <a:r>
              <a:rPr lang="en-US" sz="2400" i="1" dirty="0">
                <a:latin typeface="Times New Roman" pitchFamily="18" charset="0"/>
              </a:rPr>
              <a:t> </a:t>
            </a:r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>
            <a:off x="5376863" y="2374900"/>
            <a:ext cx="93662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61"/>
          <p:cNvSpPr>
            <a:spLocks noChangeShapeType="1"/>
          </p:cNvSpPr>
          <p:nvPr/>
        </p:nvSpPr>
        <p:spPr bwMode="auto">
          <a:xfrm flipH="1">
            <a:off x="6326188" y="2374900"/>
            <a:ext cx="86360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Oval 62"/>
          <p:cNvSpPr>
            <a:spLocks noChangeArrowheads="1"/>
          </p:cNvSpPr>
          <p:nvPr/>
        </p:nvSpPr>
        <p:spPr bwMode="auto">
          <a:xfrm>
            <a:off x="5337175" y="23463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63"/>
          <p:cNvSpPr>
            <a:spLocks noChangeArrowheads="1"/>
          </p:cNvSpPr>
          <p:nvPr/>
        </p:nvSpPr>
        <p:spPr bwMode="auto">
          <a:xfrm>
            <a:off x="6281738" y="38576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73"/>
          <p:cNvSpPr>
            <a:spLocks noChangeArrowheads="1"/>
          </p:cNvSpPr>
          <p:nvPr/>
        </p:nvSpPr>
        <p:spPr bwMode="auto">
          <a:xfrm>
            <a:off x="7151688" y="23336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373688" y="2362200"/>
            <a:ext cx="1814512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1"/>
          <p:cNvGraphicFramePr>
            <a:graphicFrameLocks noChangeAspect="1"/>
          </p:cNvGraphicFramePr>
          <p:nvPr/>
        </p:nvGraphicFramePr>
        <p:xfrm>
          <a:off x="115888" y="1368425"/>
          <a:ext cx="8920162" cy="4508500"/>
        </p:xfrm>
        <a:graphic>
          <a:graphicData uri="http://schemas.openxmlformats.org/presentationml/2006/ole">
            <p:oleObj spid="_x0000_s73730" name="Презентация" r:id="rId3" imgW="4570415" imgH="3427412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296965" y="218480"/>
          <a:ext cx="1463675" cy="330200"/>
        </p:xfrm>
        <a:graphic>
          <a:graphicData uri="http://schemas.openxmlformats.org/presentationml/2006/ole">
            <p:oleObj spid="_x0000_s99335" name="Equation" r:id="rId3" imgW="787320" imgH="177480" progId="Equation.DSMT4">
              <p:embed/>
            </p:oleObj>
          </a:graphicData>
        </a:graphic>
      </p:graphicFrame>
      <p:grpSp>
        <p:nvGrpSpPr>
          <p:cNvPr id="12" name="Группа 23"/>
          <p:cNvGrpSpPr>
            <a:grpSpLocks noChangeAspect="1"/>
          </p:cNvGrpSpPr>
          <p:nvPr/>
        </p:nvGrpSpPr>
        <p:grpSpPr>
          <a:xfrm>
            <a:off x="232916" y="-459432"/>
            <a:ext cx="5760000" cy="4129895"/>
            <a:chOff x="-1188640" y="-891480"/>
            <a:chExt cx="7520730" cy="539232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55536" y="1084384"/>
              <a:ext cx="1591200" cy="14364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70870" y="1087719"/>
              <a:ext cx="5285242" cy="1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70872" y="2518914"/>
              <a:ext cx="53118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ирог 15"/>
            <p:cNvSpPr/>
            <p:nvPr/>
          </p:nvSpPr>
          <p:spPr>
            <a:xfrm flipH="1" flipV="1">
              <a:off x="771870" y="540408"/>
              <a:ext cx="3960000" cy="3960000"/>
            </a:xfrm>
            <a:prstGeom prst="pie">
              <a:avLst>
                <a:gd name="adj1" fmla="val 0"/>
                <a:gd name="adj2" fmla="val 216715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17" name="Левая фигурная скобка 16"/>
            <p:cNvSpPr/>
            <p:nvPr/>
          </p:nvSpPr>
          <p:spPr>
            <a:xfrm>
              <a:off x="83438" y="1088319"/>
              <a:ext cx="216024" cy="144016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66453" y="1623301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1231" y="762178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03907" y="750096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ирог 20"/>
            <p:cNvSpPr/>
            <p:nvPr/>
          </p:nvSpPr>
          <p:spPr>
            <a:xfrm>
              <a:off x="-1188640" y="-891480"/>
              <a:ext cx="3960000" cy="3960000"/>
            </a:xfrm>
            <a:prstGeom prst="pie">
              <a:avLst>
                <a:gd name="adj1" fmla="val 0"/>
                <a:gd name="adj2" fmla="val 216715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06325" y="218646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sym typeface="Symbol"/>
                </a:rPr>
                <a:t></a:t>
              </a:r>
              <a:endParaRPr lang="ru-RU" sz="1200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04411" y="2420349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30313" y="2420349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ирог 24"/>
            <p:cNvSpPr/>
            <p:nvPr/>
          </p:nvSpPr>
          <p:spPr>
            <a:xfrm flipH="1" flipV="1">
              <a:off x="2372090" y="540848"/>
              <a:ext cx="3960000" cy="3960000"/>
            </a:xfrm>
            <a:prstGeom prst="pie">
              <a:avLst>
                <a:gd name="adj1" fmla="val 0"/>
                <a:gd name="adj2" fmla="val 216715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26" name="Пирог 25"/>
            <p:cNvSpPr/>
            <p:nvPr/>
          </p:nvSpPr>
          <p:spPr>
            <a:xfrm>
              <a:off x="411580" y="-891040"/>
              <a:ext cx="3960000" cy="3960000"/>
            </a:xfrm>
            <a:prstGeom prst="pie">
              <a:avLst>
                <a:gd name="adj1" fmla="val 0"/>
                <a:gd name="adj2" fmla="val 216715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20418" y="715832"/>
              <a:ext cx="3129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2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01693" y="1291019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flipH="1">
            <a:off x="1262236" y="425787"/>
            <a:ext cx="1872208" cy="48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ru-RU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М1</a:t>
            </a:r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1304651" y="2402466"/>
          <a:ext cx="6048673" cy="721401"/>
        </p:xfrm>
        <a:graphic>
          <a:graphicData uri="http://schemas.openxmlformats.org/presentationml/2006/ole">
            <p:oleObj spid="_x0000_s99336" name="Формула" r:id="rId4" imgW="4152600" imgH="495000" progId="Equation.3">
              <p:embed/>
            </p:oleObj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5256584" y="1412776"/>
          <a:ext cx="1728192" cy="302433"/>
        </p:xfrm>
        <a:graphic>
          <a:graphicData uri="http://schemas.openxmlformats.org/presentationml/2006/ole">
            <p:oleObj spid="_x0000_s99337" name="Формула" r:id="rId5" imgW="1015920" imgH="177480" progId="Equation.3">
              <p:embed/>
            </p:oleObj>
          </a:graphicData>
        </a:graphic>
      </p:graphicFrame>
      <p:grpSp>
        <p:nvGrpSpPr>
          <p:cNvPr id="32" name="Группа 31"/>
          <p:cNvGrpSpPr>
            <a:grpSpLocks noChangeAspect="1"/>
          </p:cNvGrpSpPr>
          <p:nvPr/>
        </p:nvGrpSpPr>
        <p:grpSpPr>
          <a:xfrm>
            <a:off x="144016" y="2441763"/>
            <a:ext cx="6696000" cy="4497839"/>
            <a:chOff x="147424" y="-447399"/>
            <a:chExt cx="9629207" cy="6468127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404736" y="2069092"/>
              <a:ext cx="2779200" cy="14364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547065" y="2068194"/>
              <a:ext cx="63715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547065" y="3499389"/>
              <a:ext cx="64198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ирог 35"/>
            <p:cNvSpPr/>
            <p:nvPr/>
          </p:nvSpPr>
          <p:spPr>
            <a:xfrm flipH="1" flipV="1">
              <a:off x="1948064" y="980728"/>
              <a:ext cx="5040000" cy="5040000"/>
            </a:xfrm>
            <a:prstGeom prst="pie">
              <a:avLst>
                <a:gd name="adj1" fmla="val 0"/>
                <a:gd name="adj2" fmla="val 230965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78091" y="3395400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01074" y="1728677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81822" y="1904719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sym typeface="Symbol"/>
                </a:rPr>
                <a:t></a:t>
              </a:r>
              <a:endParaRPr lang="ru-RU" sz="1200" i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57342" y="196596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98234" y="1956148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ирог 41"/>
            <p:cNvSpPr/>
            <p:nvPr/>
          </p:nvSpPr>
          <p:spPr>
            <a:xfrm>
              <a:off x="147424" y="-447399"/>
              <a:ext cx="5040000" cy="5040000"/>
            </a:xfrm>
            <a:prstGeom prst="pie">
              <a:avLst>
                <a:gd name="adj1" fmla="val 0"/>
                <a:gd name="adj2" fmla="val 230965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43" name="Пирог 42"/>
            <p:cNvSpPr/>
            <p:nvPr/>
          </p:nvSpPr>
          <p:spPr>
            <a:xfrm flipH="1" flipV="1">
              <a:off x="4736631" y="980728"/>
              <a:ext cx="5040000" cy="5040000"/>
            </a:xfrm>
            <a:prstGeom prst="pie">
              <a:avLst>
                <a:gd name="adj1" fmla="val 0"/>
                <a:gd name="adj2" fmla="val 230965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403738" y="1844824"/>
              <a:ext cx="0" cy="2240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5183973" y="1844824"/>
              <a:ext cx="0" cy="2240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2410870" y="1876467"/>
              <a:ext cx="2772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650554" y="1477681"/>
              <a:ext cx="3129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2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16051" y="3389744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 flipH="1">
            <a:off x="1228329" y="3406901"/>
            <a:ext cx="1944216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ru-RU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" name="Объект 49"/>
          <p:cNvGraphicFramePr>
            <a:graphicFrameLocks noChangeAspect="1"/>
          </p:cNvGraphicFramePr>
          <p:nvPr/>
        </p:nvGraphicFramePr>
        <p:xfrm>
          <a:off x="1224136" y="5542423"/>
          <a:ext cx="4896543" cy="731434"/>
        </p:xfrm>
        <a:graphic>
          <a:graphicData uri="http://schemas.openxmlformats.org/presentationml/2006/ole">
            <p:oleObj spid="_x0000_s99338" name="Формула" r:id="rId6" imgW="3060360" imgH="457200" progId="Equation.3">
              <p:embed/>
            </p:oleObj>
          </a:graphicData>
        </a:graphic>
      </p:graphicFrame>
      <p:graphicFrame>
        <p:nvGraphicFramePr>
          <p:cNvPr id="51" name="Object 3"/>
          <p:cNvGraphicFramePr>
            <a:graphicFrameLocks noChangeAspect="1"/>
          </p:cNvGraphicFramePr>
          <p:nvPr/>
        </p:nvGraphicFramePr>
        <p:xfrm>
          <a:off x="5544616" y="4509120"/>
          <a:ext cx="1090406" cy="288032"/>
        </p:xfrm>
        <a:graphic>
          <a:graphicData uri="http://schemas.openxmlformats.org/presentationml/2006/ole">
            <p:oleObj spid="_x0000_s99339" name="Формула" r:id="rId7" imgW="672840" imgH="177480" progId="Equation.3">
              <p:embed/>
            </p:oleObj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 flipV="1">
            <a:off x="251520" y="3356992"/>
            <a:ext cx="755982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1008667" y="-224877"/>
            <a:ext cx="5317813" cy="5148000"/>
            <a:chOff x="1547064" y="-798444"/>
            <a:chExt cx="7388736" cy="715278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547064" y="2068194"/>
              <a:ext cx="72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547064" y="3499389"/>
              <a:ext cx="72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ирог 5"/>
            <p:cNvSpPr/>
            <p:nvPr/>
          </p:nvSpPr>
          <p:spPr>
            <a:xfrm rot="16599497" flipH="1" flipV="1">
              <a:off x="2017905" y="-798444"/>
              <a:ext cx="5040000" cy="5040000"/>
            </a:xfrm>
            <a:prstGeom prst="pie">
              <a:avLst>
                <a:gd name="adj1" fmla="val 0"/>
                <a:gd name="adj2" fmla="val 230965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71491" y="3428319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08931" y="3378938"/>
              <a:ext cx="2824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sym typeface="Symbol"/>
                </a:rPr>
                <a:t></a:t>
              </a:r>
              <a:endParaRPr lang="ru-RU" sz="12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12654" y="2530338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ирог 9"/>
            <p:cNvSpPr/>
            <p:nvPr/>
          </p:nvSpPr>
          <p:spPr>
            <a:xfrm rot="5805156" flipH="1" flipV="1">
              <a:off x="1772775" y="1314337"/>
              <a:ext cx="5040000" cy="5040000"/>
            </a:xfrm>
            <a:prstGeom prst="pie">
              <a:avLst>
                <a:gd name="adj1" fmla="val 0"/>
                <a:gd name="adj2" fmla="val 230965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04911" y="1704601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32584" y="1709848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ирог 12"/>
            <p:cNvSpPr/>
            <p:nvPr/>
          </p:nvSpPr>
          <p:spPr>
            <a:xfrm rot="16599497" flipH="1" flipV="1">
              <a:off x="3895800" y="-793364"/>
              <a:ext cx="5040000" cy="5040000"/>
            </a:xfrm>
            <a:prstGeom prst="pie">
              <a:avLst>
                <a:gd name="adj1" fmla="val 0"/>
                <a:gd name="adj2" fmla="val 230965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766149" y="2061698"/>
              <a:ext cx="1737360" cy="1437640"/>
            </a:xfrm>
            <a:custGeom>
              <a:avLst/>
              <a:gdLst>
                <a:gd name="connsiteX0" fmla="*/ 0 w 1737360"/>
                <a:gd name="connsiteY0" fmla="*/ 1432560 h 1437640"/>
                <a:gd name="connsiteX1" fmla="*/ 1432560 w 1737360"/>
                <a:gd name="connsiteY1" fmla="*/ 0 h 1437640"/>
                <a:gd name="connsiteX2" fmla="*/ 1737360 w 1737360"/>
                <a:gd name="connsiteY2" fmla="*/ 0 h 1437640"/>
                <a:gd name="connsiteX3" fmla="*/ 1569720 w 1737360"/>
                <a:gd name="connsiteY3" fmla="*/ 1437640 h 1437640"/>
                <a:gd name="connsiteX4" fmla="*/ 0 w 1737360"/>
                <a:gd name="connsiteY4" fmla="*/ 1432560 h 14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0" h="1437640">
                  <a:moveTo>
                    <a:pt x="0" y="1432560"/>
                  </a:moveTo>
                  <a:lnTo>
                    <a:pt x="1432560" y="0"/>
                  </a:lnTo>
                  <a:lnTo>
                    <a:pt x="1737360" y="0"/>
                  </a:lnTo>
                  <a:lnTo>
                    <a:pt x="1569720" y="1437640"/>
                  </a:lnTo>
                  <a:lnTo>
                    <a:pt x="0" y="143256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9583" y="3400422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21000" y="2920057"/>
              <a:ext cx="2664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Calibri"/>
                  <a:sym typeface="Symbol"/>
                </a:rPr>
                <a:t>β</a:t>
              </a:r>
              <a:endParaRPr lang="ru-RU" sz="1200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3384828" y="1731782"/>
              <a:ext cx="1152000" cy="2232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624172" y="2060848"/>
              <a:ext cx="0" cy="14401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 flipH="1">
            <a:off x="1141016" y="694335"/>
            <a:ext cx="2042514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ru-RU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115616" y="3625331"/>
          <a:ext cx="5400600" cy="742346"/>
        </p:xfrm>
        <a:graphic>
          <a:graphicData uri="http://schemas.openxmlformats.org/presentationml/2006/ole">
            <p:oleObj spid="_x0000_s100354" name="Формула" r:id="rId3" imgW="3327120" imgH="457200" progId="Equation.3">
              <p:embed/>
            </p:oleObj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1187624" y="4633443"/>
          <a:ext cx="1584176" cy="320591"/>
        </p:xfrm>
        <a:graphic>
          <a:graphicData uri="http://schemas.openxmlformats.org/presentationml/2006/ole">
            <p:oleObj spid="_x0000_s100355" name="Формула" r:id="rId4" imgW="876240" imgH="177480" progId="Equation.3">
              <p:embed/>
            </p:oleObj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187624" y="5137499"/>
          <a:ext cx="3240360" cy="667765"/>
        </p:xfrm>
        <a:graphic>
          <a:graphicData uri="http://schemas.openxmlformats.org/presentationml/2006/ole">
            <p:oleObj spid="_x0000_s100356" name="Формула" r:id="rId5" imgW="1904760" imgH="393480" progId="Equation.3">
              <p:embed/>
            </p:oleObj>
          </a:graphicData>
        </a:graphic>
      </p:graphicFrame>
      <p:sp>
        <p:nvSpPr>
          <p:cNvPr id="23" name="Полилиния 22"/>
          <p:cNvSpPr/>
          <p:nvPr/>
        </p:nvSpPr>
        <p:spPr>
          <a:xfrm flipH="1" flipV="1">
            <a:off x="3013224" y="1833478"/>
            <a:ext cx="1250411" cy="1034698"/>
          </a:xfrm>
          <a:custGeom>
            <a:avLst/>
            <a:gdLst>
              <a:gd name="connsiteX0" fmla="*/ 0 w 1737360"/>
              <a:gd name="connsiteY0" fmla="*/ 1432560 h 1437640"/>
              <a:gd name="connsiteX1" fmla="*/ 1432560 w 1737360"/>
              <a:gd name="connsiteY1" fmla="*/ 0 h 1437640"/>
              <a:gd name="connsiteX2" fmla="*/ 1737360 w 1737360"/>
              <a:gd name="connsiteY2" fmla="*/ 0 h 1437640"/>
              <a:gd name="connsiteX3" fmla="*/ 1569720 w 1737360"/>
              <a:gd name="connsiteY3" fmla="*/ 1437640 h 1437640"/>
              <a:gd name="connsiteX4" fmla="*/ 0 w 1737360"/>
              <a:gd name="connsiteY4" fmla="*/ 1432560 h 14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0" h="1437640">
                <a:moveTo>
                  <a:pt x="0" y="1432560"/>
                </a:moveTo>
                <a:lnTo>
                  <a:pt x="1432560" y="0"/>
                </a:lnTo>
                <a:lnTo>
                  <a:pt x="1737360" y="0"/>
                </a:lnTo>
                <a:lnTo>
                  <a:pt x="1569720" y="1437640"/>
                </a:lnTo>
                <a:lnTo>
                  <a:pt x="0" y="143256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r=0,02;ha=0,25;hb=0,125.bmp"/>
          <p:cNvPicPr>
            <a:picLocks noChangeAspect="1"/>
          </p:cNvPicPr>
          <p:nvPr/>
        </p:nvPicPr>
        <p:blipFill>
          <a:blip r:embed="rId2" cstate="print"/>
          <a:srcRect b="13350"/>
          <a:stretch>
            <a:fillRect/>
          </a:stretch>
        </p:blipFill>
        <p:spPr>
          <a:xfrm>
            <a:off x="683569" y="620688"/>
            <a:ext cx="7485223" cy="5178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Areas of preference of coverage models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М1, М2, М3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068960"/>
            <a:ext cx="498855" cy="394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9038" y="2348880"/>
            <a:ext cx="498855" cy="394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4993" y="3610532"/>
            <a:ext cx="498855" cy="427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M1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798" y="3221360"/>
            <a:ext cx="498855" cy="394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779838" y="1927225"/>
            <a:ext cx="2879725" cy="2879725"/>
          </a:xfrm>
          <a:prstGeom prst="ellipse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909763" y="981075"/>
            <a:ext cx="3598862" cy="3598863"/>
          </a:xfrm>
          <a:prstGeom prst="ellipse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1388" y="134938"/>
            <a:ext cx="7342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Построение оптимальной коммуникационной сети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65525" y="2671763"/>
            <a:ext cx="288925" cy="2159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3719513" y="25177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648075" y="2446338"/>
            <a:ext cx="714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3719513" y="2446338"/>
            <a:ext cx="714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65713" y="3259138"/>
            <a:ext cx="288925" cy="2159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219700" y="31146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148263" y="3043238"/>
            <a:ext cx="714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219700" y="3043238"/>
            <a:ext cx="714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13" name="AutoShape 13"/>
          <p:cNvCxnSpPr>
            <a:cxnSpLocks noChangeShapeType="1"/>
            <a:stCxn id="5" idx="3"/>
            <a:endCxn id="9" idx="1"/>
          </p:cNvCxnSpPr>
          <p:nvPr/>
        </p:nvCxnSpPr>
        <p:spPr bwMode="auto">
          <a:xfrm>
            <a:off x="3854450" y="2779713"/>
            <a:ext cx="1211263" cy="587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2184400" y="4933950"/>
          <a:ext cx="3983038" cy="565150"/>
        </p:xfrm>
        <a:graphic>
          <a:graphicData uri="http://schemas.openxmlformats.org/presentationml/2006/ole">
            <p:oleObj spid="_x0000_s54274" name="Формула" r:id="rId3" imgW="1612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9"/>
          <p:cNvSpPr>
            <a:spLocks noChangeArrowheads="1"/>
          </p:cNvSpPr>
          <p:nvPr/>
        </p:nvSpPr>
        <p:spPr bwMode="auto">
          <a:xfrm>
            <a:off x="900113" y="1844675"/>
            <a:ext cx="2232025" cy="2881313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65475" y="109538"/>
            <a:ext cx="290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Постановка задачи</a:t>
            </a:r>
          </a:p>
        </p:txBody>
      </p:sp>
      <p:graphicFrame>
        <p:nvGraphicFramePr>
          <p:cNvPr id="4" name="Object 33"/>
          <p:cNvGraphicFramePr>
            <a:graphicFrameLocks noChangeAspect="1"/>
          </p:cNvGraphicFramePr>
          <p:nvPr/>
        </p:nvGraphicFramePr>
        <p:xfrm>
          <a:off x="5076825" y="2565400"/>
          <a:ext cx="3671888" cy="1177925"/>
        </p:xfrm>
        <a:graphic>
          <a:graphicData uri="http://schemas.openxmlformats.org/presentationml/2006/ole">
            <p:oleObj spid="_x0000_s55298" name="Формула" r:id="rId3" imgW="1384200" imgH="444240" progId="Equation.3">
              <p:embed/>
            </p:oleObj>
          </a:graphicData>
        </a:graphic>
      </p:graphicFrame>
      <p:graphicFrame>
        <p:nvGraphicFramePr>
          <p:cNvPr id="5" name="Object 36"/>
          <p:cNvGraphicFramePr>
            <a:graphicFrameLocks noChangeAspect="1"/>
          </p:cNvGraphicFramePr>
          <p:nvPr/>
        </p:nvGraphicFramePr>
        <p:xfrm>
          <a:off x="4054475" y="5013325"/>
          <a:ext cx="4262438" cy="892175"/>
        </p:xfrm>
        <a:graphic>
          <a:graphicData uri="http://schemas.openxmlformats.org/presentationml/2006/ole">
            <p:oleObj spid="_x0000_s55299" name="Формула" r:id="rId4" imgW="1638000" imgH="342720" progId="Equation.3">
              <p:embed/>
            </p:oleObj>
          </a:graphicData>
        </a:graphic>
      </p:graphicFrame>
      <p:graphicFrame>
        <p:nvGraphicFramePr>
          <p:cNvPr id="6" name="Object 37"/>
          <p:cNvGraphicFramePr>
            <a:graphicFrameLocks noChangeAspect="1"/>
          </p:cNvGraphicFramePr>
          <p:nvPr/>
        </p:nvGraphicFramePr>
        <p:xfrm>
          <a:off x="3921125" y="879475"/>
          <a:ext cx="1347788" cy="501650"/>
        </p:xfrm>
        <a:graphic>
          <a:graphicData uri="http://schemas.openxmlformats.org/presentationml/2006/ole">
            <p:oleObj spid="_x0000_s55300" name="Формула" r:id="rId5" imgW="545760" imgH="203040" progId="Equation.3">
              <p:embed/>
            </p:oleObj>
          </a:graphicData>
        </a:graphic>
      </p:graphicFrame>
      <p:sp>
        <p:nvSpPr>
          <p:cNvPr id="7" name="Oval 38"/>
          <p:cNvSpPr>
            <a:spLocks noChangeArrowheads="1"/>
          </p:cNvSpPr>
          <p:nvPr/>
        </p:nvSpPr>
        <p:spPr bwMode="auto">
          <a:xfrm>
            <a:off x="1763713" y="3429000"/>
            <a:ext cx="360362" cy="3603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i="1"/>
              <a:t>i</a:t>
            </a:r>
            <a:endParaRPr lang="ru-RU" i="1"/>
          </a:p>
        </p:txBody>
      </p:sp>
      <p:sp>
        <p:nvSpPr>
          <p:cNvPr id="8" name="Oval 39"/>
          <p:cNvSpPr>
            <a:spLocks noChangeArrowheads="1"/>
          </p:cNvSpPr>
          <p:nvPr/>
        </p:nvSpPr>
        <p:spPr bwMode="auto">
          <a:xfrm>
            <a:off x="1403350" y="414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3</a:t>
            </a:r>
            <a:endParaRPr lang="ru-RU"/>
          </a:p>
        </p:txBody>
      </p:sp>
      <p:sp>
        <p:nvSpPr>
          <p:cNvPr id="9" name="Oval 45"/>
          <p:cNvSpPr>
            <a:spLocks noChangeArrowheads="1"/>
          </p:cNvSpPr>
          <p:nvPr/>
        </p:nvSpPr>
        <p:spPr bwMode="auto">
          <a:xfrm>
            <a:off x="2627313" y="3213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  <a:endParaRPr lang="ru-RU"/>
          </a:p>
        </p:txBody>
      </p:sp>
      <p:sp>
        <p:nvSpPr>
          <p:cNvPr id="10" name="Oval 46"/>
          <p:cNvSpPr>
            <a:spLocks noChangeArrowheads="1"/>
          </p:cNvSpPr>
          <p:nvPr/>
        </p:nvSpPr>
        <p:spPr bwMode="auto">
          <a:xfrm>
            <a:off x="1187450" y="22764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ru-RU"/>
          </a:p>
        </p:txBody>
      </p:sp>
      <p:sp>
        <p:nvSpPr>
          <p:cNvPr id="11" name="Oval 47"/>
          <p:cNvSpPr>
            <a:spLocks noChangeArrowheads="1"/>
          </p:cNvSpPr>
          <p:nvPr/>
        </p:nvSpPr>
        <p:spPr bwMode="auto">
          <a:xfrm>
            <a:off x="3276600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48"/>
          <p:cNvSpPr>
            <a:spLocks noChangeArrowheads="1"/>
          </p:cNvSpPr>
          <p:nvPr/>
        </p:nvSpPr>
        <p:spPr bwMode="auto">
          <a:xfrm>
            <a:off x="3995738" y="31416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50"/>
          <p:cNvSpPr>
            <a:spLocks noChangeArrowheads="1"/>
          </p:cNvSpPr>
          <p:nvPr/>
        </p:nvSpPr>
        <p:spPr bwMode="auto">
          <a:xfrm>
            <a:off x="1476375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51"/>
          <p:cNvSpPr>
            <a:spLocks noChangeArrowheads="1"/>
          </p:cNvSpPr>
          <p:nvPr/>
        </p:nvSpPr>
        <p:spPr bwMode="auto">
          <a:xfrm>
            <a:off x="684213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5" name="AutoShape 52"/>
          <p:cNvCxnSpPr>
            <a:cxnSpLocks noChangeShapeType="1"/>
            <a:stCxn id="10" idx="5"/>
            <a:endCxn id="7" idx="1"/>
          </p:cNvCxnSpPr>
          <p:nvPr/>
        </p:nvCxnSpPr>
        <p:spPr bwMode="auto">
          <a:xfrm>
            <a:off x="1495425" y="2584450"/>
            <a:ext cx="320675" cy="8778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53"/>
          <p:cNvCxnSpPr>
            <a:cxnSpLocks noChangeShapeType="1"/>
            <a:stCxn id="8" idx="0"/>
            <a:endCxn id="7" idx="3"/>
          </p:cNvCxnSpPr>
          <p:nvPr/>
        </p:nvCxnSpPr>
        <p:spPr bwMode="auto">
          <a:xfrm flipV="1">
            <a:off x="1583532" y="3736589"/>
            <a:ext cx="232955" cy="4131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54"/>
          <p:cNvCxnSpPr>
            <a:cxnSpLocks noChangeShapeType="1"/>
            <a:stCxn id="8" idx="2"/>
            <a:endCxn id="14" idx="6"/>
          </p:cNvCxnSpPr>
          <p:nvPr/>
        </p:nvCxnSpPr>
        <p:spPr bwMode="auto">
          <a:xfrm flipH="1" flipV="1">
            <a:off x="1044575" y="4186238"/>
            <a:ext cx="358775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55"/>
          <p:cNvCxnSpPr>
            <a:cxnSpLocks noChangeShapeType="1"/>
            <a:stCxn id="8" idx="4"/>
            <a:endCxn id="13" idx="0"/>
          </p:cNvCxnSpPr>
          <p:nvPr/>
        </p:nvCxnSpPr>
        <p:spPr bwMode="auto">
          <a:xfrm>
            <a:off x="1584325" y="4510088"/>
            <a:ext cx="73025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56"/>
          <p:cNvCxnSpPr>
            <a:cxnSpLocks noChangeShapeType="1"/>
            <a:stCxn id="7" idx="6"/>
            <a:endCxn id="9" idx="3"/>
          </p:cNvCxnSpPr>
          <p:nvPr/>
        </p:nvCxnSpPr>
        <p:spPr bwMode="auto">
          <a:xfrm flipV="1">
            <a:off x="2143125" y="3521075"/>
            <a:ext cx="536575" cy="88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57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2935288" y="3521075"/>
            <a:ext cx="393700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" name="AutoShape 58"/>
          <p:cNvCxnSpPr>
            <a:cxnSpLocks noChangeShapeType="1"/>
            <a:stCxn id="11" idx="7"/>
            <a:endCxn id="12" idx="3"/>
          </p:cNvCxnSpPr>
          <p:nvPr/>
        </p:nvCxnSpPr>
        <p:spPr bwMode="auto">
          <a:xfrm flipV="1">
            <a:off x="3584575" y="3449638"/>
            <a:ext cx="463550" cy="392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aphicFrame>
        <p:nvGraphicFramePr>
          <p:cNvPr id="22" name="Object 60"/>
          <p:cNvGraphicFramePr>
            <a:graphicFrameLocks noChangeAspect="1"/>
          </p:cNvGraphicFramePr>
          <p:nvPr/>
        </p:nvGraphicFramePr>
        <p:xfrm>
          <a:off x="1907704" y="2319338"/>
          <a:ext cx="2133600" cy="501650"/>
        </p:xfrm>
        <a:graphic>
          <a:graphicData uri="http://schemas.openxmlformats.org/presentationml/2006/ole">
            <p:oleObj spid="_x0000_s55301" name="Equation" r:id="rId6" imgW="863280" imgH="203040" progId="Equation.DSMT4">
              <p:embed/>
            </p:oleObj>
          </a:graphicData>
        </a:graphic>
      </p:graphicFrame>
      <p:graphicFrame>
        <p:nvGraphicFramePr>
          <p:cNvPr id="23" name="Object 61"/>
          <p:cNvGraphicFramePr>
            <a:graphicFrameLocks noChangeAspect="1"/>
          </p:cNvGraphicFramePr>
          <p:nvPr/>
        </p:nvGraphicFramePr>
        <p:xfrm>
          <a:off x="5219700" y="3860800"/>
          <a:ext cx="1255713" cy="660400"/>
        </p:xfrm>
        <a:graphic>
          <a:graphicData uri="http://schemas.openxmlformats.org/presentationml/2006/ole">
            <p:oleObj spid="_x0000_s55302" name="Формула" r:id="rId7" imgW="4824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75100" y="109538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Пример</a:t>
            </a:r>
          </a:p>
        </p:txBody>
      </p:sp>
      <p:sp>
        <p:nvSpPr>
          <p:cNvPr id="3" name="Oval 131"/>
          <p:cNvSpPr>
            <a:spLocks noChangeArrowheads="1"/>
          </p:cNvSpPr>
          <p:nvPr/>
        </p:nvSpPr>
        <p:spPr bwMode="auto">
          <a:xfrm>
            <a:off x="1436688" y="31575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4" name="Oval 132"/>
          <p:cNvSpPr>
            <a:spLocks noChangeArrowheads="1"/>
          </p:cNvSpPr>
          <p:nvPr/>
        </p:nvSpPr>
        <p:spPr bwMode="auto">
          <a:xfrm>
            <a:off x="466725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5" name="Oval 133"/>
          <p:cNvSpPr>
            <a:spLocks noChangeArrowheads="1"/>
          </p:cNvSpPr>
          <p:nvPr/>
        </p:nvSpPr>
        <p:spPr bwMode="auto">
          <a:xfrm>
            <a:off x="2051050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6" name="Oval 134"/>
          <p:cNvSpPr>
            <a:spLocks noChangeArrowheads="1"/>
          </p:cNvSpPr>
          <p:nvPr/>
        </p:nvSpPr>
        <p:spPr bwMode="auto">
          <a:xfrm>
            <a:off x="3995738" y="4364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7" name="Oval 135"/>
          <p:cNvSpPr>
            <a:spLocks noChangeArrowheads="1"/>
          </p:cNvSpPr>
          <p:nvPr/>
        </p:nvSpPr>
        <p:spPr bwMode="auto">
          <a:xfrm>
            <a:off x="2484438" y="13398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cxnSp>
        <p:nvCxnSpPr>
          <p:cNvPr id="8" name="AutoShape 136"/>
          <p:cNvCxnSpPr>
            <a:cxnSpLocks noChangeShapeType="1"/>
            <a:stCxn id="3" idx="4"/>
            <a:endCxn id="4" idx="7"/>
          </p:cNvCxnSpPr>
          <p:nvPr/>
        </p:nvCxnSpPr>
        <p:spPr bwMode="auto">
          <a:xfrm flipH="1">
            <a:off x="774700" y="3517900"/>
            <a:ext cx="842963" cy="161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" name="AutoShape 137"/>
          <p:cNvCxnSpPr>
            <a:cxnSpLocks noChangeShapeType="1"/>
            <a:stCxn id="3" idx="7"/>
            <a:endCxn id="7" idx="3"/>
          </p:cNvCxnSpPr>
          <p:nvPr/>
        </p:nvCxnSpPr>
        <p:spPr bwMode="auto">
          <a:xfrm flipV="1">
            <a:off x="1744663" y="1647825"/>
            <a:ext cx="792162" cy="156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" name="AutoShape 138"/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2411413" y="3609975"/>
            <a:ext cx="1636712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" name="AutoShape 139"/>
          <p:cNvCxnSpPr>
            <a:cxnSpLocks noChangeShapeType="1"/>
            <a:stCxn id="3" idx="6"/>
            <a:endCxn id="5" idx="1"/>
          </p:cNvCxnSpPr>
          <p:nvPr/>
        </p:nvCxnSpPr>
        <p:spPr bwMode="auto">
          <a:xfrm>
            <a:off x="1797050" y="3337719"/>
            <a:ext cx="306774" cy="1440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" name="Text Box 162"/>
          <p:cNvSpPr txBox="1">
            <a:spLocks noChangeArrowheads="1"/>
          </p:cNvSpPr>
          <p:nvPr/>
        </p:nvSpPr>
        <p:spPr bwMode="auto">
          <a:xfrm>
            <a:off x="779463" y="40259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9</a:t>
            </a:r>
          </a:p>
        </p:txBody>
      </p:sp>
      <p:sp>
        <p:nvSpPr>
          <p:cNvPr id="13" name="Text Box 163"/>
          <p:cNvSpPr txBox="1">
            <a:spLocks noChangeArrowheads="1"/>
          </p:cNvSpPr>
          <p:nvPr/>
        </p:nvSpPr>
        <p:spPr bwMode="auto">
          <a:xfrm>
            <a:off x="3003550" y="35480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10</a:t>
            </a:r>
          </a:p>
        </p:txBody>
      </p:sp>
      <p:sp>
        <p:nvSpPr>
          <p:cNvPr id="14" name="Text Box 164"/>
          <p:cNvSpPr txBox="1">
            <a:spLocks noChangeArrowheads="1"/>
          </p:cNvSpPr>
          <p:nvPr/>
        </p:nvSpPr>
        <p:spPr bwMode="auto">
          <a:xfrm>
            <a:off x="1858963" y="299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5" name="Text Box 165"/>
          <p:cNvSpPr txBox="1">
            <a:spLocks noChangeArrowheads="1"/>
          </p:cNvSpPr>
          <p:nvPr/>
        </p:nvSpPr>
        <p:spPr bwMode="auto">
          <a:xfrm>
            <a:off x="935038" y="5027613"/>
            <a:ext cx="3322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W</a:t>
            </a:r>
            <a:r>
              <a:rPr lang="en-US"/>
              <a:t>(</a:t>
            </a:r>
            <a:r>
              <a:rPr lang="en-US" i="1"/>
              <a:t>P</a:t>
            </a:r>
            <a:r>
              <a:rPr lang="en-US"/>
              <a:t>) = 3</a:t>
            </a:r>
            <a:r>
              <a:rPr lang="en-US">
                <a:sym typeface="Symbol" pitchFamily="18" charset="2"/>
              </a:rPr>
              <a:t>9</a:t>
            </a:r>
            <a:r>
              <a:rPr lang="en-US" baseline="30000">
                <a:sym typeface="Symbol" pitchFamily="18" charset="2"/>
              </a:rPr>
              <a:t>2 </a:t>
            </a:r>
            <a:r>
              <a:rPr lang="en-US">
                <a:sym typeface="Symbol" pitchFamily="18" charset="2"/>
              </a:rPr>
              <a:t>+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10</a:t>
            </a:r>
            <a:r>
              <a:rPr lang="en-US" baseline="30000">
                <a:sym typeface="Symbol" pitchFamily="18" charset="2"/>
              </a:rPr>
              <a:t>2 </a:t>
            </a:r>
            <a:r>
              <a:rPr lang="en-US">
                <a:sym typeface="Symbol" pitchFamily="18" charset="2"/>
              </a:rPr>
              <a:t>= 443</a:t>
            </a:r>
          </a:p>
        </p:txBody>
      </p:sp>
      <p:sp>
        <p:nvSpPr>
          <p:cNvPr id="16" name="Oval 166"/>
          <p:cNvSpPr>
            <a:spLocks noChangeArrowheads="1"/>
          </p:cNvSpPr>
          <p:nvPr/>
        </p:nvSpPr>
        <p:spPr bwMode="auto">
          <a:xfrm>
            <a:off x="5973763" y="31591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7" name="Oval 167"/>
          <p:cNvSpPr>
            <a:spLocks noChangeArrowheads="1"/>
          </p:cNvSpPr>
          <p:nvPr/>
        </p:nvSpPr>
        <p:spPr bwMode="auto">
          <a:xfrm>
            <a:off x="5003800" y="50863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8" name="Oval 168"/>
          <p:cNvSpPr>
            <a:spLocks noChangeArrowheads="1"/>
          </p:cNvSpPr>
          <p:nvPr/>
        </p:nvSpPr>
        <p:spPr bwMode="auto">
          <a:xfrm>
            <a:off x="6588125" y="3430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9" name="Oval 169"/>
          <p:cNvSpPr>
            <a:spLocks noChangeArrowheads="1"/>
          </p:cNvSpPr>
          <p:nvPr/>
        </p:nvSpPr>
        <p:spPr bwMode="auto">
          <a:xfrm>
            <a:off x="8532813" y="43656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20" name="Oval 170"/>
          <p:cNvSpPr>
            <a:spLocks noChangeArrowheads="1"/>
          </p:cNvSpPr>
          <p:nvPr/>
        </p:nvSpPr>
        <p:spPr bwMode="auto">
          <a:xfrm>
            <a:off x="7021513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cxnSp>
        <p:nvCxnSpPr>
          <p:cNvPr id="21" name="AutoShape 171"/>
          <p:cNvCxnSpPr>
            <a:cxnSpLocks noChangeShapeType="1"/>
            <a:stCxn id="18" idx="3"/>
            <a:endCxn id="17" idx="7"/>
          </p:cNvCxnSpPr>
          <p:nvPr/>
        </p:nvCxnSpPr>
        <p:spPr bwMode="auto">
          <a:xfrm flipH="1">
            <a:off x="5311775" y="3738563"/>
            <a:ext cx="1328738" cy="140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" name="AutoShape 172"/>
          <p:cNvCxnSpPr>
            <a:cxnSpLocks noChangeShapeType="1"/>
            <a:stCxn id="18" idx="0"/>
            <a:endCxn id="20" idx="3"/>
          </p:cNvCxnSpPr>
          <p:nvPr/>
        </p:nvCxnSpPr>
        <p:spPr bwMode="auto">
          <a:xfrm flipV="1">
            <a:off x="6769100" y="1649413"/>
            <a:ext cx="304800" cy="1781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" name="AutoShape 173"/>
          <p:cNvCxnSpPr>
            <a:cxnSpLocks noChangeShapeType="1"/>
            <a:stCxn id="18" idx="6"/>
            <a:endCxn id="19" idx="1"/>
          </p:cNvCxnSpPr>
          <p:nvPr/>
        </p:nvCxnSpPr>
        <p:spPr bwMode="auto">
          <a:xfrm>
            <a:off x="6948488" y="3611563"/>
            <a:ext cx="1636712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" name="AutoShape 174"/>
          <p:cNvCxnSpPr>
            <a:cxnSpLocks noChangeShapeType="1"/>
            <a:stCxn id="16" idx="6"/>
            <a:endCxn id="18" idx="1"/>
          </p:cNvCxnSpPr>
          <p:nvPr/>
        </p:nvCxnSpPr>
        <p:spPr bwMode="auto">
          <a:xfrm>
            <a:off x="6334125" y="3340100"/>
            <a:ext cx="3063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5" name="Text Box 175"/>
          <p:cNvSpPr txBox="1">
            <a:spLocks noChangeArrowheads="1"/>
          </p:cNvSpPr>
          <p:nvPr/>
        </p:nvSpPr>
        <p:spPr bwMode="auto">
          <a:xfrm>
            <a:off x="6516688" y="21796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10</a:t>
            </a:r>
            <a:endParaRPr lang="ru-RU"/>
          </a:p>
        </p:txBody>
      </p:sp>
      <p:sp>
        <p:nvSpPr>
          <p:cNvPr id="26" name="Text Box 176"/>
          <p:cNvSpPr txBox="1">
            <a:spLocks noChangeArrowheads="1"/>
          </p:cNvSpPr>
          <p:nvPr/>
        </p:nvSpPr>
        <p:spPr bwMode="auto">
          <a:xfrm>
            <a:off x="5595938" y="40274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10</a:t>
            </a:r>
            <a:endParaRPr lang="ru-RU"/>
          </a:p>
        </p:txBody>
      </p:sp>
      <p:sp>
        <p:nvSpPr>
          <p:cNvPr id="27" name="Text Box 177"/>
          <p:cNvSpPr txBox="1">
            <a:spLocks noChangeArrowheads="1"/>
          </p:cNvSpPr>
          <p:nvPr/>
        </p:nvSpPr>
        <p:spPr bwMode="auto">
          <a:xfrm>
            <a:off x="7540625" y="35496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10</a:t>
            </a:r>
          </a:p>
        </p:txBody>
      </p:sp>
      <p:sp>
        <p:nvSpPr>
          <p:cNvPr id="28" name="Text Box 178"/>
          <p:cNvSpPr txBox="1">
            <a:spLocks noChangeArrowheads="1"/>
          </p:cNvSpPr>
          <p:nvPr/>
        </p:nvSpPr>
        <p:spPr bwMode="auto">
          <a:xfrm>
            <a:off x="6396038" y="29987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29" name="Text Box 179"/>
          <p:cNvSpPr txBox="1">
            <a:spLocks noChangeArrowheads="1"/>
          </p:cNvSpPr>
          <p:nvPr/>
        </p:nvSpPr>
        <p:spPr bwMode="auto">
          <a:xfrm>
            <a:off x="5740400" y="5029200"/>
            <a:ext cx="297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W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= 4</a:t>
            </a:r>
            <a:r>
              <a:rPr lang="en-US">
                <a:sym typeface="Symbol" pitchFamily="18" charset="2"/>
              </a:rPr>
              <a:t>10</a:t>
            </a:r>
            <a:r>
              <a:rPr lang="en-US" baseline="30000">
                <a:sym typeface="Symbol" pitchFamily="18" charset="2"/>
              </a:rPr>
              <a:t>2 </a:t>
            </a:r>
            <a:r>
              <a:rPr lang="en-US">
                <a:sym typeface="Symbol" pitchFamily="18" charset="2"/>
              </a:rPr>
              <a:t>+ 1</a:t>
            </a:r>
            <a:r>
              <a:rPr lang="en-US" baseline="30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= 401</a:t>
            </a:r>
          </a:p>
        </p:txBody>
      </p:sp>
      <p:graphicFrame>
        <p:nvGraphicFramePr>
          <p:cNvPr id="30" name="Object 180"/>
          <p:cNvGraphicFramePr>
            <a:graphicFrameLocks noChangeAspect="1"/>
          </p:cNvGraphicFramePr>
          <p:nvPr/>
        </p:nvGraphicFramePr>
        <p:xfrm>
          <a:off x="3924300" y="765175"/>
          <a:ext cx="1255713" cy="660400"/>
        </p:xfrm>
        <a:graphic>
          <a:graphicData uri="http://schemas.openxmlformats.org/presentationml/2006/ole">
            <p:oleObj spid="_x0000_s56322" name="Формула" r:id="rId3" imgW="482400" imgH="253800" progId="Equation.3">
              <p:embed/>
            </p:oleObj>
          </a:graphicData>
        </a:graphic>
      </p:graphicFrame>
      <p:graphicFrame>
        <p:nvGraphicFramePr>
          <p:cNvPr id="31" name="Object 181"/>
          <p:cNvGraphicFramePr>
            <a:graphicFrameLocks noChangeAspect="1"/>
          </p:cNvGraphicFramePr>
          <p:nvPr/>
        </p:nvGraphicFramePr>
        <p:xfrm>
          <a:off x="1160463" y="2171700"/>
          <a:ext cx="928687" cy="438150"/>
        </p:xfrm>
        <a:graphic>
          <a:graphicData uri="http://schemas.openxmlformats.org/presentationml/2006/ole">
            <p:oleObj spid="_x0000_s56323" name="Формула" r:id="rId4" imgW="4572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88925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>
                <a:latin typeface="+mj-lt"/>
                <a:ea typeface="+mj-ea"/>
                <a:cs typeface="+mj-cs"/>
              </a:rPr>
              <a:t>Беспроводные сенсорные сети</a:t>
            </a:r>
            <a:endParaRPr lang="en-US" sz="320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908050"/>
            <a:ext cx="495458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35150" y="3703638"/>
            <a:ext cx="32051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/>
              <a:t>Мониторинг</a:t>
            </a:r>
            <a:endParaRPr lang="en-US" sz="2400"/>
          </a:p>
          <a:p>
            <a:pPr marL="342900" indent="-342900">
              <a:buFontTx/>
              <a:buAutoNum type="arabicPeriod"/>
            </a:pPr>
            <a:r>
              <a:rPr lang="ru-RU" sz="2400"/>
              <a:t>Обработка данных</a:t>
            </a:r>
            <a:endParaRPr lang="en-US" sz="2400"/>
          </a:p>
          <a:p>
            <a:pPr marL="342900" indent="-342900">
              <a:buFontTx/>
              <a:buAutoNum type="arabicPeriod"/>
            </a:pPr>
            <a:r>
              <a:rPr lang="ru-RU" sz="2400"/>
              <a:t>Связь</a:t>
            </a:r>
            <a:endParaRPr lang="en-US" sz="2400"/>
          </a:p>
          <a:p>
            <a:pPr marL="342900" indent="-342900">
              <a:buFontTx/>
              <a:buAutoNum type="arabicPeriod"/>
            </a:pPr>
            <a:r>
              <a:rPr lang="ru-RU" sz="2400"/>
              <a:t>Мобильность</a:t>
            </a:r>
            <a:r>
              <a:rPr lang="en-US" sz="2400"/>
              <a:t>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8175" y="5484813"/>
            <a:ext cx="5742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Ограниченный </a:t>
            </a:r>
            <a:r>
              <a:rPr lang="ru-RU" sz="2400" dirty="0" err="1" smtClean="0"/>
              <a:t>невозобновляемый</a:t>
            </a:r>
            <a:r>
              <a:rPr lang="ru-RU" sz="2400" dirty="0" smtClean="0"/>
              <a:t> </a:t>
            </a:r>
            <a:r>
              <a:rPr lang="ru-RU" sz="2400" dirty="0"/>
              <a:t>ресурс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86113" y="109538"/>
            <a:ext cx="290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Постановка задачи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719388" y="2447925"/>
          <a:ext cx="3652837" cy="765175"/>
        </p:xfrm>
        <a:graphic>
          <a:graphicData uri="http://schemas.openxmlformats.org/presentationml/2006/ole">
            <p:oleObj spid="_x0000_s57346" name="Формула" r:id="rId3" imgW="1638000" imgH="342720" progId="Equation.3">
              <p:embed/>
            </p:oleObj>
          </a:graphicData>
        </a:graphic>
      </p:graphicFrame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28588" y="692150"/>
            <a:ext cx="89074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i="1"/>
              <a:t> G </a:t>
            </a:r>
            <a:r>
              <a:rPr lang="ru-RU"/>
              <a:t>= (</a:t>
            </a:r>
            <a:r>
              <a:rPr lang="ru-RU" i="1"/>
              <a:t>V</a:t>
            </a:r>
            <a:r>
              <a:rPr lang="ru-RU"/>
              <a:t>, </a:t>
            </a:r>
            <a:r>
              <a:rPr lang="ru-RU" i="1"/>
              <a:t>E</a:t>
            </a:r>
            <a:r>
              <a:rPr lang="ru-RU"/>
              <a:t>) – простой неор. взвешенный граф, |</a:t>
            </a:r>
            <a:r>
              <a:rPr lang="ru-RU" i="1"/>
              <a:t>V</a:t>
            </a:r>
            <a:r>
              <a:rPr lang="ru-RU"/>
              <a:t>| = </a:t>
            </a:r>
            <a:r>
              <a:rPr lang="ru-RU" i="1"/>
              <a:t>n</a:t>
            </a:r>
            <a:endParaRPr lang="ru-RU"/>
          </a:p>
          <a:p>
            <a:pPr>
              <a:buFont typeface="Wingdings" pitchFamily="2" charset="2"/>
              <a:buChar char="ü"/>
            </a:pPr>
            <a:r>
              <a:rPr lang="ru-RU">
                <a:sym typeface="Symbol" pitchFamily="18" charset="2"/>
              </a:rPr>
              <a:t> </a:t>
            </a:r>
            <a:r>
              <a:rPr lang="ru-RU"/>
              <a:t> ребру (</a:t>
            </a:r>
            <a:r>
              <a:rPr lang="ru-RU" i="1"/>
              <a:t>i</a:t>
            </a:r>
            <a:r>
              <a:rPr lang="ru-RU"/>
              <a:t>, </a:t>
            </a:r>
            <a:r>
              <a:rPr lang="ru-RU" i="1"/>
              <a:t>j</a:t>
            </a:r>
            <a:r>
              <a:rPr lang="ru-RU"/>
              <a:t>)</a:t>
            </a:r>
            <a:r>
              <a:rPr lang="ru-RU">
                <a:sym typeface="Symbol" pitchFamily="18" charset="2"/>
              </a:rPr>
              <a:t></a:t>
            </a:r>
            <a:r>
              <a:rPr lang="en-US" i="1">
                <a:sym typeface="Symbol" pitchFamily="18" charset="2"/>
              </a:rPr>
              <a:t>E</a:t>
            </a:r>
            <a:r>
              <a:rPr lang="ru-RU"/>
              <a:t> приписан вес </a:t>
            </a:r>
            <a:r>
              <a:rPr lang="ru-RU" i="1"/>
              <a:t>c</a:t>
            </a:r>
            <a:r>
              <a:rPr lang="ru-RU" i="1" baseline="-25000"/>
              <a:t>ij</a:t>
            </a:r>
            <a:r>
              <a:rPr lang="ru-RU" baseline="-25000"/>
              <a:t> </a:t>
            </a:r>
            <a:r>
              <a:rPr lang="ru-RU">
                <a:sym typeface="Symbol" pitchFamily="18" charset="2"/>
              </a:rPr>
              <a:t> 0</a:t>
            </a:r>
            <a:r>
              <a:rPr lang="ru-RU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/>
              <a:t> Требуется найти остовное дерево </a:t>
            </a:r>
            <a:r>
              <a:rPr lang="ru-RU" i="1"/>
              <a:t>T</a:t>
            </a:r>
            <a:r>
              <a:rPr lang="ru-RU" baseline="30000"/>
              <a:t>*</a:t>
            </a:r>
            <a:r>
              <a:rPr lang="ru-RU"/>
              <a:t>, явл. решением задачи: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87313" y="3643313"/>
            <a:ext cx="7681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где </a:t>
            </a:r>
            <a:r>
              <a:rPr lang="ru-RU" i="1"/>
              <a:t>V</a:t>
            </a:r>
            <a:r>
              <a:rPr lang="ru-RU" i="1" baseline="-25000"/>
              <a:t>i</a:t>
            </a:r>
            <a:r>
              <a:rPr lang="ru-RU"/>
              <a:t>(</a:t>
            </a:r>
            <a:r>
              <a:rPr lang="ru-RU" i="1"/>
              <a:t>T</a:t>
            </a:r>
            <a:r>
              <a:rPr lang="ru-RU"/>
              <a:t>) – мн. вершин, смежных с вершиной </a:t>
            </a:r>
            <a:r>
              <a:rPr lang="ru-RU" i="1"/>
              <a:t>i</a:t>
            </a:r>
            <a:r>
              <a:rPr lang="ru-RU"/>
              <a:t> в дереве </a:t>
            </a:r>
            <a:r>
              <a:rPr lang="ru-RU" i="1"/>
              <a:t>T</a:t>
            </a:r>
            <a:r>
              <a:rPr lang="ru-RU"/>
              <a:t>.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216775" y="25844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(1)</a:t>
            </a:r>
          </a:p>
        </p:txBody>
      </p:sp>
      <p:graphicFrame>
        <p:nvGraphicFramePr>
          <p:cNvPr id="7" name="Object 17"/>
          <p:cNvGraphicFramePr>
            <a:graphicFrameLocks noChangeAspect="1"/>
          </p:cNvGraphicFramePr>
          <p:nvPr/>
        </p:nvGraphicFramePr>
        <p:xfrm>
          <a:off x="3348038" y="4438650"/>
          <a:ext cx="2447925" cy="574675"/>
        </p:xfrm>
        <a:graphic>
          <a:graphicData uri="http://schemas.openxmlformats.org/presentationml/2006/ole">
            <p:oleObj spid="_x0000_s57347" name="Формула" r:id="rId4" imgW="1193760" imgH="279360" progId="Equation.3">
              <p:embed/>
            </p:oleObj>
          </a:graphicData>
        </a:graphic>
      </p:graphicFrame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03213" y="5249863"/>
            <a:ext cx="2719387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(1) </a:t>
            </a:r>
            <a:r>
              <a:rPr lang="en-US"/>
              <a:t>NP-</a:t>
            </a:r>
            <a:r>
              <a:rPr lang="ru-RU"/>
              <a:t>трудна в с.с.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636838" y="109538"/>
            <a:ext cx="398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Приближенные алгоритмы</a:t>
            </a: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107950" y="935038"/>
            <a:ext cx="787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u="sng" dirty="0" smtClean="0"/>
              <a:t>Лемма.</a:t>
            </a:r>
            <a:r>
              <a:rPr lang="ru-RU" dirty="0" smtClean="0"/>
              <a:t> </a:t>
            </a:r>
            <a:r>
              <a:rPr lang="ru-RU" i="1" dirty="0">
                <a:sym typeface="Symbol" pitchFamily="18" charset="2"/>
              </a:rPr>
              <a:t></a:t>
            </a:r>
            <a:r>
              <a:rPr lang="ru-RU" i="1" dirty="0"/>
              <a:t> остовного дерева T справедливы неравенства:</a:t>
            </a:r>
          </a:p>
        </p:txBody>
      </p:sp>
      <p:graphicFrame>
        <p:nvGraphicFramePr>
          <p:cNvPr id="4" name="Object 59"/>
          <p:cNvGraphicFramePr>
            <a:graphicFrameLocks noChangeAspect="1"/>
          </p:cNvGraphicFramePr>
          <p:nvPr/>
        </p:nvGraphicFramePr>
        <p:xfrm>
          <a:off x="2195513" y="1616075"/>
          <a:ext cx="4772025" cy="731838"/>
        </p:xfrm>
        <a:graphic>
          <a:graphicData uri="http://schemas.openxmlformats.org/presentationml/2006/ole">
            <p:oleObj spid="_x0000_s58370" name="Формула" r:id="rId3" imgW="2323800" imgH="355320" progId="Equation.3">
              <p:embed/>
            </p:oleObj>
          </a:graphicData>
        </a:graphic>
      </p:graphicFrame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7345363" y="163512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(2)</a:t>
            </a:r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3851275" y="3321992"/>
          <a:ext cx="1376363" cy="827088"/>
        </p:xfrm>
        <a:graphic>
          <a:graphicData uri="http://schemas.openxmlformats.org/presentationml/2006/ole">
            <p:oleObj spid="_x0000_s58371" name="Формула" r:id="rId4" imgW="698400" imgH="419040" progId="Equation.3">
              <p:embed/>
            </p:oleObj>
          </a:graphicData>
        </a:graphic>
      </p:graphicFrame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87313" y="2837805"/>
            <a:ext cx="854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u="sng" dirty="0" smtClean="0"/>
              <a:t>Теорема.</a:t>
            </a:r>
            <a:r>
              <a:rPr lang="ru-RU" dirty="0" smtClean="0"/>
              <a:t> </a:t>
            </a:r>
            <a:r>
              <a:rPr lang="ru-RU" i="1" dirty="0"/>
              <a:t>Для </a:t>
            </a:r>
            <a:r>
              <a:rPr lang="en-US" i="1" dirty="0"/>
              <a:t>min</a:t>
            </a:r>
            <a:r>
              <a:rPr lang="ru-RU" i="1" dirty="0"/>
              <a:t> остова P справедлива</a:t>
            </a:r>
            <a:r>
              <a:rPr lang="en-US" i="1" dirty="0"/>
              <a:t> </a:t>
            </a:r>
            <a:r>
              <a:rPr lang="ru-RU" i="1" dirty="0"/>
              <a:t>достижимая оценка: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36838" y="109538"/>
            <a:ext cx="398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Приближенные алгоритмы</a:t>
            </a: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07950" y="1268760"/>
            <a:ext cx="8848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 dirty="0" smtClean="0"/>
              <a:t>Теорема.</a:t>
            </a:r>
            <a:r>
              <a:rPr lang="ru-RU" dirty="0" smtClean="0"/>
              <a:t> </a:t>
            </a:r>
            <a:r>
              <a:rPr lang="ru-RU" i="1" dirty="0"/>
              <a:t>Пусть веса ребер, вошедших в </a:t>
            </a:r>
            <a:r>
              <a:rPr lang="en-US" i="1" dirty="0"/>
              <a:t>min </a:t>
            </a:r>
            <a:r>
              <a:rPr lang="ru-RU" i="1" dirty="0"/>
              <a:t>остов P, </a:t>
            </a:r>
            <a:r>
              <a:rPr lang="ru-RU" dirty="0">
                <a:sym typeface="Symbol" pitchFamily="18" charset="2"/>
              </a:rPr>
              <a:t></a:t>
            </a:r>
            <a:r>
              <a:rPr lang="ru-RU" i="1" dirty="0"/>
              <a:t> </a:t>
            </a:r>
            <a:r>
              <a:rPr lang="ru-RU" dirty="0"/>
              <a:t>[</a:t>
            </a:r>
            <a:r>
              <a:rPr lang="ru-RU" i="1" dirty="0" err="1"/>
              <a:t>a,b</a:t>
            </a:r>
            <a:r>
              <a:rPr lang="ru-RU" dirty="0"/>
              <a:t>]</a:t>
            </a:r>
            <a:r>
              <a:rPr lang="ru-RU" i="1" dirty="0"/>
              <a:t>. Тогда</a:t>
            </a:r>
          </a:p>
        </p:txBody>
      </p:sp>
      <p:graphicFrame>
        <p:nvGraphicFramePr>
          <p:cNvPr id="8" name="Object 50"/>
          <p:cNvGraphicFramePr>
            <a:graphicFrameLocks noChangeAspect="1"/>
          </p:cNvGraphicFramePr>
          <p:nvPr/>
        </p:nvGraphicFramePr>
        <p:xfrm>
          <a:off x="2232025" y="2165846"/>
          <a:ext cx="4597400" cy="830262"/>
        </p:xfrm>
        <a:graphic>
          <a:graphicData uri="http://schemas.openxmlformats.org/presentationml/2006/ole">
            <p:oleObj spid="_x0000_s59396" name="Формула" r:id="rId3" imgW="2336760" imgH="419040" progId="Equation.3">
              <p:embed/>
            </p:oleObj>
          </a:graphicData>
        </a:graphic>
      </p:graphicFrame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158750" y="303103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/>
              <a:t>и</a:t>
            </a:r>
          </a:p>
        </p:txBody>
      </p:sp>
      <p:graphicFrame>
        <p:nvGraphicFramePr>
          <p:cNvPr id="10" name="Object 52"/>
          <p:cNvGraphicFramePr>
            <a:graphicFrameLocks noChangeAspect="1"/>
          </p:cNvGraphicFramePr>
          <p:nvPr/>
        </p:nvGraphicFramePr>
        <p:xfrm>
          <a:off x="2627313" y="3513633"/>
          <a:ext cx="1573212" cy="779463"/>
        </p:xfrm>
        <a:graphic>
          <a:graphicData uri="http://schemas.openxmlformats.org/presentationml/2006/ole">
            <p:oleObj spid="_x0000_s59397" name="Формула" r:id="rId4" imgW="799920" imgH="393480" progId="Equation.3">
              <p:embed/>
            </p:oleObj>
          </a:graphicData>
        </a:graphic>
      </p:graphicFrame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4284663" y="3642221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при </a:t>
            </a:r>
          </a:p>
        </p:txBody>
      </p:sp>
      <p:graphicFrame>
        <p:nvGraphicFramePr>
          <p:cNvPr id="12" name="Object 54"/>
          <p:cNvGraphicFramePr>
            <a:graphicFrameLocks noChangeAspect="1"/>
          </p:cNvGraphicFramePr>
          <p:nvPr/>
        </p:nvGraphicFramePr>
        <p:xfrm>
          <a:off x="5219700" y="3751758"/>
          <a:ext cx="1049338" cy="301625"/>
        </p:xfrm>
        <a:graphic>
          <a:graphicData uri="http://schemas.openxmlformats.org/presentationml/2006/ole">
            <p:oleObj spid="_x0000_s59398" name="Формула" r:id="rId5" imgW="533160" imgH="152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2852936"/>
            <a:ext cx="915866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Задача бесконфликтной агрегации данных</a:t>
            </a:r>
            <a:endParaRPr lang="ru-RU" sz="36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8030" y="188640"/>
            <a:ext cx="544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Convergecast Scheduling Problem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13730" y="1918653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453450" y="386282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677626" y="2494677"/>
            <a:ext cx="360000" cy="360000"/>
          </a:xfrm>
          <a:prstGeom prst="ellipse">
            <a:avLst/>
          </a:prstGeom>
          <a:solidFill>
            <a:srgbClr val="FF00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525458" y="1918653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605618" y="386282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613690" y="2494677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525458" y="2494677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953089" y="314274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613730" y="314274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677586" y="1198533"/>
            <a:ext cx="360000" cy="360000"/>
          </a:xfrm>
          <a:prstGeom prst="ellipse">
            <a:avLst/>
          </a:prstGeom>
          <a:solidFill>
            <a:srgbClr val="FFFF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stCxn id="13" idx="4"/>
            <a:endCxn id="4" idx="0"/>
          </p:cNvCxnSpPr>
          <p:nvPr/>
        </p:nvCxnSpPr>
        <p:spPr>
          <a:xfrm>
            <a:off x="2857586" y="1558533"/>
            <a:ext cx="936144" cy="36012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3" idx="4"/>
            <a:endCxn id="7" idx="7"/>
          </p:cNvCxnSpPr>
          <p:nvPr/>
        </p:nvCxnSpPr>
        <p:spPr>
          <a:xfrm flipH="1">
            <a:off x="1832737" y="1558533"/>
            <a:ext cx="1024849" cy="412841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6"/>
            <a:endCxn id="4" idx="2"/>
          </p:cNvCxnSpPr>
          <p:nvPr/>
        </p:nvCxnSpPr>
        <p:spPr>
          <a:xfrm>
            <a:off x="1885458" y="2098653"/>
            <a:ext cx="1728272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4"/>
            <a:endCxn id="9" idx="0"/>
          </p:cNvCxnSpPr>
          <p:nvPr/>
        </p:nvCxnSpPr>
        <p:spPr>
          <a:xfrm flipH="1">
            <a:off x="3793690" y="2278653"/>
            <a:ext cx="40" cy="216024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7"/>
            <a:endCxn id="4" idx="4"/>
          </p:cNvCxnSpPr>
          <p:nvPr/>
        </p:nvCxnSpPr>
        <p:spPr>
          <a:xfrm flipV="1">
            <a:off x="2984905" y="2278653"/>
            <a:ext cx="808825" cy="268745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5"/>
            <a:endCxn id="6" idx="1"/>
          </p:cNvCxnSpPr>
          <p:nvPr/>
        </p:nvCxnSpPr>
        <p:spPr>
          <a:xfrm>
            <a:off x="1832737" y="2225932"/>
            <a:ext cx="897610" cy="321466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6"/>
            <a:endCxn id="9" idx="2"/>
          </p:cNvCxnSpPr>
          <p:nvPr/>
        </p:nvCxnSpPr>
        <p:spPr>
          <a:xfrm>
            <a:off x="3037626" y="2674677"/>
            <a:ext cx="576064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4"/>
            <a:endCxn id="10" idx="0"/>
          </p:cNvCxnSpPr>
          <p:nvPr/>
        </p:nvCxnSpPr>
        <p:spPr>
          <a:xfrm>
            <a:off x="1705458" y="2278653"/>
            <a:ext cx="0" cy="216024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4"/>
            <a:endCxn id="12" idx="0"/>
          </p:cNvCxnSpPr>
          <p:nvPr/>
        </p:nvCxnSpPr>
        <p:spPr>
          <a:xfrm>
            <a:off x="3793690" y="2854677"/>
            <a:ext cx="40" cy="288072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8" idx="6"/>
            <a:endCxn id="12" idx="4"/>
          </p:cNvCxnSpPr>
          <p:nvPr/>
        </p:nvCxnSpPr>
        <p:spPr>
          <a:xfrm flipV="1">
            <a:off x="2965618" y="3502749"/>
            <a:ext cx="828112" cy="54008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8" idx="7"/>
            <a:endCxn id="9" idx="3"/>
          </p:cNvCxnSpPr>
          <p:nvPr/>
        </p:nvCxnSpPr>
        <p:spPr>
          <a:xfrm flipV="1">
            <a:off x="2912897" y="2801956"/>
            <a:ext cx="753514" cy="1113594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6" idx="4"/>
            <a:endCxn id="8" idx="0"/>
          </p:cNvCxnSpPr>
          <p:nvPr/>
        </p:nvCxnSpPr>
        <p:spPr>
          <a:xfrm flipH="1">
            <a:off x="2785618" y="2854677"/>
            <a:ext cx="72008" cy="1008152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0" idx="6"/>
            <a:endCxn id="6" idx="2"/>
          </p:cNvCxnSpPr>
          <p:nvPr/>
        </p:nvCxnSpPr>
        <p:spPr>
          <a:xfrm>
            <a:off x="1885458" y="2674677"/>
            <a:ext cx="792168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" idx="4"/>
            <a:endCxn id="11" idx="1"/>
          </p:cNvCxnSpPr>
          <p:nvPr/>
        </p:nvCxnSpPr>
        <p:spPr>
          <a:xfrm>
            <a:off x="1705458" y="2854677"/>
            <a:ext cx="300352" cy="340793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1" idx="4"/>
            <a:endCxn id="8" idx="1"/>
          </p:cNvCxnSpPr>
          <p:nvPr/>
        </p:nvCxnSpPr>
        <p:spPr>
          <a:xfrm>
            <a:off x="2133089" y="3502749"/>
            <a:ext cx="525250" cy="412801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8" idx="2"/>
            <a:endCxn id="5" idx="6"/>
          </p:cNvCxnSpPr>
          <p:nvPr/>
        </p:nvCxnSpPr>
        <p:spPr>
          <a:xfrm flipH="1">
            <a:off x="1813450" y="4042829"/>
            <a:ext cx="792168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4"/>
            <a:endCxn id="5" idx="0"/>
          </p:cNvCxnSpPr>
          <p:nvPr/>
        </p:nvCxnSpPr>
        <p:spPr>
          <a:xfrm flipH="1">
            <a:off x="1633450" y="3502749"/>
            <a:ext cx="499639" cy="36008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5" idx="7"/>
            <a:endCxn id="12" idx="3"/>
          </p:cNvCxnSpPr>
          <p:nvPr/>
        </p:nvCxnSpPr>
        <p:spPr>
          <a:xfrm flipV="1">
            <a:off x="1760729" y="3450028"/>
            <a:ext cx="1905722" cy="465522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28941" y="4582869"/>
            <a:ext cx="129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CG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164328" y="1918613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04048" y="386278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228224" y="2494637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076056" y="1918613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156216" y="386278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164288" y="2494637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076056" y="2494637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503687" y="314270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164328" y="314270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228184" y="1198493"/>
            <a:ext cx="360000" cy="360000"/>
          </a:xfrm>
          <a:prstGeom prst="ellipse">
            <a:avLst/>
          </a:prstGeom>
          <a:solidFill>
            <a:srgbClr val="FFFF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43" name="Прямая соединительная линия 42"/>
          <p:cNvCxnSpPr>
            <a:stCxn id="42" idx="4"/>
            <a:endCxn id="33" idx="0"/>
          </p:cNvCxnSpPr>
          <p:nvPr/>
        </p:nvCxnSpPr>
        <p:spPr>
          <a:xfrm>
            <a:off x="6408184" y="1558493"/>
            <a:ext cx="936144" cy="36012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42" idx="4"/>
            <a:endCxn id="36" idx="7"/>
          </p:cNvCxnSpPr>
          <p:nvPr/>
        </p:nvCxnSpPr>
        <p:spPr>
          <a:xfrm flipH="1">
            <a:off x="5383335" y="1558493"/>
            <a:ext cx="1024849" cy="412841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6" idx="6"/>
            <a:endCxn id="33" idx="2"/>
          </p:cNvCxnSpPr>
          <p:nvPr/>
        </p:nvCxnSpPr>
        <p:spPr>
          <a:xfrm>
            <a:off x="5436056" y="2098613"/>
            <a:ext cx="1728272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3" idx="4"/>
            <a:endCxn id="38" idx="0"/>
          </p:cNvCxnSpPr>
          <p:nvPr/>
        </p:nvCxnSpPr>
        <p:spPr>
          <a:xfrm flipH="1">
            <a:off x="7344288" y="2278613"/>
            <a:ext cx="40" cy="216024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5" idx="7"/>
            <a:endCxn id="33" idx="4"/>
          </p:cNvCxnSpPr>
          <p:nvPr/>
        </p:nvCxnSpPr>
        <p:spPr>
          <a:xfrm flipV="1">
            <a:off x="6535503" y="2278613"/>
            <a:ext cx="808825" cy="268745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6" idx="5"/>
            <a:endCxn id="35" idx="1"/>
          </p:cNvCxnSpPr>
          <p:nvPr/>
        </p:nvCxnSpPr>
        <p:spPr>
          <a:xfrm>
            <a:off x="5383335" y="2225892"/>
            <a:ext cx="897610" cy="321466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35" idx="6"/>
            <a:endCxn id="38" idx="2"/>
          </p:cNvCxnSpPr>
          <p:nvPr/>
        </p:nvCxnSpPr>
        <p:spPr>
          <a:xfrm>
            <a:off x="6588224" y="2674637"/>
            <a:ext cx="576064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36" idx="4"/>
            <a:endCxn id="39" idx="0"/>
          </p:cNvCxnSpPr>
          <p:nvPr/>
        </p:nvCxnSpPr>
        <p:spPr>
          <a:xfrm>
            <a:off x="5256056" y="2278613"/>
            <a:ext cx="0" cy="216024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38" idx="4"/>
            <a:endCxn id="41" idx="0"/>
          </p:cNvCxnSpPr>
          <p:nvPr/>
        </p:nvCxnSpPr>
        <p:spPr>
          <a:xfrm>
            <a:off x="7344288" y="2854637"/>
            <a:ext cx="40" cy="288072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37" idx="6"/>
            <a:endCxn id="41" idx="4"/>
          </p:cNvCxnSpPr>
          <p:nvPr/>
        </p:nvCxnSpPr>
        <p:spPr>
          <a:xfrm flipV="1">
            <a:off x="6516216" y="3502709"/>
            <a:ext cx="828112" cy="54008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37" idx="7"/>
            <a:endCxn id="38" idx="3"/>
          </p:cNvCxnSpPr>
          <p:nvPr/>
        </p:nvCxnSpPr>
        <p:spPr>
          <a:xfrm flipV="1">
            <a:off x="6463495" y="2801916"/>
            <a:ext cx="753514" cy="1113594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5" idx="4"/>
            <a:endCxn id="37" idx="0"/>
          </p:cNvCxnSpPr>
          <p:nvPr/>
        </p:nvCxnSpPr>
        <p:spPr>
          <a:xfrm flipH="1">
            <a:off x="6336216" y="2854637"/>
            <a:ext cx="72008" cy="1008152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39" idx="6"/>
            <a:endCxn id="35" idx="2"/>
          </p:cNvCxnSpPr>
          <p:nvPr/>
        </p:nvCxnSpPr>
        <p:spPr>
          <a:xfrm>
            <a:off x="5436056" y="2674637"/>
            <a:ext cx="792168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39" idx="4"/>
            <a:endCxn id="40" idx="1"/>
          </p:cNvCxnSpPr>
          <p:nvPr/>
        </p:nvCxnSpPr>
        <p:spPr>
          <a:xfrm>
            <a:off x="5256056" y="2854637"/>
            <a:ext cx="300352" cy="340793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40" idx="4"/>
            <a:endCxn id="37" idx="1"/>
          </p:cNvCxnSpPr>
          <p:nvPr/>
        </p:nvCxnSpPr>
        <p:spPr>
          <a:xfrm>
            <a:off x="5683687" y="3502709"/>
            <a:ext cx="525250" cy="412801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37" idx="2"/>
            <a:endCxn id="34" idx="6"/>
          </p:cNvCxnSpPr>
          <p:nvPr/>
        </p:nvCxnSpPr>
        <p:spPr>
          <a:xfrm flipH="1">
            <a:off x="5364048" y="4042789"/>
            <a:ext cx="792168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40" idx="4"/>
            <a:endCxn id="34" idx="0"/>
          </p:cNvCxnSpPr>
          <p:nvPr/>
        </p:nvCxnSpPr>
        <p:spPr>
          <a:xfrm flipH="1">
            <a:off x="5184048" y="3502709"/>
            <a:ext cx="499639" cy="36008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34" idx="7"/>
            <a:endCxn id="41" idx="3"/>
          </p:cNvCxnSpPr>
          <p:nvPr/>
        </p:nvCxnSpPr>
        <p:spPr>
          <a:xfrm flipV="1">
            <a:off x="5311327" y="3449988"/>
            <a:ext cx="1905722" cy="465522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355976" y="4582829"/>
            <a:ext cx="403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Допустимое расписание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L=6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89594" y="1918653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29314" y="386282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53490" y="2494677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01322" y="1918653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381482" y="386282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389554" y="2494677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01322" y="2494677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28953" y="314274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389594" y="314274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453450" y="1198533"/>
            <a:ext cx="360000" cy="360000"/>
          </a:xfrm>
          <a:prstGeom prst="ellipse">
            <a:avLst/>
          </a:prstGeom>
          <a:solidFill>
            <a:srgbClr val="FFFF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stCxn id="11" idx="4"/>
            <a:endCxn id="2" idx="0"/>
          </p:cNvCxnSpPr>
          <p:nvPr/>
        </p:nvCxnSpPr>
        <p:spPr>
          <a:xfrm>
            <a:off x="1633450" y="1558533"/>
            <a:ext cx="936144" cy="36012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1" idx="4"/>
            <a:endCxn id="5" idx="7"/>
          </p:cNvCxnSpPr>
          <p:nvPr/>
        </p:nvCxnSpPr>
        <p:spPr>
          <a:xfrm flipH="1">
            <a:off x="608601" y="1558533"/>
            <a:ext cx="1024849" cy="412841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6"/>
            <a:endCxn id="2" idx="2"/>
          </p:cNvCxnSpPr>
          <p:nvPr/>
        </p:nvCxnSpPr>
        <p:spPr>
          <a:xfrm>
            <a:off x="661322" y="2098653"/>
            <a:ext cx="1728272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4"/>
            <a:endCxn id="7" idx="0"/>
          </p:cNvCxnSpPr>
          <p:nvPr/>
        </p:nvCxnSpPr>
        <p:spPr>
          <a:xfrm flipH="1">
            <a:off x="2569554" y="2278653"/>
            <a:ext cx="40" cy="216024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7"/>
            <a:endCxn id="2" idx="4"/>
          </p:cNvCxnSpPr>
          <p:nvPr/>
        </p:nvCxnSpPr>
        <p:spPr>
          <a:xfrm flipV="1">
            <a:off x="1760769" y="2278653"/>
            <a:ext cx="808825" cy="268745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5"/>
            <a:endCxn id="4" idx="1"/>
          </p:cNvCxnSpPr>
          <p:nvPr/>
        </p:nvCxnSpPr>
        <p:spPr>
          <a:xfrm>
            <a:off x="608601" y="2225932"/>
            <a:ext cx="897610" cy="321466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6"/>
            <a:endCxn id="7" idx="2"/>
          </p:cNvCxnSpPr>
          <p:nvPr/>
        </p:nvCxnSpPr>
        <p:spPr>
          <a:xfrm>
            <a:off x="1813490" y="2674677"/>
            <a:ext cx="576064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4"/>
            <a:endCxn id="8" idx="0"/>
          </p:cNvCxnSpPr>
          <p:nvPr/>
        </p:nvCxnSpPr>
        <p:spPr>
          <a:xfrm>
            <a:off x="481322" y="2278653"/>
            <a:ext cx="0" cy="216024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7" idx="4"/>
            <a:endCxn id="10" idx="0"/>
          </p:cNvCxnSpPr>
          <p:nvPr/>
        </p:nvCxnSpPr>
        <p:spPr>
          <a:xfrm>
            <a:off x="2569554" y="2854677"/>
            <a:ext cx="40" cy="288072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6"/>
            <a:endCxn id="10" idx="4"/>
          </p:cNvCxnSpPr>
          <p:nvPr/>
        </p:nvCxnSpPr>
        <p:spPr>
          <a:xfrm flipV="1">
            <a:off x="1741482" y="3502749"/>
            <a:ext cx="828112" cy="54008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7"/>
            <a:endCxn id="7" idx="3"/>
          </p:cNvCxnSpPr>
          <p:nvPr/>
        </p:nvCxnSpPr>
        <p:spPr>
          <a:xfrm flipV="1">
            <a:off x="1688761" y="2801956"/>
            <a:ext cx="753514" cy="1113594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" idx="4"/>
            <a:endCxn id="6" idx="0"/>
          </p:cNvCxnSpPr>
          <p:nvPr/>
        </p:nvCxnSpPr>
        <p:spPr>
          <a:xfrm flipH="1">
            <a:off x="1561482" y="2854677"/>
            <a:ext cx="72008" cy="1008152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8" idx="6"/>
            <a:endCxn id="4" idx="2"/>
          </p:cNvCxnSpPr>
          <p:nvPr/>
        </p:nvCxnSpPr>
        <p:spPr>
          <a:xfrm>
            <a:off x="661322" y="2674677"/>
            <a:ext cx="792168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8" idx="4"/>
            <a:endCxn id="9" idx="1"/>
          </p:cNvCxnSpPr>
          <p:nvPr/>
        </p:nvCxnSpPr>
        <p:spPr>
          <a:xfrm>
            <a:off x="481322" y="2854677"/>
            <a:ext cx="300352" cy="340793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4"/>
            <a:endCxn id="6" idx="1"/>
          </p:cNvCxnSpPr>
          <p:nvPr/>
        </p:nvCxnSpPr>
        <p:spPr>
          <a:xfrm>
            <a:off x="908953" y="3502749"/>
            <a:ext cx="525250" cy="412801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2"/>
            <a:endCxn id="3" idx="6"/>
          </p:cNvCxnSpPr>
          <p:nvPr/>
        </p:nvCxnSpPr>
        <p:spPr>
          <a:xfrm flipH="1">
            <a:off x="589314" y="4042829"/>
            <a:ext cx="792168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9" idx="4"/>
            <a:endCxn id="3" idx="0"/>
          </p:cNvCxnSpPr>
          <p:nvPr/>
        </p:nvCxnSpPr>
        <p:spPr>
          <a:xfrm flipH="1">
            <a:off x="409314" y="3502749"/>
            <a:ext cx="499639" cy="36008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3" idx="7"/>
            <a:endCxn id="10" idx="3"/>
          </p:cNvCxnSpPr>
          <p:nvPr/>
        </p:nvCxnSpPr>
        <p:spPr>
          <a:xfrm flipV="1">
            <a:off x="536593" y="3450028"/>
            <a:ext cx="1905722" cy="465522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72196" y="4582869"/>
            <a:ext cx="129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CG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9592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10074" y="14847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21955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66058" y="21235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42122" y="21955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882" y="29156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42122" y="2843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536" y="3419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01962" y="3419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563928" y="1475492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076096" y="1475492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419872" y="2267620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356016" y="2267620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436096" y="2267620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851920" y="3131716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076096" y="3131676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635896" y="3851796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076096" y="3851756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47864" y="4715852"/>
            <a:ext cx="2447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 конфликтов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>
            <a:stCxn id="40" idx="6"/>
            <a:endCxn id="41" idx="2"/>
          </p:cNvCxnSpPr>
          <p:nvPr/>
        </p:nvCxnSpPr>
        <p:spPr>
          <a:xfrm>
            <a:off x="3923928" y="1655492"/>
            <a:ext cx="1152168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2" idx="0"/>
            <a:endCxn id="40" idx="4"/>
          </p:cNvCxnSpPr>
          <p:nvPr/>
        </p:nvCxnSpPr>
        <p:spPr>
          <a:xfrm flipV="1">
            <a:off x="3599872" y="1835492"/>
            <a:ext cx="144056" cy="43212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0" idx="5"/>
            <a:endCxn id="44" idx="1"/>
          </p:cNvCxnSpPr>
          <p:nvPr/>
        </p:nvCxnSpPr>
        <p:spPr>
          <a:xfrm>
            <a:off x="3871207" y="1782771"/>
            <a:ext cx="1617610" cy="53757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0" idx="5"/>
            <a:endCxn id="45" idx="0"/>
          </p:cNvCxnSpPr>
          <p:nvPr/>
        </p:nvCxnSpPr>
        <p:spPr>
          <a:xfrm>
            <a:off x="3871207" y="1782771"/>
            <a:ext cx="160713" cy="134894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42" idx="6"/>
            <a:endCxn id="41" idx="3"/>
          </p:cNvCxnSpPr>
          <p:nvPr/>
        </p:nvCxnSpPr>
        <p:spPr>
          <a:xfrm flipV="1">
            <a:off x="3779872" y="1782771"/>
            <a:ext cx="1348945" cy="664849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3" idx="7"/>
            <a:endCxn id="41" idx="4"/>
          </p:cNvCxnSpPr>
          <p:nvPr/>
        </p:nvCxnSpPr>
        <p:spPr>
          <a:xfrm flipV="1">
            <a:off x="4663295" y="1835492"/>
            <a:ext cx="592801" cy="48484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4" idx="0"/>
            <a:endCxn id="41" idx="5"/>
          </p:cNvCxnSpPr>
          <p:nvPr/>
        </p:nvCxnSpPr>
        <p:spPr>
          <a:xfrm flipH="1" flipV="1">
            <a:off x="5383375" y="1782771"/>
            <a:ext cx="232721" cy="48484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41" idx="4"/>
            <a:endCxn id="46" idx="0"/>
          </p:cNvCxnSpPr>
          <p:nvPr/>
        </p:nvCxnSpPr>
        <p:spPr>
          <a:xfrm>
            <a:off x="5256096" y="1835492"/>
            <a:ext cx="0" cy="1296184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42" idx="6"/>
            <a:endCxn id="43" idx="2"/>
          </p:cNvCxnSpPr>
          <p:nvPr/>
        </p:nvCxnSpPr>
        <p:spPr>
          <a:xfrm>
            <a:off x="3779872" y="2447620"/>
            <a:ext cx="576144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45" idx="1"/>
            <a:endCxn id="42" idx="4"/>
          </p:cNvCxnSpPr>
          <p:nvPr/>
        </p:nvCxnSpPr>
        <p:spPr>
          <a:xfrm flipH="1" flipV="1">
            <a:off x="3599872" y="2627620"/>
            <a:ext cx="304769" cy="556817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42" idx="3"/>
            <a:endCxn id="47" idx="1"/>
          </p:cNvCxnSpPr>
          <p:nvPr/>
        </p:nvCxnSpPr>
        <p:spPr>
          <a:xfrm>
            <a:off x="3472593" y="2574899"/>
            <a:ext cx="216024" cy="1329618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42" idx="5"/>
            <a:endCxn id="48" idx="1"/>
          </p:cNvCxnSpPr>
          <p:nvPr/>
        </p:nvCxnSpPr>
        <p:spPr>
          <a:xfrm>
            <a:off x="3727151" y="2574899"/>
            <a:ext cx="1401666" cy="1329578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43" idx="6"/>
            <a:endCxn id="44" idx="2"/>
          </p:cNvCxnSpPr>
          <p:nvPr/>
        </p:nvCxnSpPr>
        <p:spPr>
          <a:xfrm>
            <a:off x="4716016" y="2447620"/>
            <a:ext cx="720080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45" idx="7"/>
            <a:endCxn id="43" idx="4"/>
          </p:cNvCxnSpPr>
          <p:nvPr/>
        </p:nvCxnSpPr>
        <p:spPr>
          <a:xfrm flipV="1">
            <a:off x="4159199" y="2627620"/>
            <a:ext cx="376817" cy="556817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43" idx="5"/>
            <a:endCxn id="46" idx="1"/>
          </p:cNvCxnSpPr>
          <p:nvPr/>
        </p:nvCxnSpPr>
        <p:spPr>
          <a:xfrm>
            <a:off x="4663295" y="2574899"/>
            <a:ext cx="465522" cy="609498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46" idx="0"/>
            <a:endCxn id="44" idx="3"/>
          </p:cNvCxnSpPr>
          <p:nvPr/>
        </p:nvCxnSpPr>
        <p:spPr>
          <a:xfrm flipV="1">
            <a:off x="5256096" y="2574899"/>
            <a:ext cx="232721" cy="556777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47" idx="0"/>
            <a:endCxn id="45" idx="4"/>
          </p:cNvCxnSpPr>
          <p:nvPr/>
        </p:nvCxnSpPr>
        <p:spPr>
          <a:xfrm flipV="1">
            <a:off x="3815896" y="3491716"/>
            <a:ext cx="216024" cy="36008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48" idx="1"/>
            <a:endCxn id="45" idx="5"/>
          </p:cNvCxnSpPr>
          <p:nvPr/>
        </p:nvCxnSpPr>
        <p:spPr>
          <a:xfrm flipH="1" flipV="1">
            <a:off x="4159199" y="3438995"/>
            <a:ext cx="969618" cy="46548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46" idx="4"/>
            <a:endCxn id="48" idx="0"/>
          </p:cNvCxnSpPr>
          <p:nvPr/>
        </p:nvCxnSpPr>
        <p:spPr>
          <a:xfrm>
            <a:off x="5256096" y="3491676"/>
            <a:ext cx="0" cy="36008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47" idx="6"/>
            <a:endCxn id="48" idx="2"/>
          </p:cNvCxnSpPr>
          <p:nvPr/>
        </p:nvCxnSpPr>
        <p:spPr>
          <a:xfrm flipV="1">
            <a:off x="3995896" y="4031756"/>
            <a:ext cx="1080200" cy="4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6588264" y="1484784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71" name="Овал 70"/>
          <p:cNvSpPr/>
          <p:nvPr/>
        </p:nvSpPr>
        <p:spPr>
          <a:xfrm>
            <a:off x="8100432" y="1484784"/>
            <a:ext cx="360000" cy="360000"/>
          </a:xfrm>
          <a:prstGeom prst="ellipse">
            <a:avLst/>
          </a:prstGeom>
          <a:solidFill>
            <a:srgbClr val="FF00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72" name="Овал 71"/>
          <p:cNvSpPr/>
          <p:nvPr/>
        </p:nvSpPr>
        <p:spPr>
          <a:xfrm>
            <a:off x="6444208" y="2276912"/>
            <a:ext cx="360000" cy="360000"/>
          </a:xfrm>
          <a:prstGeom prst="ellipse">
            <a:avLst/>
          </a:prstGeom>
          <a:solidFill>
            <a:srgbClr val="0000FF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73" name="Овал 72"/>
          <p:cNvSpPr/>
          <p:nvPr/>
        </p:nvSpPr>
        <p:spPr>
          <a:xfrm>
            <a:off x="7380352" y="2276912"/>
            <a:ext cx="360000" cy="36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8460432" y="2276912"/>
            <a:ext cx="360000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6876256" y="3141008"/>
            <a:ext cx="360000" cy="360000"/>
          </a:xfrm>
          <a:prstGeom prst="ellipse">
            <a:avLst/>
          </a:prstGeom>
          <a:solidFill>
            <a:srgbClr val="FF00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76" name="Овал 75"/>
          <p:cNvSpPr/>
          <p:nvPr/>
        </p:nvSpPr>
        <p:spPr>
          <a:xfrm>
            <a:off x="8100432" y="3140968"/>
            <a:ext cx="360000" cy="360000"/>
          </a:xfrm>
          <a:prstGeom prst="ellipse">
            <a:avLst/>
          </a:prstGeom>
          <a:solidFill>
            <a:srgbClr val="00FF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77" name="Овал 76"/>
          <p:cNvSpPr/>
          <p:nvPr/>
        </p:nvSpPr>
        <p:spPr>
          <a:xfrm>
            <a:off x="6660232" y="3861088"/>
            <a:ext cx="360000" cy="360000"/>
          </a:xfrm>
          <a:prstGeom prst="ellipse">
            <a:avLst/>
          </a:prstGeom>
          <a:solidFill>
            <a:srgbClr val="00FF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78" name="Овал 77"/>
          <p:cNvSpPr/>
          <p:nvPr/>
        </p:nvSpPr>
        <p:spPr>
          <a:xfrm>
            <a:off x="8100432" y="3861048"/>
            <a:ext cx="360000" cy="36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6732241" y="4437112"/>
            <a:ext cx="1944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Допустимая смешанная раскраска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единительная линия 79"/>
          <p:cNvCxnSpPr>
            <a:stCxn id="70" idx="6"/>
            <a:endCxn id="71" idx="2"/>
          </p:cNvCxnSpPr>
          <p:nvPr/>
        </p:nvCxnSpPr>
        <p:spPr>
          <a:xfrm>
            <a:off x="6948264" y="1664784"/>
            <a:ext cx="1152168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72" idx="0"/>
            <a:endCxn id="70" idx="4"/>
          </p:cNvCxnSpPr>
          <p:nvPr/>
        </p:nvCxnSpPr>
        <p:spPr>
          <a:xfrm flipV="1">
            <a:off x="6624208" y="1844784"/>
            <a:ext cx="144056" cy="43212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70" idx="5"/>
            <a:endCxn id="74" idx="1"/>
          </p:cNvCxnSpPr>
          <p:nvPr/>
        </p:nvCxnSpPr>
        <p:spPr>
          <a:xfrm>
            <a:off x="6895543" y="1792063"/>
            <a:ext cx="1617610" cy="53757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72" idx="6"/>
            <a:endCxn id="71" idx="3"/>
          </p:cNvCxnSpPr>
          <p:nvPr/>
        </p:nvCxnSpPr>
        <p:spPr>
          <a:xfrm flipV="1">
            <a:off x="6804208" y="1792063"/>
            <a:ext cx="1348945" cy="664849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73" idx="7"/>
            <a:endCxn id="71" idx="4"/>
          </p:cNvCxnSpPr>
          <p:nvPr/>
        </p:nvCxnSpPr>
        <p:spPr>
          <a:xfrm flipV="1">
            <a:off x="7687631" y="1844784"/>
            <a:ext cx="592801" cy="48484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74" idx="0"/>
            <a:endCxn id="71" idx="5"/>
          </p:cNvCxnSpPr>
          <p:nvPr/>
        </p:nvCxnSpPr>
        <p:spPr>
          <a:xfrm flipH="1" flipV="1">
            <a:off x="8407711" y="1792063"/>
            <a:ext cx="232721" cy="484849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72" idx="6"/>
            <a:endCxn id="73" idx="2"/>
          </p:cNvCxnSpPr>
          <p:nvPr/>
        </p:nvCxnSpPr>
        <p:spPr>
          <a:xfrm>
            <a:off x="6804208" y="2456912"/>
            <a:ext cx="576144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75" idx="1"/>
            <a:endCxn id="72" idx="4"/>
          </p:cNvCxnSpPr>
          <p:nvPr/>
        </p:nvCxnSpPr>
        <p:spPr>
          <a:xfrm flipH="1" flipV="1">
            <a:off x="6624208" y="2636912"/>
            <a:ext cx="304769" cy="5568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73" idx="6"/>
            <a:endCxn id="74" idx="2"/>
          </p:cNvCxnSpPr>
          <p:nvPr/>
        </p:nvCxnSpPr>
        <p:spPr>
          <a:xfrm>
            <a:off x="7740352" y="2456912"/>
            <a:ext cx="720080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75" idx="7"/>
            <a:endCxn id="73" idx="4"/>
          </p:cNvCxnSpPr>
          <p:nvPr/>
        </p:nvCxnSpPr>
        <p:spPr>
          <a:xfrm flipV="1">
            <a:off x="7183535" y="2636912"/>
            <a:ext cx="376817" cy="556817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73" idx="5"/>
            <a:endCxn id="76" idx="1"/>
          </p:cNvCxnSpPr>
          <p:nvPr/>
        </p:nvCxnSpPr>
        <p:spPr>
          <a:xfrm>
            <a:off x="7687631" y="2584191"/>
            <a:ext cx="465522" cy="609498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76" idx="0"/>
            <a:endCxn id="74" idx="3"/>
          </p:cNvCxnSpPr>
          <p:nvPr/>
        </p:nvCxnSpPr>
        <p:spPr>
          <a:xfrm flipV="1">
            <a:off x="8280432" y="2584191"/>
            <a:ext cx="232721" cy="556777"/>
          </a:xfrm>
          <a:prstGeom prst="straightConnector1">
            <a:avLst/>
          </a:prstGeom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77" idx="0"/>
            <a:endCxn id="75" idx="4"/>
          </p:cNvCxnSpPr>
          <p:nvPr/>
        </p:nvCxnSpPr>
        <p:spPr>
          <a:xfrm flipV="1">
            <a:off x="6840232" y="3501008"/>
            <a:ext cx="216024" cy="360080"/>
          </a:xfrm>
          <a:prstGeom prst="straightConnector1">
            <a:avLst/>
          </a:prstGeom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78" idx="1"/>
            <a:endCxn id="75" idx="5"/>
          </p:cNvCxnSpPr>
          <p:nvPr/>
        </p:nvCxnSpPr>
        <p:spPr>
          <a:xfrm flipH="1" flipV="1">
            <a:off x="7183535" y="3448287"/>
            <a:ext cx="969618" cy="46548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76" idx="4"/>
            <a:endCxn id="78" idx="0"/>
          </p:cNvCxnSpPr>
          <p:nvPr/>
        </p:nvCxnSpPr>
        <p:spPr>
          <a:xfrm>
            <a:off x="8280432" y="3500968"/>
            <a:ext cx="0" cy="36008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77" idx="6"/>
            <a:endCxn id="78" idx="2"/>
          </p:cNvCxnSpPr>
          <p:nvPr/>
        </p:nvCxnSpPr>
        <p:spPr>
          <a:xfrm flipV="1">
            <a:off x="7020232" y="4041048"/>
            <a:ext cx="1080200" cy="4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7380352" y="836712"/>
            <a:ext cx="360000" cy="360000"/>
          </a:xfrm>
          <a:prstGeom prst="ellipse">
            <a:avLst/>
          </a:prstGeom>
          <a:solidFill>
            <a:srgbClr val="FFFF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97" name="Прямая со стрелкой 96"/>
          <p:cNvCxnSpPr>
            <a:stCxn id="70" idx="7"/>
            <a:endCxn id="96" idx="3"/>
          </p:cNvCxnSpPr>
          <p:nvPr/>
        </p:nvCxnSpPr>
        <p:spPr>
          <a:xfrm flipV="1">
            <a:off x="6895543" y="1143991"/>
            <a:ext cx="537530" cy="393514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71" idx="1"/>
            <a:endCxn id="96" idx="5"/>
          </p:cNvCxnSpPr>
          <p:nvPr/>
        </p:nvCxnSpPr>
        <p:spPr>
          <a:xfrm flipH="1" flipV="1">
            <a:off x="7687631" y="1143991"/>
            <a:ext cx="465522" cy="3935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1980" y="188640"/>
            <a:ext cx="2396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CSP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рещётке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дальность передачи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целые положительные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2182" y="2683049"/>
          <a:ext cx="1607840" cy="152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68"/>
                <a:gridCol w="321568"/>
                <a:gridCol w="321568"/>
                <a:gridCol w="321568"/>
                <a:gridCol w="321568"/>
              </a:tblGrid>
              <a:tr h="30558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58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58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58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58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5632" y="4273724"/>
            <a:ext cx="627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0,0)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63145" y="4283249"/>
            <a:ext cx="627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,0)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5632" y="2276649"/>
            <a:ext cx="684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63145" y="2276649"/>
            <a:ext cx="688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62970" y="2637011"/>
            <a:ext cx="109537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62970" y="4156249"/>
            <a:ext cx="109537" cy="1079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88407" y="2637011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26582" y="2637011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50432" y="2637011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174282" y="2637011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62970" y="2941811"/>
            <a:ext cx="109537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88407" y="2941811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26582" y="2941811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50432" y="2941811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174282" y="2941811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562970" y="3241849"/>
            <a:ext cx="109537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888407" y="3241849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26582" y="3241849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850432" y="3241849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174282" y="3241849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562970" y="3851449"/>
            <a:ext cx="109537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888407" y="3851449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526582" y="3851449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850432" y="3851449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174282" y="3851449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888407" y="4156249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526582" y="4156249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850432" y="4156249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174282" y="4156249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193207" y="3211686"/>
            <a:ext cx="47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. . 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180507" y="2637011"/>
            <a:ext cx="473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. . .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02732" y="3778424"/>
            <a:ext cx="473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404664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= 2,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длина расписания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,2)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решётке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(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+1)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БС в начале координат не превосходит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)/2+3.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979712" y="2870374"/>
          <a:ext cx="5121275" cy="992187"/>
        </p:xfrm>
        <a:graphic>
          <a:graphicData uri="http://schemas.openxmlformats.org/presentationml/2006/ole">
            <p:oleObj spid="_x0000_s98306" name="Формула" r:id="rId3" imgW="2031840" imgH="39348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979613" y="3951461"/>
          <a:ext cx="5184775" cy="992188"/>
        </p:xfrm>
        <a:graphic>
          <a:graphicData uri="http://schemas.openxmlformats.org/presentationml/2006/ole">
            <p:oleObj spid="_x0000_s98307" name="Формула" r:id="rId4" imgW="2057400" imgH="393480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995488" y="5030961"/>
          <a:ext cx="5153025" cy="990600"/>
        </p:xfrm>
        <a:graphic>
          <a:graphicData uri="http://schemas.openxmlformats.org/presentationml/2006/ole">
            <p:oleObj spid="_x0000_s98308" name="Формула" r:id="rId5" imgW="2044440" imgH="393480" progId="Equation.3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235200" y="1772816"/>
          <a:ext cx="4610100" cy="992188"/>
        </p:xfrm>
        <a:graphic>
          <a:graphicData uri="http://schemas.openxmlformats.org/presentationml/2006/ole">
            <p:oleObj spid="_x0000_s98309" name="Формула" r:id="rId6" imgW="18288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53775" y="1819671"/>
          <a:ext cx="34317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00"/>
                <a:gridCol w="762600"/>
                <a:gridCol w="381300"/>
                <a:gridCol w="381300"/>
                <a:gridCol w="762600"/>
                <a:gridCol w="381300"/>
                <a:gridCol w="381300"/>
              </a:tblGrid>
              <a:tr h="370840">
                <a:tc rowSpan="4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252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2591768" y="17635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70470" y="17635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65194" y="17635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43896" y="17635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27981" y="17635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18654" y="17635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897356" y="17635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81441" y="17635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60143" y="17635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38845" y="17635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82437" y="214222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34565" y="214222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18650" y="214222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509323" y="214222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888025" y="214222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72110" y="214222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29514" y="214222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91768" y="250095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43896" y="250095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81441" y="250095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38845" y="250095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591768" y="287966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743896" y="287966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81441" y="287966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038845" y="287966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591768" y="324903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743896" y="324903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281441" y="324903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038845" y="324903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119958" y="324903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510631" y="324903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889333" y="324903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591768" y="3627733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743896" y="3627733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281441" y="3627733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038845" y="3627733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119958" y="3627733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510631" y="3627733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591768" y="398644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970470" y="398644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365194" y="398644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743896" y="398644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127981" y="398644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518654" y="398644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281441" y="398644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660143" y="398644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038845" y="398644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668142" y="362640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970470" y="435581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127981" y="435581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518654" y="435581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81441" y="435581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660143" y="435581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038845" y="435581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979801" y="474384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118650" y="473451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518654" y="474384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281441" y="474384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669474" y="474384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048176" y="474384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970470" y="511190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365194" y="511190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743896" y="511190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118650" y="511190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518654" y="511190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4897356" y="511190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281441" y="511190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5660143" y="511190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038845" y="511190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 стрелкой 71"/>
          <p:cNvCxnSpPr>
            <a:stCxn id="11" idx="6"/>
            <a:endCxn id="12" idx="2"/>
          </p:cNvCxnSpPr>
          <p:nvPr/>
        </p:nvCxnSpPr>
        <p:spPr>
          <a:xfrm>
            <a:off x="5768143" y="1817524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12" idx="4"/>
            <a:endCxn id="19" idx="0"/>
          </p:cNvCxnSpPr>
          <p:nvPr/>
        </p:nvCxnSpPr>
        <p:spPr>
          <a:xfrm flipH="1">
            <a:off x="6083514" y="1871524"/>
            <a:ext cx="0" cy="2707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19" idx="4"/>
            <a:endCxn id="23" idx="0"/>
          </p:cNvCxnSpPr>
          <p:nvPr/>
        </p:nvCxnSpPr>
        <p:spPr>
          <a:xfrm>
            <a:off x="6083514" y="2250226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084168" y="2620905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6093499" y="3006298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6093499" y="3375669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4625346" y="1826201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5012047" y="1826201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5002716" y="2195572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5326764" y="1888878"/>
            <a:ext cx="0" cy="2707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5326764" y="2258249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5327418" y="2628928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5327418" y="3004990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2599791" y="435581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2609122" y="474384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599791" y="5111908"/>
            <a:ext cx="108000" cy="10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2334044" y="521061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(0,0)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17113" y="521990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,0)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34044" y="140348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752993" y="139419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 flipH="1">
            <a:off x="4229290" y="2195572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H="1">
            <a:off x="3841257" y="2195572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H="1">
            <a:off x="3850588" y="1826201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5013379" y="3303685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5329404" y="3745040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5714797" y="3751755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V="1">
            <a:off x="4572000" y="3366362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4572000" y="4105080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4572000" y="4481166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4572000" y="4859844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5326764" y="3375669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5400080" y="3679747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5794804" y="3679747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6084168" y="3745040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6093499" y="4111771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6093499" y="4481142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5714797" y="4481166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5329404" y="4481166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6093499" y="4853129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5714797" y="4853153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5329404" y="4853153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3473194" y="1826201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H="1">
            <a:off x="3797242" y="1872856"/>
            <a:ext cx="0" cy="2707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3797242" y="2242227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3797896" y="2612906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3797896" y="2988968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H="1">
            <a:off x="4238621" y="3313016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H="1">
            <a:off x="3850588" y="3313016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H="1">
            <a:off x="3850588" y="4039787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4175944" y="4481166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4175944" y="4859844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>
            <a:off x="4231930" y="5166562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H="1">
            <a:off x="4621374" y="5166562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H="1">
            <a:off x="5012047" y="5166562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flipH="1">
            <a:off x="5369447" y="5166562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H="1">
            <a:off x="5760120" y="5166562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flipH="1">
            <a:off x="2717122" y="1816870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flipH="1">
            <a:off x="2645114" y="1871524"/>
            <a:ext cx="0" cy="2707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>
            <a:off x="2645114" y="2250226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>
            <a:off x="2645768" y="2620905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2645768" y="3006298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2645768" y="3375669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2645768" y="3745040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2699768" y="4049118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3797242" y="3375693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>
            <a:off x="3797242" y="3745064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H="1">
            <a:off x="3085161" y="4049118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flipV="1">
            <a:off x="2645114" y="4105080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3033147" y="4105080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>
            <a:off x="3033147" y="4474451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3033147" y="4862484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flipH="1">
            <a:off x="2691769" y="5166562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H="1">
            <a:off x="3077162" y="5166562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H="1">
            <a:off x="3462555" y="5157231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H="1">
            <a:off x="3843897" y="5157231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>
            <a:off x="2645114" y="4859868"/>
            <a:ext cx="0" cy="250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2980934" y="260648"/>
            <a:ext cx="323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Решётчатый граф и АД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1" name="Прямая со стрелкой 150"/>
          <p:cNvCxnSpPr/>
          <p:nvPr/>
        </p:nvCxnSpPr>
        <p:spPr>
          <a:xfrm flipH="1">
            <a:off x="3851920" y="3678932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H="1">
            <a:off x="3487688" y="4048497"/>
            <a:ext cx="2707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3396" y="260648"/>
            <a:ext cx="258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LGA(T)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064925"/>
            <a:ext cx="8964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Step 0.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0.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Step 1.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+ 1;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−1;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∅.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Step 1.1.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Найдём в дереве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максимальное по мощности множество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висячих вершин на расстоянии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БС, которые могут послать пакет без конфликтов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учётом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передач из вершин множества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добавим эти вершины в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&gt; 0,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1.1.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Положим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− 1.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&gt; 0,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исключим из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вершины множества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также инцидентные им рёбра 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1.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Return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1, … 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длина расписания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множество вершин, которые посылают пакет в момент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122238"/>
            <a:ext cx="75438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>
                <a:latin typeface="+mj-lt"/>
                <a:ea typeface="+mj-ea"/>
                <a:cs typeface="+mj-cs"/>
              </a:rPr>
              <a:t>Адаптивная зона мониторинга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65513" y="3252788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620838" y="2705100"/>
            <a:ext cx="1800225" cy="1800225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384425" y="3468688"/>
            <a:ext cx="287338" cy="287337"/>
          </a:xfrm>
          <a:prstGeom prst="ellipse">
            <a:avLst/>
          </a:prstGeom>
          <a:solidFill>
            <a:srgbClr val="FAFA1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" name="AutoShape 7"/>
          <p:cNvCxnSpPr>
            <a:cxnSpLocks noChangeShapeType="1"/>
            <a:stCxn id="5" idx="6"/>
            <a:endCxn id="4" idx="6"/>
          </p:cNvCxnSpPr>
          <p:nvPr/>
        </p:nvCxnSpPr>
        <p:spPr bwMode="auto">
          <a:xfrm flipV="1">
            <a:off x="2671763" y="3605213"/>
            <a:ext cx="749300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76538" y="3540125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R</a:t>
            </a:r>
            <a:r>
              <a:rPr lang="en-US" sz="2400" baseline="-25000">
                <a:latin typeface="Times New Roman" pitchFamily="18" charset="0"/>
              </a:rPr>
              <a:t>1</a:t>
            </a:r>
            <a:endParaRPr lang="ru-RU" sz="2400" baseline="-25000">
              <a:latin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28888" y="2747963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R</a:t>
            </a:r>
            <a:r>
              <a:rPr lang="en-US" sz="2400" baseline="-25000">
                <a:latin typeface="Times New Roman" pitchFamily="18" charset="0"/>
              </a:rPr>
              <a:t>2</a:t>
            </a:r>
            <a:endParaRPr lang="ru-RU" sz="2400" baseline="-25000">
              <a:latin typeface="Times New Roman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2628900" y="2605088"/>
            <a:ext cx="835025" cy="89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4435475" y="3227388"/>
          <a:ext cx="3962400" cy="595312"/>
        </p:xfrm>
        <a:graphic>
          <a:graphicData uri="http://schemas.openxmlformats.org/presentationml/2006/ole">
            <p:oleObj spid="_x0000_s69634" name="Формула" r:id="rId3" imgW="1524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8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364128" y="1918653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03848" y="3862829"/>
            <a:ext cx="360000" cy="360000"/>
          </a:xfrm>
          <a:prstGeom prst="ellipse">
            <a:avLst/>
          </a:prstGeom>
          <a:solidFill>
            <a:srgbClr val="00B05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428024" y="2494677"/>
            <a:ext cx="360000" cy="360000"/>
          </a:xfrm>
          <a:prstGeom prst="ellipse">
            <a:avLst/>
          </a:prstGeom>
          <a:solidFill>
            <a:srgbClr val="FF00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75856" y="1918653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356016" y="3862829"/>
            <a:ext cx="360000" cy="360000"/>
          </a:xfrm>
          <a:prstGeom prst="ellipse">
            <a:avLst/>
          </a:prstGeom>
          <a:solidFill>
            <a:srgbClr val="FF00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364088" y="2494677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75856" y="2494677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703487" y="314274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64128" y="3142749"/>
            <a:ext cx="360000" cy="360000"/>
          </a:xfrm>
          <a:prstGeom prst="ellipse">
            <a:avLst/>
          </a:prstGeom>
          <a:solidFill>
            <a:srgbClr val="00B05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427984" y="1198533"/>
            <a:ext cx="360000" cy="360000"/>
          </a:xfrm>
          <a:prstGeom prst="ellipse">
            <a:avLst/>
          </a:prstGeom>
          <a:solidFill>
            <a:srgbClr val="FFFF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12" idx="4"/>
            <a:endCxn id="3" idx="0"/>
          </p:cNvCxnSpPr>
          <p:nvPr/>
        </p:nvCxnSpPr>
        <p:spPr>
          <a:xfrm>
            <a:off x="4607984" y="1558533"/>
            <a:ext cx="936144" cy="36012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2" idx="4"/>
            <a:endCxn id="6" idx="7"/>
          </p:cNvCxnSpPr>
          <p:nvPr/>
        </p:nvCxnSpPr>
        <p:spPr>
          <a:xfrm flipH="1">
            <a:off x="3583135" y="1558533"/>
            <a:ext cx="1024849" cy="412841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6"/>
            <a:endCxn id="3" idx="2"/>
          </p:cNvCxnSpPr>
          <p:nvPr/>
        </p:nvCxnSpPr>
        <p:spPr>
          <a:xfrm>
            <a:off x="3635856" y="2098653"/>
            <a:ext cx="1728272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" idx="4"/>
            <a:endCxn id="8" idx="0"/>
          </p:cNvCxnSpPr>
          <p:nvPr/>
        </p:nvCxnSpPr>
        <p:spPr>
          <a:xfrm flipH="1">
            <a:off x="5544088" y="2278653"/>
            <a:ext cx="40" cy="216024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7"/>
            <a:endCxn id="3" idx="4"/>
          </p:cNvCxnSpPr>
          <p:nvPr/>
        </p:nvCxnSpPr>
        <p:spPr>
          <a:xfrm flipV="1">
            <a:off x="4735303" y="2278653"/>
            <a:ext cx="808825" cy="268745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5"/>
            <a:endCxn id="5" idx="1"/>
          </p:cNvCxnSpPr>
          <p:nvPr/>
        </p:nvCxnSpPr>
        <p:spPr>
          <a:xfrm>
            <a:off x="3583135" y="2225932"/>
            <a:ext cx="897610" cy="321466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6"/>
            <a:endCxn id="8" idx="2"/>
          </p:cNvCxnSpPr>
          <p:nvPr/>
        </p:nvCxnSpPr>
        <p:spPr>
          <a:xfrm>
            <a:off x="4788024" y="2674677"/>
            <a:ext cx="576064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4"/>
            <a:endCxn id="9" idx="0"/>
          </p:cNvCxnSpPr>
          <p:nvPr/>
        </p:nvCxnSpPr>
        <p:spPr>
          <a:xfrm>
            <a:off x="3455856" y="2278653"/>
            <a:ext cx="0" cy="216024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8" idx="4"/>
            <a:endCxn id="11" idx="0"/>
          </p:cNvCxnSpPr>
          <p:nvPr/>
        </p:nvCxnSpPr>
        <p:spPr>
          <a:xfrm>
            <a:off x="5544088" y="2854677"/>
            <a:ext cx="40" cy="288072"/>
          </a:xfrm>
          <a:prstGeom prst="line">
            <a:avLst/>
          </a:prstGeom>
          <a:ln w="25400" cmpd="sng">
            <a:solidFill>
              <a:srgbClr val="00B05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7" idx="6"/>
            <a:endCxn id="11" idx="4"/>
          </p:cNvCxnSpPr>
          <p:nvPr/>
        </p:nvCxnSpPr>
        <p:spPr>
          <a:xfrm flipV="1">
            <a:off x="4716016" y="3502749"/>
            <a:ext cx="828112" cy="54008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7" idx="7"/>
            <a:endCxn id="8" idx="3"/>
          </p:cNvCxnSpPr>
          <p:nvPr/>
        </p:nvCxnSpPr>
        <p:spPr>
          <a:xfrm flipV="1">
            <a:off x="4663295" y="2801956"/>
            <a:ext cx="753514" cy="1113594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4"/>
            <a:endCxn id="7" idx="0"/>
          </p:cNvCxnSpPr>
          <p:nvPr/>
        </p:nvCxnSpPr>
        <p:spPr>
          <a:xfrm flipH="1">
            <a:off x="4536016" y="2854677"/>
            <a:ext cx="72008" cy="1008152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9" idx="6"/>
            <a:endCxn id="5" idx="2"/>
          </p:cNvCxnSpPr>
          <p:nvPr/>
        </p:nvCxnSpPr>
        <p:spPr>
          <a:xfrm>
            <a:off x="3635856" y="2674677"/>
            <a:ext cx="792168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4"/>
            <a:endCxn id="10" idx="1"/>
          </p:cNvCxnSpPr>
          <p:nvPr/>
        </p:nvCxnSpPr>
        <p:spPr>
          <a:xfrm>
            <a:off x="3455856" y="2854677"/>
            <a:ext cx="300352" cy="340793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" idx="4"/>
            <a:endCxn id="7" idx="1"/>
          </p:cNvCxnSpPr>
          <p:nvPr/>
        </p:nvCxnSpPr>
        <p:spPr>
          <a:xfrm>
            <a:off x="3883487" y="3502749"/>
            <a:ext cx="525250" cy="412801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7" idx="2"/>
            <a:endCxn id="4" idx="6"/>
          </p:cNvCxnSpPr>
          <p:nvPr/>
        </p:nvCxnSpPr>
        <p:spPr>
          <a:xfrm flipH="1">
            <a:off x="3563848" y="4042829"/>
            <a:ext cx="792168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4"/>
            <a:endCxn id="4" idx="0"/>
          </p:cNvCxnSpPr>
          <p:nvPr/>
        </p:nvCxnSpPr>
        <p:spPr>
          <a:xfrm flipH="1">
            <a:off x="3383848" y="3502749"/>
            <a:ext cx="499639" cy="360080"/>
          </a:xfrm>
          <a:prstGeom prst="line">
            <a:avLst/>
          </a:prstGeom>
          <a:ln w="25400" cmpd="sng">
            <a:solidFill>
              <a:srgbClr val="00B05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4" idx="7"/>
            <a:endCxn id="11" idx="3"/>
          </p:cNvCxnSpPr>
          <p:nvPr/>
        </p:nvCxnSpPr>
        <p:spPr>
          <a:xfrm flipV="1">
            <a:off x="3511127" y="3450028"/>
            <a:ext cx="1905722" cy="465522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53522" y="764704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364128" y="1918653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428024" y="2494677"/>
            <a:ext cx="360000" cy="360000"/>
          </a:xfrm>
          <a:prstGeom prst="ellipse">
            <a:avLst/>
          </a:prstGeom>
          <a:solidFill>
            <a:srgbClr val="00B05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75856" y="1918653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356016" y="3862829"/>
            <a:ext cx="360000" cy="360000"/>
          </a:xfrm>
          <a:prstGeom prst="ellipse">
            <a:avLst/>
          </a:prstGeom>
          <a:solidFill>
            <a:srgbClr val="00B05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364088" y="2494677"/>
            <a:ext cx="360000" cy="360000"/>
          </a:xfrm>
          <a:prstGeom prst="ellipse">
            <a:avLst/>
          </a:prstGeom>
          <a:solidFill>
            <a:srgbClr val="FF00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75856" y="2494677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703487" y="3142749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427984" y="1198533"/>
            <a:ext cx="360000" cy="360000"/>
          </a:xfrm>
          <a:prstGeom prst="ellipse">
            <a:avLst/>
          </a:prstGeom>
          <a:solidFill>
            <a:srgbClr val="FFFF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10" idx="4"/>
            <a:endCxn id="3" idx="0"/>
          </p:cNvCxnSpPr>
          <p:nvPr/>
        </p:nvCxnSpPr>
        <p:spPr>
          <a:xfrm>
            <a:off x="4607984" y="1558533"/>
            <a:ext cx="936144" cy="36012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0" idx="4"/>
            <a:endCxn id="5" idx="7"/>
          </p:cNvCxnSpPr>
          <p:nvPr/>
        </p:nvCxnSpPr>
        <p:spPr>
          <a:xfrm flipH="1">
            <a:off x="3583135" y="1558533"/>
            <a:ext cx="1024849" cy="412841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6"/>
            <a:endCxn id="3" idx="2"/>
          </p:cNvCxnSpPr>
          <p:nvPr/>
        </p:nvCxnSpPr>
        <p:spPr>
          <a:xfrm>
            <a:off x="3635856" y="2098653"/>
            <a:ext cx="1728272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" idx="4"/>
            <a:endCxn id="7" idx="0"/>
          </p:cNvCxnSpPr>
          <p:nvPr/>
        </p:nvCxnSpPr>
        <p:spPr>
          <a:xfrm flipH="1">
            <a:off x="5544088" y="2278653"/>
            <a:ext cx="40" cy="216024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7"/>
            <a:endCxn id="3" idx="4"/>
          </p:cNvCxnSpPr>
          <p:nvPr/>
        </p:nvCxnSpPr>
        <p:spPr>
          <a:xfrm flipV="1">
            <a:off x="4735303" y="2278653"/>
            <a:ext cx="808825" cy="268745"/>
          </a:xfrm>
          <a:prstGeom prst="line">
            <a:avLst/>
          </a:prstGeom>
          <a:ln w="25400" cmpd="sng">
            <a:solidFill>
              <a:srgbClr val="00B05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5"/>
            <a:endCxn id="4" idx="1"/>
          </p:cNvCxnSpPr>
          <p:nvPr/>
        </p:nvCxnSpPr>
        <p:spPr>
          <a:xfrm>
            <a:off x="3583135" y="2225932"/>
            <a:ext cx="897610" cy="321466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6"/>
            <a:endCxn id="7" idx="2"/>
          </p:cNvCxnSpPr>
          <p:nvPr/>
        </p:nvCxnSpPr>
        <p:spPr>
          <a:xfrm>
            <a:off x="4788024" y="2674677"/>
            <a:ext cx="576064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5" idx="4"/>
            <a:endCxn id="8" idx="0"/>
          </p:cNvCxnSpPr>
          <p:nvPr/>
        </p:nvCxnSpPr>
        <p:spPr>
          <a:xfrm>
            <a:off x="3455856" y="2278653"/>
            <a:ext cx="0" cy="216024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7"/>
            <a:endCxn id="7" idx="3"/>
          </p:cNvCxnSpPr>
          <p:nvPr/>
        </p:nvCxnSpPr>
        <p:spPr>
          <a:xfrm flipV="1">
            <a:off x="4663295" y="2801956"/>
            <a:ext cx="753514" cy="1113594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4"/>
            <a:endCxn id="6" idx="0"/>
          </p:cNvCxnSpPr>
          <p:nvPr/>
        </p:nvCxnSpPr>
        <p:spPr>
          <a:xfrm flipH="1">
            <a:off x="4536016" y="2854677"/>
            <a:ext cx="72008" cy="1008152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8" idx="6"/>
            <a:endCxn id="4" idx="2"/>
          </p:cNvCxnSpPr>
          <p:nvPr/>
        </p:nvCxnSpPr>
        <p:spPr>
          <a:xfrm>
            <a:off x="3635856" y="2674677"/>
            <a:ext cx="792168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8" idx="4"/>
            <a:endCxn id="9" idx="1"/>
          </p:cNvCxnSpPr>
          <p:nvPr/>
        </p:nvCxnSpPr>
        <p:spPr>
          <a:xfrm>
            <a:off x="3455856" y="2854677"/>
            <a:ext cx="300352" cy="340793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4"/>
            <a:endCxn id="6" idx="1"/>
          </p:cNvCxnSpPr>
          <p:nvPr/>
        </p:nvCxnSpPr>
        <p:spPr>
          <a:xfrm>
            <a:off x="3883487" y="3502749"/>
            <a:ext cx="525250" cy="412801"/>
          </a:xfrm>
          <a:prstGeom prst="line">
            <a:avLst/>
          </a:prstGeom>
          <a:ln w="25400" cmpd="sng">
            <a:solidFill>
              <a:srgbClr val="00B05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53522" y="764704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364128" y="1918653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75856" y="1918653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64088" y="2494677"/>
            <a:ext cx="360000" cy="360000"/>
          </a:xfrm>
          <a:prstGeom prst="ellipse">
            <a:avLst/>
          </a:prstGeom>
          <a:solidFill>
            <a:srgbClr val="00B05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75856" y="2494677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703487" y="3142749"/>
            <a:ext cx="360000" cy="360000"/>
          </a:xfrm>
          <a:prstGeom prst="ellipse">
            <a:avLst/>
          </a:prstGeom>
          <a:solidFill>
            <a:srgbClr val="00B05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427984" y="1198533"/>
            <a:ext cx="360000" cy="360000"/>
          </a:xfrm>
          <a:prstGeom prst="ellipse">
            <a:avLst/>
          </a:prstGeom>
          <a:solidFill>
            <a:srgbClr val="FFFF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8" idx="4"/>
            <a:endCxn id="3" idx="0"/>
          </p:cNvCxnSpPr>
          <p:nvPr/>
        </p:nvCxnSpPr>
        <p:spPr>
          <a:xfrm>
            <a:off x="4607984" y="1558533"/>
            <a:ext cx="936144" cy="36012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8" idx="4"/>
            <a:endCxn id="4" idx="7"/>
          </p:cNvCxnSpPr>
          <p:nvPr/>
        </p:nvCxnSpPr>
        <p:spPr>
          <a:xfrm flipH="1">
            <a:off x="3583135" y="1558533"/>
            <a:ext cx="1024849" cy="412841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6"/>
            <a:endCxn id="3" idx="2"/>
          </p:cNvCxnSpPr>
          <p:nvPr/>
        </p:nvCxnSpPr>
        <p:spPr>
          <a:xfrm>
            <a:off x="3635856" y="2098653"/>
            <a:ext cx="1728272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" idx="4"/>
            <a:endCxn id="5" idx="0"/>
          </p:cNvCxnSpPr>
          <p:nvPr/>
        </p:nvCxnSpPr>
        <p:spPr>
          <a:xfrm flipH="1">
            <a:off x="5544088" y="2278653"/>
            <a:ext cx="40" cy="216024"/>
          </a:xfrm>
          <a:prstGeom prst="line">
            <a:avLst/>
          </a:prstGeom>
          <a:ln w="25400" cmpd="sng">
            <a:solidFill>
              <a:srgbClr val="00B05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4"/>
            <a:endCxn id="6" idx="0"/>
          </p:cNvCxnSpPr>
          <p:nvPr/>
        </p:nvCxnSpPr>
        <p:spPr>
          <a:xfrm>
            <a:off x="3455856" y="2278653"/>
            <a:ext cx="0" cy="216024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4"/>
            <a:endCxn id="7" idx="1"/>
          </p:cNvCxnSpPr>
          <p:nvPr/>
        </p:nvCxnSpPr>
        <p:spPr>
          <a:xfrm>
            <a:off x="3455856" y="2854677"/>
            <a:ext cx="300352" cy="340793"/>
          </a:xfrm>
          <a:prstGeom prst="line">
            <a:avLst/>
          </a:prstGeom>
          <a:ln w="25400" cmpd="sng">
            <a:solidFill>
              <a:srgbClr val="00B05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53522" y="764704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364128" y="1918653"/>
            <a:ext cx="360000" cy="360000"/>
          </a:xfrm>
          <a:prstGeom prst="ellipse">
            <a:avLst/>
          </a:prstGeom>
          <a:solidFill>
            <a:srgbClr val="FF00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75856" y="1918653"/>
            <a:ext cx="360000" cy="360000"/>
          </a:xfrm>
          <a:prstGeom prst="ellipse">
            <a:avLst/>
          </a:prstGeom>
          <a:solidFill>
            <a:schemeClr val="accent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75856" y="2494677"/>
            <a:ext cx="360000" cy="360000"/>
          </a:xfrm>
          <a:prstGeom prst="ellipse">
            <a:avLst/>
          </a:prstGeom>
          <a:solidFill>
            <a:srgbClr val="00B05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427984" y="1198533"/>
            <a:ext cx="360000" cy="360000"/>
          </a:xfrm>
          <a:prstGeom prst="ellipse">
            <a:avLst/>
          </a:prstGeom>
          <a:solidFill>
            <a:srgbClr val="FFFF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6" idx="4"/>
            <a:endCxn id="3" idx="0"/>
          </p:cNvCxnSpPr>
          <p:nvPr/>
        </p:nvCxnSpPr>
        <p:spPr>
          <a:xfrm>
            <a:off x="4607984" y="1558533"/>
            <a:ext cx="936144" cy="36012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6" idx="4"/>
            <a:endCxn id="4" idx="7"/>
          </p:cNvCxnSpPr>
          <p:nvPr/>
        </p:nvCxnSpPr>
        <p:spPr>
          <a:xfrm flipH="1">
            <a:off x="3583135" y="1558533"/>
            <a:ext cx="1024849" cy="412841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6"/>
            <a:endCxn id="3" idx="2"/>
          </p:cNvCxnSpPr>
          <p:nvPr/>
        </p:nvCxnSpPr>
        <p:spPr>
          <a:xfrm>
            <a:off x="3635856" y="2098653"/>
            <a:ext cx="1728272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4"/>
            <a:endCxn id="5" idx="0"/>
          </p:cNvCxnSpPr>
          <p:nvPr/>
        </p:nvCxnSpPr>
        <p:spPr>
          <a:xfrm>
            <a:off x="3455856" y="2278653"/>
            <a:ext cx="0" cy="216024"/>
          </a:xfrm>
          <a:prstGeom prst="line">
            <a:avLst/>
          </a:prstGeom>
          <a:ln w="25400" cmpd="sng">
            <a:solidFill>
              <a:srgbClr val="00B05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53522" y="764704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364128" y="1918653"/>
            <a:ext cx="360000" cy="360000"/>
          </a:xfrm>
          <a:prstGeom prst="ellipse">
            <a:avLst/>
          </a:prstGeom>
          <a:solidFill>
            <a:srgbClr val="FF00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75856" y="1918653"/>
            <a:ext cx="360000" cy="360000"/>
          </a:xfrm>
          <a:prstGeom prst="ellipse">
            <a:avLst/>
          </a:prstGeom>
          <a:solidFill>
            <a:srgbClr val="00B05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427984" y="1198533"/>
            <a:ext cx="360000" cy="360000"/>
          </a:xfrm>
          <a:prstGeom prst="ellipse">
            <a:avLst/>
          </a:prstGeom>
          <a:solidFill>
            <a:srgbClr val="FFFF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5" idx="4"/>
            <a:endCxn id="3" idx="0"/>
          </p:cNvCxnSpPr>
          <p:nvPr/>
        </p:nvCxnSpPr>
        <p:spPr>
          <a:xfrm>
            <a:off x="4607984" y="1558533"/>
            <a:ext cx="936144" cy="36012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5" idx="4"/>
            <a:endCxn id="4" idx="7"/>
          </p:cNvCxnSpPr>
          <p:nvPr/>
        </p:nvCxnSpPr>
        <p:spPr>
          <a:xfrm flipH="1">
            <a:off x="3583135" y="1558533"/>
            <a:ext cx="1024849" cy="412841"/>
          </a:xfrm>
          <a:prstGeom prst="line">
            <a:avLst/>
          </a:prstGeom>
          <a:ln w="25400" cmpd="sng">
            <a:solidFill>
              <a:srgbClr val="00B05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6"/>
            <a:endCxn id="3" idx="2"/>
          </p:cNvCxnSpPr>
          <p:nvPr/>
        </p:nvCxnSpPr>
        <p:spPr>
          <a:xfrm>
            <a:off x="3635856" y="2098653"/>
            <a:ext cx="1728272" cy="0"/>
          </a:xfrm>
          <a:prstGeom prst="line">
            <a:avLst/>
          </a:prstGeom>
          <a:ln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53522" y="764704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364128" y="1918653"/>
            <a:ext cx="360000" cy="360000"/>
          </a:xfrm>
          <a:prstGeom prst="ellipse">
            <a:avLst/>
          </a:prstGeom>
          <a:solidFill>
            <a:srgbClr val="00B05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427984" y="1198533"/>
            <a:ext cx="360000" cy="360000"/>
          </a:xfrm>
          <a:prstGeom prst="ellipse">
            <a:avLst/>
          </a:prstGeom>
          <a:solidFill>
            <a:srgbClr val="FFFF00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stCxn id="4" idx="4"/>
            <a:endCxn id="3" idx="0"/>
          </p:cNvCxnSpPr>
          <p:nvPr/>
        </p:nvCxnSpPr>
        <p:spPr>
          <a:xfrm>
            <a:off x="4607984" y="1558533"/>
            <a:ext cx="936144" cy="360120"/>
          </a:xfrm>
          <a:prstGeom prst="line">
            <a:avLst/>
          </a:prstGeom>
          <a:ln w="25400" cmpd="sng">
            <a:solidFill>
              <a:srgbClr val="00B05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53522" y="764704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24744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Step 1.1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нужно найти в текущем дереве максимальное по мощности подмножество висячих вершин на расстоянии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БС, которые могут посылать пакеты без конфликтов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учётом передач вершинами множества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Эту задачу можно сформулировать следующим образом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Построим граф конфликтов, в котором пара вершин связана ребром если эти вершины не могут передавать одновременно без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конфликтов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Тогда задача сводится 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Max Independent Set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которая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NP-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трудна в общем случае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Однако если АД – это дерево кратчайших путей 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решётке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граф конфликтов состоит из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изолированных вершин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цепей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9218" y="260648"/>
            <a:ext cx="199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Трудоёмкость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18827" y="487395"/>
          <a:ext cx="239992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88"/>
                <a:gridCol w="399988"/>
                <a:gridCol w="399988"/>
                <a:gridCol w="399988"/>
                <a:gridCol w="399988"/>
                <a:gridCol w="3999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1666539" y="44068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064679" y="808169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468152" y="117773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71625" y="1547299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69765" y="1926389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73238" y="229595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721581" y="575178"/>
            <a:ext cx="0" cy="25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115529" y="935219"/>
            <a:ext cx="0" cy="25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320615" y="2060896"/>
            <a:ext cx="0" cy="25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>
            <a:off x="3530165" y="2222821"/>
            <a:ext cx="0" cy="25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>
            <a:off x="2332587" y="1106776"/>
            <a:ext cx="0" cy="25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338955" y="40466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38955" y="774269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338955" y="1139642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38955" y="1509207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338955" y="187132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338955" y="2267387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4" idx="4"/>
            <a:endCxn id="15" idx="0"/>
          </p:cNvCxnSpPr>
          <p:nvPr/>
        </p:nvCxnSpPr>
        <p:spPr>
          <a:xfrm>
            <a:off x="5428955" y="584664"/>
            <a:ext cx="0" cy="1896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926667" y="1655299"/>
            <a:ext cx="0" cy="25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5" idx="4"/>
            <a:endCxn id="16" idx="0"/>
          </p:cNvCxnSpPr>
          <p:nvPr/>
        </p:nvCxnSpPr>
        <p:spPr>
          <a:xfrm>
            <a:off x="5428955" y="954269"/>
            <a:ext cx="0" cy="1853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8" idx="4"/>
            <a:endCxn id="19" idx="0"/>
          </p:cNvCxnSpPr>
          <p:nvPr/>
        </p:nvCxnSpPr>
        <p:spPr>
          <a:xfrm>
            <a:off x="5428955" y="2051323"/>
            <a:ext cx="0" cy="21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7200312" y="404664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Овал 24"/>
          <p:cNvSpPr/>
          <p:nvPr/>
        </p:nvSpPr>
        <p:spPr>
          <a:xfrm>
            <a:off x="7200312" y="774269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6" name="Овал 25"/>
          <p:cNvSpPr/>
          <p:nvPr/>
        </p:nvSpPr>
        <p:spPr>
          <a:xfrm>
            <a:off x="7200312" y="1139642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7" name="Овал 26"/>
          <p:cNvSpPr/>
          <p:nvPr/>
        </p:nvSpPr>
        <p:spPr>
          <a:xfrm>
            <a:off x="7200312" y="1509207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8" name="Овал 27"/>
          <p:cNvSpPr/>
          <p:nvPr/>
        </p:nvSpPr>
        <p:spPr>
          <a:xfrm>
            <a:off x="7200312" y="1871323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Овал 28"/>
          <p:cNvSpPr/>
          <p:nvPr/>
        </p:nvSpPr>
        <p:spPr>
          <a:xfrm>
            <a:off x="7200312" y="2267387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30" name="Прямая соединительная линия 29"/>
          <p:cNvCxnSpPr>
            <a:stCxn id="24" idx="4"/>
            <a:endCxn id="25" idx="0"/>
          </p:cNvCxnSpPr>
          <p:nvPr/>
        </p:nvCxnSpPr>
        <p:spPr>
          <a:xfrm>
            <a:off x="7290312" y="584664"/>
            <a:ext cx="0" cy="1896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5" idx="4"/>
            <a:endCxn id="26" idx="0"/>
          </p:cNvCxnSpPr>
          <p:nvPr/>
        </p:nvCxnSpPr>
        <p:spPr>
          <a:xfrm>
            <a:off x="7290312" y="954269"/>
            <a:ext cx="0" cy="1853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8" idx="4"/>
            <a:endCxn id="29" idx="0"/>
          </p:cNvCxnSpPr>
          <p:nvPr/>
        </p:nvCxnSpPr>
        <p:spPr>
          <a:xfrm>
            <a:off x="7290312" y="2051323"/>
            <a:ext cx="0" cy="21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78887" y="2735419"/>
            <a:ext cx="1722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</a:t>
            </a:r>
          </a:p>
          <a:p>
            <a:r>
              <a:rPr lang="ru-RU" dirty="0" smtClean="0">
                <a:cs typeface="Times New Roman" pitchFamily="18" charset="0"/>
              </a:rPr>
              <a:t>конфликтов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35451" y="2735419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>
            <a:stCxn id="3" idx="6"/>
            <a:endCxn id="24" idx="2"/>
          </p:cNvCxnSpPr>
          <p:nvPr/>
        </p:nvCxnSpPr>
        <p:spPr>
          <a:xfrm flipV="1">
            <a:off x="1774539" y="494664"/>
            <a:ext cx="5425773" cy="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4" idx="6"/>
            <a:endCxn id="25" idx="2"/>
          </p:cNvCxnSpPr>
          <p:nvPr/>
        </p:nvCxnSpPr>
        <p:spPr>
          <a:xfrm>
            <a:off x="2172679" y="862169"/>
            <a:ext cx="5027633" cy="2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26" idx="2"/>
          </p:cNvCxnSpPr>
          <p:nvPr/>
        </p:nvCxnSpPr>
        <p:spPr>
          <a:xfrm>
            <a:off x="2627784" y="1223251"/>
            <a:ext cx="4572528" cy="63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6" idx="6"/>
            <a:endCxn id="27" idx="2"/>
          </p:cNvCxnSpPr>
          <p:nvPr/>
        </p:nvCxnSpPr>
        <p:spPr>
          <a:xfrm flipV="1">
            <a:off x="2979625" y="1599207"/>
            <a:ext cx="4220687" cy="20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7" idx="6"/>
            <a:endCxn id="28" idx="2"/>
          </p:cNvCxnSpPr>
          <p:nvPr/>
        </p:nvCxnSpPr>
        <p:spPr>
          <a:xfrm flipV="1">
            <a:off x="3377765" y="1961323"/>
            <a:ext cx="3822547" cy="190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8" idx="6"/>
            <a:endCxn id="29" idx="2"/>
          </p:cNvCxnSpPr>
          <p:nvPr/>
        </p:nvCxnSpPr>
        <p:spPr>
          <a:xfrm>
            <a:off x="3781238" y="2349954"/>
            <a:ext cx="3419074" cy="74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7504" y="4060229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cs typeface="Times New Roman" pitchFamily="18" charset="0"/>
              </a:rPr>
              <a:t>На графе конфликтов в этом случае задача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решается просто с линейной трудоёмкостью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3285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Теорема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LGA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строит расписание на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VT,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длина которого может превосходить нижнюю оценку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)/2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более чем на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671888" y="134938"/>
            <a:ext cx="181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Пример СС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981200" y="2276475"/>
            <a:ext cx="5111750" cy="2449513"/>
          </a:xfrm>
          <a:prstGeom prst="rect">
            <a:avLst/>
          </a:prstGeom>
          <a:solidFill>
            <a:srgbClr val="BBE0E3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763713" y="3500438"/>
            <a:ext cx="1800225" cy="1800225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2628900" y="4359275"/>
            <a:ext cx="73025" cy="714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1258888" y="2205038"/>
            <a:ext cx="1800225" cy="1800225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2124075" y="3063875"/>
            <a:ext cx="73025" cy="714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1979613" y="2060575"/>
            <a:ext cx="1800225" cy="1800225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844800" y="2919413"/>
            <a:ext cx="73025" cy="714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3419475" y="3429000"/>
            <a:ext cx="1800225" cy="1800225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4284663" y="4287838"/>
            <a:ext cx="73025" cy="714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auto">
          <a:xfrm>
            <a:off x="2627313" y="2224088"/>
            <a:ext cx="1800225" cy="1800225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3492500" y="3082925"/>
            <a:ext cx="73025" cy="714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3635375" y="1196975"/>
            <a:ext cx="1800225" cy="1800225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4500563" y="2055813"/>
            <a:ext cx="73025" cy="714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4211638" y="2565400"/>
            <a:ext cx="1800225" cy="1800225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>
            <a:off x="5076825" y="3424238"/>
            <a:ext cx="73025" cy="714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4716463" y="1052513"/>
            <a:ext cx="1800225" cy="1800225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27"/>
          <p:cNvSpPr>
            <a:spLocks noChangeArrowheads="1"/>
          </p:cNvSpPr>
          <p:nvPr/>
        </p:nvSpPr>
        <p:spPr bwMode="auto">
          <a:xfrm>
            <a:off x="5581650" y="1911350"/>
            <a:ext cx="73025" cy="714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4500563" y="4076700"/>
            <a:ext cx="1800225" cy="1800225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5365750" y="4935538"/>
            <a:ext cx="73025" cy="714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Oval 31"/>
          <p:cNvSpPr>
            <a:spLocks noChangeArrowheads="1"/>
          </p:cNvSpPr>
          <p:nvPr/>
        </p:nvSpPr>
        <p:spPr bwMode="auto">
          <a:xfrm>
            <a:off x="6516688" y="4143375"/>
            <a:ext cx="73025" cy="714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Oval 32"/>
          <p:cNvSpPr>
            <a:spLocks noChangeArrowheads="1"/>
          </p:cNvSpPr>
          <p:nvPr/>
        </p:nvSpPr>
        <p:spPr bwMode="auto">
          <a:xfrm>
            <a:off x="5651500" y="2060575"/>
            <a:ext cx="1800225" cy="1800225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Oval 33"/>
          <p:cNvSpPr>
            <a:spLocks noChangeArrowheads="1"/>
          </p:cNvSpPr>
          <p:nvPr/>
        </p:nvSpPr>
        <p:spPr bwMode="auto">
          <a:xfrm>
            <a:off x="6516688" y="2919413"/>
            <a:ext cx="73025" cy="714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Oval 34"/>
          <p:cNvSpPr>
            <a:spLocks noChangeArrowheads="1"/>
          </p:cNvSpPr>
          <p:nvPr/>
        </p:nvSpPr>
        <p:spPr bwMode="auto">
          <a:xfrm>
            <a:off x="2484438" y="4365625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Oval 36"/>
          <p:cNvSpPr>
            <a:spLocks noChangeArrowheads="1"/>
          </p:cNvSpPr>
          <p:nvPr/>
        </p:nvSpPr>
        <p:spPr bwMode="auto">
          <a:xfrm>
            <a:off x="3059113" y="4076700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Oval 37"/>
          <p:cNvSpPr>
            <a:spLocks noChangeArrowheads="1"/>
          </p:cNvSpPr>
          <p:nvPr/>
        </p:nvSpPr>
        <p:spPr bwMode="auto">
          <a:xfrm>
            <a:off x="2700338" y="3284538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38"/>
          <p:cNvSpPr>
            <a:spLocks noChangeArrowheads="1"/>
          </p:cNvSpPr>
          <p:nvPr/>
        </p:nvSpPr>
        <p:spPr bwMode="auto">
          <a:xfrm>
            <a:off x="3132138" y="5084763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39"/>
          <p:cNvSpPr>
            <a:spLocks noChangeArrowheads="1"/>
          </p:cNvSpPr>
          <p:nvPr/>
        </p:nvSpPr>
        <p:spPr bwMode="auto">
          <a:xfrm>
            <a:off x="3779838" y="4724400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7019925" y="3500438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4427538" y="2492375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3779838" y="1844675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43"/>
          <p:cNvSpPr>
            <a:spLocks noChangeArrowheads="1"/>
          </p:cNvSpPr>
          <p:nvPr/>
        </p:nvSpPr>
        <p:spPr bwMode="auto">
          <a:xfrm>
            <a:off x="5292725" y="3284538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44"/>
          <p:cNvSpPr>
            <a:spLocks noChangeArrowheads="1"/>
          </p:cNvSpPr>
          <p:nvPr/>
        </p:nvSpPr>
        <p:spPr bwMode="auto">
          <a:xfrm>
            <a:off x="1979613" y="3789363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45"/>
          <p:cNvSpPr>
            <a:spLocks noChangeArrowheads="1"/>
          </p:cNvSpPr>
          <p:nvPr/>
        </p:nvSpPr>
        <p:spPr bwMode="auto">
          <a:xfrm>
            <a:off x="5724525" y="4797425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46"/>
          <p:cNvSpPr>
            <a:spLocks noChangeArrowheads="1"/>
          </p:cNvSpPr>
          <p:nvPr/>
        </p:nvSpPr>
        <p:spPr bwMode="auto">
          <a:xfrm>
            <a:off x="6011863" y="3068638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30"/>
          <p:cNvSpPr>
            <a:spLocks noChangeArrowheads="1"/>
          </p:cNvSpPr>
          <p:nvPr/>
        </p:nvSpPr>
        <p:spPr bwMode="auto">
          <a:xfrm>
            <a:off x="5651500" y="3284538"/>
            <a:ext cx="1800225" cy="1800225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47"/>
          <p:cNvSpPr>
            <a:spLocks noChangeArrowheads="1"/>
          </p:cNvSpPr>
          <p:nvPr/>
        </p:nvSpPr>
        <p:spPr bwMode="auto">
          <a:xfrm>
            <a:off x="5364163" y="2420938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Oval 48"/>
          <p:cNvSpPr>
            <a:spLocks noChangeArrowheads="1"/>
          </p:cNvSpPr>
          <p:nvPr/>
        </p:nvSpPr>
        <p:spPr bwMode="auto">
          <a:xfrm>
            <a:off x="4211638" y="3644900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79575" y="134938"/>
            <a:ext cx="582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Пример коммуникационного дерева СС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81200" y="2276475"/>
            <a:ext cx="5111750" cy="2449513"/>
          </a:xfrm>
          <a:prstGeom prst="rect">
            <a:avLst/>
          </a:prstGeom>
          <a:solidFill>
            <a:srgbClr val="BBE0E3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628900" y="4359275"/>
            <a:ext cx="73025" cy="714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124075" y="3063875"/>
            <a:ext cx="73025" cy="714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844800" y="2919413"/>
            <a:ext cx="73025" cy="714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4284663" y="4287838"/>
            <a:ext cx="73025" cy="714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3492500" y="3082925"/>
            <a:ext cx="73025" cy="714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4500563" y="2055813"/>
            <a:ext cx="73025" cy="714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5076825" y="3424238"/>
            <a:ext cx="73025" cy="714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5581650" y="1911350"/>
            <a:ext cx="73025" cy="714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5365750" y="4935538"/>
            <a:ext cx="73025" cy="714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6516688" y="4143375"/>
            <a:ext cx="73025" cy="714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6516688" y="2919413"/>
            <a:ext cx="73025" cy="714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2484438" y="4365625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26"/>
          <p:cNvSpPr>
            <a:spLocks noChangeArrowheads="1"/>
          </p:cNvSpPr>
          <p:nvPr/>
        </p:nvSpPr>
        <p:spPr bwMode="auto">
          <a:xfrm>
            <a:off x="3059113" y="4076700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27"/>
          <p:cNvSpPr>
            <a:spLocks noChangeArrowheads="1"/>
          </p:cNvSpPr>
          <p:nvPr/>
        </p:nvSpPr>
        <p:spPr bwMode="auto">
          <a:xfrm>
            <a:off x="2700338" y="3284538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3132138" y="5084763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3779838" y="4724400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Oval 30"/>
          <p:cNvSpPr>
            <a:spLocks noChangeArrowheads="1"/>
          </p:cNvSpPr>
          <p:nvPr/>
        </p:nvSpPr>
        <p:spPr bwMode="auto">
          <a:xfrm>
            <a:off x="7019925" y="3500438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Oval 31"/>
          <p:cNvSpPr>
            <a:spLocks noChangeArrowheads="1"/>
          </p:cNvSpPr>
          <p:nvPr/>
        </p:nvSpPr>
        <p:spPr bwMode="auto">
          <a:xfrm>
            <a:off x="4427538" y="2492375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3779838" y="1844675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5292725" y="3284538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Oval 34"/>
          <p:cNvSpPr>
            <a:spLocks noChangeArrowheads="1"/>
          </p:cNvSpPr>
          <p:nvPr/>
        </p:nvSpPr>
        <p:spPr bwMode="auto">
          <a:xfrm>
            <a:off x="1979613" y="3789363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724525" y="4797425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Oval 36"/>
          <p:cNvSpPr>
            <a:spLocks noChangeArrowheads="1"/>
          </p:cNvSpPr>
          <p:nvPr/>
        </p:nvSpPr>
        <p:spPr bwMode="auto">
          <a:xfrm>
            <a:off x="6011863" y="3068638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Oval 38"/>
          <p:cNvSpPr>
            <a:spLocks noChangeArrowheads="1"/>
          </p:cNvSpPr>
          <p:nvPr/>
        </p:nvSpPr>
        <p:spPr bwMode="auto">
          <a:xfrm>
            <a:off x="5364163" y="2420938"/>
            <a:ext cx="7302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39"/>
          <p:cNvSpPr>
            <a:spLocks noChangeArrowheads="1"/>
          </p:cNvSpPr>
          <p:nvPr/>
        </p:nvSpPr>
        <p:spPr bwMode="auto">
          <a:xfrm>
            <a:off x="4211638" y="3644900"/>
            <a:ext cx="7302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9" name="AutoShape 40"/>
          <p:cNvCxnSpPr>
            <a:cxnSpLocks noChangeShapeType="1"/>
            <a:stCxn id="6" idx="4"/>
            <a:endCxn id="8" idx="1"/>
          </p:cNvCxnSpPr>
          <p:nvPr/>
        </p:nvCxnSpPr>
        <p:spPr bwMode="auto">
          <a:xfrm>
            <a:off x="2881313" y="2990850"/>
            <a:ext cx="622300" cy="103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0" name="AutoShape 41"/>
          <p:cNvCxnSpPr>
            <a:cxnSpLocks noChangeShapeType="1"/>
            <a:stCxn id="5" idx="6"/>
            <a:endCxn id="6" idx="3"/>
          </p:cNvCxnSpPr>
          <p:nvPr/>
        </p:nvCxnSpPr>
        <p:spPr bwMode="auto">
          <a:xfrm flipV="1">
            <a:off x="2197100" y="2979738"/>
            <a:ext cx="658813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" name="AutoShape 42"/>
          <p:cNvCxnSpPr>
            <a:cxnSpLocks noChangeShapeType="1"/>
            <a:stCxn id="7" idx="1"/>
            <a:endCxn id="28" idx="6"/>
          </p:cNvCxnSpPr>
          <p:nvPr/>
        </p:nvCxnSpPr>
        <p:spPr bwMode="auto">
          <a:xfrm flipH="1" flipV="1">
            <a:off x="4284663" y="3681413"/>
            <a:ext cx="11112" cy="617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" name="AutoShape 43"/>
          <p:cNvCxnSpPr>
            <a:cxnSpLocks noChangeShapeType="1"/>
            <a:stCxn id="16" idx="2"/>
            <a:endCxn id="4" idx="0"/>
          </p:cNvCxnSpPr>
          <p:nvPr/>
        </p:nvCxnSpPr>
        <p:spPr bwMode="auto">
          <a:xfrm flipH="1">
            <a:off x="2665413" y="4113213"/>
            <a:ext cx="393700" cy="246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46"/>
          <p:cNvCxnSpPr>
            <a:cxnSpLocks noChangeShapeType="1"/>
            <a:stCxn id="28" idx="1"/>
            <a:endCxn id="8" idx="7"/>
          </p:cNvCxnSpPr>
          <p:nvPr/>
        </p:nvCxnSpPr>
        <p:spPr bwMode="auto">
          <a:xfrm flipH="1" flipV="1">
            <a:off x="3554413" y="3094038"/>
            <a:ext cx="668337" cy="561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" name="AutoShape 47"/>
          <p:cNvCxnSpPr>
            <a:cxnSpLocks noChangeShapeType="1"/>
            <a:stCxn id="25" idx="0"/>
            <a:endCxn id="13" idx="3"/>
          </p:cNvCxnSpPr>
          <p:nvPr/>
        </p:nvCxnSpPr>
        <p:spPr bwMode="auto">
          <a:xfrm flipV="1">
            <a:off x="5761038" y="4203700"/>
            <a:ext cx="766762" cy="593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5" name="AutoShape 48"/>
          <p:cNvCxnSpPr>
            <a:cxnSpLocks noChangeShapeType="1"/>
            <a:stCxn id="27" idx="0"/>
            <a:endCxn id="9" idx="5"/>
          </p:cNvCxnSpPr>
          <p:nvPr/>
        </p:nvCxnSpPr>
        <p:spPr bwMode="auto">
          <a:xfrm flipH="1" flipV="1">
            <a:off x="4562475" y="2116138"/>
            <a:ext cx="838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" name="AutoShape 49"/>
          <p:cNvCxnSpPr>
            <a:cxnSpLocks noChangeShapeType="1"/>
            <a:stCxn id="27" idx="7"/>
            <a:endCxn id="11" idx="5"/>
          </p:cNvCxnSpPr>
          <p:nvPr/>
        </p:nvCxnSpPr>
        <p:spPr bwMode="auto">
          <a:xfrm flipV="1">
            <a:off x="5426075" y="1971675"/>
            <a:ext cx="217488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7" name="AutoShape 50"/>
          <p:cNvCxnSpPr>
            <a:cxnSpLocks noChangeShapeType="1"/>
            <a:stCxn id="23" idx="1"/>
            <a:endCxn id="10" idx="7"/>
          </p:cNvCxnSpPr>
          <p:nvPr/>
        </p:nvCxnSpPr>
        <p:spPr bwMode="auto">
          <a:xfrm flipH="1">
            <a:off x="5138738" y="3295650"/>
            <a:ext cx="165100" cy="139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8" name="AutoShape 51"/>
          <p:cNvCxnSpPr>
            <a:cxnSpLocks noChangeShapeType="1"/>
            <a:stCxn id="14" idx="4"/>
            <a:endCxn id="20" idx="2"/>
          </p:cNvCxnSpPr>
          <p:nvPr/>
        </p:nvCxnSpPr>
        <p:spPr bwMode="auto">
          <a:xfrm>
            <a:off x="6553200" y="2990850"/>
            <a:ext cx="466725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9" name="AutoShape 52"/>
          <p:cNvCxnSpPr>
            <a:cxnSpLocks noChangeShapeType="1"/>
            <a:stCxn id="17" idx="4"/>
            <a:endCxn id="16" idx="1"/>
          </p:cNvCxnSpPr>
          <p:nvPr/>
        </p:nvCxnSpPr>
        <p:spPr bwMode="auto">
          <a:xfrm>
            <a:off x="2736850" y="3355975"/>
            <a:ext cx="333375" cy="731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" name="AutoShape 53"/>
          <p:cNvCxnSpPr>
            <a:cxnSpLocks noChangeShapeType="1"/>
            <a:stCxn id="6" idx="4"/>
            <a:endCxn id="17" idx="6"/>
          </p:cNvCxnSpPr>
          <p:nvPr/>
        </p:nvCxnSpPr>
        <p:spPr bwMode="auto">
          <a:xfrm flipH="1">
            <a:off x="2773363" y="2990850"/>
            <a:ext cx="107950" cy="33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" name="AutoShape 54"/>
          <p:cNvCxnSpPr>
            <a:cxnSpLocks noChangeShapeType="1"/>
            <a:stCxn id="27" idx="5"/>
            <a:endCxn id="23" idx="7"/>
          </p:cNvCxnSpPr>
          <p:nvPr/>
        </p:nvCxnSpPr>
        <p:spPr bwMode="auto">
          <a:xfrm flipH="1">
            <a:off x="5354638" y="2481263"/>
            <a:ext cx="71437" cy="814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2" name="AutoShape 55"/>
          <p:cNvCxnSpPr>
            <a:cxnSpLocks noChangeShapeType="1"/>
            <a:stCxn id="26" idx="2"/>
            <a:endCxn id="23" idx="7"/>
          </p:cNvCxnSpPr>
          <p:nvPr/>
        </p:nvCxnSpPr>
        <p:spPr bwMode="auto">
          <a:xfrm flipH="1">
            <a:off x="5354638" y="3105150"/>
            <a:ext cx="657225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" name="AutoShape 56"/>
          <p:cNvCxnSpPr>
            <a:cxnSpLocks noChangeShapeType="1"/>
            <a:stCxn id="26" idx="6"/>
            <a:endCxn id="14" idx="3"/>
          </p:cNvCxnSpPr>
          <p:nvPr/>
        </p:nvCxnSpPr>
        <p:spPr bwMode="auto">
          <a:xfrm flipV="1">
            <a:off x="6084888" y="2979738"/>
            <a:ext cx="442912" cy="125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" name="AutoShape 57"/>
          <p:cNvCxnSpPr>
            <a:cxnSpLocks noChangeShapeType="1"/>
            <a:stCxn id="20" idx="2"/>
            <a:endCxn id="13" idx="7"/>
          </p:cNvCxnSpPr>
          <p:nvPr/>
        </p:nvCxnSpPr>
        <p:spPr bwMode="auto">
          <a:xfrm flipH="1">
            <a:off x="6578600" y="3536950"/>
            <a:ext cx="441325" cy="617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5" name="AutoShape 58"/>
          <p:cNvCxnSpPr>
            <a:cxnSpLocks noChangeShapeType="1"/>
            <a:stCxn id="12" idx="6"/>
            <a:endCxn id="25" idx="1"/>
          </p:cNvCxnSpPr>
          <p:nvPr/>
        </p:nvCxnSpPr>
        <p:spPr bwMode="auto">
          <a:xfrm flipV="1">
            <a:off x="5438775" y="4808538"/>
            <a:ext cx="296863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6" name="AutoShape 59"/>
          <p:cNvCxnSpPr>
            <a:cxnSpLocks noChangeShapeType="1"/>
            <a:stCxn id="28" idx="6"/>
            <a:endCxn id="10" idx="2"/>
          </p:cNvCxnSpPr>
          <p:nvPr/>
        </p:nvCxnSpPr>
        <p:spPr bwMode="auto">
          <a:xfrm flipV="1">
            <a:off x="4284663" y="3460750"/>
            <a:ext cx="792162" cy="220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713163" y="134938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Задачи СС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1775" y="692150"/>
            <a:ext cx="84232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u="sng"/>
              <a:t>Основная задача:</a:t>
            </a:r>
          </a:p>
          <a:p>
            <a:r>
              <a:rPr lang="ru-RU">
                <a:solidFill>
                  <a:srgbClr val="FF0066"/>
                </a:solidFill>
              </a:rPr>
              <a:t>максимизация времени жизни СС</a:t>
            </a:r>
            <a:r>
              <a:rPr lang="ru-RU"/>
              <a:t> </a:t>
            </a:r>
          </a:p>
          <a:p>
            <a:endParaRPr lang="ru-RU"/>
          </a:p>
          <a:p>
            <a:r>
              <a:rPr lang="ru-RU" u="sng"/>
              <a:t>Параметры оптимизации: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333FF"/>
                </a:solidFill>
              </a:rPr>
              <a:t> места начального расположения сенсоров;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333FF"/>
                </a:solidFill>
              </a:rPr>
              <a:t> расписание активности/сна;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333FF"/>
                </a:solidFill>
              </a:rPr>
              <a:t> направление и скорость движения;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333FF"/>
                </a:solidFill>
              </a:rPr>
              <a:t> радиусы мониторинга и дальности передачи;</a:t>
            </a:r>
          </a:p>
          <a:p>
            <a:pPr>
              <a:buFont typeface="Wingdings" pitchFamily="2" charset="2"/>
              <a:buNone/>
            </a:pPr>
            <a:endParaRPr lang="ru-RU" u="sng"/>
          </a:p>
          <a:p>
            <a:pPr>
              <a:buFont typeface="Wingdings" pitchFamily="2" charset="2"/>
              <a:buNone/>
            </a:pPr>
            <a:r>
              <a:rPr lang="ru-RU" u="sng"/>
              <a:t>Вспомогательные задачи:</a:t>
            </a:r>
          </a:p>
          <a:p>
            <a:pPr>
              <a:buFont typeface="Wingdings" pitchFamily="2" charset="2"/>
              <a:buChar char="ü"/>
            </a:pPr>
            <a:r>
              <a:rPr lang="ru-RU"/>
              <a:t> оптимальное размещение сенсоров;</a:t>
            </a:r>
          </a:p>
          <a:p>
            <a:pPr>
              <a:buFont typeface="Wingdings" pitchFamily="2" charset="2"/>
              <a:buChar char="ü"/>
            </a:pPr>
            <a:r>
              <a:rPr lang="ru-RU"/>
              <a:t> генерация покрытий и  построение коммуникационной сети;</a:t>
            </a:r>
          </a:p>
          <a:p>
            <a:pPr>
              <a:buFont typeface="Wingdings" pitchFamily="2" charset="2"/>
              <a:buChar char="ü"/>
            </a:pPr>
            <a:r>
              <a:rPr lang="ru-RU"/>
              <a:t> определение радиусов мониторинга и дальности передачи;</a:t>
            </a:r>
          </a:p>
          <a:p>
            <a:pPr>
              <a:buFont typeface="Wingdings" pitchFamily="2" charset="2"/>
              <a:buChar char="ü"/>
            </a:pPr>
            <a:r>
              <a:rPr lang="ru-RU"/>
              <a:t> определение направления и скорости движения;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08373" y="79375"/>
            <a:ext cx="5111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/>
              <a:t>Покрытие плоских объектов</a:t>
            </a:r>
            <a:endParaRPr lang="ru-RU" sz="2800" u="sng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08175" y="1484313"/>
            <a:ext cx="5184775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476375" y="1125538"/>
            <a:ext cx="1800225" cy="18002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555875" y="2060575"/>
            <a:ext cx="1800225" cy="18002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067175" y="1268413"/>
            <a:ext cx="1800225" cy="18002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335588" y="1182688"/>
            <a:ext cx="1800225" cy="18002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3032125" y="981075"/>
            <a:ext cx="1439863" cy="1439863"/>
          </a:xfrm>
          <a:prstGeom prst="ellipse">
            <a:avLst/>
          </a:prstGeom>
          <a:solidFill>
            <a:srgbClr val="FAFA1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692275" y="2565400"/>
            <a:ext cx="1439863" cy="1439863"/>
          </a:xfrm>
          <a:prstGeom prst="ellipse">
            <a:avLst/>
          </a:prstGeom>
          <a:solidFill>
            <a:srgbClr val="FAFA1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284663" y="2349500"/>
            <a:ext cx="1439862" cy="1439863"/>
          </a:xfrm>
          <a:prstGeom prst="ellipse">
            <a:avLst/>
          </a:prstGeom>
          <a:solidFill>
            <a:srgbClr val="FAFA1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795963" y="2565400"/>
            <a:ext cx="1439862" cy="1439863"/>
          </a:xfrm>
          <a:prstGeom prst="ellipse">
            <a:avLst/>
          </a:prstGeom>
          <a:solidFill>
            <a:srgbClr val="FAFA1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779838" y="2925763"/>
            <a:ext cx="1079500" cy="1079500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5076825" y="2752725"/>
            <a:ext cx="1079500" cy="1079500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300788" y="1052513"/>
            <a:ext cx="1079500" cy="1079500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661150" y="2133600"/>
            <a:ext cx="1079500" cy="1079500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11937" y="4522788"/>
            <a:ext cx="8156656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D</a:t>
            </a:r>
            <a:r>
              <a:rPr lang="en-US" dirty="0"/>
              <a:t> = </a:t>
            </a:r>
            <a:r>
              <a:rPr lang="ru-RU" dirty="0" smtClean="0"/>
              <a:t>плотность </a:t>
            </a:r>
            <a:r>
              <a:rPr lang="en-US" dirty="0" smtClean="0"/>
              <a:t>= </a:t>
            </a:r>
            <a:r>
              <a:rPr lang="en-US" dirty="0">
                <a:sym typeface="Symbol" pitchFamily="18" charset="2"/>
              </a:rPr>
              <a:t> 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ru-RU" dirty="0" smtClean="0">
                <a:sym typeface="Symbol" pitchFamily="18" charset="2"/>
              </a:rPr>
              <a:t>площади кругов</a:t>
            </a:r>
            <a:r>
              <a:rPr lang="en-US" dirty="0" smtClean="0">
                <a:sym typeface="Symbol" pitchFamily="18" charset="2"/>
              </a:rPr>
              <a:t>) </a:t>
            </a:r>
            <a:r>
              <a:rPr lang="en-US" dirty="0">
                <a:sym typeface="Symbol" pitchFamily="18" charset="2"/>
              </a:rPr>
              <a:t>/ 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ru-RU" dirty="0" smtClean="0">
                <a:sym typeface="Symbol" pitchFamily="18" charset="2"/>
              </a:rPr>
              <a:t>площадь области</a:t>
            </a:r>
            <a:r>
              <a:rPr lang="en-US" dirty="0" smtClean="0">
                <a:sym typeface="Symbol" pitchFamily="18" charset="2"/>
              </a:rPr>
              <a:t>) </a:t>
            </a:r>
            <a:r>
              <a:rPr lang="en-US" dirty="0">
                <a:sym typeface="Symbol" pitchFamily="18" charset="2"/>
              </a:rPr>
              <a:t>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5218113" y="987425"/>
            <a:ext cx="1800225" cy="18002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6527800" y="982663"/>
            <a:ext cx="1800225" cy="18002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218113" y="2219325"/>
            <a:ext cx="1800225" cy="18002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6527800" y="2219325"/>
            <a:ext cx="1800225" cy="18002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68313" y="949325"/>
            <a:ext cx="1800225" cy="18002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052638" y="944563"/>
            <a:ext cx="1800225" cy="18002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255713" y="2278063"/>
            <a:ext cx="1800225" cy="18002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95537" y="79375"/>
            <a:ext cx="84249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/>
              <a:t>Регулярное покрытие одинаковыми кругами</a:t>
            </a:r>
            <a:endParaRPr lang="ru-RU" sz="2800" u="sng" dirty="0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162175" y="1844675"/>
            <a:ext cx="1800225" cy="12969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124075" y="22320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994400" y="4292600"/>
            <a:ext cx="15621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i="1"/>
              <a:t>D </a:t>
            </a:r>
            <a:r>
              <a:rPr lang="en-US">
                <a:sym typeface="Symbol" pitchFamily="18" charset="2"/>
              </a:rPr>
              <a:t> 1.5708</a:t>
            </a:r>
            <a:endParaRPr lang="ru-RU">
              <a:sym typeface="Symbol" pitchFamily="18" charset="2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731000" y="24685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357188" y="1844675"/>
            <a:ext cx="1800225" cy="12969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716463" y="1841500"/>
            <a:ext cx="1366837" cy="1295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7451725" y="1846263"/>
            <a:ext cx="1366838" cy="1295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flipV="1">
            <a:off x="1260475" y="1846263"/>
            <a:ext cx="1800225" cy="129698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084888" y="1846263"/>
            <a:ext cx="136683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7413625" y="18081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6045200" y="18002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6048375" y="31003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7412038" y="30956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3022600" y="18002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1220788" y="18002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2124075" y="30749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7" name="Object 29"/>
          <p:cNvGraphicFramePr>
            <a:graphicFrameLocks noChangeAspect="1"/>
          </p:cNvGraphicFramePr>
          <p:nvPr/>
        </p:nvGraphicFramePr>
        <p:xfrm>
          <a:off x="900113" y="1519238"/>
          <a:ext cx="331787" cy="382587"/>
        </p:xfrm>
        <a:graphic>
          <a:graphicData uri="http://schemas.openxmlformats.org/presentationml/2006/ole">
            <p:oleObj spid="_x0000_s61442" name="Формула" r:id="rId3" imgW="164880" imgH="190440" progId="Equation.3">
              <p:embed/>
            </p:oleObj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/>
        </p:nvGraphicFramePr>
        <p:xfrm>
          <a:off x="3074988" y="1519238"/>
          <a:ext cx="357187" cy="382587"/>
        </p:xfrm>
        <a:graphic>
          <a:graphicData uri="http://schemas.openxmlformats.org/presentationml/2006/ole">
            <p:oleObj spid="_x0000_s61443" name="Формула" r:id="rId4" imgW="177480" imgH="190440" progId="Equation.3">
              <p:embed/>
            </p:oleObj>
          </a:graphicData>
        </a:graphic>
      </p:graphicFrame>
      <p:graphicFrame>
        <p:nvGraphicFramePr>
          <p:cNvPr id="29" name="Object 31"/>
          <p:cNvGraphicFramePr>
            <a:graphicFrameLocks noChangeAspect="1"/>
          </p:cNvGraphicFramePr>
          <p:nvPr/>
        </p:nvGraphicFramePr>
        <p:xfrm>
          <a:off x="2008188" y="3175000"/>
          <a:ext cx="331787" cy="382588"/>
        </p:xfrm>
        <a:graphic>
          <a:graphicData uri="http://schemas.openxmlformats.org/presentationml/2006/ole">
            <p:oleObj spid="_x0000_s61444" name="Формула" r:id="rId5" imgW="164880" imgH="190440" progId="Equation.3">
              <p:embed/>
            </p:oleObj>
          </a:graphicData>
        </a:graphic>
      </p:graphicFrame>
      <p:graphicFrame>
        <p:nvGraphicFramePr>
          <p:cNvPr id="30" name="Object 32"/>
          <p:cNvGraphicFramePr>
            <a:graphicFrameLocks noChangeAspect="1"/>
          </p:cNvGraphicFramePr>
          <p:nvPr/>
        </p:nvGraphicFramePr>
        <p:xfrm>
          <a:off x="5724525" y="1423988"/>
          <a:ext cx="331788" cy="382587"/>
        </p:xfrm>
        <a:graphic>
          <a:graphicData uri="http://schemas.openxmlformats.org/presentationml/2006/ole">
            <p:oleObj spid="_x0000_s61445" name="Формула" r:id="rId6" imgW="164880" imgH="190440" progId="Equation.3">
              <p:embed/>
            </p:oleObj>
          </a:graphicData>
        </a:graphic>
      </p:graphicFrame>
      <p:graphicFrame>
        <p:nvGraphicFramePr>
          <p:cNvPr id="31" name="Object 33"/>
          <p:cNvGraphicFramePr>
            <a:graphicFrameLocks noChangeAspect="1"/>
          </p:cNvGraphicFramePr>
          <p:nvPr/>
        </p:nvGraphicFramePr>
        <p:xfrm>
          <a:off x="7467600" y="1446213"/>
          <a:ext cx="358775" cy="382587"/>
        </p:xfrm>
        <a:graphic>
          <a:graphicData uri="http://schemas.openxmlformats.org/presentationml/2006/ole">
            <p:oleObj spid="_x0000_s61446" name="Формула" r:id="rId7" imgW="177480" imgH="190440" progId="Equation.3">
              <p:embed/>
            </p:oleObj>
          </a:graphicData>
        </a:graphic>
      </p:graphicFrame>
      <p:graphicFrame>
        <p:nvGraphicFramePr>
          <p:cNvPr id="32" name="Object 34"/>
          <p:cNvGraphicFramePr>
            <a:graphicFrameLocks noChangeAspect="1"/>
          </p:cNvGraphicFramePr>
          <p:nvPr/>
        </p:nvGraphicFramePr>
        <p:xfrm>
          <a:off x="5927725" y="3152775"/>
          <a:ext cx="357188" cy="382588"/>
        </p:xfrm>
        <a:graphic>
          <a:graphicData uri="http://schemas.openxmlformats.org/presentationml/2006/ole">
            <p:oleObj spid="_x0000_s61447" name="Формула" r:id="rId8" imgW="177480" imgH="190440" progId="Equation.3">
              <p:embed/>
            </p:oleObj>
          </a:graphicData>
        </a:graphic>
      </p:graphicFrame>
      <p:graphicFrame>
        <p:nvGraphicFramePr>
          <p:cNvPr id="33" name="Object 35"/>
          <p:cNvGraphicFramePr>
            <a:graphicFrameLocks noChangeAspect="1"/>
          </p:cNvGraphicFramePr>
          <p:nvPr/>
        </p:nvGraphicFramePr>
        <p:xfrm>
          <a:off x="7335838" y="3175000"/>
          <a:ext cx="331787" cy="382588"/>
        </p:xfrm>
        <a:graphic>
          <a:graphicData uri="http://schemas.openxmlformats.org/presentationml/2006/ole">
            <p:oleObj spid="_x0000_s61448" name="Формула" r:id="rId9" imgW="164880" imgH="190440" progId="Equation.3">
              <p:embed/>
            </p:oleObj>
          </a:graphicData>
        </a:graphic>
      </p:graphicFrame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07950" y="5157788"/>
            <a:ext cx="8877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ym typeface="Symbol" pitchFamily="18" charset="2"/>
              </a:rPr>
              <a:t>R. </a:t>
            </a:r>
            <a:r>
              <a:rPr lang="en-US" b="1" dirty="0" err="1">
                <a:sym typeface="Symbol" pitchFamily="18" charset="2"/>
              </a:rPr>
              <a:t>Kershner</a:t>
            </a:r>
            <a:r>
              <a:rPr lang="en-US" dirty="0">
                <a:sym typeface="Symbol" pitchFamily="18" charset="2"/>
              </a:rPr>
              <a:t>. The Number of Circles Covering a </a:t>
            </a:r>
            <a:r>
              <a:rPr lang="en-US" dirty="0" smtClean="0">
                <a:sym typeface="Symbol" pitchFamily="18" charset="2"/>
              </a:rPr>
              <a:t>Set </a:t>
            </a:r>
            <a:r>
              <a:rPr lang="en-US" dirty="0">
                <a:sym typeface="Symbol" pitchFamily="18" charset="2"/>
              </a:rPr>
              <a:t>// American J. of Mathematics, 1939. V. 61, No. 3, 665-671</a:t>
            </a:r>
            <a:endParaRPr lang="ru-RU" dirty="0">
              <a:sym typeface="Symbol" pitchFamily="18" charset="2"/>
            </a:endParaRPr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6865646" y="5978996"/>
          <a:ext cx="2026834" cy="618356"/>
        </p:xfrm>
        <a:graphic>
          <a:graphicData uri="http://schemas.openxmlformats.org/presentationml/2006/ole">
            <p:oleObj spid="_x0000_s61449" name="Формула" r:id="rId10" imgW="749160" imgH="228600" progId="Equation.3">
              <p:embed/>
            </p:oleObj>
          </a:graphicData>
        </a:graphic>
      </p:graphicFrame>
      <p:graphicFrame>
        <p:nvGraphicFramePr>
          <p:cNvPr id="61450" name="Object 10"/>
          <p:cNvGraphicFramePr>
            <a:graphicFrameLocks noChangeAspect="1"/>
          </p:cNvGraphicFramePr>
          <p:nvPr/>
        </p:nvGraphicFramePr>
        <p:xfrm>
          <a:off x="1162893" y="4141788"/>
          <a:ext cx="2112963" cy="771525"/>
        </p:xfrm>
        <a:graphic>
          <a:graphicData uri="http://schemas.openxmlformats.org/presentationml/2006/ole">
            <p:oleObj spid="_x0000_s61450" name="Equation" r:id="rId11" imgW="99036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918</Words>
  <Application>Microsoft Office PowerPoint</Application>
  <PresentationFormat>Экран (4:3)</PresentationFormat>
  <Paragraphs>238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Оформление по умолчанию</vt:lpstr>
      <vt:lpstr>Формула</vt:lpstr>
      <vt:lpstr>Equation</vt:lpstr>
      <vt:lpstr>Презентация</vt:lpstr>
      <vt:lpstr>MathType 5.0 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IM SB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Adil I. Erzin</dc:creator>
  <cp:lastModifiedBy>Ерзин</cp:lastModifiedBy>
  <cp:revision>158</cp:revision>
  <dcterms:created xsi:type="dcterms:W3CDTF">2009-01-05T04:40:21Z</dcterms:created>
  <dcterms:modified xsi:type="dcterms:W3CDTF">2022-04-21T01:30:33Z</dcterms:modified>
</cp:coreProperties>
</file>