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Default Extension="ppt" ContentType="application/vnd.ms-powerpoi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6" r:id="rId14"/>
    <p:sldId id="277" r:id="rId15"/>
    <p:sldId id="278" r:id="rId16"/>
    <p:sldId id="279" r:id="rId17"/>
    <p:sldId id="268" r:id="rId18"/>
    <p:sldId id="269" r:id="rId19"/>
    <p:sldId id="280" r:id="rId20"/>
    <p:sldId id="270" r:id="rId21"/>
    <p:sldId id="271" r:id="rId22"/>
    <p:sldId id="272" r:id="rId23"/>
    <p:sldId id="273" r:id="rId24"/>
    <p:sldId id="274" r:id="rId25"/>
    <p:sldId id="275" r:id="rId26"/>
    <p:sldId id="284" r:id="rId27"/>
    <p:sldId id="291" r:id="rId28"/>
    <p:sldId id="292" r:id="rId29"/>
    <p:sldId id="285" r:id="rId30"/>
    <p:sldId id="290" r:id="rId31"/>
    <p:sldId id="294" r:id="rId32"/>
    <p:sldId id="293" r:id="rId33"/>
    <p:sldId id="295" r:id="rId3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FF00"/>
    <a:srgbClr val="F59B8F"/>
    <a:srgbClr val="EBEF5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2141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196A7-D9CD-40CA-9E0F-3014E7B51F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182AF-A16C-4148-869F-4C1FA2F58B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BEAA6-F360-4D67-BB4D-3D62D35792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DB0C8-C746-4C24-A54E-B5D3DED274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FE514-A96A-4768-927C-C50A0771F5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AF3E4-32BD-4CDB-9586-FD70BB2658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78671-645C-4A43-B09A-B3E18FDD95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42D95-A1EE-406C-AEA3-8408F1017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980D3-6F9F-497A-B271-F4AA583366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B2920-125C-4428-907F-EEA95278D9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F506C-2E86-490E-AAFE-4648B24EDD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66805FD7-3374-43C7-9860-E6D00A6FEF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__Microsoft_Office_PowerPoint_97-20031.ppt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__Microsoft_Office_PowerPoint_97-20032.ppt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__Microsoft_Office_PowerPoint_97-20033.ppt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6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8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__Microsoft_Office_PowerPoint_97-20034.ppt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__Microsoft_Office_PowerPoint_97-20035.ppt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935038" y="2954338"/>
            <a:ext cx="72374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b="1">
                <a:effectLst>
                  <a:outerShdw blurRad="38100" dist="38100" dir="2700000" algn="tl">
                    <a:srgbClr val="C0C0C0"/>
                  </a:outerShdw>
                </a:effectLst>
              </a:rPr>
              <a:t>Методы неявного перебора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798888" y="163513"/>
            <a:ext cx="1630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Ветвление</a:t>
            </a:r>
          </a:p>
        </p:txBody>
      </p:sp>
      <p:sp>
        <p:nvSpPr>
          <p:cNvPr id="21507" name="Text Box 20"/>
          <p:cNvSpPr txBox="1">
            <a:spLocks noChangeArrowheads="1"/>
          </p:cNvSpPr>
          <p:nvPr/>
        </p:nvSpPr>
        <p:spPr bwMode="auto">
          <a:xfrm>
            <a:off x="87313" y="765175"/>
            <a:ext cx="89487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ru-RU" altLang="ru-RU"/>
              <a:t> Если </a:t>
            </a:r>
            <a:r>
              <a:rPr lang="ru-RU" altLang="ru-RU" i="1"/>
              <a:t>p &lt; n </a:t>
            </a:r>
            <a:r>
              <a:rPr lang="ru-RU" altLang="ru-RU"/>
              <a:t>– 1, то 0 </a:t>
            </a:r>
            <a:r>
              <a:rPr lang="ru-RU" altLang="ru-RU">
                <a:sym typeface="Symbol" pitchFamily="18" charset="2"/>
              </a:rPr>
              <a:t></a:t>
            </a:r>
            <a:r>
              <a:rPr lang="ru-RU" altLang="ru-RU" i="1"/>
              <a:t> q </a:t>
            </a:r>
            <a:r>
              <a:rPr lang="ru-RU" altLang="ru-RU">
                <a:sym typeface="Symbol" pitchFamily="18" charset="2"/>
              </a:rPr>
              <a:t></a:t>
            </a:r>
            <a:r>
              <a:rPr lang="ru-RU" altLang="ru-RU" i="1"/>
              <a:t> n – p –</a:t>
            </a:r>
            <a:r>
              <a:rPr lang="ru-RU" altLang="ru-RU"/>
              <a:t> 2. </a:t>
            </a:r>
          </a:p>
          <a:p>
            <a:pPr>
              <a:buFontTx/>
              <a:buChar char="•"/>
            </a:pPr>
            <a:r>
              <a:rPr lang="ru-RU" altLang="ru-RU"/>
              <a:t> Если же </a:t>
            </a:r>
            <a:r>
              <a:rPr lang="ru-RU" altLang="ru-RU" i="1"/>
              <a:t>p = n –</a:t>
            </a:r>
            <a:r>
              <a:rPr lang="ru-RU" altLang="ru-RU"/>
              <a:t> 1, то </a:t>
            </a:r>
            <a:r>
              <a:rPr lang="ru-RU" altLang="ru-RU" i="1"/>
              <a:t>q =</a:t>
            </a:r>
            <a:r>
              <a:rPr lang="ru-RU" altLang="ru-RU"/>
              <a:t> 0, т.е. мн. (</a:t>
            </a:r>
            <a:r>
              <a:rPr lang="ru-RU" altLang="ru-RU" i="1"/>
              <a:t>I</a:t>
            </a:r>
            <a:r>
              <a:rPr lang="ru-RU" altLang="ru-RU"/>
              <a:t>,</a:t>
            </a:r>
            <a:r>
              <a:rPr lang="ru-RU" altLang="ru-RU" i="1"/>
              <a:t> J</a:t>
            </a:r>
            <a:r>
              <a:rPr lang="ru-RU" altLang="ru-RU"/>
              <a:t>)</a:t>
            </a:r>
            <a:r>
              <a:rPr lang="ru-RU" altLang="ru-RU" i="1"/>
              <a:t> </a:t>
            </a:r>
            <a:r>
              <a:rPr lang="ru-RU" altLang="ru-RU"/>
              <a:t>определяют ед. решение.</a:t>
            </a:r>
          </a:p>
        </p:txBody>
      </p:sp>
      <p:sp>
        <p:nvSpPr>
          <p:cNvPr id="21508" name="Text Box 21"/>
          <p:cNvSpPr txBox="1">
            <a:spLocks noChangeArrowheads="1"/>
          </p:cNvSpPr>
          <p:nvPr/>
        </p:nvSpPr>
        <p:spPr bwMode="auto">
          <a:xfrm>
            <a:off x="87313" y="1779588"/>
            <a:ext cx="8948737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/>
              <a:t>Функция ветвления </a:t>
            </a:r>
            <a:r>
              <a:rPr lang="ru-RU" altLang="ru-RU" i="1"/>
              <a:t>b</a:t>
            </a:r>
            <a:r>
              <a:rPr lang="ru-RU" altLang="ru-RU"/>
              <a:t> делит мн. гам. контуров (</a:t>
            </a:r>
            <a:r>
              <a:rPr lang="ru-RU" altLang="ru-RU" i="1"/>
              <a:t>I</a:t>
            </a:r>
            <a:r>
              <a:rPr lang="ru-RU" altLang="ru-RU"/>
              <a:t>,</a:t>
            </a:r>
            <a:r>
              <a:rPr lang="ru-RU" altLang="ru-RU" i="1"/>
              <a:t> J</a:t>
            </a:r>
            <a:r>
              <a:rPr lang="ru-RU" altLang="ru-RU"/>
              <a:t>), на 2 подмн. </a:t>
            </a:r>
          </a:p>
          <a:p>
            <a:r>
              <a:rPr lang="ru-RU" altLang="ru-RU"/>
              <a:t>Для этого выбирается некоторая вершина </a:t>
            </a:r>
            <a:r>
              <a:rPr lang="ru-RU" altLang="ru-RU" i="1"/>
              <a:t>i </a:t>
            </a:r>
            <a:r>
              <a:rPr lang="ru-RU" altLang="ru-RU">
                <a:sym typeface="Symbol" pitchFamily="18" charset="2"/>
              </a:rPr>
              <a:t></a:t>
            </a:r>
            <a:r>
              <a:rPr lang="ru-RU" altLang="ru-RU" i="1"/>
              <a:t> V</a:t>
            </a:r>
            <a:r>
              <a:rPr lang="ru-RU" altLang="ru-RU" i="1">
                <a:sym typeface="Symbol" pitchFamily="18" charset="2"/>
              </a:rPr>
              <a:t></a:t>
            </a:r>
            <a:r>
              <a:rPr lang="ru-RU" altLang="ru-RU" i="1"/>
              <a:t> = V \ </a:t>
            </a:r>
            <a:r>
              <a:rPr lang="ru-RU" altLang="ru-RU"/>
              <a:t>(</a:t>
            </a:r>
            <a:r>
              <a:rPr lang="en-US" altLang="ru-RU" i="1"/>
              <a:t>I </a:t>
            </a:r>
            <a:r>
              <a:rPr lang="en-US" altLang="ru-RU">
                <a:sym typeface="Symbol" pitchFamily="18" charset="2"/>
              </a:rPr>
              <a:t></a:t>
            </a:r>
            <a:r>
              <a:rPr lang="en-US" altLang="ru-RU" i="1"/>
              <a:t> J</a:t>
            </a:r>
            <a:r>
              <a:rPr lang="ru-RU" altLang="ru-RU"/>
              <a:t>). </a:t>
            </a:r>
          </a:p>
          <a:p>
            <a:r>
              <a:rPr lang="ru-RU" altLang="ru-RU"/>
              <a:t>Если кроме </a:t>
            </a:r>
            <a:r>
              <a:rPr lang="ru-RU" altLang="ru-RU" i="1"/>
              <a:t>i</a:t>
            </a:r>
            <a:r>
              <a:rPr lang="ru-RU" altLang="ru-RU"/>
              <a:t> в множестве </a:t>
            </a:r>
            <a:r>
              <a:rPr lang="ru-RU" altLang="ru-RU" i="1"/>
              <a:t>V</a:t>
            </a:r>
            <a:r>
              <a:rPr lang="ru-RU" altLang="ru-RU" i="1">
                <a:sym typeface="Symbol" pitchFamily="18" charset="2"/>
              </a:rPr>
              <a:t></a:t>
            </a:r>
            <a:r>
              <a:rPr lang="ru-RU" altLang="ru-RU" i="1"/>
              <a:t> </a:t>
            </a:r>
            <a:r>
              <a:rPr lang="ru-RU" altLang="ru-RU"/>
              <a:t> </a:t>
            </a:r>
            <a:r>
              <a:rPr lang="ru-RU" altLang="ru-RU">
                <a:sym typeface="Symbol" pitchFamily="18" charset="2"/>
              </a:rPr>
              <a:t></a:t>
            </a:r>
            <a:r>
              <a:rPr lang="ru-RU" altLang="ru-RU"/>
              <a:t>! вершина </a:t>
            </a:r>
            <a:r>
              <a:rPr lang="ru-RU" altLang="ru-RU" i="1"/>
              <a:t>k</a:t>
            </a:r>
            <a:r>
              <a:rPr lang="ru-RU" altLang="ru-RU"/>
              <a:t>, то:</a:t>
            </a:r>
            <a:endParaRPr lang="ru-RU" altLang="ru-RU" i="1"/>
          </a:p>
          <a:p>
            <a:r>
              <a:rPr lang="ru-RU" altLang="ru-RU" i="1"/>
              <a:t>I = </a:t>
            </a:r>
            <a:r>
              <a:rPr lang="ru-RU" altLang="ru-RU"/>
              <a:t>{</a:t>
            </a:r>
            <a:r>
              <a:rPr lang="ru-RU" altLang="ru-RU" i="1"/>
              <a:t>i</a:t>
            </a:r>
            <a:r>
              <a:rPr lang="ru-RU" altLang="ru-RU" baseline="-25000"/>
              <a:t>1</a:t>
            </a:r>
            <a:r>
              <a:rPr lang="ru-RU" altLang="ru-RU"/>
              <a:t>, …, </a:t>
            </a:r>
            <a:r>
              <a:rPr lang="ru-RU" altLang="ru-RU" i="1"/>
              <a:t>i</a:t>
            </a:r>
            <a:r>
              <a:rPr lang="ru-RU" altLang="ru-RU" i="1" baseline="-25000"/>
              <a:t>p</a:t>
            </a:r>
            <a:r>
              <a:rPr lang="ru-RU" altLang="ru-RU"/>
              <a:t>,</a:t>
            </a:r>
            <a:r>
              <a:rPr lang="ru-RU" altLang="ru-RU" i="1"/>
              <a:t> i</a:t>
            </a:r>
            <a:r>
              <a:rPr lang="ru-RU" altLang="ru-RU"/>
              <a:t>},</a:t>
            </a:r>
            <a:r>
              <a:rPr lang="ru-RU" altLang="ru-RU" i="1"/>
              <a:t> J = </a:t>
            </a:r>
            <a:r>
              <a:rPr lang="ru-RU" altLang="ru-RU">
                <a:sym typeface="Symbol" pitchFamily="18" charset="2"/>
              </a:rPr>
              <a:t></a:t>
            </a:r>
            <a:r>
              <a:rPr lang="ru-RU" altLang="ru-RU"/>
              <a:t> , а другое мн. </a:t>
            </a:r>
            <a:r>
              <a:rPr lang="ru-RU" altLang="ru-RU" i="1"/>
              <a:t>I = </a:t>
            </a:r>
            <a:r>
              <a:rPr lang="ru-RU" altLang="ru-RU"/>
              <a:t>{</a:t>
            </a:r>
            <a:r>
              <a:rPr lang="ru-RU" altLang="ru-RU" i="1"/>
              <a:t>i</a:t>
            </a:r>
            <a:r>
              <a:rPr lang="ru-RU" altLang="ru-RU" baseline="-25000"/>
              <a:t>1</a:t>
            </a:r>
            <a:r>
              <a:rPr lang="ru-RU" altLang="ru-RU"/>
              <a:t>, …,</a:t>
            </a:r>
            <a:r>
              <a:rPr lang="ru-RU" altLang="ru-RU" i="1"/>
              <a:t> i</a:t>
            </a:r>
            <a:r>
              <a:rPr lang="ru-RU" altLang="ru-RU" i="1" baseline="-25000"/>
              <a:t>p</a:t>
            </a:r>
            <a:r>
              <a:rPr lang="ru-RU" altLang="ru-RU"/>
              <a:t>,</a:t>
            </a:r>
            <a:r>
              <a:rPr lang="ru-RU" altLang="ru-RU" i="1"/>
              <a:t> k</a:t>
            </a:r>
            <a:r>
              <a:rPr lang="ru-RU" altLang="ru-RU"/>
              <a:t>},</a:t>
            </a:r>
            <a:r>
              <a:rPr lang="ru-RU" altLang="ru-RU" i="1"/>
              <a:t> J = </a:t>
            </a:r>
            <a:r>
              <a:rPr lang="ru-RU" altLang="ru-RU">
                <a:sym typeface="Symbol" pitchFamily="18" charset="2"/>
              </a:rPr>
              <a:t></a:t>
            </a:r>
            <a:r>
              <a:rPr lang="ru-RU" altLang="ru-RU"/>
              <a:t>. </a:t>
            </a:r>
          </a:p>
        </p:txBody>
      </p:sp>
      <p:sp>
        <p:nvSpPr>
          <p:cNvPr id="21509" name="Text Box 22"/>
          <p:cNvSpPr txBox="1">
            <a:spLocks noChangeArrowheads="1"/>
          </p:cNvSpPr>
          <p:nvPr/>
        </p:nvSpPr>
        <p:spPr bwMode="auto">
          <a:xfrm>
            <a:off x="2327275" y="5630863"/>
            <a:ext cx="66373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/>
              <a:t>Если в </a:t>
            </a:r>
            <a:r>
              <a:rPr lang="ru-RU" altLang="ru-RU" i="1"/>
              <a:t>V</a:t>
            </a:r>
            <a:r>
              <a:rPr lang="ru-RU" altLang="ru-RU" i="1">
                <a:sym typeface="Symbol" pitchFamily="18" charset="2"/>
              </a:rPr>
              <a:t></a:t>
            </a:r>
            <a:r>
              <a:rPr lang="ru-RU" altLang="ru-RU"/>
              <a:t> </a:t>
            </a:r>
            <a:r>
              <a:rPr lang="en-US" altLang="ru-RU"/>
              <a:t> &gt;</a:t>
            </a:r>
            <a:r>
              <a:rPr lang="ru-RU" altLang="ru-RU"/>
              <a:t> </a:t>
            </a:r>
            <a:r>
              <a:rPr lang="en-US" altLang="ru-RU"/>
              <a:t>2</a:t>
            </a:r>
            <a:r>
              <a:rPr lang="ru-RU" altLang="ru-RU"/>
              <a:t> эл., то 1 мн. </a:t>
            </a:r>
            <a:r>
              <a:rPr lang="ru-RU" altLang="ru-RU" i="1"/>
              <a:t>I = </a:t>
            </a:r>
            <a:r>
              <a:rPr lang="ru-RU" altLang="ru-RU"/>
              <a:t>{</a:t>
            </a:r>
            <a:r>
              <a:rPr lang="ru-RU" altLang="ru-RU" i="1"/>
              <a:t>i</a:t>
            </a:r>
            <a:r>
              <a:rPr lang="ru-RU" altLang="ru-RU" baseline="-25000"/>
              <a:t>1</a:t>
            </a:r>
            <a:r>
              <a:rPr lang="ru-RU" altLang="ru-RU"/>
              <a:t>, …,</a:t>
            </a:r>
            <a:r>
              <a:rPr lang="ru-RU" altLang="ru-RU" i="1"/>
              <a:t> i</a:t>
            </a:r>
            <a:r>
              <a:rPr lang="ru-RU" altLang="ru-RU" i="1" baseline="-25000"/>
              <a:t>p</a:t>
            </a:r>
            <a:r>
              <a:rPr lang="ru-RU" altLang="ru-RU"/>
              <a:t>,</a:t>
            </a:r>
            <a:r>
              <a:rPr lang="ru-RU" altLang="ru-RU" i="1"/>
              <a:t> i</a:t>
            </a:r>
            <a:r>
              <a:rPr lang="ru-RU" altLang="ru-RU"/>
              <a:t>},</a:t>
            </a:r>
            <a:r>
              <a:rPr lang="ru-RU" altLang="ru-RU" i="1"/>
              <a:t> J = </a:t>
            </a:r>
            <a:r>
              <a:rPr lang="ru-RU" altLang="ru-RU">
                <a:sym typeface="Symbol" pitchFamily="18" charset="2"/>
              </a:rPr>
              <a:t></a:t>
            </a:r>
            <a:r>
              <a:rPr lang="ru-RU" altLang="ru-RU"/>
              <a:t>, </a:t>
            </a:r>
          </a:p>
          <a:p>
            <a:r>
              <a:rPr lang="ru-RU" altLang="ru-RU"/>
              <a:t>а 2 мн. </a:t>
            </a:r>
            <a:r>
              <a:rPr lang="ru-RU" altLang="ru-RU" i="1"/>
              <a:t>I = </a:t>
            </a:r>
            <a:r>
              <a:rPr lang="ru-RU" altLang="ru-RU"/>
              <a:t>{</a:t>
            </a:r>
            <a:r>
              <a:rPr lang="ru-RU" altLang="ru-RU" i="1"/>
              <a:t>i</a:t>
            </a:r>
            <a:r>
              <a:rPr lang="ru-RU" altLang="ru-RU" baseline="-25000"/>
              <a:t>1</a:t>
            </a:r>
            <a:r>
              <a:rPr lang="ru-RU" altLang="ru-RU"/>
              <a:t>, …,</a:t>
            </a:r>
            <a:r>
              <a:rPr lang="ru-RU" altLang="ru-RU" i="1"/>
              <a:t> i</a:t>
            </a:r>
            <a:r>
              <a:rPr lang="ru-RU" altLang="ru-RU" i="1" baseline="-25000"/>
              <a:t>p</a:t>
            </a:r>
            <a:r>
              <a:rPr lang="ru-RU" altLang="ru-RU"/>
              <a:t>},</a:t>
            </a:r>
            <a:r>
              <a:rPr lang="ru-RU" altLang="ru-RU" i="1"/>
              <a:t> J = </a:t>
            </a:r>
            <a:r>
              <a:rPr lang="ru-RU" altLang="ru-RU"/>
              <a:t>{</a:t>
            </a:r>
            <a:r>
              <a:rPr lang="ru-RU" altLang="ru-RU" i="1"/>
              <a:t>j</a:t>
            </a:r>
            <a:r>
              <a:rPr lang="ru-RU" altLang="ru-RU" baseline="-25000"/>
              <a:t>1</a:t>
            </a:r>
            <a:r>
              <a:rPr lang="ru-RU" altLang="ru-RU"/>
              <a:t>, …,</a:t>
            </a:r>
            <a:r>
              <a:rPr lang="ru-RU" altLang="ru-RU" i="1"/>
              <a:t> j</a:t>
            </a:r>
            <a:r>
              <a:rPr lang="ru-RU" altLang="ru-RU" i="1" baseline="-25000"/>
              <a:t>q</a:t>
            </a:r>
            <a:r>
              <a:rPr lang="ru-RU" altLang="ru-RU"/>
              <a:t>,</a:t>
            </a:r>
            <a:r>
              <a:rPr lang="ru-RU" altLang="ru-RU" i="1"/>
              <a:t> i</a:t>
            </a:r>
            <a:r>
              <a:rPr lang="ru-RU" altLang="ru-RU"/>
              <a:t>}.</a:t>
            </a:r>
          </a:p>
        </p:txBody>
      </p:sp>
      <p:sp>
        <p:nvSpPr>
          <p:cNvPr id="21510" name="Oval 25"/>
          <p:cNvSpPr>
            <a:spLocks noChangeArrowheads="1"/>
          </p:cNvSpPr>
          <p:nvPr/>
        </p:nvSpPr>
        <p:spPr bwMode="auto">
          <a:xfrm>
            <a:off x="468313" y="4219575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ru-RU" i="1"/>
              <a:t>i</a:t>
            </a:r>
            <a:r>
              <a:rPr lang="en-US" altLang="ru-RU" baseline="-25000"/>
              <a:t>1</a:t>
            </a:r>
            <a:endParaRPr lang="ru-RU" altLang="ru-RU" baseline="-25000"/>
          </a:p>
        </p:txBody>
      </p:sp>
      <p:sp>
        <p:nvSpPr>
          <p:cNvPr id="21511" name="Oval 27"/>
          <p:cNvSpPr>
            <a:spLocks noChangeArrowheads="1"/>
          </p:cNvSpPr>
          <p:nvPr/>
        </p:nvSpPr>
        <p:spPr bwMode="auto">
          <a:xfrm>
            <a:off x="1692275" y="3860800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ru-RU" i="1"/>
              <a:t>i</a:t>
            </a:r>
            <a:r>
              <a:rPr lang="en-US" altLang="ru-RU" i="1" baseline="-25000"/>
              <a:t>p</a:t>
            </a:r>
            <a:endParaRPr lang="ru-RU" altLang="ru-RU" i="1" baseline="-25000"/>
          </a:p>
        </p:txBody>
      </p:sp>
      <p:cxnSp>
        <p:nvCxnSpPr>
          <p:cNvPr id="21512" name="AutoShape 29"/>
          <p:cNvCxnSpPr>
            <a:cxnSpLocks noChangeShapeType="1"/>
            <a:stCxn id="21510" idx="6"/>
            <a:endCxn id="21511" idx="2"/>
          </p:cNvCxnSpPr>
          <p:nvPr/>
        </p:nvCxnSpPr>
        <p:spPr bwMode="auto">
          <a:xfrm flipV="1">
            <a:off x="971550" y="4113213"/>
            <a:ext cx="720725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</p:cxnSp>
      <p:sp>
        <p:nvSpPr>
          <p:cNvPr id="21513" name="Oval 30"/>
          <p:cNvSpPr>
            <a:spLocks noChangeArrowheads="1"/>
          </p:cNvSpPr>
          <p:nvPr/>
        </p:nvSpPr>
        <p:spPr bwMode="auto">
          <a:xfrm>
            <a:off x="2773363" y="3859213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ru-RU" i="1"/>
              <a:t>i</a:t>
            </a:r>
            <a:endParaRPr lang="ru-RU" altLang="ru-RU" i="1" baseline="-25000"/>
          </a:p>
        </p:txBody>
      </p:sp>
      <p:sp>
        <p:nvSpPr>
          <p:cNvPr id="21514" name="Oval 31"/>
          <p:cNvSpPr>
            <a:spLocks noChangeArrowheads="1"/>
          </p:cNvSpPr>
          <p:nvPr/>
        </p:nvSpPr>
        <p:spPr bwMode="auto">
          <a:xfrm>
            <a:off x="1692275" y="4795838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ru-RU" i="1"/>
              <a:t>k</a:t>
            </a:r>
            <a:endParaRPr lang="ru-RU" altLang="ru-RU" i="1" baseline="-25000"/>
          </a:p>
        </p:txBody>
      </p:sp>
      <p:cxnSp>
        <p:nvCxnSpPr>
          <p:cNvPr id="21515" name="AutoShape 32"/>
          <p:cNvCxnSpPr>
            <a:cxnSpLocks noChangeShapeType="1"/>
            <a:stCxn id="21511" idx="4"/>
            <a:endCxn id="21514" idx="0"/>
          </p:cNvCxnSpPr>
          <p:nvPr/>
        </p:nvCxnSpPr>
        <p:spPr bwMode="auto">
          <a:xfrm>
            <a:off x="1944688" y="4365625"/>
            <a:ext cx="0" cy="4302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516" name="AutoShape 33"/>
          <p:cNvCxnSpPr>
            <a:cxnSpLocks noChangeShapeType="1"/>
            <a:stCxn id="21511" idx="6"/>
            <a:endCxn id="21513" idx="2"/>
          </p:cNvCxnSpPr>
          <p:nvPr/>
        </p:nvCxnSpPr>
        <p:spPr bwMode="auto">
          <a:xfrm flipV="1">
            <a:off x="2195513" y="4111625"/>
            <a:ext cx="57785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1517" name="Oval 34"/>
          <p:cNvSpPr>
            <a:spLocks noChangeArrowheads="1"/>
          </p:cNvSpPr>
          <p:nvPr/>
        </p:nvSpPr>
        <p:spPr bwMode="auto">
          <a:xfrm>
            <a:off x="4932363" y="4221163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ru-RU" i="1"/>
              <a:t>i</a:t>
            </a:r>
            <a:r>
              <a:rPr lang="en-US" altLang="ru-RU" baseline="-25000"/>
              <a:t>1</a:t>
            </a:r>
            <a:endParaRPr lang="ru-RU" altLang="ru-RU" baseline="-25000"/>
          </a:p>
        </p:txBody>
      </p:sp>
      <p:sp>
        <p:nvSpPr>
          <p:cNvPr id="21518" name="Oval 35"/>
          <p:cNvSpPr>
            <a:spLocks noChangeArrowheads="1"/>
          </p:cNvSpPr>
          <p:nvPr/>
        </p:nvSpPr>
        <p:spPr bwMode="auto">
          <a:xfrm>
            <a:off x="6156325" y="3862388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ru-RU" i="1"/>
              <a:t>i</a:t>
            </a:r>
            <a:r>
              <a:rPr lang="en-US" altLang="ru-RU" i="1" baseline="-25000"/>
              <a:t>p</a:t>
            </a:r>
            <a:endParaRPr lang="ru-RU" altLang="ru-RU" i="1" baseline="-25000"/>
          </a:p>
        </p:txBody>
      </p:sp>
      <p:cxnSp>
        <p:nvCxnSpPr>
          <p:cNvPr id="21519" name="AutoShape 36"/>
          <p:cNvCxnSpPr>
            <a:cxnSpLocks noChangeShapeType="1"/>
            <a:stCxn id="21517" idx="6"/>
            <a:endCxn id="21518" idx="2"/>
          </p:cNvCxnSpPr>
          <p:nvPr/>
        </p:nvCxnSpPr>
        <p:spPr bwMode="auto">
          <a:xfrm flipV="1">
            <a:off x="5435600" y="4114800"/>
            <a:ext cx="720725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</p:cxnSp>
      <p:sp>
        <p:nvSpPr>
          <p:cNvPr id="21520" name="Oval 37"/>
          <p:cNvSpPr>
            <a:spLocks noChangeArrowheads="1"/>
          </p:cNvSpPr>
          <p:nvPr/>
        </p:nvSpPr>
        <p:spPr bwMode="auto">
          <a:xfrm>
            <a:off x="7237413" y="3860800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ru-RU" i="1"/>
              <a:t>i</a:t>
            </a:r>
            <a:endParaRPr lang="ru-RU" altLang="ru-RU" i="1" baseline="-25000"/>
          </a:p>
        </p:txBody>
      </p:sp>
      <p:cxnSp>
        <p:nvCxnSpPr>
          <p:cNvPr id="21521" name="AutoShape 40"/>
          <p:cNvCxnSpPr>
            <a:cxnSpLocks noChangeShapeType="1"/>
            <a:stCxn id="21518" idx="6"/>
            <a:endCxn id="21520" idx="2"/>
          </p:cNvCxnSpPr>
          <p:nvPr/>
        </p:nvCxnSpPr>
        <p:spPr bwMode="auto">
          <a:xfrm flipV="1">
            <a:off x="6659563" y="4113213"/>
            <a:ext cx="577850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1306" name="Line 42"/>
          <p:cNvSpPr>
            <a:spLocks noChangeShapeType="1"/>
          </p:cNvSpPr>
          <p:nvPr/>
        </p:nvSpPr>
        <p:spPr bwMode="auto">
          <a:xfrm>
            <a:off x="6804025" y="4005263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307" name="Line 43"/>
          <p:cNvSpPr>
            <a:spLocks noChangeShapeType="1"/>
          </p:cNvSpPr>
          <p:nvPr/>
        </p:nvSpPr>
        <p:spPr bwMode="auto">
          <a:xfrm flipH="1">
            <a:off x="6805613" y="4005263"/>
            <a:ext cx="21431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06" grpId="0" animBg="1"/>
      <p:bldP spid="1130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3414713" y="163513"/>
            <a:ext cx="2408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Вычисление НГ</a:t>
            </a:r>
          </a:p>
        </p:txBody>
      </p:sp>
      <p:sp>
        <p:nvSpPr>
          <p:cNvPr id="4107" name="Text Box 20"/>
          <p:cNvSpPr txBox="1">
            <a:spLocks noChangeArrowheads="1"/>
          </p:cNvSpPr>
          <p:nvPr/>
        </p:nvSpPr>
        <p:spPr bwMode="auto">
          <a:xfrm>
            <a:off x="87313" y="749300"/>
            <a:ext cx="2320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/>
              <a:t>Введем матрицу</a:t>
            </a:r>
          </a:p>
        </p:txBody>
      </p:sp>
      <p:graphicFrame>
        <p:nvGraphicFramePr>
          <p:cNvPr id="4098" name="Object 21"/>
          <p:cNvGraphicFramePr>
            <a:graphicFrameLocks noChangeAspect="1"/>
          </p:cNvGraphicFramePr>
          <p:nvPr/>
        </p:nvGraphicFramePr>
        <p:xfrm>
          <a:off x="2349500" y="728663"/>
          <a:ext cx="2333625" cy="563562"/>
        </p:xfrm>
        <a:graphic>
          <a:graphicData uri="http://schemas.openxmlformats.org/presentationml/2006/ole">
            <p:oleObj spid="_x0000_s4098" name="Формула" r:id="rId3" imgW="1143000" imgH="279400" progId="Equation.3">
              <p:embed/>
            </p:oleObj>
          </a:graphicData>
        </a:graphic>
      </p:graphicFrame>
      <p:graphicFrame>
        <p:nvGraphicFramePr>
          <p:cNvPr id="4099" name="Object 22"/>
          <p:cNvGraphicFramePr>
            <a:graphicFrameLocks noChangeAspect="1"/>
          </p:cNvGraphicFramePr>
          <p:nvPr/>
        </p:nvGraphicFramePr>
        <p:xfrm>
          <a:off x="5294313" y="781050"/>
          <a:ext cx="933450" cy="487363"/>
        </p:xfrm>
        <a:graphic>
          <a:graphicData uri="http://schemas.openxmlformats.org/presentationml/2006/ole">
            <p:oleObj spid="_x0000_s4099" name="Формула" r:id="rId4" imgW="457200" imgH="241300" progId="Equation.3">
              <p:embed/>
            </p:oleObj>
          </a:graphicData>
        </a:graphic>
      </p:graphicFrame>
      <p:sp>
        <p:nvSpPr>
          <p:cNvPr id="4108" name="Text Box 23"/>
          <p:cNvSpPr txBox="1">
            <a:spLocks noChangeArrowheads="1"/>
          </p:cNvSpPr>
          <p:nvPr/>
        </p:nvSpPr>
        <p:spPr bwMode="auto">
          <a:xfrm>
            <a:off x="4624388" y="747713"/>
            <a:ext cx="600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/>
              <a:t>где</a:t>
            </a:r>
          </a:p>
        </p:txBody>
      </p:sp>
      <p:sp>
        <p:nvSpPr>
          <p:cNvPr id="4109" name="Text Box 24"/>
          <p:cNvSpPr txBox="1">
            <a:spLocks noChangeArrowheads="1"/>
          </p:cNvSpPr>
          <p:nvPr/>
        </p:nvSpPr>
        <p:spPr bwMode="auto">
          <a:xfrm>
            <a:off x="6156325" y="749300"/>
            <a:ext cx="2767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/>
              <a:t>для незапрещенных</a:t>
            </a:r>
          </a:p>
        </p:txBody>
      </p:sp>
      <p:sp>
        <p:nvSpPr>
          <p:cNvPr id="4110" name="Text Box 25"/>
          <p:cNvSpPr txBox="1">
            <a:spLocks noChangeArrowheads="1"/>
          </p:cNvSpPr>
          <p:nvPr/>
        </p:nvSpPr>
        <p:spPr bwMode="auto">
          <a:xfrm>
            <a:off x="107950" y="1252538"/>
            <a:ext cx="933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/>
              <a:t>дуг, и</a:t>
            </a:r>
          </a:p>
        </p:txBody>
      </p:sp>
      <p:graphicFrame>
        <p:nvGraphicFramePr>
          <p:cNvPr id="4100" name="Object 26"/>
          <p:cNvGraphicFramePr>
            <a:graphicFrameLocks noChangeAspect="1"/>
          </p:cNvGraphicFramePr>
          <p:nvPr/>
        </p:nvGraphicFramePr>
        <p:xfrm>
          <a:off x="1106488" y="1285875"/>
          <a:ext cx="1089025" cy="487363"/>
        </p:xfrm>
        <a:graphic>
          <a:graphicData uri="http://schemas.openxmlformats.org/presentationml/2006/ole">
            <p:oleObj spid="_x0000_s4100" name="Формула" r:id="rId5" imgW="533169" imgH="241195" progId="Equation.3">
              <p:embed/>
            </p:oleObj>
          </a:graphicData>
        </a:graphic>
      </p:graphicFrame>
      <p:sp>
        <p:nvSpPr>
          <p:cNvPr id="4111" name="Text Box 27"/>
          <p:cNvSpPr txBox="1">
            <a:spLocks noChangeArrowheads="1"/>
          </p:cNvSpPr>
          <p:nvPr/>
        </p:nvSpPr>
        <p:spPr bwMode="auto">
          <a:xfrm>
            <a:off x="2195513" y="1252538"/>
            <a:ext cx="3990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/>
              <a:t>для запрещенных. Вычислим</a:t>
            </a:r>
          </a:p>
        </p:txBody>
      </p:sp>
      <p:graphicFrame>
        <p:nvGraphicFramePr>
          <p:cNvPr id="4101" name="Object 28"/>
          <p:cNvGraphicFramePr>
            <a:graphicFrameLocks noChangeAspect="1"/>
          </p:cNvGraphicFramePr>
          <p:nvPr/>
        </p:nvGraphicFramePr>
        <p:xfrm>
          <a:off x="684213" y="1811338"/>
          <a:ext cx="3603625" cy="590550"/>
        </p:xfrm>
        <a:graphic>
          <a:graphicData uri="http://schemas.openxmlformats.org/presentationml/2006/ole">
            <p:oleObj spid="_x0000_s4101" name="Формула" r:id="rId6" imgW="1765300" imgH="292100" progId="Equation.3">
              <p:embed/>
            </p:oleObj>
          </a:graphicData>
        </a:graphic>
      </p:graphicFrame>
      <p:graphicFrame>
        <p:nvGraphicFramePr>
          <p:cNvPr id="4102" name="Object 29"/>
          <p:cNvGraphicFramePr>
            <a:graphicFrameLocks noChangeAspect="1"/>
          </p:cNvGraphicFramePr>
          <p:nvPr/>
        </p:nvGraphicFramePr>
        <p:xfrm>
          <a:off x="715963" y="2478088"/>
          <a:ext cx="4719637" cy="590550"/>
        </p:xfrm>
        <a:graphic>
          <a:graphicData uri="http://schemas.openxmlformats.org/presentationml/2006/ole">
            <p:oleObj spid="_x0000_s4102" name="Формула" r:id="rId7" imgW="2311400" imgH="292100" progId="Equation.3">
              <p:embed/>
            </p:oleObj>
          </a:graphicData>
        </a:graphic>
      </p:graphicFrame>
      <p:graphicFrame>
        <p:nvGraphicFramePr>
          <p:cNvPr id="4103" name="Object 30"/>
          <p:cNvGraphicFramePr>
            <a:graphicFrameLocks noChangeAspect="1"/>
          </p:cNvGraphicFramePr>
          <p:nvPr/>
        </p:nvGraphicFramePr>
        <p:xfrm>
          <a:off x="2195513" y="2924175"/>
          <a:ext cx="4770437" cy="925513"/>
        </p:xfrm>
        <a:graphic>
          <a:graphicData uri="http://schemas.openxmlformats.org/presentationml/2006/ole">
            <p:oleObj spid="_x0000_s4103" name="Формула" r:id="rId8" imgW="2336800" imgH="457200" progId="Equation.3">
              <p:embed/>
            </p:oleObj>
          </a:graphicData>
        </a:graphic>
      </p:graphicFrame>
      <p:sp>
        <p:nvSpPr>
          <p:cNvPr id="4112" name="Text Box 31"/>
          <p:cNvSpPr txBox="1">
            <a:spLocks noChangeArrowheads="1"/>
          </p:cNvSpPr>
          <p:nvPr/>
        </p:nvSpPr>
        <p:spPr bwMode="auto">
          <a:xfrm>
            <a:off x="87313" y="3933825"/>
            <a:ext cx="894873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b="1" u="sng" dirty="0"/>
              <a:t>Лемма.</a:t>
            </a:r>
            <a:r>
              <a:rPr lang="ru-RU" altLang="ru-RU" dirty="0"/>
              <a:t> </a:t>
            </a:r>
            <a:r>
              <a:rPr lang="ru-RU" altLang="ru-RU" i="1" dirty="0"/>
              <a:t>Если {i</a:t>
            </a:r>
            <a:r>
              <a:rPr lang="ru-RU" altLang="ru-RU" baseline="-25000" dirty="0"/>
              <a:t>1</a:t>
            </a:r>
            <a:r>
              <a:rPr lang="ru-RU" altLang="ru-RU" i="1" dirty="0"/>
              <a:t>, …, </a:t>
            </a:r>
            <a:r>
              <a:rPr lang="ru-RU" altLang="ru-RU" i="1" dirty="0" err="1"/>
              <a:t>i</a:t>
            </a:r>
            <a:r>
              <a:rPr lang="ru-RU" altLang="ru-RU" i="1" baseline="-25000" dirty="0" err="1"/>
              <a:t>n</a:t>
            </a:r>
            <a:r>
              <a:rPr lang="ru-RU" altLang="ru-RU" i="1" dirty="0"/>
              <a:t>, i</a:t>
            </a:r>
            <a:r>
              <a:rPr lang="ru-RU" altLang="ru-RU" baseline="-25000" dirty="0"/>
              <a:t>1</a:t>
            </a:r>
            <a:r>
              <a:rPr lang="ru-RU" altLang="ru-RU" i="1" dirty="0"/>
              <a:t>}</a:t>
            </a:r>
            <a:r>
              <a:rPr lang="ru-RU" altLang="ru-RU" b="1" i="1" dirty="0"/>
              <a:t> </a:t>
            </a:r>
            <a:r>
              <a:rPr lang="ru-RU" altLang="ru-RU" i="1" dirty="0"/>
              <a:t>– гам. контур мн. (I, J), то </a:t>
            </a:r>
          </a:p>
          <a:p>
            <a:r>
              <a:rPr lang="ru-RU" altLang="ru-RU" i="1" dirty="0"/>
              <a:t> </a:t>
            </a:r>
            <a:r>
              <a:rPr lang="ru-RU" altLang="ru-RU" i="1" dirty="0" err="1"/>
              <a:t>f</a:t>
            </a:r>
            <a:r>
              <a:rPr lang="ru-RU" altLang="ru-RU" i="1" dirty="0"/>
              <a:t>(i</a:t>
            </a:r>
            <a:r>
              <a:rPr lang="ru-RU" altLang="ru-RU" baseline="-25000" dirty="0"/>
              <a:t>1</a:t>
            </a:r>
            <a:r>
              <a:rPr lang="ru-RU" altLang="ru-RU" i="1" dirty="0"/>
              <a:t>, …, </a:t>
            </a:r>
            <a:r>
              <a:rPr lang="ru-RU" altLang="ru-RU" i="1" dirty="0" err="1"/>
              <a:t>i</a:t>
            </a:r>
            <a:r>
              <a:rPr lang="ru-RU" altLang="ru-RU" i="1" baseline="-25000" dirty="0" err="1"/>
              <a:t>n</a:t>
            </a:r>
            <a:r>
              <a:rPr lang="ru-RU" altLang="ru-RU" i="1" dirty="0"/>
              <a:t>) </a:t>
            </a:r>
            <a:r>
              <a:rPr lang="ru-RU" altLang="ru-RU" dirty="0">
                <a:sym typeface="Symbol" pitchFamily="18" charset="2"/>
              </a:rPr>
              <a:t></a:t>
            </a:r>
            <a:r>
              <a:rPr lang="ru-RU" altLang="ru-RU" i="1" dirty="0"/>
              <a:t> H(I, J).</a:t>
            </a:r>
            <a:endParaRPr lang="ru-RU" altLang="ru-RU" i="1" u="sng" dirty="0"/>
          </a:p>
          <a:p>
            <a:r>
              <a:rPr lang="ru-RU" altLang="ru-RU" u="sng" dirty="0"/>
              <a:t>Доказательство.</a:t>
            </a:r>
            <a:r>
              <a:rPr lang="ru-RU" altLang="ru-RU" dirty="0"/>
              <a:t> Из определения </a:t>
            </a:r>
            <a:r>
              <a:rPr lang="ru-RU" altLang="ru-RU" i="1" dirty="0">
                <a:sym typeface="Symbol" pitchFamily="18" charset="2"/>
              </a:rPr>
              <a:t></a:t>
            </a:r>
            <a:r>
              <a:rPr lang="ru-RU" altLang="ru-RU" i="1" baseline="-25000" dirty="0" err="1"/>
              <a:t>i</a:t>
            </a:r>
            <a:r>
              <a:rPr lang="ru-RU" altLang="ru-RU" dirty="0"/>
              <a:t> и </a:t>
            </a:r>
            <a:r>
              <a:rPr lang="ru-RU" altLang="ru-RU" i="1" dirty="0">
                <a:sym typeface="Symbol" pitchFamily="18" charset="2"/>
              </a:rPr>
              <a:t></a:t>
            </a:r>
            <a:r>
              <a:rPr lang="en-US" altLang="ru-RU" i="1" baseline="-25000" dirty="0"/>
              <a:t>j</a:t>
            </a:r>
            <a:r>
              <a:rPr lang="ru-RU" altLang="ru-RU" dirty="0"/>
              <a:t> имеем: </a:t>
            </a:r>
          </a:p>
        </p:txBody>
      </p:sp>
      <p:graphicFrame>
        <p:nvGraphicFramePr>
          <p:cNvPr id="4104" name="Object 32"/>
          <p:cNvGraphicFramePr>
            <a:graphicFrameLocks noChangeAspect="1"/>
          </p:cNvGraphicFramePr>
          <p:nvPr/>
        </p:nvGraphicFramePr>
        <p:xfrm>
          <a:off x="928688" y="5084763"/>
          <a:ext cx="7208837" cy="898525"/>
        </p:xfrm>
        <a:graphic>
          <a:graphicData uri="http://schemas.openxmlformats.org/presentationml/2006/ole">
            <p:oleObj spid="_x0000_s4104" name="Equation" r:id="rId9" imgW="3530520" imgH="444240" progId="Equation.DSMT4">
              <p:embed/>
            </p:oleObj>
          </a:graphicData>
        </a:graphic>
      </p:graphicFrame>
      <p:graphicFrame>
        <p:nvGraphicFramePr>
          <p:cNvPr id="4105" name="Object 33"/>
          <p:cNvGraphicFramePr>
            <a:graphicFrameLocks noChangeAspect="1"/>
          </p:cNvGraphicFramePr>
          <p:nvPr/>
        </p:nvGraphicFramePr>
        <p:xfrm>
          <a:off x="6084888" y="5843588"/>
          <a:ext cx="2359025" cy="898525"/>
        </p:xfrm>
        <a:graphic>
          <a:graphicData uri="http://schemas.openxmlformats.org/presentationml/2006/ole">
            <p:oleObj spid="_x0000_s4105" name="Формула" r:id="rId10" imgW="1155199" imgH="444307" progId="Equation.3">
              <p:embed/>
            </p:oleObj>
          </a:graphicData>
        </a:graphic>
      </p:graphicFrame>
      <p:sp>
        <p:nvSpPr>
          <p:cNvPr id="4113" name="Text Box 34"/>
          <p:cNvSpPr txBox="1">
            <a:spLocks noChangeArrowheads="1"/>
          </p:cNvSpPr>
          <p:nvPr/>
        </p:nvSpPr>
        <p:spPr bwMode="auto">
          <a:xfrm>
            <a:off x="4568825" y="5924550"/>
            <a:ext cx="579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>
                <a:sym typeface="Symbol" pitchFamily="18" charset="2"/>
              </a:rPr>
              <a:t> 0</a:t>
            </a:r>
          </a:p>
        </p:txBody>
      </p:sp>
      <p:sp>
        <p:nvSpPr>
          <p:cNvPr id="4114" name="AutoShape 35"/>
          <p:cNvSpPr>
            <a:spLocks/>
          </p:cNvSpPr>
          <p:nvPr/>
        </p:nvSpPr>
        <p:spPr bwMode="auto">
          <a:xfrm rot="-5400000">
            <a:off x="4679156" y="4761707"/>
            <a:ext cx="288925" cy="2087562"/>
          </a:xfrm>
          <a:prstGeom prst="leftBrace">
            <a:avLst>
              <a:gd name="adj1" fmla="val 6021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414713" y="163513"/>
            <a:ext cx="2408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Вычисление НГ</a:t>
            </a:r>
          </a:p>
        </p:txBody>
      </p:sp>
      <p:sp>
        <p:nvSpPr>
          <p:cNvPr id="5124" name="Text Box 7"/>
          <p:cNvSpPr txBox="1">
            <a:spLocks noChangeArrowheads="1"/>
          </p:cNvSpPr>
          <p:nvPr/>
        </p:nvSpPr>
        <p:spPr bwMode="auto">
          <a:xfrm>
            <a:off x="107950" y="893763"/>
            <a:ext cx="135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/>
              <a:t>Функция</a:t>
            </a:r>
          </a:p>
        </p:txBody>
      </p:sp>
      <p:graphicFrame>
        <p:nvGraphicFramePr>
          <p:cNvPr id="5122" name="Object 13"/>
          <p:cNvGraphicFramePr>
            <a:graphicFrameLocks noChangeAspect="1"/>
          </p:cNvGraphicFramePr>
          <p:nvPr/>
        </p:nvGraphicFramePr>
        <p:xfrm>
          <a:off x="1547813" y="703263"/>
          <a:ext cx="4770437" cy="925512"/>
        </p:xfrm>
        <a:graphic>
          <a:graphicData uri="http://schemas.openxmlformats.org/presentationml/2006/ole">
            <p:oleObj spid="_x0000_s5122" name="Формула" r:id="rId3" imgW="2336800" imgH="457200" progId="Equation.3">
              <p:embed/>
            </p:oleObj>
          </a:graphicData>
        </a:graphic>
      </p:graphicFrame>
      <p:sp>
        <p:nvSpPr>
          <p:cNvPr id="5125" name="Text Box 17"/>
          <p:cNvSpPr txBox="1">
            <a:spLocks noChangeArrowheads="1"/>
          </p:cNvSpPr>
          <p:nvPr/>
        </p:nvSpPr>
        <p:spPr bwMode="auto">
          <a:xfrm>
            <a:off x="6465888" y="884238"/>
            <a:ext cx="2066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/>
              <a:t>удовлетворяет</a:t>
            </a:r>
          </a:p>
        </p:txBody>
      </p:sp>
      <p:sp>
        <p:nvSpPr>
          <p:cNvPr id="5126" name="Text Box 18"/>
          <p:cNvSpPr txBox="1">
            <a:spLocks noChangeArrowheads="1"/>
          </p:cNvSpPr>
          <p:nvPr/>
        </p:nvSpPr>
        <p:spPr bwMode="auto">
          <a:xfrm>
            <a:off x="123825" y="1597025"/>
            <a:ext cx="89122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/>
              <a:t>и 2-му свойству НГ. </a:t>
            </a:r>
            <a:r>
              <a:rPr lang="ru-RU" altLang="ru-RU" i="1"/>
              <a:t>H</a:t>
            </a:r>
            <a:r>
              <a:rPr lang="ru-RU" altLang="ru-RU"/>
              <a:t>({</a:t>
            </a:r>
            <a:r>
              <a:rPr lang="ru-RU" altLang="ru-RU" i="1"/>
              <a:t>x</a:t>
            </a:r>
            <a:r>
              <a:rPr lang="ru-RU" altLang="ru-RU"/>
              <a:t>})</a:t>
            </a:r>
            <a:r>
              <a:rPr lang="ru-RU" altLang="ru-RU" i="1"/>
              <a:t> = f</a:t>
            </a:r>
            <a:r>
              <a:rPr lang="ru-RU" altLang="ru-RU"/>
              <a:t>(</a:t>
            </a:r>
            <a:r>
              <a:rPr lang="ru-RU" altLang="ru-RU" i="1"/>
              <a:t>x</a:t>
            </a:r>
            <a:r>
              <a:rPr lang="ru-RU" altLang="ru-RU"/>
              <a:t>), т.к. в случае </a:t>
            </a:r>
            <a:r>
              <a:rPr lang="ru-RU" altLang="ru-RU" i="1"/>
              <a:t>p=n</a:t>
            </a:r>
            <a:r>
              <a:rPr lang="ru-RU" altLang="ru-RU" i="1">
                <a:sym typeface="Symbol" pitchFamily="18" charset="2"/>
              </a:rPr>
              <a:t></a:t>
            </a:r>
            <a:r>
              <a:rPr lang="ru-RU" altLang="ru-RU" i="1"/>
              <a:t> </a:t>
            </a:r>
            <a:r>
              <a:rPr lang="ru-RU" altLang="ru-RU"/>
              <a:t>1, имеем </a:t>
            </a:r>
          </a:p>
          <a:p>
            <a:r>
              <a:rPr lang="ru-RU" altLang="ru-RU" i="1">
                <a:sym typeface="Symbol" pitchFamily="18" charset="2"/>
              </a:rPr>
              <a:t></a:t>
            </a:r>
            <a:r>
              <a:rPr lang="ru-RU" altLang="ru-RU" i="1" baseline="-25000"/>
              <a:t>n-</a:t>
            </a:r>
            <a:r>
              <a:rPr lang="ru-RU" altLang="ru-RU" baseline="-25000"/>
              <a:t>1</a:t>
            </a:r>
            <a:r>
              <a:rPr lang="ru-RU" altLang="ru-RU" i="1"/>
              <a:t> = c</a:t>
            </a:r>
            <a:r>
              <a:rPr lang="ru-RU" altLang="ru-RU" i="1" baseline="-25000"/>
              <a:t>n-</a:t>
            </a:r>
            <a:r>
              <a:rPr lang="ru-RU" altLang="ru-RU" baseline="-25000"/>
              <a:t>1,</a:t>
            </a:r>
            <a:r>
              <a:rPr lang="ru-RU" altLang="ru-RU" i="1" baseline="-25000"/>
              <a:t>n </a:t>
            </a:r>
            <a:r>
              <a:rPr lang="ru-RU" altLang="ru-RU"/>
              <a:t>, </a:t>
            </a:r>
            <a:r>
              <a:rPr lang="ru-RU" altLang="ru-RU" i="1">
                <a:sym typeface="Symbol" pitchFamily="18" charset="2"/>
              </a:rPr>
              <a:t></a:t>
            </a:r>
            <a:r>
              <a:rPr lang="ru-RU" altLang="ru-RU" i="1" baseline="-25000"/>
              <a:t>n</a:t>
            </a:r>
            <a:r>
              <a:rPr lang="ru-RU" altLang="ru-RU" i="1"/>
              <a:t> = c</a:t>
            </a:r>
            <a:r>
              <a:rPr lang="ru-RU" altLang="ru-RU" i="1" baseline="-25000"/>
              <a:t>n</a:t>
            </a:r>
            <a:r>
              <a:rPr lang="ru-RU" altLang="ru-RU" baseline="-25000"/>
              <a:t>1 </a:t>
            </a:r>
            <a:r>
              <a:rPr lang="ru-RU" altLang="ru-RU"/>
              <a:t>,</a:t>
            </a:r>
            <a:r>
              <a:rPr lang="ru-RU" altLang="ru-RU" i="1"/>
              <a:t> </a:t>
            </a:r>
            <a:r>
              <a:rPr lang="ru-RU" altLang="ru-RU" i="1">
                <a:sym typeface="Symbol" pitchFamily="18" charset="2"/>
              </a:rPr>
              <a:t></a:t>
            </a:r>
            <a:r>
              <a:rPr lang="ru-RU" altLang="ru-RU" baseline="-25000"/>
              <a:t>1</a:t>
            </a:r>
            <a:r>
              <a:rPr lang="ru-RU" altLang="ru-RU" i="1"/>
              <a:t> = </a:t>
            </a:r>
            <a:r>
              <a:rPr lang="ru-RU" altLang="ru-RU"/>
              <a:t>0,</a:t>
            </a:r>
            <a:r>
              <a:rPr lang="ru-RU" altLang="ru-RU" i="1"/>
              <a:t> </a:t>
            </a:r>
            <a:r>
              <a:rPr lang="ru-RU" altLang="ru-RU" i="1">
                <a:sym typeface="Symbol" pitchFamily="18" charset="2"/>
              </a:rPr>
              <a:t></a:t>
            </a:r>
            <a:r>
              <a:rPr lang="ru-RU" altLang="ru-RU" i="1" baseline="-25000"/>
              <a:t>n</a:t>
            </a:r>
            <a:r>
              <a:rPr lang="ru-RU" altLang="ru-RU" i="1"/>
              <a:t>= </a:t>
            </a:r>
            <a:r>
              <a:rPr lang="ru-RU" altLang="ru-RU"/>
              <a:t>0. </a:t>
            </a:r>
          </a:p>
        </p:txBody>
      </p:sp>
      <p:sp>
        <p:nvSpPr>
          <p:cNvPr id="5127" name="Text Box 19"/>
          <p:cNvSpPr txBox="1">
            <a:spLocks noChangeArrowheads="1"/>
          </p:cNvSpPr>
          <p:nvPr/>
        </p:nvSpPr>
        <p:spPr bwMode="auto">
          <a:xfrm>
            <a:off x="87313" y="3821113"/>
            <a:ext cx="8948737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/>
              <a:t>Для </a:t>
            </a:r>
            <a:r>
              <a:rPr lang="ru-RU" altLang="ru-RU" i="1"/>
              <a:t>произвольного</a:t>
            </a:r>
            <a:r>
              <a:rPr lang="ru-RU" altLang="ru-RU"/>
              <a:t> мн. (</a:t>
            </a:r>
            <a:r>
              <a:rPr lang="ru-RU" altLang="ru-RU" i="1"/>
              <a:t>I</a:t>
            </a:r>
            <a:r>
              <a:rPr lang="ru-RU" altLang="ru-RU"/>
              <a:t>,</a:t>
            </a:r>
            <a:r>
              <a:rPr lang="ru-RU" altLang="ru-RU" i="1"/>
              <a:t> J</a:t>
            </a:r>
            <a:r>
              <a:rPr lang="ru-RU" altLang="ru-RU"/>
              <a:t>) можно найти доп. решение, например, используя жадный алгоритм: </a:t>
            </a:r>
            <a:r>
              <a:rPr lang="ru-RU" altLang="ru-RU" b="1"/>
              <a:t>“иди в ближайшую вершину, где еще не был”</a:t>
            </a:r>
            <a:r>
              <a:rPr lang="ru-RU" altLang="ru-RU"/>
              <a:t>, начиная с вершины </a:t>
            </a:r>
            <a:r>
              <a:rPr lang="ru-RU" altLang="ru-RU" i="1"/>
              <a:t>p</a:t>
            </a:r>
            <a:r>
              <a:rPr lang="ru-RU" altLang="ru-RU"/>
              <a:t> и учитывая запреты </a:t>
            </a:r>
            <a:r>
              <a:rPr lang="ru-RU" altLang="ru-RU" i="1"/>
              <a:t>J</a:t>
            </a:r>
            <a:r>
              <a:rPr lang="ru-RU" altLang="ru-RU"/>
              <a:t>… </a:t>
            </a:r>
          </a:p>
        </p:txBody>
      </p:sp>
      <p:sp>
        <p:nvSpPr>
          <p:cNvPr id="5128" name="Text Box 20"/>
          <p:cNvSpPr txBox="1">
            <a:spLocks noChangeArrowheads="1"/>
          </p:cNvSpPr>
          <p:nvPr/>
        </p:nvSpPr>
        <p:spPr bwMode="auto">
          <a:xfrm>
            <a:off x="107950" y="2900363"/>
            <a:ext cx="8948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/>
              <a:t>Выбор вершины </a:t>
            </a:r>
            <a:r>
              <a:rPr lang="ru-RU" altLang="ru-RU" i="1"/>
              <a:t>i</a:t>
            </a:r>
            <a:r>
              <a:rPr lang="ru-RU" altLang="ru-RU"/>
              <a:t> для ветвления мн. (</a:t>
            </a:r>
            <a:r>
              <a:rPr lang="ru-RU" altLang="ru-RU" i="1"/>
              <a:t>I</a:t>
            </a:r>
            <a:r>
              <a:rPr lang="ru-RU" altLang="ru-RU"/>
              <a:t>,</a:t>
            </a:r>
            <a:r>
              <a:rPr lang="ru-RU" altLang="ru-RU" i="1"/>
              <a:t> J</a:t>
            </a:r>
            <a:r>
              <a:rPr lang="ru-RU" altLang="ru-RU"/>
              <a:t>) …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2" name="Group 4"/>
          <p:cNvGraphicFramePr>
            <a:graphicFrameLocks noGrp="1"/>
          </p:cNvGraphicFramePr>
          <p:nvPr/>
        </p:nvGraphicFramePr>
        <p:xfrm>
          <a:off x="2560638" y="836613"/>
          <a:ext cx="4243387" cy="2738439"/>
        </p:xfrm>
        <a:graphic>
          <a:graphicData uri="http://schemas.openxmlformats.org/drawingml/2006/table">
            <a:tbl>
              <a:tblPr/>
              <a:tblGrid>
                <a:gridCol w="700087"/>
                <a:gridCol w="709613"/>
                <a:gridCol w="706437"/>
                <a:gridCol w="706438"/>
                <a:gridCol w="709612"/>
                <a:gridCol w="711200"/>
              </a:tblGrid>
              <a:tr h="568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585" name="Group 57"/>
          <p:cNvGraphicFramePr>
            <a:graphicFrameLocks noGrp="1"/>
          </p:cNvGraphicFramePr>
          <p:nvPr/>
        </p:nvGraphicFramePr>
        <p:xfrm>
          <a:off x="623888" y="3902075"/>
          <a:ext cx="4949825" cy="2773610"/>
        </p:xfrm>
        <a:graphic>
          <a:graphicData uri="http://schemas.openxmlformats.org/drawingml/2006/table">
            <a:tbl>
              <a:tblPr/>
              <a:tblGrid>
                <a:gridCol w="706437"/>
                <a:gridCol w="704850"/>
                <a:gridCol w="706438"/>
                <a:gridCol w="708025"/>
                <a:gridCol w="704850"/>
                <a:gridCol w="709612"/>
                <a:gridCol w="709613"/>
              </a:tblGrid>
              <a:tr h="3961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651" name="Text Box 125"/>
          <p:cNvSpPr txBox="1">
            <a:spLocks noChangeArrowheads="1"/>
          </p:cNvSpPr>
          <p:nvPr/>
        </p:nvSpPr>
        <p:spPr bwMode="auto">
          <a:xfrm>
            <a:off x="5795963" y="4221163"/>
            <a:ext cx="32400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1800">
                <a:cs typeface="Times New Roman" pitchFamily="18" charset="0"/>
              </a:rPr>
              <a:t>H=154</a:t>
            </a:r>
          </a:p>
          <a:p>
            <a:r>
              <a:rPr lang="en-US" altLang="ru-RU" sz="1800" i="1">
                <a:cs typeface="Times New Roman" pitchFamily="18" charset="0"/>
              </a:rPr>
              <a:t>f</a:t>
            </a:r>
            <a:r>
              <a:rPr lang="ru-RU" altLang="ru-RU" sz="1800">
                <a:cs typeface="Times New Roman" pitchFamily="18" charset="0"/>
              </a:rPr>
              <a:t>(1,3,2,5,4,1) =164 </a:t>
            </a:r>
          </a:p>
        </p:txBody>
      </p:sp>
      <p:sp>
        <p:nvSpPr>
          <p:cNvPr id="22654" name="Text Box 126"/>
          <p:cNvSpPr txBox="1">
            <a:spLocks noChangeArrowheads="1"/>
          </p:cNvSpPr>
          <p:nvPr/>
        </p:nvSpPr>
        <p:spPr bwMode="auto">
          <a:xfrm>
            <a:off x="3983038" y="163513"/>
            <a:ext cx="1279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u="sng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Пример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6" name="Group 4"/>
          <p:cNvGraphicFramePr>
            <a:graphicFrameLocks noGrp="1"/>
          </p:cNvGraphicFramePr>
          <p:nvPr/>
        </p:nvGraphicFramePr>
        <p:xfrm>
          <a:off x="187325" y="949325"/>
          <a:ext cx="4348162" cy="2773610"/>
        </p:xfrm>
        <a:graphic>
          <a:graphicData uri="http://schemas.openxmlformats.org/drawingml/2006/table">
            <a:tbl>
              <a:tblPr/>
              <a:tblGrid>
                <a:gridCol w="620712"/>
                <a:gridCol w="619125"/>
                <a:gridCol w="620713"/>
                <a:gridCol w="620712"/>
                <a:gridCol w="619125"/>
                <a:gridCol w="623888"/>
                <a:gridCol w="623887"/>
              </a:tblGrid>
              <a:tr h="3961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—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—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625" name="Group 73"/>
          <p:cNvGraphicFramePr>
            <a:graphicFrameLocks noGrp="1"/>
          </p:cNvGraphicFramePr>
          <p:nvPr/>
        </p:nvGraphicFramePr>
        <p:xfrm>
          <a:off x="187325" y="3973513"/>
          <a:ext cx="4348162" cy="2773610"/>
        </p:xfrm>
        <a:graphic>
          <a:graphicData uri="http://schemas.openxmlformats.org/drawingml/2006/table">
            <a:tbl>
              <a:tblPr/>
              <a:tblGrid>
                <a:gridCol w="620712"/>
                <a:gridCol w="619125"/>
                <a:gridCol w="620713"/>
                <a:gridCol w="620712"/>
                <a:gridCol w="619125"/>
                <a:gridCol w="623888"/>
                <a:gridCol w="623887"/>
              </a:tblGrid>
              <a:tr h="3961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146" name="Object 143"/>
          <p:cNvGraphicFramePr>
            <a:graphicFrameLocks noChangeAspect="1"/>
          </p:cNvGraphicFramePr>
          <p:nvPr/>
        </p:nvGraphicFramePr>
        <p:xfrm>
          <a:off x="4606925" y="2492375"/>
          <a:ext cx="4392613" cy="2297113"/>
        </p:xfrm>
        <a:graphic>
          <a:graphicData uri="http://schemas.openxmlformats.org/presentationml/2006/ole">
            <p:oleObj spid="_x0000_s6146" name="Презентация" r:id="rId3" imgW="4571941" imgH="3428837" progId="PowerPoint.Show.8">
              <p:embed/>
            </p:oleObj>
          </a:graphicData>
        </a:graphic>
      </p:graphicFrame>
      <p:sp>
        <p:nvSpPr>
          <p:cNvPr id="6285" name="Text Box 144"/>
          <p:cNvSpPr txBox="1">
            <a:spLocks noChangeArrowheads="1"/>
          </p:cNvSpPr>
          <p:nvPr/>
        </p:nvSpPr>
        <p:spPr bwMode="auto">
          <a:xfrm>
            <a:off x="5759450" y="2228850"/>
            <a:ext cx="2232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1600" i="1" dirty="0">
                <a:cs typeface="Times New Roman" pitchFamily="18" charset="0"/>
              </a:rPr>
              <a:t>f</a:t>
            </a:r>
            <a:r>
              <a:rPr lang="ru-RU" altLang="ru-RU" sz="1600" dirty="0">
                <a:cs typeface="Times New Roman" pitchFamily="18" charset="0"/>
              </a:rPr>
              <a:t>(1,3,2,5,4,1) =164 </a:t>
            </a:r>
          </a:p>
        </p:txBody>
      </p:sp>
      <p:sp>
        <p:nvSpPr>
          <p:cNvPr id="23697" name="Text Box 145"/>
          <p:cNvSpPr txBox="1">
            <a:spLocks noChangeArrowheads="1"/>
          </p:cNvSpPr>
          <p:nvPr/>
        </p:nvSpPr>
        <p:spPr bwMode="auto">
          <a:xfrm>
            <a:off x="3730625" y="163513"/>
            <a:ext cx="1279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u="sng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Пример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5"/>
          <p:cNvGraphicFramePr>
            <a:graphicFrameLocks noChangeAspect="1"/>
          </p:cNvGraphicFramePr>
          <p:nvPr/>
        </p:nvGraphicFramePr>
        <p:xfrm>
          <a:off x="1" y="692696"/>
          <a:ext cx="5486694" cy="3166516"/>
        </p:xfrm>
        <a:graphic>
          <a:graphicData uri="http://schemas.openxmlformats.org/presentationml/2006/ole">
            <p:oleObj spid="_x0000_s7170" name="Презентация" r:id="rId3" imgW="4570415" imgH="3427412" progId="PowerPoint.Show.8">
              <p:embed/>
            </p:oleObj>
          </a:graphicData>
        </a:graphic>
      </p:graphicFrame>
      <p:graphicFrame>
        <p:nvGraphicFramePr>
          <p:cNvPr id="24582" name="Group 6"/>
          <p:cNvGraphicFramePr>
            <a:graphicFrameLocks noGrp="1"/>
          </p:cNvGraphicFramePr>
          <p:nvPr/>
        </p:nvGraphicFramePr>
        <p:xfrm>
          <a:off x="107504" y="3967758"/>
          <a:ext cx="5041900" cy="2773610"/>
        </p:xfrm>
        <a:graphic>
          <a:graphicData uri="http://schemas.openxmlformats.org/drawingml/2006/table">
            <a:tbl>
              <a:tblPr/>
              <a:tblGrid>
                <a:gridCol w="719138"/>
                <a:gridCol w="719137"/>
                <a:gridCol w="719138"/>
                <a:gridCol w="719137"/>
                <a:gridCol w="719138"/>
                <a:gridCol w="722312"/>
                <a:gridCol w="723900"/>
              </a:tblGrid>
              <a:tr h="3961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—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—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39" name="Text Box 74"/>
          <p:cNvSpPr txBox="1">
            <a:spLocks noChangeArrowheads="1"/>
          </p:cNvSpPr>
          <p:nvPr/>
        </p:nvSpPr>
        <p:spPr bwMode="auto">
          <a:xfrm>
            <a:off x="542925" y="3338513"/>
            <a:ext cx="167545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ru-RU" sz="1600" i="1">
                <a:cs typeface="Times New Roman" pitchFamily="18" charset="0"/>
              </a:rPr>
              <a:t>f(</a:t>
            </a:r>
            <a:r>
              <a:rPr lang="ru-RU" altLang="ru-RU" sz="1600">
                <a:cs typeface="Times New Roman" pitchFamily="18" charset="0"/>
              </a:rPr>
              <a:t>1,3,5,4,2,1)</a:t>
            </a:r>
            <a:r>
              <a:rPr lang="en-US" altLang="ru-RU" sz="1600">
                <a:cs typeface="Times New Roman" pitchFamily="18" charset="0"/>
              </a:rPr>
              <a:t>=160</a:t>
            </a:r>
            <a:endParaRPr lang="ru-RU" altLang="ru-RU" sz="1600">
              <a:cs typeface="Times New Roman" pitchFamily="18" charset="0"/>
            </a:endParaRPr>
          </a:p>
        </p:txBody>
      </p:sp>
      <p:sp>
        <p:nvSpPr>
          <p:cNvPr id="24651" name="Text Box 75"/>
          <p:cNvSpPr txBox="1">
            <a:spLocks noChangeArrowheads="1"/>
          </p:cNvSpPr>
          <p:nvPr/>
        </p:nvSpPr>
        <p:spPr bwMode="auto">
          <a:xfrm>
            <a:off x="3983038" y="115888"/>
            <a:ext cx="1279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u="sng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Пример</a:t>
            </a:r>
          </a:p>
        </p:txBody>
      </p:sp>
      <p:graphicFrame>
        <p:nvGraphicFramePr>
          <p:cNvPr id="6" name="Group 6"/>
          <p:cNvGraphicFramePr>
            <a:graphicFrameLocks noGrp="1"/>
          </p:cNvGraphicFramePr>
          <p:nvPr/>
        </p:nvGraphicFramePr>
        <p:xfrm>
          <a:off x="5364088" y="3212976"/>
          <a:ext cx="3709242" cy="2773610"/>
        </p:xfrm>
        <a:graphic>
          <a:graphicData uri="http://schemas.openxmlformats.org/drawingml/2006/table">
            <a:tbl>
              <a:tblPr/>
              <a:tblGrid>
                <a:gridCol w="529058"/>
                <a:gridCol w="529057"/>
                <a:gridCol w="529058"/>
                <a:gridCol w="529057"/>
                <a:gridCol w="529058"/>
                <a:gridCol w="531393"/>
                <a:gridCol w="532561"/>
              </a:tblGrid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0" y="22240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graphicFrame>
        <p:nvGraphicFramePr>
          <p:cNvPr id="8194" name="Object 5"/>
          <p:cNvGraphicFramePr>
            <a:graphicFrameLocks noChangeAspect="1"/>
          </p:cNvGraphicFramePr>
          <p:nvPr/>
        </p:nvGraphicFramePr>
        <p:xfrm>
          <a:off x="252413" y="276225"/>
          <a:ext cx="8710612" cy="6464300"/>
        </p:xfrm>
        <a:graphic>
          <a:graphicData uri="http://schemas.openxmlformats.org/presentationml/2006/ole">
            <p:oleObj spid="_x0000_s8194" name="Презентация" r:id="rId3" imgW="4538308" imgH="3402944" progId="PowerPoint.Show.8">
              <p:embed/>
            </p:oleObj>
          </a:graphicData>
        </a:graphic>
      </p:graphicFrame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3995738" y="571500"/>
            <a:ext cx="2232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1600">
                <a:latin typeface="Arial" charset="0"/>
              </a:rPr>
              <a:t>f</a:t>
            </a:r>
            <a:r>
              <a:rPr lang="ru-RU" altLang="ru-RU" sz="1600">
                <a:latin typeface="Arial" charset="0"/>
              </a:rPr>
              <a:t>(1,3,2,5,4,1) =164 </a:t>
            </a:r>
          </a:p>
        </p:txBody>
      </p:sp>
      <p:sp>
        <p:nvSpPr>
          <p:cNvPr id="8197" name="Text Box 7"/>
          <p:cNvSpPr txBox="1">
            <a:spLocks noChangeArrowheads="1"/>
          </p:cNvSpPr>
          <p:nvPr/>
        </p:nvSpPr>
        <p:spPr bwMode="auto">
          <a:xfrm>
            <a:off x="1258888" y="2732088"/>
            <a:ext cx="1797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ru-RU" sz="1600" i="1">
                <a:latin typeface="Arial" charset="0"/>
              </a:rPr>
              <a:t>f(</a:t>
            </a:r>
            <a:r>
              <a:rPr lang="ru-RU" altLang="ru-RU" sz="1600">
                <a:latin typeface="Arial" charset="0"/>
              </a:rPr>
              <a:t>1,3,5,4,2,1)</a:t>
            </a:r>
            <a:r>
              <a:rPr lang="en-US" altLang="ru-RU" sz="1600">
                <a:latin typeface="Arial" charset="0"/>
              </a:rPr>
              <a:t>=160</a:t>
            </a:r>
            <a:endParaRPr lang="ru-RU" altLang="ru-RU" sz="1600">
              <a:latin typeface="Arial" charset="0"/>
            </a:endParaRP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3983038" y="-52388"/>
            <a:ext cx="1279525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Пример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620838" y="163513"/>
            <a:ext cx="5995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u="sng"/>
              <a:t>2-й способ </a:t>
            </a:r>
            <a:r>
              <a:rPr lang="ru-RU" b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построения НГ для задачи КМ</a:t>
            </a:r>
            <a:r>
              <a:rPr lang="ru-RU"/>
              <a:t> </a:t>
            </a:r>
          </a:p>
        </p:txBody>
      </p:sp>
      <p:sp>
        <p:nvSpPr>
          <p:cNvPr id="9221" name="Text Box 9"/>
          <p:cNvSpPr txBox="1">
            <a:spLocks noChangeArrowheads="1"/>
          </p:cNvSpPr>
          <p:nvPr/>
        </p:nvSpPr>
        <p:spPr bwMode="auto">
          <a:xfrm>
            <a:off x="87313" y="765175"/>
            <a:ext cx="8948737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u="sng"/>
              <a:t>Задача о назначениях.</a:t>
            </a:r>
            <a:r>
              <a:rPr lang="ru-RU" altLang="ru-RU"/>
              <a:t> Имеется </a:t>
            </a:r>
            <a:r>
              <a:rPr lang="ru-RU" altLang="ru-RU" i="1"/>
              <a:t>n</a:t>
            </a:r>
            <a:r>
              <a:rPr lang="ru-RU" altLang="ru-RU"/>
              <a:t> работ и </a:t>
            </a:r>
            <a:r>
              <a:rPr lang="ru-RU" altLang="ru-RU" i="1"/>
              <a:t>n</a:t>
            </a:r>
            <a:r>
              <a:rPr lang="ru-RU" altLang="ru-RU"/>
              <a:t> исполнителей, </a:t>
            </a:r>
            <a:endParaRPr lang="ru-RU" altLang="ru-RU" i="1"/>
          </a:p>
          <a:p>
            <a:r>
              <a:rPr lang="ru-RU" altLang="ru-RU" i="1"/>
              <a:t>c</a:t>
            </a:r>
            <a:r>
              <a:rPr lang="ru-RU" altLang="ru-RU" i="1" baseline="-25000"/>
              <a:t>ij</a:t>
            </a:r>
            <a:r>
              <a:rPr lang="ru-RU" altLang="ru-RU"/>
              <a:t> </a:t>
            </a:r>
            <a:r>
              <a:rPr lang="ru-RU" altLang="ru-RU">
                <a:sym typeface="Symbol" pitchFamily="18" charset="2"/>
              </a:rPr>
              <a:t></a:t>
            </a:r>
            <a:r>
              <a:rPr lang="ru-RU" altLang="ru-RU"/>
              <a:t> 0 – затраты, связанные с назначением </a:t>
            </a:r>
            <a:r>
              <a:rPr lang="ru-RU" altLang="ru-RU" i="1"/>
              <a:t>i</a:t>
            </a:r>
            <a:r>
              <a:rPr lang="ru-RU" altLang="ru-RU"/>
              <a:t>-го исп. на </a:t>
            </a:r>
            <a:r>
              <a:rPr lang="ru-RU" altLang="ru-RU" i="1"/>
              <a:t>j</a:t>
            </a:r>
            <a:r>
              <a:rPr lang="ru-RU" altLang="ru-RU"/>
              <a:t>-ю работу. </a:t>
            </a:r>
          </a:p>
          <a:p>
            <a:r>
              <a:rPr lang="ru-RU" altLang="ru-RU"/>
              <a:t>Каждая работа должна быть выполнена 1 исполнителем, и каждый исполнитель должен выполнить 1 работу. </a:t>
            </a:r>
          </a:p>
          <a:p>
            <a:r>
              <a:rPr lang="ru-RU" altLang="ru-RU"/>
              <a:t>Требуется назначить исп. на работы : общие затраты </a:t>
            </a:r>
            <a:r>
              <a:rPr lang="en-US" altLang="ru-RU"/>
              <a:t>min</a:t>
            </a:r>
            <a:r>
              <a:rPr lang="ru-RU" altLang="ru-RU"/>
              <a:t>. </a:t>
            </a:r>
            <a:endParaRPr lang="ru-RU" altLang="ru-RU" i="1"/>
          </a:p>
          <a:p>
            <a:r>
              <a:rPr lang="ru-RU" altLang="ru-RU" i="1"/>
              <a:t>x</a:t>
            </a:r>
            <a:r>
              <a:rPr lang="ru-RU" altLang="ru-RU" i="1" baseline="-25000"/>
              <a:t>ij</a:t>
            </a:r>
            <a:r>
              <a:rPr lang="ru-RU" altLang="ru-RU" i="1"/>
              <a:t>=</a:t>
            </a:r>
            <a:r>
              <a:rPr lang="ru-RU" altLang="ru-RU"/>
              <a:t>1, если исполнитель </a:t>
            </a:r>
            <a:r>
              <a:rPr lang="ru-RU" altLang="ru-RU" i="1"/>
              <a:t>i</a:t>
            </a:r>
            <a:r>
              <a:rPr lang="ru-RU" altLang="ru-RU"/>
              <a:t> назначен на работу </a:t>
            </a:r>
            <a:r>
              <a:rPr lang="ru-RU" altLang="ru-RU" i="1"/>
              <a:t>j</a:t>
            </a:r>
            <a:r>
              <a:rPr lang="ru-RU" altLang="ru-RU"/>
              <a:t>;</a:t>
            </a:r>
            <a:endParaRPr lang="ru-RU" altLang="ru-RU" i="1"/>
          </a:p>
          <a:p>
            <a:r>
              <a:rPr lang="ru-RU" altLang="ru-RU" i="1"/>
              <a:t>x</a:t>
            </a:r>
            <a:r>
              <a:rPr lang="ru-RU" altLang="ru-RU" i="1" baseline="-25000"/>
              <a:t>ij</a:t>
            </a:r>
            <a:r>
              <a:rPr lang="ru-RU" altLang="ru-RU" i="1"/>
              <a:t>=</a:t>
            </a:r>
            <a:r>
              <a:rPr lang="ru-RU" altLang="ru-RU"/>
              <a:t>0 в противном случае. </a:t>
            </a:r>
          </a:p>
        </p:txBody>
      </p:sp>
      <p:graphicFrame>
        <p:nvGraphicFramePr>
          <p:cNvPr id="9218" name="Object 10"/>
          <p:cNvGraphicFramePr>
            <a:graphicFrameLocks noChangeAspect="1"/>
          </p:cNvGraphicFramePr>
          <p:nvPr/>
        </p:nvGraphicFramePr>
        <p:xfrm>
          <a:off x="684213" y="3644900"/>
          <a:ext cx="2519362" cy="879475"/>
        </p:xfrm>
        <a:graphic>
          <a:graphicData uri="http://schemas.openxmlformats.org/presentationml/2006/ole">
            <p:oleObj spid="_x0000_s9218" name="Формула" r:id="rId3" imgW="1282700" imgH="444500" progId="Equation.3">
              <p:embed/>
            </p:oleObj>
          </a:graphicData>
        </a:graphic>
      </p:graphicFrame>
      <p:graphicFrame>
        <p:nvGraphicFramePr>
          <p:cNvPr id="9219" name="Object 12"/>
          <p:cNvGraphicFramePr>
            <a:graphicFrameLocks noChangeAspect="1"/>
          </p:cNvGraphicFramePr>
          <p:nvPr/>
        </p:nvGraphicFramePr>
        <p:xfrm>
          <a:off x="684213" y="4470400"/>
          <a:ext cx="3167062" cy="798513"/>
        </p:xfrm>
        <a:graphic>
          <a:graphicData uri="http://schemas.openxmlformats.org/presentationml/2006/ole">
            <p:oleObj spid="_x0000_s9219" name="Формула" r:id="rId4" imgW="1777229" imgH="444307" progId="Equation.3">
              <p:embed/>
            </p:oleObj>
          </a:graphicData>
        </a:graphic>
      </p:graphicFrame>
      <p:sp>
        <p:nvSpPr>
          <p:cNvPr id="9222" name="AutoShape 14"/>
          <p:cNvSpPr>
            <a:spLocks/>
          </p:cNvSpPr>
          <p:nvPr/>
        </p:nvSpPr>
        <p:spPr bwMode="auto">
          <a:xfrm>
            <a:off x="539750" y="3813175"/>
            <a:ext cx="144463" cy="1439863"/>
          </a:xfrm>
          <a:prstGeom prst="leftBrace">
            <a:avLst>
              <a:gd name="adj1" fmla="val 8305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9223" name="Text Box 15"/>
          <p:cNvSpPr txBox="1">
            <a:spLocks noChangeArrowheads="1"/>
          </p:cNvSpPr>
          <p:nvPr/>
        </p:nvSpPr>
        <p:spPr bwMode="auto">
          <a:xfrm>
            <a:off x="4572000" y="4122738"/>
            <a:ext cx="1439863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/>
              <a:t> </a:t>
            </a:r>
            <a:r>
              <a:rPr lang="en-US" altLang="ru-RU" i="1"/>
              <a:t>T</a:t>
            </a:r>
            <a:r>
              <a:rPr lang="en-US" altLang="ru-RU"/>
              <a:t>=</a:t>
            </a:r>
            <a:r>
              <a:rPr lang="ru-RU" altLang="ru-RU" i="1"/>
              <a:t>O</a:t>
            </a:r>
            <a:r>
              <a:rPr lang="ru-RU" altLang="ru-RU"/>
              <a:t>(</a:t>
            </a:r>
            <a:r>
              <a:rPr lang="ru-RU" altLang="ru-RU" i="1"/>
              <a:t>n</a:t>
            </a:r>
            <a:r>
              <a:rPr lang="ru-RU" altLang="ru-RU" baseline="30000"/>
              <a:t>3</a:t>
            </a:r>
            <a:r>
              <a:rPr lang="ru-RU" altLang="ru-RU"/>
              <a:t>). </a:t>
            </a:r>
          </a:p>
        </p:txBody>
      </p:sp>
      <p:sp>
        <p:nvSpPr>
          <p:cNvPr id="9224" name="Text Box 16"/>
          <p:cNvSpPr txBox="1">
            <a:spLocks noChangeArrowheads="1"/>
          </p:cNvSpPr>
          <p:nvPr/>
        </p:nvSpPr>
        <p:spPr bwMode="auto">
          <a:xfrm>
            <a:off x="158750" y="5559425"/>
            <a:ext cx="88773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dirty="0"/>
              <a:t>Предположим, что </a:t>
            </a:r>
            <a:r>
              <a:rPr lang="ru-RU" altLang="ru-RU" i="1" dirty="0" err="1"/>
              <a:t>c</a:t>
            </a:r>
            <a:r>
              <a:rPr lang="ru-RU" altLang="ru-RU" i="1" baseline="-25000" dirty="0" err="1"/>
              <a:t>ij</a:t>
            </a:r>
            <a:r>
              <a:rPr lang="ru-RU" altLang="ru-RU" i="1" dirty="0"/>
              <a:t> </a:t>
            </a:r>
            <a:r>
              <a:rPr lang="ru-RU" altLang="ru-RU" dirty="0"/>
              <a:t>= длине перехода </a:t>
            </a:r>
            <a:r>
              <a:rPr lang="en-US" altLang="ru-RU" i="1" dirty="0" err="1"/>
              <a:t>i</a:t>
            </a:r>
            <a:r>
              <a:rPr lang="en-US" altLang="ru-RU" dirty="0"/>
              <a:t> </a:t>
            </a:r>
            <a:r>
              <a:rPr lang="ru-RU" altLang="ru-RU" dirty="0">
                <a:sym typeface="Symbol" pitchFamily="18" charset="2"/>
              </a:rPr>
              <a:t></a:t>
            </a:r>
            <a:r>
              <a:rPr lang="ru-RU" altLang="ru-RU" dirty="0"/>
              <a:t> </a:t>
            </a:r>
            <a:r>
              <a:rPr lang="en-US" altLang="ru-RU" i="1" dirty="0"/>
              <a:t>j</a:t>
            </a:r>
            <a:r>
              <a:rPr lang="en-US" altLang="ru-RU" dirty="0"/>
              <a:t> </a:t>
            </a:r>
            <a:r>
              <a:rPr lang="ru-RU" altLang="ru-RU" dirty="0"/>
              <a:t>и положим </a:t>
            </a:r>
            <a:endParaRPr lang="en-US" altLang="ru-RU" dirty="0"/>
          </a:p>
          <a:p>
            <a:r>
              <a:rPr lang="ru-RU" altLang="ru-RU" i="1" dirty="0" err="1"/>
              <a:t>c</a:t>
            </a:r>
            <a:r>
              <a:rPr lang="ru-RU" altLang="ru-RU" i="1" baseline="-25000" dirty="0" err="1"/>
              <a:t>ii</a:t>
            </a:r>
            <a:r>
              <a:rPr lang="ru-RU" altLang="ru-RU" i="1" dirty="0"/>
              <a:t> </a:t>
            </a:r>
            <a:r>
              <a:rPr lang="ru-RU" altLang="ru-RU" dirty="0"/>
              <a:t>= +</a:t>
            </a:r>
            <a:r>
              <a:rPr lang="ru-RU" altLang="ru-RU" dirty="0">
                <a:sym typeface="Symbol" pitchFamily="18" charset="2"/>
              </a:rPr>
              <a:t></a:t>
            </a:r>
            <a:r>
              <a:rPr lang="ru-RU" altLang="ru-RU" dirty="0"/>
              <a:t>, </a:t>
            </a:r>
            <a:r>
              <a:rPr lang="ru-RU" altLang="ru-RU" i="1" dirty="0" err="1"/>
              <a:t>i</a:t>
            </a:r>
            <a:r>
              <a:rPr lang="ru-RU" altLang="ru-RU" i="1" dirty="0"/>
              <a:t> </a:t>
            </a:r>
            <a:r>
              <a:rPr lang="ru-RU" altLang="ru-RU" dirty="0"/>
              <a:t>= 1, …, </a:t>
            </a:r>
            <a:r>
              <a:rPr lang="ru-RU" altLang="ru-RU" i="1" dirty="0" err="1"/>
              <a:t>n</a:t>
            </a:r>
            <a:r>
              <a:rPr lang="ru-RU" altLang="ru-RU" dirty="0"/>
              <a:t>. </a:t>
            </a:r>
            <a:r>
              <a:rPr lang="ru-RU" altLang="ru-RU" dirty="0">
                <a:sym typeface="Symbol" pitchFamily="18" charset="2"/>
              </a:rPr>
              <a:t></a:t>
            </a:r>
            <a:r>
              <a:rPr lang="en-US" altLang="ru-RU" i="1" dirty="0">
                <a:sym typeface="Symbol" pitchFamily="18" charset="2"/>
              </a:rPr>
              <a:t> </a:t>
            </a:r>
            <a:r>
              <a:rPr lang="ru-RU" altLang="ru-RU" i="1" dirty="0"/>
              <a:t>Z</a:t>
            </a:r>
            <a:r>
              <a:rPr lang="ru-RU" altLang="ru-RU" dirty="0"/>
              <a:t> является НГ для </a:t>
            </a:r>
            <a:r>
              <a:rPr lang="ru-RU" altLang="ru-RU" dirty="0" err="1"/>
              <a:t>ц.ф</a:t>
            </a:r>
            <a:r>
              <a:rPr lang="ru-RU" altLang="ru-RU" dirty="0"/>
              <a:t>. задачи КМ</a:t>
            </a:r>
          </a:p>
        </p:txBody>
      </p:sp>
      <p:sp>
        <p:nvSpPr>
          <p:cNvPr id="9225" name="Oval 17"/>
          <p:cNvSpPr>
            <a:spLocks noChangeArrowheads="1"/>
          </p:cNvSpPr>
          <p:nvPr/>
        </p:nvSpPr>
        <p:spPr bwMode="auto">
          <a:xfrm>
            <a:off x="7237413" y="3789363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9226" name="Oval 18"/>
          <p:cNvSpPr>
            <a:spLocks noChangeArrowheads="1"/>
          </p:cNvSpPr>
          <p:nvPr/>
        </p:nvSpPr>
        <p:spPr bwMode="auto">
          <a:xfrm>
            <a:off x="6661150" y="3789363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9227" name="Oval 19"/>
          <p:cNvSpPr>
            <a:spLocks noChangeArrowheads="1"/>
          </p:cNvSpPr>
          <p:nvPr/>
        </p:nvSpPr>
        <p:spPr bwMode="auto">
          <a:xfrm>
            <a:off x="7524750" y="4365625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9228" name="Oval 20"/>
          <p:cNvSpPr>
            <a:spLocks noChangeArrowheads="1"/>
          </p:cNvSpPr>
          <p:nvPr/>
        </p:nvSpPr>
        <p:spPr bwMode="auto">
          <a:xfrm>
            <a:off x="7740650" y="4581525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9229" name="Oval 21"/>
          <p:cNvSpPr>
            <a:spLocks noChangeArrowheads="1"/>
          </p:cNvSpPr>
          <p:nvPr/>
        </p:nvSpPr>
        <p:spPr bwMode="auto">
          <a:xfrm>
            <a:off x="7164388" y="4797425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9230" name="Oval 22"/>
          <p:cNvSpPr>
            <a:spLocks noChangeArrowheads="1"/>
          </p:cNvSpPr>
          <p:nvPr/>
        </p:nvSpPr>
        <p:spPr bwMode="auto">
          <a:xfrm>
            <a:off x="8172450" y="3644900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9231" name="Oval 23"/>
          <p:cNvSpPr>
            <a:spLocks noChangeArrowheads="1"/>
          </p:cNvSpPr>
          <p:nvPr/>
        </p:nvSpPr>
        <p:spPr bwMode="auto">
          <a:xfrm>
            <a:off x="8605838" y="3860800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9232" name="Oval 24"/>
          <p:cNvSpPr>
            <a:spLocks noChangeArrowheads="1"/>
          </p:cNvSpPr>
          <p:nvPr/>
        </p:nvSpPr>
        <p:spPr bwMode="auto">
          <a:xfrm>
            <a:off x="8172450" y="4149725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9233" name="Oval 25"/>
          <p:cNvSpPr>
            <a:spLocks noChangeArrowheads="1"/>
          </p:cNvSpPr>
          <p:nvPr/>
        </p:nvSpPr>
        <p:spPr bwMode="auto">
          <a:xfrm>
            <a:off x="8604250" y="4149725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cxnSp>
        <p:nvCxnSpPr>
          <p:cNvPr id="9234" name="AutoShape 26"/>
          <p:cNvCxnSpPr>
            <a:cxnSpLocks noChangeShapeType="1"/>
            <a:stCxn id="9230" idx="5"/>
            <a:endCxn id="9231" idx="2"/>
          </p:cNvCxnSpPr>
          <p:nvPr/>
        </p:nvCxnSpPr>
        <p:spPr bwMode="auto">
          <a:xfrm>
            <a:off x="8294688" y="3767138"/>
            <a:ext cx="311150" cy="165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9235" name="AutoShape 27"/>
          <p:cNvCxnSpPr>
            <a:cxnSpLocks noChangeShapeType="1"/>
            <a:stCxn id="9231" idx="4"/>
            <a:endCxn id="9233" idx="0"/>
          </p:cNvCxnSpPr>
          <p:nvPr/>
        </p:nvCxnSpPr>
        <p:spPr bwMode="auto">
          <a:xfrm flipH="1">
            <a:off x="8675688" y="4003675"/>
            <a:ext cx="1587" cy="1460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9236" name="AutoShape 28"/>
          <p:cNvCxnSpPr>
            <a:cxnSpLocks noChangeShapeType="1"/>
            <a:stCxn id="9233" idx="2"/>
            <a:endCxn id="9232" idx="6"/>
          </p:cNvCxnSpPr>
          <p:nvPr/>
        </p:nvCxnSpPr>
        <p:spPr bwMode="auto">
          <a:xfrm flipH="1">
            <a:off x="8315325" y="4221163"/>
            <a:ext cx="2889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9237" name="AutoShape 29"/>
          <p:cNvCxnSpPr>
            <a:cxnSpLocks noChangeShapeType="1"/>
            <a:stCxn id="9232" idx="0"/>
            <a:endCxn id="9230" idx="4"/>
          </p:cNvCxnSpPr>
          <p:nvPr/>
        </p:nvCxnSpPr>
        <p:spPr bwMode="auto">
          <a:xfrm flipV="1">
            <a:off x="8243888" y="3787775"/>
            <a:ext cx="0" cy="361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9238" name="AutoShape 30"/>
          <p:cNvCxnSpPr>
            <a:cxnSpLocks noChangeShapeType="1"/>
            <a:stCxn id="9227" idx="3"/>
            <a:endCxn id="9229" idx="7"/>
          </p:cNvCxnSpPr>
          <p:nvPr/>
        </p:nvCxnSpPr>
        <p:spPr bwMode="auto">
          <a:xfrm flipH="1">
            <a:off x="7286625" y="4487863"/>
            <a:ext cx="258763" cy="33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9239" name="AutoShape 31"/>
          <p:cNvCxnSpPr>
            <a:cxnSpLocks noChangeShapeType="1"/>
            <a:stCxn id="9229" idx="6"/>
            <a:endCxn id="9228" idx="3"/>
          </p:cNvCxnSpPr>
          <p:nvPr/>
        </p:nvCxnSpPr>
        <p:spPr bwMode="auto">
          <a:xfrm flipV="1">
            <a:off x="7307263" y="4703763"/>
            <a:ext cx="454025" cy="165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9240" name="AutoShape 32"/>
          <p:cNvCxnSpPr>
            <a:cxnSpLocks noChangeShapeType="1"/>
            <a:stCxn id="9228" idx="1"/>
            <a:endCxn id="9227" idx="5"/>
          </p:cNvCxnSpPr>
          <p:nvPr/>
        </p:nvCxnSpPr>
        <p:spPr bwMode="auto">
          <a:xfrm flipH="1" flipV="1">
            <a:off x="7646988" y="4487863"/>
            <a:ext cx="114300" cy="114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9241" name="AutoShape 33"/>
          <p:cNvCxnSpPr>
            <a:cxnSpLocks noChangeShapeType="1"/>
            <a:stCxn id="9226" idx="7"/>
            <a:endCxn id="9225" idx="1"/>
          </p:cNvCxnSpPr>
          <p:nvPr/>
        </p:nvCxnSpPr>
        <p:spPr bwMode="auto">
          <a:xfrm>
            <a:off x="6783388" y="3810000"/>
            <a:ext cx="4746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9242" name="AutoShape 34"/>
          <p:cNvCxnSpPr>
            <a:cxnSpLocks noChangeShapeType="1"/>
            <a:stCxn id="9225" idx="3"/>
            <a:endCxn id="9226" idx="5"/>
          </p:cNvCxnSpPr>
          <p:nvPr/>
        </p:nvCxnSpPr>
        <p:spPr bwMode="auto">
          <a:xfrm flipH="1">
            <a:off x="6783388" y="3911600"/>
            <a:ext cx="4746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620838" y="163513"/>
            <a:ext cx="5995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u="sng"/>
              <a:t>3-й способ </a:t>
            </a:r>
            <a:r>
              <a:rPr lang="ru-RU" b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построения НГ для задачи КМ</a:t>
            </a:r>
            <a:r>
              <a:rPr lang="ru-RU"/>
              <a:t> </a:t>
            </a:r>
          </a:p>
        </p:txBody>
      </p:sp>
      <p:sp>
        <p:nvSpPr>
          <p:cNvPr id="23555" name="Text Box 29"/>
          <p:cNvSpPr txBox="1">
            <a:spLocks noChangeArrowheads="1"/>
          </p:cNvSpPr>
          <p:nvPr/>
        </p:nvSpPr>
        <p:spPr bwMode="auto">
          <a:xfrm>
            <a:off x="87313" y="765175"/>
            <a:ext cx="88773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/>
              <a:t>    </a:t>
            </a:r>
            <a:r>
              <a:rPr lang="ru-RU" altLang="ru-RU"/>
              <a:t>Пусть </a:t>
            </a:r>
            <a:r>
              <a:rPr lang="ru-RU" altLang="ru-RU" i="1"/>
              <a:t>c</a:t>
            </a:r>
            <a:r>
              <a:rPr lang="ru-RU" altLang="ru-RU" i="1" baseline="-25000"/>
              <a:t>ij</a:t>
            </a:r>
            <a:r>
              <a:rPr lang="ru-RU" altLang="ru-RU" i="1"/>
              <a:t>=c</a:t>
            </a:r>
            <a:r>
              <a:rPr lang="ru-RU" altLang="ru-RU" i="1" baseline="-25000"/>
              <a:t>ji</a:t>
            </a:r>
            <a:r>
              <a:rPr lang="ru-RU" altLang="ru-RU"/>
              <a:t>,</a:t>
            </a:r>
            <a:r>
              <a:rPr lang="ru-RU" altLang="ru-RU" i="1"/>
              <a:t> i</a:t>
            </a:r>
            <a:r>
              <a:rPr lang="ru-RU" altLang="ru-RU"/>
              <a:t>, </a:t>
            </a:r>
            <a:r>
              <a:rPr lang="ru-RU" altLang="ru-RU" i="1"/>
              <a:t>j=</a:t>
            </a:r>
            <a:r>
              <a:rPr lang="ru-RU" altLang="ru-RU"/>
              <a:t>1,…,</a:t>
            </a:r>
            <a:r>
              <a:rPr lang="ru-RU" altLang="ru-RU" i="1"/>
              <a:t>n</a:t>
            </a:r>
            <a:r>
              <a:rPr lang="ru-RU" altLang="ru-RU"/>
              <a:t>. </a:t>
            </a:r>
            <a:endParaRPr lang="en-US" altLang="ru-RU"/>
          </a:p>
          <a:p>
            <a:r>
              <a:rPr lang="en-US" altLang="ru-RU"/>
              <a:t>    </a:t>
            </a:r>
            <a:r>
              <a:rPr lang="ru-RU" altLang="ru-RU"/>
              <a:t>Рассмотрим произвольную в. </a:t>
            </a:r>
            <a:r>
              <a:rPr lang="ru-RU" altLang="ru-RU" i="1"/>
              <a:t>i</a:t>
            </a:r>
            <a:r>
              <a:rPr lang="ru-RU" altLang="ru-RU"/>
              <a:t>. На мн. </a:t>
            </a:r>
            <a:r>
              <a:rPr lang="ru-RU" altLang="ru-RU" i="1"/>
              <a:t>V\</a:t>
            </a:r>
            <a:r>
              <a:rPr lang="ru-RU" altLang="ru-RU"/>
              <a:t>{</a:t>
            </a:r>
            <a:r>
              <a:rPr lang="ru-RU" altLang="ru-RU" i="1"/>
              <a:t>i</a:t>
            </a:r>
            <a:r>
              <a:rPr lang="ru-RU" altLang="ru-RU"/>
              <a:t>} построим остовный граф </a:t>
            </a:r>
            <a:r>
              <a:rPr lang="ru-RU" altLang="ru-RU" i="1"/>
              <a:t>T</a:t>
            </a:r>
            <a:r>
              <a:rPr lang="ru-RU" altLang="ru-RU" i="1" baseline="-25000"/>
              <a:t>i</a:t>
            </a:r>
            <a:r>
              <a:rPr lang="ru-RU" altLang="ru-RU"/>
              <a:t> </a:t>
            </a:r>
            <a:r>
              <a:rPr lang="en-US" altLang="ru-RU"/>
              <a:t>min</a:t>
            </a:r>
            <a:r>
              <a:rPr lang="ru-RU" altLang="ru-RU"/>
              <a:t> веса </a:t>
            </a:r>
            <a:r>
              <a:rPr lang="ru-RU" altLang="ru-RU" i="1"/>
              <a:t>W</a:t>
            </a:r>
            <a:r>
              <a:rPr lang="ru-RU" altLang="ru-RU"/>
              <a:t>(</a:t>
            </a:r>
            <a:r>
              <a:rPr lang="ru-RU" altLang="ru-RU" i="1"/>
              <a:t>T</a:t>
            </a:r>
            <a:r>
              <a:rPr lang="ru-RU" altLang="ru-RU" i="1" baseline="-25000"/>
              <a:t>i</a:t>
            </a:r>
            <a:r>
              <a:rPr lang="ru-RU" altLang="ru-RU"/>
              <a:t>).</a:t>
            </a:r>
            <a:r>
              <a:rPr lang="en-US" altLang="ru-RU"/>
              <a:t> </a:t>
            </a:r>
            <a:r>
              <a:rPr lang="ru-RU" altLang="ru-RU"/>
              <a:t>Пусть ребра (</a:t>
            </a:r>
            <a:r>
              <a:rPr lang="ru-RU" altLang="ru-RU" i="1"/>
              <a:t>i</a:t>
            </a:r>
            <a:r>
              <a:rPr lang="ru-RU" altLang="ru-RU"/>
              <a:t>,</a:t>
            </a:r>
            <a:r>
              <a:rPr lang="ru-RU" altLang="ru-RU" i="1"/>
              <a:t> p</a:t>
            </a:r>
            <a:r>
              <a:rPr lang="ru-RU" altLang="ru-RU"/>
              <a:t>) и (</a:t>
            </a:r>
            <a:r>
              <a:rPr lang="ru-RU" altLang="ru-RU" i="1"/>
              <a:t>i</a:t>
            </a:r>
            <a:r>
              <a:rPr lang="ru-RU" altLang="ru-RU"/>
              <a:t>,</a:t>
            </a:r>
            <a:r>
              <a:rPr lang="ru-RU" altLang="ru-RU" i="1"/>
              <a:t> q</a:t>
            </a:r>
            <a:r>
              <a:rPr lang="ru-RU" altLang="ru-RU"/>
              <a:t>) имеют </a:t>
            </a:r>
            <a:r>
              <a:rPr lang="en-US" altLang="ru-RU"/>
              <a:t>min</a:t>
            </a:r>
            <a:r>
              <a:rPr lang="ru-RU" altLang="ru-RU"/>
              <a:t> длину среди всех ребер, инцидентных </a:t>
            </a:r>
            <a:r>
              <a:rPr lang="ru-RU" altLang="ru-RU" i="1"/>
              <a:t>i</a:t>
            </a:r>
            <a:r>
              <a:rPr lang="ru-RU" altLang="ru-RU"/>
              <a:t>. </a:t>
            </a:r>
          </a:p>
          <a:p>
            <a:r>
              <a:rPr lang="en-US" altLang="ru-RU"/>
              <a:t>    </a:t>
            </a:r>
            <a:r>
              <a:rPr lang="ru-RU" altLang="ru-RU"/>
              <a:t>Граф </a:t>
            </a:r>
            <a:r>
              <a:rPr lang="ru-RU" altLang="ru-RU" i="1"/>
              <a:t>Q</a:t>
            </a:r>
            <a:r>
              <a:rPr lang="ru-RU" altLang="ru-RU" i="1" baseline="-25000"/>
              <a:t>i</a:t>
            </a:r>
            <a:r>
              <a:rPr lang="ru-RU" altLang="ru-RU" i="1"/>
              <a:t> </a:t>
            </a:r>
            <a:r>
              <a:rPr lang="ru-RU" altLang="ru-RU"/>
              <a:t>= </a:t>
            </a:r>
            <a:r>
              <a:rPr lang="ru-RU" altLang="ru-RU" i="1"/>
              <a:t>T</a:t>
            </a:r>
            <a:r>
              <a:rPr lang="ru-RU" altLang="ru-RU" i="1" baseline="-25000"/>
              <a:t>i</a:t>
            </a:r>
            <a:r>
              <a:rPr lang="en-US" altLang="ru-RU" i="1" baseline="-25000"/>
              <a:t> </a:t>
            </a:r>
            <a:r>
              <a:rPr lang="ru-RU" altLang="ru-RU">
                <a:sym typeface="Symbol" pitchFamily="18" charset="2"/>
              </a:rPr>
              <a:t></a:t>
            </a:r>
            <a:r>
              <a:rPr lang="ru-RU" altLang="ru-RU"/>
              <a:t>{(</a:t>
            </a:r>
            <a:r>
              <a:rPr lang="ru-RU" altLang="ru-RU" i="1"/>
              <a:t>i</a:t>
            </a:r>
            <a:r>
              <a:rPr lang="ru-RU" altLang="ru-RU"/>
              <a:t>,</a:t>
            </a:r>
            <a:r>
              <a:rPr lang="ru-RU" altLang="ru-RU" i="1"/>
              <a:t> p</a:t>
            </a:r>
            <a:r>
              <a:rPr lang="ru-RU" altLang="ru-RU"/>
              <a:t>)}</a:t>
            </a:r>
            <a:r>
              <a:rPr lang="ru-RU" altLang="ru-RU">
                <a:sym typeface="Symbol" pitchFamily="18" charset="2"/>
              </a:rPr>
              <a:t></a:t>
            </a:r>
            <a:r>
              <a:rPr lang="ru-RU" altLang="ru-RU"/>
              <a:t>{(</a:t>
            </a:r>
            <a:r>
              <a:rPr lang="ru-RU" altLang="ru-RU" i="1"/>
              <a:t>i</a:t>
            </a:r>
            <a:r>
              <a:rPr lang="ru-RU" altLang="ru-RU"/>
              <a:t>,</a:t>
            </a:r>
            <a:r>
              <a:rPr lang="ru-RU" altLang="ru-RU" i="1"/>
              <a:t> q</a:t>
            </a:r>
            <a:r>
              <a:rPr lang="ru-RU" altLang="ru-RU"/>
              <a:t>)} наз</a:t>
            </a:r>
            <a:r>
              <a:rPr lang="en-US" altLang="ru-RU"/>
              <a:t>.</a:t>
            </a:r>
            <a:r>
              <a:rPr lang="ru-RU" altLang="ru-RU"/>
              <a:t> 1-деревом для вершины </a:t>
            </a:r>
            <a:r>
              <a:rPr lang="ru-RU" altLang="ru-RU" i="1"/>
              <a:t>i</a:t>
            </a:r>
            <a:r>
              <a:rPr lang="ru-RU" altLang="ru-RU"/>
              <a:t>. </a:t>
            </a:r>
          </a:p>
          <a:p>
            <a:r>
              <a:rPr lang="ru-RU" altLang="ru-RU"/>
              <a:t>Вес этого 1-дерева </a:t>
            </a:r>
            <a:r>
              <a:rPr lang="ru-RU" altLang="ru-RU" i="1"/>
              <a:t>Q</a:t>
            </a:r>
            <a:r>
              <a:rPr lang="ru-RU" altLang="ru-RU" i="1" baseline="-25000"/>
              <a:t>i</a:t>
            </a:r>
            <a:r>
              <a:rPr lang="ru-RU" altLang="ru-RU"/>
              <a:t>, равный </a:t>
            </a:r>
            <a:r>
              <a:rPr lang="ru-RU" altLang="ru-RU" i="1"/>
              <a:t>W</a:t>
            </a:r>
            <a:r>
              <a:rPr lang="ru-RU" altLang="ru-RU"/>
              <a:t>(</a:t>
            </a:r>
            <a:r>
              <a:rPr lang="ru-RU" altLang="ru-RU" i="1"/>
              <a:t>Q</a:t>
            </a:r>
            <a:r>
              <a:rPr lang="ru-RU" altLang="ru-RU" i="1" baseline="-25000"/>
              <a:t>i</a:t>
            </a:r>
            <a:r>
              <a:rPr lang="ru-RU" altLang="ru-RU"/>
              <a:t>)=</a:t>
            </a:r>
            <a:r>
              <a:rPr lang="ru-RU" altLang="ru-RU" i="1"/>
              <a:t>W</a:t>
            </a:r>
            <a:r>
              <a:rPr lang="ru-RU" altLang="ru-RU"/>
              <a:t>(</a:t>
            </a:r>
            <a:r>
              <a:rPr lang="ru-RU" altLang="ru-RU" i="1"/>
              <a:t>T</a:t>
            </a:r>
            <a:r>
              <a:rPr lang="ru-RU" altLang="ru-RU" i="1" baseline="-25000"/>
              <a:t>i</a:t>
            </a:r>
            <a:r>
              <a:rPr lang="ru-RU" altLang="ru-RU"/>
              <a:t>)</a:t>
            </a:r>
            <a:r>
              <a:rPr lang="ru-RU" altLang="ru-RU" i="1"/>
              <a:t>+c</a:t>
            </a:r>
            <a:r>
              <a:rPr lang="ru-RU" altLang="ru-RU" i="1" baseline="-25000"/>
              <a:t>ip</a:t>
            </a:r>
            <a:r>
              <a:rPr lang="ru-RU" altLang="ru-RU" i="1"/>
              <a:t>+c</a:t>
            </a:r>
            <a:r>
              <a:rPr lang="ru-RU" altLang="ru-RU" i="1" baseline="-25000"/>
              <a:t>iq</a:t>
            </a:r>
            <a:r>
              <a:rPr lang="ru-RU" altLang="ru-RU"/>
              <a:t>, является НГ длины </a:t>
            </a:r>
            <a:r>
              <a:rPr lang="en-US" altLang="ru-RU"/>
              <a:t>min</a:t>
            </a:r>
            <a:r>
              <a:rPr lang="ru-RU" altLang="ru-RU"/>
              <a:t> гам</a:t>
            </a:r>
            <a:r>
              <a:rPr lang="en-US" altLang="ru-RU"/>
              <a:t>.</a:t>
            </a:r>
            <a:r>
              <a:rPr lang="ru-RU" altLang="ru-RU"/>
              <a:t> цикла. </a:t>
            </a:r>
          </a:p>
          <a:p>
            <a:r>
              <a:rPr lang="en-US" altLang="ru-RU"/>
              <a:t>    </a:t>
            </a:r>
            <a:r>
              <a:rPr lang="ru-RU" altLang="ru-RU"/>
              <a:t>Если выбрать вершину </a:t>
            </a:r>
            <a:r>
              <a:rPr lang="ru-RU" altLang="ru-RU" i="1"/>
              <a:t>k</a:t>
            </a:r>
            <a:r>
              <a:rPr lang="ru-RU" altLang="ru-RU"/>
              <a:t>: </a:t>
            </a:r>
            <a:r>
              <a:rPr lang="ru-RU" altLang="ru-RU" i="1"/>
              <a:t>W</a:t>
            </a:r>
            <a:r>
              <a:rPr lang="ru-RU" altLang="ru-RU" baseline="-25000"/>
              <a:t>1</a:t>
            </a:r>
            <a:r>
              <a:rPr lang="ru-RU" altLang="ru-RU" i="1"/>
              <a:t>=W</a:t>
            </a:r>
            <a:r>
              <a:rPr lang="ru-RU" altLang="ru-RU"/>
              <a:t>(</a:t>
            </a:r>
            <a:r>
              <a:rPr lang="ru-RU" altLang="ru-RU" i="1"/>
              <a:t>Q</a:t>
            </a:r>
            <a:r>
              <a:rPr lang="ru-RU" altLang="ru-RU" i="1" baseline="-25000"/>
              <a:t>k</a:t>
            </a:r>
            <a:r>
              <a:rPr lang="ru-RU" altLang="ru-RU"/>
              <a:t>) </a:t>
            </a:r>
            <a:r>
              <a:rPr lang="ru-RU" altLang="ru-RU">
                <a:sym typeface="Symbol" pitchFamily="18" charset="2"/>
              </a:rPr>
              <a:t></a:t>
            </a:r>
            <a:r>
              <a:rPr lang="ru-RU" altLang="ru-RU"/>
              <a:t> </a:t>
            </a:r>
            <a:r>
              <a:rPr lang="ru-RU" altLang="ru-RU" i="1"/>
              <a:t>W</a:t>
            </a:r>
            <a:r>
              <a:rPr lang="ru-RU" altLang="ru-RU"/>
              <a:t>(</a:t>
            </a:r>
            <a:r>
              <a:rPr lang="ru-RU" altLang="ru-RU" i="1"/>
              <a:t>Q</a:t>
            </a:r>
            <a:r>
              <a:rPr lang="ru-RU" altLang="ru-RU" i="1" baseline="-25000"/>
              <a:t>i</a:t>
            </a:r>
            <a:r>
              <a:rPr lang="ru-RU" altLang="ru-RU"/>
              <a:t>), </a:t>
            </a:r>
            <a:r>
              <a:rPr lang="ru-RU" altLang="ru-RU" i="1"/>
              <a:t>i</a:t>
            </a:r>
            <a:r>
              <a:rPr lang="ru-RU" altLang="ru-RU">
                <a:sym typeface="Symbol" pitchFamily="18" charset="2"/>
              </a:rPr>
              <a:t></a:t>
            </a:r>
            <a:r>
              <a:rPr lang="ru-RU" altLang="ru-RU" i="1"/>
              <a:t>V</a:t>
            </a:r>
            <a:r>
              <a:rPr lang="ru-RU" altLang="ru-RU"/>
              <a:t>, то </a:t>
            </a:r>
            <a:r>
              <a:rPr lang="ru-RU" altLang="ru-RU" i="1"/>
              <a:t>W</a:t>
            </a:r>
            <a:r>
              <a:rPr lang="ru-RU" altLang="ru-RU" baseline="-25000"/>
              <a:t>1</a:t>
            </a:r>
            <a:r>
              <a:rPr lang="ru-RU" altLang="ru-RU"/>
              <a:t> является лучшей (наибольшей) НГ, получаемой с помощью </a:t>
            </a:r>
            <a:endParaRPr lang="en-US" altLang="ru-RU"/>
          </a:p>
          <a:p>
            <a:r>
              <a:rPr lang="ru-RU" altLang="ru-RU"/>
              <a:t>1-деревьев. </a:t>
            </a:r>
            <a:r>
              <a:rPr lang="en-US" altLang="ru-RU"/>
              <a:t>    </a:t>
            </a:r>
            <a:r>
              <a:rPr lang="en-US" altLang="ru-RU" b="1" i="1"/>
              <a:t>T</a:t>
            </a:r>
            <a:r>
              <a:rPr lang="en-US" altLang="ru-RU" b="1"/>
              <a:t>=</a:t>
            </a:r>
            <a:r>
              <a:rPr lang="ru-RU" altLang="ru-RU" b="1"/>
              <a:t> </a:t>
            </a:r>
            <a:r>
              <a:rPr lang="ru-RU" altLang="ru-RU" b="1" i="1"/>
              <a:t>O</a:t>
            </a:r>
            <a:r>
              <a:rPr lang="ru-RU" altLang="ru-RU" b="1"/>
              <a:t>(</a:t>
            </a:r>
            <a:r>
              <a:rPr lang="ru-RU" altLang="ru-RU" b="1" i="1"/>
              <a:t>n</a:t>
            </a:r>
            <a:r>
              <a:rPr lang="ru-RU" altLang="ru-RU" b="1" baseline="30000"/>
              <a:t>3</a:t>
            </a:r>
            <a:r>
              <a:rPr lang="ru-RU" altLang="ru-RU" b="1"/>
              <a:t>)</a:t>
            </a:r>
            <a:endParaRPr lang="ru-RU" altLang="ru-RU"/>
          </a:p>
        </p:txBody>
      </p:sp>
      <p:sp>
        <p:nvSpPr>
          <p:cNvPr id="23556" name="Oval 30"/>
          <p:cNvSpPr>
            <a:spLocks noChangeArrowheads="1"/>
          </p:cNvSpPr>
          <p:nvPr/>
        </p:nvSpPr>
        <p:spPr bwMode="auto">
          <a:xfrm>
            <a:off x="4500563" y="4724400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ru-RU" i="1"/>
              <a:t>i</a:t>
            </a:r>
            <a:endParaRPr lang="ru-RU" altLang="ru-RU" i="1"/>
          </a:p>
        </p:txBody>
      </p:sp>
      <p:sp>
        <p:nvSpPr>
          <p:cNvPr id="23557" name="Oval 31"/>
          <p:cNvSpPr>
            <a:spLocks noChangeArrowheads="1"/>
          </p:cNvSpPr>
          <p:nvPr/>
        </p:nvSpPr>
        <p:spPr bwMode="auto">
          <a:xfrm>
            <a:off x="3779838" y="4797425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ru-RU" i="1"/>
              <a:t>p</a:t>
            </a:r>
            <a:endParaRPr lang="ru-RU" altLang="ru-RU" i="1"/>
          </a:p>
        </p:txBody>
      </p:sp>
      <p:sp>
        <p:nvSpPr>
          <p:cNvPr id="23558" name="Oval 39"/>
          <p:cNvSpPr>
            <a:spLocks noChangeArrowheads="1"/>
          </p:cNvSpPr>
          <p:nvPr/>
        </p:nvSpPr>
        <p:spPr bwMode="auto">
          <a:xfrm>
            <a:off x="5219700" y="5013325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ru-RU" i="1"/>
              <a:t>q</a:t>
            </a:r>
            <a:endParaRPr lang="ru-RU" altLang="ru-RU" i="1"/>
          </a:p>
        </p:txBody>
      </p:sp>
      <p:sp>
        <p:nvSpPr>
          <p:cNvPr id="23559" name="Oval 40"/>
          <p:cNvSpPr>
            <a:spLocks noChangeArrowheads="1"/>
          </p:cNvSpPr>
          <p:nvPr/>
        </p:nvSpPr>
        <p:spPr bwMode="auto">
          <a:xfrm>
            <a:off x="3635375" y="5516563"/>
            <a:ext cx="288925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altLang="ru-RU" i="1"/>
          </a:p>
        </p:txBody>
      </p:sp>
      <p:sp>
        <p:nvSpPr>
          <p:cNvPr id="23560" name="Oval 41"/>
          <p:cNvSpPr>
            <a:spLocks noChangeArrowheads="1"/>
          </p:cNvSpPr>
          <p:nvPr/>
        </p:nvSpPr>
        <p:spPr bwMode="auto">
          <a:xfrm>
            <a:off x="4211638" y="5661025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altLang="ru-RU" i="1"/>
          </a:p>
        </p:txBody>
      </p:sp>
      <p:sp>
        <p:nvSpPr>
          <p:cNvPr id="23561" name="Oval 42"/>
          <p:cNvSpPr>
            <a:spLocks noChangeArrowheads="1"/>
          </p:cNvSpPr>
          <p:nvPr/>
        </p:nvSpPr>
        <p:spPr bwMode="auto">
          <a:xfrm>
            <a:off x="4211638" y="6091238"/>
            <a:ext cx="288925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altLang="ru-RU" i="1"/>
          </a:p>
        </p:txBody>
      </p:sp>
      <p:sp>
        <p:nvSpPr>
          <p:cNvPr id="23562" name="Oval 43"/>
          <p:cNvSpPr>
            <a:spLocks noChangeArrowheads="1"/>
          </p:cNvSpPr>
          <p:nvPr/>
        </p:nvSpPr>
        <p:spPr bwMode="auto">
          <a:xfrm>
            <a:off x="4643438" y="5732463"/>
            <a:ext cx="288925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altLang="ru-RU" i="1"/>
          </a:p>
        </p:txBody>
      </p:sp>
      <p:cxnSp>
        <p:nvCxnSpPr>
          <p:cNvPr id="23563" name="AutoShape 44"/>
          <p:cNvCxnSpPr>
            <a:cxnSpLocks noChangeShapeType="1"/>
            <a:stCxn id="23560" idx="6"/>
            <a:endCxn id="23562" idx="2"/>
          </p:cNvCxnSpPr>
          <p:nvPr/>
        </p:nvCxnSpPr>
        <p:spPr bwMode="auto">
          <a:xfrm>
            <a:off x="4500563" y="5805488"/>
            <a:ext cx="142875" cy="71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4" name="AutoShape 45"/>
          <p:cNvCxnSpPr>
            <a:cxnSpLocks noChangeShapeType="1"/>
            <a:stCxn id="23560" idx="4"/>
            <a:endCxn id="23561" idx="0"/>
          </p:cNvCxnSpPr>
          <p:nvPr/>
        </p:nvCxnSpPr>
        <p:spPr bwMode="auto">
          <a:xfrm>
            <a:off x="4356100" y="5948363"/>
            <a:ext cx="0" cy="142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5" name="AutoShape 46"/>
          <p:cNvCxnSpPr>
            <a:cxnSpLocks noChangeShapeType="1"/>
            <a:stCxn id="23557" idx="4"/>
            <a:endCxn id="23559" idx="0"/>
          </p:cNvCxnSpPr>
          <p:nvPr/>
        </p:nvCxnSpPr>
        <p:spPr bwMode="auto">
          <a:xfrm flipH="1">
            <a:off x="3779838" y="5084763"/>
            <a:ext cx="144462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6" name="AutoShape 47"/>
          <p:cNvCxnSpPr>
            <a:cxnSpLocks noChangeShapeType="1"/>
            <a:stCxn id="23559" idx="6"/>
            <a:endCxn id="23560" idx="1"/>
          </p:cNvCxnSpPr>
          <p:nvPr/>
        </p:nvCxnSpPr>
        <p:spPr bwMode="auto">
          <a:xfrm>
            <a:off x="3924300" y="5661025"/>
            <a:ext cx="330200" cy="428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7" name="AutoShape 48"/>
          <p:cNvCxnSpPr>
            <a:cxnSpLocks noChangeShapeType="1"/>
            <a:stCxn id="23562" idx="7"/>
            <a:endCxn id="23558" idx="3"/>
          </p:cNvCxnSpPr>
          <p:nvPr/>
        </p:nvCxnSpPr>
        <p:spPr bwMode="auto">
          <a:xfrm flipV="1">
            <a:off x="4889500" y="5257800"/>
            <a:ext cx="373063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409" name="AutoShape 49"/>
          <p:cNvCxnSpPr>
            <a:cxnSpLocks noChangeShapeType="1"/>
            <a:stCxn id="23557" idx="6"/>
            <a:endCxn id="23556" idx="2"/>
          </p:cNvCxnSpPr>
          <p:nvPr/>
        </p:nvCxnSpPr>
        <p:spPr bwMode="auto">
          <a:xfrm flipV="1">
            <a:off x="4068763" y="4868863"/>
            <a:ext cx="431800" cy="73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410" name="AutoShape 50"/>
          <p:cNvCxnSpPr>
            <a:cxnSpLocks noChangeShapeType="1"/>
            <a:stCxn id="23556" idx="6"/>
            <a:endCxn id="23558" idx="1"/>
          </p:cNvCxnSpPr>
          <p:nvPr/>
        </p:nvCxnSpPr>
        <p:spPr bwMode="auto">
          <a:xfrm>
            <a:off x="4789488" y="4868863"/>
            <a:ext cx="473075" cy="187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3570" name="Oval 51"/>
          <p:cNvSpPr>
            <a:spLocks noChangeArrowheads="1"/>
          </p:cNvSpPr>
          <p:nvPr/>
        </p:nvSpPr>
        <p:spPr bwMode="auto">
          <a:xfrm>
            <a:off x="3060700" y="5873750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altLang="ru-RU" i="1"/>
          </a:p>
        </p:txBody>
      </p:sp>
      <p:cxnSp>
        <p:nvCxnSpPr>
          <p:cNvPr id="23571" name="AutoShape 53"/>
          <p:cNvCxnSpPr>
            <a:cxnSpLocks noChangeShapeType="1"/>
            <a:stCxn id="23559" idx="3"/>
            <a:endCxn id="23570" idx="7"/>
          </p:cNvCxnSpPr>
          <p:nvPr/>
        </p:nvCxnSpPr>
        <p:spPr bwMode="auto">
          <a:xfrm flipH="1">
            <a:off x="3306763" y="5761038"/>
            <a:ext cx="371475" cy="155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3572" name="Oval 54"/>
          <p:cNvSpPr>
            <a:spLocks noChangeArrowheads="1"/>
          </p:cNvSpPr>
          <p:nvPr/>
        </p:nvSpPr>
        <p:spPr bwMode="auto">
          <a:xfrm>
            <a:off x="4932363" y="6092825"/>
            <a:ext cx="288925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altLang="ru-RU" i="1"/>
          </a:p>
        </p:txBody>
      </p:sp>
      <p:cxnSp>
        <p:nvCxnSpPr>
          <p:cNvPr id="23573" name="AutoShape 55"/>
          <p:cNvCxnSpPr>
            <a:cxnSpLocks noChangeShapeType="1"/>
            <a:stCxn id="23562" idx="5"/>
            <a:endCxn id="23572" idx="1"/>
          </p:cNvCxnSpPr>
          <p:nvPr/>
        </p:nvCxnSpPr>
        <p:spPr bwMode="auto">
          <a:xfrm>
            <a:off x="4889500" y="5976938"/>
            <a:ext cx="85725" cy="158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8" name="Group 4"/>
          <p:cNvGraphicFramePr>
            <a:graphicFrameLocks noGrp="1"/>
          </p:cNvGraphicFramePr>
          <p:nvPr/>
        </p:nvGraphicFramePr>
        <p:xfrm>
          <a:off x="2560638" y="836613"/>
          <a:ext cx="4243387" cy="2738439"/>
        </p:xfrm>
        <a:graphic>
          <a:graphicData uri="http://schemas.openxmlformats.org/drawingml/2006/table">
            <a:tbl>
              <a:tblPr/>
              <a:tblGrid>
                <a:gridCol w="700087"/>
                <a:gridCol w="709613"/>
                <a:gridCol w="706437"/>
                <a:gridCol w="706438"/>
                <a:gridCol w="709612"/>
                <a:gridCol w="711200"/>
              </a:tblGrid>
              <a:tr h="568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631" name="Text Box 57"/>
          <p:cNvSpPr txBox="1">
            <a:spLocks noChangeArrowheads="1"/>
          </p:cNvSpPr>
          <p:nvPr/>
        </p:nvSpPr>
        <p:spPr bwMode="auto">
          <a:xfrm>
            <a:off x="2500313" y="163513"/>
            <a:ext cx="4260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altLang="ru-RU" b="1" u="sng"/>
              <a:t>Пример построения 1-дерева</a:t>
            </a:r>
            <a:r>
              <a:rPr lang="ru-RU" altLang="ru-RU"/>
              <a:t> </a:t>
            </a:r>
          </a:p>
        </p:txBody>
      </p:sp>
      <p:sp>
        <p:nvSpPr>
          <p:cNvPr id="24632" name="Oval 58"/>
          <p:cNvSpPr>
            <a:spLocks noChangeArrowheads="1"/>
          </p:cNvSpPr>
          <p:nvPr/>
        </p:nvSpPr>
        <p:spPr bwMode="auto">
          <a:xfrm>
            <a:off x="1547813" y="4437063"/>
            <a:ext cx="431800" cy="431800"/>
          </a:xfrm>
          <a:prstGeom prst="ellipse">
            <a:avLst/>
          </a:prstGeom>
          <a:solidFill>
            <a:srgbClr val="EBEF5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ru-RU"/>
              <a:t>1</a:t>
            </a:r>
          </a:p>
        </p:txBody>
      </p:sp>
      <p:sp>
        <p:nvSpPr>
          <p:cNvPr id="24633" name="Oval 59"/>
          <p:cNvSpPr>
            <a:spLocks noChangeArrowheads="1"/>
          </p:cNvSpPr>
          <p:nvPr/>
        </p:nvSpPr>
        <p:spPr bwMode="auto">
          <a:xfrm>
            <a:off x="5508625" y="594995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ru-RU"/>
              <a:t>2</a:t>
            </a:r>
          </a:p>
        </p:txBody>
      </p:sp>
      <p:sp>
        <p:nvSpPr>
          <p:cNvPr id="24634" name="Oval 60"/>
          <p:cNvSpPr>
            <a:spLocks noChangeArrowheads="1"/>
          </p:cNvSpPr>
          <p:nvPr/>
        </p:nvSpPr>
        <p:spPr bwMode="auto">
          <a:xfrm>
            <a:off x="2339975" y="594995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ru-RU"/>
              <a:t>3</a:t>
            </a:r>
          </a:p>
        </p:txBody>
      </p:sp>
      <p:sp>
        <p:nvSpPr>
          <p:cNvPr id="24635" name="Oval 61"/>
          <p:cNvSpPr>
            <a:spLocks noChangeArrowheads="1"/>
          </p:cNvSpPr>
          <p:nvPr/>
        </p:nvSpPr>
        <p:spPr bwMode="auto">
          <a:xfrm>
            <a:off x="3203575" y="465296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ru-RU"/>
              <a:t>4</a:t>
            </a:r>
          </a:p>
        </p:txBody>
      </p:sp>
      <p:sp>
        <p:nvSpPr>
          <p:cNvPr id="24636" name="Oval 62"/>
          <p:cNvSpPr>
            <a:spLocks noChangeArrowheads="1"/>
          </p:cNvSpPr>
          <p:nvPr/>
        </p:nvSpPr>
        <p:spPr bwMode="auto">
          <a:xfrm>
            <a:off x="3851275" y="378936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ru-RU"/>
              <a:t>5</a:t>
            </a:r>
          </a:p>
        </p:txBody>
      </p:sp>
      <p:cxnSp>
        <p:nvCxnSpPr>
          <p:cNvPr id="26687" name="AutoShape 63"/>
          <p:cNvCxnSpPr>
            <a:cxnSpLocks noChangeShapeType="1"/>
            <a:stCxn id="24635" idx="7"/>
            <a:endCxn id="24636" idx="3"/>
          </p:cNvCxnSpPr>
          <p:nvPr/>
        </p:nvCxnSpPr>
        <p:spPr bwMode="auto">
          <a:xfrm flipV="1">
            <a:off x="3571875" y="4157663"/>
            <a:ext cx="342900" cy="558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88" name="AutoShape 64"/>
          <p:cNvCxnSpPr>
            <a:cxnSpLocks noChangeShapeType="1"/>
            <a:stCxn id="24635" idx="4"/>
            <a:endCxn id="24634" idx="7"/>
          </p:cNvCxnSpPr>
          <p:nvPr/>
        </p:nvCxnSpPr>
        <p:spPr bwMode="auto">
          <a:xfrm flipH="1">
            <a:off x="2708539" y="5084763"/>
            <a:ext cx="710936" cy="92842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89" name="AutoShape 65"/>
          <p:cNvCxnSpPr>
            <a:cxnSpLocks noChangeShapeType="1"/>
            <a:stCxn id="24635" idx="5"/>
            <a:endCxn id="24633" idx="1"/>
          </p:cNvCxnSpPr>
          <p:nvPr/>
        </p:nvCxnSpPr>
        <p:spPr bwMode="auto">
          <a:xfrm>
            <a:off x="3571875" y="5021263"/>
            <a:ext cx="2000250" cy="9921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90" name="AutoShape 66"/>
          <p:cNvCxnSpPr>
            <a:cxnSpLocks noChangeShapeType="1"/>
            <a:stCxn id="24632" idx="6"/>
            <a:endCxn id="24635" idx="2"/>
          </p:cNvCxnSpPr>
          <p:nvPr/>
        </p:nvCxnSpPr>
        <p:spPr bwMode="auto">
          <a:xfrm>
            <a:off x="1979613" y="4652963"/>
            <a:ext cx="1223962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91" name="AutoShape 67"/>
          <p:cNvCxnSpPr>
            <a:cxnSpLocks noChangeShapeType="1"/>
            <a:stCxn id="24632" idx="4"/>
            <a:endCxn id="24634" idx="1"/>
          </p:cNvCxnSpPr>
          <p:nvPr/>
        </p:nvCxnSpPr>
        <p:spPr bwMode="auto">
          <a:xfrm>
            <a:off x="1763713" y="4868863"/>
            <a:ext cx="639762" cy="1144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6692" name="Text Box 68"/>
          <p:cNvSpPr txBox="1">
            <a:spLocks noChangeArrowheads="1"/>
          </p:cNvSpPr>
          <p:nvPr/>
        </p:nvSpPr>
        <p:spPr bwMode="auto">
          <a:xfrm>
            <a:off x="6424613" y="4818063"/>
            <a:ext cx="1209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/>
              <a:t>НГ = 17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6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6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6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6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9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4"/>
          <p:cNvSpPr txBox="1">
            <a:spLocks noChangeArrowheads="1"/>
          </p:cNvSpPr>
          <p:nvPr/>
        </p:nvSpPr>
        <p:spPr bwMode="auto">
          <a:xfrm>
            <a:off x="107950" y="884238"/>
            <a:ext cx="8658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altLang="ru-RU"/>
              <a:t>Рассмотрим общую постановку задачи </a:t>
            </a:r>
            <a:r>
              <a:rPr lang="ru-RU" altLang="ru-RU" i="1"/>
              <a:t>дискретной</a:t>
            </a:r>
            <a:r>
              <a:rPr lang="ru-RU" altLang="ru-RU"/>
              <a:t> оптимизации</a:t>
            </a:r>
          </a:p>
        </p:txBody>
      </p:sp>
      <p:sp>
        <p:nvSpPr>
          <p:cNvPr id="1028" name="Text Box 5"/>
          <p:cNvSpPr txBox="1">
            <a:spLocks noChangeArrowheads="1"/>
          </p:cNvSpPr>
          <p:nvPr/>
        </p:nvSpPr>
        <p:spPr bwMode="auto">
          <a:xfrm>
            <a:off x="131763" y="2276475"/>
            <a:ext cx="8904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/>
              <a:t>где </a:t>
            </a:r>
            <a:r>
              <a:rPr lang="ru-RU" altLang="ru-RU" i="1"/>
              <a:t>n</a:t>
            </a:r>
            <a:r>
              <a:rPr lang="ru-RU" altLang="ru-RU"/>
              <a:t>-мерный вектор </a:t>
            </a:r>
            <a:r>
              <a:rPr lang="ru-RU" altLang="ru-RU" i="1"/>
              <a:t>x</a:t>
            </a:r>
            <a:r>
              <a:rPr lang="ru-RU" altLang="ru-RU"/>
              <a:t> </a:t>
            </a:r>
            <a:r>
              <a:rPr lang="ru-RU" altLang="ru-RU">
                <a:sym typeface="Symbol" pitchFamily="18" charset="2"/>
              </a:rPr>
              <a:t></a:t>
            </a:r>
            <a:r>
              <a:rPr lang="ru-RU" altLang="ru-RU"/>
              <a:t> </a:t>
            </a:r>
            <a:r>
              <a:rPr lang="ru-RU" altLang="ru-RU" b="1" i="1"/>
              <a:t>конечному</a:t>
            </a:r>
            <a:r>
              <a:rPr lang="ru-RU" altLang="ru-RU"/>
              <a:t> мн. доп. решений </a:t>
            </a:r>
            <a:r>
              <a:rPr lang="ru-RU" altLang="ru-RU" i="1"/>
              <a:t>D</a:t>
            </a:r>
            <a:r>
              <a:rPr lang="ru-RU" altLang="ru-RU"/>
              <a:t>. 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162300" y="163513"/>
            <a:ext cx="2836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Постановка задачи</a:t>
            </a:r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/>
        </p:nvGraphicFramePr>
        <p:xfrm>
          <a:off x="3779838" y="1484313"/>
          <a:ext cx="1512887" cy="674687"/>
        </p:xfrm>
        <a:graphic>
          <a:graphicData uri="http://schemas.openxmlformats.org/presentationml/2006/ole">
            <p:oleObj spid="_x0000_s1026" name="Формула" r:id="rId3" imgW="634725" imgH="279279" progId="Equation.3">
              <p:embed/>
            </p:oleObj>
          </a:graphicData>
        </a:graphic>
      </p:graphicFrame>
      <p:sp>
        <p:nvSpPr>
          <p:cNvPr id="1030" name="Text Box 9"/>
          <p:cNvSpPr txBox="1">
            <a:spLocks noChangeArrowheads="1"/>
          </p:cNvSpPr>
          <p:nvPr/>
        </p:nvSpPr>
        <p:spPr bwMode="auto">
          <a:xfrm>
            <a:off x="161925" y="2781300"/>
            <a:ext cx="8658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>
                <a:sym typeface="Symbol" pitchFamily="18" charset="2"/>
              </a:rPr>
              <a:t> </a:t>
            </a:r>
            <a:r>
              <a:rPr lang="ru-RU" altLang="ru-RU"/>
              <a:t>можно перебрать все решения и выбрать </a:t>
            </a:r>
            <a:r>
              <a:rPr lang="en-US" altLang="ru-RU"/>
              <a:t>opt</a:t>
            </a:r>
            <a:r>
              <a:rPr lang="ru-RU" altLang="ru-RU"/>
              <a:t>… </a:t>
            </a:r>
          </a:p>
        </p:txBody>
      </p:sp>
      <p:sp>
        <p:nvSpPr>
          <p:cNvPr id="1031" name="Text Box 10"/>
          <p:cNvSpPr txBox="1">
            <a:spLocks noChangeArrowheads="1"/>
          </p:cNvSpPr>
          <p:nvPr/>
        </p:nvSpPr>
        <p:spPr bwMode="auto">
          <a:xfrm>
            <a:off x="179388" y="3284538"/>
            <a:ext cx="8856662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/>
              <a:t>В методах </a:t>
            </a:r>
            <a:r>
              <a:rPr lang="ru-RU" altLang="ru-RU" b="1" i="1"/>
              <a:t>неявного</a:t>
            </a:r>
            <a:r>
              <a:rPr lang="ru-RU" altLang="ru-RU"/>
              <a:t> перебора доп. мн. решений разбивается на не</a:t>
            </a:r>
            <a:r>
              <a:rPr lang="en-US" altLang="ru-RU"/>
              <a:t> </a:t>
            </a:r>
            <a:r>
              <a:rPr lang="ru-RU" altLang="ru-RU">
                <a:sym typeface="Symbol" pitchFamily="18" charset="2"/>
              </a:rPr>
              <a:t></a:t>
            </a:r>
            <a:r>
              <a:rPr lang="ru-RU" altLang="ru-RU"/>
              <a:t> подмн. </a:t>
            </a:r>
            <a:r>
              <a:rPr lang="en-US" altLang="ru-RU"/>
              <a:t>&lt;</a:t>
            </a:r>
            <a:r>
              <a:rPr lang="ru-RU" altLang="ru-RU"/>
              <a:t> мощности. Затем анализируется возможность исключения этих подмн</a:t>
            </a:r>
            <a:r>
              <a:rPr lang="en-US" altLang="ru-RU"/>
              <a:t>.</a:t>
            </a:r>
            <a:r>
              <a:rPr lang="ru-RU" altLang="ru-RU"/>
              <a:t>, а также  улучшения найденного доп. решения (рекорда). </a:t>
            </a:r>
          </a:p>
          <a:p>
            <a:r>
              <a:rPr lang="ru-RU" altLang="ru-RU"/>
              <a:t>В результате возможно сокращение перебора доп</a:t>
            </a:r>
            <a:r>
              <a:rPr lang="en-US" altLang="ru-RU"/>
              <a:t>.</a:t>
            </a:r>
            <a:r>
              <a:rPr lang="ru-RU" altLang="ru-RU"/>
              <a:t> решений. </a:t>
            </a:r>
          </a:p>
          <a:p>
            <a:endParaRPr lang="ru-RU" altLang="ru-RU"/>
          </a:p>
          <a:p>
            <a:pPr>
              <a:buFontTx/>
              <a:buChar char="•"/>
            </a:pPr>
            <a:r>
              <a:rPr lang="ru-RU" altLang="ru-RU"/>
              <a:t> Метод ветвей и границ</a:t>
            </a:r>
            <a:r>
              <a:rPr lang="en-US" altLang="ru-RU"/>
              <a:t> </a:t>
            </a:r>
            <a:r>
              <a:rPr lang="ru-RU" altLang="ru-RU"/>
              <a:t>(</a:t>
            </a:r>
            <a:r>
              <a:rPr lang="en-US" altLang="ru-RU"/>
              <a:t>Branch-and-Bound</a:t>
            </a:r>
            <a:r>
              <a:rPr lang="ru-RU" altLang="ru-RU"/>
              <a:t>)</a:t>
            </a:r>
          </a:p>
          <a:p>
            <a:pPr>
              <a:buFontTx/>
              <a:buChar char="•"/>
            </a:pPr>
            <a:r>
              <a:rPr lang="ru-RU" altLang="ru-RU"/>
              <a:t> Аддитивный алгоритм Балаша</a:t>
            </a:r>
            <a:endParaRPr lang="en-US" altLang="ru-RU"/>
          </a:p>
          <a:p>
            <a:pPr>
              <a:buFontTx/>
              <a:buChar char="•"/>
            </a:pPr>
            <a:r>
              <a:rPr lang="en-US" altLang="ru-RU"/>
              <a:t> </a:t>
            </a:r>
            <a:r>
              <a:rPr lang="ru-RU" altLang="ru-RU"/>
              <a:t>ЦЛП – </a:t>
            </a:r>
            <a:r>
              <a:rPr lang="en-US" altLang="ru-RU"/>
              <a:t>Branch-and-Cut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2"/>
          <p:cNvSpPr txBox="1">
            <a:spLocks noChangeArrowheads="1"/>
          </p:cNvSpPr>
          <p:nvPr/>
        </p:nvSpPr>
        <p:spPr bwMode="auto">
          <a:xfrm>
            <a:off x="2316163" y="163513"/>
            <a:ext cx="460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altLang="ru-RU" b="1" u="sng"/>
              <a:t>Аддитивный алгоритм Балаша</a:t>
            </a:r>
            <a:r>
              <a:rPr lang="ru-RU" altLang="ru-RU"/>
              <a:t> </a:t>
            </a:r>
          </a:p>
        </p:txBody>
      </p:sp>
      <p:graphicFrame>
        <p:nvGraphicFramePr>
          <p:cNvPr id="10242" name="Object 22"/>
          <p:cNvGraphicFramePr>
            <a:graphicFrameLocks noChangeAspect="1"/>
          </p:cNvGraphicFramePr>
          <p:nvPr/>
        </p:nvGraphicFramePr>
        <p:xfrm>
          <a:off x="2368550" y="836613"/>
          <a:ext cx="2794000" cy="879475"/>
        </p:xfrm>
        <a:graphic>
          <a:graphicData uri="http://schemas.openxmlformats.org/presentationml/2006/ole">
            <p:oleObj spid="_x0000_s10242" name="Формула" r:id="rId3" imgW="1422400" imgH="444500" progId="Equation.3">
              <p:embed/>
            </p:oleObj>
          </a:graphicData>
        </a:graphic>
      </p:graphicFrame>
      <p:graphicFrame>
        <p:nvGraphicFramePr>
          <p:cNvPr id="10243" name="Object 23"/>
          <p:cNvGraphicFramePr>
            <a:graphicFrameLocks noChangeAspect="1"/>
          </p:cNvGraphicFramePr>
          <p:nvPr/>
        </p:nvGraphicFramePr>
        <p:xfrm>
          <a:off x="2339975" y="1612900"/>
          <a:ext cx="2994025" cy="879475"/>
        </p:xfrm>
        <a:graphic>
          <a:graphicData uri="http://schemas.openxmlformats.org/presentationml/2006/ole">
            <p:oleObj spid="_x0000_s10243" name="Формула" r:id="rId4" imgW="1524000" imgH="444500" progId="Equation.3">
              <p:embed/>
            </p:oleObj>
          </a:graphicData>
        </a:graphic>
      </p:graphicFrame>
      <p:sp>
        <p:nvSpPr>
          <p:cNvPr id="10245" name="Text Box 24"/>
          <p:cNvSpPr txBox="1">
            <a:spLocks noChangeArrowheads="1"/>
          </p:cNvSpPr>
          <p:nvPr/>
        </p:nvSpPr>
        <p:spPr bwMode="auto">
          <a:xfrm>
            <a:off x="6219825" y="1001713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ru-RU"/>
              <a:t>(1)</a:t>
            </a:r>
            <a:endParaRPr lang="ru-RU" altLang="ru-RU"/>
          </a:p>
        </p:txBody>
      </p:sp>
      <p:sp>
        <p:nvSpPr>
          <p:cNvPr id="10246" name="Text Box 25"/>
          <p:cNvSpPr txBox="1">
            <a:spLocks noChangeArrowheads="1"/>
          </p:cNvSpPr>
          <p:nvPr/>
        </p:nvSpPr>
        <p:spPr bwMode="auto">
          <a:xfrm>
            <a:off x="6219825" y="1773238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ru-RU"/>
              <a:t>(2)</a:t>
            </a:r>
            <a:endParaRPr lang="ru-RU" altLang="ru-RU"/>
          </a:p>
        </p:txBody>
      </p:sp>
      <p:sp>
        <p:nvSpPr>
          <p:cNvPr id="10247" name="Text Box 26"/>
          <p:cNvSpPr txBox="1">
            <a:spLocks noChangeArrowheads="1"/>
          </p:cNvSpPr>
          <p:nvPr/>
        </p:nvSpPr>
        <p:spPr bwMode="auto">
          <a:xfrm>
            <a:off x="158750" y="2584450"/>
            <a:ext cx="880586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dirty="0" smtClean="0"/>
              <a:t>Назовём </a:t>
            </a:r>
            <a:r>
              <a:rPr lang="ru-RU" altLang="ru-RU" i="1" dirty="0"/>
              <a:t>решением</a:t>
            </a:r>
            <a:r>
              <a:rPr lang="ru-RU" altLang="ru-RU" dirty="0"/>
              <a:t> мн. {</a:t>
            </a:r>
            <a:r>
              <a:rPr lang="ru-RU" altLang="ru-RU" i="1" dirty="0" err="1"/>
              <a:t>x</a:t>
            </a:r>
            <a:r>
              <a:rPr lang="ru-RU" altLang="ru-RU" i="1" baseline="-25000" dirty="0" err="1"/>
              <a:t>j</a:t>
            </a:r>
            <a:r>
              <a:rPr lang="ru-RU" altLang="ru-RU" i="1" dirty="0"/>
              <a:t> </a:t>
            </a:r>
            <a:r>
              <a:rPr lang="ru-RU" altLang="ru-RU" dirty="0"/>
              <a:t>:</a:t>
            </a:r>
            <a:r>
              <a:rPr lang="ru-RU" altLang="ru-RU" i="1" dirty="0"/>
              <a:t> x</a:t>
            </a:r>
            <a:r>
              <a:rPr lang="ru-RU" altLang="ru-RU" i="1" baseline="-25000" dirty="0"/>
              <a:t>j</a:t>
            </a:r>
            <a:r>
              <a:rPr lang="ru-RU" altLang="ru-RU" i="1" dirty="0"/>
              <a:t>=</a:t>
            </a:r>
            <a:r>
              <a:rPr lang="ru-RU" altLang="ru-RU" dirty="0"/>
              <a:t>1,</a:t>
            </a:r>
            <a:r>
              <a:rPr lang="ru-RU" altLang="ru-RU" i="1" dirty="0"/>
              <a:t> j</a:t>
            </a:r>
            <a:r>
              <a:rPr lang="ru-RU" altLang="ru-RU" dirty="0">
                <a:sym typeface="Symbol" pitchFamily="18" charset="2"/>
              </a:rPr>
              <a:t></a:t>
            </a:r>
            <a:r>
              <a:rPr lang="ru-RU" altLang="ru-RU" i="1" dirty="0"/>
              <a:t>N</a:t>
            </a:r>
            <a:r>
              <a:rPr lang="ru-RU" altLang="ru-RU" baseline="-25000" dirty="0"/>
              <a:t>1</a:t>
            </a:r>
            <a:r>
              <a:rPr lang="ru-RU" altLang="ru-RU" dirty="0"/>
              <a:t>;</a:t>
            </a:r>
            <a:r>
              <a:rPr lang="ru-RU" altLang="ru-RU" i="1" dirty="0"/>
              <a:t> x</a:t>
            </a:r>
            <a:r>
              <a:rPr lang="ru-RU" altLang="ru-RU" i="1" baseline="-25000" dirty="0"/>
              <a:t>j</a:t>
            </a:r>
            <a:r>
              <a:rPr lang="ru-RU" altLang="ru-RU" i="1" dirty="0"/>
              <a:t>=</a:t>
            </a:r>
            <a:r>
              <a:rPr lang="ru-RU" altLang="ru-RU" dirty="0"/>
              <a:t>0,</a:t>
            </a:r>
            <a:r>
              <a:rPr lang="ru-RU" altLang="ru-RU" i="1" dirty="0"/>
              <a:t> j</a:t>
            </a:r>
            <a:r>
              <a:rPr lang="ru-RU" altLang="ru-RU" dirty="0">
                <a:sym typeface="Symbol" pitchFamily="18" charset="2"/>
              </a:rPr>
              <a:t></a:t>
            </a:r>
            <a:r>
              <a:rPr lang="ru-RU" altLang="ru-RU" i="1" dirty="0"/>
              <a:t>N\N</a:t>
            </a:r>
            <a:r>
              <a:rPr lang="ru-RU" altLang="ru-RU" baseline="-25000" dirty="0"/>
              <a:t>1</a:t>
            </a:r>
            <a:r>
              <a:rPr lang="ru-RU" altLang="ru-RU" dirty="0"/>
              <a:t>,</a:t>
            </a:r>
            <a:r>
              <a:rPr lang="ru-RU" altLang="ru-RU" i="1" dirty="0"/>
              <a:t> N=</a:t>
            </a:r>
            <a:r>
              <a:rPr lang="ru-RU" altLang="ru-RU" dirty="0"/>
              <a:t>{1,…,</a:t>
            </a:r>
            <a:r>
              <a:rPr lang="ru-RU" altLang="ru-RU" i="1" dirty="0" err="1"/>
              <a:t>n</a:t>
            </a:r>
            <a:r>
              <a:rPr lang="ru-RU" altLang="ru-RU" dirty="0"/>
              <a:t>}}.</a:t>
            </a:r>
          </a:p>
          <a:p>
            <a:r>
              <a:rPr lang="ru-RU" altLang="ru-RU" dirty="0"/>
              <a:t>Решение является </a:t>
            </a:r>
            <a:r>
              <a:rPr lang="ru-RU" altLang="ru-RU" b="1" i="1" dirty="0"/>
              <a:t>допустимым</a:t>
            </a:r>
            <a:r>
              <a:rPr lang="ru-RU" altLang="ru-RU" dirty="0"/>
              <a:t>, </a:t>
            </a:r>
            <a:r>
              <a:rPr lang="en-US" altLang="ru-RU" dirty="0"/>
              <a:t>if</a:t>
            </a:r>
            <a:r>
              <a:rPr lang="ru-RU" altLang="ru-RU" dirty="0"/>
              <a:t> выполняются неравенства (2).</a:t>
            </a:r>
          </a:p>
          <a:p>
            <a:r>
              <a:rPr lang="ru-RU" altLang="ru-RU" dirty="0"/>
              <a:t>Пусть 0</a:t>
            </a:r>
            <a:r>
              <a:rPr lang="ru-RU" altLang="ru-RU" dirty="0">
                <a:sym typeface="Symbol" pitchFamily="18" charset="2"/>
              </a:rPr>
              <a:t></a:t>
            </a:r>
            <a:r>
              <a:rPr lang="ru-RU" altLang="ru-RU" i="1" dirty="0"/>
              <a:t>c</a:t>
            </a:r>
            <a:r>
              <a:rPr lang="ru-RU" altLang="ru-RU" baseline="-25000" dirty="0"/>
              <a:t>1</a:t>
            </a:r>
            <a:r>
              <a:rPr lang="ru-RU" altLang="ru-RU" dirty="0">
                <a:sym typeface="Symbol" pitchFamily="18" charset="2"/>
              </a:rPr>
              <a:t></a:t>
            </a:r>
            <a:r>
              <a:rPr lang="ru-RU" altLang="ru-RU" i="1" dirty="0"/>
              <a:t>c</a:t>
            </a:r>
            <a:r>
              <a:rPr lang="ru-RU" altLang="ru-RU" baseline="-25000" dirty="0"/>
              <a:t>2</a:t>
            </a:r>
            <a:r>
              <a:rPr lang="ru-RU" altLang="ru-RU" dirty="0">
                <a:sym typeface="Symbol" pitchFamily="18" charset="2"/>
              </a:rPr>
              <a:t></a:t>
            </a:r>
            <a:r>
              <a:rPr lang="ru-RU" altLang="ru-RU" i="1" dirty="0"/>
              <a:t>…</a:t>
            </a:r>
            <a:r>
              <a:rPr lang="ru-RU" altLang="ru-RU" dirty="0">
                <a:sym typeface="Symbol" pitchFamily="18" charset="2"/>
              </a:rPr>
              <a:t></a:t>
            </a:r>
            <a:r>
              <a:rPr lang="ru-RU" altLang="ru-RU" i="1" dirty="0" err="1"/>
              <a:t>c</a:t>
            </a:r>
            <a:r>
              <a:rPr lang="ru-RU" altLang="ru-RU" i="1" baseline="-25000" dirty="0" err="1"/>
              <a:t>n</a:t>
            </a:r>
            <a:r>
              <a:rPr lang="ru-RU" altLang="ru-RU" dirty="0"/>
              <a:t>. (</a:t>
            </a:r>
            <a:r>
              <a:rPr lang="en-US" altLang="ru-RU" dirty="0"/>
              <a:t>if </a:t>
            </a:r>
            <a:r>
              <a:rPr lang="en-US" altLang="ru-RU" dirty="0">
                <a:sym typeface="Symbol" pitchFamily="18" charset="2"/>
              </a:rPr>
              <a:t></a:t>
            </a:r>
            <a:r>
              <a:rPr lang="ru-RU" altLang="ru-RU" dirty="0"/>
              <a:t> </a:t>
            </a:r>
            <a:r>
              <a:rPr lang="ru-RU" altLang="ru-RU" i="1" dirty="0" err="1"/>
              <a:t>j</a:t>
            </a:r>
            <a:r>
              <a:rPr lang="ru-RU" altLang="ru-RU" dirty="0"/>
              <a:t> : </a:t>
            </a:r>
            <a:r>
              <a:rPr lang="ru-RU" altLang="ru-RU" i="1" dirty="0" err="1"/>
              <a:t>c</a:t>
            </a:r>
            <a:r>
              <a:rPr lang="ru-RU" altLang="ru-RU" i="1" baseline="-25000" dirty="0" err="1"/>
              <a:t>j</a:t>
            </a:r>
            <a:r>
              <a:rPr lang="ru-RU" altLang="ru-RU" i="1" dirty="0"/>
              <a:t>&lt;</a:t>
            </a:r>
            <a:r>
              <a:rPr lang="ru-RU" altLang="ru-RU" dirty="0"/>
              <a:t>0, то </a:t>
            </a:r>
            <a:r>
              <a:rPr lang="ru-RU" altLang="ru-RU" dirty="0">
                <a:sym typeface="Symbol" pitchFamily="18" charset="2"/>
              </a:rPr>
              <a:t></a:t>
            </a:r>
            <a:r>
              <a:rPr lang="ru-RU" altLang="ru-RU" dirty="0"/>
              <a:t> </a:t>
            </a:r>
            <a:r>
              <a:rPr lang="en-US" altLang="ru-RU" i="1" dirty="0" err="1"/>
              <a:t>y</a:t>
            </a:r>
            <a:r>
              <a:rPr lang="en-US" altLang="ru-RU" i="1" baseline="-25000" dirty="0" err="1"/>
              <a:t>j</a:t>
            </a:r>
            <a:r>
              <a:rPr lang="en-US" altLang="ru-RU" dirty="0"/>
              <a:t>=</a:t>
            </a:r>
            <a:r>
              <a:rPr lang="ru-RU" altLang="ru-RU" dirty="0"/>
              <a:t>1</a:t>
            </a:r>
            <a:r>
              <a:rPr lang="ru-RU" altLang="ru-RU" i="1" dirty="0"/>
              <a:t>–</a:t>
            </a:r>
            <a:r>
              <a:rPr lang="ru-RU" altLang="ru-RU" i="1" dirty="0" err="1"/>
              <a:t>x</a:t>
            </a:r>
            <a:r>
              <a:rPr lang="ru-RU" altLang="ru-RU" i="1" baseline="-25000" dirty="0" err="1"/>
              <a:t>j</a:t>
            </a:r>
            <a:r>
              <a:rPr lang="ru-RU" altLang="ru-RU" dirty="0"/>
              <a:t>) </a:t>
            </a:r>
          </a:p>
        </p:txBody>
      </p:sp>
      <p:sp>
        <p:nvSpPr>
          <p:cNvPr id="10248" name="Text Box 27"/>
          <p:cNvSpPr txBox="1">
            <a:spLocks noChangeArrowheads="1"/>
          </p:cNvSpPr>
          <p:nvPr/>
        </p:nvSpPr>
        <p:spPr bwMode="auto">
          <a:xfrm>
            <a:off x="107950" y="4113213"/>
            <a:ext cx="89852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/>
              <a:t>Доп. решение </a:t>
            </a:r>
            <a:r>
              <a:rPr lang="en-US" altLang="ru-RU" i="1"/>
              <a:t>x</a:t>
            </a:r>
            <a:r>
              <a:rPr lang="en-US" altLang="ru-RU"/>
              <a:t> </a:t>
            </a:r>
            <a:r>
              <a:rPr lang="ru-RU" altLang="ru-RU" b="1" i="1"/>
              <a:t>доминирует</a:t>
            </a:r>
            <a:r>
              <a:rPr lang="ru-RU" altLang="ru-RU"/>
              <a:t> доп. решение </a:t>
            </a:r>
            <a:r>
              <a:rPr lang="en-US" altLang="ru-RU" i="1"/>
              <a:t>y</a:t>
            </a:r>
            <a:r>
              <a:rPr lang="ru-RU" altLang="ru-RU"/>
              <a:t>, если </a:t>
            </a:r>
            <a:r>
              <a:rPr lang="ru-RU" altLang="ru-RU" i="1"/>
              <a:t>Z</a:t>
            </a:r>
            <a:r>
              <a:rPr lang="ru-RU" altLang="ru-RU"/>
              <a:t>(</a:t>
            </a:r>
            <a:r>
              <a:rPr lang="en-US" altLang="ru-RU" i="1"/>
              <a:t>x</a:t>
            </a:r>
            <a:r>
              <a:rPr lang="ru-RU" altLang="ru-RU"/>
              <a:t>)</a:t>
            </a:r>
            <a:r>
              <a:rPr lang="ru-RU" altLang="ru-RU" i="1"/>
              <a:t> &lt; </a:t>
            </a:r>
            <a:r>
              <a:rPr lang="en-US" altLang="ru-RU" i="1"/>
              <a:t>Z</a:t>
            </a:r>
            <a:r>
              <a:rPr lang="ru-RU" altLang="ru-RU"/>
              <a:t>(</a:t>
            </a:r>
            <a:r>
              <a:rPr lang="en-US" altLang="ru-RU" i="1"/>
              <a:t>y</a:t>
            </a:r>
            <a:r>
              <a:rPr lang="ru-RU" altLang="ru-RU"/>
              <a:t>). </a:t>
            </a:r>
          </a:p>
          <a:p>
            <a:r>
              <a:rPr lang="ru-RU" altLang="ru-RU"/>
              <a:t>Если решения доминируются лучшим найденным допустимым решением (рекордом), то их можно отбросить.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0" y="2009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1403350" y="1720850"/>
          <a:ext cx="6300788" cy="5086350"/>
        </p:xfrm>
        <a:graphic>
          <a:graphicData uri="http://schemas.openxmlformats.org/presentationml/2006/ole">
            <p:oleObj spid="_x0000_s11266" name="Презентация" r:id="rId3" imgW="4572000" imgH="3429000" progId="PowerPoint.Show.8">
              <p:embed/>
            </p:oleObj>
          </a:graphicData>
        </a:graphic>
      </p:graphicFrame>
      <p:sp>
        <p:nvSpPr>
          <p:cNvPr id="11268" name="Text Box 6"/>
          <p:cNvSpPr txBox="1">
            <a:spLocks noChangeArrowheads="1"/>
          </p:cNvSpPr>
          <p:nvPr/>
        </p:nvSpPr>
        <p:spPr bwMode="auto">
          <a:xfrm>
            <a:off x="3708400" y="163513"/>
            <a:ext cx="1827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altLang="ru-RU" b="1" u="sng"/>
              <a:t>Диаграмма</a:t>
            </a:r>
            <a:r>
              <a:rPr lang="ru-RU" altLang="ru-RU"/>
              <a:t> </a:t>
            </a:r>
          </a:p>
        </p:txBody>
      </p:sp>
      <p:sp>
        <p:nvSpPr>
          <p:cNvPr id="11269" name="Text Box 7"/>
          <p:cNvSpPr txBox="1">
            <a:spLocks noChangeArrowheads="1"/>
          </p:cNvSpPr>
          <p:nvPr/>
        </p:nvSpPr>
        <p:spPr bwMode="auto">
          <a:xfrm>
            <a:off x="87313" y="641350"/>
            <a:ext cx="88773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/>
              <a:t>2</a:t>
            </a:r>
            <a:r>
              <a:rPr lang="ru-RU" altLang="ru-RU" i="1" baseline="30000"/>
              <a:t>n</a:t>
            </a:r>
            <a:r>
              <a:rPr lang="ru-RU" altLang="ru-RU"/>
              <a:t> решений разобьем на </a:t>
            </a:r>
            <a:r>
              <a:rPr lang="ru-RU" altLang="ru-RU" i="1"/>
              <a:t>n+</a:t>
            </a:r>
            <a:r>
              <a:rPr lang="ru-RU" altLang="ru-RU"/>
              <a:t>1 подмн. с номерами </a:t>
            </a:r>
            <a:r>
              <a:rPr lang="ru-RU" altLang="ru-RU" i="1"/>
              <a:t>k=</a:t>
            </a:r>
            <a:r>
              <a:rPr lang="ru-RU" altLang="ru-RU"/>
              <a:t>0,1,…,</a:t>
            </a:r>
            <a:r>
              <a:rPr lang="ru-RU" altLang="ru-RU" i="1"/>
              <a:t>n</a:t>
            </a:r>
            <a:r>
              <a:rPr lang="ru-RU" altLang="ru-RU"/>
              <a:t>: </a:t>
            </a:r>
            <a:endParaRPr lang="ru-RU" altLang="ru-RU" i="1"/>
          </a:p>
          <a:p>
            <a:r>
              <a:rPr lang="ru-RU" altLang="ru-RU" i="1"/>
              <a:t>k</a:t>
            </a:r>
            <a:r>
              <a:rPr lang="ru-RU" altLang="ru-RU"/>
              <a:t>-е подмножество содержит все решения с </a:t>
            </a:r>
            <a:r>
              <a:rPr lang="ru-RU" altLang="ru-RU" i="1"/>
              <a:t>k</a:t>
            </a:r>
            <a:r>
              <a:rPr lang="ru-RU" altLang="ru-RU"/>
              <a:t>  переменными = 1 и </a:t>
            </a:r>
            <a:endParaRPr lang="ru-RU" altLang="ru-RU" i="1"/>
          </a:p>
          <a:p>
            <a:r>
              <a:rPr lang="ru-RU" altLang="ru-RU" i="1"/>
              <a:t>n </a:t>
            </a:r>
            <a:r>
              <a:rPr lang="ru-RU" altLang="ru-RU" i="1">
                <a:sym typeface="Symbol" pitchFamily="18" charset="2"/>
              </a:rPr>
              <a:t></a:t>
            </a:r>
            <a:r>
              <a:rPr lang="ru-RU" altLang="ru-RU" i="1"/>
              <a:t> k</a:t>
            </a:r>
            <a:r>
              <a:rPr lang="ru-RU" altLang="ru-RU"/>
              <a:t> переменными = 0.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0" y="2009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620963" y="163513"/>
            <a:ext cx="401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altLang="ru-RU" b="1" u="sng"/>
              <a:t>Упорядоченность решений</a:t>
            </a:r>
            <a:r>
              <a:rPr lang="ru-RU" altLang="ru-RU"/>
              <a:t> </a:t>
            </a:r>
          </a:p>
        </p:txBody>
      </p:sp>
      <p:sp>
        <p:nvSpPr>
          <p:cNvPr id="12293" name="Text Box 6"/>
          <p:cNvSpPr txBox="1">
            <a:spLocks noChangeArrowheads="1"/>
          </p:cNvSpPr>
          <p:nvPr/>
        </p:nvSpPr>
        <p:spPr bwMode="auto">
          <a:xfrm>
            <a:off x="87313" y="785813"/>
            <a:ext cx="88773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ru-RU" altLang="ru-RU"/>
              <a:t> при </a:t>
            </a:r>
            <a:r>
              <a:rPr lang="ru-RU" altLang="ru-RU" i="1"/>
              <a:t>k=</a:t>
            </a:r>
            <a:r>
              <a:rPr lang="ru-RU" altLang="ru-RU"/>
              <a:t>0, подмн. решений состоит из 1 решения </a:t>
            </a:r>
            <a:r>
              <a:rPr lang="ru-RU" altLang="ru-RU" i="1"/>
              <a:t>х = </a:t>
            </a:r>
            <a:r>
              <a:rPr lang="ru-RU" altLang="ru-RU"/>
              <a:t>0;</a:t>
            </a:r>
          </a:p>
          <a:p>
            <a:pPr>
              <a:buFontTx/>
              <a:buChar char="•"/>
            </a:pPr>
            <a:r>
              <a:rPr lang="ru-RU" altLang="ru-RU"/>
              <a:t> при </a:t>
            </a:r>
            <a:r>
              <a:rPr lang="ru-RU" altLang="ru-RU" i="1"/>
              <a:t>k=</a:t>
            </a:r>
            <a:r>
              <a:rPr lang="ru-RU" altLang="ru-RU"/>
              <a:t>1, подмн. решений включает </a:t>
            </a:r>
            <a:r>
              <a:rPr lang="ru-RU" altLang="ru-RU" i="1"/>
              <a:t>n</a:t>
            </a:r>
            <a:r>
              <a:rPr lang="ru-RU" altLang="ru-RU"/>
              <a:t> решений, в которых </a:t>
            </a:r>
            <a:r>
              <a:rPr lang="ru-RU" altLang="ru-RU" i="1"/>
              <a:t>x</a:t>
            </a:r>
            <a:r>
              <a:rPr lang="ru-RU" altLang="ru-RU" i="1" baseline="-25000"/>
              <a:t>i</a:t>
            </a:r>
            <a:r>
              <a:rPr lang="ru-RU" altLang="ru-RU" i="1"/>
              <a:t>=</a:t>
            </a:r>
            <a:r>
              <a:rPr lang="ru-RU" altLang="ru-RU"/>
              <a:t>1;</a:t>
            </a:r>
            <a:r>
              <a:rPr lang="ru-RU" altLang="ru-RU" i="1"/>
              <a:t> x</a:t>
            </a:r>
            <a:r>
              <a:rPr lang="ru-RU" altLang="ru-RU" i="1" baseline="-25000"/>
              <a:t>j</a:t>
            </a:r>
            <a:r>
              <a:rPr lang="ru-RU" altLang="ru-RU" i="1"/>
              <a:t>=</a:t>
            </a:r>
            <a:r>
              <a:rPr lang="ru-RU" altLang="ru-RU"/>
              <a:t>0,</a:t>
            </a:r>
            <a:r>
              <a:rPr lang="ru-RU" altLang="ru-RU" i="1"/>
              <a:t>  j</a:t>
            </a:r>
            <a:r>
              <a:rPr lang="ru-RU" altLang="ru-RU" i="1">
                <a:sym typeface="Symbol" pitchFamily="18" charset="2"/>
              </a:rPr>
              <a:t></a:t>
            </a:r>
            <a:r>
              <a:rPr lang="ru-RU" altLang="ru-RU" i="1"/>
              <a:t> i</a:t>
            </a:r>
            <a:r>
              <a:rPr lang="ru-RU" altLang="ru-RU"/>
              <a:t>;</a:t>
            </a:r>
            <a:r>
              <a:rPr lang="ru-RU" altLang="ru-RU" i="1"/>
              <a:t>  i=</a:t>
            </a:r>
            <a:r>
              <a:rPr lang="ru-RU" altLang="ru-RU"/>
              <a:t>1,…,</a:t>
            </a:r>
            <a:r>
              <a:rPr lang="ru-RU" altLang="ru-RU" i="1"/>
              <a:t>n</a:t>
            </a:r>
            <a:r>
              <a:rPr lang="ru-RU" altLang="ru-RU"/>
              <a:t>;</a:t>
            </a:r>
          </a:p>
        </p:txBody>
      </p:sp>
      <p:sp>
        <p:nvSpPr>
          <p:cNvPr id="12294" name="Text Box 7"/>
          <p:cNvSpPr txBox="1">
            <a:spLocks noChangeArrowheads="1"/>
          </p:cNvSpPr>
          <p:nvPr/>
        </p:nvSpPr>
        <p:spPr bwMode="auto">
          <a:xfrm>
            <a:off x="87313" y="1989138"/>
            <a:ext cx="4148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ru-RU" altLang="ru-RU" i="1"/>
              <a:t> k</a:t>
            </a:r>
            <a:r>
              <a:rPr lang="ru-RU" altLang="ru-RU"/>
              <a:t>-е подмножество состоит из</a:t>
            </a:r>
          </a:p>
        </p:txBody>
      </p:sp>
      <p:sp>
        <p:nvSpPr>
          <p:cNvPr id="12295" name="Text Box 8"/>
          <p:cNvSpPr txBox="1">
            <a:spLocks noChangeArrowheads="1"/>
          </p:cNvSpPr>
          <p:nvPr/>
        </p:nvSpPr>
        <p:spPr bwMode="auto">
          <a:xfrm>
            <a:off x="87313" y="2873375"/>
            <a:ext cx="894873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dirty="0"/>
              <a:t>На диаграмме </a:t>
            </a:r>
            <a:r>
              <a:rPr lang="ru-RU" altLang="ru-RU" dirty="0" err="1"/>
              <a:t>каж</a:t>
            </a:r>
            <a:r>
              <a:rPr lang="ru-RU" altLang="ru-RU" dirty="0"/>
              <a:t>. вершина, содержащая список </a:t>
            </a:r>
            <a:r>
              <a:rPr lang="ru-RU" altLang="ru-RU" i="1" dirty="0"/>
              <a:t>N</a:t>
            </a:r>
            <a:r>
              <a:rPr lang="ru-RU" altLang="ru-RU" baseline="-25000" dirty="0"/>
              <a:t>1</a:t>
            </a:r>
            <a:r>
              <a:rPr lang="ru-RU" altLang="ru-RU" dirty="0"/>
              <a:t>, представляет решение, в котором переменные с индексами из </a:t>
            </a:r>
            <a:r>
              <a:rPr lang="ru-RU" altLang="ru-RU" i="1" dirty="0"/>
              <a:t>N</a:t>
            </a:r>
            <a:r>
              <a:rPr lang="ru-RU" altLang="ru-RU" baseline="-25000" dirty="0"/>
              <a:t>1</a:t>
            </a:r>
            <a:r>
              <a:rPr lang="ru-RU" altLang="ru-RU" dirty="0"/>
              <a:t> равны 1, а остальные </a:t>
            </a:r>
            <a:r>
              <a:rPr lang="ru-RU" altLang="ru-RU" dirty="0" smtClean="0"/>
              <a:t>= </a:t>
            </a:r>
            <a:r>
              <a:rPr lang="ru-RU" altLang="ru-RU" dirty="0"/>
              <a:t>0. Так вершина (1,3) соответствует решению </a:t>
            </a:r>
          </a:p>
          <a:p>
            <a:r>
              <a:rPr lang="ru-RU" altLang="ru-RU" i="1" dirty="0" err="1" smtClean="0"/>
              <a:t>x</a:t>
            </a:r>
            <a:r>
              <a:rPr lang="ru-RU" altLang="ru-RU" dirty="0" err="1" smtClean="0"/>
              <a:t>=</a:t>
            </a:r>
            <a:r>
              <a:rPr lang="ru-RU" altLang="ru-RU" dirty="0" smtClean="0"/>
              <a:t>(1</a:t>
            </a:r>
            <a:r>
              <a:rPr lang="en-US" altLang="ru-RU" dirty="0" smtClean="0"/>
              <a:t>,0,1,0)</a:t>
            </a:r>
            <a:endParaRPr lang="ru-RU" altLang="ru-RU" dirty="0"/>
          </a:p>
        </p:txBody>
      </p:sp>
      <p:sp>
        <p:nvSpPr>
          <p:cNvPr id="12296" name="Text Box 9"/>
          <p:cNvSpPr txBox="1">
            <a:spLocks noChangeArrowheads="1"/>
          </p:cNvSpPr>
          <p:nvPr/>
        </p:nvSpPr>
        <p:spPr bwMode="auto">
          <a:xfrm>
            <a:off x="4964113" y="1989138"/>
            <a:ext cx="14081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/>
              <a:t>решений.</a:t>
            </a:r>
          </a:p>
        </p:txBody>
      </p:sp>
      <p:graphicFrame>
        <p:nvGraphicFramePr>
          <p:cNvPr id="12290" name="Object 10"/>
          <p:cNvGraphicFramePr>
            <a:graphicFrameLocks noChangeAspect="1"/>
          </p:cNvGraphicFramePr>
          <p:nvPr/>
        </p:nvGraphicFramePr>
        <p:xfrm>
          <a:off x="4356100" y="2006600"/>
          <a:ext cx="423863" cy="476250"/>
        </p:xfrm>
        <a:graphic>
          <a:graphicData uri="http://schemas.openxmlformats.org/presentationml/2006/ole">
            <p:oleObj spid="_x0000_s12290" name="Формула" r:id="rId3" imgW="215713" imgH="241091" progId="Equation.3">
              <p:embed/>
            </p:oleObj>
          </a:graphicData>
        </a:graphic>
      </p:graphicFrame>
      <p:sp>
        <p:nvSpPr>
          <p:cNvPr id="12297" name="Text Box 11"/>
          <p:cNvSpPr txBox="1">
            <a:spLocks noChangeArrowheads="1"/>
          </p:cNvSpPr>
          <p:nvPr/>
        </p:nvSpPr>
        <p:spPr bwMode="auto">
          <a:xfrm>
            <a:off x="107950" y="4689475"/>
            <a:ext cx="89852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/>
              <a:t>Если в диаграмме </a:t>
            </a:r>
            <a:r>
              <a:rPr lang="ru-RU" altLang="ru-RU">
                <a:sym typeface="Symbol" pitchFamily="18" charset="2"/>
              </a:rPr>
              <a:t></a:t>
            </a:r>
            <a:r>
              <a:rPr lang="ru-RU" altLang="ru-RU"/>
              <a:t> путь из </a:t>
            </a:r>
            <a:r>
              <a:rPr lang="en-US" altLang="ru-RU" i="1"/>
              <a:t>u</a:t>
            </a:r>
            <a:r>
              <a:rPr lang="ru-RU" altLang="ru-RU"/>
              <a:t> в </a:t>
            </a:r>
            <a:r>
              <a:rPr lang="en-US" altLang="ru-RU" i="1"/>
              <a:t>v</a:t>
            </a:r>
            <a:r>
              <a:rPr lang="ru-RU" altLang="ru-RU"/>
              <a:t>, то в. </a:t>
            </a:r>
            <a:r>
              <a:rPr lang="en-US" altLang="ru-RU" i="1"/>
              <a:t>u</a:t>
            </a:r>
            <a:r>
              <a:rPr lang="ru-RU" altLang="ru-RU"/>
              <a:t> наз. </a:t>
            </a:r>
            <a:r>
              <a:rPr lang="ru-RU" altLang="ru-RU" i="1"/>
              <a:t>предшествующей</a:t>
            </a:r>
            <a:r>
              <a:rPr lang="ru-RU" altLang="ru-RU"/>
              <a:t> для в. </a:t>
            </a:r>
            <a:r>
              <a:rPr lang="en-US" altLang="ru-RU" i="1"/>
              <a:t>v</a:t>
            </a:r>
            <a:r>
              <a:rPr lang="ru-RU" altLang="ru-RU"/>
              <a:t>, а </a:t>
            </a:r>
            <a:r>
              <a:rPr lang="en-US" altLang="ru-RU" i="1"/>
              <a:t>v</a:t>
            </a:r>
            <a:r>
              <a:rPr lang="en-US" altLang="ru-RU"/>
              <a:t> </a:t>
            </a:r>
            <a:r>
              <a:rPr lang="ru-RU" altLang="ru-RU"/>
              <a:t>- </a:t>
            </a:r>
            <a:r>
              <a:rPr lang="ru-RU" altLang="ru-RU" i="1"/>
              <a:t>следующей</a:t>
            </a:r>
            <a:r>
              <a:rPr lang="ru-RU" altLang="ru-RU"/>
              <a:t> за </a:t>
            </a:r>
            <a:r>
              <a:rPr lang="en-US" altLang="ru-RU" i="1"/>
              <a:t>u</a:t>
            </a:r>
            <a:r>
              <a:rPr lang="ru-RU" altLang="ru-RU"/>
              <a:t>. </a:t>
            </a:r>
          </a:p>
          <a:p>
            <a:r>
              <a:rPr lang="ru-RU" altLang="ru-RU">
                <a:sym typeface="Symbol" pitchFamily="18" charset="2"/>
              </a:rPr>
              <a:t></a:t>
            </a:r>
            <a:r>
              <a:rPr lang="ru-RU" altLang="ru-RU"/>
              <a:t> решения частично упорядочены.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0" y="2009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3797300" y="163513"/>
            <a:ext cx="1646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altLang="ru-RU" b="1" u="sng"/>
              <a:t>Алгоритм</a:t>
            </a:r>
            <a:r>
              <a:rPr lang="ru-RU" altLang="ru-RU"/>
              <a:t> </a:t>
            </a: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87313" y="785813"/>
            <a:ext cx="88773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dirty="0" smtClean="0"/>
              <a:t>Алгоритм </a:t>
            </a:r>
            <a:r>
              <a:rPr lang="ru-RU" altLang="ru-RU" dirty="0"/>
              <a:t>начинает работу с вершины </a:t>
            </a:r>
            <a:r>
              <a:rPr lang="ru-RU" altLang="ru-RU" i="1" dirty="0" err="1"/>
              <a:t>х</a:t>
            </a:r>
            <a:r>
              <a:rPr lang="ru-RU" altLang="ru-RU" i="1" dirty="0"/>
              <a:t> = </a:t>
            </a:r>
            <a:r>
              <a:rPr lang="ru-RU" altLang="ru-RU" dirty="0"/>
              <a:t>0. </a:t>
            </a:r>
          </a:p>
          <a:p>
            <a:r>
              <a:rPr lang="ru-RU" altLang="ru-RU" dirty="0"/>
              <a:t>Затем просматривает след. за ней вершины. </a:t>
            </a:r>
          </a:p>
          <a:p>
            <a:r>
              <a:rPr lang="ru-RU" altLang="ru-RU" dirty="0"/>
              <a:t>Перебор может быть сокращен на основе различных правил: </a:t>
            </a:r>
          </a:p>
        </p:txBody>
      </p:sp>
      <p:sp>
        <p:nvSpPr>
          <p:cNvPr id="13318" name="Text Box 10"/>
          <p:cNvSpPr txBox="1">
            <a:spLocks noChangeArrowheads="1"/>
          </p:cNvSpPr>
          <p:nvPr/>
        </p:nvSpPr>
        <p:spPr bwMode="auto">
          <a:xfrm>
            <a:off x="107950" y="2074863"/>
            <a:ext cx="89852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u="sng" dirty="0"/>
              <a:t>Правило 1</a:t>
            </a:r>
            <a:r>
              <a:rPr lang="ru-RU" altLang="ru-RU" dirty="0"/>
              <a:t>. Т.к. 0</a:t>
            </a:r>
            <a:r>
              <a:rPr lang="ru-RU" altLang="ru-RU" dirty="0">
                <a:sym typeface="Symbol" pitchFamily="18" charset="2"/>
              </a:rPr>
              <a:t></a:t>
            </a:r>
            <a:r>
              <a:rPr lang="ru-RU" altLang="ru-RU" i="1" dirty="0"/>
              <a:t>c</a:t>
            </a:r>
            <a:r>
              <a:rPr lang="ru-RU" altLang="ru-RU" baseline="-25000" dirty="0"/>
              <a:t>1</a:t>
            </a:r>
            <a:r>
              <a:rPr lang="ru-RU" altLang="ru-RU" dirty="0">
                <a:sym typeface="Symbol" pitchFamily="18" charset="2"/>
              </a:rPr>
              <a:t></a:t>
            </a:r>
            <a:r>
              <a:rPr lang="ru-RU" altLang="ru-RU" i="1" dirty="0"/>
              <a:t>c</a:t>
            </a:r>
            <a:r>
              <a:rPr lang="ru-RU" altLang="ru-RU" baseline="-25000" dirty="0"/>
              <a:t>2</a:t>
            </a:r>
            <a:r>
              <a:rPr lang="ru-RU" altLang="ru-RU" dirty="0">
                <a:sym typeface="Symbol" pitchFamily="18" charset="2"/>
              </a:rPr>
              <a:t></a:t>
            </a:r>
            <a:r>
              <a:rPr lang="ru-RU" altLang="ru-RU" dirty="0"/>
              <a:t>…</a:t>
            </a:r>
            <a:r>
              <a:rPr lang="ru-RU" altLang="ru-RU" dirty="0">
                <a:sym typeface="Symbol" pitchFamily="18" charset="2"/>
              </a:rPr>
              <a:t></a:t>
            </a:r>
            <a:r>
              <a:rPr lang="ru-RU" altLang="ru-RU" i="1" dirty="0" err="1"/>
              <a:t>c</a:t>
            </a:r>
            <a:r>
              <a:rPr lang="ru-RU" altLang="ru-RU" i="1" baseline="-25000" dirty="0" err="1"/>
              <a:t>n</a:t>
            </a:r>
            <a:r>
              <a:rPr lang="ru-RU" altLang="ru-RU" dirty="0"/>
              <a:t>, то </a:t>
            </a:r>
            <a:r>
              <a:rPr lang="ru-RU" altLang="ru-RU" dirty="0" err="1"/>
              <a:t>зн</a:t>
            </a:r>
            <a:r>
              <a:rPr lang="ru-RU" altLang="ru-RU" dirty="0"/>
              <a:t>. </a:t>
            </a:r>
            <a:r>
              <a:rPr lang="ru-RU" altLang="ru-RU" dirty="0" err="1"/>
              <a:t>ц.ф</a:t>
            </a:r>
            <a:r>
              <a:rPr lang="ru-RU" altLang="ru-RU" dirty="0"/>
              <a:t>. при переходе к след. решению может только возрасти. </a:t>
            </a:r>
            <a:r>
              <a:rPr lang="ru-RU" altLang="ru-RU" dirty="0">
                <a:sym typeface="Symbol" pitchFamily="18" charset="2"/>
              </a:rPr>
              <a:t></a:t>
            </a:r>
            <a:r>
              <a:rPr lang="ru-RU" altLang="ru-RU" dirty="0"/>
              <a:t> если </a:t>
            </a:r>
            <a:r>
              <a:rPr lang="ru-RU" altLang="ru-RU" dirty="0" err="1"/>
              <a:t>нек</a:t>
            </a:r>
            <a:r>
              <a:rPr lang="ru-RU" altLang="ru-RU" dirty="0"/>
              <a:t>. вер. соответствует </a:t>
            </a:r>
            <a:r>
              <a:rPr lang="ru-RU" altLang="ru-RU" b="1" dirty="0"/>
              <a:t>доп. решению</a:t>
            </a:r>
            <a:r>
              <a:rPr lang="ru-RU" altLang="ru-RU" dirty="0"/>
              <a:t>, то след. за ней вершины исключаются.  </a:t>
            </a:r>
          </a:p>
        </p:txBody>
      </p:sp>
      <p:sp>
        <p:nvSpPr>
          <p:cNvPr id="13319" name="Rectangle 12"/>
          <p:cNvSpPr>
            <a:spLocks noChangeArrowheads="1"/>
          </p:cNvSpPr>
          <p:nvPr/>
        </p:nvSpPr>
        <p:spPr bwMode="auto">
          <a:xfrm>
            <a:off x="0" y="2628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graphicFrame>
        <p:nvGraphicFramePr>
          <p:cNvPr id="13314" name="Object 11"/>
          <p:cNvGraphicFramePr>
            <a:graphicFrameLocks noChangeAspect="1"/>
          </p:cNvGraphicFramePr>
          <p:nvPr/>
        </p:nvGraphicFramePr>
        <p:xfrm>
          <a:off x="2195513" y="3573463"/>
          <a:ext cx="4240212" cy="3152775"/>
        </p:xfrm>
        <a:graphic>
          <a:graphicData uri="http://schemas.openxmlformats.org/presentationml/2006/ole">
            <p:oleObj spid="_x0000_s13314" name="Презентация" r:id="rId3" imgW="4573524" imgH="3430524" progId="PowerPoint.Show.8">
              <p:embed/>
            </p:oleObj>
          </a:graphicData>
        </a:graphic>
      </p:graphicFrame>
      <p:sp>
        <p:nvSpPr>
          <p:cNvPr id="13320" name="Text Box 13"/>
          <p:cNvSpPr txBox="1">
            <a:spLocks noChangeArrowheads="1"/>
          </p:cNvSpPr>
          <p:nvPr/>
        </p:nvSpPr>
        <p:spPr bwMode="auto">
          <a:xfrm>
            <a:off x="6711950" y="4168775"/>
            <a:ext cx="1720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/>
              <a:t>допустимое</a:t>
            </a:r>
          </a:p>
        </p:txBody>
      </p:sp>
      <p:sp>
        <p:nvSpPr>
          <p:cNvPr id="13321" name="Line 14"/>
          <p:cNvSpPr>
            <a:spLocks noChangeShapeType="1"/>
          </p:cNvSpPr>
          <p:nvPr/>
        </p:nvSpPr>
        <p:spPr bwMode="auto">
          <a:xfrm flipH="1">
            <a:off x="6445250" y="4437063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322" name="Text Box 15"/>
          <p:cNvSpPr txBox="1">
            <a:spLocks noChangeArrowheads="1"/>
          </p:cNvSpPr>
          <p:nvPr/>
        </p:nvSpPr>
        <p:spPr bwMode="auto">
          <a:xfrm>
            <a:off x="6588125" y="5270500"/>
            <a:ext cx="2366963" cy="8223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/>
              <a:t>7 след. решений </a:t>
            </a:r>
          </a:p>
          <a:p>
            <a:r>
              <a:rPr lang="ru-RU" altLang="ru-RU"/>
              <a:t>исключены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2009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148013" y="163513"/>
            <a:ext cx="2955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altLang="ru-RU" b="1" u="sng"/>
              <a:t>Правила отсечения</a:t>
            </a:r>
            <a:r>
              <a:rPr lang="ru-RU" altLang="ru-RU"/>
              <a:t> </a:t>
            </a:r>
          </a:p>
        </p:txBody>
      </p:sp>
      <p:sp>
        <p:nvSpPr>
          <p:cNvPr id="25604" name="Rectangle 6"/>
          <p:cNvSpPr>
            <a:spLocks noChangeArrowheads="1"/>
          </p:cNvSpPr>
          <p:nvPr/>
        </p:nvSpPr>
        <p:spPr bwMode="auto">
          <a:xfrm>
            <a:off x="0" y="2628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25605" name="Text Box 11"/>
          <p:cNvSpPr txBox="1">
            <a:spLocks noChangeArrowheads="1"/>
          </p:cNvSpPr>
          <p:nvPr/>
        </p:nvSpPr>
        <p:spPr bwMode="auto">
          <a:xfrm>
            <a:off x="107950" y="785813"/>
            <a:ext cx="88773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u="sng"/>
              <a:t>Правило 2</a:t>
            </a:r>
            <a:r>
              <a:rPr lang="ru-RU" altLang="ru-RU"/>
              <a:t>. Пусть </a:t>
            </a:r>
            <a:endParaRPr lang="ru-RU" altLang="ru-RU" i="1"/>
          </a:p>
          <a:p>
            <a:pPr>
              <a:buFontTx/>
              <a:buChar char="•"/>
            </a:pPr>
            <a:r>
              <a:rPr lang="en-US" altLang="ru-RU" i="1"/>
              <a:t> </a:t>
            </a:r>
            <a:r>
              <a:rPr lang="ru-RU" altLang="ru-RU" i="1"/>
              <a:t>Z</a:t>
            </a:r>
            <a:r>
              <a:rPr lang="ru-RU" altLang="ru-RU" i="1" baseline="30000"/>
              <a:t>*</a:t>
            </a:r>
            <a:r>
              <a:rPr lang="ru-RU" altLang="ru-RU"/>
              <a:t> </a:t>
            </a:r>
            <a:r>
              <a:rPr lang="ru-RU" altLang="ru-RU">
                <a:sym typeface="Symbol" pitchFamily="18" charset="2"/>
              </a:rPr>
              <a:t></a:t>
            </a:r>
            <a:r>
              <a:rPr lang="ru-RU" altLang="ru-RU"/>
              <a:t> </a:t>
            </a:r>
            <a:r>
              <a:rPr lang="en-US" altLang="ru-RU"/>
              <a:t>min</a:t>
            </a:r>
            <a:r>
              <a:rPr lang="ru-RU" altLang="ru-RU"/>
              <a:t> (рекордное) зн. ц.ф. на найденных доп. реш., </a:t>
            </a:r>
            <a:endParaRPr lang="ru-RU" altLang="ru-RU" i="1"/>
          </a:p>
          <a:p>
            <a:pPr>
              <a:buFontTx/>
              <a:buChar char="•"/>
            </a:pPr>
            <a:r>
              <a:rPr lang="en-US" altLang="ru-RU" i="1"/>
              <a:t> </a:t>
            </a:r>
            <a:r>
              <a:rPr lang="ru-RU" altLang="ru-RU" i="1"/>
              <a:t>Z</a:t>
            </a:r>
            <a:r>
              <a:rPr lang="ru-RU" altLang="ru-RU" i="1" baseline="-25000"/>
              <a:t>Q</a:t>
            </a:r>
            <a:r>
              <a:rPr lang="ru-RU" altLang="ru-RU"/>
              <a:t> – зн. ц.ф. в вершине </a:t>
            </a:r>
            <a:r>
              <a:rPr lang="en-US" altLang="ru-RU" i="1"/>
              <a:t>V</a:t>
            </a:r>
            <a:r>
              <a:rPr lang="ru-RU" altLang="ru-RU" i="1" baseline="-25000"/>
              <a:t>Q</a:t>
            </a:r>
            <a:r>
              <a:rPr lang="ru-RU" altLang="ru-RU"/>
              <a:t> , где </a:t>
            </a:r>
            <a:r>
              <a:rPr lang="ru-RU" altLang="ru-RU" i="1"/>
              <a:t>x</a:t>
            </a:r>
            <a:r>
              <a:rPr lang="ru-RU" altLang="ru-RU" i="1" baseline="-25000"/>
              <a:t>j</a:t>
            </a:r>
            <a:r>
              <a:rPr lang="ru-RU" altLang="ru-RU" i="1"/>
              <a:t>=</a:t>
            </a:r>
            <a:r>
              <a:rPr lang="ru-RU" altLang="ru-RU"/>
              <a:t>1,</a:t>
            </a:r>
            <a:r>
              <a:rPr lang="ru-RU" altLang="ru-RU" i="1"/>
              <a:t> j</a:t>
            </a:r>
            <a:r>
              <a:rPr lang="ru-RU" altLang="ru-RU">
                <a:sym typeface="Symbol" pitchFamily="18" charset="2"/>
              </a:rPr>
              <a:t></a:t>
            </a:r>
            <a:r>
              <a:rPr lang="ru-RU" altLang="ru-RU" i="1"/>
              <a:t>Q</a:t>
            </a:r>
            <a:r>
              <a:rPr lang="ru-RU" altLang="ru-RU"/>
              <a:t>;</a:t>
            </a:r>
            <a:r>
              <a:rPr lang="ru-RU" altLang="ru-RU" i="1"/>
              <a:t> x</a:t>
            </a:r>
            <a:r>
              <a:rPr lang="ru-RU" altLang="ru-RU" i="1" baseline="-25000"/>
              <a:t>j</a:t>
            </a:r>
            <a:r>
              <a:rPr lang="ru-RU" altLang="ru-RU" i="1"/>
              <a:t>=</a:t>
            </a:r>
            <a:r>
              <a:rPr lang="ru-RU" altLang="ru-RU"/>
              <a:t>0,</a:t>
            </a:r>
            <a:r>
              <a:rPr lang="ru-RU" altLang="ru-RU" i="1"/>
              <a:t> j</a:t>
            </a:r>
            <a:r>
              <a:rPr lang="ru-RU" altLang="ru-RU">
                <a:sym typeface="Symbol" pitchFamily="18" charset="2"/>
              </a:rPr>
              <a:t></a:t>
            </a:r>
            <a:r>
              <a:rPr lang="ru-RU" altLang="ru-RU" i="1"/>
              <a:t> N\Q</a:t>
            </a:r>
            <a:r>
              <a:rPr lang="ru-RU" altLang="ru-RU"/>
              <a:t>. </a:t>
            </a:r>
          </a:p>
          <a:p>
            <a:r>
              <a:rPr lang="ru-RU" altLang="ru-RU"/>
              <a:t>Если для некоторого </a:t>
            </a:r>
            <a:r>
              <a:rPr lang="ru-RU" altLang="ru-RU" i="1"/>
              <a:t>r</a:t>
            </a:r>
            <a:r>
              <a:rPr lang="ru-RU" altLang="ru-RU"/>
              <a:t> имеет место неравенство </a:t>
            </a:r>
            <a:r>
              <a:rPr lang="ru-RU" altLang="ru-RU" i="1"/>
              <a:t>Z</a:t>
            </a:r>
            <a:r>
              <a:rPr lang="ru-RU" altLang="ru-RU" i="1" baseline="-25000"/>
              <a:t>Q</a:t>
            </a:r>
            <a:r>
              <a:rPr lang="ru-RU" altLang="ru-RU" i="1"/>
              <a:t>+c</a:t>
            </a:r>
            <a:r>
              <a:rPr lang="ru-RU" altLang="ru-RU" i="1" baseline="-25000"/>
              <a:t>r</a:t>
            </a:r>
            <a:r>
              <a:rPr lang="ru-RU" altLang="ru-RU" i="1"/>
              <a:t> &gt;Z</a:t>
            </a:r>
            <a:r>
              <a:rPr lang="ru-RU" altLang="ru-RU" i="1" baseline="30000"/>
              <a:t>*</a:t>
            </a:r>
            <a:r>
              <a:rPr lang="ru-RU" altLang="ru-RU"/>
              <a:t>, то достаточно проверять только те следующие вершины, в кот</a:t>
            </a:r>
            <a:r>
              <a:rPr lang="en-US" altLang="ru-RU"/>
              <a:t>.</a:t>
            </a:r>
            <a:r>
              <a:rPr lang="ru-RU" altLang="ru-RU"/>
              <a:t> </a:t>
            </a:r>
            <a:r>
              <a:rPr lang="ru-RU" altLang="ru-RU" i="1"/>
              <a:t>x</a:t>
            </a:r>
            <a:r>
              <a:rPr lang="ru-RU" altLang="ru-RU" i="1" baseline="-25000"/>
              <a:t>r</a:t>
            </a:r>
            <a:r>
              <a:rPr lang="ru-RU" altLang="ru-RU" i="1"/>
              <a:t>=x</a:t>
            </a:r>
            <a:r>
              <a:rPr lang="ru-RU" altLang="ru-RU" i="1" baseline="-25000"/>
              <a:t>r</a:t>
            </a:r>
            <a:r>
              <a:rPr lang="ru-RU" altLang="ru-RU" baseline="-25000"/>
              <a:t>+1</a:t>
            </a:r>
            <a:r>
              <a:rPr lang="ru-RU" altLang="ru-RU" i="1"/>
              <a:t>=x</a:t>
            </a:r>
            <a:r>
              <a:rPr lang="ru-RU" altLang="ru-RU" i="1" baseline="-25000"/>
              <a:t>n</a:t>
            </a:r>
            <a:r>
              <a:rPr lang="ru-RU" altLang="ru-RU" i="1"/>
              <a:t>=</a:t>
            </a:r>
            <a:r>
              <a:rPr lang="ru-RU" altLang="ru-RU"/>
              <a:t>0 (в силу неравенств 0</a:t>
            </a:r>
            <a:r>
              <a:rPr lang="ru-RU" altLang="ru-RU">
                <a:sym typeface="Symbol" pitchFamily="18" charset="2"/>
              </a:rPr>
              <a:t></a:t>
            </a:r>
            <a:r>
              <a:rPr lang="ru-RU" altLang="ru-RU" i="1"/>
              <a:t>c</a:t>
            </a:r>
            <a:r>
              <a:rPr lang="ru-RU" altLang="ru-RU" baseline="-25000"/>
              <a:t>1</a:t>
            </a:r>
            <a:r>
              <a:rPr lang="ru-RU" altLang="ru-RU">
                <a:sym typeface="Symbol" pitchFamily="18" charset="2"/>
              </a:rPr>
              <a:t></a:t>
            </a:r>
            <a:r>
              <a:rPr lang="ru-RU" altLang="ru-RU" i="1"/>
              <a:t>c</a:t>
            </a:r>
            <a:r>
              <a:rPr lang="ru-RU" altLang="ru-RU" baseline="-25000"/>
              <a:t>2</a:t>
            </a:r>
            <a:r>
              <a:rPr lang="ru-RU" altLang="ru-RU">
                <a:sym typeface="Symbol" pitchFamily="18" charset="2"/>
              </a:rPr>
              <a:t></a:t>
            </a:r>
            <a:r>
              <a:rPr lang="ru-RU" altLang="ru-RU"/>
              <a:t>…</a:t>
            </a:r>
            <a:r>
              <a:rPr lang="ru-RU" altLang="ru-RU">
                <a:sym typeface="Symbol" pitchFamily="18" charset="2"/>
              </a:rPr>
              <a:t></a:t>
            </a:r>
            <a:r>
              <a:rPr lang="ru-RU" altLang="ru-RU" i="1"/>
              <a:t>c</a:t>
            </a:r>
            <a:r>
              <a:rPr lang="ru-RU" altLang="ru-RU" i="1" baseline="-25000"/>
              <a:t>n</a:t>
            </a:r>
            <a:r>
              <a:rPr lang="ru-RU" altLang="ru-RU"/>
              <a:t>). </a:t>
            </a:r>
          </a:p>
        </p:txBody>
      </p:sp>
      <p:sp>
        <p:nvSpPr>
          <p:cNvPr id="25606" name="Text Box 12"/>
          <p:cNvSpPr txBox="1">
            <a:spLocks noChangeArrowheads="1"/>
          </p:cNvSpPr>
          <p:nvPr/>
        </p:nvSpPr>
        <p:spPr bwMode="auto">
          <a:xfrm>
            <a:off x="87313" y="3213100"/>
            <a:ext cx="8948737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u="sng"/>
              <a:t>Правило 3</a:t>
            </a:r>
            <a:r>
              <a:rPr lang="ru-RU" altLang="ru-RU"/>
              <a:t>. Пусть вер. </a:t>
            </a:r>
            <a:r>
              <a:rPr lang="en-US" altLang="ru-RU" i="1"/>
              <a:t>V</a:t>
            </a:r>
            <a:r>
              <a:rPr lang="ru-RU" altLang="ru-RU" i="1" baseline="-25000"/>
              <a:t>Q</a:t>
            </a:r>
            <a:r>
              <a:rPr lang="ru-RU" altLang="ru-RU"/>
              <a:t> задает реш.</a:t>
            </a:r>
            <a:r>
              <a:rPr lang="ru-RU" altLang="ru-RU" i="1"/>
              <a:t> x</a:t>
            </a:r>
            <a:r>
              <a:rPr lang="ru-RU" altLang="ru-RU" i="1" baseline="-25000"/>
              <a:t>j</a:t>
            </a:r>
            <a:r>
              <a:rPr lang="ru-RU" altLang="ru-RU" i="1"/>
              <a:t>=</a:t>
            </a:r>
            <a:r>
              <a:rPr lang="ru-RU" altLang="ru-RU"/>
              <a:t>1,</a:t>
            </a:r>
            <a:r>
              <a:rPr lang="ru-RU" altLang="ru-RU" i="1"/>
              <a:t> j</a:t>
            </a:r>
            <a:r>
              <a:rPr lang="ru-RU" altLang="ru-RU">
                <a:sym typeface="Symbol" pitchFamily="18" charset="2"/>
              </a:rPr>
              <a:t></a:t>
            </a:r>
            <a:r>
              <a:rPr lang="ru-RU" altLang="ru-RU" i="1"/>
              <a:t>Q</a:t>
            </a:r>
            <a:r>
              <a:rPr lang="ru-RU" altLang="ru-RU"/>
              <a:t>;</a:t>
            </a:r>
            <a:r>
              <a:rPr lang="ru-RU" altLang="ru-RU" i="1"/>
              <a:t> x</a:t>
            </a:r>
            <a:r>
              <a:rPr lang="ru-RU" altLang="ru-RU" i="1" baseline="-25000"/>
              <a:t>j</a:t>
            </a:r>
            <a:r>
              <a:rPr lang="ru-RU" altLang="ru-RU" i="1"/>
              <a:t>=</a:t>
            </a:r>
            <a:r>
              <a:rPr lang="ru-RU" altLang="ru-RU"/>
              <a:t>0,</a:t>
            </a:r>
            <a:r>
              <a:rPr lang="ru-RU" altLang="ru-RU" i="1"/>
              <a:t> j</a:t>
            </a:r>
            <a:r>
              <a:rPr lang="ru-RU" altLang="ru-RU">
                <a:sym typeface="Symbol" pitchFamily="18" charset="2"/>
              </a:rPr>
              <a:t></a:t>
            </a:r>
            <a:r>
              <a:rPr lang="ru-RU" altLang="ru-RU" i="1"/>
              <a:t>N\Q</a:t>
            </a:r>
            <a:r>
              <a:rPr lang="ru-RU" altLang="ru-RU"/>
              <a:t>. </a:t>
            </a:r>
          </a:p>
          <a:p>
            <a:r>
              <a:rPr lang="ru-RU" altLang="ru-RU">
                <a:sym typeface="Symbol" pitchFamily="18" charset="2"/>
              </a:rPr>
              <a:t></a:t>
            </a:r>
            <a:r>
              <a:rPr lang="ru-RU" altLang="ru-RU"/>
              <a:t> все след. в. должны иметь </a:t>
            </a:r>
            <a:r>
              <a:rPr lang="ru-RU" altLang="ru-RU" i="1"/>
              <a:t>x</a:t>
            </a:r>
            <a:r>
              <a:rPr lang="ru-RU" altLang="ru-RU" i="1" baseline="-25000"/>
              <a:t>j</a:t>
            </a:r>
            <a:r>
              <a:rPr lang="ru-RU" altLang="ru-RU" i="1"/>
              <a:t>=</a:t>
            </a:r>
            <a:r>
              <a:rPr lang="ru-RU" altLang="ru-RU"/>
              <a:t>1,</a:t>
            </a:r>
            <a:r>
              <a:rPr lang="ru-RU" altLang="ru-RU" i="1"/>
              <a:t> j</a:t>
            </a:r>
            <a:r>
              <a:rPr lang="ru-RU" altLang="ru-RU">
                <a:sym typeface="Symbol" pitchFamily="18" charset="2"/>
              </a:rPr>
              <a:t></a:t>
            </a:r>
            <a:r>
              <a:rPr lang="ru-RU" altLang="ru-RU" i="1"/>
              <a:t>Q</a:t>
            </a:r>
            <a:r>
              <a:rPr lang="ru-RU" altLang="ru-RU"/>
              <a:t>. Такие пер. наз. </a:t>
            </a:r>
            <a:r>
              <a:rPr lang="ru-RU" altLang="ru-RU" i="1"/>
              <a:t>фиксированными</a:t>
            </a:r>
            <a:r>
              <a:rPr lang="ru-RU" altLang="ru-RU"/>
              <a:t> для след. в. Остальные - </a:t>
            </a:r>
            <a:r>
              <a:rPr lang="ru-RU" altLang="ru-RU" i="1"/>
              <a:t>свободными</a:t>
            </a:r>
            <a:r>
              <a:rPr lang="ru-RU" altLang="ru-RU"/>
              <a:t>. </a:t>
            </a:r>
          </a:p>
          <a:p>
            <a:r>
              <a:rPr lang="ru-RU" altLang="ru-RU"/>
              <a:t>Вершина </a:t>
            </a:r>
            <a:r>
              <a:rPr lang="en-US" altLang="ru-RU" i="1"/>
              <a:t>V</a:t>
            </a:r>
            <a:r>
              <a:rPr lang="ru-RU" altLang="ru-RU" i="1" baseline="-25000"/>
              <a:t>Q</a:t>
            </a:r>
            <a:r>
              <a:rPr lang="ru-RU" altLang="ru-RU"/>
              <a:t> может оказаться недоп. из-за нек. неравенств (2).</a:t>
            </a:r>
          </a:p>
          <a:p>
            <a:r>
              <a:rPr lang="ru-RU" altLang="ru-RU" u="sng"/>
              <a:t>Пример.</a:t>
            </a:r>
            <a:r>
              <a:rPr lang="ru-RU" altLang="ru-RU"/>
              <a:t> </a:t>
            </a:r>
            <a:r>
              <a:rPr lang="ru-RU" altLang="ru-RU" i="1"/>
              <a:t>Q=</a:t>
            </a:r>
            <a:r>
              <a:rPr lang="ru-RU" altLang="ru-RU"/>
              <a:t>{1,2} и  </a:t>
            </a:r>
            <a:r>
              <a:rPr lang="ru-RU" altLang="ru-RU" i="1"/>
              <a:t>–x</a:t>
            </a:r>
            <a:r>
              <a:rPr lang="ru-RU" altLang="ru-RU" baseline="-25000"/>
              <a:t>1</a:t>
            </a:r>
            <a:r>
              <a:rPr lang="ru-RU" altLang="ru-RU" i="1"/>
              <a:t>–x</a:t>
            </a:r>
            <a:r>
              <a:rPr lang="ru-RU" altLang="ru-RU" baseline="-25000"/>
              <a:t>2</a:t>
            </a:r>
            <a:r>
              <a:rPr lang="ru-RU" altLang="ru-RU" i="1"/>
              <a:t>+x</a:t>
            </a:r>
            <a:r>
              <a:rPr lang="ru-RU" altLang="ru-RU" baseline="-25000"/>
              <a:t>3</a:t>
            </a:r>
            <a:r>
              <a:rPr lang="ru-RU" altLang="ru-RU" i="1"/>
              <a:t>+x</a:t>
            </a:r>
            <a:r>
              <a:rPr lang="ru-RU" altLang="ru-RU" baseline="-25000"/>
              <a:t>4</a:t>
            </a:r>
            <a:r>
              <a:rPr lang="ru-RU" altLang="ru-RU">
                <a:sym typeface="Symbol" pitchFamily="18" charset="2"/>
              </a:rPr>
              <a:t></a:t>
            </a:r>
            <a:r>
              <a:rPr lang="ru-RU" altLang="ru-RU"/>
              <a:t>1</a:t>
            </a:r>
            <a:r>
              <a:rPr lang="ru-RU" altLang="ru-RU" i="1"/>
              <a:t>.</a:t>
            </a:r>
            <a:r>
              <a:rPr lang="ru-RU" altLang="ru-RU"/>
              <a:t> </a:t>
            </a:r>
          </a:p>
          <a:p>
            <a:r>
              <a:rPr lang="ru-RU" altLang="ru-RU"/>
              <a:t>Даже, если у след. вершин переменные </a:t>
            </a:r>
            <a:r>
              <a:rPr lang="ru-RU" altLang="ru-RU" i="1"/>
              <a:t>x</a:t>
            </a:r>
            <a:r>
              <a:rPr lang="ru-RU" altLang="ru-RU" baseline="-25000"/>
              <a:t>3</a:t>
            </a:r>
            <a:r>
              <a:rPr lang="ru-RU" altLang="ru-RU" i="1"/>
              <a:t>=x</a:t>
            </a:r>
            <a:r>
              <a:rPr lang="ru-RU" altLang="ru-RU" baseline="-25000"/>
              <a:t>4</a:t>
            </a:r>
            <a:r>
              <a:rPr lang="ru-RU" altLang="ru-RU" i="1"/>
              <a:t>=</a:t>
            </a:r>
            <a:r>
              <a:rPr lang="ru-RU" altLang="ru-RU"/>
              <a:t>1, то данное неравенство не может быть выполнено. </a:t>
            </a:r>
            <a:endParaRPr lang="en-US" altLang="ru-RU"/>
          </a:p>
          <a:p>
            <a:r>
              <a:rPr lang="ru-RU" altLang="ru-RU">
                <a:sym typeface="Symbol" pitchFamily="18" charset="2"/>
              </a:rPr>
              <a:t></a:t>
            </a:r>
            <a:r>
              <a:rPr lang="ru-RU" altLang="ru-RU"/>
              <a:t> все след. за  </a:t>
            </a:r>
            <a:r>
              <a:rPr lang="en-US" altLang="ru-RU" i="1"/>
              <a:t>V</a:t>
            </a:r>
            <a:r>
              <a:rPr lang="ru-RU" altLang="ru-RU" i="1" baseline="-25000"/>
              <a:t>Q</a:t>
            </a:r>
            <a:r>
              <a:rPr lang="ru-RU" altLang="ru-RU"/>
              <a:t> вершины могут быть исключены.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2009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3148013" y="163513"/>
            <a:ext cx="2955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altLang="ru-RU" b="1" u="sng"/>
              <a:t>Правила отсечения</a:t>
            </a:r>
            <a:r>
              <a:rPr lang="ru-RU" altLang="ru-RU"/>
              <a:t> 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2628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07950" y="785813"/>
            <a:ext cx="88773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u="sng" dirty="0"/>
              <a:t>Правило 4</a:t>
            </a:r>
            <a:r>
              <a:rPr lang="ru-RU" altLang="ru-RU" dirty="0"/>
              <a:t>. Для произвольной вер. </a:t>
            </a:r>
            <a:r>
              <a:rPr lang="en-US" altLang="ru-RU" i="1" dirty="0"/>
              <a:t>V</a:t>
            </a:r>
            <a:r>
              <a:rPr lang="ru-RU" altLang="ru-RU" i="1" baseline="-25000" dirty="0"/>
              <a:t>Q</a:t>
            </a:r>
            <a:r>
              <a:rPr lang="ru-RU" altLang="ru-RU" dirty="0"/>
              <a:t> могут </a:t>
            </a:r>
            <a:r>
              <a:rPr lang="ru-RU" altLang="ru-RU" dirty="0">
                <a:sym typeface="Symbol" pitchFamily="18" charset="2"/>
              </a:rPr>
              <a:t></a:t>
            </a:r>
            <a:r>
              <a:rPr lang="ru-RU" altLang="ru-RU" dirty="0"/>
              <a:t> ограничения, кот</a:t>
            </a:r>
            <a:r>
              <a:rPr lang="en-US" altLang="ru-RU" dirty="0"/>
              <a:t>.</a:t>
            </a:r>
            <a:r>
              <a:rPr lang="ru-RU" altLang="ru-RU" dirty="0"/>
              <a:t> «заставят» фиксировать значения </a:t>
            </a:r>
            <a:r>
              <a:rPr lang="ru-RU" altLang="ru-RU" dirty="0" err="1"/>
              <a:t>нек</a:t>
            </a:r>
            <a:r>
              <a:rPr lang="en-US" altLang="ru-RU" dirty="0"/>
              <a:t>.</a:t>
            </a:r>
            <a:r>
              <a:rPr lang="ru-RU" altLang="ru-RU" dirty="0"/>
              <a:t> свободных переменных.</a:t>
            </a:r>
            <a:endParaRPr lang="en-US" altLang="ru-RU" dirty="0"/>
          </a:p>
          <a:p>
            <a:endParaRPr lang="ru-RU" altLang="ru-RU" dirty="0"/>
          </a:p>
          <a:p>
            <a:r>
              <a:rPr lang="ru-RU" altLang="ru-RU" u="sng" dirty="0"/>
              <a:t>Пример.</a:t>
            </a:r>
            <a:r>
              <a:rPr lang="ru-RU" altLang="ru-RU" dirty="0"/>
              <a:t> 3</a:t>
            </a:r>
            <a:r>
              <a:rPr lang="ru-RU" altLang="ru-RU" i="1" dirty="0"/>
              <a:t>x</a:t>
            </a:r>
            <a:r>
              <a:rPr lang="ru-RU" altLang="ru-RU" baseline="-25000" dirty="0"/>
              <a:t>1</a:t>
            </a:r>
            <a:r>
              <a:rPr lang="ru-RU" altLang="ru-RU" dirty="0"/>
              <a:t>–</a:t>
            </a:r>
            <a:r>
              <a:rPr lang="ru-RU" altLang="ru-RU" i="1" dirty="0"/>
              <a:t>x</a:t>
            </a:r>
            <a:r>
              <a:rPr lang="ru-RU" altLang="ru-RU" baseline="-25000" dirty="0"/>
              <a:t>2</a:t>
            </a:r>
            <a:r>
              <a:rPr lang="ru-RU" altLang="ru-RU" dirty="0"/>
              <a:t>–2</a:t>
            </a:r>
            <a:r>
              <a:rPr lang="ru-RU" altLang="ru-RU" i="1" dirty="0"/>
              <a:t>x</a:t>
            </a:r>
            <a:r>
              <a:rPr lang="ru-RU" altLang="ru-RU" baseline="-25000" dirty="0"/>
              <a:t>3</a:t>
            </a:r>
            <a:r>
              <a:rPr lang="ru-RU" altLang="ru-RU" dirty="0"/>
              <a:t>=0, и вершина </a:t>
            </a:r>
            <a:r>
              <a:rPr lang="en-US" altLang="ru-RU" i="1" dirty="0"/>
              <a:t>V</a:t>
            </a:r>
            <a:r>
              <a:rPr lang="ru-RU" altLang="ru-RU" i="1" baseline="-25000" dirty="0"/>
              <a:t>Q</a:t>
            </a:r>
            <a:r>
              <a:rPr lang="ru-RU" altLang="ru-RU" dirty="0"/>
              <a:t> определена переменными </a:t>
            </a:r>
          </a:p>
          <a:p>
            <a:r>
              <a:rPr lang="ru-RU" altLang="ru-RU" i="1" dirty="0"/>
              <a:t>x</a:t>
            </a:r>
            <a:r>
              <a:rPr lang="ru-RU" altLang="ru-RU" baseline="-25000" dirty="0"/>
              <a:t>1</a:t>
            </a:r>
            <a:r>
              <a:rPr lang="ru-RU" altLang="ru-RU" dirty="0"/>
              <a:t>=1; </a:t>
            </a:r>
            <a:r>
              <a:rPr lang="ru-RU" altLang="ru-RU" i="1" dirty="0"/>
              <a:t>x</a:t>
            </a:r>
            <a:r>
              <a:rPr lang="ru-RU" altLang="ru-RU" i="1" baseline="-25000" dirty="0"/>
              <a:t>j</a:t>
            </a:r>
            <a:r>
              <a:rPr lang="ru-RU" altLang="ru-RU" dirty="0"/>
              <a:t>=0, </a:t>
            </a:r>
            <a:r>
              <a:rPr lang="ru-RU" altLang="ru-RU" i="1" dirty="0"/>
              <a:t>j</a:t>
            </a:r>
            <a:r>
              <a:rPr lang="ru-RU" altLang="ru-RU" dirty="0"/>
              <a:t>=2,…,</a:t>
            </a:r>
            <a:r>
              <a:rPr lang="ru-RU" altLang="ru-RU" i="1" dirty="0" err="1"/>
              <a:t>n</a:t>
            </a:r>
            <a:r>
              <a:rPr lang="ru-RU" altLang="ru-RU" dirty="0"/>
              <a:t>. </a:t>
            </a:r>
            <a:endParaRPr lang="en-US" altLang="ru-RU" dirty="0"/>
          </a:p>
          <a:p>
            <a:pPr>
              <a:buFont typeface="Symbol"/>
              <a:buChar char="Þ"/>
            </a:pPr>
            <a:r>
              <a:rPr lang="ru-RU" altLang="ru-RU" dirty="0" smtClean="0"/>
              <a:t>все </a:t>
            </a:r>
            <a:r>
              <a:rPr lang="ru-RU" altLang="ru-RU" dirty="0"/>
              <a:t>след. вершины должны иметь фиксированные переменные </a:t>
            </a:r>
            <a:r>
              <a:rPr lang="ru-RU" altLang="ru-RU" i="1" dirty="0"/>
              <a:t>x</a:t>
            </a:r>
            <a:r>
              <a:rPr lang="ru-RU" altLang="ru-RU" baseline="-25000" dirty="0"/>
              <a:t>2</a:t>
            </a:r>
            <a:r>
              <a:rPr lang="ru-RU" altLang="ru-RU" dirty="0"/>
              <a:t>=</a:t>
            </a:r>
            <a:r>
              <a:rPr lang="ru-RU" altLang="ru-RU" i="1" dirty="0"/>
              <a:t>x</a:t>
            </a:r>
            <a:r>
              <a:rPr lang="ru-RU" altLang="ru-RU" baseline="-25000" dirty="0"/>
              <a:t>3</a:t>
            </a:r>
            <a:r>
              <a:rPr lang="ru-RU" altLang="ru-RU" dirty="0"/>
              <a:t>=1. </a:t>
            </a:r>
            <a:endParaRPr lang="ru-RU" altLang="ru-RU" dirty="0" smtClean="0"/>
          </a:p>
          <a:p>
            <a:pPr>
              <a:buFont typeface="Symbol"/>
              <a:buChar char="Þ"/>
            </a:pPr>
            <a:endParaRPr lang="ru-RU" altLang="ru-RU" dirty="0" smtClean="0"/>
          </a:p>
          <a:p>
            <a:r>
              <a:rPr lang="ru-RU" altLang="ru-RU" b="1" dirty="0" smtClean="0">
                <a:solidFill>
                  <a:srgbClr val="FF0000"/>
                </a:solidFill>
              </a:rPr>
              <a:t>МВГ…</a:t>
            </a:r>
            <a:endParaRPr lang="ru-RU" alt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9068" y="260350"/>
            <a:ext cx="6170022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Задача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бесконфликтной агрегации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данных</a:t>
            </a:r>
          </a:p>
        </p:txBody>
      </p:sp>
      <p:sp>
        <p:nvSpPr>
          <p:cNvPr id="3" name="Овал 2"/>
          <p:cNvSpPr/>
          <p:nvPr/>
        </p:nvSpPr>
        <p:spPr>
          <a:xfrm>
            <a:off x="2916362" y="2060848"/>
            <a:ext cx="431800" cy="431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" name="Овал 3"/>
          <p:cNvSpPr/>
          <p:nvPr/>
        </p:nvSpPr>
        <p:spPr>
          <a:xfrm>
            <a:off x="179512" y="3934098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5" name="Овал 4"/>
          <p:cNvSpPr/>
          <p:nvPr/>
        </p:nvSpPr>
        <p:spPr>
          <a:xfrm>
            <a:off x="2340100" y="6237560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6" name="Овал 5"/>
          <p:cNvSpPr/>
          <p:nvPr/>
        </p:nvSpPr>
        <p:spPr>
          <a:xfrm>
            <a:off x="3017962" y="3289573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7" name="Овал 6"/>
          <p:cNvSpPr/>
          <p:nvPr/>
        </p:nvSpPr>
        <p:spPr>
          <a:xfrm>
            <a:off x="4565775" y="3149873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8" name="Овал 7"/>
          <p:cNvSpPr/>
          <p:nvPr/>
        </p:nvSpPr>
        <p:spPr>
          <a:xfrm>
            <a:off x="1085975" y="5445398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9" name="Овал 8"/>
          <p:cNvSpPr/>
          <p:nvPr/>
        </p:nvSpPr>
        <p:spPr>
          <a:xfrm>
            <a:off x="1238375" y="2926035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" name="Овал 9"/>
          <p:cNvSpPr/>
          <p:nvPr/>
        </p:nvSpPr>
        <p:spPr>
          <a:xfrm>
            <a:off x="2987800" y="4343673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1" name="Овал 10"/>
          <p:cNvSpPr/>
          <p:nvPr/>
        </p:nvSpPr>
        <p:spPr>
          <a:xfrm>
            <a:off x="4788025" y="4496073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8</a:t>
            </a:r>
          </a:p>
        </p:txBody>
      </p:sp>
      <p:cxnSp>
        <p:nvCxnSpPr>
          <p:cNvPr id="13" name="Прямая соединительная линия 12"/>
          <p:cNvCxnSpPr>
            <a:stCxn id="3" idx="4"/>
            <a:endCxn id="6" idx="0"/>
          </p:cNvCxnSpPr>
          <p:nvPr/>
        </p:nvCxnSpPr>
        <p:spPr>
          <a:xfrm>
            <a:off x="3132262" y="2492648"/>
            <a:ext cx="101600" cy="7969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3" idx="3"/>
            <a:endCxn id="9" idx="7"/>
          </p:cNvCxnSpPr>
          <p:nvPr/>
        </p:nvCxnSpPr>
        <p:spPr>
          <a:xfrm flipH="1">
            <a:off x="1606675" y="2430735"/>
            <a:ext cx="1373187" cy="55721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3" idx="5"/>
            <a:endCxn id="7" idx="1"/>
          </p:cNvCxnSpPr>
          <p:nvPr/>
        </p:nvCxnSpPr>
        <p:spPr>
          <a:xfrm>
            <a:off x="3284662" y="2430735"/>
            <a:ext cx="1344613" cy="78263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7" idx="2"/>
            <a:endCxn id="6" idx="6"/>
          </p:cNvCxnSpPr>
          <p:nvPr/>
        </p:nvCxnSpPr>
        <p:spPr>
          <a:xfrm flipH="1">
            <a:off x="3449762" y="3365773"/>
            <a:ext cx="1116013" cy="1397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4" idx="7"/>
            <a:endCxn id="9" idx="3"/>
          </p:cNvCxnSpPr>
          <p:nvPr/>
        </p:nvCxnSpPr>
        <p:spPr>
          <a:xfrm flipV="1">
            <a:off x="549400" y="3294335"/>
            <a:ext cx="752475" cy="7016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10" idx="0"/>
            <a:endCxn id="6" idx="4"/>
          </p:cNvCxnSpPr>
          <p:nvPr/>
        </p:nvCxnSpPr>
        <p:spPr>
          <a:xfrm flipV="1">
            <a:off x="3203700" y="3721373"/>
            <a:ext cx="30162" cy="6223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7" idx="4"/>
            <a:endCxn id="11" idx="0"/>
          </p:cNvCxnSpPr>
          <p:nvPr/>
        </p:nvCxnSpPr>
        <p:spPr>
          <a:xfrm>
            <a:off x="4781675" y="3581673"/>
            <a:ext cx="222250" cy="914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stCxn id="11" idx="2"/>
            <a:endCxn id="10" idx="6"/>
          </p:cNvCxnSpPr>
          <p:nvPr/>
        </p:nvCxnSpPr>
        <p:spPr>
          <a:xfrm flipH="1" flipV="1">
            <a:off x="3419600" y="4559573"/>
            <a:ext cx="1368425" cy="152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endCxn id="6" idx="2"/>
          </p:cNvCxnSpPr>
          <p:nvPr/>
        </p:nvCxnSpPr>
        <p:spPr>
          <a:xfrm>
            <a:off x="1670175" y="3213373"/>
            <a:ext cx="1347787" cy="2921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stCxn id="8" idx="5"/>
            <a:endCxn id="5" idx="2"/>
          </p:cNvCxnSpPr>
          <p:nvPr/>
        </p:nvCxnSpPr>
        <p:spPr>
          <a:xfrm>
            <a:off x="1454275" y="5813698"/>
            <a:ext cx="885825" cy="63976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>
            <a:stCxn id="8" idx="7"/>
            <a:endCxn id="10" idx="3"/>
          </p:cNvCxnSpPr>
          <p:nvPr/>
        </p:nvCxnSpPr>
        <p:spPr>
          <a:xfrm flipV="1">
            <a:off x="1454275" y="4711973"/>
            <a:ext cx="1597025" cy="7969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stCxn id="10" idx="4"/>
            <a:endCxn id="5" idx="7"/>
          </p:cNvCxnSpPr>
          <p:nvPr/>
        </p:nvCxnSpPr>
        <p:spPr>
          <a:xfrm flipH="1">
            <a:off x="2708400" y="4775473"/>
            <a:ext cx="495300" cy="15255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>
            <a:stCxn id="4" idx="4"/>
            <a:endCxn id="8" idx="1"/>
          </p:cNvCxnSpPr>
          <p:nvPr/>
        </p:nvCxnSpPr>
        <p:spPr>
          <a:xfrm>
            <a:off x="395412" y="4365898"/>
            <a:ext cx="754063" cy="114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763688" y="836712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каждый временной раунд вершина: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либо принимает, либо передаёт, либо отдыхает;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каждая вершина передаёт 1 раз;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4168080" y="1959223"/>
            <a:ext cx="4076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интерференция....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3923929" y="5229200"/>
            <a:ext cx="46805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Требуется найти расписание бесконфликтной агрегации данным </a:t>
            </a:r>
            <a:r>
              <a:rPr lang="en-US" dirty="0" smtClean="0"/>
              <a:t>min</a:t>
            </a:r>
            <a:r>
              <a:rPr lang="ru-RU" dirty="0" smtClean="0"/>
              <a:t> длины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64D0A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64D0A"/>
                                      </p:to>
                                    </p:animClr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11500" y="260350"/>
            <a:ext cx="310673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Допустимое решение</a:t>
            </a:r>
          </a:p>
        </p:txBody>
      </p:sp>
      <p:sp>
        <p:nvSpPr>
          <p:cNvPr id="3" name="Овал 2"/>
          <p:cNvSpPr/>
          <p:nvPr/>
        </p:nvSpPr>
        <p:spPr>
          <a:xfrm>
            <a:off x="4356100" y="1484313"/>
            <a:ext cx="431800" cy="431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" name="Овал 3"/>
          <p:cNvSpPr/>
          <p:nvPr/>
        </p:nvSpPr>
        <p:spPr>
          <a:xfrm>
            <a:off x="1619250" y="3357563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5" name="Овал 4"/>
          <p:cNvSpPr/>
          <p:nvPr/>
        </p:nvSpPr>
        <p:spPr>
          <a:xfrm>
            <a:off x="3779838" y="5661025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6" name="Овал 5"/>
          <p:cNvSpPr/>
          <p:nvPr/>
        </p:nvSpPr>
        <p:spPr>
          <a:xfrm>
            <a:off x="4457700" y="2713038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7" name="Овал 6"/>
          <p:cNvSpPr/>
          <p:nvPr/>
        </p:nvSpPr>
        <p:spPr>
          <a:xfrm>
            <a:off x="6005513" y="2573338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8" name="Овал 7"/>
          <p:cNvSpPr/>
          <p:nvPr/>
        </p:nvSpPr>
        <p:spPr>
          <a:xfrm>
            <a:off x="2525713" y="4868863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9" name="Овал 8"/>
          <p:cNvSpPr/>
          <p:nvPr/>
        </p:nvSpPr>
        <p:spPr>
          <a:xfrm>
            <a:off x="2678113" y="2349500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" name="Овал 9"/>
          <p:cNvSpPr/>
          <p:nvPr/>
        </p:nvSpPr>
        <p:spPr>
          <a:xfrm>
            <a:off x="4427538" y="3767138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1" name="Овал 10"/>
          <p:cNvSpPr/>
          <p:nvPr/>
        </p:nvSpPr>
        <p:spPr>
          <a:xfrm>
            <a:off x="6227763" y="3919538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8</a:t>
            </a:r>
          </a:p>
        </p:txBody>
      </p:sp>
      <p:cxnSp>
        <p:nvCxnSpPr>
          <p:cNvPr id="12" name="Прямая соединительная линия 11"/>
          <p:cNvCxnSpPr>
            <a:stCxn id="3" idx="4"/>
            <a:endCxn id="6" idx="0"/>
          </p:cNvCxnSpPr>
          <p:nvPr/>
        </p:nvCxnSpPr>
        <p:spPr>
          <a:xfrm>
            <a:off x="4572000" y="1916113"/>
            <a:ext cx="101600" cy="796925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3" idx="3"/>
            <a:endCxn id="9" idx="7"/>
          </p:cNvCxnSpPr>
          <p:nvPr/>
        </p:nvCxnSpPr>
        <p:spPr>
          <a:xfrm flipH="1">
            <a:off x="3046413" y="1854200"/>
            <a:ext cx="1373187" cy="557213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3" idx="5"/>
            <a:endCxn id="7" idx="1"/>
          </p:cNvCxnSpPr>
          <p:nvPr/>
        </p:nvCxnSpPr>
        <p:spPr>
          <a:xfrm>
            <a:off x="4724400" y="1854200"/>
            <a:ext cx="1344613" cy="782638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7" idx="2"/>
            <a:endCxn id="6" idx="6"/>
          </p:cNvCxnSpPr>
          <p:nvPr/>
        </p:nvCxnSpPr>
        <p:spPr>
          <a:xfrm flipH="1">
            <a:off x="4889500" y="2789238"/>
            <a:ext cx="1116013" cy="13970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9" idx="3"/>
            <a:endCxn id="4" idx="7"/>
          </p:cNvCxnSpPr>
          <p:nvPr/>
        </p:nvCxnSpPr>
        <p:spPr>
          <a:xfrm flipH="1">
            <a:off x="1989138" y="2717800"/>
            <a:ext cx="752475" cy="701675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6" idx="4"/>
            <a:endCxn id="10" idx="0"/>
          </p:cNvCxnSpPr>
          <p:nvPr/>
        </p:nvCxnSpPr>
        <p:spPr>
          <a:xfrm flipH="1">
            <a:off x="4643438" y="3144838"/>
            <a:ext cx="30162" cy="622300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7" idx="4"/>
            <a:endCxn id="11" idx="0"/>
          </p:cNvCxnSpPr>
          <p:nvPr/>
        </p:nvCxnSpPr>
        <p:spPr>
          <a:xfrm>
            <a:off x="6221413" y="3005138"/>
            <a:ext cx="222250" cy="914400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endCxn id="6" idx="2"/>
          </p:cNvCxnSpPr>
          <p:nvPr/>
        </p:nvCxnSpPr>
        <p:spPr>
          <a:xfrm>
            <a:off x="3109913" y="2636838"/>
            <a:ext cx="1347787" cy="29210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8" idx="5"/>
            <a:endCxn id="5" idx="2"/>
          </p:cNvCxnSpPr>
          <p:nvPr/>
        </p:nvCxnSpPr>
        <p:spPr>
          <a:xfrm>
            <a:off x="2894013" y="5237163"/>
            <a:ext cx="885825" cy="639762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10" idx="3"/>
            <a:endCxn id="8" idx="7"/>
          </p:cNvCxnSpPr>
          <p:nvPr/>
        </p:nvCxnSpPr>
        <p:spPr>
          <a:xfrm flipH="1">
            <a:off x="2894013" y="4135438"/>
            <a:ext cx="1597025" cy="796925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10" idx="4"/>
            <a:endCxn id="5" idx="7"/>
          </p:cNvCxnSpPr>
          <p:nvPr/>
        </p:nvCxnSpPr>
        <p:spPr>
          <a:xfrm flipH="1">
            <a:off x="4148138" y="4198938"/>
            <a:ext cx="495300" cy="1525587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9" idx="6"/>
            <a:endCxn id="7" idx="1"/>
          </p:cNvCxnSpPr>
          <p:nvPr/>
        </p:nvCxnSpPr>
        <p:spPr>
          <a:xfrm>
            <a:off x="3109913" y="2565400"/>
            <a:ext cx="2959100" cy="7143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4" idx="6"/>
            <a:endCxn id="6" idx="3"/>
          </p:cNvCxnSpPr>
          <p:nvPr/>
        </p:nvCxnSpPr>
        <p:spPr>
          <a:xfrm flipV="1">
            <a:off x="2051050" y="3081338"/>
            <a:ext cx="2470150" cy="492125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9" idx="5"/>
            <a:endCxn id="10" idx="1"/>
          </p:cNvCxnSpPr>
          <p:nvPr/>
        </p:nvCxnSpPr>
        <p:spPr>
          <a:xfrm>
            <a:off x="3046413" y="2717800"/>
            <a:ext cx="1444625" cy="111283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6" idx="5"/>
            <a:endCxn id="11" idx="1"/>
          </p:cNvCxnSpPr>
          <p:nvPr/>
        </p:nvCxnSpPr>
        <p:spPr>
          <a:xfrm>
            <a:off x="4826000" y="3081338"/>
            <a:ext cx="1465263" cy="9017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10" idx="7"/>
            <a:endCxn id="7" idx="3"/>
          </p:cNvCxnSpPr>
          <p:nvPr/>
        </p:nvCxnSpPr>
        <p:spPr>
          <a:xfrm flipV="1">
            <a:off x="4797425" y="2941638"/>
            <a:ext cx="1271588" cy="8890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8" idx="6"/>
            <a:endCxn id="11" idx="3"/>
          </p:cNvCxnSpPr>
          <p:nvPr/>
        </p:nvCxnSpPr>
        <p:spPr>
          <a:xfrm flipV="1">
            <a:off x="2957513" y="4287838"/>
            <a:ext cx="3333750" cy="796925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5" idx="6"/>
            <a:endCxn id="11" idx="4"/>
          </p:cNvCxnSpPr>
          <p:nvPr/>
        </p:nvCxnSpPr>
        <p:spPr>
          <a:xfrm flipV="1">
            <a:off x="4211638" y="4351338"/>
            <a:ext cx="2232025" cy="1525587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6069013" y="5876925"/>
            <a:ext cx="8937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ВГ=5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3348038" y="4149725"/>
            <a:ext cx="338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1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979613" y="2708275"/>
            <a:ext cx="338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1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4449763" y="4767263"/>
            <a:ext cx="338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2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635375" y="1628775"/>
            <a:ext cx="339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2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665663" y="3213100"/>
            <a:ext cx="338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3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6372225" y="3284538"/>
            <a:ext cx="338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3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594225" y="2060575"/>
            <a:ext cx="338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4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5384800" y="1916113"/>
            <a:ext cx="3397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14685" y="260350"/>
            <a:ext cx="329878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Агрегационное дерево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4356100" y="1484313"/>
            <a:ext cx="431800" cy="431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" name="Овал 3"/>
          <p:cNvSpPr/>
          <p:nvPr/>
        </p:nvSpPr>
        <p:spPr>
          <a:xfrm>
            <a:off x="1619250" y="3357563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5" name="Овал 4"/>
          <p:cNvSpPr/>
          <p:nvPr/>
        </p:nvSpPr>
        <p:spPr>
          <a:xfrm>
            <a:off x="3779838" y="5661025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6" name="Овал 5"/>
          <p:cNvSpPr/>
          <p:nvPr/>
        </p:nvSpPr>
        <p:spPr>
          <a:xfrm>
            <a:off x="4457700" y="2713038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7" name="Овал 6"/>
          <p:cNvSpPr/>
          <p:nvPr/>
        </p:nvSpPr>
        <p:spPr>
          <a:xfrm>
            <a:off x="6005513" y="2573338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8" name="Овал 7"/>
          <p:cNvSpPr/>
          <p:nvPr/>
        </p:nvSpPr>
        <p:spPr>
          <a:xfrm>
            <a:off x="2525713" y="4868863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9" name="Овал 8"/>
          <p:cNvSpPr/>
          <p:nvPr/>
        </p:nvSpPr>
        <p:spPr>
          <a:xfrm>
            <a:off x="2678113" y="2349500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" name="Овал 9"/>
          <p:cNvSpPr/>
          <p:nvPr/>
        </p:nvSpPr>
        <p:spPr>
          <a:xfrm>
            <a:off x="4427538" y="3767138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1" name="Овал 10"/>
          <p:cNvSpPr/>
          <p:nvPr/>
        </p:nvSpPr>
        <p:spPr>
          <a:xfrm>
            <a:off x="6227763" y="3919538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8</a:t>
            </a:r>
          </a:p>
        </p:txBody>
      </p:sp>
      <p:cxnSp>
        <p:nvCxnSpPr>
          <p:cNvPr id="12" name="Прямая соединительная линия 11"/>
          <p:cNvCxnSpPr>
            <a:stCxn id="3" idx="4"/>
            <a:endCxn id="6" idx="0"/>
          </p:cNvCxnSpPr>
          <p:nvPr/>
        </p:nvCxnSpPr>
        <p:spPr>
          <a:xfrm>
            <a:off x="4572000" y="1916113"/>
            <a:ext cx="101600" cy="796925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3" idx="3"/>
            <a:endCxn id="9" idx="7"/>
          </p:cNvCxnSpPr>
          <p:nvPr/>
        </p:nvCxnSpPr>
        <p:spPr>
          <a:xfrm flipH="1">
            <a:off x="3046413" y="1854200"/>
            <a:ext cx="1373187" cy="557213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3" idx="5"/>
            <a:endCxn id="7" idx="1"/>
          </p:cNvCxnSpPr>
          <p:nvPr/>
        </p:nvCxnSpPr>
        <p:spPr>
          <a:xfrm>
            <a:off x="4724400" y="1854200"/>
            <a:ext cx="1344613" cy="782638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7" idx="2"/>
            <a:endCxn id="6" idx="6"/>
          </p:cNvCxnSpPr>
          <p:nvPr/>
        </p:nvCxnSpPr>
        <p:spPr>
          <a:xfrm flipH="1">
            <a:off x="4889500" y="2789238"/>
            <a:ext cx="1116013" cy="13970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9" idx="3"/>
            <a:endCxn id="4" idx="7"/>
          </p:cNvCxnSpPr>
          <p:nvPr/>
        </p:nvCxnSpPr>
        <p:spPr>
          <a:xfrm flipH="1">
            <a:off x="1989138" y="2717800"/>
            <a:ext cx="752475" cy="701675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6" idx="4"/>
            <a:endCxn id="10" idx="0"/>
          </p:cNvCxnSpPr>
          <p:nvPr/>
        </p:nvCxnSpPr>
        <p:spPr>
          <a:xfrm flipH="1">
            <a:off x="4643438" y="3144838"/>
            <a:ext cx="30162" cy="622300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7" idx="4"/>
            <a:endCxn id="11" idx="0"/>
          </p:cNvCxnSpPr>
          <p:nvPr/>
        </p:nvCxnSpPr>
        <p:spPr>
          <a:xfrm>
            <a:off x="6221413" y="3005138"/>
            <a:ext cx="222250" cy="914400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11" idx="2"/>
            <a:endCxn id="10" idx="6"/>
          </p:cNvCxnSpPr>
          <p:nvPr/>
        </p:nvCxnSpPr>
        <p:spPr>
          <a:xfrm flipH="1" flipV="1">
            <a:off x="4859338" y="3983038"/>
            <a:ext cx="1368425" cy="15240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endCxn id="6" idx="2"/>
          </p:cNvCxnSpPr>
          <p:nvPr/>
        </p:nvCxnSpPr>
        <p:spPr>
          <a:xfrm>
            <a:off x="3109913" y="2636838"/>
            <a:ext cx="1347787" cy="29210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8" idx="5"/>
            <a:endCxn id="5" idx="2"/>
          </p:cNvCxnSpPr>
          <p:nvPr/>
        </p:nvCxnSpPr>
        <p:spPr>
          <a:xfrm>
            <a:off x="2894013" y="5237163"/>
            <a:ext cx="885825" cy="639762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10" idx="3"/>
            <a:endCxn id="8" idx="7"/>
          </p:cNvCxnSpPr>
          <p:nvPr/>
        </p:nvCxnSpPr>
        <p:spPr>
          <a:xfrm flipH="1">
            <a:off x="2894013" y="4135438"/>
            <a:ext cx="1597025" cy="796925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10" idx="4"/>
            <a:endCxn id="5" idx="7"/>
          </p:cNvCxnSpPr>
          <p:nvPr/>
        </p:nvCxnSpPr>
        <p:spPr>
          <a:xfrm flipH="1">
            <a:off x="4148138" y="4198938"/>
            <a:ext cx="495300" cy="1525587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4" idx="4"/>
            <a:endCxn id="8" idx="1"/>
          </p:cNvCxnSpPr>
          <p:nvPr/>
        </p:nvCxnSpPr>
        <p:spPr>
          <a:xfrm>
            <a:off x="1835150" y="3789363"/>
            <a:ext cx="754063" cy="114300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21" name="TextBox 24"/>
          <p:cNvSpPr txBox="1">
            <a:spLocks noChangeArrowheads="1"/>
          </p:cNvSpPr>
          <p:nvPr/>
        </p:nvSpPr>
        <p:spPr bwMode="auto">
          <a:xfrm>
            <a:off x="3419475" y="1700213"/>
            <a:ext cx="3397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ru-RU"/>
          </a:p>
        </p:txBody>
      </p:sp>
      <p:sp>
        <p:nvSpPr>
          <p:cNvPr id="29722" name="TextBox 25"/>
          <p:cNvSpPr txBox="1">
            <a:spLocks noChangeArrowheads="1"/>
          </p:cNvSpPr>
          <p:nvPr/>
        </p:nvSpPr>
        <p:spPr bwMode="auto">
          <a:xfrm>
            <a:off x="1979613" y="2679700"/>
            <a:ext cx="338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ru-RU"/>
          </a:p>
        </p:txBody>
      </p:sp>
      <p:sp>
        <p:nvSpPr>
          <p:cNvPr id="29723" name="TextBox 26"/>
          <p:cNvSpPr txBox="1">
            <a:spLocks noChangeArrowheads="1"/>
          </p:cNvSpPr>
          <p:nvPr/>
        </p:nvSpPr>
        <p:spPr bwMode="auto">
          <a:xfrm>
            <a:off x="4233863" y="2174875"/>
            <a:ext cx="338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</a:t>
            </a:r>
            <a:endParaRPr lang="ru-RU"/>
          </a:p>
        </p:txBody>
      </p:sp>
      <p:sp>
        <p:nvSpPr>
          <p:cNvPr id="29724" name="TextBox 27"/>
          <p:cNvSpPr txBox="1">
            <a:spLocks noChangeArrowheads="1"/>
          </p:cNvSpPr>
          <p:nvPr/>
        </p:nvSpPr>
        <p:spPr bwMode="auto">
          <a:xfrm>
            <a:off x="5313363" y="1852613"/>
            <a:ext cx="338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</a:t>
            </a:r>
            <a:endParaRPr lang="ru-RU"/>
          </a:p>
        </p:txBody>
      </p:sp>
      <p:sp>
        <p:nvSpPr>
          <p:cNvPr id="29725" name="TextBox 28"/>
          <p:cNvSpPr txBox="1">
            <a:spLocks noChangeArrowheads="1"/>
          </p:cNvSpPr>
          <p:nvPr/>
        </p:nvSpPr>
        <p:spPr bwMode="auto">
          <a:xfrm>
            <a:off x="4356100" y="3255963"/>
            <a:ext cx="338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</a:t>
            </a:r>
            <a:endParaRPr lang="ru-RU"/>
          </a:p>
        </p:txBody>
      </p:sp>
      <p:sp>
        <p:nvSpPr>
          <p:cNvPr id="29726" name="TextBox 29"/>
          <p:cNvSpPr txBox="1">
            <a:spLocks noChangeArrowheads="1"/>
          </p:cNvSpPr>
          <p:nvPr/>
        </p:nvSpPr>
        <p:spPr bwMode="auto">
          <a:xfrm>
            <a:off x="3348038" y="4119563"/>
            <a:ext cx="338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6</a:t>
            </a:r>
            <a:endParaRPr lang="ru-RU"/>
          </a:p>
        </p:txBody>
      </p:sp>
      <p:sp>
        <p:nvSpPr>
          <p:cNvPr id="29727" name="TextBox 30"/>
          <p:cNvSpPr txBox="1">
            <a:spLocks noChangeArrowheads="1"/>
          </p:cNvSpPr>
          <p:nvPr/>
        </p:nvSpPr>
        <p:spPr bwMode="auto">
          <a:xfrm>
            <a:off x="4427538" y="4840288"/>
            <a:ext cx="339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7</a:t>
            </a:r>
            <a:endParaRPr lang="ru-RU"/>
          </a:p>
        </p:txBody>
      </p:sp>
      <p:sp>
        <p:nvSpPr>
          <p:cNvPr id="29728" name="TextBox 31"/>
          <p:cNvSpPr txBox="1">
            <a:spLocks noChangeArrowheads="1"/>
          </p:cNvSpPr>
          <p:nvPr/>
        </p:nvSpPr>
        <p:spPr bwMode="auto">
          <a:xfrm>
            <a:off x="6300788" y="3182938"/>
            <a:ext cx="338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8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5901" y="260350"/>
            <a:ext cx="847635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Граф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конфликтов и задача смешанной раскраски вершин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Овал 38"/>
          <p:cNvSpPr/>
          <p:nvPr/>
        </p:nvSpPr>
        <p:spPr>
          <a:xfrm>
            <a:off x="1619250" y="2781300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0" name="Овал 39"/>
          <p:cNvSpPr/>
          <p:nvPr/>
        </p:nvSpPr>
        <p:spPr>
          <a:xfrm>
            <a:off x="3779838" y="5084763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41" name="Овал 40"/>
          <p:cNvSpPr/>
          <p:nvPr/>
        </p:nvSpPr>
        <p:spPr>
          <a:xfrm>
            <a:off x="4457700" y="2136775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3" name="Овал 42"/>
          <p:cNvSpPr/>
          <p:nvPr/>
        </p:nvSpPr>
        <p:spPr>
          <a:xfrm>
            <a:off x="6005513" y="1997075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4" name="Овал 43"/>
          <p:cNvSpPr/>
          <p:nvPr/>
        </p:nvSpPr>
        <p:spPr>
          <a:xfrm>
            <a:off x="2525713" y="4292600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46" name="Овал 45"/>
          <p:cNvSpPr/>
          <p:nvPr/>
        </p:nvSpPr>
        <p:spPr>
          <a:xfrm>
            <a:off x="2678113" y="1773238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7" name="Овал 46"/>
          <p:cNvSpPr/>
          <p:nvPr/>
        </p:nvSpPr>
        <p:spPr>
          <a:xfrm>
            <a:off x="4427538" y="3190875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49" name="Овал 48"/>
          <p:cNvSpPr/>
          <p:nvPr/>
        </p:nvSpPr>
        <p:spPr>
          <a:xfrm>
            <a:off x="6227763" y="3343275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8</a:t>
            </a:r>
          </a:p>
        </p:txBody>
      </p:sp>
      <p:cxnSp>
        <p:nvCxnSpPr>
          <p:cNvPr id="53" name="Прямая соединительная линия 52"/>
          <p:cNvCxnSpPr>
            <a:stCxn id="43" idx="2"/>
            <a:endCxn id="41" idx="6"/>
          </p:cNvCxnSpPr>
          <p:nvPr/>
        </p:nvCxnSpPr>
        <p:spPr>
          <a:xfrm flipH="1">
            <a:off x="4889500" y="2212975"/>
            <a:ext cx="1116013" cy="13970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>
            <a:stCxn id="46" idx="3"/>
            <a:endCxn id="39" idx="7"/>
          </p:cNvCxnSpPr>
          <p:nvPr/>
        </p:nvCxnSpPr>
        <p:spPr>
          <a:xfrm flipH="1">
            <a:off x="1989138" y="2141538"/>
            <a:ext cx="752475" cy="701675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>
            <a:stCxn id="41" idx="4"/>
            <a:endCxn id="47" idx="0"/>
          </p:cNvCxnSpPr>
          <p:nvPr/>
        </p:nvCxnSpPr>
        <p:spPr>
          <a:xfrm flipH="1">
            <a:off x="4643438" y="2568575"/>
            <a:ext cx="30162" cy="622300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stCxn id="43" idx="4"/>
            <a:endCxn id="49" idx="0"/>
          </p:cNvCxnSpPr>
          <p:nvPr/>
        </p:nvCxnSpPr>
        <p:spPr>
          <a:xfrm>
            <a:off x="6221413" y="2428875"/>
            <a:ext cx="222250" cy="914400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>
            <a:endCxn id="41" idx="2"/>
          </p:cNvCxnSpPr>
          <p:nvPr/>
        </p:nvCxnSpPr>
        <p:spPr>
          <a:xfrm>
            <a:off x="3109913" y="2060575"/>
            <a:ext cx="1347787" cy="29210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>
            <a:stCxn id="44" idx="5"/>
            <a:endCxn id="40" idx="2"/>
          </p:cNvCxnSpPr>
          <p:nvPr/>
        </p:nvCxnSpPr>
        <p:spPr>
          <a:xfrm>
            <a:off x="2894013" y="4660900"/>
            <a:ext cx="885825" cy="639763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>
            <a:stCxn id="47" idx="3"/>
            <a:endCxn id="44" idx="7"/>
          </p:cNvCxnSpPr>
          <p:nvPr/>
        </p:nvCxnSpPr>
        <p:spPr>
          <a:xfrm flipH="1">
            <a:off x="2894013" y="3559175"/>
            <a:ext cx="1597025" cy="796925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>
            <a:stCxn id="47" idx="4"/>
            <a:endCxn id="40" idx="7"/>
          </p:cNvCxnSpPr>
          <p:nvPr/>
        </p:nvCxnSpPr>
        <p:spPr>
          <a:xfrm flipH="1">
            <a:off x="4148138" y="3622675"/>
            <a:ext cx="495300" cy="1525588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>
            <a:stCxn id="46" idx="6"/>
            <a:endCxn id="43" idx="1"/>
          </p:cNvCxnSpPr>
          <p:nvPr/>
        </p:nvCxnSpPr>
        <p:spPr>
          <a:xfrm>
            <a:off x="3109913" y="1989138"/>
            <a:ext cx="2959100" cy="71437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>
            <a:stCxn id="39" idx="6"/>
            <a:endCxn id="41" idx="3"/>
          </p:cNvCxnSpPr>
          <p:nvPr/>
        </p:nvCxnSpPr>
        <p:spPr>
          <a:xfrm flipV="1">
            <a:off x="2051050" y="2505075"/>
            <a:ext cx="2470150" cy="492125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>
            <a:stCxn id="46" idx="5"/>
            <a:endCxn id="47" idx="1"/>
          </p:cNvCxnSpPr>
          <p:nvPr/>
        </p:nvCxnSpPr>
        <p:spPr>
          <a:xfrm>
            <a:off x="3046413" y="2141538"/>
            <a:ext cx="1444625" cy="1112837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>
            <a:stCxn id="41" idx="5"/>
            <a:endCxn id="49" idx="1"/>
          </p:cNvCxnSpPr>
          <p:nvPr/>
        </p:nvCxnSpPr>
        <p:spPr>
          <a:xfrm>
            <a:off x="4826000" y="2505075"/>
            <a:ext cx="1465263" cy="90170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>
            <a:stCxn id="47" idx="7"/>
            <a:endCxn id="43" idx="3"/>
          </p:cNvCxnSpPr>
          <p:nvPr/>
        </p:nvCxnSpPr>
        <p:spPr>
          <a:xfrm flipV="1">
            <a:off x="4797425" y="2365375"/>
            <a:ext cx="1271588" cy="88900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>
            <a:stCxn id="44" idx="6"/>
            <a:endCxn id="49" idx="3"/>
          </p:cNvCxnSpPr>
          <p:nvPr/>
        </p:nvCxnSpPr>
        <p:spPr>
          <a:xfrm flipV="1">
            <a:off x="2957513" y="3711575"/>
            <a:ext cx="3333750" cy="796925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>
            <a:stCxn id="40" idx="6"/>
            <a:endCxn id="49" idx="4"/>
          </p:cNvCxnSpPr>
          <p:nvPr/>
        </p:nvCxnSpPr>
        <p:spPr>
          <a:xfrm flipV="1">
            <a:off x="4211638" y="3775075"/>
            <a:ext cx="2232025" cy="1525588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801398" y="544522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1691680" y="321297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2577262" y="472514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2721278" y="217524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6321678" y="378904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4644008" y="354339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4644008" y="246327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6300192" y="227687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417763" y="163513"/>
            <a:ext cx="4344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Метод ветвей и границ</a:t>
            </a:r>
            <a:r>
              <a:rPr lang="en-US" b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 (</a:t>
            </a:r>
            <a:r>
              <a:rPr lang="ru-RU" b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МВГ</a:t>
            </a:r>
            <a:r>
              <a:rPr lang="en-US" b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endParaRPr lang="ru-RU" b="1" u="sng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4" name="Text Box 9"/>
          <p:cNvSpPr txBox="1">
            <a:spLocks noChangeArrowheads="1"/>
          </p:cNvSpPr>
          <p:nvPr/>
        </p:nvSpPr>
        <p:spPr bwMode="auto">
          <a:xfrm>
            <a:off x="107950" y="836613"/>
            <a:ext cx="5062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b="1" i="1"/>
              <a:t>Ветвлением</a:t>
            </a:r>
            <a:r>
              <a:rPr lang="ru-RU" altLang="ru-RU"/>
              <a:t> мн. </a:t>
            </a:r>
            <a:r>
              <a:rPr lang="en-US" altLang="ru-RU" i="1"/>
              <a:t>d </a:t>
            </a:r>
            <a:r>
              <a:rPr lang="ru-RU" altLang="ru-RU">
                <a:sym typeface="Symbol" pitchFamily="18" charset="2"/>
              </a:rPr>
              <a:t></a:t>
            </a:r>
            <a:r>
              <a:rPr lang="ru-RU" altLang="ru-RU"/>
              <a:t> </a:t>
            </a:r>
            <a:r>
              <a:rPr lang="en-US" altLang="ru-RU" i="1"/>
              <a:t>D</a:t>
            </a:r>
            <a:r>
              <a:rPr lang="en-US" altLang="ru-RU"/>
              <a:t> </a:t>
            </a:r>
            <a:r>
              <a:rPr lang="ru-RU" altLang="ru-RU"/>
              <a:t>наз. функцию</a:t>
            </a:r>
          </a:p>
        </p:txBody>
      </p:sp>
      <p:sp>
        <p:nvSpPr>
          <p:cNvPr id="2055" name="Text Box 10"/>
          <p:cNvSpPr txBox="1">
            <a:spLocks noChangeArrowheads="1"/>
          </p:cNvSpPr>
          <p:nvPr/>
        </p:nvSpPr>
        <p:spPr bwMode="auto">
          <a:xfrm>
            <a:off x="107950" y="1373188"/>
            <a:ext cx="4656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ru-RU" i="1"/>
              <a:t>b </a:t>
            </a:r>
            <a:r>
              <a:rPr lang="ru-RU" altLang="ru-RU"/>
              <a:t>:</a:t>
            </a:r>
            <a:r>
              <a:rPr lang="ru-RU" altLang="ru-RU" i="1"/>
              <a:t> </a:t>
            </a:r>
            <a:r>
              <a:rPr lang="en-US" altLang="ru-RU" i="1"/>
              <a:t>d </a:t>
            </a:r>
            <a:r>
              <a:rPr lang="ru-RU" altLang="ru-RU">
                <a:sym typeface="Symbol" pitchFamily="18" charset="2"/>
              </a:rPr>
              <a:t></a:t>
            </a:r>
            <a:r>
              <a:rPr lang="ru-RU" altLang="ru-RU" i="1"/>
              <a:t> </a:t>
            </a:r>
            <a:r>
              <a:rPr lang="ru-RU" altLang="ru-RU"/>
              <a:t>{</a:t>
            </a:r>
            <a:r>
              <a:rPr lang="en-US" altLang="ru-RU" i="1"/>
              <a:t>d</a:t>
            </a:r>
            <a:r>
              <a:rPr lang="ru-RU" altLang="ru-RU" baseline="-25000"/>
              <a:t>1</a:t>
            </a:r>
            <a:r>
              <a:rPr lang="ru-RU" altLang="ru-RU"/>
              <a:t>, …, </a:t>
            </a:r>
            <a:r>
              <a:rPr lang="en-US" altLang="ru-RU" i="1"/>
              <a:t>d</a:t>
            </a:r>
            <a:r>
              <a:rPr lang="en-US" altLang="ru-RU" i="1" baseline="-25000"/>
              <a:t>N</a:t>
            </a:r>
            <a:r>
              <a:rPr lang="ru-RU" altLang="ru-RU"/>
              <a:t>}, </a:t>
            </a:r>
            <a:r>
              <a:rPr lang="en-US" altLang="ru-RU" i="1"/>
              <a:t>d</a:t>
            </a:r>
            <a:r>
              <a:rPr lang="en-US" altLang="ru-RU" i="1" baseline="-25000"/>
              <a:t>k</a:t>
            </a:r>
            <a:r>
              <a:rPr lang="en-US" altLang="ru-RU" i="1"/>
              <a:t> </a:t>
            </a:r>
            <a:r>
              <a:rPr lang="ru-RU" altLang="ru-RU">
                <a:sym typeface="Symbol" pitchFamily="18" charset="2"/>
              </a:rPr>
              <a:t></a:t>
            </a:r>
            <a:r>
              <a:rPr lang="ru-RU" altLang="ru-RU"/>
              <a:t> </a:t>
            </a:r>
            <a:r>
              <a:rPr lang="en-US" altLang="ru-RU" i="1"/>
              <a:t>d</a:t>
            </a:r>
            <a:r>
              <a:rPr lang="ru-RU" altLang="ru-RU"/>
              <a:t>, </a:t>
            </a:r>
            <a:r>
              <a:rPr lang="en-US" altLang="ru-RU" i="1"/>
              <a:t>d</a:t>
            </a:r>
            <a:r>
              <a:rPr lang="en-US" altLang="ru-RU" i="1" baseline="-25000"/>
              <a:t>k</a:t>
            </a:r>
            <a:r>
              <a:rPr lang="en-US" altLang="ru-RU" i="1"/>
              <a:t> </a:t>
            </a:r>
            <a:r>
              <a:rPr lang="ru-RU" altLang="ru-RU">
                <a:sym typeface="Symbol" pitchFamily="18" charset="2"/>
              </a:rPr>
              <a:t></a:t>
            </a:r>
            <a:r>
              <a:rPr lang="ru-RU" altLang="ru-RU"/>
              <a:t> </a:t>
            </a:r>
            <a:r>
              <a:rPr lang="ru-RU" altLang="ru-RU">
                <a:sym typeface="Symbol" pitchFamily="18" charset="2"/>
              </a:rPr>
              <a:t></a:t>
            </a:r>
            <a:r>
              <a:rPr lang="ru-RU" altLang="ru-RU"/>
              <a:t>, </a:t>
            </a:r>
          </a:p>
        </p:txBody>
      </p:sp>
      <p:graphicFrame>
        <p:nvGraphicFramePr>
          <p:cNvPr id="2050" name="Object 11"/>
          <p:cNvGraphicFramePr>
            <a:graphicFrameLocks noChangeAspect="1"/>
          </p:cNvGraphicFramePr>
          <p:nvPr/>
        </p:nvGraphicFramePr>
        <p:xfrm>
          <a:off x="4846638" y="1204913"/>
          <a:ext cx="1323975" cy="869950"/>
        </p:xfrm>
        <a:graphic>
          <a:graphicData uri="http://schemas.openxmlformats.org/presentationml/2006/ole">
            <p:oleObj spid="_x0000_s2050" name="Формула" r:id="rId3" imgW="647700" imgH="431800" progId="Equation.3">
              <p:embed/>
            </p:oleObj>
          </a:graphicData>
        </a:graphic>
      </p:graphicFrame>
      <p:sp>
        <p:nvSpPr>
          <p:cNvPr id="2056" name="Text Box 13"/>
          <p:cNvSpPr txBox="1">
            <a:spLocks noChangeArrowheads="1"/>
          </p:cNvSpPr>
          <p:nvPr/>
        </p:nvSpPr>
        <p:spPr bwMode="auto">
          <a:xfrm>
            <a:off x="6084888" y="1373188"/>
            <a:ext cx="1871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/>
              <a:t> </a:t>
            </a:r>
            <a:r>
              <a:rPr lang="en-US" altLang="ru-RU" i="1"/>
              <a:t>k </a:t>
            </a:r>
            <a:r>
              <a:rPr lang="ru-RU" altLang="ru-RU" i="1"/>
              <a:t>= </a:t>
            </a:r>
            <a:r>
              <a:rPr lang="ru-RU" altLang="ru-RU"/>
              <a:t>1, …,</a:t>
            </a:r>
            <a:r>
              <a:rPr lang="ru-RU" altLang="ru-RU" i="1"/>
              <a:t> </a:t>
            </a:r>
            <a:r>
              <a:rPr lang="en-US" altLang="ru-RU" i="1"/>
              <a:t>N</a:t>
            </a:r>
            <a:r>
              <a:rPr lang="ru-RU" altLang="ru-RU"/>
              <a:t>, </a:t>
            </a:r>
          </a:p>
        </p:txBody>
      </p:sp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87313" y="1949450"/>
            <a:ext cx="56446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dirty="0" smtClean="0"/>
              <a:t>делящую мн</a:t>
            </a:r>
            <a:r>
              <a:rPr lang="ru-RU" altLang="ru-RU" dirty="0"/>
              <a:t>. </a:t>
            </a:r>
            <a:r>
              <a:rPr lang="ru-RU" altLang="ru-RU" i="1" dirty="0" err="1"/>
              <a:t>d</a:t>
            </a:r>
            <a:r>
              <a:rPr lang="ru-RU" altLang="ru-RU" dirty="0"/>
              <a:t> на </a:t>
            </a:r>
            <a:r>
              <a:rPr lang="ru-RU" altLang="ru-RU" i="1" dirty="0"/>
              <a:t>несобственные</a:t>
            </a:r>
            <a:r>
              <a:rPr lang="ru-RU" altLang="ru-RU" dirty="0"/>
              <a:t> </a:t>
            </a:r>
            <a:r>
              <a:rPr lang="ru-RU" altLang="ru-RU" dirty="0" err="1"/>
              <a:t>подмн</a:t>
            </a:r>
            <a:r>
              <a:rPr lang="ru-RU" altLang="ru-RU" dirty="0"/>
              <a:t>. </a:t>
            </a:r>
          </a:p>
        </p:txBody>
      </p:sp>
      <p:sp>
        <p:nvSpPr>
          <p:cNvPr id="2058" name="Text Box 15"/>
          <p:cNvSpPr txBox="1">
            <a:spLocks noChangeArrowheads="1"/>
          </p:cNvSpPr>
          <p:nvPr/>
        </p:nvSpPr>
        <p:spPr bwMode="auto">
          <a:xfrm>
            <a:off x="107950" y="2535238"/>
            <a:ext cx="88058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/>
              <a:t>Числовая функция </a:t>
            </a:r>
            <a:r>
              <a:rPr lang="ru-RU" altLang="ru-RU" i="1"/>
              <a:t>H</a:t>
            </a:r>
            <a:r>
              <a:rPr lang="ru-RU" altLang="ru-RU"/>
              <a:t> наз. </a:t>
            </a:r>
            <a:r>
              <a:rPr lang="ru-RU" altLang="ru-RU" b="1" i="1"/>
              <a:t>нижней границей</a:t>
            </a:r>
            <a:r>
              <a:rPr lang="ru-RU" altLang="ru-RU"/>
              <a:t> функционала </a:t>
            </a:r>
            <a:r>
              <a:rPr lang="en-US" altLang="ru-RU" i="1"/>
              <a:t>f</a:t>
            </a:r>
            <a:r>
              <a:rPr lang="ru-RU" altLang="ru-RU"/>
              <a:t> на мн. </a:t>
            </a:r>
            <a:r>
              <a:rPr lang="ru-RU" altLang="ru-RU" i="1"/>
              <a:t>d</a:t>
            </a:r>
            <a:r>
              <a:rPr lang="ru-RU" altLang="ru-RU"/>
              <a:t>, если: </a:t>
            </a:r>
          </a:p>
        </p:txBody>
      </p:sp>
      <p:graphicFrame>
        <p:nvGraphicFramePr>
          <p:cNvPr id="2051" name="Object 17"/>
          <p:cNvGraphicFramePr>
            <a:graphicFrameLocks noChangeAspect="1"/>
          </p:cNvGraphicFramePr>
          <p:nvPr/>
        </p:nvGraphicFramePr>
        <p:xfrm>
          <a:off x="68263" y="3413125"/>
          <a:ext cx="2908300" cy="592138"/>
        </p:xfrm>
        <a:graphic>
          <a:graphicData uri="http://schemas.openxmlformats.org/presentationml/2006/ole">
            <p:oleObj spid="_x0000_s2051" name="Формула" r:id="rId4" imgW="1371600" imgH="279400" progId="Equation.3">
              <p:embed/>
            </p:oleObj>
          </a:graphicData>
        </a:graphic>
      </p:graphicFrame>
      <p:graphicFrame>
        <p:nvGraphicFramePr>
          <p:cNvPr id="2052" name="Object 18"/>
          <p:cNvGraphicFramePr>
            <a:graphicFrameLocks noChangeAspect="1"/>
          </p:cNvGraphicFramePr>
          <p:nvPr/>
        </p:nvGraphicFramePr>
        <p:xfrm>
          <a:off x="61913" y="3997325"/>
          <a:ext cx="2638425" cy="430213"/>
        </p:xfrm>
        <a:graphic>
          <a:graphicData uri="http://schemas.openxmlformats.org/presentationml/2006/ole">
            <p:oleObj spid="_x0000_s2052" name="Формула" r:id="rId5" imgW="1244600" imgH="203200" progId="Equation.3">
              <p:embed/>
            </p:oleObj>
          </a:graphicData>
        </a:graphic>
      </p:graphicFrame>
      <p:sp>
        <p:nvSpPr>
          <p:cNvPr id="2059" name="Text Box 19"/>
          <p:cNvSpPr txBox="1">
            <a:spLocks noChangeArrowheads="1"/>
          </p:cNvSpPr>
          <p:nvPr/>
        </p:nvSpPr>
        <p:spPr bwMode="auto">
          <a:xfrm>
            <a:off x="2679700" y="3952875"/>
            <a:ext cx="3543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/>
              <a:t>{</a:t>
            </a:r>
            <a:r>
              <a:rPr lang="ru-RU" altLang="ru-RU" i="1"/>
              <a:t>x</a:t>
            </a:r>
            <a:r>
              <a:rPr lang="ru-RU" altLang="ru-RU"/>
              <a:t>}</a:t>
            </a:r>
            <a:r>
              <a:rPr lang="en-US" altLang="ru-RU"/>
              <a:t> </a:t>
            </a:r>
            <a:r>
              <a:rPr lang="ru-RU" altLang="ru-RU"/>
              <a:t>– одноэлементное мн.</a:t>
            </a:r>
            <a:endParaRPr lang="ru-RU" altLang="ru-RU" i="1"/>
          </a:p>
        </p:txBody>
      </p:sp>
      <p:sp>
        <p:nvSpPr>
          <p:cNvPr id="2060" name="Text Box 21"/>
          <p:cNvSpPr txBox="1">
            <a:spLocks noChangeArrowheads="1"/>
          </p:cNvSpPr>
          <p:nvPr/>
        </p:nvSpPr>
        <p:spPr bwMode="auto">
          <a:xfrm>
            <a:off x="158750" y="4797425"/>
            <a:ext cx="88773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dirty="0"/>
              <a:t>Наз. </a:t>
            </a:r>
            <a:r>
              <a:rPr lang="ru-RU" altLang="ru-RU" b="1" i="1" dirty="0"/>
              <a:t>рекордом</a:t>
            </a:r>
            <a:r>
              <a:rPr lang="ru-RU" altLang="ru-RU" dirty="0"/>
              <a:t>, и </a:t>
            </a:r>
            <a:r>
              <a:rPr lang="ru-RU" altLang="ru-RU" dirty="0" err="1"/>
              <a:t>обозн</a:t>
            </a:r>
            <a:r>
              <a:rPr lang="ru-RU" altLang="ru-RU" dirty="0"/>
              <a:t>. его </a:t>
            </a:r>
            <a:r>
              <a:rPr lang="ru-RU" altLang="ru-RU" i="1" dirty="0"/>
              <a:t>x</a:t>
            </a:r>
            <a:r>
              <a:rPr lang="ru-RU" altLang="ru-RU" baseline="30000" dirty="0"/>
              <a:t>0</a:t>
            </a:r>
            <a:r>
              <a:rPr lang="ru-RU" altLang="ru-RU" dirty="0"/>
              <a:t>, наилучшее из найденных доп. </a:t>
            </a:r>
            <a:r>
              <a:rPr lang="ru-RU" altLang="ru-RU" dirty="0" smtClean="0"/>
              <a:t>решений. </a:t>
            </a:r>
            <a:r>
              <a:rPr lang="ru-RU" altLang="ru-RU" dirty="0"/>
              <a:t>Величина </a:t>
            </a:r>
            <a:r>
              <a:rPr lang="ru-RU" altLang="ru-RU" i="1" dirty="0" err="1"/>
              <a:t>f</a:t>
            </a:r>
            <a:r>
              <a:rPr lang="ru-RU" altLang="ru-RU" dirty="0"/>
              <a:t>(</a:t>
            </a:r>
            <a:r>
              <a:rPr lang="ru-RU" altLang="ru-RU" i="1" dirty="0"/>
              <a:t>x</a:t>
            </a:r>
            <a:r>
              <a:rPr lang="ru-RU" altLang="ru-RU" baseline="30000" dirty="0"/>
              <a:t>0</a:t>
            </a:r>
            <a:r>
              <a:rPr lang="ru-RU" altLang="ru-RU" dirty="0"/>
              <a:t>) является верхней границей (ВГ) функционала задачи. Сначала рекорд </a:t>
            </a:r>
            <a:r>
              <a:rPr lang="ru-RU" altLang="ru-RU" i="1" dirty="0"/>
              <a:t>x</a:t>
            </a:r>
            <a:r>
              <a:rPr lang="ru-RU" altLang="ru-RU" baseline="30000" dirty="0"/>
              <a:t>0</a:t>
            </a:r>
            <a:r>
              <a:rPr lang="ru-RU" altLang="ru-RU" dirty="0"/>
              <a:t> либо произвольное доп. решение, либо не известен.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25925" y="260350"/>
            <a:ext cx="87630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МВГ</a:t>
            </a:r>
          </a:p>
        </p:txBody>
      </p:sp>
      <p:sp>
        <p:nvSpPr>
          <p:cNvPr id="45" name="Овал 44"/>
          <p:cNvSpPr/>
          <p:nvPr/>
        </p:nvSpPr>
        <p:spPr>
          <a:xfrm>
            <a:off x="179388" y="2349500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6" name="Овал 45"/>
          <p:cNvSpPr/>
          <p:nvPr/>
        </p:nvSpPr>
        <p:spPr>
          <a:xfrm>
            <a:off x="2339975" y="4652963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47" name="Овал 46"/>
          <p:cNvSpPr/>
          <p:nvPr/>
        </p:nvSpPr>
        <p:spPr>
          <a:xfrm>
            <a:off x="3017838" y="1704975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8" name="Овал 47"/>
          <p:cNvSpPr/>
          <p:nvPr/>
        </p:nvSpPr>
        <p:spPr>
          <a:xfrm>
            <a:off x="4565650" y="1565275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50" name="Овал 49"/>
          <p:cNvSpPr/>
          <p:nvPr/>
        </p:nvSpPr>
        <p:spPr>
          <a:xfrm>
            <a:off x="1085850" y="3860800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51" name="Овал 50"/>
          <p:cNvSpPr/>
          <p:nvPr/>
        </p:nvSpPr>
        <p:spPr>
          <a:xfrm>
            <a:off x="1238250" y="1341438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2" name="Овал 51"/>
          <p:cNvSpPr/>
          <p:nvPr/>
        </p:nvSpPr>
        <p:spPr>
          <a:xfrm>
            <a:off x="2987675" y="2759075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53" name="Овал 52"/>
          <p:cNvSpPr/>
          <p:nvPr/>
        </p:nvSpPr>
        <p:spPr>
          <a:xfrm>
            <a:off x="4787900" y="2911475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8</a:t>
            </a:r>
          </a:p>
        </p:txBody>
      </p:sp>
      <p:cxnSp>
        <p:nvCxnSpPr>
          <p:cNvPr id="54" name="Прямая соединительная линия 53"/>
          <p:cNvCxnSpPr>
            <a:stCxn id="48" idx="2"/>
            <a:endCxn id="47" idx="6"/>
          </p:cNvCxnSpPr>
          <p:nvPr/>
        </p:nvCxnSpPr>
        <p:spPr>
          <a:xfrm flipH="1">
            <a:off x="3449638" y="1781175"/>
            <a:ext cx="1116012" cy="13970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>
            <a:stCxn id="51" idx="3"/>
            <a:endCxn id="45" idx="7"/>
          </p:cNvCxnSpPr>
          <p:nvPr/>
        </p:nvCxnSpPr>
        <p:spPr>
          <a:xfrm flipH="1">
            <a:off x="549275" y="1709738"/>
            <a:ext cx="752475" cy="701675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stCxn id="47" idx="4"/>
            <a:endCxn id="52" idx="0"/>
          </p:cNvCxnSpPr>
          <p:nvPr/>
        </p:nvCxnSpPr>
        <p:spPr>
          <a:xfrm flipH="1">
            <a:off x="3203575" y="2136775"/>
            <a:ext cx="30163" cy="622300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>
            <a:stCxn id="48" idx="4"/>
            <a:endCxn id="53" idx="0"/>
          </p:cNvCxnSpPr>
          <p:nvPr/>
        </p:nvCxnSpPr>
        <p:spPr>
          <a:xfrm>
            <a:off x="4781550" y="1997075"/>
            <a:ext cx="222250" cy="914400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>
            <a:endCxn id="47" idx="2"/>
          </p:cNvCxnSpPr>
          <p:nvPr/>
        </p:nvCxnSpPr>
        <p:spPr>
          <a:xfrm>
            <a:off x="1670050" y="1628775"/>
            <a:ext cx="1347788" cy="29210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>
            <a:stCxn id="50" idx="5"/>
            <a:endCxn id="46" idx="2"/>
          </p:cNvCxnSpPr>
          <p:nvPr/>
        </p:nvCxnSpPr>
        <p:spPr>
          <a:xfrm>
            <a:off x="1454150" y="4229100"/>
            <a:ext cx="885825" cy="639763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>
            <a:stCxn id="52" idx="3"/>
            <a:endCxn id="50" idx="7"/>
          </p:cNvCxnSpPr>
          <p:nvPr/>
        </p:nvCxnSpPr>
        <p:spPr>
          <a:xfrm flipH="1">
            <a:off x="1454150" y="3127375"/>
            <a:ext cx="1597025" cy="796925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>
            <a:stCxn id="52" idx="4"/>
            <a:endCxn id="46" idx="7"/>
          </p:cNvCxnSpPr>
          <p:nvPr/>
        </p:nvCxnSpPr>
        <p:spPr>
          <a:xfrm flipH="1">
            <a:off x="2708275" y="3190875"/>
            <a:ext cx="495300" cy="1525588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>
            <a:stCxn id="51" idx="6"/>
            <a:endCxn id="48" idx="1"/>
          </p:cNvCxnSpPr>
          <p:nvPr/>
        </p:nvCxnSpPr>
        <p:spPr>
          <a:xfrm>
            <a:off x="1670050" y="1557338"/>
            <a:ext cx="2959100" cy="71437"/>
          </a:xfrm>
          <a:prstGeom prst="line">
            <a:avLst/>
          </a:prstGeom>
          <a:ln w="25400">
            <a:solidFill>
              <a:srgbClr val="FF0000"/>
            </a:solidFill>
            <a:prstDash val="solid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>
            <a:stCxn id="45" idx="6"/>
            <a:endCxn id="47" idx="3"/>
          </p:cNvCxnSpPr>
          <p:nvPr/>
        </p:nvCxnSpPr>
        <p:spPr>
          <a:xfrm flipV="1">
            <a:off x="611188" y="2073275"/>
            <a:ext cx="2470150" cy="492125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>
            <a:stCxn id="51" idx="5"/>
            <a:endCxn id="52" idx="1"/>
          </p:cNvCxnSpPr>
          <p:nvPr/>
        </p:nvCxnSpPr>
        <p:spPr>
          <a:xfrm>
            <a:off x="1606550" y="1709738"/>
            <a:ext cx="1444625" cy="1112837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>
            <a:stCxn id="47" idx="5"/>
            <a:endCxn id="53" idx="1"/>
          </p:cNvCxnSpPr>
          <p:nvPr/>
        </p:nvCxnSpPr>
        <p:spPr>
          <a:xfrm>
            <a:off x="3386138" y="2073275"/>
            <a:ext cx="1465262" cy="90170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>
            <a:stCxn id="52" idx="7"/>
            <a:endCxn id="48" idx="3"/>
          </p:cNvCxnSpPr>
          <p:nvPr/>
        </p:nvCxnSpPr>
        <p:spPr>
          <a:xfrm flipV="1">
            <a:off x="3357563" y="1933575"/>
            <a:ext cx="1271587" cy="88900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>
            <a:stCxn id="50" idx="6"/>
            <a:endCxn id="53" idx="3"/>
          </p:cNvCxnSpPr>
          <p:nvPr/>
        </p:nvCxnSpPr>
        <p:spPr>
          <a:xfrm flipV="1">
            <a:off x="1517650" y="3279775"/>
            <a:ext cx="3333750" cy="796925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>
            <a:stCxn id="46" idx="6"/>
            <a:endCxn id="53" idx="4"/>
          </p:cNvCxnSpPr>
          <p:nvPr/>
        </p:nvCxnSpPr>
        <p:spPr>
          <a:xfrm flipV="1">
            <a:off x="2771775" y="3343275"/>
            <a:ext cx="2232025" cy="1525588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25925" y="260350"/>
            <a:ext cx="87630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МВГ</a:t>
            </a:r>
          </a:p>
        </p:txBody>
      </p:sp>
      <p:sp>
        <p:nvSpPr>
          <p:cNvPr id="45" name="Овал 44"/>
          <p:cNvSpPr/>
          <p:nvPr/>
        </p:nvSpPr>
        <p:spPr>
          <a:xfrm>
            <a:off x="179388" y="2349500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6" name="Овал 45"/>
          <p:cNvSpPr/>
          <p:nvPr/>
        </p:nvSpPr>
        <p:spPr>
          <a:xfrm>
            <a:off x="2339975" y="4652963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47" name="Овал 46"/>
          <p:cNvSpPr/>
          <p:nvPr/>
        </p:nvSpPr>
        <p:spPr>
          <a:xfrm>
            <a:off x="3017838" y="1704975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8" name="Овал 47"/>
          <p:cNvSpPr/>
          <p:nvPr/>
        </p:nvSpPr>
        <p:spPr>
          <a:xfrm>
            <a:off x="4565650" y="1565275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50" name="Овал 49"/>
          <p:cNvSpPr/>
          <p:nvPr/>
        </p:nvSpPr>
        <p:spPr>
          <a:xfrm>
            <a:off x="1085850" y="3860800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51" name="Овал 50"/>
          <p:cNvSpPr/>
          <p:nvPr/>
        </p:nvSpPr>
        <p:spPr>
          <a:xfrm>
            <a:off x="1238250" y="1341438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2" name="Овал 51"/>
          <p:cNvSpPr/>
          <p:nvPr/>
        </p:nvSpPr>
        <p:spPr>
          <a:xfrm>
            <a:off x="2987675" y="2759075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53" name="Овал 52"/>
          <p:cNvSpPr/>
          <p:nvPr/>
        </p:nvSpPr>
        <p:spPr>
          <a:xfrm>
            <a:off x="4787900" y="2911475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8</a:t>
            </a:r>
          </a:p>
        </p:txBody>
      </p:sp>
      <p:cxnSp>
        <p:nvCxnSpPr>
          <p:cNvPr id="54" name="Прямая соединительная линия 53"/>
          <p:cNvCxnSpPr>
            <a:stCxn id="48" idx="2"/>
            <a:endCxn id="47" idx="6"/>
          </p:cNvCxnSpPr>
          <p:nvPr/>
        </p:nvCxnSpPr>
        <p:spPr>
          <a:xfrm flipH="1">
            <a:off x="3449638" y="1781175"/>
            <a:ext cx="1116012" cy="13970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>
            <a:stCxn id="51" idx="3"/>
            <a:endCxn id="45" idx="7"/>
          </p:cNvCxnSpPr>
          <p:nvPr/>
        </p:nvCxnSpPr>
        <p:spPr>
          <a:xfrm flipH="1">
            <a:off x="549275" y="1709738"/>
            <a:ext cx="752475" cy="701675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stCxn id="47" idx="4"/>
            <a:endCxn id="52" idx="0"/>
          </p:cNvCxnSpPr>
          <p:nvPr/>
        </p:nvCxnSpPr>
        <p:spPr>
          <a:xfrm flipH="1">
            <a:off x="3203575" y="2136775"/>
            <a:ext cx="30163" cy="622300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>
            <a:stCxn id="48" idx="4"/>
            <a:endCxn id="53" idx="0"/>
          </p:cNvCxnSpPr>
          <p:nvPr/>
        </p:nvCxnSpPr>
        <p:spPr>
          <a:xfrm>
            <a:off x="4781550" y="1997075"/>
            <a:ext cx="222250" cy="914400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>
            <a:endCxn id="47" idx="2"/>
          </p:cNvCxnSpPr>
          <p:nvPr/>
        </p:nvCxnSpPr>
        <p:spPr>
          <a:xfrm>
            <a:off x="1670050" y="1628775"/>
            <a:ext cx="1347788" cy="29210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>
            <a:stCxn id="50" idx="5"/>
            <a:endCxn id="46" idx="2"/>
          </p:cNvCxnSpPr>
          <p:nvPr/>
        </p:nvCxnSpPr>
        <p:spPr>
          <a:xfrm>
            <a:off x="1454150" y="4229100"/>
            <a:ext cx="885825" cy="639763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>
            <a:stCxn id="52" idx="3"/>
            <a:endCxn id="50" idx="7"/>
          </p:cNvCxnSpPr>
          <p:nvPr/>
        </p:nvCxnSpPr>
        <p:spPr>
          <a:xfrm flipH="1">
            <a:off x="1454150" y="3127375"/>
            <a:ext cx="1597025" cy="796925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>
            <a:stCxn id="52" idx="4"/>
            <a:endCxn id="46" idx="7"/>
          </p:cNvCxnSpPr>
          <p:nvPr/>
        </p:nvCxnSpPr>
        <p:spPr>
          <a:xfrm flipH="1">
            <a:off x="2708275" y="3190875"/>
            <a:ext cx="495300" cy="1525588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>
            <a:stCxn id="51" idx="6"/>
            <a:endCxn id="48" idx="1"/>
          </p:cNvCxnSpPr>
          <p:nvPr/>
        </p:nvCxnSpPr>
        <p:spPr>
          <a:xfrm>
            <a:off x="1670050" y="1557338"/>
            <a:ext cx="2959100" cy="71437"/>
          </a:xfrm>
          <a:prstGeom prst="line">
            <a:avLst/>
          </a:prstGeom>
          <a:ln w="25400">
            <a:solidFill>
              <a:srgbClr val="FF0000"/>
            </a:solidFill>
            <a:prstDash val="solid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>
            <a:stCxn id="45" idx="6"/>
            <a:endCxn id="47" idx="3"/>
          </p:cNvCxnSpPr>
          <p:nvPr/>
        </p:nvCxnSpPr>
        <p:spPr>
          <a:xfrm flipV="1">
            <a:off x="611188" y="2073275"/>
            <a:ext cx="2470150" cy="492125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>
            <a:stCxn id="51" idx="5"/>
            <a:endCxn id="52" idx="1"/>
          </p:cNvCxnSpPr>
          <p:nvPr/>
        </p:nvCxnSpPr>
        <p:spPr>
          <a:xfrm>
            <a:off x="1606550" y="1709738"/>
            <a:ext cx="1444625" cy="1112837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>
            <a:stCxn id="47" idx="5"/>
            <a:endCxn id="53" idx="1"/>
          </p:cNvCxnSpPr>
          <p:nvPr/>
        </p:nvCxnSpPr>
        <p:spPr>
          <a:xfrm>
            <a:off x="3386138" y="2073275"/>
            <a:ext cx="1465262" cy="90170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>
            <a:stCxn id="52" idx="7"/>
            <a:endCxn id="48" idx="3"/>
          </p:cNvCxnSpPr>
          <p:nvPr/>
        </p:nvCxnSpPr>
        <p:spPr>
          <a:xfrm flipV="1">
            <a:off x="3357563" y="1933575"/>
            <a:ext cx="1271587" cy="88900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>
            <a:stCxn id="50" idx="6"/>
            <a:endCxn id="53" idx="3"/>
          </p:cNvCxnSpPr>
          <p:nvPr/>
        </p:nvCxnSpPr>
        <p:spPr>
          <a:xfrm flipV="1">
            <a:off x="1517650" y="3279775"/>
            <a:ext cx="3333750" cy="796925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>
            <a:stCxn id="46" idx="6"/>
            <a:endCxn id="53" idx="4"/>
          </p:cNvCxnSpPr>
          <p:nvPr/>
        </p:nvCxnSpPr>
        <p:spPr>
          <a:xfrm flipV="1">
            <a:off x="2771775" y="3343275"/>
            <a:ext cx="2232025" cy="1525588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25925" y="260350"/>
            <a:ext cx="87630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МВГ</a:t>
            </a:r>
          </a:p>
        </p:txBody>
      </p:sp>
      <p:sp>
        <p:nvSpPr>
          <p:cNvPr id="32" name="Овал 31"/>
          <p:cNvSpPr/>
          <p:nvPr/>
        </p:nvSpPr>
        <p:spPr>
          <a:xfrm>
            <a:off x="6732588" y="1052513"/>
            <a:ext cx="792162" cy="647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FF0000"/>
                </a:solidFill>
              </a:rPr>
              <a:t>D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3" name="Овал 32"/>
          <p:cNvSpPr/>
          <p:nvPr/>
        </p:nvSpPr>
        <p:spPr>
          <a:xfrm>
            <a:off x="5508625" y="2411413"/>
            <a:ext cx="1223963" cy="8016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FF0000"/>
                </a:solidFill>
              </a:rPr>
              <a:t>(1,4)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4" name="Овал 33"/>
          <p:cNvSpPr/>
          <p:nvPr/>
        </p:nvSpPr>
        <p:spPr>
          <a:xfrm>
            <a:off x="7596188" y="2420938"/>
            <a:ext cx="1223962" cy="8001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FF0000"/>
                </a:solidFill>
              </a:rPr>
              <a:t>(4,1)</a:t>
            </a:r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35" name="Прямая соединительная линия 34"/>
          <p:cNvCxnSpPr>
            <a:stCxn id="34" idx="0"/>
            <a:endCxn id="32" idx="5"/>
          </p:cNvCxnSpPr>
          <p:nvPr/>
        </p:nvCxnSpPr>
        <p:spPr>
          <a:xfrm flipH="1" flipV="1">
            <a:off x="7408863" y="1606550"/>
            <a:ext cx="800100" cy="814388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stCxn id="33" idx="0"/>
            <a:endCxn id="32" idx="3"/>
          </p:cNvCxnSpPr>
          <p:nvPr/>
        </p:nvCxnSpPr>
        <p:spPr>
          <a:xfrm flipV="1">
            <a:off x="6119813" y="1606550"/>
            <a:ext cx="728662" cy="804863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Овал 44"/>
          <p:cNvSpPr/>
          <p:nvPr/>
        </p:nvSpPr>
        <p:spPr>
          <a:xfrm>
            <a:off x="179388" y="2349500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6" name="Овал 45"/>
          <p:cNvSpPr/>
          <p:nvPr/>
        </p:nvSpPr>
        <p:spPr>
          <a:xfrm>
            <a:off x="2339975" y="4652963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47" name="Овал 46"/>
          <p:cNvSpPr/>
          <p:nvPr/>
        </p:nvSpPr>
        <p:spPr>
          <a:xfrm>
            <a:off x="3017838" y="1704975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8" name="Овал 47"/>
          <p:cNvSpPr/>
          <p:nvPr/>
        </p:nvSpPr>
        <p:spPr>
          <a:xfrm>
            <a:off x="4565650" y="1565275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50" name="Овал 49"/>
          <p:cNvSpPr/>
          <p:nvPr/>
        </p:nvSpPr>
        <p:spPr>
          <a:xfrm>
            <a:off x="1085850" y="3860800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51" name="Овал 50"/>
          <p:cNvSpPr/>
          <p:nvPr/>
        </p:nvSpPr>
        <p:spPr>
          <a:xfrm>
            <a:off x="1238250" y="1341438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2" name="Овал 51"/>
          <p:cNvSpPr/>
          <p:nvPr/>
        </p:nvSpPr>
        <p:spPr>
          <a:xfrm>
            <a:off x="2987675" y="2759075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53" name="Овал 52"/>
          <p:cNvSpPr/>
          <p:nvPr/>
        </p:nvSpPr>
        <p:spPr>
          <a:xfrm>
            <a:off x="4787900" y="2911475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8</a:t>
            </a:r>
          </a:p>
        </p:txBody>
      </p:sp>
      <p:cxnSp>
        <p:nvCxnSpPr>
          <p:cNvPr id="54" name="Прямая соединительная линия 53"/>
          <p:cNvCxnSpPr>
            <a:stCxn id="48" idx="2"/>
            <a:endCxn id="47" idx="6"/>
          </p:cNvCxnSpPr>
          <p:nvPr/>
        </p:nvCxnSpPr>
        <p:spPr>
          <a:xfrm flipH="1">
            <a:off x="3449638" y="1781175"/>
            <a:ext cx="1116012" cy="13970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>
            <a:stCxn id="51" idx="3"/>
            <a:endCxn id="45" idx="7"/>
          </p:cNvCxnSpPr>
          <p:nvPr/>
        </p:nvCxnSpPr>
        <p:spPr>
          <a:xfrm flipH="1">
            <a:off x="549275" y="1709738"/>
            <a:ext cx="752475" cy="701675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stCxn id="47" idx="4"/>
            <a:endCxn id="52" idx="0"/>
          </p:cNvCxnSpPr>
          <p:nvPr/>
        </p:nvCxnSpPr>
        <p:spPr>
          <a:xfrm flipH="1">
            <a:off x="3203575" y="2136775"/>
            <a:ext cx="30163" cy="622300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>
            <a:stCxn id="48" idx="4"/>
            <a:endCxn id="53" idx="0"/>
          </p:cNvCxnSpPr>
          <p:nvPr/>
        </p:nvCxnSpPr>
        <p:spPr>
          <a:xfrm>
            <a:off x="4781550" y="1997075"/>
            <a:ext cx="222250" cy="914400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>
            <a:endCxn id="47" idx="2"/>
          </p:cNvCxnSpPr>
          <p:nvPr/>
        </p:nvCxnSpPr>
        <p:spPr>
          <a:xfrm>
            <a:off x="1670050" y="1628775"/>
            <a:ext cx="1347788" cy="29210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>
            <a:stCxn id="50" idx="5"/>
            <a:endCxn id="46" idx="2"/>
          </p:cNvCxnSpPr>
          <p:nvPr/>
        </p:nvCxnSpPr>
        <p:spPr>
          <a:xfrm>
            <a:off x="1454150" y="4229100"/>
            <a:ext cx="885825" cy="639763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>
            <a:stCxn id="52" idx="3"/>
            <a:endCxn id="50" idx="7"/>
          </p:cNvCxnSpPr>
          <p:nvPr/>
        </p:nvCxnSpPr>
        <p:spPr>
          <a:xfrm flipH="1">
            <a:off x="1454150" y="3127375"/>
            <a:ext cx="1597025" cy="796925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>
            <a:stCxn id="52" idx="4"/>
            <a:endCxn id="46" idx="7"/>
          </p:cNvCxnSpPr>
          <p:nvPr/>
        </p:nvCxnSpPr>
        <p:spPr>
          <a:xfrm flipH="1">
            <a:off x="2708275" y="3190875"/>
            <a:ext cx="495300" cy="1525588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>
            <a:stCxn id="51" idx="6"/>
            <a:endCxn id="48" idx="1"/>
          </p:cNvCxnSpPr>
          <p:nvPr/>
        </p:nvCxnSpPr>
        <p:spPr>
          <a:xfrm>
            <a:off x="1670050" y="1557338"/>
            <a:ext cx="2959100" cy="71437"/>
          </a:xfrm>
          <a:prstGeom prst="line">
            <a:avLst/>
          </a:prstGeom>
          <a:ln w="254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>
            <a:stCxn id="45" idx="6"/>
            <a:endCxn id="47" idx="3"/>
          </p:cNvCxnSpPr>
          <p:nvPr/>
        </p:nvCxnSpPr>
        <p:spPr>
          <a:xfrm flipV="1">
            <a:off x="611188" y="2073275"/>
            <a:ext cx="2470150" cy="492125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>
            <a:stCxn id="51" idx="5"/>
            <a:endCxn id="52" idx="1"/>
          </p:cNvCxnSpPr>
          <p:nvPr/>
        </p:nvCxnSpPr>
        <p:spPr>
          <a:xfrm>
            <a:off x="1606550" y="1709738"/>
            <a:ext cx="1444625" cy="1112837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>
            <a:stCxn id="47" idx="5"/>
            <a:endCxn id="53" idx="1"/>
          </p:cNvCxnSpPr>
          <p:nvPr/>
        </p:nvCxnSpPr>
        <p:spPr>
          <a:xfrm>
            <a:off x="3386138" y="2073275"/>
            <a:ext cx="1465262" cy="90170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>
            <a:stCxn id="52" idx="7"/>
            <a:endCxn id="48" idx="3"/>
          </p:cNvCxnSpPr>
          <p:nvPr/>
        </p:nvCxnSpPr>
        <p:spPr>
          <a:xfrm flipV="1">
            <a:off x="3357563" y="1933575"/>
            <a:ext cx="1271587" cy="88900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>
            <a:stCxn id="50" idx="6"/>
            <a:endCxn id="53" idx="3"/>
          </p:cNvCxnSpPr>
          <p:nvPr/>
        </p:nvCxnSpPr>
        <p:spPr>
          <a:xfrm flipV="1">
            <a:off x="1517650" y="3279775"/>
            <a:ext cx="3333750" cy="796925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>
            <a:stCxn id="46" idx="6"/>
            <a:endCxn id="53" idx="4"/>
          </p:cNvCxnSpPr>
          <p:nvPr/>
        </p:nvCxnSpPr>
        <p:spPr>
          <a:xfrm flipV="1">
            <a:off x="2771775" y="3343275"/>
            <a:ext cx="2232025" cy="1525588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25925" y="260350"/>
            <a:ext cx="87630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МВГ</a:t>
            </a:r>
          </a:p>
        </p:txBody>
      </p:sp>
      <p:sp>
        <p:nvSpPr>
          <p:cNvPr id="32" name="Овал 31"/>
          <p:cNvSpPr/>
          <p:nvPr/>
        </p:nvSpPr>
        <p:spPr>
          <a:xfrm>
            <a:off x="6732588" y="1052513"/>
            <a:ext cx="792162" cy="647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FF0000"/>
                </a:solidFill>
              </a:rPr>
              <a:t>D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3" name="Овал 32"/>
          <p:cNvSpPr/>
          <p:nvPr/>
        </p:nvSpPr>
        <p:spPr>
          <a:xfrm>
            <a:off x="5508625" y="2411413"/>
            <a:ext cx="1223963" cy="8016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FF0000"/>
                </a:solidFill>
              </a:rPr>
              <a:t>(1,4)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4" name="Овал 33"/>
          <p:cNvSpPr/>
          <p:nvPr/>
        </p:nvSpPr>
        <p:spPr>
          <a:xfrm>
            <a:off x="7596188" y="2420938"/>
            <a:ext cx="1223962" cy="8001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FF0000"/>
                </a:solidFill>
              </a:rPr>
              <a:t>(4,1)</a:t>
            </a:r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35" name="Прямая соединительная линия 34"/>
          <p:cNvCxnSpPr>
            <a:stCxn id="34" idx="0"/>
            <a:endCxn id="32" idx="5"/>
          </p:cNvCxnSpPr>
          <p:nvPr/>
        </p:nvCxnSpPr>
        <p:spPr>
          <a:xfrm flipH="1" flipV="1">
            <a:off x="7408863" y="1606550"/>
            <a:ext cx="800100" cy="814388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stCxn id="33" idx="0"/>
            <a:endCxn id="32" idx="3"/>
          </p:cNvCxnSpPr>
          <p:nvPr/>
        </p:nvCxnSpPr>
        <p:spPr>
          <a:xfrm flipV="1">
            <a:off x="6119813" y="1606550"/>
            <a:ext cx="728662" cy="804863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Овал 40"/>
          <p:cNvSpPr/>
          <p:nvPr/>
        </p:nvSpPr>
        <p:spPr>
          <a:xfrm>
            <a:off x="5661025" y="4203700"/>
            <a:ext cx="1223963" cy="8001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FF0000"/>
                </a:solidFill>
              </a:rPr>
              <a:t>(5,4)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7596188" y="4211638"/>
            <a:ext cx="1223962" cy="8016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FF0000"/>
                </a:solidFill>
              </a:rPr>
              <a:t>(4,5)</a:t>
            </a:r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43" name="Прямая соединительная линия 42"/>
          <p:cNvCxnSpPr>
            <a:stCxn id="42" idx="0"/>
            <a:endCxn id="34" idx="4"/>
          </p:cNvCxnSpPr>
          <p:nvPr/>
        </p:nvCxnSpPr>
        <p:spPr>
          <a:xfrm flipV="1">
            <a:off x="8208963" y="3221038"/>
            <a:ext cx="0" cy="990600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stCxn id="41" idx="0"/>
            <a:endCxn id="34" idx="3"/>
          </p:cNvCxnSpPr>
          <p:nvPr/>
        </p:nvCxnSpPr>
        <p:spPr>
          <a:xfrm flipV="1">
            <a:off x="6273007" y="3103866"/>
            <a:ext cx="1502426" cy="1099834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56" name="TextBox 47"/>
          <p:cNvSpPr txBox="1">
            <a:spLocks noChangeArrowheads="1"/>
          </p:cNvSpPr>
          <p:nvPr/>
        </p:nvSpPr>
        <p:spPr bwMode="auto">
          <a:xfrm>
            <a:off x="6875463" y="5084763"/>
            <a:ext cx="6477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. . . </a:t>
            </a:r>
            <a:endParaRPr lang="ru-RU" b="1"/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6002338" y="5084763"/>
            <a:ext cx="5857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НГ</a:t>
            </a:r>
          </a:p>
        </p:txBody>
      </p:sp>
      <p:sp>
        <p:nvSpPr>
          <p:cNvPr id="45" name="Овал 44"/>
          <p:cNvSpPr/>
          <p:nvPr/>
        </p:nvSpPr>
        <p:spPr>
          <a:xfrm>
            <a:off x="179388" y="2349500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6" name="Овал 45"/>
          <p:cNvSpPr/>
          <p:nvPr/>
        </p:nvSpPr>
        <p:spPr>
          <a:xfrm>
            <a:off x="2339975" y="4652963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47" name="Овал 46"/>
          <p:cNvSpPr/>
          <p:nvPr/>
        </p:nvSpPr>
        <p:spPr>
          <a:xfrm>
            <a:off x="3017838" y="1704975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8" name="Овал 47"/>
          <p:cNvSpPr/>
          <p:nvPr/>
        </p:nvSpPr>
        <p:spPr>
          <a:xfrm>
            <a:off x="4565650" y="1565275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50" name="Овал 49"/>
          <p:cNvSpPr/>
          <p:nvPr/>
        </p:nvSpPr>
        <p:spPr>
          <a:xfrm>
            <a:off x="1085850" y="3860800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51" name="Овал 50"/>
          <p:cNvSpPr/>
          <p:nvPr/>
        </p:nvSpPr>
        <p:spPr>
          <a:xfrm>
            <a:off x="1238250" y="1341438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2" name="Овал 51"/>
          <p:cNvSpPr/>
          <p:nvPr/>
        </p:nvSpPr>
        <p:spPr>
          <a:xfrm>
            <a:off x="2987675" y="2759075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53" name="Овал 52"/>
          <p:cNvSpPr/>
          <p:nvPr/>
        </p:nvSpPr>
        <p:spPr>
          <a:xfrm>
            <a:off x="4787900" y="2911475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8</a:t>
            </a:r>
          </a:p>
        </p:txBody>
      </p:sp>
      <p:cxnSp>
        <p:nvCxnSpPr>
          <p:cNvPr id="54" name="Прямая соединительная линия 53"/>
          <p:cNvCxnSpPr>
            <a:stCxn id="48" idx="2"/>
            <a:endCxn id="47" idx="6"/>
          </p:cNvCxnSpPr>
          <p:nvPr/>
        </p:nvCxnSpPr>
        <p:spPr>
          <a:xfrm flipH="1">
            <a:off x="3449638" y="1781175"/>
            <a:ext cx="1116012" cy="13970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>
            <a:stCxn id="51" idx="3"/>
            <a:endCxn id="45" idx="7"/>
          </p:cNvCxnSpPr>
          <p:nvPr/>
        </p:nvCxnSpPr>
        <p:spPr>
          <a:xfrm flipH="1">
            <a:off x="549275" y="1709738"/>
            <a:ext cx="752475" cy="701675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stCxn id="47" idx="4"/>
            <a:endCxn id="52" idx="0"/>
          </p:cNvCxnSpPr>
          <p:nvPr/>
        </p:nvCxnSpPr>
        <p:spPr>
          <a:xfrm flipH="1">
            <a:off x="3203575" y="2136775"/>
            <a:ext cx="30163" cy="622300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>
            <a:stCxn id="48" idx="4"/>
            <a:endCxn id="53" idx="0"/>
          </p:cNvCxnSpPr>
          <p:nvPr/>
        </p:nvCxnSpPr>
        <p:spPr>
          <a:xfrm>
            <a:off x="4781550" y="1997075"/>
            <a:ext cx="222250" cy="914400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>
            <a:endCxn id="47" idx="2"/>
          </p:cNvCxnSpPr>
          <p:nvPr/>
        </p:nvCxnSpPr>
        <p:spPr>
          <a:xfrm>
            <a:off x="1670050" y="1628775"/>
            <a:ext cx="1347788" cy="29210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>
            <a:stCxn id="50" idx="5"/>
            <a:endCxn id="46" idx="2"/>
          </p:cNvCxnSpPr>
          <p:nvPr/>
        </p:nvCxnSpPr>
        <p:spPr>
          <a:xfrm>
            <a:off x="1454150" y="4229100"/>
            <a:ext cx="885825" cy="639763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>
            <a:stCxn id="52" idx="3"/>
            <a:endCxn id="50" idx="7"/>
          </p:cNvCxnSpPr>
          <p:nvPr/>
        </p:nvCxnSpPr>
        <p:spPr>
          <a:xfrm flipH="1">
            <a:off x="1454150" y="3127375"/>
            <a:ext cx="1597025" cy="796925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>
            <a:stCxn id="52" idx="4"/>
            <a:endCxn id="46" idx="7"/>
          </p:cNvCxnSpPr>
          <p:nvPr/>
        </p:nvCxnSpPr>
        <p:spPr>
          <a:xfrm flipH="1">
            <a:off x="2708275" y="3190875"/>
            <a:ext cx="495300" cy="1525588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>
            <a:stCxn id="51" idx="6"/>
            <a:endCxn id="48" idx="1"/>
          </p:cNvCxnSpPr>
          <p:nvPr/>
        </p:nvCxnSpPr>
        <p:spPr>
          <a:xfrm>
            <a:off x="1670050" y="1557338"/>
            <a:ext cx="2959100" cy="71437"/>
          </a:xfrm>
          <a:prstGeom prst="line">
            <a:avLst/>
          </a:prstGeom>
          <a:ln w="25400">
            <a:solidFill>
              <a:srgbClr val="FF0000"/>
            </a:solidFill>
            <a:prstDash val="solid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>
            <a:stCxn id="45" idx="6"/>
            <a:endCxn id="47" idx="3"/>
          </p:cNvCxnSpPr>
          <p:nvPr/>
        </p:nvCxnSpPr>
        <p:spPr>
          <a:xfrm flipV="1">
            <a:off x="611188" y="2073275"/>
            <a:ext cx="2470150" cy="492125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>
            <a:stCxn id="51" idx="5"/>
            <a:endCxn id="52" idx="1"/>
          </p:cNvCxnSpPr>
          <p:nvPr/>
        </p:nvCxnSpPr>
        <p:spPr>
          <a:xfrm>
            <a:off x="1606550" y="1709738"/>
            <a:ext cx="1444625" cy="1112837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>
            <a:stCxn id="47" idx="5"/>
            <a:endCxn id="53" idx="1"/>
          </p:cNvCxnSpPr>
          <p:nvPr/>
        </p:nvCxnSpPr>
        <p:spPr>
          <a:xfrm>
            <a:off x="3386138" y="2073275"/>
            <a:ext cx="1465262" cy="90170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>
            <a:stCxn id="52" idx="7"/>
            <a:endCxn id="48" idx="3"/>
          </p:cNvCxnSpPr>
          <p:nvPr/>
        </p:nvCxnSpPr>
        <p:spPr>
          <a:xfrm flipV="1">
            <a:off x="3357563" y="1933575"/>
            <a:ext cx="1271587" cy="889000"/>
          </a:xfrm>
          <a:prstGeom prst="line">
            <a:avLst/>
          </a:prstGeom>
          <a:ln w="25400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>
            <a:stCxn id="50" idx="6"/>
            <a:endCxn id="53" idx="3"/>
          </p:cNvCxnSpPr>
          <p:nvPr/>
        </p:nvCxnSpPr>
        <p:spPr>
          <a:xfrm flipV="1">
            <a:off x="1517650" y="3279775"/>
            <a:ext cx="3333750" cy="796925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>
            <a:stCxn id="46" idx="6"/>
            <a:endCxn id="53" idx="4"/>
          </p:cNvCxnSpPr>
          <p:nvPr/>
        </p:nvCxnSpPr>
        <p:spPr>
          <a:xfrm flipV="1">
            <a:off x="2771775" y="3343275"/>
            <a:ext cx="2232025" cy="1525588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154363" y="163513"/>
            <a:ext cx="2879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Правила отсечения</a:t>
            </a:r>
          </a:p>
        </p:txBody>
      </p:sp>
      <p:sp>
        <p:nvSpPr>
          <p:cNvPr id="16387" name="Text Box 14"/>
          <p:cNvSpPr txBox="1">
            <a:spLocks noChangeArrowheads="1"/>
          </p:cNvSpPr>
          <p:nvPr/>
        </p:nvSpPr>
        <p:spPr bwMode="auto">
          <a:xfrm>
            <a:off x="87313" y="785813"/>
            <a:ext cx="894873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dirty="0"/>
              <a:t>МВГ последовательно выполняет итерации (шаги). </a:t>
            </a:r>
          </a:p>
          <a:p>
            <a:r>
              <a:rPr lang="ru-RU" altLang="ru-RU" dirty="0"/>
              <a:t>На </a:t>
            </a:r>
            <a:r>
              <a:rPr lang="ru-RU" altLang="ru-RU" dirty="0" err="1"/>
              <a:t>очер</a:t>
            </a:r>
            <a:r>
              <a:rPr lang="ru-RU" altLang="ru-RU" dirty="0"/>
              <a:t>. </a:t>
            </a:r>
            <a:r>
              <a:rPr lang="ru-RU" altLang="ru-RU" dirty="0" err="1"/>
              <a:t>итер</a:t>
            </a:r>
            <a:r>
              <a:rPr lang="ru-RU" altLang="ru-RU" dirty="0"/>
              <a:t>. выбирается и проверяется </a:t>
            </a:r>
            <a:r>
              <a:rPr lang="ru-RU" altLang="ru-RU" dirty="0" err="1"/>
              <a:t>нек</a:t>
            </a:r>
            <a:r>
              <a:rPr lang="ru-RU" altLang="ru-RU" dirty="0"/>
              <a:t>. не отсеченное мн. </a:t>
            </a:r>
          </a:p>
          <a:p>
            <a:r>
              <a:rPr lang="ru-RU" altLang="ru-RU" dirty="0"/>
              <a:t>В результате оно либо отбрасывается (отсекается), либо </a:t>
            </a:r>
            <a:r>
              <a:rPr lang="ru-RU" altLang="ru-RU" dirty="0" smtClean="0"/>
              <a:t>делится на </a:t>
            </a:r>
            <a:r>
              <a:rPr lang="ru-RU" altLang="ru-RU" dirty="0"/>
              <a:t>непустые </a:t>
            </a:r>
            <a:r>
              <a:rPr lang="ru-RU" altLang="ru-RU" dirty="0" err="1"/>
              <a:t>подмн</a:t>
            </a:r>
            <a:r>
              <a:rPr lang="ru-RU" altLang="ru-RU" dirty="0"/>
              <a:t>. </a:t>
            </a:r>
            <a:r>
              <a:rPr lang="en-US" altLang="ru-RU" dirty="0"/>
              <a:t>&lt;</a:t>
            </a:r>
            <a:r>
              <a:rPr lang="ru-RU" altLang="ru-RU" dirty="0"/>
              <a:t> мощности (ветвится). </a:t>
            </a:r>
          </a:p>
        </p:txBody>
      </p:sp>
      <p:sp>
        <p:nvSpPr>
          <p:cNvPr id="16388" name="Text Box 15"/>
          <p:cNvSpPr txBox="1">
            <a:spLocks noChangeArrowheads="1"/>
          </p:cNvSpPr>
          <p:nvPr/>
        </p:nvSpPr>
        <p:spPr bwMode="auto">
          <a:xfrm>
            <a:off x="87313" y="2420938"/>
            <a:ext cx="6858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/>
              <a:t>Пусть </a:t>
            </a:r>
            <a:r>
              <a:rPr lang="ru-RU" altLang="ru-RU" i="1"/>
              <a:t>t</a:t>
            </a:r>
            <a:r>
              <a:rPr lang="ru-RU" altLang="ru-RU" baseline="-25000"/>
              <a:t>1</a:t>
            </a:r>
            <a:r>
              <a:rPr lang="ru-RU" altLang="ru-RU"/>
              <a:t>,</a:t>
            </a:r>
            <a:r>
              <a:rPr lang="ru-RU" altLang="ru-RU" i="1"/>
              <a:t> …</a:t>
            </a:r>
            <a:r>
              <a:rPr lang="ru-RU" altLang="ru-RU"/>
              <a:t>,</a:t>
            </a:r>
            <a:r>
              <a:rPr lang="ru-RU" altLang="ru-RU" i="1"/>
              <a:t> t</a:t>
            </a:r>
            <a:r>
              <a:rPr lang="ru-RU" altLang="ru-RU" baseline="-25000"/>
              <a:t>L</a:t>
            </a:r>
            <a:r>
              <a:rPr lang="ru-RU" altLang="ru-RU"/>
              <a:t> мн. не отсеченных подмн. решений. </a:t>
            </a:r>
          </a:p>
          <a:p>
            <a:r>
              <a:rPr lang="ru-RU" altLang="ru-RU"/>
              <a:t>(первоначально </a:t>
            </a:r>
            <a:r>
              <a:rPr lang="ru-RU" altLang="ru-RU" i="1"/>
              <a:t>L = </a:t>
            </a:r>
            <a:r>
              <a:rPr lang="ru-RU" altLang="ru-RU"/>
              <a:t>1,</a:t>
            </a:r>
            <a:r>
              <a:rPr lang="ru-RU" altLang="ru-RU" i="1"/>
              <a:t> t</a:t>
            </a:r>
            <a:r>
              <a:rPr lang="ru-RU" altLang="ru-RU" baseline="-25000"/>
              <a:t>1</a:t>
            </a:r>
            <a:r>
              <a:rPr lang="ru-RU" altLang="ru-RU" i="1"/>
              <a:t> = D</a:t>
            </a:r>
            <a:r>
              <a:rPr lang="ru-RU" altLang="ru-RU"/>
              <a:t>.)</a:t>
            </a:r>
          </a:p>
        </p:txBody>
      </p:sp>
      <p:sp>
        <p:nvSpPr>
          <p:cNvPr id="16389" name="Text Box 16"/>
          <p:cNvSpPr txBox="1">
            <a:spLocks noChangeArrowheads="1"/>
          </p:cNvSpPr>
          <p:nvPr/>
        </p:nvSpPr>
        <p:spPr bwMode="auto">
          <a:xfrm>
            <a:off x="87313" y="3440113"/>
            <a:ext cx="8948737" cy="2678112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dirty="0"/>
              <a:t>Мн. </a:t>
            </a:r>
            <a:r>
              <a:rPr lang="ru-RU" altLang="ru-RU" i="1" dirty="0" err="1"/>
              <a:t>t</a:t>
            </a:r>
            <a:r>
              <a:rPr lang="ru-RU" altLang="ru-RU" i="1" baseline="-25000" dirty="0" err="1"/>
              <a:t>i</a:t>
            </a:r>
            <a:r>
              <a:rPr lang="ru-RU" altLang="ru-RU" dirty="0"/>
              <a:t>,</a:t>
            </a:r>
            <a:r>
              <a:rPr lang="ru-RU" altLang="ru-RU" i="1" dirty="0"/>
              <a:t> </a:t>
            </a:r>
            <a:r>
              <a:rPr lang="ru-RU" altLang="ru-RU" dirty="0"/>
              <a:t>1 </a:t>
            </a:r>
            <a:r>
              <a:rPr lang="ru-RU" altLang="ru-RU" dirty="0">
                <a:sym typeface="Symbol" pitchFamily="18" charset="2"/>
              </a:rPr>
              <a:t></a:t>
            </a:r>
            <a:r>
              <a:rPr lang="ru-RU" altLang="ru-RU" i="1" dirty="0"/>
              <a:t> </a:t>
            </a:r>
            <a:r>
              <a:rPr lang="ru-RU" altLang="ru-RU" i="1" dirty="0" err="1"/>
              <a:t>i</a:t>
            </a:r>
            <a:r>
              <a:rPr lang="ru-RU" altLang="ru-RU" i="1" dirty="0"/>
              <a:t> </a:t>
            </a:r>
            <a:r>
              <a:rPr lang="ru-RU" altLang="ru-RU" dirty="0">
                <a:sym typeface="Symbol" pitchFamily="18" charset="2"/>
              </a:rPr>
              <a:t></a:t>
            </a:r>
            <a:r>
              <a:rPr lang="ru-RU" altLang="ru-RU" i="1" dirty="0"/>
              <a:t> L</a:t>
            </a:r>
            <a:r>
              <a:rPr lang="ru-RU" altLang="ru-RU" dirty="0"/>
              <a:t> </a:t>
            </a:r>
            <a:r>
              <a:rPr lang="ru-RU" altLang="ru-RU" i="1" dirty="0"/>
              <a:t>отсекается</a:t>
            </a:r>
            <a:r>
              <a:rPr lang="ru-RU" altLang="ru-RU" dirty="0"/>
              <a:t> в одном из 2-х, </a:t>
            </a:r>
            <a:r>
              <a:rPr lang="ru-RU" altLang="ru-RU" b="1" i="1" dirty="0"/>
              <a:t>последовательно проверяемы</a:t>
            </a:r>
            <a:r>
              <a:rPr lang="ru-RU" altLang="ru-RU" i="1" dirty="0"/>
              <a:t>х</a:t>
            </a:r>
            <a:r>
              <a:rPr lang="ru-RU" altLang="ru-RU" dirty="0"/>
              <a:t>, случаев:</a:t>
            </a:r>
          </a:p>
          <a:p>
            <a:r>
              <a:rPr lang="ru-RU" altLang="ru-RU" dirty="0" err="1"/>
              <a:t>a</a:t>
            </a:r>
            <a:r>
              <a:rPr lang="ru-RU" altLang="ru-RU" dirty="0"/>
              <a:t>) если </a:t>
            </a:r>
            <a:r>
              <a:rPr lang="ru-RU" altLang="ru-RU" i="1" dirty="0"/>
              <a:t>H</a:t>
            </a:r>
            <a:r>
              <a:rPr lang="ru-RU" altLang="ru-RU" dirty="0"/>
              <a:t>(</a:t>
            </a:r>
            <a:r>
              <a:rPr lang="ru-RU" altLang="ru-RU" i="1" dirty="0" err="1"/>
              <a:t>t</a:t>
            </a:r>
            <a:r>
              <a:rPr lang="ru-RU" altLang="ru-RU" i="1" baseline="-25000" dirty="0" err="1"/>
              <a:t>i</a:t>
            </a:r>
            <a:r>
              <a:rPr lang="ru-RU" altLang="ru-RU" dirty="0"/>
              <a:t>)</a:t>
            </a:r>
            <a:r>
              <a:rPr lang="ru-RU" altLang="ru-RU" i="1" dirty="0"/>
              <a:t> </a:t>
            </a:r>
            <a:r>
              <a:rPr lang="ru-RU" altLang="ru-RU" dirty="0">
                <a:solidFill>
                  <a:srgbClr val="FF0000"/>
                </a:solidFill>
                <a:sym typeface="Symbol" pitchFamily="18" charset="2"/>
              </a:rPr>
              <a:t></a:t>
            </a:r>
            <a:r>
              <a:rPr lang="ru-RU" altLang="ru-RU" i="1" dirty="0"/>
              <a:t>  </a:t>
            </a:r>
            <a:r>
              <a:rPr lang="ru-RU" altLang="ru-RU" i="1" dirty="0" err="1"/>
              <a:t>f</a:t>
            </a:r>
            <a:r>
              <a:rPr lang="ru-RU" altLang="ru-RU" dirty="0"/>
              <a:t>(</a:t>
            </a:r>
            <a:r>
              <a:rPr lang="ru-RU" altLang="ru-RU" i="1" dirty="0"/>
              <a:t>x</a:t>
            </a:r>
            <a:r>
              <a:rPr lang="ru-RU" altLang="ru-RU" baseline="30000" dirty="0"/>
              <a:t>0</a:t>
            </a:r>
            <a:r>
              <a:rPr lang="ru-RU" altLang="ru-RU" dirty="0"/>
              <a:t>);</a:t>
            </a:r>
          </a:p>
          <a:p>
            <a:r>
              <a:rPr lang="ru-RU" altLang="ru-RU" dirty="0" err="1"/>
              <a:t>b</a:t>
            </a:r>
            <a:r>
              <a:rPr lang="ru-RU" altLang="ru-RU" dirty="0"/>
              <a:t>) если </a:t>
            </a:r>
            <a:r>
              <a:rPr lang="ru-RU" altLang="ru-RU" i="1" dirty="0"/>
              <a:t>H</a:t>
            </a:r>
            <a:r>
              <a:rPr lang="ru-RU" altLang="ru-RU" dirty="0"/>
              <a:t>({</a:t>
            </a:r>
            <a:r>
              <a:rPr lang="ru-RU" altLang="ru-RU" i="1" dirty="0" err="1"/>
              <a:t>t</a:t>
            </a:r>
            <a:r>
              <a:rPr lang="ru-RU" altLang="ru-RU" i="1" baseline="-25000" dirty="0" err="1"/>
              <a:t>i</a:t>
            </a:r>
            <a:r>
              <a:rPr lang="ru-RU" altLang="ru-RU" dirty="0"/>
              <a:t>})</a:t>
            </a:r>
            <a:r>
              <a:rPr lang="ru-RU" altLang="ru-RU" i="1" dirty="0"/>
              <a:t> = </a:t>
            </a:r>
            <a:r>
              <a:rPr lang="ru-RU" altLang="ru-RU" i="1" dirty="0" err="1"/>
              <a:t>f</a:t>
            </a:r>
            <a:r>
              <a:rPr lang="ru-RU" altLang="ru-RU" dirty="0"/>
              <a:t>(</a:t>
            </a:r>
            <a:r>
              <a:rPr lang="ru-RU" altLang="ru-RU" i="1" dirty="0" err="1"/>
              <a:t>t</a:t>
            </a:r>
            <a:r>
              <a:rPr lang="ru-RU" altLang="ru-RU" i="1" baseline="-25000" dirty="0" err="1"/>
              <a:t>i</a:t>
            </a:r>
            <a:r>
              <a:rPr lang="ru-RU" altLang="ru-RU" dirty="0"/>
              <a:t>)</a:t>
            </a:r>
            <a:r>
              <a:rPr lang="ru-RU" altLang="ru-RU" i="1" dirty="0"/>
              <a:t> &lt; </a:t>
            </a:r>
            <a:r>
              <a:rPr lang="ru-RU" altLang="ru-RU" i="1" dirty="0" err="1"/>
              <a:t>f</a:t>
            </a:r>
            <a:r>
              <a:rPr lang="ru-RU" altLang="ru-RU" dirty="0"/>
              <a:t>(</a:t>
            </a:r>
            <a:r>
              <a:rPr lang="ru-RU" altLang="ru-RU" i="1" dirty="0"/>
              <a:t>x</a:t>
            </a:r>
            <a:r>
              <a:rPr lang="ru-RU" altLang="ru-RU" baseline="30000" dirty="0"/>
              <a:t>0</a:t>
            </a:r>
            <a:r>
              <a:rPr lang="ru-RU" altLang="ru-RU" dirty="0"/>
              <a:t>). Т.е. 1-элем. мн. отсекается всегда. Последнее неравенство имеет место, т.к. 1-элем. мн. не было удалено по критерию </a:t>
            </a:r>
            <a:r>
              <a:rPr lang="ru-RU" altLang="ru-RU" dirty="0" err="1"/>
              <a:t>a</a:t>
            </a:r>
            <a:r>
              <a:rPr lang="ru-RU" altLang="ru-RU" dirty="0"/>
              <a:t>). Значит, в случае </a:t>
            </a:r>
            <a:r>
              <a:rPr lang="ru-RU" altLang="ru-RU" dirty="0" err="1"/>
              <a:t>b</a:t>
            </a:r>
            <a:r>
              <a:rPr lang="ru-RU" altLang="ru-RU" dirty="0"/>
              <a:t>) происходит смена рекорда </a:t>
            </a:r>
            <a:r>
              <a:rPr lang="ru-RU" altLang="ru-RU" i="1" dirty="0"/>
              <a:t>x</a:t>
            </a:r>
            <a:r>
              <a:rPr lang="ru-RU" altLang="ru-RU" baseline="30000" dirty="0"/>
              <a:t>0</a:t>
            </a:r>
            <a:r>
              <a:rPr lang="ru-RU" altLang="ru-RU" i="1" dirty="0"/>
              <a:t> = </a:t>
            </a:r>
            <a:r>
              <a:rPr lang="ru-RU" altLang="ru-RU" i="1" dirty="0" err="1"/>
              <a:t>t</a:t>
            </a:r>
            <a:r>
              <a:rPr lang="ru-RU" altLang="ru-RU" i="1" baseline="-25000" dirty="0" err="1"/>
              <a:t>i</a:t>
            </a:r>
            <a:r>
              <a:rPr lang="ru-RU" altLang="ru-RU" dirty="0"/>
              <a:t> и ВГ  </a:t>
            </a:r>
            <a:r>
              <a:rPr lang="ru-RU" altLang="ru-RU" i="1" dirty="0" err="1"/>
              <a:t>f</a:t>
            </a:r>
            <a:r>
              <a:rPr lang="ru-RU" altLang="ru-RU" dirty="0"/>
              <a:t>(</a:t>
            </a:r>
            <a:r>
              <a:rPr lang="ru-RU" altLang="ru-RU" i="1" dirty="0"/>
              <a:t>x</a:t>
            </a:r>
            <a:r>
              <a:rPr lang="ru-RU" altLang="ru-RU" baseline="30000" dirty="0"/>
              <a:t>0</a:t>
            </a:r>
            <a:r>
              <a:rPr lang="ru-RU" altLang="ru-RU" dirty="0"/>
              <a:t>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778250" y="163513"/>
            <a:ext cx="1630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Ветвление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87313" y="785813"/>
            <a:ext cx="8948737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/>
              <a:t>Если </a:t>
            </a:r>
            <a:r>
              <a:rPr lang="ru-RU" altLang="ru-RU" i="1"/>
              <a:t>t</a:t>
            </a:r>
            <a:r>
              <a:rPr lang="ru-RU" altLang="ru-RU" baseline="-25000"/>
              <a:t>1</a:t>
            </a:r>
            <a:r>
              <a:rPr lang="ru-RU" altLang="ru-RU"/>
              <a:t>,…,</a:t>
            </a:r>
            <a:r>
              <a:rPr lang="ru-RU" altLang="ru-RU" i="1"/>
              <a:t>t</a:t>
            </a:r>
            <a:r>
              <a:rPr lang="ru-RU" altLang="ru-RU" i="1" baseline="-25000"/>
              <a:t>M</a:t>
            </a:r>
            <a:r>
              <a:rPr lang="ru-RU" altLang="ru-RU"/>
              <a:t>,</a:t>
            </a:r>
            <a:r>
              <a:rPr lang="ru-RU" altLang="ru-RU" i="1"/>
              <a:t> M </a:t>
            </a:r>
            <a:r>
              <a:rPr lang="ru-RU" altLang="ru-RU">
                <a:sym typeface="Symbol" pitchFamily="18" charset="2"/>
              </a:rPr>
              <a:t></a:t>
            </a:r>
            <a:r>
              <a:rPr lang="ru-RU" altLang="ru-RU" i="1"/>
              <a:t> L</a:t>
            </a:r>
            <a:r>
              <a:rPr lang="ru-RU" altLang="ru-RU"/>
              <a:t> </a:t>
            </a:r>
            <a:r>
              <a:rPr lang="ru-RU" altLang="ru-RU" i="1">
                <a:sym typeface="Symbol" pitchFamily="18" charset="2"/>
              </a:rPr>
              <a:t></a:t>
            </a:r>
            <a:r>
              <a:rPr lang="ru-RU" altLang="ru-RU"/>
              <a:t> не проверенные подмн., то:</a:t>
            </a:r>
          </a:p>
          <a:p>
            <a:pPr>
              <a:buFontTx/>
              <a:buChar char="•"/>
            </a:pPr>
            <a:r>
              <a:rPr lang="ru-RU" altLang="ru-RU"/>
              <a:t> если </a:t>
            </a:r>
            <a:r>
              <a:rPr lang="ru-RU" altLang="ru-RU" i="1"/>
              <a:t>M = </a:t>
            </a:r>
            <a:r>
              <a:rPr lang="ru-RU" altLang="ru-RU"/>
              <a:t>0, то </a:t>
            </a:r>
            <a:r>
              <a:rPr lang="ru-RU" altLang="ru-RU" i="1"/>
              <a:t>x</a:t>
            </a:r>
            <a:r>
              <a:rPr lang="ru-RU" altLang="ru-RU" baseline="30000"/>
              <a:t>0</a:t>
            </a:r>
            <a:r>
              <a:rPr lang="ru-RU" altLang="ru-RU"/>
              <a:t> </a:t>
            </a:r>
            <a:r>
              <a:rPr lang="ru-RU" altLang="ru-RU">
                <a:sym typeface="Symbol" pitchFamily="18" charset="2"/>
              </a:rPr>
              <a:t></a:t>
            </a:r>
            <a:r>
              <a:rPr lang="ru-RU" altLang="ru-RU"/>
              <a:t> </a:t>
            </a:r>
            <a:r>
              <a:rPr lang="en-US" altLang="ru-RU"/>
              <a:t>opt</a:t>
            </a:r>
            <a:r>
              <a:rPr lang="ru-RU" altLang="ru-RU"/>
              <a:t> реш. задачи, и алг. останавливается;</a:t>
            </a:r>
          </a:p>
          <a:p>
            <a:pPr>
              <a:buFontTx/>
              <a:buChar char="•"/>
            </a:pPr>
            <a:r>
              <a:rPr lang="ru-RU" altLang="ru-RU"/>
              <a:t> если </a:t>
            </a:r>
            <a:r>
              <a:rPr lang="ru-RU" altLang="ru-RU" i="1"/>
              <a:t>M &gt; </a:t>
            </a:r>
            <a:r>
              <a:rPr lang="ru-RU" altLang="ru-RU"/>
              <a:t>0, то среди мн. </a:t>
            </a:r>
            <a:r>
              <a:rPr lang="ru-RU" altLang="ru-RU" i="1"/>
              <a:t>t</a:t>
            </a:r>
            <a:r>
              <a:rPr lang="ru-RU" altLang="ru-RU" baseline="-25000"/>
              <a:t>1</a:t>
            </a:r>
            <a:r>
              <a:rPr lang="ru-RU" altLang="ru-RU"/>
              <a:t>,…,</a:t>
            </a:r>
            <a:r>
              <a:rPr lang="ru-RU" altLang="ru-RU" i="1"/>
              <a:t>t</a:t>
            </a:r>
            <a:r>
              <a:rPr lang="ru-RU" altLang="ru-RU" i="1" baseline="-25000"/>
              <a:t>M</a:t>
            </a:r>
            <a:r>
              <a:rPr lang="ru-RU" altLang="ru-RU"/>
              <a:t> выбираем </a:t>
            </a:r>
            <a:r>
              <a:rPr lang="ru-RU" altLang="ru-RU" i="1"/>
              <a:t>перспективное</a:t>
            </a:r>
            <a:r>
              <a:rPr lang="ru-RU" altLang="ru-RU"/>
              <a:t> подмн., пусть это </a:t>
            </a:r>
            <a:r>
              <a:rPr lang="ru-RU" altLang="ru-RU" i="1"/>
              <a:t>t</a:t>
            </a:r>
            <a:r>
              <a:rPr lang="ru-RU" altLang="ru-RU" baseline="-25000"/>
              <a:t>1</a:t>
            </a:r>
            <a:r>
              <a:rPr lang="ru-RU" altLang="ru-RU"/>
              <a:t>, и осуществляем его ветвление. Получим подмн. </a:t>
            </a:r>
            <a:r>
              <a:rPr lang="ru-RU" altLang="ru-RU" i="1"/>
              <a:t>d</a:t>
            </a:r>
            <a:r>
              <a:rPr lang="ru-RU" altLang="ru-RU" baseline="-25000"/>
              <a:t>1</a:t>
            </a:r>
            <a:r>
              <a:rPr lang="ru-RU" altLang="ru-RU"/>
              <a:t>,…,</a:t>
            </a:r>
            <a:r>
              <a:rPr lang="ru-RU" altLang="ru-RU" i="1"/>
              <a:t>d</a:t>
            </a:r>
            <a:r>
              <a:rPr lang="ru-RU" altLang="ru-RU" i="1" baseline="-25000"/>
              <a:t>N</a:t>
            </a:r>
            <a:r>
              <a:rPr lang="ru-RU" altLang="ru-RU"/>
              <a:t>,</a:t>
            </a:r>
            <a:r>
              <a:rPr lang="ru-RU" altLang="ru-RU" i="1"/>
              <a:t> t</a:t>
            </a:r>
            <a:r>
              <a:rPr lang="ru-RU" altLang="ru-RU" baseline="-25000"/>
              <a:t>2</a:t>
            </a:r>
            <a:r>
              <a:rPr lang="ru-RU" altLang="ru-RU"/>
              <a:t>,…,</a:t>
            </a:r>
            <a:r>
              <a:rPr lang="ru-RU" altLang="ru-RU" i="1"/>
              <a:t>t</a:t>
            </a:r>
            <a:r>
              <a:rPr lang="ru-RU" altLang="ru-RU" i="1" baseline="-25000"/>
              <a:t>M</a:t>
            </a:r>
            <a:r>
              <a:rPr lang="ru-RU" altLang="ru-RU"/>
              <a:t>, </a:t>
            </a:r>
            <a:r>
              <a:rPr lang="ru-RU" altLang="ru-RU" i="1"/>
              <a:t>L=N+M</a:t>
            </a:r>
            <a:r>
              <a:rPr lang="ru-RU" altLang="ru-RU" i="1">
                <a:sym typeface="Symbol" pitchFamily="18" charset="2"/>
              </a:rPr>
              <a:t></a:t>
            </a:r>
            <a:r>
              <a:rPr lang="ru-RU" altLang="ru-RU"/>
              <a:t>1. </a:t>
            </a:r>
          </a:p>
          <a:p>
            <a:r>
              <a:rPr lang="ru-RU" altLang="ru-RU"/>
              <a:t>Перенумеруем эти подмн. числами 1, …,</a:t>
            </a:r>
            <a:r>
              <a:rPr lang="ru-RU" altLang="ru-RU" i="1"/>
              <a:t> L</a:t>
            </a:r>
            <a:r>
              <a:rPr lang="ru-RU" altLang="ru-RU"/>
              <a:t> и повторим шаг алг. </a:t>
            </a:r>
          </a:p>
        </p:txBody>
      </p:sp>
      <p:sp>
        <p:nvSpPr>
          <p:cNvPr id="17412" name="Oval 6"/>
          <p:cNvSpPr>
            <a:spLocks noChangeArrowheads="1"/>
          </p:cNvSpPr>
          <p:nvPr/>
        </p:nvSpPr>
        <p:spPr bwMode="auto">
          <a:xfrm>
            <a:off x="4356100" y="3284538"/>
            <a:ext cx="539750" cy="5397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ru-RU" i="1"/>
              <a:t>d</a:t>
            </a:r>
            <a:endParaRPr lang="ru-RU" altLang="ru-RU" i="1"/>
          </a:p>
        </p:txBody>
      </p:sp>
      <p:sp>
        <p:nvSpPr>
          <p:cNvPr id="17413" name="Oval 7"/>
          <p:cNvSpPr>
            <a:spLocks noChangeArrowheads="1"/>
          </p:cNvSpPr>
          <p:nvPr/>
        </p:nvSpPr>
        <p:spPr bwMode="auto">
          <a:xfrm>
            <a:off x="2916238" y="4402138"/>
            <a:ext cx="539750" cy="5397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ru-RU" i="1"/>
              <a:t>t</a:t>
            </a:r>
            <a:r>
              <a:rPr lang="en-US" altLang="ru-RU" baseline="-25000"/>
              <a:t>1</a:t>
            </a:r>
            <a:endParaRPr lang="ru-RU" altLang="ru-RU" baseline="-25000"/>
          </a:p>
        </p:txBody>
      </p:sp>
      <p:sp>
        <p:nvSpPr>
          <p:cNvPr id="17414" name="Oval 8"/>
          <p:cNvSpPr>
            <a:spLocks noChangeArrowheads="1"/>
          </p:cNvSpPr>
          <p:nvPr/>
        </p:nvSpPr>
        <p:spPr bwMode="auto">
          <a:xfrm>
            <a:off x="5795963" y="4402138"/>
            <a:ext cx="539750" cy="5397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ru-RU" i="1"/>
              <a:t>t</a:t>
            </a:r>
            <a:r>
              <a:rPr lang="en-US" altLang="ru-RU" i="1" baseline="-25000"/>
              <a:t>M</a:t>
            </a:r>
            <a:endParaRPr lang="ru-RU" altLang="ru-RU" i="1" baseline="-25000"/>
          </a:p>
        </p:txBody>
      </p:sp>
      <p:cxnSp>
        <p:nvCxnSpPr>
          <p:cNvPr id="17415" name="AutoShape 9"/>
          <p:cNvCxnSpPr>
            <a:cxnSpLocks noChangeShapeType="1"/>
            <a:stCxn id="17412" idx="4"/>
            <a:endCxn id="17413" idx="7"/>
          </p:cNvCxnSpPr>
          <p:nvPr/>
        </p:nvCxnSpPr>
        <p:spPr bwMode="auto">
          <a:xfrm flipH="1">
            <a:off x="3376613" y="3824288"/>
            <a:ext cx="1249362" cy="657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7416" name="AutoShape 10"/>
          <p:cNvCxnSpPr>
            <a:cxnSpLocks noChangeShapeType="1"/>
            <a:stCxn id="17412" idx="4"/>
            <a:endCxn id="17414" idx="1"/>
          </p:cNvCxnSpPr>
          <p:nvPr/>
        </p:nvCxnSpPr>
        <p:spPr bwMode="auto">
          <a:xfrm>
            <a:off x="4625975" y="3824288"/>
            <a:ext cx="1249363" cy="657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7417" name="Oval 11"/>
          <p:cNvSpPr>
            <a:spLocks noChangeArrowheads="1"/>
          </p:cNvSpPr>
          <p:nvPr/>
        </p:nvSpPr>
        <p:spPr bwMode="auto">
          <a:xfrm>
            <a:off x="1871663" y="5553075"/>
            <a:ext cx="539750" cy="5397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ru-RU" i="1"/>
              <a:t>d</a:t>
            </a:r>
            <a:r>
              <a:rPr lang="en-US" altLang="ru-RU" baseline="-25000"/>
              <a:t>1</a:t>
            </a:r>
            <a:endParaRPr lang="ru-RU" altLang="ru-RU" baseline="-25000"/>
          </a:p>
        </p:txBody>
      </p:sp>
      <p:sp>
        <p:nvSpPr>
          <p:cNvPr id="17418" name="Oval 12"/>
          <p:cNvSpPr>
            <a:spLocks noChangeArrowheads="1"/>
          </p:cNvSpPr>
          <p:nvPr/>
        </p:nvSpPr>
        <p:spPr bwMode="auto">
          <a:xfrm>
            <a:off x="3924300" y="5553075"/>
            <a:ext cx="539750" cy="5397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ru-RU" i="1"/>
              <a:t>d</a:t>
            </a:r>
            <a:r>
              <a:rPr lang="en-US" altLang="ru-RU" i="1" baseline="-25000"/>
              <a:t>N</a:t>
            </a:r>
            <a:endParaRPr lang="ru-RU" altLang="ru-RU" i="1" baseline="-25000"/>
          </a:p>
        </p:txBody>
      </p:sp>
      <p:cxnSp>
        <p:nvCxnSpPr>
          <p:cNvPr id="17419" name="AutoShape 13"/>
          <p:cNvCxnSpPr>
            <a:cxnSpLocks noChangeShapeType="1"/>
            <a:stCxn id="17413" idx="4"/>
            <a:endCxn id="17417" idx="7"/>
          </p:cNvCxnSpPr>
          <p:nvPr/>
        </p:nvCxnSpPr>
        <p:spPr bwMode="auto">
          <a:xfrm flipH="1">
            <a:off x="2332038" y="4941888"/>
            <a:ext cx="854075" cy="6905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7420" name="AutoShape 14"/>
          <p:cNvCxnSpPr>
            <a:cxnSpLocks noChangeShapeType="1"/>
            <a:stCxn id="17413" idx="4"/>
            <a:endCxn id="17418" idx="1"/>
          </p:cNvCxnSpPr>
          <p:nvPr/>
        </p:nvCxnSpPr>
        <p:spPr bwMode="auto">
          <a:xfrm>
            <a:off x="3186113" y="4941888"/>
            <a:ext cx="817562" cy="6905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7421" name="Oval 15"/>
          <p:cNvSpPr>
            <a:spLocks noChangeArrowheads="1"/>
          </p:cNvSpPr>
          <p:nvPr/>
        </p:nvSpPr>
        <p:spPr bwMode="auto">
          <a:xfrm>
            <a:off x="4645025" y="465455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7422" name="Oval 16"/>
          <p:cNvSpPr>
            <a:spLocks noChangeArrowheads="1"/>
          </p:cNvSpPr>
          <p:nvPr/>
        </p:nvSpPr>
        <p:spPr bwMode="auto">
          <a:xfrm>
            <a:off x="4860925" y="465455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7423" name="Oval 17"/>
          <p:cNvSpPr>
            <a:spLocks noChangeArrowheads="1"/>
          </p:cNvSpPr>
          <p:nvPr/>
        </p:nvSpPr>
        <p:spPr bwMode="auto">
          <a:xfrm>
            <a:off x="5076825" y="465455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7424" name="Oval 18"/>
          <p:cNvSpPr>
            <a:spLocks noChangeArrowheads="1"/>
          </p:cNvSpPr>
          <p:nvPr/>
        </p:nvSpPr>
        <p:spPr bwMode="auto">
          <a:xfrm>
            <a:off x="2843213" y="580548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7425" name="Oval 19"/>
          <p:cNvSpPr>
            <a:spLocks noChangeArrowheads="1"/>
          </p:cNvSpPr>
          <p:nvPr/>
        </p:nvSpPr>
        <p:spPr bwMode="auto">
          <a:xfrm>
            <a:off x="3059113" y="580548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7426" name="Oval 20"/>
          <p:cNvSpPr>
            <a:spLocks noChangeArrowheads="1"/>
          </p:cNvSpPr>
          <p:nvPr/>
        </p:nvSpPr>
        <p:spPr bwMode="auto">
          <a:xfrm>
            <a:off x="3275013" y="580548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7427" name="Oval 21"/>
          <p:cNvSpPr>
            <a:spLocks noChangeArrowheads="1"/>
          </p:cNvSpPr>
          <p:nvPr/>
        </p:nvSpPr>
        <p:spPr bwMode="auto">
          <a:xfrm>
            <a:off x="3671888" y="4402138"/>
            <a:ext cx="539750" cy="5397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ru-RU" i="1"/>
              <a:t>t</a:t>
            </a:r>
            <a:r>
              <a:rPr lang="en-US" altLang="ru-RU" baseline="-25000"/>
              <a:t>2</a:t>
            </a:r>
            <a:endParaRPr lang="ru-RU" altLang="ru-RU" baseline="-25000"/>
          </a:p>
        </p:txBody>
      </p:sp>
      <p:cxnSp>
        <p:nvCxnSpPr>
          <p:cNvPr id="17428" name="AutoShape 22"/>
          <p:cNvCxnSpPr>
            <a:cxnSpLocks noChangeShapeType="1"/>
            <a:stCxn id="17412" idx="4"/>
            <a:endCxn id="17427" idx="7"/>
          </p:cNvCxnSpPr>
          <p:nvPr/>
        </p:nvCxnSpPr>
        <p:spPr bwMode="auto">
          <a:xfrm flipH="1">
            <a:off x="4132263" y="3824288"/>
            <a:ext cx="493712" cy="657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7429" name="Oval 23"/>
          <p:cNvSpPr>
            <a:spLocks noChangeArrowheads="1"/>
          </p:cNvSpPr>
          <p:nvPr/>
        </p:nvSpPr>
        <p:spPr bwMode="auto">
          <a:xfrm>
            <a:off x="3635375" y="3573463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7430" name="Oval 24"/>
          <p:cNvSpPr>
            <a:spLocks noChangeArrowheads="1"/>
          </p:cNvSpPr>
          <p:nvPr/>
        </p:nvSpPr>
        <p:spPr bwMode="auto">
          <a:xfrm>
            <a:off x="3851275" y="3573463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7431" name="Oval 25"/>
          <p:cNvSpPr>
            <a:spLocks noChangeArrowheads="1"/>
          </p:cNvSpPr>
          <p:nvPr/>
        </p:nvSpPr>
        <p:spPr bwMode="auto">
          <a:xfrm>
            <a:off x="4067175" y="3573463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7432" name="Oval 26"/>
          <p:cNvSpPr>
            <a:spLocks noChangeArrowheads="1"/>
          </p:cNvSpPr>
          <p:nvPr/>
        </p:nvSpPr>
        <p:spPr bwMode="auto">
          <a:xfrm>
            <a:off x="5148263" y="3573463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7433" name="Oval 27"/>
          <p:cNvSpPr>
            <a:spLocks noChangeArrowheads="1"/>
          </p:cNvSpPr>
          <p:nvPr/>
        </p:nvSpPr>
        <p:spPr bwMode="auto">
          <a:xfrm>
            <a:off x="5364163" y="3573463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7434" name="Oval 28"/>
          <p:cNvSpPr>
            <a:spLocks noChangeArrowheads="1"/>
          </p:cNvSpPr>
          <p:nvPr/>
        </p:nvSpPr>
        <p:spPr bwMode="auto">
          <a:xfrm>
            <a:off x="5580063" y="3573463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3683031" y="4349658"/>
            <a:ext cx="576064" cy="64807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>
            <a:off x="3563888" y="4509120"/>
            <a:ext cx="792088" cy="28803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7" grpId="0" animBg="1"/>
      <p:bldP spid="17418" grpId="0" animBg="1"/>
      <p:bldP spid="17424" grpId="0" animBg="1"/>
      <p:bldP spid="17425" grpId="0" animBg="1"/>
      <p:bldP spid="174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762250" y="163513"/>
            <a:ext cx="3678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Корректность алгоритма</a:t>
            </a:r>
          </a:p>
        </p:txBody>
      </p:sp>
      <p:sp>
        <p:nvSpPr>
          <p:cNvPr id="3076" name="Text Box 27"/>
          <p:cNvSpPr txBox="1">
            <a:spLocks noChangeArrowheads="1"/>
          </p:cNvSpPr>
          <p:nvPr/>
        </p:nvSpPr>
        <p:spPr bwMode="auto">
          <a:xfrm>
            <a:off x="87313" y="785813"/>
            <a:ext cx="88773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b="1" u="sng" dirty="0"/>
              <a:t>Теорема.</a:t>
            </a:r>
            <a:r>
              <a:rPr lang="ru-RU" altLang="ru-RU" dirty="0"/>
              <a:t> </a:t>
            </a:r>
            <a:r>
              <a:rPr lang="ru-RU" altLang="ru-RU" i="1" dirty="0"/>
              <a:t>Приведенный алгоритм МВГ находит </a:t>
            </a:r>
            <a:r>
              <a:rPr lang="ru-RU" altLang="ru-RU" b="1" i="1" dirty="0"/>
              <a:t>решение</a:t>
            </a:r>
            <a:r>
              <a:rPr lang="ru-RU" altLang="ru-RU" i="1" dirty="0"/>
              <a:t> задачи за </a:t>
            </a:r>
            <a:r>
              <a:rPr lang="ru-RU" altLang="ru-RU" b="1" i="1" dirty="0"/>
              <a:t>конечное</a:t>
            </a:r>
            <a:r>
              <a:rPr lang="ru-RU" altLang="ru-RU" i="1" dirty="0"/>
              <a:t> число шагов.</a:t>
            </a:r>
            <a:endParaRPr lang="ru-RU" altLang="ru-RU" i="1" u="sng" dirty="0"/>
          </a:p>
          <a:p>
            <a:r>
              <a:rPr lang="ru-RU" altLang="ru-RU" u="sng" dirty="0"/>
              <a:t>Доказательство.</a:t>
            </a:r>
            <a:r>
              <a:rPr lang="ru-RU" altLang="ru-RU" dirty="0"/>
              <a:t> </a:t>
            </a:r>
            <a:r>
              <a:rPr lang="ru-RU" altLang="ru-RU" i="1" dirty="0"/>
              <a:t>Конечность</a:t>
            </a:r>
            <a:r>
              <a:rPr lang="ru-RU" altLang="ru-RU" dirty="0"/>
              <a:t> </a:t>
            </a:r>
            <a:r>
              <a:rPr lang="ru-RU" altLang="ru-RU" dirty="0" err="1"/>
              <a:t>алг</a:t>
            </a:r>
            <a:r>
              <a:rPr lang="ru-RU" altLang="ru-RU" dirty="0"/>
              <a:t>. </a:t>
            </a:r>
            <a:r>
              <a:rPr lang="ru-RU" altLang="ru-RU" dirty="0">
                <a:sym typeface="Symbol" pitchFamily="18" charset="2"/>
              </a:rPr>
              <a:t></a:t>
            </a:r>
            <a:r>
              <a:rPr lang="ru-RU" altLang="ru-RU" dirty="0"/>
              <a:t> из след. 4 свойств: </a:t>
            </a:r>
          </a:p>
          <a:p>
            <a:r>
              <a:rPr lang="ru-RU" altLang="ru-RU" dirty="0"/>
              <a:t>1) На </a:t>
            </a:r>
            <a:r>
              <a:rPr lang="ru-RU" altLang="ru-RU" dirty="0" err="1"/>
              <a:t>каж</a:t>
            </a:r>
            <a:r>
              <a:rPr lang="ru-RU" altLang="ru-RU" dirty="0"/>
              <a:t>. шаге выбранное </a:t>
            </a:r>
            <a:r>
              <a:rPr lang="ru-RU" altLang="ru-RU" dirty="0" err="1"/>
              <a:t>подмн</a:t>
            </a:r>
            <a:r>
              <a:rPr lang="ru-RU" altLang="ru-RU" dirty="0"/>
              <a:t>. либо удаляется, либо </a:t>
            </a:r>
            <a:r>
              <a:rPr lang="ru-RU" altLang="ru-RU" dirty="0" smtClean="0"/>
              <a:t>делится на </a:t>
            </a:r>
            <a:r>
              <a:rPr lang="ru-RU" altLang="ru-RU" dirty="0"/>
              <a:t>непустые </a:t>
            </a:r>
            <a:r>
              <a:rPr lang="ru-RU" altLang="ru-RU" dirty="0" err="1"/>
              <a:t>подмн</a:t>
            </a:r>
            <a:r>
              <a:rPr lang="ru-RU" altLang="ru-RU" dirty="0"/>
              <a:t>. </a:t>
            </a:r>
            <a:r>
              <a:rPr lang="en-US" altLang="ru-RU" dirty="0"/>
              <a:t>&lt;</a:t>
            </a:r>
            <a:r>
              <a:rPr lang="ru-RU" altLang="ru-RU" dirty="0"/>
              <a:t> мощности.</a:t>
            </a:r>
          </a:p>
          <a:p>
            <a:r>
              <a:rPr lang="ru-RU" altLang="ru-RU" dirty="0"/>
              <a:t>2) </a:t>
            </a:r>
            <a:r>
              <a:rPr lang="en-US" altLang="ru-RU" dirty="0"/>
              <a:t>1-</a:t>
            </a:r>
            <a:r>
              <a:rPr lang="ru-RU" altLang="ru-RU" dirty="0"/>
              <a:t>элем. мн. исключаются всегда.</a:t>
            </a:r>
          </a:p>
          <a:p>
            <a:r>
              <a:rPr lang="ru-RU" altLang="ru-RU" dirty="0"/>
              <a:t>3) </a:t>
            </a:r>
            <a:r>
              <a:rPr lang="ru-RU" altLang="ru-RU" dirty="0" err="1"/>
              <a:t>Подмн</a:t>
            </a:r>
            <a:r>
              <a:rPr lang="ru-RU" altLang="ru-RU" dirty="0"/>
              <a:t>. не проверяются </a:t>
            </a:r>
            <a:r>
              <a:rPr lang="en-US" altLang="ru-RU" dirty="0"/>
              <a:t>&gt;</a:t>
            </a:r>
            <a:r>
              <a:rPr lang="ru-RU" altLang="ru-RU" dirty="0"/>
              <a:t> 1 раза.</a:t>
            </a:r>
          </a:p>
          <a:p>
            <a:r>
              <a:rPr lang="ru-RU" altLang="ru-RU" dirty="0"/>
              <a:t>4) Исходное мн. доп. решений </a:t>
            </a:r>
            <a:r>
              <a:rPr lang="ru-RU" altLang="ru-RU" i="1" dirty="0"/>
              <a:t>D</a:t>
            </a:r>
            <a:r>
              <a:rPr lang="ru-RU" altLang="ru-RU" dirty="0"/>
              <a:t> конечно.</a:t>
            </a:r>
          </a:p>
          <a:p>
            <a:r>
              <a:rPr lang="ru-RU" altLang="ru-RU" dirty="0"/>
              <a:t>    Докажем </a:t>
            </a:r>
            <a:r>
              <a:rPr lang="en-US" altLang="ru-RU" dirty="0"/>
              <a:t>opt</a:t>
            </a:r>
            <a:r>
              <a:rPr lang="ru-RU" altLang="ru-RU" dirty="0"/>
              <a:t> найденного решения. Предположим противное: после остановки алгоритма, рекорд </a:t>
            </a:r>
            <a:r>
              <a:rPr lang="ru-RU" altLang="ru-RU" i="1" dirty="0"/>
              <a:t>x</a:t>
            </a:r>
            <a:r>
              <a:rPr lang="ru-RU" altLang="ru-RU" baseline="30000" dirty="0"/>
              <a:t>0</a:t>
            </a:r>
            <a:r>
              <a:rPr lang="ru-RU" altLang="ru-RU" dirty="0"/>
              <a:t> не является </a:t>
            </a:r>
            <a:r>
              <a:rPr lang="en-US" altLang="ru-RU" dirty="0"/>
              <a:t>opt</a:t>
            </a:r>
            <a:r>
              <a:rPr lang="ru-RU" altLang="ru-RU" dirty="0"/>
              <a:t> решением задачи. Значит, </a:t>
            </a:r>
          </a:p>
        </p:txBody>
      </p:sp>
      <p:graphicFrame>
        <p:nvGraphicFramePr>
          <p:cNvPr id="3074" name="Object 28"/>
          <p:cNvGraphicFramePr>
            <a:graphicFrameLocks noChangeAspect="1"/>
          </p:cNvGraphicFramePr>
          <p:nvPr/>
        </p:nvGraphicFramePr>
        <p:xfrm>
          <a:off x="2933700" y="4711700"/>
          <a:ext cx="3294063" cy="588963"/>
        </p:xfrm>
        <a:graphic>
          <a:graphicData uri="http://schemas.openxmlformats.org/presentationml/2006/ole">
            <p:oleObj spid="_x0000_s3074" name="Формула" r:id="rId3" imgW="1612900" imgH="292100" progId="Equation.3">
              <p:embed/>
            </p:oleObj>
          </a:graphicData>
        </a:graphic>
      </p:graphicFrame>
      <p:sp>
        <p:nvSpPr>
          <p:cNvPr id="3077" name="Text Box 29"/>
          <p:cNvSpPr txBox="1">
            <a:spLocks noChangeArrowheads="1"/>
          </p:cNvSpPr>
          <p:nvPr/>
        </p:nvSpPr>
        <p:spPr bwMode="auto">
          <a:xfrm>
            <a:off x="87313" y="5373688"/>
            <a:ext cx="8948737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>
                <a:sym typeface="Symbol" pitchFamily="18" charset="2"/>
              </a:rPr>
              <a:t></a:t>
            </a:r>
            <a:r>
              <a:rPr lang="ru-RU" altLang="ru-RU"/>
              <a:t> на каком-то шаге </a:t>
            </a:r>
            <a:r>
              <a:rPr lang="en-US" altLang="ru-RU"/>
              <a:t>opt</a:t>
            </a:r>
            <a:r>
              <a:rPr lang="ru-RU" altLang="ru-RU"/>
              <a:t> решение </a:t>
            </a:r>
            <a:r>
              <a:rPr lang="ru-RU" altLang="ru-RU" i="1"/>
              <a:t>x*</a:t>
            </a:r>
            <a:r>
              <a:rPr lang="ru-RU" altLang="ru-RU"/>
              <a:t> было удалено вместе с нек. мн. </a:t>
            </a:r>
            <a:r>
              <a:rPr lang="ru-RU" altLang="ru-RU" i="1"/>
              <a:t>t</a:t>
            </a:r>
            <a:r>
              <a:rPr lang="ru-RU" altLang="ru-RU"/>
              <a:t> на основании правила а), т.е. </a:t>
            </a:r>
            <a:r>
              <a:rPr lang="ru-RU" altLang="ru-RU" i="1"/>
              <a:t>H</a:t>
            </a:r>
            <a:r>
              <a:rPr lang="ru-RU" altLang="ru-RU"/>
              <a:t>(</a:t>
            </a:r>
            <a:r>
              <a:rPr lang="ru-RU" altLang="ru-RU" i="1"/>
              <a:t>t</a:t>
            </a:r>
            <a:r>
              <a:rPr lang="ru-RU" altLang="ru-RU"/>
              <a:t>)</a:t>
            </a:r>
            <a:r>
              <a:rPr lang="ru-RU" altLang="ru-RU" i="1"/>
              <a:t> </a:t>
            </a:r>
            <a:r>
              <a:rPr lang="ru-RU" altLang="ru-RU">
                <a:sym typeface="Symbol" pitchFamily="18" charset="2"/>
              </a:rPr>
              <a:t></a:t>
            </a:r>
            <a:r>
              <a:rPr lang="ru-RU" altLang="ru-RU" i="1"/>
              <a:t> f</a:t>
            </a:r>
            <a:r>
              <a:rPr lang="ru-RU" altLang="ru-RU"/>
              <a:t>(</a:t>
            </a:r>
            <a:r>
              <a:rPr lang="ru-RU" altLang="ru-RU" i="1"/>
              <a:t>x</a:t>
            </a:r>
            <a:r>
              <a:rPr lang="ru-RU" altLang="ru-RU" baseline="30000"/>
              <a:t>0</a:t>
            </a:r>
            <a:r>
              <a:rPr lang="ru-RU" altLang="ru-RU"/>
              <a:t>). Значит,  </a:t>
            </a:r>
          </a:p>
          <a:p>
            <a:r>
              <a:rPr lang="ru-RU" altLang="ru-RU" i="1"/>
              <a:t>f</a:t>
            </a:r>
            <a:r>
              <a:rPr lang="ru-RU" altLang="ru-RU"/>
              <a:t>(</a:t>
            </a:r>
            <a:r>
              <a:rPr lang="ru-RU" altLang="ru-RU" i="1"/>
              <a:t>x</a:t>
            </a:r>
            <a:r>
              <a:rPr lang="ru-RU" altLang="ru-RU" baseline="30000"/>
              <a:t>*</a:t>
            </a:r>
            <a:r>
              <a:rPr lang="ru-RU" altLang="ru-RU"/>
              <a:t>)</a:t>
            </a:r>
            <a:r>
              <a:rPr lang="ru-RU" altLang="ru-RU" i="1"/>
              <a:t> </a:t>
            </a:r>
            <a:r>
              <a:rPr lang="ru-RU" altLang="ru-RU">
                <a:sym typeface="Symbol" pitchFamily="18" charset="2"/>
              </a:rPr>
              <a:t></a:t>
            </a:r>
            <a:r>
              <a:rPr lang="ru-RU" altLang="ru-RU" i="1"/>
              <a:t> H</a:t>
            </a:r>
            <a:r>
              <a:rPr lang="ru-RU" altLang="ru-RU"/>
              <a:t>(</a:t>
            </a:r>
            <a:r>
              <a:rPr lang="ru-RU" altLang="ru-RU" i="1"/>
              <a:t>t</a:t>
            </a:r>
            <a:r>
              <a:rPr lang="ru-RU" altLang="ru-RU"/>
              <a:t>)</a:t>
            </a:r>
            <a:r>
              <a:rPr lang="ru-RU" altLang="ru-RU" i="1"/>
              <a:t> </a:t>
            </a:r>
            <a:r>
              <a:rPr lang="ru-RU" altLang="ru-RU">
                <a:sym typeface="Symbol" pitchFamily="18" charset="2"/>
              </a:rPr>
              <a:t></a:t>
            </a:r>
            <a:r>
              <a:rPr lang="ru-RU" altLang="ru-RU" i="1"/>
              <a:t> f</a:t>
            </a:r>
            <a:r>
              <a:rPr lang="ru-RU" altLang="ru-RU"/>
              <a:t>(</a:t>
            </a:r>
            <a:r>
              <a:rPr lang="ru-RU" altLang="ru-RU" i="1"/>
              <a:t>x</a:t>
            </a:r>
            <a:r>
              <a:rPr lang="ru-RU" altLang="ru-RU" baseline="30000"/>
              <a:t>0</a:t>
            </a:r>
            <a:r>
              <a:rPr lang="ru-RU" altLang="ru-RU"/>
              <a:t>), что противоречит предположению (*). </a:t>
            </a:r>
          </a:p>
        </p:txBody>
      </p:sp>
      <p:sp>
        <p:nvSpPr>
          <p:cNvPr id="3078" name="Text Box 30"/>
          <p:cNvSpPr txBox="1">
            <a:spLocks noChangeArrowheads="1"/>
          </p:cNvSpPr>
          <p:nvPr/>
        </p:nvSpPr>
        <p:spPr bwMode="auto">
          <a:xfrm>
            <a:off x="6624638" y="46863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/>
              <a:t>(*)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332163" y="163513"/>
            <a:ext cx="2557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Реализация МВГ</a:t>
            </a:r>
          </a:p>
        </p:txBody>
      </p:sp>
      <p:sp>
        <p:nvSpPr>
          <p:cNvPr id="18435" name="Text Box 7"/>
          <p:cNvSpPr txBox="1">
            <a:spLocks noChangeArrowheads="1"/>
          </p:cNvSpPr>
          <p:nvPr/>
        </p:nvSpPr>
        <p:spPr bwMode="auto">
          <a:xfrm>
            <a:off x="87313" y="765175"/>
            <a:ext cx="8948737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/>
              <a:t>Если получение ВГ сопряжено с трудностями, тогда для быстрого нахождения рекорда следует применять </a:t>
            </a:r>
            <a:r>
              <a:rPr lang="ru-RU" altLang="ru-RU" b="1" i="1"/>
              <a:t>схему одностороннего ветвления</a:t>
            </a:r>
            <a:r>
              <a:rPr lang="ru-RU" altLang="ru-RU"/>
              <a:t>, когда разбивается мн. </a:t>
            </a:r>
            <a:r>
              <a:rPr lang="en-US" altLang="ru-RU"/>
              <a:t>min</a:t>
            </a:r>
            <a:r>
              <a:rPr lang="ru-RU" altLang="ru-RU"/>
              <a:t> мощности. </a:t>
            </a:r>
          </a:p>
          <a:p>
            <a:r>
              <a:rPr lang="ru-RU" altLang="ru-RU">
                <a:sym typeface="Symbol" pitchFamily="18" charset="2"/>
              </a:rPr>
              <a:t></a:t>
            </a:r>
            <a:r>
              <a:rPr lang="ru-RU" altLang="ru-RU"/>
              <a:t> 1-элем. мн. и доп. решение (1 рекорд) будут найдены быстро. </a:t>
            </a:r>
          </a:p>
        </p:txBody>
      </p:sp>
      <p:sp>
        <p:nvSpPr>
          <p:cNvPr id="18436" name="Text Box 8"/>
          <p:cNvSpPr txBox="1">
            <a:spLocks noChangeArrowheads="1"/>
          </p:cNvSpPr>
          <p:nvPr/>
        </p:nvSpPr>
        <p:spPr bwMode="auto">
          <a:xfrm>
            <a:off x="87313" y="2873375"/>
            <a:ext cx="88773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dirty="0"/>
              <a:t>Мн., имеющее </a:t>
            </a:r>
            <a:r>
              <a:rPr lang="en-US" altLang="ru-RU" dirty="0"/>
              <a:t>min</a:t>
            </a:r>
            <a:r>
              <a:rPr lang="ru-RU" altLang="ru-RU" dirty="0"/>
              <a:t> НГ, </a:t>
            </a:r>
            <a:r>
              <a:rPr lang="ru-RU" altLang="ru-RU" dirty="0" smtClean="0"/>
              <a:t>часто содержит решение </a:t>
            </a:r>
            <a:r>
              <a:rPr lang="ru-RU" altLang="ru-RU" dirty="0"/>
              <a:t>близкое (по функционалу) к </a:t>
            </a:r>
            <a:r>
              <a:rPr lang="en-US" altLang="ru-RU" dirty="0"/>
              <a:t>opt</a:t>
            </a:r>
            <a:r>
              <a:rPr lang="ru-RU" altLang="ru-RU" dirty="0"/>
              <a:t>, что приведет к получению хорошего рекорда </a:t>
            </a:r>
            <a:r>
              <a:rPr lang="ru-RU" altLang="ru-RU" dirty="0" smtClean="0"/>
              <a:t>(ВГ</a:t>
            </a:r>
            <a:r>
              <a:rPr lang="ru-RU" altLang="ru-RU" dirty="0"/>
              <a:t>). Выбор </a:t>
            </a:r>
            <a:r>
              <a:rPr lang="ru-RU" altLang="ru-RU" dirty="0" smtClean="0"/>
              <a:t>такого мн</a:t>
            </a:r>
            <a:r>
              <a:rPr lang="ru-RU" altLang="ru-RU" dirty="0"/>
              <a:t>. для дальнейшего разбиения определяет </a:t>
            </a:r>
            <a:r>
              <a:rPr lang="ru-RU" altLang="ru-RU" b="1" i="1" dirty="0"/>
              <a:t>схему всестороннего ветвления</a:t>
            </a:r>
            <a:r>
              <a:rPr lang="ru-RU" altLang="ru-RU" dirty="0"/>
              <a:t>. </a:t>
            </a:r>
          </a:p>
        </p:txBody>
      </p:sp>
      <p:sp>
        <p:nvSpPr>
          <p:cNvPr id="18437" name="Text Box 9"/>
          <p:cNvSpPr txBox="1">
            <a:spLocks noChangeArrowheads="1"/>
          </p:cNvSpPr>
          <p:nvPr/>
        </p:nvSpPr>
        <p:spPr bwMode="auto">
          <a:xfrm>
            <a:off x="107950" y="5127625"/>
            <a:ext cx="88773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b="1"/>
              <a:t>Если при реализации алг. критической является память, тогда схема одностороннего ветвления предпочтительнее.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332163" y="163513"/>
            <a:ext cx="2557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Реализация МВГ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87313" y="858838"/>
            <a:ext cx="8948737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/>
              <a:t>Для решения МВГ конкретной задачи следует определить:</a:t>
            </a:r>
          </a:p>
          <a:p>
            <a:endParaRPr lang="ru-RU" altLang="ru-RU"/>
          </a:p>
          <a:p>
            <a:pPr>
              <a:buFontTx/>
              <a:buChar char="•"/>
            </a:pPr>
            <a:r>
              <a:rPr lang="ru-RU" altLang="ru-RU"/>
              <a:t> способ представления подмн. решений;</a:t>
            </a:r>
          </a:p>
          <a:p>
            <a:pPr>
              <a:buFontTx/>
              <a:buChar char="•"/>
            </a:pPr>
            <a:r>
              <a:rPr lang="ru-RU" altLang="ru-RU"/>
              <a:t> схему и способ ветвления;</a:t>
            </a:r>
          </a:p>
          <a:p>
            <a:pPr>
              <a:buFontTx/>
              <a:buChar char="•"/>
            </a:pPr>
            <a:r>
              <a:rPr lang="ru-RU" altLang="ru-RU"/>
              <a:t> алг. вычисления НГ;</a:t>
            </a:r>
          </a:p>
          <a:p>
            <a:pPr>
              <a:buFontTx/>
              <a:buChar char="•"/>
            </a:pPr>
            <a:r>
              <a:rPr lang="ru-RU" altLang="ru-RU"/>
              <a:t> метод нахождения рекорда. </a:t>
            </a:r>
          </a:p>
        </p:txBody>
      </p:sp>
      <p:sp>
        <p:nvSpPr>
          <p:cNvPr id="19460" name="Text Box 6"/>
          <p:cNvSpPr txBox="1">
            <a:spLocks noChangeArrowheads="1"/>
          </p:cNvSpPr>
          <p:nvPr/>
        </p:nvSpPr>
        <p:spPr bwMode="auto">
          <a:xfrm>
            <a:off x="107950" y="3444875"/>
            <a:ext cx="89281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/>
              <a:t>Время работы алг. зависит от многих факторов. Теоретически не исключен полный перебор решений. Практически же следует найти компромисс между точностью и сложностью вычисления НГ, что позволит найти решение, близкое к </a:t>
            </a:r>
            <a:r>
              <a:rPr lang="en-US" altLang="ru-RU"/>
              <a:t>opt</a:t>
            </a:r>
            <a:r>
              <a:rPr lang="ru-RU" altLang="ru-RU"/>
              <a:t>, за приемлемое время. Более точное вычисление НГ может позволить отсечь больше решений, но потребует и больше времени, что может привести к длительному выполнению 1 итерации.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098800" y="163513"/>
            <a:ext cx="3024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МВГ для задачи КМ</a:t>
            </a:r>
          </a:p>
        </p:txBody>
      </p:sp>
      <p:sp>
        <p:nvSpPr>
          <p:cNvPr id="20483" name="Text Box 5"/>
          <p:cNvSpPr txBox="1">
            <a:spLocks noChangeArrowheads="1"/>
          </p:cNvSpPr>
          <p:nvPr/>
        </p:nvSpPr>
        <p:spPr bwMode="auto">
          <a:xfrm>
            <a:off x="87313" y="785813"/>
            <a:ext cx="8948737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/>
              <a:t>Задан </a:t>
            </a:r>
            <a:r>
              <a:rPr lang="ru-RU" altLang="ru-RU" i="1"/>
              <a:t>полный</a:t>
            </a:r>
            <a:r>
              <a:rPr lang="ru-RU" altLang="ru-RU"/>
              <a:t> граф </a:t>
            </a:r>
            <a:r>
              <a:rPr lang="ru-RU" altLang="ru-RU" i="1"/>
              <a:t>G = </a:t>
            </a:r>
            <a:r>
              <a:rPr lang="ru-RU" altLang="ru-RU"/>
              <a:t>(</a:t>
            </a:r>
            <a:r>
              <a:rPr lang="ru-RU" altLang="ru-RU" i="1"/>
              <a:t>V</a:t>
            </a:r>
            <a:r>
              <a:rPr lang="ru-RU" altLang="ru-RU"/>
              <a:t>,</a:t>
            </a:r>
            <a:r>
              <a:rPr lang="ru-RU" altLang="ru-RU" i="1"/>
              <a:t> E</a:t>
            </a:r>
            <a:r>
              <a:rPr lang="ru-RU" altLang="ru-RU"/>
              <a:t>),</a:t>
            </a:r>
            <a:r>
              <a:rPr lang="ru-RU" altLang="ru-RU" i="1"/>
              <a:t> V = </a:t>
            </a:r>
            <a:r>
              <a:rPr lang="ru-RU" altLang="ru-RU"/>
              <a:t>{1,…,</a:t>
            </a:r>
            <a:r>
              <a:rPr lang="ru-RU" altLang="ru-RU" i="1"/>
              <a:t>n</a:t>
            </a:r>
            <a:r>
              <a:rPr lang="ru-RU" altLang="ru-RU"/>
              <a:t>}.</a:t>
            </a:r>
          </a:p>
          <a:p>
            <a:r>
              <a:rPr lang="ru-RU" altLang="ru-RU">
                <a:sym typeface="Symbol" pitchFamily="18" charset="2"/>
              </a:rPr>
              <a:t></a:t>
            </a:r>
            <a:r>
              <a:rPr lang="ru-RU" altLang="ru-RU"/>
              <a:t> дуге (</a:t>
            </a:r>
            <a:r>
              <a:rPr lang="ru-RU" altLang="ru-RU" i="1"/>
              <a:t>i</a:t>
            </a:r>
            <a:r>
              <a:rPr lang="ru-RU" altLang="ru-RU"/>
              <a:t>,</a:t>
            </a:r>
            <a:r>
              <a:rPr lang="ru-RU" altLang="ru-RU" i="1"/>
              <a:t> j</a:t>
            </a:r>
            <a:r>
              <a:rPr lang="ru-RU" altLang="ru-RU"/>
              <a:t>) </a:t>
            </a:r>
            <a:r>
              <a:rPr lang="ru-RU" altLang="ru-RU">
                <a:sym typeface="Symbol" pitchFamily="18" charset="2"/>
              </a:rPr>
              <a:t></a:t>
            </a:r>
            <a:r>
              <a:rPr lang="ru-RU" altLang="ru-RU" i="1"/>
              <a:t> E</a:t>
            </a:r>
            <a:r>
              <a:rPr lang="ru-RU" altLang="ru-RU"/>
              <a:t> приписана длина </a:t>
            </a:r>
            <a:r>
              <a:rPr lang="ru-RU" altLang="ru-RU" i="1"/>
              <a:t>c</a:t>
            </a:r>
            <a:r>
              <a:rPr lang="ru-RU" altLang="ru-RU" i="1" baseline="-25000"/>
              <a:t>ij</a:t>
            </a:r>
            <a:r>
              <a:rPr lang="ru-RU" altLang="ru-RU" i="1"/>
              <a:t> </a:t>
            </a:r>
            <a:r>
              <a:rPr lang="ru-RU" altLang="ru-RU">
                <a:sym typeface="Symbol" pitchFamily="18" charset="2"/>
              </a:rPr>
              <a:t></a:t>
            </a:r>
            <a:r>
              <a:rPr lang="ru-RU" altLang="ru-RU" i="1"/>
              <a:t> </a:t>
            </a:r>
            <a:r>
              <a:rPr lang="ru-RU" altLang="ru-RU"/>
              <a:t>0.</a:t>
            </a:r>
          </a:p>
          <a:p>
            <a:r>
              <a:rPr lang="ru-RU" altLang="ru-RU"/>
              <a:t>Требуется найти гамильтонов контур </a:t>
            </a:r>
            <a:r>
              <a:rPr lang="en-US" altLang="ru-RU"/>
              <a:t>min</a:t>
            </a:r>
            <a:r>
              <a:rPr lang="ru-RU" altLang="ru-RU"/>
              <a:t> длины.</a:t>
            </a:r>
          </a:p>
        </p:txBody>
      </p:sp>
      <p:sp>
        <p:nvSpPr>
          <p:cNvPr id="20484" name="Text Box 6"/>
          <p:cNvSpPr txBox="1">
            <a:spLocks noChangeArrowheads="1"/>
          </p:cNvSpPr>
          <p:nvPr/>
        </p:nvSpPr>
        <p:spPr bwMode="auto">
          <a:xfrm>
            <a:off x="87313" y="3789363"/>
            <a:ext cx="8948737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dirty="0" err="1"/>
              <a:t>Подмн</a:t>
            </a:r>
            <a:r>
              <a:rPr lang="ru-RU" altLang="ru-RU" dirty="0"/>
              <a:t>. решений представим 2 мн.:</a:t>
            </a:r>
          </a:p>
          <a:p>
            <a:pPr>
              <a:buFontTx/>
              <a:buChar char="•"/>
            </a:pPr>
            <a:r>
              <a:rPr lang="ru-RU" altLang="ru-RU" dirty="0"/>
              <a:t> частичным </a:t>
            </a:r>
            <a:r>
              <a:rPr lang="ru-RU" altLang="ru-RU" dirty="0" smtClean="0"/>
              <a:t>(пройденный) маршрутом </a:t>
            </a:r>
            <a:r>
              <a:rPr lang="ru-RU" altLang="ru-RU" i="1" dirty="0"/>
              <a:t>I = </a:t>
            </a:r>
            <a:r>
              <a:rPr lang="ru-RU" altLang="ru-RU" dirty="0"/>
              <a:t>{</a:t>
            </a:r>
            <a:r>
              <a:rPr lang="ru-RU" altLang="ru-RU" i="1" dirty="0"/>
              <a:t>i</a:t>
            </a:r>
            <a:r>
              <a:rPr lang="ru-RU" altLang="ru-RU" baseline="-25000" dirty="0"/>
              <a:t>1</a:t>
            </a:r>
            <a:r>
              <a:rPr lang="ru-RU" altLang="ru-RU" dirty="0"/>
              <a:t>,…,</a:t>
            </a:r>
            <a:r>
              <a:rPr lang="ru-RU" altLang="ru-RU" i="1" dirty="0" err="1"/>
              <a:t>i</a:t>
            </a:r>
            <a:r>
              <a:rPr lang="ru-RU" altLang="ru-RU" i="1" baseline="-25000" dirty="0" err="1"/>
              <a:t>p</a:t>
            </a:r>
            <a:r>
              <a:rPr lang="ru-RU" altLang="ru-RU" dirty="0"/>
              <a:t>}, </a:t>
            </a:r>
          </a:p>
          <a:p>
            <a:pPr>
              <a:buFontTx/>
              <a:buChar char="•"/>
            </a:pPr>
            <a:r>
              <a:rPr lang="ru-RU" altLang="ru-RU" dirty="0"/>
              <a:t> списком </a:t>
            </a:r>
            <a:r>
              <a:rPr lang="ru-RU" altLang="ru-RU" i="1" dirty="0"/>
              <a:t>J = </a:t>
            </a:r>
            <a:r>
              <a:rPr lang="ru-RU" altLang="ru-RU" dirty="0"/>
              <a:t>{</a:t>
            </a:r>
            <a:r>
              <a:rPr lang="ru-RU" altLang="ru-RU" i="1" dirty="0"/>
              <a:t>j</a:t>
            </a:r>
            <a:r>
              <a:rPr lang="ru-RU" altLang="ru-RU" baseline="-25000" dirty="0"/>
              <a:t>1</a:t>
            </a:r>
            <a:r>
              <a:rPr lang="ru-RU" altLang="ru-RU" dirty="0"/>
              <a:t>,…,</a:t>
            </a:r>
            <a:r>
              <a:rPr lang="ru-RU" altLang="ru-RU" i="1" dirty="0" err="1"/>
              <a:t>j</a:t>
            </a:r>
            <a:r>
              <a:rPr lang="ru-RU" altLang="ru-RU" i="1" baseline="-25000" dirty="0" err="1"/>
              <a:t>q</a:t>
            </a:r>
            <a:r>
              <a:rPr lang="ru-RU" altLang="ru-RU" dirty="0"/>
              <a:t>}</a:t>
            </a:r>
            <a:r>
              <a:rPr lang="ru-RU" altLang="ru-RU" dirty="0">
                <a:sym typeface="Symbol" pitchFamily="18" charset="2"/>
              </a:rPr>
              <a:t></a:t>
            </a:r>
            <a:r>
              <a:rPr lang="ru-RU" altLang="ru-RU" i="1" dirty="0"/>
              <a:t>V \</a:t>
            </a:r>
            <a:r>
              <a:rPr lang="ru-RU" altLang="ru-RU" dirty="0"/>
              <a:t>{</a:t>
            </a:r>
            <a:r>
              <a:rPr lang="ru-RU" altLang="ru-RU" i="1" dirty="0"/>
              <a:t>i</a:t>
            </a:r>
            <a:r>
              <a:rPr lang="ru-RU" altLang="ru-RU" baseline="-25000" dirty="0"/>
              <a:t>1</a:t>
            </a:r>
            <a:r>
              <a:rPr lang="ru-RU" altLang="ru-RU" dirty="0"/>
              <a:t>,…,</a:t>
            </a:r>
            <a:r>
              <a:rPr lang="ru-RU" altLang="ru-RU" i="1" dirty="0" err="1"/>
              <a:t>i</a:t>
            </a:r>
            <a:r>
              <a:rPr lang="ru-RU" altLang="ru-RU" i="1" baseline="-25000" dirty="0" err="1"/>
              <a:t>p</a:t>
            </a:r>
            <a:r>
              <a:rPr lang="ru-RU" altLang="ru-RU" dirty="0"/>
              <a:t>} запрещенных переходов из </a:t>
            </a:r>
            <a:r>
              <a:rPr lang="ru-RU" altLang="ru-RU" b="1" dirty="0">
                <a:solidFill>
                  <a:srgbClr val="FF0000"/>
                </a:solidFill>
              </a:rPr>
              <a:t>последнего</a:t>
            </a:r>
            <a:r>
              <a:rPr lang="ru-RU" altLang="ru-RU" dirty="0"/>
              <a:t> города </a:t>
            </a:r>
            <a:r>
              <a:rPr lang="ru-RU" altLang="ru-RU" i="1" dirty="0" err="1"/>
              <a:t>i</a:t>
            </a:r>
            <a:r>
              <a:rPr lang="ru-RU" altLang="ru-RU" i="1" baseline="-25000" dirty="0" err="1"/>
              <a:t>p</a:t>
            </a:r>
            <a:r>
              <a:rPr lang="ru-RU" altLang="ru-RU" dirty="0"/>
              <a:t> частичного маршрута</a:t>
            </a:r>
            <a:r>
              <a:rPr lang="ru-RU" altLang="ru-RU" i="1" dirty="0"/>
              <a:t>.</a:t>
            </a:r>
            <a:r>
              <a:rPr lang="ru-RU" altLang="ru-RU" dirty="0"/>
              <a:t> </a:t>
            </a:r>
          </a:p>
        </p:txBody>
      </p:sp>
      <p:sp>
        <p:nvSpPr>
          <p:cNvPr id="20485" name="Text Box 7"/>
          <p:cNvSpPr txBox="1">
            <a:spLocks noChangeArrowheads="1"/>
          </p:cNvSpPr>
          <p:nvPr/>
        </p:nvSpPr>
        <p:spPr bwMode="auto">
          <a:xfrm>
            <a:off x="131763" y="2060575"/>
            <a:ext cx="7354887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dirty="0"/>
              <a:t>Положим:</a:t>
            </a:r>
          </a:p>
          <a:p>
            <a:r>
              <a:rPr lang="ru-RU" altLang="ru-RU" dirty="0"/>
              <a:t> {</a:t>
            </a:r>
            <a:r>
              <a:rPr lang="ru-RU" altLang="ru-RU" i="1" dirty="0"/>
              <a:t>i</a:t>
            </a:r>
            <a:r>
              <a:rPr lang="ru-RU" altLang="ru-RU" baseline="-25000" dirty="0"/>
              <a:t>1</a:t>
            </a:r>
            <a:r>
              <a:rPr lang="ru-RU" altLang="ru-RU" dirty="0"/>
              <a:t>, …,</a:t>
            </a:r>
            <a:r>
              <a:rPr lang="ru-RU" altLang="ru-RU" i="1" dirty="0"/>
              <a:t> </a:t>
            </a:r>
            <a:r>
              <a:rPr lang="ru-RU" altLang="ru-RU" i="1" dirty="0" err="1"/>
              <a:t>i</a:t>
            </a:r>
            <a:r>
              <a:rPr lang="ru-RU" altLang="ru-RU" i="1" baseline="-25000" dirty="0" err="1"/>
              <a:t>p</a:t>
            </a:r>
            <a:r>
              <a:rPr lang="ru-RU" altLang="ru-RU" dirty="0"/>
              <a:t>} – простой путь из вершины </a:t>
            </a:r>
            <a:r>
              <a:rPr lang="ru-RU" altLang="ru-RU" i="1" dirty="0"/>
              <a:t>i</a:t>
            </a:r>
            <a:r>
              <a:rPr lang="ru-RU" altLang="ru-RU" baseline="-25000" dirty="0"/>
              <a:t>1</a:t>
            </a:r>
            <a:r>
              <a:rPr lang="ru-RU" altLang="ru-RU" dirty="0"/>
              <a:t> в вершину </a:t>
            </a:r>
            <a:r>
              <a:rPr lang="ru-RU" altLang="ru-RU" i="1" dirty="0" err="1"/>
              <a:t>i</a:t>
            </a:r>
            <a:r>
              <a:rPr lang="ru-RU" altLang="ru-RU" i="1" baseline="-25000" dirty="0" err="1"/>
              <a:t>p</a:t>
            </a:r>
            <a:r>
              <a:rPr lang="ru-RU" altLang="ru-RU" dirty="0"/>
              <a:t>;</a:t>
            </a:r>
            <a:endParaRPr lang="ru-RU" altLang="ru-RU" i="1" dirty="0"/>
          </a:p>
          <a:p>
            <a:r>
              <a:rPr lang="ru-RU" altLang="ru-RU" i="1" dirty="0"/>
              <a:t> </a:t>
            </a:r>
            <a:r>
              <a:rPr lang="ru-RU" altLang="ru-RU" i="1" dirty="0" err="1"/>
              <a:t>f</a:t>
            </a:r>
            <a:r>
              <a:rPr lang="ru-RU" altLang="ru-RU" dirty="0"/>
              <a:t>(</a:t>
            </a:r>
            <a:r>
              <a:rPr lang="ru-RU" altLang="ru-RU" i="1" dirty="0"/>
              <a:t>i</a:t>
            </a:r>
            <a:r>
              <a:rPr lang="ru-RU" altLang="ru-RU" baseline="-25000" dirty="0"/>
              <a:t>1</a:t>
            </a:r>
            <a:r>
              <a:rPr lang="ru-RU" altLang="ru-RU" dirty="0"/>
              <a:t>, …,</a:t>
            </a:r>
            <a:r>
              <a:rPr lang="ru-RU" altLang="ru-RU" i="1" dirty="0"/>
              <a:t> </a:t>
            </a:r>
            <a:r>
              <a:rPr lang="ru-RU" altLang="ru-RU" i="1" dirty="0" err="1"/>
              <a:t>i</a:t>
            </a:r>
            <a:r>
              <a:rPr lang="ru-RU" altLang="ru-RU" i="1" baseline="-25000" dirty="0" err="1"/>
              <a:t>n</a:t>
            </a:r>
            <a:r>
              <a:rPr lang="ru-RU" altLang="ru-RU" dirty="0"/>
              <a:t>) – длина гамильтонова контура {</a:t>
            </a:r>
            <a:r>
              <a:rPr lang="ru-RU" altLang="ru-RU" i="1" dirty="0"/>
              <a:t>i</a:t>
            </a:r>
            <a:r>
              <a:rPr lang="ru-RU" altLang="ru-RU" baseline="-25000" dirty="0"/>
              <a:t>1</a:t>
            </a:r>
            <a:r>
              <a:rPr lang="ru-RU" altLang="ru-RU" dirty="0"/>
              <a:t>, …,</a:t>
            </a:r>
            <a:r>
              <a:rPr lang="ru-RU" altLang="ru-RU" i="1" dirty="0"/>
              <a:t> </a:t>
            </a:r>
            <a:r>
              <a:rPr lang="ru-RU" altLang="ru-RU" i="1" dirty="0" err="1"/>
              <a:t>i</a:t>
            </a:r>
            <a:r>
              <a:rPr lang="ru-RU" altLang="ru-RU" i="1" baseline="-25000" dirty="0" err="1"/>
              <a:t>n</a:t>
            </a:r>
            <a:r>
              <a:rPr lang="ru-RU" altLang="ru-RU" dirty="0"/>
              <a:t>,</a:t>
            </a:r>
            <a:r>
              <a:rPr lang="ru-RU" altLang="ru-RU" i="1" dirty="0"/>
              <a:t> i</a:t>
            </a:r>
            <a:r>
              <a:rPr lang="ru-RU" altLang="ru-RU" baseline="-25000" dirty="0"/>
              <a:t>1</a:t>
            </a:r>
            <a:r>
              <a:rPr lang="ru-RU" altLang="ru-RU" dirty="0"/>
              <a:t>};</a:t>
            </a:r>
            <a:endParaRPr lang="ru-RU" altLang="ru-RU" i="1" dirty="0"/>
          </a:p>
          <a:p>
            <a:r>
              <a:rPr lang="ru-RU" altLang="ru-RU" i="1" dirty="0"/>
              <a:t> i</a:t>
            </a:r>
            <a:r>
              <a:rPr lang="ru-RU" altLang="ru-RU" baseline="-25000" dirty="0"/>
              <a:t>1</a:t>
            </a:r>
            <a:r>
              <a:rPr lang="ru-RU" altLang="ru-RU" i="1" dirty="0"/>
              <a:t> =</a:t>
            </a:r>
            <a:r>
              <a:rPr lang="ru-RU" altLang="ru-RU" dirty="0"/>
              <a:t> 1.</a:t>
            </a:r>
          </a:p>
        </p:txBody>
      </p:sp>
      <p:sp>
        <p:nvSpPr>
          <p:cNvPr id="20486" name="Oval 8"/>
          <p:cNvSpPr>
            <a:spLocks noChangeArrowheads="1"/>
          </p:cNvSpPr>
          <p:nvPr/>
        </p:nvSpPr>
        <p:spPr bwMode="auto">
          <a:xfrm>
            <a:off x="1692275" y="5734050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ru-RU" i="1"/>
              <a:t>i</a:t>
            </a:r>
            <a:r>
              <a:rPr lang="en-US" altLang="ru-RU" baseline="-25000"/>
              <a:t>1</a:t>
            </a:r>
            <a:endParaRPr lang="ru-RU" altLang="ru-RU" baseline="-25000"/>
          </a:p>
        </p:txBody>
      </p:sp>
      <p:sp>
        <p:nvSpPr>
          <p:cNvPr id="20487" name="Oval 9"/>
          <p:cNvSpPr>
            <a:spLocks noChangeArrowheads="1"/>
          </p:cNvSpPr>
          <p:nvPr/>
        </p:nvSpPr>
        <p:spPr bwMode="auto">
          <a:xfrm>
            <a:off x="2844800" y="5734050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ru-RU" i="1"/>
              <a:t>i</a:t>
            </a:r>
            <a:r>
              <a:rPr lang="en-US" altLang="ru-RU" baseline="-25000"/>
              <a:t>2</a:t>
            </a:r>
            <a:endParaRPr lang="ru-RU" altLang="ru-RU" baseline="-25000"/>
          </a:p>
        </p:txBody>
      </p:sp>
      <p:sp>
        <p:nvSpPr>
          <p:cNvPr id="20488" name="Oval 10"/>
          <p:cNvSpPr>
            <a:spLocks noChangeArrowheads="1"/>
          </p:cNvSpPr>
          <p:nvPr/>
        </p:nvSpPr>
        <p:spPr bwMode="auto">
          <a:xfrm>
            <a:off x="5076825" y="5734050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ru-RU" i="1"/>
              <a:t>i</a:t>
            </a:r>
            <a:r>
              <a:rPr lang="en-US" altLang="ru-RU" i="1" baseline="-25000"/>
              <a:t>p</a:t>
            </a:r>
            <a:endParaRPr lang="ru-RU" altLang="ru-RU" i="1" baseline="-25000"/>
          </a:p>
        </p:txBody>
      </p:sp>
      <p:sp>
        <p:nvSpPr>
          <p:cNvPr id="20489" name="Oval 11"/>
          <p:cNvSpPr>
            <a:spLocks noChangeArrowheads="1"/>
          </p:cNvSpPr>
          <p:nvPr/>
        </p:nvSpPr>
        <p:spPr bwMode="auto">
          <a:xfrm>
            <a:off x="6445250" y="5229225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ru-RU" i="1"/>
              <a:t>j</a:t>
            </a:r>
            <a:r>
              <a:rPr lang="en-US" altLang="ru-RU" baseline="-25000"/>
              <a:t>1</a:t>
            </a:r>
            <a:endParaRPr lang="ru-RU" altLang="ru-RU" baseline="-25000"/>
          </a:p>
        </p:txBody>
      </p:sp>
      <p:sp>
        <p:nvSpPr>
          <p:cNvPr id="20490" name="Oval 12"/>
          <p:cNvSpPr>
            <a:spLocks noChangeArrowheads="1"/>
          </p:cNvSpPr>
          <p:nvPr/>
        </p:nvSpPr>
        <p:spPr bwMode="auto">
          <a:xfrm>
            <a:off x="6661150" y="6164263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ru-RU" i="1"/>
              <a:t>j</a:t>
            </a:r>
            <a:r>
              <a:rPr lang="en-US" altLang="ru-RU" i="1" baseline="-25000"/>
              <a:t>q</a:t>
            </a:r>
            <a:endParaRPr lang="ru-RU" altLang="ru-RU" i="1" baseline="-25000"/>
          </a:p>
        </p:txBody>
      </p:sp>
      <p:cxnSp>
        <p:nvCxnSpPr>
          <p:cNvPr id="20491" name="AutoShape 13"/>
          <p:cNvCxnSpPr>
            <a:cxnSpLocks noChangeShapeType="1"/>
            <a:stCxn id="20486" idx="6"/>
            <a:endCxn id="20487" idx="2"/>
          </p:cNvCxnSpPr>
          <p:nvPr/>
        </p:nvCxnSpPr>
        <p:spPr bwMode="auto">
          <a:xfrm>
            <a:off x="2195513" y="5986463"/>
            <a:ext cx="6492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0492" name="AutoShape 14"/>
          <p:cNvCxnSpPr>
            <a:cxnSpLocks noChangeShapeType="1"/>
            <a:stCxn id="20487" idx="6"/>
            <a:endCxn id="20488" idx="2"/>
          </p:cNvCxnSpPr>
          <p:nvPr/>
        </p:nvCxnSpPr>
        <p:spPr bwMode="auto">
          <a:xfrm>
            <a:off x="3348038" y="5986463"/>
            <a:ext cx="17287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20493" name="AutoShape 15"/>
          <p:cNvCxnSpPr>
            <a:cxnSpLocks noChangeShapeType="1"/>
            <a:stCxn id="20488" idx="6"/>
            <a:endCxn id="20489" idx="3"/>
          </p:cNvCxnSpPr>
          <p:nvPr/>
        </p:nvCxnSpPr>
        <p:spPr bwMode="auto">
          <a:xfrm flipV="1">
            <a:off x="5580063" y="5659438"/>
            <a:ext cx="938212" cy="327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0494" name="AutoShape 16"/>
          <p:cNvCxnSpPr>
            <a:cxnSpLocks noChangeShapeType="1"/>
            <a:stCxn id="20488" idx="6"/>
            <a:endCxn id="20490" idx="2"/>
          </p:cNvCxnSpPr>
          <p:nvPr/>
        </p:nvCxnSpPr>
        <p:spPr bwMode="auto">
          <a:xfrm>
            <a:off x="5580063" y="5986463"/>
            <a:ext cx="1081087" cy="430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0495" name="Oval 17"/>
          <p:cNvSpPr>
            <a:spLocks noChangeArrowheads="1"/>
          </p:cNvSpPr>
          <p:nvPr/>
        </p:nvSpPr>
        <p:spPr bwMode="auto">
          <a:xfrm>
            <a:off x="6732588" y="580548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0496" name="Oval 18"/>
          <p:cNvSpPr>
            <a:spLocks noChangeArrowheads="1"/>
          </p:cNvSpPr>
          <p:nvPr/>
        </p:nvSpPr>
        <p:spPr bwMode="auto">
          <a:xfrm>
            <a:off x="6777038" y="590708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0497" name="Oval 19"/>
          <p:cNvSpPr>
            <a:spLocks noChangeArrowheads="1"/>
          </p:cNvSpPr>
          <p:nvPr/>
        </p:nvSpPr>
        <p:spPr bwMode="auto">
          <a:xfrm>
            <a:off x="6819900" y="6021388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0498" name="Line 20"/>
          <p:cNvSpPr>
            <a:spLocks noChangeShapeType="1"/>
          </p:cNvSpPr>
          <p:nvPr/>
        </p:nvSpPr>
        <p:spPr bwMode="auto">
          <a:xfrm flipH="1">
            <a:off x="5867400" y="5516563"/>
            <a:ext cx="360363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99" name="Line 21"/>
          <p:cNvSpPr>
            <a:spLocks noChangeShapeType="1"/>
          </p:cNvSpPr>
          <p:nvPr/>
        </p:nvSpPr>
        <p:spPr bwMode="auto">
          <a:xfrm>
            <a:off x="5795963" y="5589588"/>
            <a:ext cx="504825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10447</TotalTime>
  <Words>2594</Words>
  <Application>Microsoft Office PowerPoint</Application>
  <PresentationFormat>Экран (4:3)</PresentationFormat>
  <Paragraphs>607</Paragraphs>
  <Slides>33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33</vt:i4>
      </vt:variant>
    </vt:vector>
  </HeadingPairs>
  <TitlesOfParts>
    <vt:vector size="37" baseType="lpstr">
      <vt:lpstr>Оформление по умолчанию</vt:lpstr>
      <vt:lpstr>Формула</vt:lpstr>
      <vt:lpstr>MathType 5.0 Equation</vt:lpstr>
      <vt:lpstr>Презентация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</vt:vector>
  </TitlesOfParts>
  <Company>NSU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Adil-NB</dc:creator>
  <cp:lastModifiedBy>Ерзин</cp:lastModifiedBy>
  <cp:revision>73</cp:revision>
  <dcterms:created xsi:type="dcterms:W3CDTF">2009-01-21T05:09:21Z</dcterms:created>
  <dcterms:modified xsi:type="dcterms:W3CDTF">2023-03-16T02:21:12Z</dcterms:modified>
</cp:coreProperties>
</file>