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56" r:id="rId2"/>
    <p:sldId id="283" r:id="rId3"/>
    <p:sldId id="287" r:id="rId4"/>
    <p:sldId id="257" r:id="rId5"/>
    <p:sldId id="264" r:id="rId6"/>
    <p:sldId id="288" r:id="rId7"/>
    <p:sldId id="289" r:id="rId8"/>
    <p:sldId id="261" r:id="rId9"/>
    <p:sldId id="262" r:id="rId10"/>
    <p:sldId id="263" r:id="rId11"/>
    <p:sldId id="265" r:id="rId12"/>
    <p:sldId id="266" r:id="rId13"/>
    <p:sldId id="290" r:id="rId14"/>
    <p:sldId id="292" r:id="rId15"/>
    <p:sldId id="291" r:id="rId16"/>
    <p:sldId id="293" r:id="rId17"/>
    <p:sldId id="294" r:id="rId18"/>
    <p:sldId id="295" r:id="rId19"/>
    <p:sldId id="296" r:id="rId20"/>
    <p:sldId id="297" r:id="rId21"/>
    <p:sldId id="268" r:id="rId22"/>
    <p:sldId id="269" r:id="rId23"/>
    <p:sldId id="270" r:id="rId24"/>
    <p:sldId id="298" r:id="rId25"/>
    <p:sldId id="271" r:id="rId26"/>
    <p:sldId id="272" r:id="rId27"/>
    <p:sldId id="273" r:id="rId28"/>
    <p:sldId id="299" r:id="rId29"/>
    <p:sldId id="300" r:id="rId30"/>
    <p:sldId id="301" r:id="rId31"/>
    <p:sldId id="302" r:id="rId32"/>
    <p:sldId id="303" r:id="rId33"/>
    <p:sldId id="304" r:id="rId34"/>
    <p:sldId id="274" r:id="rId35"/>
    <p:sldId id="275" r:id="rId36"/>
    <p:sldId id="276" r:id="rId37"/>
    <p:sldId id="277" r:id="rId38"/>
    <p:sldId id="278" r:id="rId39"/>
    <p:sldId id="306" r:id="rId40"/>
    <p:sldId id="307" r:id="rId41"/>
    <p:sldId id="305" r:id="rId42"/>
    <p:sldId id="308" r:id="rId43"/>
    <p:sldId id="279" r:id="rId44"/>
    <p:sldId id="309" r:id="rId45"/>
    <p:sldId id="310" r:id="rId46"/>
    <p:sldId id="311" r:id="rId47"/>
    <p:sldId id="312" r:id="rId48"/>
    <p:sldId id="280" r:id="rId49"/>
    <p:sldId id="281" r:id="rId50"/>
    <p:sldId id="282" r:id="rId51"/>
    <p:sldId id="284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3" r:id="rId62"/>
    <p:sldId id="324" r:id="rId6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18DBC7-9A5A-4B74-8EDB-4765A68FB1AD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C769B-A6BD-4FC8-82EF-605874E9D8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C769B-A6BD-4FC8-82EF-605874E9D8E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2D87F-7F57-435D-AD98-D56BF9EF02DE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1DE44-5C9D-4B00-84E2-073C019D27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Задачи раскраски графов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А.В.Пяткин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Оценка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≤ +1 </a:t>
            </a:r>
            <a:r>
              <a:rPr lang="ru-RU" sz="3600" dirty="0" smtClean="0">
                <a:solidFill>
                  <a:schemeClr val="bg1"/>
                </a:solidFill>
                <a:sym typeface="Symbol"/>
              </a:rPr>
              <a:t>достигается для нечетных циклов (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=2, =3</a:t>
            </a:r>
            <a:r>
              <a:rPr lang="ru-RU" sz="3600" dirty="0" smtClean="0">
                <a:solidFill>
                  <a:schemeClr val="bg1"/>
                </a:solidFill>
                <a:sym typeface="Symbol"/>
              </a:rPr>
              <a:t>) и полных графов (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=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–1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 =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ru-RU" sz="3600" dirty="0" smtClean="0">
                <a:solidFill>
                  <a:schemeClr val="bg1"/>
                </a:solidFill>
                <a:sym typeface="Symbol"/>
              </a:rPr>
              <a:t>)</a:t>
            </a:r>
            <a:r>
              <a:rPr lang="en-US" sz="3600" dirty="0" smtClean="0">
                <a:solidFill>
                  <a:schemeClr val="bg1"/>
                </a:solidFill>
                <a:sym typeface="Symbol"/>
              </a:rPr>
              <a:t>. </a:t>
            </a:r>
            <a:endParaRPr lang="ru-RU" sz="3600" dirty="0" smtClean="0">
              <a:solidFill>
                <a:schemeClr val="bg1"/>
              </a:solidFill>
              <a:sym typeface="Symbol"/>
            </a:endParaRPr>
          </a:p>
          <a:p>
            <a:endParaRPr lang="ru-RU" sz="3600" dirty="0" smtClean="0">
              <a:solidFill>
                <a:schemeClr val="bg1"/>
              </a:solidFill>
              <a:sym typeface="Symbol"/>
            </a:endParaRPr>
          </a:p>
          <a:p>
            <a:r>
              <a:rPr lang="ru-RU" sz="3600" dirty="0" smtClean="0">
                <a:solidFill>
                  <a:schemeClr val="bg1"/>
                </a:solidFill>
                <a:sym typeface="Symbol"/>
              </a:rPr>
              <a:t>Теорема Брукса (1941). Если граф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3600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sz="3600" dirty="0" smtClean="0">
                <a:solidFill>
                  <a:schemeClr val="bg1"/>
                </a:solidFill>
                <a:sym typeface="Symbol"/>
              </a:rPr>
              <a:t>не является полным графом или нечетным циклом, то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ru-RU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≤ </a:t>
            </a:r>
            <a:r>
              <a:rPr lang="ru-RU" sz="3600" dirty="0" smtClean="0">
                <a:solidFill>
                  <a:schemeClr val="bg1"/>
                </a:solidFill>
                <a:sym typeface="Symbol"/>
              </a:rPr>
              <a:t>. 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Для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≤2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утверждение очевидно. Пусть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≥3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Индукция по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Удалим 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вершину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dirty="0" smtClean="0">
                <a:solidFill>
                  <a:schemeClr val="bg1"/>
                </a:solidFill>
              </a:rPr>
              <a:t>. </a:t>
            </a:r>
            <a:endParaRPr lang="ru-RU" i="1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Полученный 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можно раскрасить в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цветов (если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не является полным или нечетным циклом, то по индукции; иначе, степень графа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равна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 – 1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).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1) В любой раскраске графа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все цвета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1,2,…,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присутствуют среди цветов соседей вершины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i="1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Обозначим через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соседа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цвета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endParaRPr lang="en-US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786182" y="3786190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3357554" y="478632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6" name="Овал 5"/>
          <p:cNvSpPr/>
          <p:nvPr/>
        </p:nvSpPr>
        <p:spPr>
          <a:xfrm>
            <a:off x="4000496" y="564357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  <a:endCxn id="5" idx="5"/>
          </p:cNvCxnSpPr>
          <p:nvPr/>
        </p:nvCxnSpPr>
        <p:spPr>
          <a:xfrm rot="16200000" flipV="1">
            <a:off x="3433325" y="5076407"/>
            <a:ext cx="70571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4000496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000496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7"/>
            <a:endCxn id="9" idx="3"/>
          </p:cNvCxnSpPr>
          <p:nvPr/>
        </p:nvCxnSpPr>
        <p:spPr>
          <a:xfrm rot="5400000" flipH="1" flipV="1">
            <a:off x="3754796" y="4540622"/>
            <a:ext cx="62772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6"/>
            <a:endCxn id="8" idx="2"/>
          </p:cNvCxnSpPr>
          <p:nvPr/>
        </p:nvCxnSpPr>
        <p:spPr>
          <a:xfrm>
            <a:off x="3571868" y="4893479"/>
            <a:ext cx="428628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4000496" y="4143380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5" idx="7"/>
            <a:endCxn id="12" idx="3"/>
          </p:cNvCxnSpPr>
          <p:nvPr/>
        </p:nvCxnSpPr>
        <p:spPr>
          <a:xfrm rot="5400000" flipH="1" flipV="1">
            <a:off x="3540482" y="4326308"/>
            <a:ext cx="491400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57620" y="63579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20508" y="400050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04478" y="557214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29124" y="44291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41734" y="457200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786182" y="3786190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3786182" y="4429132"/>
            <a:ext cx="2786082" cy="100013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) Пусть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smtClean="0">
                <a:solidFill>
                  <a:schemeClr val="bg1"/>
                </a:solidFill>
              </a:rPr>
              <a:t> – </a:t>
            </a:r>
            <a:r>
              <a:rPr lang="ru-RU" dirty="0" smtClean="0">
                <a:solidFill>
                  <a:schemeClr val="bg1"/>
                </a:solidFill>
              </a:rPr>
              <a:t>подграф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порожденный вершинами цветов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i="1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Тогда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лежат в одной компоненте связности графа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i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357554" y="478632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000496" y="564357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  <a:endCxn id="5" idx="5"/>
          </p:cNvCxnSpPr>
          <p:nvPr/>
        </p:nvCxnSpPr>
        <p:spPr>
          <a:xfrm rot="16200000" flipV="1">
            <a:off x="3433325" y="5076407"/>
            <a:ext cx="70571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4000496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000496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6"/>
            <a:endCxn id="9" idx="2"/>
          </p:cNvCxnSpPr>
          <p:nvPr/>
        </p:nvCxnSpPr>
        <p:spPr>
          <a:xfrm flipV="1">
            <a:off x="3571868" y="4679165"/>
            <a:ext cx="428628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6"/>
            <a:endCxn id="8" idx="2"/>
          </p:cNvCxnSpPr>
          <p:nvPr/>
        </p:nvCxnSpPr>
        <p:spPr>
          <a:xfrm>
            <a:off x="3571868" y="4893479"/>
            <a:ext cx="428628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4000496" y="4143380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5" idx="7"/>
            <a:endCxn id="12" idx="3"/>
          </p:cNvCxnSpPr>
          <p:nvPr/>
        </p:nvCxnSpPr>
        <p:spPr>
          <a:xfrm rot="5400000" flipH="1" flipV="1">
            <a:off x="3540482" y="4326308"/>
            <a:ext cx="491400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57620" y="63579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71934" y="521495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1934" y="421481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286380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572000" y="507207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286380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572000" y="457200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20" idx="2"/>
            <a:endCxn id="23" idx="6"/>
          </p:cNvCxnSpPr>
          <p:nvPr/>
        </p:nvCxnSpPr>
        <p:spPr>
          <a:xfrm rot="10800000">
            <a:off x="4786314" y="4679165"/>
            <a:ext cx="500066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2" idx="0"/>
            <a:endCxn id="20" idx="4"/>
          </p:cNvCxnSpPr>
          <p:nvPr/>
        </p:nvCxnSpPr>
        <p:spPr>
          <a:xfrm rot="5400000" flipH="1" flipV="1">
            <a:off x="5250661" y="4929198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6"/>
            <a:endCxn id="21" idx="2"/>
          </p:cNvCxnSpPr>
          <p:nvPr/>
        </p:nvCxnSpPr>
        <p:spPr>
          <a:xfrm>
            <a:off x="4214810" y="5179231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6"/>
            <a:endCxn id="23" idx="2"/>
          </p:cNvCxnSpPr>
          <p:nvPr/>
        </p:nvCxnSpPr>
        <p:spPr>
          <a:xfrm>
            <a:off x="4214810" y="4679165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1" idx="6"/>
            <a:endCxn id="22" idx="2"/>
          </p:cNvCxnSpPr>
          <p:nvPr/>
        </p:nvCxnSpPr>
        <p:spPr>
          <a:xfrm>
            <a:off x="4786314" y="5179231"/>
            <a:ext cx="500066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5857884" y="464344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5857884" y="500063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единительная линия 47"/>
          <p:cNvCxnSpPr>
            <a:stCxn id="46" idx="3"/>
            <a:endCxn id="22" idx="7"/>
          </p:cNvCxnSpPr>
          <p:nvPr/>
        </p:nvCxnSpPr>
        <p:spPr>
          <a:xfrm rot="5400000">
            <a:off x="5540746" y="4754936"/>
            <a:ext cx="277086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47" idx="1"/>
            <a:endCxn id="20" idx="5"/>
          </p:cNvCxnSpPr>
          <p:nvPr/>
        </p:nvCxnSpPr>
        <p:spPr>
          <a:xfrm rot="16200000" flipV="1">
            <a:off x="5540746" y="4683498"/>
            <a:ext cx="277086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707639" y="471488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141734" y="457200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214414" y="3571876"/>
            <a:ext cx="714380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1285852" y="5000636"/>
            <a:ext cx="2357454" cy="7143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285852" y="3929066"/>
            <a:ext cx="2786082" cy="100013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В противном случае, можно перекрасить компоненту, </a:t>
            </a:r>
            <a:r>
              <a:rPr lang="en-US" dirty="0" err="1" smtClean="0">
                <a:solidFill>
                  <a:schemeClr val="bg1"/>
                </a:solidFill>
                <a:sym typeface="Symbol"/>
              </a:rPr>
              <a:t>c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одержащую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i="1" baseline="-25000" dirty="0" smtClean="0">
                <a:solidFill>
                  <a:schemeClr val="bg1"/>
                </a:solidFill>
                <a:sym typeface="Symbol"/>
              </a:rPr>
              <a:t> 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окрасить вершину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цветом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endParaRPr lang="en-US" i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85786" y="478632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00166" y="5786454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  <a:endCxn id="5" idx="5"/>
          </p:cNvCxnSpPr>
          <p:nvPr/>
        </p:nvCxnSpPr>
        <p:spPr>
          <a:xfrm rot="16200000" flipV="1">
            <a:off x="825838" y="5112126"/>
            <a:ext cx="848590" cy="5628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500166" y="528638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00166" y="435769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6"/>
            <a:endCxn id="9" idx="2"/>
          </p:cNvCxnSpPr>
          <p:nvPr/>
        </p:nvCxnSpPr>
        <p:spPr>
          <a:xfrm flipV="1">
            <a:off x="1000100" y="4464851"/>
            <a:ext cx="500066" cy="4286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6"/>
            <a:endCxn id="8" idx="2"/>
          </p:cNvCxnSpPr>
          <p:nvPr/>
        </p:nvCxnSpPr>
        <p:spPr>
          <a:xfrm>
            <a:off x="1000100" y="4893479"/>
            <a:ext cx="500066" cy="50006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428728" y="385762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5" idx="7"/>
            <a:endCxn id="12" idx="3"/>
          </p:cNvCxnSpPr>
          <p:nvPr/>
        </p:nvCxnSpPr>
        <p:spPr>
          <a:xfrm rot="5400000" flipH="1" flipV="1">
            <a:off x="825838" y="4183432"/>
            <a:ext cx="777152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85852" y="63579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14480" y="528638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71604" y="400050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571736" y="435769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285984" y="528638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928926" y="528638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000232" y="435769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20" idx="2"/>
            <a:endCxn id="23" idx="6"/>
          </p:cNvCxnSpPr>
          <p:nvPr/>
        </p:nvCxnSpPr>
        <p:spPr>
          <a:xfrm rot="10800000">
            <a:off x="2214546" y="4464851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57" idx="2"/>
            <a:endCxn id="20" idx="6"/>
          </p:cNvCxnSpPr>
          <p:nvPr/>
        </p:nvCxnSpPr>
        <p:spPr>
          <a:xfrm rot="10800000">
            <a:off x="2786050" y="4464851"/>
            <a:ext cx="357190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6"/>
            <a:endCxn id="21" idx="2"/>
          </p:cNvCxnSpPr>
          <p:nvPr/>
        </p:nvCxnSpPr>
        <p:spPr>
          <a:xfrm>
            <a:off x="1714480" y="5393545"/>
            <a:ext cx="57150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6"/>
            <a:endCxn id="23" idx="2"/>
          </p:cNvCxnSpPr>
          <p:nvPr/>
        </p:nvCxnSpPr>
        <p:spPr>
          <a:xfrm>
            <a:off x="1714480" y="4464851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1" idx="6"/>
            <a:endCxn id="22" idx="2"/>
          </p:cNvCxnSpPr>
          <p:nvPr/>
        </p:nvCxnSpPr>
        <p:spPr>
          <a:xfrm>
            <a:off x="2500298" y="5393545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Овал 56"/>
          <p:cNvSpPr/>
          <p:nvPr/>
        </p:nvSpPr>
        <p:spPr>
          <a:xfrm>
            <a:off x="3143240" y="457200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2857488" y="407194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>
            <a:stCxn id="58" idx="3"/>
            <a:endCxn id="20" idx="7"/>
          </p:cNvCxnSpPr>
          <p:nvPr/>
        </p:nvCxnSpPr>
        <p:spPr>
          <a:xfrm rot="5400000">
            <a:off x="2754664" y="4254870"/>
            <a:ext cx="134210" cy="13421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66" idx="3"/>
            <a:endCxn id="57" idx="6"/>
          </p:cNvCxnSpPr>
          <p:nvPr/>
        </p:nvCxnSpPr>
        <p:spPr>
          <a:xfrm rot="5400000">
            <a:off x="3446852" y="4451324"/>
            <a:ext cx="138543" cy="3171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>
            <a:off x="3643306" y="435769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3703828" y="491705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Стрелка вправо 71"/>
          <p:cNvSpPr/>
          <p:nvPr/>
        </p:nvSpPr>
        <p:spPr>
          <a:xfrm>
            <a:off x="4357686" y="4714884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5857884" y="3500438"/>
            <a:ext cx="714380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5929322" y="4929198"/>
            <a:ext cx="2357454" cy="7143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5929322" y="3857628"/>
            <a:ext cx="2786082" cy="100013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5429256" y="471488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6143636" y="5715016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Прямая соединительная линия 77"/>
          <p:cNvCxnSpPr>
            <a:stCxn id="77" idx="1"/>
            <a:endCxn id="76" idx="5"/>
          </p:cNvCxnSpPr>
          <p:nvPr/>
        </p:nvCxnSpPr>
        <p:spPr>
          <a:xfrm rot="16200000" flipV="1">
            <a:off x="5469308" y="5040688"/>
            <a:ext cx="848590" cy="5628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Овал 78"/>
          <p:cNvSpPr/>
          <p:nvPr/>
        </p:nvSpPr>
        <p:spPr>
          <a:xfrm>
            <a:off x="6143636" y="521495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6143636" y="428625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1" name="Прямая соединительная линия 80"/>
          <p:cNvCxnSpPr>
            <a:stCxn id="76" idx="6"/>
            <a:endCxn id="80" idx="2"/>
          </p:cNvCxnSpPr>
          <p:nvPr/>
        </p:nvCxnSpPr>
        <p:spPr>
          <a:xfrm flipV="1">
            <a:off x="5643570" y="4393413"/>
            <a:ext cx="500066" cy="4286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76" idx="6"/>
            <a:endCxn id="79" idx="2"/>
          </p:cNvCxnSpPr>
          <p:nvPr/>
        </p:nvCxnSpPr>
        <p:spPr>
          <a:xfrm>
            <a:off x="5643570" y="4822041"/>
            <a:ext cx="500066" cy="50006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6072198" y="3786190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Прямая соединительная линия 83"/>
          <p:cNvCxnSpPr>
            <a:stCxn id="76" idx="7"/>
            <a:endCxn id="83" idx="3"/>
          </p:cNvCxnSpPr>
          <p:nvPr/>
        </p:nvCxnSpPr>
        <p:spPr>
          <a:xfrm rot="5400000" flipH="1" flipV="1">
            <a:off x="5469308" y="4111994"/>
            <a:ext cx="777152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929322" y="628652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357950" y="5214950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215074" y="392906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7215206" y="428625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6929454" y="521495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7572396" y="521495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6643702" y="428625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Прямая соединительная линия 91"/>
          <p:cNvCxnSpPr>
            <a:stCxn id="88" idx="2"/>
            <a:endCxn id="91" idx="6"/>
          </p:cNvCxnSpPr>
          <p:nvPr/>
        </p:nvCxnSpPr>
        <p:spPr>
          <a:xfrm rot="10800000">
            <a:off x="6858016" y="4393413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97" idx="2"/>
            <a:endCxn id="88" idx="6"/>
          </p:cNvCxnSpPr>
          <p:nvPr/>
        </p:nvCxnSpPr>
        <p:spPr>
          <a:xfrm rot="10800000">
            <a:off x="7429520" y="4393413"/>
            <a:ext cx="357190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79" idx="6"/>
            <a:endCxn id="89" idx="2"/>
          </p:cNvCxnSpPr>
          <p:nvPr/>
        </p:nvCxnSpPr>
        <p:spPr>
          <a:xfrm>
            <a:off x="6357950" y="5322107"/>
            <a:ext cx="57150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80" idx="6"/>
            <a:endCxn id="91" idx="2"/>
          </p:cNvCxnSpPr>
          <p:nvPr/>
        </p:nvCxnSpPr>
        <p:spPr>
          <a:xfrm>
            <a:off x="6357950" y="4393413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89" idx="6"/>
            <a:endCxn id="90" idx="2"/>
          </p:cNvCxnSpPr>
          <p:nvPr/>
        </p:nvCxnSpPr>
        <p:spPr>
          <a:xfrm>
            <a:off x="7143768" y="5322107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Овал 96"/>
          <p:cNvSpPr/>
          <p:nvPr/>
        </p:nvSpPr>
        <p:spPr>
          <a:xfrm>
            <a:off x="7786710" y="450057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7500958" y="400050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9" name="Прямая соединительная линия 98"/>
          <p:cNvCxnSpPr>
            <a:stCxn id="98" idx="3"/>
            <a:endCxn id="88" idx="7"/>
          </p:cNvCxnSpPr>
          <p:nvPr/>
        </p:nvCxnSpPr>
        <p:spPr>
          <a:xfrm rot="5400000">
            <a:off x="7398134" y="4183432"/>
            <a:ext cx="134210" cy="13421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>
            <a:stCxn id="101" idx="3"/>
            <a:endCxn id="97" idx="6"/>
          </p:cNvCxnSpPr>
          <p:nvPr/>
        </p:nvCxnSpPr>
        <p:spPr>
          <a:xfrm rot="5400000">
            <a:off x="8090322" y="4379886"/>
            <a:ext cx="138543" cy="3171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Овал 100"/>
          <p:cNvSpPr/>
          <p:nvPr/>
        </p:nvSpPr>
        <p:spPr>
          <a:xfrm>
            <a:off x="8286776" y="428625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347298" y="484561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71472" y="457200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213436" y="457200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786182" y="3786190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3500430" y="4429132"/>
            <a:ext cx="2571768" cy="100013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r>
              <a:rPr lang="ru-RU" dirty="0" smtClean="0">
                <a:solidFill>
                  <a:schemeClr val="bg1"/>
                </a:solidFill>
              </a:rPr>
              <a:t>) К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омпонента связности графа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dirty="0" smtClean="0">
                <a:solidFill>
                  <a:schemeClr val="bg1"/>
                </a:solidFill>
              </a:rPr>
              <a:t>, содержащая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является путем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en-US" i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214678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000496" y="564357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  <a:endCxn id="5" idx="5"/>
          </p:cNvCxnSpPr>
          <p:nvPr/>
        </p:nvCxnSpPr>
        <p:spPr>
          <a:xfrm rot="16200000" flipV="1">
            <a:off x="3397606" y="5040688"/>
            <a:ext cx="634276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4000496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000496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6"/>
            <a:endCxn id="9" idx="2"/>
          </p:cNvCxnSpPr>
          <p:nvPr/>
        </p:nvCxnSpPr>
        <p:spPr>
          <a:xfrm flipV="1">
            <a:off x="3428992" y="4679165"/>
            <a:ext cx="571504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6"/>
            <a:endCxn id="8" idx="2"/>
          </p:cNvCxnSpPr>
          <p:nvPr/>
        </p:nvCxnSpPr>
        <p:spPr>
          <a:xfrm>
            <a:off x="3428992" y="4964917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4000496" y="4143380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5" idx="7"/>
            <a:endCxn id="12" idx="3"/>
          </p:cNvCxnSpPr>
          <p:nvPr/>
        </p:nvCxnSpPr>
        <p:spPr>
          <a:xfrm rot="5400000" flipH="1" flipV="1">
            <a:off x="3433325" y="4290589"/>
            <a:ext cx="56283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57620" y="63579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143372" y="507207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43372" y="435769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286380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572000" y="507207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286380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572000" y="457200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20" idx="2"/>
            <a:endCxn id="23" idx="6"/>
          </p:cNvCxnSpPr>
          <p:nvPr/>
        </p:nvCxnSpPr>
        <p:spPr>
          <a:xfrm rot="10800000">
            <a:off x="4786314" y="4679165"/>
            <a:ext cx="500066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2" idx="0"/>
            <a:endCxn id="20" idx="4"/>
          </p:cNvCxnSpPr>
          <p:nvPr/>
        </p:nvCxnSpPr>
        <p:spPr>
          <a:xfrm rot="5400000" flipH="1" flipV="1">
            <a:off x="5250661" y="4929198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6"/>
            <a:endCxn id="21" idx="2"/>
          </p:cNvCxnSpPr>
          <p:nvPr/>
        </p:nvCxnSpPr>
        <p:spPr>
          <a:xfrm>
            <a:off x="4214810" y="5179231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6"/>
            <a:endCxn id="23" idx="2"/>
          </p:cNvCxnSpPr>
          <p:nvPr/>
        </p:nvCxnSpPr>
        <p:spPr>
          <a:xfrm>
            <a:off x="4214810" y="4679165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1" idx="6"/>
            <a:endCxn id="22" idx="2"/>
          </p:cNvCxnSpPr>
          <p:nvPr/>
        </p:nvCxnSpPr>
        <p:spPr>
          <a:xfrm>
            <a:off x="4786314" y="5179231"/>
            <a:ext cx="500066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00364" y="463130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43636" y="4714884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Овал 42"/>
          <p:cNvSpPr/>
          <p:nvPr/>
        </p:nvSpPr>
        <p:spPr>
          <a:xfrm>
            <a:off x="6215074" y="3774048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1" name="Овал 70"/>
          <p:cNvSpPr/>
          <p:nvPr/>
        </p:nvSpPr>
        <p:spPr>
          <a:xfrm>
            <a:off x="6072198" y="4429132"/>
            <a:ext cx="1357322" cy="42862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500166" y="3786190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1214414" y="4429132"/>
            <a:ext cx="2571768" cy="100013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Если это не так, пусть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ближайшая к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вершина степени больше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dirty="0" smtClean="0">
                <a:solidFill>
                  <a:schemeClr val="bg1"/>
                </a:solidFill>
              </a:rPr>
              <a:t>. Тогда ее можно перекрасить и разбить компоненту связности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28662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14480" y="564357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  <a:endCxn id="5" idx="5"/>
          </p:cNvCxnSpPr>
          <p:nvPr/>
        </p:nvCxnSpPr>
        <p:spPr>
          <a:xfrm rot="16200000" flipV="1">
            <a:off x="1111590" y="5040688"/>
            <a:ext cx="634276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714480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6"/>
            <a:endCxn id="9" idx="2"/>
          </p:cNvCxnSpPr>
          <p:nvPr/>
        </p:nvCxnSpPr>
        <p:spPr>
          <a:xfrm flipV="1">
            <a:off x="1142976" y="4679165"/>
            <a:ext cx="571504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6"/>
            <a:endCxn id="8" idx="2"/>
          </p:cNvCxnSpPr>
          <p:nvPr/>
        </p:nvCxnSpPr>
        <p:spPr>
          <a:xfrm>
            <a:off x="1142976" y="4964917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714480" y="4143380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5" idx="7"/>
            <a:endCxn id="12" idx="3"/>
          </p:cNvCxnSpPr>
          <p:nvPr/>
        </p:nvCxnSpPr>
        <p:spPr>
          <a:xfrm rot="5400000" flipH="1" flipV="1">
            <a:off x="1147309" y="4290589"/>
            <a:ext cx="56283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71604" y="63579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57356" y="507207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4357694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786050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285984" y="507207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714612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285984" y="457200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20" idx="2"/>
            <a:endCxn id="23" idx="6"/>
          </p:cNvCxnSpPr>
          <p:nvPr/>
        </p:nvCxnSpPr>
        <p:spPr>
          <a:xfrm rot="10800000">
            <a:off x="2500298" y="4679165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2" idx="0"/>
            <a:endCxn id="20" idx="4"/>
          </p:cNvCxnSpPr>
          <p:nvPr/>
        </p:nvCxnSpPr>
        <p:spPr>
          <a:xfrm rot="5400000" flipH="1" flipV="1">
            <a:off x="2714612" y="4893479"/>
            <a:ext cx="285752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6"/>
            <a:endCxn id="21" idx="2"/>
          </p:cNvCxnSpPr>
          <p:nvPr/>
        </p:nvCxnSpPr>
        <p:spPr>
          <a:xfrm>
            <a:off x="1928794" y="5179231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6"/>
            <a:endCxn id="23" idx="2"/>
          </p:cNvCxnSpPr>
          <p:nvPr/>
        </p:nvCxnSpPr>
        <p:spPr>
          <a:xfrm>
            <a:off x="1928794" y="4679165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1" idx="6"/>
            <a:endCxn id="22" idx="2"/>
          </p:cNvCxnSpPr>
          <p:nvPr/>
        </p:nvCxnSpPr>
        <p:spPr>
          <a:xfrm>
            <a:off x="2500298" y="5179231"/>
            <a:ext cx="21431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4348" y="463130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57620" y="471488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3143240" y="485776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9"/>
          <p:cNvCxnSpPr>
            <a:stCxn id="38" idx="1"/>
            <a:endCxn id="20" idx="5"/>
          </p:cNvCxnSpPr>
          <p:nvPr/>
        </p:nvCxnSpPr>
        <p:spPr>
          <a:xfrm rot="16200000" flipV="1">
            <a:off x="3004697" y="4719217"/>
            <a:ext cx="134210" cy="2056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Овал 43"/>
          <p:cNvSpPr/>
          <p:nvPr/>
        </p:nvSpPr>
        <p:spPr>
          <a:xfrm>
            <a:off x="5929322" y="4941340"/>
            <a:ext cx="2571768" cy="55936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5643570" y="484561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6429388" y="5631436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>
            <a:stCxn id="46" idx="1"/>
            <a:endCxn id="45" idx="5"/>
          </p:cNvCxnSpPr>
          <p:nvPr/>
        </p:nvCxnSpPr>
        <p:spPr>
          <a:xfrm rot="16200000" flipV="1">
            <a:off x="5826498" y="5028546"/>
            <a:ext cx="634276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Овал 47"/>
          <p:cNvSpPr/>
          <p:nvPr/>
        </p:nvSpPr>
        <p:spPr>
          <a:xfrm>
            <a:off x="6429388" y="505993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6429388" y="455986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единительная линия 49"/>
          <p:cNvCxnSpPr>
            <a:stCxn id="45" idx="6"/>
            <a:endCxn id="49" idx="2"/>
          </p:cNvCxnSpPr>
          <p:nvPr/>
        </p:nvCxnSpPr>
        <p:spPr>
          <a:xfrm flipV="1">
            <a:off x="5857884" y="4667023"/>
            <a:ext cx="571504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45" idx="6"/>
            <a:endCxn id="48" idx="2"/>
          </p:cNvCxnSpPr>
          <p:nvPr/>
        </p:nvCxnSpPr>
        <p:spPr>
          <a:xfrm>
            <a:off x="5857884" y="4952775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6429388" y="413123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единительная линия 52"/>
          <p:cNvCxnSpPr>
            <a:stCxn id="45" idx="7"/>
            <a:endCxn id="52" idx="3"/>
          </p:cNvCxnSpPr>
          <p:nvPr/>
        </p:nvCxnSpPr>
        <p:spPr>
          <a:xfrm rot="5400000" flipH="1" flipV="1">
            <a:off x="5862217" y="4278447"/>
            <a:ext cx="56283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286512" y="634581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72264" y="505993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72264" y="434555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7500958" y="455986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7000892" y="505993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7429520" y="505993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7000892" y="455986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>
            <a:stCxn id="57" idx="2"/>
            <a:endCxn id="60" idx="6"/>
          </p:cNvCxnSpPr>
          <p:nvPr/>
        </p:nvCxnSpPr>
        <p:spPr>
          <a:xfrm rot="10800000">
            <a:off x="7215206" y="4667023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59" idx="0"/>
            <a:endCxn id="57" idx="4"/>
          </p:cNvCxnSpPr>
          <p:nvPr/>
        </p:nvCxnSpPr>
        <p:spPr>
          <a:xfrm rot="5400000" flipH="1" flipV="1">
            <a:off x="7429520" y="4881337"/>
            <a:ext cx="285752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48" idx="6"/>
            <a:endCxn id="58" idx="2"/>
          </p:cNvCxnSpPr>
          <p:nvPr/>
        </p:nvCxnSpPr>
        <p:spPr>
          <a:xfrm>
            <a:off x="6643702" y="5167089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49" idx="6"/>
            <a:endCxn id="60" idx="2"/>
          </p:cNvCxnSpPr>
          <p:nvPr/>
        </p:nvCxnSpPr>
        <p:spPr>
          <a:xfrm>
            <a:off x="6643702" y="4667023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58" idx="6"/>
            <a:endCxn id="59" idx="2"/>
          </p:cNvCxnSpPr>
          <p:nvPr/>
        </p:nvCxnSpPr>
        <p:spPr>
          <a:xfrm>
            <a:off x="7215206" y="5167089"/>
            <a:ext cx="21431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429256" y="461916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572528" y="470274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Овал 67"/>
          <p:cNvSpPr/>
          <p:nvPr/>
        </p:nvSpPr>
        <p:spPr>
          <a:xfrm>
            <a:off x="7858148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9" name="Прямая соединительная линия 68"/>
          <p:cNvCxnSpPr>
            <a:stCxn id="68" idx="1"/>
            <a:endCxn id="57" idx="5"/>
          </p:cNvCxnSpPr>
          <p:nvPr/>
        </p:nvCxnSpPr>
        <p:spPr>
          <a:xfrm rot="16200000" flipV="1">
            <a:off x="7606377" y="4820303"/>
            <a:ext cx="360666" cy="2056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Стрелка вправо 69"/>
          <p:cNvSpPr/>
          <p:nvPr/>
        </p:nvSpPr>
        <p:spPr>
          <a:xfrm>
            <a:off x="4357686" y="5000636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928926" y="441699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7643834" y="441699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786182" y="3786190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r>
              <a:rPr lang="ru-RU" dirty="0" smtClean="0">
                <a:solidFill>
                  <a:schemeClr val="bg1"/>
                </a:solidFill>
              </a:rPr>
              <a:t>) Для любых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пути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dirty="0" smtClean="0">
                <a:solidFill>
                  <a:schemeClr val="bg1"/>
                </a:solidFill>
              </a:rPr>
              <a:t> и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пересекаются только в вершине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en-US" i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214678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000496" y="564357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  <a:endCxn id="5" idx="5"/>
          </p:cNvCxnSpPr>
          <p:nvPr/>
        </p:nvCxnSpPr>
        <p:spPr>
          <a:xfrm rot="16200000" flipV="1">
            <a:off x="3397606" y="5040688"/>
            <a:ext cx="634276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4000496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000496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6"/>
            <a:endCxn id="9" idx="2"/>
          </p:cNvCxnSpPr>
          <p:nvPr/>
        </p:nvCxnSpPr>
        <p:spPr>
          <a:xfrm flipV="1">
            <a:off x="3428992" y="4679165"/>
            <a:ext cx="571504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6"/>
            <a:endCxn id="8" idx="2"/>
          </p:cNvCxnSpPr>
          <p:nvPr/>
        </p:nvCxnSpPr>
        <p:spPr>
          <a:xfrm>
            <a:off x="3428992" y="4964917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4000496" y="4143380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5" idx="7"/>
            <a:endCxn id="12" idx="3"/>
          </p:cNvCxnSpPr>
          <p:nvPr/>
        </p:nvCxnSpPr>
        <p:spPr>
          <a:xfrm rot="5400000" flipH="1" flipV="1">
            <a:off x="3433325" y="4290589"/>
            <a:ext cx="56283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57620" y="63579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71934" y="52028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43372" y="428625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357818" y="442913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786314" y="500063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357818" y="492919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786314" y="442913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20" idx="2"/>
            <a:endCxn id="23" idx="6"/>
          </p:cNvCxnSpPr>
          <p:nvPr/>
        </p:nvCxnSpPr>
        <p:spPr>
          <a:xfrm rot="10800000">
            <a:off x="5000628" y="4536289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2" idx="0"/>
            <a:endCxn id="20" idx="4"/>
          </p:cNvCxnSpPr>
          <p:nvPr/>
        </p:nvCxnSpPr>
        <p:spPr>
          <a:xfrm rot="5400000" flipH="1" flipV="1">
            <a:off x="5322099" y="4786322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6"/>
            <a:endCxn id="21" idx="2"/>
          </p:cNvCxnSpPr>
          <p:nvPr/>
        </p:nvCxnSpPr>
        <p:spPr>
          <a:xfrm flipV="1">
            <a:off x="4214810" y="5107793"/>
            <a:ext cx="571504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6"/>
            <a:endCxn id="23" idx="2"/>
          </p:cNvCxnSpPr>
          <p:nvPr/>
        </p:nvCxnSpPr>
        <p:spPr>
          <a:xfrm flipV="1">
            <a:off x="4214810" y="4536289"/>
            <a:ext cx="571504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1" idx="6"/>
            <a:endCxn id="22" idx="2"/>
          </p:cNvCxnSpPr>
          <p:nvPr/>
        </p:nvCxnSpPr>
        <p:spPr>
          <a:xfrm flipV="1">
            <a:off x="5000628" y="5036355"/>
            <a:ext cx="357190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00364" y="463130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86446" y="4572008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71334" y="577431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4714876" y="5429264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5286380" y="592933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286380" y="542926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4500562" y="592933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9"/>
          <p:cNvCxnSpPr>
            <a:stCxn id="35" idx="2"/>
            <a:endCxn id="8" idx="5"/>
          </p:cNvCxnSpPr>
          <p:nvPr/>
        </p:nvCxnSpPr>
        <p:spPr>
          <a:xfrm rot="10800000">
            <a:off x="4183424" y="5255003"/>
            <a:ext cx="531452" cy="28141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5" idx="6"/>
            <a:endCxn id="37" idx="2"/>
          </p:cNvCxnSpPr>
          <p:nvPr/>
        </p:nvCxnSpPr>
        <p:spPr>
          <a:xfrm>
            <a:off x="4929190" y="5536421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8" idx="6"/>
            <a:endCxn id="36" idx="2"/>
          </p:cNvCxnSpPr>
          <p:nvPr/>
        </p:nvCxnSpPr>
        <p:spPr>
          <a:xfrm>
            <a:off x="4714876" y="6036487"/>
            <a:ext cx="57150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6" idx="0"/>
            <a:endCxn id="37" idx="4"/>
          </p:cNvCxnSpPr>
          <p:nvPr/>
        </p:nvCxnSpPr>
        <p:spPr>
          <a:xfrm rot="5400000" flipH="1" flipV="1">
            <a:off x="5250661" y="5786454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6" idx="5"/>
            <a:endCxn id="38" idx="2"/>
          </p:cNvCxnSpPr>
          <p:nvPr/>
        </p:nvCxnSpPr>
        <p:spPr>
          <a:xfrm rot="16200000" flipH="1">
            <a:off x="4237003" y="5772927"/>
            <a:ext cx="209981" cy="3171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715008" y="555999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Овал 88"/>
          <p:cNvSpPr/>
          <p:nvPr/>
        </p:nvSpPr>
        <p:spPr>
          <a:xfrm>
            <a:off x="6158368" y="3786190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6215074" y="4286256"/>
            <a:ext cx="1857388" cy="57150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357290" y="3786190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2886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Если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пути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dirty="0" smtClean="0">
                <a:solidFill>
                  <a:schemeClr val="bg1"/>
                </a:solidFill>
              </a:rPr>
              <a:t> и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пересекаются в вершине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u≠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то  вершину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можно перекрасить и разбить компоненту связности</a:t>
            </a:r>
            <a:endParaRPr lang="en-US" dirty="0" smtClean="0">
              <a:solidFill>
                <a:schemeClr val="bg1"/>
              </a:solidFill>
              <a:sym typeface="Symbol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85786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71604" y="564357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  <a:endCxn id="5" idx="5"/>
          </p:cNvCxnSpPr>
          <p:nvPr/>
        </p:nvCxnSpPr>
        <p:spPr>
          <a:xfrm rot="16200000" flipV="1">
            <a:off x="968714" y="5040688"/>
            <a:ext cx="634276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571604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71604" y="450057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6"/>
            <a:endCxn id="9" idx="2"/>
          </p:cNvCxnSpPr>
          <p:nvPr/>
        </p:nvCxnSpPr>
        <p:spPr>
          <a:xfrm flipV="1">
            <a:off x="1000100" y="4607727"/>
            <a:ext cx="571504" cy="35719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6"/>
            <a:endCxn id="8" idx="2"/>
          </p:cNvCxnSpPr>
          <p:nvPr/>
        </p:nvCxnSpPr>
        <p:spPr>
          <a:xfrm>
            <a:off x="1000100" y="4964917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571604" y="400050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5" idx="7"/>
            <a:endCxn id="12" idx="3"/>
          </p:cNvCxnSpPr>
          <p:nvPr/>
        </p:nvCxnSpPr>
        <p:spPr>
          <a:xfrm rot="5400000" flipH="1" flipV="1">
            <a:off x="932995" y="4219151"/>
            <a:ext cx="705714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28728" y="63579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43042" y="52028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14480" y="421481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928926" y="442913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285984" y="535782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3071802" y="514351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357422" y="442913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20" idx="2"/>
            <a:endCxn id="23" idx="6"/>
          </p:cNvCxnSpPr>
          <p:nvPr/>
        </p:nvCxnSpPr>
        <p:spPr>
          <a:xfrm rot="10800000">
            <a:off x="2571736" y="4536289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2" idx="0"/>
            <a:endCxn id="20" idx="4"/>
          </p:cNvCxnSpPr>
          <p:nvPr/>
        </p:nvCxnSpPr>
        <p:spPr>
          <a:xfrm rot="16200000" flipV="1">
            <a:off x="2857488" y="4822041"/>
            <a:ext cx="500066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6"/>
            <a:endCxn id="21" idx="2"/>
          </p:cNvCxnSpPr>
          <p:nvPr/>
        </p:nvCxnSpPr>
        <p:spPr>
          <a:xfrm>
            <a:off x="1785918" y="5179231"/>
            <a:ext cx="500066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6"/>
            <a:endCxn id="23" idx="2"/>
          </p:cNvCxnSpPr>
          <p:nvPr/>
        </p:nvCxnSpPr>
        <p:spPr>
          <a:xfrm flipV="1">
            <a:off x="1785918" y="4536289"/>
            <a:ext cx="571504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1" idx="6"/>
            <a:endCxn id="22" idx="2"/>
          </p:cNvCxnSpPr>
          <p:nvPr/>
        </p:nvCxnSpPr>
        <p:spPr>
          <a:xfrm flipV="1">
            <a:off x="2500298" y="5250669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1472" y="463130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357554" y="4572008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42442" y="577431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2285984" y="492919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2857488" y="592933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2071670" y="592933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9"/>
          <p:cNvCxnSpPr>
            <a:stCxn id="35" idx="2"/>
            <a:endCxn id="8" idx="6"/>
          </p:cNvCxnSpPr>
          <p:nvPr/>
        </p:nvCxnSpPr>
        <p:spPr>
          <a:xfrm rot="10800000" flipV="1">
            <a:off x="1785918" y="5036355"/>
            <a:ext cx="500066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5" idx="6"/>
            <a:endCxn id="22" idx="2"/>
          </p:cNvCxnSpPr>
          <p:nvPr/>
        </p:nvCxnSpPr>
        <p:spPr>
          <a:xfrm>
            <a:off x="2500298" y="5036355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8" idx="6"/>
            <a:endCxn id="36" idx="2"/>
          </p:cNvCxnSpPr>
          <p:nvPr/>
        </p:nvCxnSpPr>
        <p:spPr>
          <a:xfrm>
            <a:off x="2285984" y="6036487"/>
            <a:ext cx="57150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6" idx="0"/>
            <a:endCxn id="22" idx="4"/>
          </p:cNvCxnSpPr>
          <p:nvPr/>
        </p:nvCxnSpPr>
        <p:spPr>
          <a:xfrm rot="5400000" flipH="1" flipV="1">
            <a:off x="2786050" y="5536421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6" idx="5"/>
            <a:endCxn id="38" idx="2"/>
          </p:cNvCxnSpPr>
          <p:nvPr/>
        </p:nvCxnSpPr>
        <p:spPr>
          <a:xfrm rot="16200000" flipH="1">
            <a:off x="1808111" y="5772927"/>
            <a:ext cx="209981" cy="3171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286116" y="555999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5586864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6372682" y="564357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Прямая соединительная линия 91"/>
          <p:cNvCxnSpPr>
            <a:stCxn id="91" idx="1"/>
            <a:endCxn id="90" idx="5"/>
          </p:cNvCxnSpPr>
          <p:nvPr/>
        </p:nvCxnSpPr>
        <p:spPr>
          <a:xfrm rot="16200000" flipV="1">
            <a:off x="5769792" y="5040688"/>
            <a:ext cx="634276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Овал 92"/>
          <p:cNvSpPr/>
          <p:nvPr/>
        </p:nvSpPr>
        <p:spPr>
          <a:xfrm>
            <a:off x="6372682" y="507207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6372682" y="450057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5" name="Прямая соединительная линия 94"/>
          <p:cNvCxnSpPr>
            <a:stCxn id="90" idx="6"/>
            <a:endCxn id="94" idx="2"/>
          </p:cNvCxnSpPr>
          <p:nvPr/>
        </p:nvCxnSpPr>
        <p:spPr>
          <a:xfrm flipV="1">
            <a:off x="5801178" y="4607727"/>
            <a:ext cx="571504" cy="35719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90" idx="6"/>
            <a:endCxn id="93" idx="2"/>
          </p:cNvCxnSpPr>
          <p:nvPr/>
        </p:nvCxnSpPr>
        <p:spPr>
          <a:xfrm>
            <a:off x="5801178" y="4964917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Овал 96"/>
          <p:cNvSpPr/>
          <p:nvPr/>
        </p:nvSpPr>
        <p:spPr>
          <a:xfrm>
            <a:off x="6372682" y="400050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8" name="Прямая соединительная линия 97"/>
          <p:cNvCxnSpPr>
            <a:stCxn id="90" idx="7"/>
            <a:endCxn id="97" idx="3"/>
          </p:cNvCxnSpPr>
          <p:nvPr/>
        </p:nvCxnSpPr>
        <p:spPr>
          <a:xfrm rot="5400000" flipH="1" flipV="1">
            <a:off x="5734073" y="4219151"/>
            <a:ext cx="705714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229806" y="63579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444120" y="520280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515558" y="4214818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7730004" y="442913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Овал 102"/>
          <p:cNvSpPr/>
          <p:nvPr/>
        </p:nvSpPr>
        <p:spPr>
          <a:xfrm>
            <a:off x="7087062" y="535782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Овал 103"/>
          <p:cNvSpPr/>
          <p:nvPr/>
        </p:nvSpPr>
        <p:spPr>
          <a:xfrm>
            <a:off x="7872880" y="514351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Овал 104"/>
          <p:cNvSpPr/>
          <p:nvPr/>
        </p:nvSpPr>
        <p:spPr>
          <a:xfrm>
            <a:off x="7158500" y="442913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6" name="Прямая соединительная линия 105"/>
          <p:cNvCxnSpPr>
            <a:stCxn id="102" idx="2"/>
            <a:endCxn id="105" idx="6"/>
          </p:cNvCxnSpPr>
          <p:nvPr/>
        </p:nvCxnSpPr>
        <p:spPr>
          <a:xfrm rot="10800000">
            <a:off x="7372814" y="4536289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stCxn id="104" idx="0"/>
            <a:endCxn id="102" idx="4"/>
          </p:cNvCxnSpPr>
          <p:nvPr/>
        </p:nvCxnSpPr>
        <p:spPr>
          <a:xfrm rot="16200000" flipV="1">
            <a:off x="7658566" y="4822041"/>
            <a:ext cx="500066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>
            <a:stCxn id="93" idx="6"/>
            <a:endCxn id="103" idx="2"/>
          </p:cNvCxnSpPr>
          <p:nvPr/>
        </p:nvCxnSpPr>
        <p:spPr>
          <a:xfrm>
            <a:off x="6586996" y="5179231"/>
            <a:ext cx="500066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94" idx="6"/>
            <a:endCxn id="105" idx="2"/>
          </p:cNvCxnSpPr>
          <p:nvPr/>
        </p:nvCxnSpPr>
        <p:spPr>
          <a:xfrm flipV="1">
            <a:off x="6586996" y="4536289"/>
            <a:ext cx="571504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103" idx="6"/>
            <a:endCxn id="104" idx="2"/>
          </p:cNvCxnSpPr>
          <p:nvPr/>
        </p:nvCxnSpPr>
        <p:spPr>
          <a:xfrm flipV="1">
            <a:off x="7301376" y="5250669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5372550" y="463130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58632" y="4286256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6443520" y="5774312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Овал 113"/>
          <p:cNvSpPr/>
          <p:nvPr/>
        </p:nvSpPr>
        <p:spPr>
          <a:xfrm>
            <a:off x="7087062" y="492919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7658566" y="592933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Овал 115"/>
          <p:cNvSpPr/>
          <p:nvPr/>
        </p:nvSpPr>
        <p:spPr>
          <a:xfrm>
            <a:off x="6872748" y="592933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7" name="Прямая соединительная линия 116"/>
          <p:cNvCxnSpPr>
            <a:stCxn id="114" idx="2"/>
            <a:endCxn id="93" idx="6"/>
          </p:cNvCxnSpPr>
          <p:nvPr/>
        </p:nvCxnSpPr>
        <p:spPr>
          <a:xfrm rot="10800000" flipV="1">
            <a:off x="6586996" y="5036355"/>
            <a:ext cx="500066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>
            <a:stCxn id="114" idx="6"/>
            <a:endCxn id="104" idx="2"/>
          </p:cNvCxnSpPr>
          <p:nvPr/>
        </p:nvCxnSpPr>
        <p:spPr>
          <a:xfrm>
            <a:off x="7301376" y="5036355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>
            <a:stCxn id="116" idx="6"/>
            <a:endCxn id="115" idx="2"/>
          </p:cNvCxnSpPr>
          <p:nvPr/>
        </p:nvCxnSpPr>
        <p:spPr>
          <a:xfrm>
            <a:off x="7087062" y="6036487"/>
            <a:ext cx="57150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>
            <a:stCxn id="115" idx="0"/>
            <a:endCxn id="104" idx="4"/>
          </p:cNvCxnSpPr>
          <p:nvPr/>
        </p:nvCxnSpPr>
        <p:spPr>
          <a:xfrm rot="5400000" flipH="1" flipV="1">
            <a:off x="7587128" y="5536421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91" idx="5"/>
            <a:endCxn id="116" idx="2"/>
          </p:cNvCxnSpPr>
          <p:nvPr/>
        </p:nvCxnSpPr>
        <p:spPr>
          <a:xfrm rot="16200000" flipH="1">
            <a:off x="6609189" y="5772927"/>
            <a:ext cx="209981" cy="3171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8194804" y="5917188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Стрелка вправо 122"/>
          <p:cNvSpPr/>
          <p:nvPr/>
        </p:nvSpPr>
        <p:spPr>
          <a:xfrm>
            <a:off x="4000496" y="5072074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277500" y="507207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054926" y="507207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278608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Так как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не полный граф, то среди соседей вершины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найдутся две несмежные, скажем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. Пусть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dirty="0" smtClean="0">
                <a:solidFill>
                  <a:schemeClr val="bg1"/>
                </a:solidFill>
              </a:rPr>
              <a:t> – </a:t>
            </a:r>
            <a:r>
              <a:rPr lang="ru-RU" dirty="0" smtClean="0">
                <a:solidFill>
                  <a:schemeClr val="bg1"/>
                </a:solidFill>
              </a:rPr>
              <a:t>сосед вершины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окрашенный цветом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. Перекрасим путь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1,3</a:t>
            </a:r>
            <a:endParaRPr lang="en-US" i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85786" y="564357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571604" y="600076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  <a:endCxn id="5" idx="5"/>
          </p:cNvCxnSpPr>
          <p:nvPr/>
        </p:nvCxnSpPr>
        <p:spPr>
          <a:xfrm rot="16200000" flipV="1">
            <a:off x="1183028" y="5612192"/>
            <a:ext cx="20564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571604" y="542926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571604" y="492919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6"/>
            <a:endCxn id="9" idx="3"/>
          </p:cNvCxnSpPr>
          <p:nvPr/>
        </p:nvCxnSpPr>
        <p:spPr>
          <a:xfrm flipV="1">
            <a:off x="1000100" y="5112126"/>
            <a:ext cx="602890" cy="63860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6"/>
            <a:endCxn id="8" idx="2"/>
          </p:cNvCxnSpPr>
          <p:nvPr/>
        </p:nvCxnSpPr>
        <p:spPr>
          <a:xfrm flipV="1">
            <a:off x="1000100" y="5536421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43042" y="555999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14480" y="464344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714612" y="492919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2143108" y="535782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643174" y="535782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2143108" y="492919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20" idx="2"/>
            <a:endCxn id="23" idx="6"/>
          </p:cNvCxnSpPr>
          <p:nvPr/>
        </p:nvCxnSpPr>
        <p:spPr>
          <a:xfrm rot="10800000">
            <a:off x="2357422" y="5036355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22" idx="0"/>
            <a:endCxn id="20" idx="4"/>
          </p:cNvCxnSpPr>
          <p:nvPr/>
        </p:nvCxnSpPr>
        <p:spPr>
          <a:xfrm rot="5400000" flipH="1" flipV="1">
            <a:off x="2678893" y="5214950"/>
            <a:ext cx="214314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8" idx="6"/>
            <a:endCxn id="21" idx="2"/>
          </p:cNvCxnSpPr>
          <p:nvPr/>
        </p:nvCxnSpPr>
        <p:spPr>
          <a:xfrm flipV="1">
            <a:off x="1785918" y="5464983"/>
            <a:ext cx="357190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9" idx="6"/>
            <a:endCxn id="23" idx="2"/>
          </p:cNvCxnSpPr>
          <p:nvPr/>
        </p:nvCxnSpPr>
        <p:spPr>
          <a:xfrm>
            <a:off x="1785918" y="5036355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21" idx="6"/>
            <a:endCxn id="22" idx="2"/>
          </p:cNvCxnSpPr>
          <p:nvPr/>
        </p:nvCxnSpPr>
        <p:spPr>
          <a:xfrm>
            <a:off x="2357422" y="5464983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9966" y="534568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86050" y="507207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42442" y="614364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2071670" y="4286256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3071802" y="6215082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3286116" y="557214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2214546" y="621508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единительная линия 39"/>
          <p:cNvCxnSpPr>
            <a:stCxn id="35" idx="2"/>
            <a:endCxn id="9" idx="0"/>
          </p:cNvCxnSpPr>
          <p:nvPr/>
        </p:nvCxnSpPr>
        <p:spPr>
          <a:xfrm rot="10800000" flipV="1">
            <a:off x="1678762" y="4393412"/>
            <a:ext cx="392909" cy="53578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5" idx="6"/>
            <a:endCxn id="49" idx="2"/>
          </p:cNvCxnSpPr>
          <p:nvPr/>
        </p:nvCxnSpPr>
        <p:spPr>
          <a:xfrm>
            <a:off x="2285984" y="4393413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38" idx="6"/>
            <a:endCxn id="36" idx="2"/>
          </p:cNvCxnSpPr>
          <p:nvPr/>
        </p:nvCxnSpPr>
        <p:spPr>
          <a:xfrm>
            <a:off x="2428860" y="6322239"/>
            <a:ext cx="64294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36" idx="0"/>
            <a:endCxn id="37" idx="4"/>
          </p:cNvCxnSpPr>
          <p:nvPr/>
        </p:nvCxnSpPr>
        <p:spPr>
          <a:xfrm rot="5400000" flipH="1" flipV="1">
            <a:off x="3071802" y="5893611"/>
            <a:ext cx="428628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6" idx="5"/>
            <a:endCxn id="38" idx="2"/>
          </p:cNvCxnSpPr>
          <p:nvPr/>
        </p:nvCxnSpPr>
        <p:spPr>
          <a:xfrm rot="16200000" flipH="1">
            <a:off x="1915268" y="6022960"/>
            <a:ext cx="138543" cy="4600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286116" y="591718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1,3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84478" y="470274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3286116" y="485776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2714612" y="428625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Прямая соединительная линия 50"/>
          <p:cNvCxnSpPr>
            <a:stCxn id="48" idx="1"/>
            <a:endCxn id="49" idx="5"/>
          </p:cNvCxnSpPr>
          <p:nvPr/>
        </p:nvCxnSpPr>
        <p:spPr>
          <a:xfrm rot="16200000" flipV="1">
            <a:off x="2897540" y="4469184"/>
            <a:ext cx="419962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37" idx="0"/>
            <a:endCxn id="48" idx="4"/>
          </p:cNvCxnSpPr>
          <p:nvPr/>
        </p:nvCxnSpPr>
        <p:spPr>
          <a:xfrm rot="5400000" flipH="1" flipV="1">
            <a:off x="3143240" y="5322107"/>
            <a:ext cx="500066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Овал 64"/>
          <p:cNvSpPr/>
          <p:nvPr/>
        </p:nvSpPr>
        <p:spPr>
          <a:xfrm>
            <a:off x="5287591" y="555999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6073409" y="591718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Прямая соединительная линия 66"/>
          <p:cNvCxnSpPr>
            <a:stCxn id="66" idx="1"/>
            <a:endCxn id="65" idx="5"/>
          </p:cNvCxnSpPr>
          <p:nvPr/>
        </p:nvCxnSpPr>
        <p:spPr>
          <a:xfrm rot="16200000" flipV="1">
            <a:off x="5684833" y="5528612"/>
            <a:ext cx="20564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Овал 67"/>
          <p:cNvSpPr/>
          <p:nvPr/>
        </p:nvSpPr>
        <p:spPr>
          <a:xfrm>
            <a:off x="6073409" y="534568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6073409" y="484561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Прямая соединительная линия 69"/>
          <p:cNvCxnSpPr>
            <a:stCxn id="65" idx="6"/>
            <a:endCxn id="69" idx="3"/>
          </p:cNvCxnSpPr>
          <p:nvPr/>
        </p:nvCxnSpPr>
        <p:spPr>
          <a:xfrm flipV="1">
            <a:off x="5501905" y="5028546"/>
            <a:ext cx="602890" cy="63860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65" idx="6"/>
            <a:endCxn id="68" idx="2"/>
          </p:cNvCxnSpPr>
          <p:nvPr/>
        </p:nvCxnSpPr>
        <p:spPr>
          <a:xfrm flipV="1">
            <a:off x="5501905" y="5452841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144847" y="547641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16285" y="455986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7216417" y="484561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6644913" y="527424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7144979" y="527424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6644913" y="484561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Прямая соединительная линия 77"/>
          <p:cNvCxnSpPr>
            <a:stCxn id="74" idx="2"/>
            <a:endCxn id="77" idx="6"/>
          </p:cNvCxnSpPr>
          <p:nvPr/>
        </p:nvCxnSpPr>
        <p:spPr>
          <a:xfrm rot="10800000">
            <a:off x="6859227" y="4952775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76" idx="0"/>
            <a:endCxn id="74" idx="4"/>
          </p:cNvCxnSpPr>
          <p:nvPr/>
        </p:nvCxnSpPr>
        <p:spPr>
          <a:xfrm rot="5400000" flipH="1" flipV="1">
            <a:off x="7180698" y="5131370"/>
            <a:ext cx="214314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stCxn id="68" idx="6"/>
            <a:endCxn id="75" idx="2"/>
          </p:cNvCxnSpPr>
          <p:nvPr/>
        </p:nvCxnSpPr>
        <p:spPr>
          <a:xfrm flipV="1">
            <a:off x="6287723" y="5381403"/>
            <a:ext cx="357190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>
            <a:stCxn id="69" idx="6"/>
            <a:endCxn id="77" idx="2"/>
          </p:cNvCxnSpPr>
          <p:nvPr/>
        </p:nvCxnSpPr>
        <p:spPr>
          <a:xfrm>
            <a:off x="6287723" y="4952775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75" idx="6"/>
            <a:endCxn id="76" idx="2"/>
          </p:cNvCxnSpPr>
          <p:nvPr/>
        </p:nvCxnSpPr>
        <p:spPr>
          <a:xfrm>
            <a:off x="6859227" y="5381403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071771" y="5262104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358082" y="500063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144247" y="606006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6573475" y="420267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7573607" y="613150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7786710" y="548856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6716351" y="6131502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" name="Прямая соединительная линия 89"/>
          <p:cNvCxnSpPr>
            <a:stCxn id="86" idx="2"/>
            <a:endCxn id="69" idx="0"/>
          </p:cNvCxnSpPr>
          <p:nvPr/>
        </p:nvCxnSpPr>
        <p:spPr>
          <a:xfrm rot="10800000" flipV="1">
            <a:off x="6180567" y="4309832"/>
            <a:ext cx="392909" cy="53578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86" idx="6"/>
            <a:endCxn id="98" idx="2"/>
          </p:cNvCxnSpPr>
          <p:nvPr/>
        </p:nvCxnSpPr>
        <p:spPr>
          <a:xfrm>
            <a:off x="6787789" y="4309833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stCxn id="89" idx="6"/>
            <a:endCxn id="87" idx="2"/>
          </p:cNvCxnSpPr>
          <p:nvPr/>
        </p:nvCxnSpPr>
        <p:spPr>
          <a:xfrm>
            <a:off x="6930665" y="6238659"/>
            <a:ext cx="64294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87" idx="0"/>
            <a:endCxn id="88" idx="4"/>
          </p:cNvCxnSpPr>
          <p:nvPr/>
        </p:nvCxnSpPr>
        <p:spPr>
          <a:xfrm rot="5400000" flipH="1" flipV="1">
            <a:off x="7573001" y="5810637"/>
            <a:ext cx="428628" cy="21310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66" idx="5"/>
            <a:endCxn id="89" idx="2"/>
          </p:cNvCxnSpPr>
          <p:nvPr/>
        </p:nvCxnSpPr>
        <p:spPr>
          <a:xfrm rot="16200000" flipH="1">
            <a:off x="6417073" y="5939380"/>
            <a:ext cx="138543" cy="4600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7787921" y="583360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1,3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786283" y="461916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7786710" y="477418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7216417" y="4202676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9" name="Прямая соединительная линия 98"/>
          <p:cNvCxnSpPr>
            <a:stCxn id="97" idx="1"/>
            <a:endCxn id="98" idx="5"/>
          </p:cNvCxnSpPr>
          <p:nvPr/>
        </p:nvCxnSpPr>
        <p:spPr>
          <a:xfrm rot="16200000" flipV="1">
            <a:off x="7398740" y="4386209"/>
            <a:ext cx="419962" cy="41875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>
            <a:stCxn id="88" idx="0"/>
            <a:endCxn id="97" idx="4"/>
          </p:cNvCxnSpPr>
          <p:nvPr/>
        </p:nvCxnSpPr>
        <p:spPr>
          <a:xfrm rot="5400000" flipH="1" flipV="1">
            <a:off x="7643834" y="5238527"/>
            <a:ext cx="500066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Стрелка вправо 100"/>
          <p:cNvSpPr/>
          <p:nvPr/>
        </p:nvSpPr>
        <p:spPr>
          <a:xfrm>
            <a:off x="3929058" y="5357826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Вершинная раскраска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Раскрасить вершины графа в минимальное число цветов так, чтобы смежные вершины получали бы разные цвета (разбиение на независимые множества)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14480" y="428625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071538" y="478632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285984" y="478632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357290" y="542926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000232" y="542926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214942" y="435769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071934" y="550070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357950" y="535782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929454" y="442913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214942" y="550070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214942" y="492919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071934" y="435769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071934" y="492919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500958" y="5357826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929454" y="500063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>
            <a:stCxn id="11" idx="0"/>
            <a:endCxn id="12" idx="3"/>
          </p:cNvCxnSpPr>
          <p:nvPr/>
        </p:nvCxnSpPr>
        <p:spPr>
          <a:xfrm rot="5400000" flipH="1" flipV="1">
            <a:off x="6340090" y="4737077"/>
            <a:ext cx="745766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1" idx="7"/>
            <a:endCxn id="18" idx="3"/>
          </p:cNvCxnSpPr>
          <p:nvPr/>
        </p:nvCxnSpPr>
        <p:spPr>
          <a:xfrm rot="5400000" flipH="1" flipV="1">
            <a:off x="6648035" y="5076407"/>
            <a:ext cx="205648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8" idx="0"/>
            <a:endCxn id="12" idx="4"/>
          </p:cNvCxnSpPr>
          <p:nvPr/>
        </p:nvCxnSpPr>
        <p:spPr>
          <a:xfrm rot="5400000" flipH="1" flipV="1">
            <a:off x="6858016" y="4822041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7" idx="0"/>
            <a:endCxn id="12" idx="5"/>
          </p:cNvCxnSpPr>
          <p:nvPr/>
        </p:nvCxnSpPr>
        <p:spPr>
          <a:xfrm rot="16200000" flipV="1">
            <a:off x="6987366" y="4737076"/>
            <a:ext cx="745766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7" idx="2"/>
            <a:endCxn id="11" idx="6"/>
          </p:cNvCxnSpPr>
          <p:nvPr/>
        </p:nvCxnSpPr>
        <p:spPr>
          <a:xfrm rot="10800000">
            <a:off x="6572264" y="546498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7" idx="1"/>
            <a:endCxn id="18" idx="5"/>
          </p:cNvCxnSpPr>
          <p:nvPr/>
        </p:nvCxnSpPr>
        <p:spPr>
          <a:xfrm rot="16200000" flipV="1">
            <a:off x="7219539" y="5076407"/>
            <a:ext cx="205648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5" idx="6"/>
            <a:endCxn id="9" idx="2"/>
          </p:cNvCxnSpPr>
          <p:nvPr/>
        </p:nvCxnSpPr>
        <p:spPr>
          <a:xfrm>
            <a:off x="4286248" y="4464851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6" idx="6"/>
            <a:endCxn id="14" idx="2"/>
          </p:cNvCxnSpPr>
          <p:nvPr/>
        </p:nvCxnSpPr>
        <p:spPr>
          <a:xfrm>
            <a:off x="4286248" y="5036355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16" idx="6"/>
            <a:endCxn id="9" idx="2"/>
          </p:cNvCxnSpPr>
          <p:nvPr/>
        </p:nvCxnSpPr>
        <p:spPr>
          <a:xfrm flipV="1">
            <a:off x="4286248" y="4464851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4" idx="2"/>
            <a:endCxn id="15" idx="6"/>
          </p:cNvCxnSpPr>
          <p:nvPr/>
        </p:nvCxnSpPr>
        <p:spPr>
          <a:xfrm rot="10800000">
            <a:off x="4286248" y="4464851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13" idx="2"/>
            <a:endCxn id="16" idx="6"/>
          </p:cNvCxnSpPr>
          <p:nvPr/>
        </p:nvCxnSpPr>
        <p:spPr>
          <a:xfrm rot="10800000">
            <a:off x="4286248" y="5036355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10" idx="6"/>
            <a:endCxn id="9" idx="2"/>
          </p:cNvCxnSpPr>
          <p:nvPr/>
        </p:nvCxnSpPr>
        <p:spPr>
          <a:xfrm flipV="1">
            <a:off x="4286248" y="4464851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0" idx="6"/>
            <a:endCxn id="14" idx="2"/>
          </p:cNvCxnSpPr>
          <p:nvPr/>
        </p:nvCxnSpPr>
        <p:spPr>
          <a:xfrm flipV="1">
            <a:off x="4286248" y="5036355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10" idx="6"/>
            <a:endCxn id="13" idx="2"/>
          </p:cNvCxnSpPr>
          <p:nvPr/>
        </p:nvCxnSpPr>
        <p:spPr>
          <a:xfrm>
            <a:off x="4286248" y="5607859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" idx="1"/>
            <a:endCxn id="4" idx="5"/>
          </p:cNvCxnSpPr>
          <p:nvPr/>
        </p:nvCxnSpPr>
        <p:spPr>
          <a:xfrm rot="16200000" flipV="1">
            <a:off x="1933127" y="4433465"/>
            <a:ext cx="348524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5" idx="7"/>
            <a:endCxn id="4" idx="3"/>
          </p:cNvCxnSpPr>
          <p:nvPr/>
        </p:nvCxnSpPr>
        <p:spPr>
          <a:xfrm rot="5400000" flipH="1" flipV="1">
            <a:off x="1325904" y="4397746"/>
            <a:ext cx="34852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13" idx="2"/>
            <a:endCxn id="15" idx="6"/>
          </p:cNvCxnSpPr>
          <p:nvPr/>
        </p:nvCxnSpPr>
        <p:spPr>
          <a:xfrm rot="10800000">
            <a:off x="4286248" y="4464851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5" idx="4"/>
            <a:endCxn id="7" idx="1"/>
          </p:cNvCxnSpPr>
          <p:nvPr/>
        </p:nvCxnSpPr>
        <p:spPr>
          <a:xfrm rot="16200000" flipH="1">
            <a:off x="1053678" y="5125652"/>
            <a:ext cx="460014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7" idx="6"/>
            <a:endCxn id="8" idx="2"/>
          </p:cNvCxnSpPr>
          <p:nvPr/>
        </p:nvCxnSpPr>
        <p:spPr>
          <a:xfrm>
            <a:off x="1571604" y="5536421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>
            <a:stCxn id="8" idx="7"/>
            <a:endCxn id="6" idx="4"/>
          </p:cNvCxnSpPr>
          <p:nvPr/>
        </p:nvCxnSpPr>
        <p:spPr>
          <a:xfrm rot="5400000" flipH="1" flipV="1">
            <a:off x="2058143" y="5125653"/>
            <a:ext cx="460014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1571636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 полученной раскраске рассмотрим пути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,3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. Они пересекаются в вершине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u≠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</a:p>
        </p:txBody>
      </p:sp>
      <p:sp>
        <p:nvSpPr>
          <p:cNvPr id="65" name="Овал 64"/>
          <p:cNvSpPr/>
          <p:nvPr/>
        </p:nvSpPr>
        <p:spPr>
          <a:xfrm>
            <a:off x="3001870" y="498849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3787688" y="534568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Прямая соединительная линия 66"/>
          <p:cNvCxnSpPr>
            <a:stCxn id="66" idx="1"/>
            <a:endCxn id="65" idx="5"/>
          </p:cNvCxnSpPr>
          <p:nvPr/>
        </p:nvCxnSpPr>
        <p:spPr>
          <a:xfrm rot="16200000" flipV="1">
            <a:off x="3399112" y="4957108"/>
            <a:ext cx="20564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Овал 67"/>
          <p:cNvSpPr/>
          <p:nvPr/>
        </p:nvSpPr>
        <p:spPr>
          <a:xfrm>
            <a:off x="3787688" y="477418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Овал 68"/>
          <p:cNvSpPr/>
          <p:nvPr/>
        </p:nvSpPr>
        <p:spPr>
          <a:xfrm>
            <a:off x="3787688" y="4274114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Прямая соединительная линия 69"/>
          <p:cNvCxnSpPr>
            <a:stCxn id="65" idx="6"/>
            <a:endCxn id="69" idx="3"/>
          </p:cNvCxnSpPr>
          <p:nvPr/>
        </p:nvCxnSpPr>
        <p:spPr>
          <a:xfrm flipV="1">
            <a:off x="3216184" y="4457042"/>
            <a:ext cx="602890" cy="63860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65" idx="6"/>
            <a:endCxn id="68" idx="2"/>
          </p:cNvCxnSpPr>
          <p:nvPr/>
        </p:nvCxnSpPr>
        <p:spPr>
          <a:xfrm flipV="1">
            <a:off x="3216184" y="4881337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859126" y="490491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930564" y="398836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4930696" y="427411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4359192" y="478632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4859258" y="478632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4359192" y="427411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Прямая соединительная линия 77"/>
          <p:cNvCxnSpPr>
            <a:stCxn id="74" idx="2"/>
            <a:endCxn id="77" idx="6"/>
          </p:cNvCxnSpPr>
          <p:nvPr/>
        </p:nvCxnSpPr>
        <p:spPr>
          <a:xfrm rot="10800000">
            <a:off x="4573506" y="4381271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76" idx="0"/>
            <a:endCxn id="74" idx="4"/>
          </p:cNvCxnSpPr>
          <p:nvPr/>
        </p:nvCxnSpPr>
        <p:spPr>
          <a:xfrm rot="5400000" flipH="1" flipV="1">
            <a:off x="4853187" y="4601656"/>
            <a:ext cx="297894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>
            <a:stCxn id="68" idx="6"/>
            <a:endCxn id="75" idx="2"/>
          </p:cNvCxnSpPr>
          <p:nvPr/>
        </p:nvCxnSpPr>
        <p:spPr>
          <a:xfrm>
            <a:off x="4002002" y="4881337"/>
            <a:ext cx="357190" cy="121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>
            <a:stCxn id="69" idx="6"/>
            <a:endCxn id="77" idx="2"/>
          </p:cNvCxnSpPr>
          <p:nvPr/>
        </p:nvCxnSpPr>
        <p:spPr>
          <a:xfrm>
            <a:off x="4002002" y="4381271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75" idx="6"/>
            <a:endCxn id="76" idx="2"/>
          </p:cNvCxnSpPr>
          <p:nvPr/>
        </p:nvCxnSpPr>
        <p:spPr>
          <a:xfrm>
            <a:off x="4573506" y="4893479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786050" y="46906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072361" y="442913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858526" y="548856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4287754" y="363117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5287886" y="555999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5500989" y="4917056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4430630" y="555999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0" name="Прямая соединительная линия 89"/>
          <p:cNvCxnSpPr>
            <a:stCxn id="86" idx="2"/>
            <a:endCxn id="69" idx="0"/>
          </p:cNvCxnSpPr>
          <p:nvPr/>
        </p:nvCxnSpPr>
        <p:spPr>
          <a:xfrm rot="10800000" flipV="1">
            <a:off x="3894846" y="3738328"/>
            <a:ext cx="392909" cy="53578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86" idx="6"/>
            <a:endCxn id="98" idx="2"/>
          </p:cNvCxnSpPr>
          <p:nvPr/>
        </p:nvCxnSpPr>
        <p:spPr>
          <a:xfrm>
            <a:off x="4502068" y="3738329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stCxn id="89" idx="6"/>
            <a:endCxn id="87" idx="2"/>
          </p:cNvCxnSpPr>
          <p:nvPr/>
        </p:nvCxnSpPr>
        <p:spPr>
          <a:xfrm>
            <a:off x="4644944" y="5667155"/>
            <a:ext cx="64294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87" idx="0"/>
            <a:endCxn id="88" idx="4"/>
          </p:cNvCxnSpPr>
          <p:nvPr/>
        </p:nvCxnSpPr>
        <p:spPr>
          <a:xfrm rot="5400000" flipH="1" flipV="1">
            <a:off x="5287280" y="5239133"/>
            <a:ext cx="428628" cy="21310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66" idx="5"/>
            <a:endCxn id="89" idx="2"/>
          </p:cNvCxnSpPr>
          <p:nvPr/>
        </p:nvCxnSpPr>
        <p:spPr>
          <a:xfrm rot="16200000" flipH="1">
            <a:off x="4131352" y="5367876"/>
            <a:ext cx="138543" cy="4600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930533" y="341685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500562" y="391692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5500989" y="420267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4930696" y="3631172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9" name="Прямая соединительная линия 98"/>
          <p:cNvCxnSpPr>
            <a:stCxn id="97" idx="1"/>
            <a:endCxn id="98" idx="5"/>
          </p:cNvCxnSpPr>
          <p:nvPr/>
        </p:nvCxnSpPr>
        <p:spPr>
          <a:xfrm rot="16200000" flipV="1">
            <a:off x="5113019" y="3814705"/>
            <a:ext cx="419962" cy="41875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>
            <a:stCxn id="88" idx="0"/>
            <a:endCxn id="97" idx="4"/>
          </p:cNvCxnSpPr>
          <p:nvPr/>
        </p:nvCxnSpPr>
        <p:spPr>
          <a:xfrm rot="5400000" flipH="1" flipV="1">
            <a:off x="5358113" y="4667023"/>
            <a:ext cx="500066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Овал 101"/>
          <p:cNvSpPr/>
          <p:nvPr/>
        </p:nvSpPr>
        <p:spPr>
          <a:xfrm>
            <a:off x="5500694" y="3643314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Овал 102"/>
          <p:cNvSpPr/>
          <p:nvPr/>
        </p:nvSpPr>
        <p:spPr>
          <a:xfrm>
            <a:off x="6572264" y="4714884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Овал 103"/>
          <p:cNvSpPr/>
          <p:nvPr/>
        </p:nvSpPr>
        <p:spPr>
          <a:xfrm>
            <a:off x="4786314" y="521495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Овал 104"/>
          <p:cNvSpPr/>
          <p:nvPr/>
        </p:nvSpPr>
        <p:spPr>
          <a:xfrm>
            <a:off x="5857884" y="528638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Овал 105"/>
          <p:cNvSpPr/>
          <p:nvPr/>
        </p:nvSpPr>
        <p:spPr>
          <a:xfrm>
            <a:off x="6143636" y="414338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7" name="Прямая соединительная линия 106"/>
          <p:cNvCxnSpPr>
            <a:stCxn id="104" idx="2"/>
            <a:endCxn id="68" idx="6"/>
          </p:cNvCxnSpPr>
          <p:nvPr/>
        </p:nvCxnSpPr>
        <p:spPr>
          <a:xfrm rot="10800000">
            <a:off x="4002002" y="4881337"/>
            <a:ext cx="784312" cy="44077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>
            <a:stCxn id="105" idx="2"/>
            <a:endCxn id="104" idx="6"/>
          </p:cNvCxnSpPr>
          <p:nvPr/>
        </p:nvCxnSpPr>
        <p:spPr>
          <a:xfrm rot="10800000">
            <a:off x="5000628" y="5322107"/>
            <a:ext cx="857256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105" idx="7"/>
            <a:endCxn id="103" idx="3"/>
          </p:cNvCxnSpPr>
          <p:nvPr/>
        </p:nvCxnSpPr>
        <p:spPr>
          <a:xfrm rot="5400000" flipH="1" flipV="1">
            <a:off x="6112250" y="4826374"/>
            <a:ext cx="419962" cy="5628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106" idx="5"/>
            <a:endCxn id="103" idx="1"/>
          </p:cNvCxnSpPr>
          <p:nvPr/>
        </p:nvCxnSpPr>
        <p:spPr>
          <a:xfrm rot="16200000" flipH="1">
            <a:off x="6255126" y="4397746"/>
            <a:ext cx="419962" cy="2770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>
            <a:stCxn id="106" idx="1"/>
            <a:endCxn id="102" idx="5"/>
          </p:cNvCxnSpPr>
          <p:nvPr/>
        </p:nvCxnSpPr>
        <p:spPr>
          <a:xfrm rot="16200000" flipV="1">
            <a:off x="5755060" y="3754804"/>
            <a:ext cx="34852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>
            <a:stCxn id="77" idx="7"/>
            <a:endCxn id="102" idx="3"/>
          </p:cNvCxnSpPr>
          <p:nvPr/>
        </p:nvCxnSpPr>
        <p:spPr>
          <a:xfrm rot="5400000" flipH="1" flipV="1">
            <a:off x="4797471" y="3570891"/>
            <a:ext cx="479258" cy="98996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>
            <a:stCxn id="77" idx="0"/>
            <a:endCxn id="141" idx="5"/>
          </p:cNvCxnSpPr>
          <p:nvPr/>
        </p:nvCxnSpPr>
        <p:spPr>
          <a:xfrm rot="16200000" flipV="1">
            <a:off x="3743761" y="3551525"/>
            <a:ext cx="447872" cy="99730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>
            <a:stCxn id="143" idx="7"/>
            <a:endCxn id="141" idx="3"/>
          </p:cNvCxnSpPr>
          <p:nvPr/>
        </p:nvCxnSpPr>
        <p:spPr>
          <a:xfrm rot="5400000" flipH="1" flipV="1">
            <a:off x="2540350" y="3611928"/>
            <a:ext cx="562838" cy="99146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>
            <a:stCxn id="142" idx="0"/>
            <a:endCxn id="143" idx="3"/>
          </p:cNvCxnSpPr>
          <p:nvPr/>
        </p:nvCxnSpPr>
        <p:spPr>
          <a:xfrm rot="5400000" flipH="1" flipV="1">
            <a:off x="1553744" y="4951391"/>
            <a:ext cx="1031518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 стрелкой 130"/>
          <p:cNvCxnSpPr/>
          <p:nvPr/>
        </p:nvCxnSpPr>
        <p:spPr>
          <a:xfrm flipV="1">
            <a:off x="4643438" y="3929066"/>
            <a:ext cx="857256" cy="42862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 стрелкой 131"/>
          <p:cNvCxnSpPr/>
          <p:nvPr/>
        </p:nvCxnSpPr>
        <p:spPr>
          <a:xfrm>
            <a:off x="4000496" y="4429132"/>
            <a:ext cx="357190" cy="1588"/>
          </a:xfrm>
          <a:prstGeom prst="straightConnector1">
            <a:avLst/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 стрелкой 133"/>
          <p:cNvCxnSpPr>
            <a:endCxn id="75" idx="1"/>
          </p:cNvCxnSpPr>
          <p:nvPr/>
        </p:nvCxnSpPr>
        <p:spPr>
          <a:xfrm>
            <a:off x="4000496" y="4803978"/>
            <a:ext cx="390082" cy="1373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/>
          <p:nvPr/>
        </p:nvCxnSpPr>
        <p:spPr>
          <a:xfrm>
            <a:off x="4572000" y="4786322"/>
            <a:ext cx="35719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/>
          <p:nvPr/>
        </p:nvCxnSpPr>
        <p:spPr>
          <a:xfrm rot="5400000" flipH="1" flipV="1">
            <a:off x="4815962" y="4601656"/>
            <a:ext cx="297894" cy="714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/>
          <p:nvPr/>
        </p:nvCxnSpPr>
        <p:spPr>
          <a:xfrm rot="10800000">
            <a:off x="4572000" y="4286256"/>
            <a:ext cx="428628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 стрелкой 137"/>
          <p:cNvCxnSpPr/>
          <p:nvPr/>
        </p:nvCxnSpPr>
        <p:spPr>
          <a:xfrm rot="5400000" flipH="1">
            <a:off x="3790566" y="3496055"/>
            <a:ext cx="500066" cy="108033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Овал 140"/>
          <p:cNvSpPr/>
          <p:nvPr/>
        </p:nvSpPr>
        <p:spPr>
          <a:xfrm>
            <a:off x="3286116" y="364331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Овал 141"/>
          <p:cNvSpPr/>
          <p:nvPr/>
        </p:nvSpPr>
        <p:spPr>
          <a:xfrm>
            <a:off x="1857356" y="557214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Овал 142"/>
          <p:cNvSpPr/>
          <p:nvPr/>
        </p:nvSpPr>
        <p:spPr>
          <a:xfrm>
            <a:off x="2143108" y="435769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Овал 143"/>
          <p:cNvSpPr/>
          <p:nvPr/>
        </p:nvSpPr>
        <p:spPr>
          <a:xfrm>
            <a:off x="3071802" y="614364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2" name="Прямая соединительная линия 151"/>
          <p:cNvCxnSpPr>
            <a:stCxn id="142" idx="5"/>
            <a:endCxn id="144" idx="1"/>
          </p:cNvCxnSpPr>
          <p:nvPr/>
        </p:nvCxnSpPr>
        <p:spPr>
          <a:xfrm rot="16200000" flipH="1">
            <a:off x="2361755" y="5433597"/>
            <a:ext cx="419962" cy="10629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>
            <a:stCxn id="144" idx="7"/>
            <a:endCxn id="66" idx="3"/>
          </p:cNvCxnSpPr>
          <p:nvPr/>
        </p:nvCxnSpPr>
        <p:spPr>
          <a:xfrm rot="5400000" flipH="1" flipV="1">
            <a:off x="3213693" y="5569649"/>
            <a:ext cx="646418" cy="56434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Реберная раскраска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Раскраска ребер в минимальное число цветов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так чтобы не было смежных ребер одного цвета (разбиение на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паросочетания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)</a:t>
            </a:r>
          </a:p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Ясно, что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)=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))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28662" y="505993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14480" y="58457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>
            <a:stCxn id="6" idx="1"/>
            <a:endCxn id="5" idx="5"/>
          </p:cNvCxnSpPr>
          <p:nvPr/>
        </p:nvCxnSpPr>
        <p:spPr>
          <a:xfrm rot="16200000" flipV="1">
            <a:off x="1111590" y="5242860"/>
            <a:ext cx="634276" cy="63427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1714480" y="52742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477418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6"/>
            <a:endCxn id="9" idx="2"/>
          </p:cNvCxnSpPr>
          <p:nvPr/>
        </p:nvCxnSpPr>
        <p:spPr>
          <a:xfrm flipV="1">
            <a:off x="1142976" y="4881337"/>
            <a:ext cx="571504" cy="28575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6"/>
            <a:endCxn id="8" idx="2"/>
          </p:cNvCxnSpPr>
          <p:nvPr/>
        </p:nvCxnSpPr>
        <p:spPr>
          <a:xfrm>
            <a:off x="1142976" y="5167089"/>
            <a:ext cx="571504" cy="214314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1714480" y="434555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5" idx="7"/>
            <a:endCxn id="12" idx="3"/>
          </p:cNvCxnSpPr>
          <p:nvPr/>
        </p:nvCxnSpPr>
        <p:spPr>
          <a:xfrm rot="5400000" flipH="1" flipV="1">
            <a:off x="1147309" y="4492761"/>
            <a:ext cx="562838" cy="63427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500298" y="463130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>
            <a:stCxn id="9" idx="6"/>
            <a:endCxn id="20" idx="2"/>
          </p:cNvCxnSpPr>
          <p:nvPr/>
        </p:nvCxnSpPr>
        <p:spPr>
          <a:xfrm flipV="1">
            <a:off x="1928794" y="4738461"/>
            <a:ext cx="571504" cy="14287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2428860" y="563143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857488" y="507207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>
            <a:stCxn id="29" idx="2"/>
            <a:endCxn id="8" idx="5"/>
          </p:cNvCxnSpPr>
          <p:nvPr/>
        </p:nvCxnSpPr>
        <p:spPr>
          <a:xfrm rot="10800000">
            <a:off x="1897408" y="5457175"/>
            <a:ext cx="531452" cy="28141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29" idx="7"/>
            <a:endCxn id="31" idx="3"/>
          </p:cNvCxnSpPr>
          <p:nvPr/>
        </p:nvCxnSpPr>
        <p:spPr>
          <a:xfrm rot="5400000" flipH="1" flipV="1">
            <a:off x="2546421" y="5320369"/>
            <a:ext cx="407820" cy="2770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31" idx="1"/>
            <a:endCxn id="20" idx="5"/>
          </p:cNvCxnSpPr>
          <p:nvPr/>
        </p:nvCxnSpPr>
        <p:spPr>
          <a:xfrm rot="16200000" flipV="1">
            <a:off x="2641436" y="4856022"/>
            <a:ext cx="289228" cy="2056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8" idx="0"/>
            <a:endCxn id="9" idx="4"/>
          </p:cNvCxnSpPr>
          <p:nvPr/>
        </p:nvCxnSpPr>
        <p:spPr>
          <a:xfrm rot="5400000" flipH="1" flipV="1">
            <a:off x="1678761" y="5131370"/>
            <a:ext cx="285752" cy="1588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Овал 49"/>
          <p:cNvSpPr/>
          <p:nvPr/>
        </p:nvSpPr>
        <p:spPr>
          <a:xfrm>
            <a:off x="5572132" y="4857760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6143636" y="450057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5000628" y="450057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6215074" y="521495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6786578" y="478632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6858016" y="571501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6215074" y="585789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5572132" y="5429264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Прямая соединительная линия 57"/>
          <p:cNvCxnSpPr>
            <a:stCxn id="50" idx="6"/>
            <a:endCxn id="51" idx="3"/>
          </p:cNvCxnSpPr>
          <p:nvPr/>
        </p:nvCxnSpPr>
        <p:spPr>
          <a:xfrm flipV="1">
            <a:off x="5786446" y="4683498"/>
            <a:ext cx="388576" cy="28141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52" idx="6"/>
            <a:endCxn id="51" idx="2"/>
          </p:cNvCxnSpPr>
          <p:nvPr/>
        </p:nvCxnSpPr>
        <p:spPr>
          <a:xfrm>
            <a:off x="5214942" y="4607727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0" idx="2"/>
            <a:endCxn id="52" idx="5"/>
          </p:cNvCxnSpPr>
          <p:nvPr/>
        </p:nvCxnSpPr>
        <p:spPr>
          <a:xfrm rot="10800000">
            <a:off x="5183556" y="4683499"/>
            <a:ext cx="388576" cy="28141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57" idx="0"/>
            <a:endCxn id="50" idx="4"/>
          </p:cNvCxnSpPr>
          <p:nvPr/>
        </p:nvCxnSpPr>
        <p:spPr>
          <a:xfrm rot="5400000" flipH="1" flipV="1">
            <a:off x="5500694" y="5250669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7" idx="1"/>
            <a:endCxn id="52" idx="4"/>
          </p:cNvCxnSpPr>
          <p:nvPr/>
        </p:nvCxnSpPr>
        <p:spPr>
          <a:xfrm rot="16200000" flipV="1">
            <a:off x="4982769" y="4839900"/>
            <a:ext cx="745766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57" idx="7"/>
            <a:endCxn id="51" idx="4"/>
          </p:cNvCxnSpPr>
          <p:nvPr/>
        </p:nvCxnSpPr>
        <p:spPr>
          <a:xfrm rot="5400000" flipH="1" flipV="1">
            <a:off x="5630043" y="4839901"/>
            <a:ext cx="745766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53" idx="0"/>
            <a:endCxn id="51" idx="5"/>
          </p:cNvCxnSpPr>
          <p:nvPr/>
        </p:nvCxnSpPr>
        <p:spPr>
          <a:xfrm rot="5400000" flipH="1" flipV="1">
            <a:off x="6058671" y="4947058"/>
            <a:ext cx="531452" cy="43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57" idx="6"/>
            <a:endCxn id="53" idx="3"/>
          </p:cNvCxnSpPr>
          <p:nvPr/>
        </p:nvCxnSpPr>
        <p:spPr>
          <a:xfrm flipV="1">
            <a:off x="5786446" y="5397878"/>
            <a:ext cx="460014" cy="13854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>
            <a:stCxn id="53" idx="6"/>
            <a:endCxn id="54" idx="3"/>
          </p:cNvCxnSpPr>
          <p:nvPr/>
        </p:nvCxnSpPr>
        <p:spPr>
          <a:xfrm flipV="1">
            <a:off x="6429388" y="4969250"/>
            <a:ext cx="388576" cy="35285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54" idx="1"/>
            <a:endCxn id="51" idx="6"/>
          </p:cNvCxnSpPr>
          <p:nvPr/>
        </p:nvCxnSpPr>
        <p:spPr>
          <a:xfrm rot="16200000" flipV="1">
            <a:off x="6482967" y="4482711"/>
            <a:ext cx="209981" cy="4600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>
            <a:stCxn id="56" idx="0"/>
            <a:endCxn id="53" idx="4"/>
          </p:cNvCxnSpPr>
          <p:nvPr/>
        </p:nvCxnSpPr>
        <p:spPr>
          <a:xfrm rot="5400000" flipH="1" flipV="1">
            <a:off x="6107917" y="5643578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104" idx="1"/>
            <a:endCxn id="54" idx="5"/>
          </p:cNvCxnSpPr>
          <p:nvPr/>
        </p:nvCxnSpPr>
        <p:spPr>
          <a:xfrm rot="16200000" flipV="1">
            <a:off x="6969506" y="4969250"/>
            <a:ext cx="277086" cy="2770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>
            <a:stCxn id="55" idx="7"/>
            <a:endCxn id="104" idx="3"/>
          </p:cNvCxnSpPr>
          <p:nvPr/>
        </p:nvCxnSpPr>
        <p:spPr>
          <a:xfrm rot="5400000" flipH="1" flipV="1">
            <a:off x="6969506" y="5469316"/>
            <a:ext cx="348524" cy="2056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stCxn id="55" idx="2"/>
            <a:endCxn id="56" idx="6"/>
          </p:cNvCxnSpPr>
          <p:nvPr/>
        </p:nvCxnSpPr>
        <p:spPr>
          <a:xfrm rot="10800000" flipV="1">
            <a:off x="6429388" y="5822173"/>
            <a:ext cx="428628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>
            <a:stCxn id="56" idx="1"/>
            <a:endCxn id="57" idx="5"/>
          </p:cNvCxnSpPr>
          <p:nvPr/>
        </p:nvCxnSpPr>
        <p:spPr>
          <a:xfrm rot="16200000" flipV="1">
            <a:off x="5862217" y="5505035"/>
            <a:ext cx="277086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Овал 103"/>
          <p:cNvSpPr/>
          <p:nvPr/>
        </p:nvSpPr>
        <p:spPr>
          <a:xfrm>
            <a:off x="7215206" y="521495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168695" y="5429264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428728" y="5059932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1428728" y="4857760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142976" y="4500570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2097389" y="4500570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811637" y="4988494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000232" y="5559998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2714612" y="5357826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740331" y="4702742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071670" y="620294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072198" y="6215082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2928959"/>
          </a:xfrm>
        </p:spPr>
        <p:txBody>
          <a:bodyPr>
            <a:normAutofit fontScale="92500" lnSpcReduction="20000"/>
          </a:bodyPr>
          <a:lstStyle/>
          <a:p>
            <a:r>
              <a:rPr lang="ru-RU" sz="3900" dirty="0" smtClean="0">
                <a:solidFill>
                  <a:schemeClr val="bg1"/>
                </a:solidFill>
                <a:sym typeface="Symbol"/>
              </a:rPr>
              <a:t>Очевидно, </a:t>
            </a:r>
            <a:r>
              <a:rPr lang="ru-RU" sz="3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en-US" sz="39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ru-RU" sz="3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39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ru-RU" sz="3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)≥</a:t>
            </a:r>
            <a:r>
              <a:rPr lang="ru-RU" sz="3900" dirty="0" smtClean="0">
                <a:solidFill>
                  <a:schemeClr val="bg1"/>
                </a:solidFill>
                <a:sym typeface="Symbol"/>
              </a:rPr>
              <a:t/>
            </a:r>
            <a:br>
              <a:rPr lang="ru-RU" sz="3900" dirty="0" smtClean="0">
                <a:solidFill>
                  <a:schemeClr val="bg1"/>
                </a:solidFill>
                <a:sym typeface="Symbol"/>
              </a:rPr>
            </a:br>
            <a:endParaRPr lang="ru-RU" sz="3900" dirty="0" smtClean="0">
              <a:solidFill>
                <a:schemeClr val="bg1"/>
              </a:solidFill>
            </a:endParaRPr>
          </a:p>
          <a:p>
            <a:endParaRPr lang="ru-RU" sz="3900" dirty="0" smtClean="0">
              <a:solidFill>
                <a:schemeClr val="bg1"/>
              </a:solidFill>
            </a:endParaRPr>
          </a:p>
          <a:p>
            <a:r>
              <a:rPr lang="ru-RU" sz="3900" dirty="0" smtClean="0">
                <a:solidFill>
                  <a:schemeClr val="bg1"/>
                </a:solidFill>
              </a:rPr>
              <a:t>Теорема Кёнига (1916). Если граф </a:t>
            </a:r>
            <a:r>
              <a:rPr lang="en-US" sz="39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900" dirty="0" smtClean="0">
                <a:solidFill>
                  <a:schemeClr val="bg1"/>
                </a:solidFill>
              </a:rPr>
              <a:t> двудольный, то </a:t>
            </a:r>
            <a:r>
              <a:rPr lang="ru-RU" sz="3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en-US" sz="39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ru-RU" sz="3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39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ru-RU" sz="3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)=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/>
            </a:r>
            <a:br>
              <a:rPr lang="ru-RU" dirty="0" smtClean="0">
                <a:solidFill>
                  <a:schemeClr val="bg1"/>
                </a:solidFill>
                <a:sym typeface="Symbol"/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Нижняя оценка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Индукция по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Удалим ребро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раскрасим ребра оставшегося графа в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цветов по индукции</a:t>
            </a:r>
          </a:p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При каждой из вершин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останется по крайней мере по одному цвету, не использованному для раскраски примыкающих к ней ребер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(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свободные цвета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)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Пусть цвет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свободен при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вершине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Если он свободен и при вершине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то красим ребро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цветом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i="1" dirty="0" smtClean="0">
                <a:solidFill>
                  <a:schemeClr val="bg1"/>
                </a:solidFill>
                <a:sym typeface="Symbol"/>
              </a:rPr>
              <a:t>. </a:t>
            </a:r>
          </a:p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Иначе, обозначим через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en-US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свободный цвет при вершине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i="1" dirty="0" smtClean="0">
                <a:solidFill>
                  <a:schemeClr val="bg1"/>
                </a:solidFill>
                <a:sym typeface="Symbol"/>
              </a:rPr>
              <a:t>.</a:t>
            </a:r>
            <a:endParaRPr lang="ru-RU" i="1" dirty="0" smtClean="0">
              <a:solidFill>
                <a:schemeClr val="bg1"/>
              </a:solidFill>
              <a:sym typeface="Symbol"/>
            </a:endParaRPr>
          </a:p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Рассмотрим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цветочередующуюся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цепь, начинающуюся в вершине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Эта цепь не может закончиться в вершине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поскольку граф не содержит нечетных циклов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После ее перекраски ребро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красится цветом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28662" y="505993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457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507207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6"/>
            <a:endCxn id="8" idx="2"/>
          </p:cNvCxnSpPr>
          <p:nvPr/>
        </p:nvCxnSpPr>
        <p:spPr>
          <a:xfrm>
            <a:off x="1142976" y="5167089"/>
            <a:ext cx="571504" cy="121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1142976" y="414338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stCxn id="4" idx="7"/>
            <a:endCxn id="11" idx="4"/>
          </p:cNvCxnSpPr>
          <p:nvPr/>
        </p:nvCxnSpPr>
        <p:spPr>
          <a:xfrm rot="5400000" flipH="1" flipV="1">
            <a:off x="814049" y="4655235"/>
            <a:ext cx="733624" cy="13854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2214546" y="414338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>
            <a:stCxn id="11" idx="6"/>
            <a:endCxn id="13" idx="2"/>
          </p:cNvCxnSpPr>
          <p:nvPr/>
        </p:nvCxnSpPr>
        <p:spPr>
          <a:xfrm>
            <a:off x="1357290" y="4250537"/>
            <a:ext cx="857256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2928926" y="542926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214678" y="457200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>
            <a:stCxn id="15" idx="2"/>
            <a:endCxn id="5" idx="6"/>
          </p:cNvCxnSpPr>
          <p:nvPr/>
        </p:nvCxnSpPr>
        <p:spPr>
          <a:xfrm rot="10800000" flipV="1">
            <a:off x="1928794" y="5536421"/>
            <a:ext cx="1000132" cy="41648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5" idx="0"/>
            <a:endCxn id="8" idx="4"/>
          </p:cNvCxnSpPr>
          <p:nvPr/>
        </p:nvCxnSpPr>
        <p:spPr>
          <a:xfrm rot="5400000" flipH="1" flipV="1">
            <a:off x="1541956" y="5566069"/>
            <a:ext cx="559362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6" idx="1"/>
            <a:endCxn id="13" idx="6"/>
          </p:cNvCxnSpPr>
          <p:nvPr/>
        </p:nvCxnSpPr>
        <p:spPr>
          <a:xfrm rot="16200000" flipV="1">
            <a:off x="2661034" y="4018364"/>
            <a:ext cx="352857" cy="8172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285852" y="3845486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71670" y="620294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57422" y="3845486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>
            <a:stCxn id="15" idx="7"/>
            <a:endCxn id="16" idx="4"/>
          </p:cNvCxnSpPr>
          <p:nvPr/>
        </p:nvCxnSpPr>
        <p:spPr>
          <a:xfrm rot="5400000" flipH="1" flipV="1">
            <a:off x="2879680" y="5018496"/>
            <a:ext cx="674328" cy="209981"/>
          </a:xfrm>
          <a:prstGeom prst="line">
            <a:avLst/>
          </a:prstGeom>
          <a:ln w="190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28662" y="448842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785918" y="534568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68316" y="513137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697076" y="400050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39886" y="570287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Овал 53"/>
          <p:cNvSpPr/>
          <p:nvPr/>
        </p:nvSpPr>
        <p:spPr>
          <a:xfrm>
            <a:off x="5643570" y="500063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6429388" y="578645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6429388" y="501277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Прямая соединительная линия 56"/>
          <p:cNvCxnSpPr>
            <a:stCxn id="54" idx="6"/>
            <a:endCxn id="56" idx="2"/>
          </p:cNvCxnSpPr>
          <p:nvPr/>
        </p:nvCxnSpPr>
        <p:spPr>
          <a:xfrm>
            <a:off x="5857884" y="5107793"/>
            <a:ext cx="571504" cy="1214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Овал 57"/>
          <p:cNvSpPr/>
          <p:nvPr/>
        </p:nvSpPr>
        <p:spPr>
          <a:xfrm>
            <a:off x="5857884" y="408408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Прямая соединительная линия 58"/>
          <p:cNvCxnSpPr>
            <a:stCxn id="54" idx="7"/>
            <a:endCxn id="58" idx="4"/>
          </p:cNvCxnSpPr>
          <p:nvPr/>
        </p:nvCxnSpPr>
        <p:spPr>
          <a:xfrm rot="5400000" flipH="1" flipV="1">
            <a:off x="5528957" y="4595939"/>
            <a:ext cx="733624" cy="13854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Овал 59"/>
          <p:cNvSpPr/>
          <p:nvPr/>
        </p:nvSpPr>
        <p:spPr>
          <a:xfrm>
            <a:off x="6929454" y="408408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>
            <a:stCxn id="58" idx="6"/>
            <a:endCxn id="60" idx="2"/>
          </p:cNvCxnSpPr>
          <p:nvPr/>
        </p:nvCxnSpPr>
        <p:spPr>
          <a:xfrm>
            <a:off x="6072198" y="4191241"/>
            <a:ext cx="857256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Овал 61"/>
          <p:cNvSpPr/>
          <p:nvPr/>
        </p:nvSpPr>
        <p:spPr>
          <a:xfrm>
            <a:off x="7643834" y="536996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7929586" y="451271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Прямая соединительная линия 63"/>
          <p:cNvCxnSpPr>
            <a:stCxn id="62" idx="2"/>
            <a:endCxn id="55" idx="6"/>
          </p:cNvCxnSpPr>
          <p:nvPr/>
        </p:nvCxnSpPr>
        <p:spPr>
          <a:xfrm rot="10800000" flipV="1">
            <a:off x="6643702" y="5477125"/>
            <a:ext cx="1000132" cy="4164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55" idx="0"/>
            <a:endCxn id="56" idx="4"/>
          </p:cNvCxnSpPr>
          <p:nvPr/>
        </p:nvCxnSpPr>
        <p:spPr>
          <a:xfrm rot="5400000" flipH="1" flipV="1">
            <a:off x="6256864" y="5506773"/>
            <a:ext cx="559362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63" idx="1"/>
            <a:endCxn id="60" idx="6"/>
          </p:cNvCxnSpPr>
          <p:nvPr/>
        </p:nvCxnSpPr>
        <p:spPr>
          <a:xfrm rot="16200000" flipV="1">
            <a:off x="7375942" y="3959068"/>
            <a:ext cx="352857" cy="8172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000760" y="3786190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786578" y="614364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072330" y="3786190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643570" y="44291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983224" y="505993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68976" y="528638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411984" y="394120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054794" y="564357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411852" y="385762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Стрелка вправо 76"/>
          <p:cNvSpPr/>
          <p:nvPr/>
        </p:nvSpPr>
        <p:spPr>
          <a:xfrm>
            <a:off x="4143372" y="4643446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Верхняя оценка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bg1"/>
              </a:solidFill>
            </a:endParaRPr>
          </a:p>
          <a:p>
            <a:endParaRPr lang="ru-RU" sz="3600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Теорема Визинга (1964). Для любого графа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dirty="0" smtClean="0">
                <a:solidFill>
                  <a:schemeClr val="bg1"/>
                </a:solidFill>
              </a:rPr>
              <a:t> выполнена оценка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)≤+1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Индукция по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Для любого ребра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ru-RU" dirty="0" smtClean="0">
                <a:solidFill>
                  <a:schemeClr val="bg1"/>
                </a:solidFill>
              </a:rPr>
              <a:t> красится в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+1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цвет. Тогда при каждой вершине есть свободный цвет. Более того: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(*) Для любых цветов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solidFill>
                  <a:schemeClr val="bg1"/>
                </a:solidFill>
              </a:rPr>
              <a:t> 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свободных при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вершинах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соответственно,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цветочередующаяся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-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цепь, начинающаяся в вершине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заканчивается в вершине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(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иначе действуем как в Теореме Кёнига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)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Удалим ребро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solidFill>
                  <a:schemeClr val="bg1"/>
                </a:solidFill>
              </a:rPr>
              <a:t> и раскрасим полученный граф  в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+1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цвет. Выберем при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свободные цвета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При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есть ребро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окрашенное цветом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. Пусть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–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свободный при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цвет. Тогда им окрашено некоторое ребро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т.д. – строим максимальную последовательность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,…,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где ребро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окрашено в цвет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свободный при вершине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261461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Если при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нет ребра цвета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то перекрашиваем каждое ребро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 цвет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71538" y="514351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857356" y="592933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>
            <a:stCxn id="5" idx="1"/>
            <a:endCxn id="4" idx="5"/>
          </p:cNvCxnSpPr>
          <p:nvPr/>
        </p:nvCxnSpPr>
        <p:spPr>
          <a:xfrm rot="16200000" flipV="1">
            <a:off x="1254466" y="5326440"/>
            <a:ext cx="634276" cy="63427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1857356" y="542926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857356" y="492919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6"/>
            <a:endCxn id="8" idx="2"/>
          </p:cNvCxnSpPr>
          <p:nvPr/>
        </p:nvCxnSpPr>
        <p:spPr>
          <a:xfrm flipV="1">
            <a:off x="1285852" y="5036355"/>
            <a:ext cx="571504" cy="2143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6"/>
            <a:endCxn id="7" idx="2"/>
          </p:cNvCxnSpPr>
          <p:nvPr/>
        </p:nvCxnSpPr>
        <p:spPr>
          <a:xfrm>
            <a:off x="1285852" y="5250669"/>
            <a:ext cx="571504" cy="2857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1857356" y="442913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stCxn id="4" idx="7"/>
            <a:endCxn id="11" idx="3"/>
          </p:cNvCxnSpPr>
          <p:nvPr/>
        </p:nvCxnSpPr>
        <p:spPr>
          <a:xfrm rot="5400000" flipH="1" flipV="1">
            <a:off x="1290185" y="4576341"/>
            <a:ext cx="56283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85918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43108" y="4929198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3108" y="442913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143108" y="5500702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85918" y="45598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14546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5984" y="478632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57356" y="50720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57356" y="557214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5984" y="53456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85984" y="584575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143108" y="600076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трелка вправо 40"/>
          <p:cNvSpPr/>
          <p:nvPr/>
        </p:nvSpPr>
        <p:spPr>
          <a:xfrm>
            <a:off x="3428992" y="5000636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5072066" y="507207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5857884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единительная линия 43"/>
          <p:cNvCxnSpPr>
            <a:stCxn id="43" idx="1"/>
            <a:endCxn id="42" idx="5"/>
          </p:cNvCxnSpPr>
          <p:nvPr/>
        </p:nvCxnSpPr>
        <p:spPr>
          <a:xfrm rot="16200000" flipV="1">
            <a:off x="5254994" y="5255002"/>
            <a:ext cx="634276" cy="634276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5857884" y="535782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5857884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>
            <a:stCxn id="42" idx="6"/>
            <a:endCxn id="46" idx="2"/>
          </p:cNvCxnSpPr>
          <p:nvPr/>
        </p:nvCxnSpPr>
        <p:spPr>
          <a:xfrm flipV="1">
            <a:off x="5286380" y="4964917"/>
            <a:ext cx="571504" cy="21431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42" idx="6"/>
            <a:endCxn id="45" idx="2"/>
          </p:cNvCxnSpPr>
          <p:nvPr/>
        </p:nvCxnSpPr>
        <p:spPr>
          <a:xfrm>
            <a:off x="5286380" y="5179231"/>
            <a:ext cx="571504" cy="28575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5857884" y="435769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единительная линия 49"/>
          <p:cNvCxnSpPr>
            <a:stCxn id="42" idx="7"/>
            <a:endCxn id="49" idx="3"/>
          </p:cNvCxnSpPr>
          <p:nvPr/>
        </p:nvCxnSpPr>
        <p:spPr>
          <a:xfrm rot="5400000" flipH="1" flipV="1">
            <a:off x="5290713" y="4504903"/>
            <a:ext cx="562838" cy="6342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86446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143636" y="485776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143636" y="435769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143636" y="5429264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86446" y="44884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15074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286512" y="47148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857884" y="50006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57884" y="55007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286512" y="52742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86512" y="57743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143636" y="5929330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812033" y="5000636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669157" y="5143512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429124" y="501277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4348" y="5084216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571472" y="5227092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85720" y="50720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14282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71472" y="5584282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429124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786314" y="5584282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Хроматическое число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Минимальное число цветов, необходимое для правильной </a:t>
            </a:r>
            <a:r>
              <a:rPr lang="ru-RU" dirty="0" err="1" smtClean="0">
                <a:solidFill>
                  <a:schemeClr val="bg1"/>
                </a:solidFill>
              </a:rPr>
              <a:t>раскарски</a:t>
            </a:r>
            <a:r>
              <a:rPr lang="ru-RU" dirty="0" smtClean="0">
                <a:solidFill>
                  <a:schemeClr val="bg1"/>
                </a:solidFill>
              </a:rPr>
              <a:t> вершин 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14480" y="428625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071538" y="478632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285984" y="478632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357290" y="542926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000232" y="542926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214942" y="435769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071934" y="550070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357950" y="535782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929454" y="442913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214942" y="550070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5214942" y="492919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071934" y="435769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071934" y="492919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500958" y="5357826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929454" y="500063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>
            <a:stCxn id="11" idx="0"/>
            <a:endCxn id="12" idx="3"/>
          </p:cNvCxnSpPr>
          <p:nvPr/>
        </p:nvCxnSpPr>
        <p:spPr>
          <a:xfrm rot="5400000" flipH="1" flipV="1">
            <a:off x="6340090" y="4737077"/>
            <a:ext cx="745766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1" idx="7"/>
            <a:endCxn id="18" idx="3"/>
          </p:cNvCxnSpPr>
          <p:nvPr/>
        </p:nvCxnSpPr>
        <p:spPr>
          <a:xfrm rot="5400000" flipH="1" flipV="1">
            <a:off x="6648035" y="5076407"/>
            <a:ext cx="205648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8" idx="0"/>
            <a:endCxn id="12" idx="4"/>
          </p:cNvCxnSpPr>
          <p:nvPr/>
        </p:nvCxnSpPr>
        <p:spPr>
          <a:xfrm rot="5400000" flipH="1" flipV="1">
            <a:off x="6858016" y="4822041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7" idx="0"/>
            <a:endCxn id="12" idx="5"/>
          </p:cNvCxnSpPr>
          <p:nvPr/>
        </p:nvCxnSpPr>
        <p:spPr>
          <a:xfrm rot="16200000" flipV="1">
            <a:off x="6987366" y="4737076"/>
            <a:ext cx="745766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7" idx="2"/>
            <a:endCxn id="11" idx="6"/>
          </p:cNvCxnSpPr>
          <p:nvPr/>
        </p:nvCxnSpPr>
        <p:spPr>
          <a:xfrm rot="10800000">
            <a:off x="6572264" y="546498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7" idx="1"/>
            <a:endCxn id="18" idx="5"/>
          </p:cNvCxnSpPr>
          <p:nvPr/>
        </p:nvCxnSpPr>
        <p:spPr>
          <a:xfrm rot="16200000" flipV="1">
            <a:off x="7219539" y="5076407"/>
            <a:ext cx="205648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5" idx="6"/>
            <a:endCxn id="9" idx="2"/>
          </p:cNvCxnSpPr>
          <p:nvPr/>
        </p:nvCxnSpPr>
        <p:spPr>
          <a:xfrm>
            <a:off x="4286248" y="4464851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6" idx="6"/>
            <a:endCxn id="14" idx="2"/>
          </p:cNvCxnSpPr>
          <p:nvPr/>
        </p:nvCxnSpPr>
        <p:spPr>
          <a:xfrm>
            <a:off x="4286248" y="5036355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16" idx="6"/>
            <a:endCxn id="9" idx="2"/>
          </p:cNvCxnSpPr>
          <p:nvPr/>
        </p:nvCxnSpPr>
        <p:spPr>
          <a:xfrm flipV="1">
            <a:off x="4286248" y="4464851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4" idx="2"/>
            <a:endCxn id="15" idx="6"/>
          </p:cNvCxnSpPr>
          <p:nvPr/>
        </p:nvCxnSpPr>
        <p:spPr>
          <a:xfrm rot="10800000">
            <a:off x="4286248" y="4464851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13" idx="2"/>
            <a:endCxn id="16" idx="6"/>
          </p:cNvCxnSpPr>
          <p:nvPr/>
        </p:nvCxnSpPr>
        <p:spPr>
          <a:xfrm rot="10800000">
            <a:off x="4286248" y="5036355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10" idx="6"/>
            <a:endCxn id="9" idx="2"/>
          </p:cNvCxnSpPr>
          <p:nvPr/>
        </p:nvCxnSpPr>
        <p:spPr>
          <a:xfrm flipV="1">
            <a:off x="4286248" y="4464851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10" idx="6"/>
            <a:endCxn id="14" idx="2"/>
          </p:cNvCxnSpPr>
          <p:nvPr/>
        </p:nvCxnSpPr>
        <p:spPr>
          <a:xfrm flipV="1">
            <a:off x="4286248" y="5036355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10" idx="6"/>
            <a:endCxn id="13" idx="2"/>
          </p:cNvCxnSpPr>
          <p:nvPr/>
        </p:nvCxnSpPr>
        <p:spPr>
          <a:xfrm>
            <a:off x="4286248" y="5607859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6" idx="1"/>
            <a:endCxn id="4" idx="5"/>
          </p:cNvCxnSpPr>
          <p:nvPr/>
        </p:nvCxnSpPr>
        <p:spPr>
          <a:xfrm rot="16200000" flipV="1">
            <a:off x="1933127" y="4433465"/>
            <a:ext cx="348524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5" idx="7"/>
            <a:endCxn id="4" idx="3"/>
          </p:cNvCxnSpPr>
          <p:nvPr/>
        </p:nvCxnSpPr>
        <p:spPr>
          <a:xfrm rot="5400000" flipH="1" flipV="1">
            <a:off x="1325904" y="4397746"/>
            <a:ext cx="34852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>
            <a:stCxn id="13" idx="2"/>
            <a:endCxn id="15" idx="6"/>
          </p:cNvCxnSpPr>
          <p:nvPr/>
        </p:nvCxnSpPr>
        <p:spPr>
          <a:xfrm rot="10800000">
            <a:off x="4286248" y="4464851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5" idx="4"/>
            <a:endCxn id="7" idx="1"/>
          </p:cNvCxnSpPr>
          <p:nvPr/>
        </p:nvCxnSpPr>
        <p:spPr>
          <a:xfrm rot="16200000" flipH="1">
            <a:off x="1053678" y="5125652"/>
            <a:ext cx="460014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7" idx="6"/>
            <a:endCxn id="8" idx="2"/>
          </p:cNvCxnSpPr>
          <p:nvPr/>
        </p:nvCxnSpPr>
        <p:spPr>
          <a:xfrm>
            <a:off x="1571604" y="5536421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>
            <a:stCxn id="8" idx="7"/>
            <a:endCxn id="6" idx="4"/>
          </p:cNvCxnSpPr>
          <p:nvPr/>
        </p:nvCxnSpPr>
        <p:spPr>
          <a:xfrm rot="5400000" flipH="1" flipV="1">
            <a:off x="2058143" y="5125653"/>
            <a:ext cx="460014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14480" y="364331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814343" y="364331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4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42575" y="364331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2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261461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Значит, найдется такое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что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=b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Перекрасим каждое ребро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 цвет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для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=0,1,…,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Ребро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станет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неокрашенным</a:t>
            </a:r>
            <a:endParaRPr lang="ru-RU" i="1" baseline="-25000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071538" y="507207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857356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>
            <a:stCxn id="5" idx="1"/>
            <a:endCxn id="4" idx="5"/>
          </p:cNvCxnSpPr>
          <p:nvPr/>
        </p:nvCxnSpPr>
        <p:spPr>
          <a:xfrm rot="16200000" flipV="1">
            <a:off x="1254466" y="5255002"/>
            <a:ext cx="634276" cy="63427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1857356" y="535782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857356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>
            <a:stCxn id="4" idx="6"/>
            <a:endCxn id="8" idx="2"/>
          </p:cNvCxnSpPr>
          <p:nvPr/>
        </p:nvCxnSpPr>
        <p:spPr>
          <a:xfrm flipV="1">
            <a:off x="1285852" y="4964917"/>
            <a:ext cx="571504" cy="2143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6"/>
            <a:endCxn id="7" idx="2"/>
          </p:cNvCxnSpPr>
          <p:nvPr/>
        </p:nvCxnSpPr>
        <p:spPr>
          <a:xfrm>
            <a:off x="1285852" y="5179231"/>
            <a:ext cx="571504" cy="2857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1857356" y="435769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>
            <a:stCxn id="4" idx="7"/>
            <a:endCxn id="11" idx="3"/>
          </p:cNvCxnSpPr>
          <p:nvPr/>
        </p:nvCxnSpPr>
        <p:spPr>
          <a:xfrm rot="5400000" flipH="1" flipV="1">
            <a:off x="1290185" y="4504903"/>
            <a:ext cx="56283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85918" y="39290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43108" y="485776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43108" y="435769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143108" y="5429264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85918" y="44884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14546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5984" y="47148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57356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57356" y="55007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285984" y="52742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143108" y="592933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Стрелка вправо 40"/>
          <p:cNvSpPr/>
          <p:nvPr/>
        </p:nvSpPr>
        <p:spPr>
          <a:xfrm>
            <a:off x="3428992" y="5000636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5072066" y="507207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5857884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единительная линия 43"/>
          <p:cNvCxnSpPr>
            <a:stCxn id="43" idx="1"/>
            <a:endCxn id="42" idx="5"/>
          </p:cNvCxnSpPr>
          <p:nvPr/>
        </p:nvCxnSpPr>
        <p:spPr>
          <a:xfrm rot="16200000" flipV="1">
            <a:off x="5254994" y="5255002"/>
            <a:ext cx="634276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5857884" y="535782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5857884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>
            <a:stCxn id="42" idx="6"/>
            <a:endCxn id="46" idx="2"/>
          </p:cNvCxnSpPr>
          <p:nvPr/>
        </p:nvCxnSpPr>
        <p:spPr>
          <a:xfrm flipV="1">
            <a:off x="5286380" y="4964917"/>
            <a:ext cx="571504" cy="21431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42" idx="6"/>
            <a:endCxn id="45" idx="2"/>
          </p:cNvCxnSpPr>
          <p:nvPr/>
        </p:nvCxnSpPr>
        <p:spPr>
          <a:xfrm>
            <a:off x="5286380" y="5179231"/>
            <a:ext cx="571504" cy="28575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5857884" y="435769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единительная линия 49"/>
          <p:cNvCxnSpPr>
            <a:stCxn id="42" idx="7"/>
            <a:endCxn id="49" idx="3"/>
          </p:cNvCxnSpPr>
          <p:nvPr/>
        </p:nvCxnSpPr>
        <p:spPr>
          <a:xfrm rot="5400000" flipH="1" flipV="1">
            <a:off x="5290713" y="4504903"/>
            <a:ext cx="562838" cy="6342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86446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143636" y="485776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143636" y="435769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143636" y="5429264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786446" y="44884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215074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286512" y="47148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57884" y="55007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86512" y="57743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6143636" y="592933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715008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286512" y="5286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85786" y="4941340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642910" y="5084216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57158" y="492919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857752" y="4988494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714876" y="5131370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29124" y="49763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285984" y="578645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28736"/>
            <a:ext cx="8229600" cy="261461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 (*),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цветочередующаяся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-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цепь, начинающаяся в вершине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заканчивается в вершине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Более того, ее последним ребром будет ребро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i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3500430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4286248" y="542926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Прямая соединительная линия 43"/>
          <p:cNvCxnSpPr>
            <a:stCxn id="43" idx="1"/>
            <a:endCxn id="42" idx="5"/>
          </p:cNvCxnSpPr>
          <p:nvPr/>
        </p:nvCxnSpPr>
        <p:spPr>
          <a:xfrm rot="16200000" flipV="1">
            <a:off x="3683358" y="4826374"/>
            <a:ext cx="634276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4286248" y="492919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4286248" y="442913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единительная линия 46"/>
          <p:cNvCxnSpPr>
            <a:stCxn id="42" idx="6"/>
            <a:endCxn id="46" idx="2"/>
          </p:cNvCxnSpPr>
          <p:nvPr/>
        </p:nvCxnSpPr>
        <p:spPr>
          <a:xfrm flipV="1">
            <a:off x="3714744" y="4536289"/>
            <a:ext cx="571504" cy="21431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42" idx="6"/>
            <a:endCxn id="45" idx="2"/>
          </p:cNvCxnSpPr>
          <p:nvPr/>
        </p:nvCxnSpPr>
        <p:spPr>
          <a:xfrm>
            <a:off x="3714744" y="4750603"/>
            <a:ext cx="571504" cy="28575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4286248" y="392906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Прямая соединительная линия 49"/>
          <p:cNvCxnSpPr>
            <a:stCxn id="42" idx="7"/>
            <a:endCxn id="49" idx="3"/>
          </p:cNvCxnSpPr>
          <p:nvPr/>
        </p:nvCxnSpPr>
        <p:spPr>
          <a:xfrm rot="5400000" flipH="1" flipV="1">
            <a:off x="3719077" y="4076275"/>
            <a:ext cx="562838" cy="6342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143240" y="4572008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14810" y="357187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572000" y="442913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572000" y="392906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4572000" y="5000636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14810" y="405980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643438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14876" y="42741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86248" y="50720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714876" y="534568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572000" y="550070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43372" y="45720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714876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5214942" y="542926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3857620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Овал 65"/>
          <p:cNvSpPr/>
          <p:nvPr/>
        </p:nvSpPr>
        <p:spPr>
          <a:xfrm>
            <a:off x="5000628" y="600076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000364" y="4714884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714612" y="45598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Прямая соединительная линия 69"/>
          <p:cNvCxnSpPr>
            <a:stCxn id="43" idx="3"/>
            <a:endCxn id="61" idx="7"/>
          </p:cNvCxnSpPr>
          <p:nvPr/>
        </p:nvCxnSpPr>
        <p:spPr>
          <a:xfrm rot="5400000">
            <a:off x="4040548" y="5612192"/>
            <a:ext cx="277086" cy="27708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66" idx="2"/>
            <a:endCxn id="61" idx="6"/>
          </p:cNvCxnSpPr>
          <p:nvPr/>
        </p:nvCxnSpPr>
        <p:spPr>
          <a:xfrm rot="10800000">
            <a:off x="4071934" y="5965049"/>
            <a:ext cx="928694" cy="14287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59" idx="0"/>
            <a:endCxn id="94" idx="4"/>
          </p:cNvCxnSpPr>
          <p:nvPr/>
        </p:nvCxnSpPr>
        <p:spPr>
          <a:xfrm rot="5400000" flipH="1" flipV="1">
            <a:off x="5143504" y="5250669"/>
            <a:ext cx="357190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stCxn id="66" idx="7"/>
            <a:endCxn id="59" idx="4"/>
          </p:cNvCxnSpPr>
          <p:nvPr/>
        </p:nvCxnSpPr>
        <p:spPr>
          <a:xfrm rot="5400000" flipH="1" flipV="1">
            <a:off x="5058539" y="5768595"/>
            <a:ext cx="388576" cy="13854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Овал 93"/>
          <p:cNvSpPr/>
          <p:nvPr/>
        </p:nvSpPr>
        <p:spPr>
          <a:xfrm>
            <a:off x="5214942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6" name="Прямая соединительная линия 95"/>
          <p:cNvCxnSpPr>
            <a:stCxn id="94" idx="2"/>
            <a:endCxn id="46" idx="6"/>
          </p:cNvCxnSpPr>
          <p:nvPr/>
        </p:nvCxnSpPr>
        <p:spPr>
          <a:xfrm rot="10800000">
            <a:off x="4500562" y="4536289"/>
            <a:ext cx="714380" cy="42862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8229600" cy="28575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Вернемся к исходной раскраске и перекрасим каждое ребро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 цвет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baseline="-25000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для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=0,1,…,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Ребро</a:t>
            </a:r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станет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неокрашенным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ru-RU" i="1" baseline="-25000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Но тогда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цветочередующаяся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,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-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цепь, начинающаяся в вершине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заканчивается в вершине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а не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1857356" y="507207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2643174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3" name="Прямая соединительная линия 102"/>
          <p:cNvCxnSpPr>
            <a:stCxn id="102" idx="1"/>
            <a:endCxn id="101" idx="5"/>
          </p:cNvCxnSpPr>
          <p:nvPr/>
        </p:nvCxnSpPr>
        <p:spPr>
          <a:xfrm rot="16200000" flipV="1">
            <a:off x="2040284" y="5255002"/>
            <a:ext cx="634276" cy="63427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Овал 103"/>
          <p:cNvSpPr/>
          <p:nvPr/>
        </p:nvSpPr>
        <p:spPr>
          <a:xfrm>
            <a:off x="2643174" y="535782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Овал 104"/>
          <p:cNvSpPr/>
          <p:nvPr/>
        </p:nvSpPr>
        <p:spPr>
          <a:xfrm>
            <a:off x="2643174" y="48577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6" name="Прямая соединительная линия 105"/>
          <p:cNvCxnSpPr>
            <a:stCxn id="101" idx="6"/>
            <a:endCxn id="105" idx="2"/>
          </p:cNvCxnSpPr>
          <p:nvPr/>
        </p:nvCxnSpPr>
        <p:spPr>
          <a:xfrm flipV="1">
            <a:off x="2071670" y="4964917"/>
            <a:ext cx="571504" cy="2143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stCxn id="101" idx="6"/>
            <a:endCxn id="104" idx="2"/>
          </p:cNvCxnSpPr>
          <p:nvPr/>
        </p:nvCxnSpPr>
        <p:spPr>
          <a:xfrm>
            <a:off x="2071670" y="5179231"/>
            <a:ext cx="571504" cy="2857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Овал 107"/>
          <p:cNvSpPr/>
          <p:nvPr/>
        </p:nvSpPr>
        <p:spPr>
          <a:xfrm>
            <a:off x="2643174" y="435769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9" name="Прямая соединительная линия 108"/>
          <p:cNvCxnSpPr>
            <a:stCxn id="101" idx="7"/>
            <a:endCxn id="108" idx="3"/>
          </p:cNvCxnSpPr>
          <p:nvPr/>
        </p:nvCxnSpPr>
        <p:spPr>
          <a:xfrm rot="5400000" flipH="1" flipV="1">
            <a:off x="2076003" y="4504903"/>
            <a:ext cx="562838" cy="6342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1500166" y="5000636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2571736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2928926" y="485776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2928926" y="435769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2928926" y="5429264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571736" y="44884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000364" y="414338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3071802" y="47027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643174" y="550070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071802" y="57743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Прямоугольник 119"/>
          <p:cNvSpPr/>
          <p:nvPr/>
        </p:nvSpPr>
        <p:spPr>
          <a:xfrm>
            <a:off x="2928926" y="592933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2500298" y="500063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3071802" y="528638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357186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Овал 123"/>
          <p:cNvSpPr/>
          <p:nvPr/>
        </p:nvSpPr>
        <p:spPr>
          <a:xfrm>
            <a:off x="2214546" y="628652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Овал 124"/>
          <p:cNvSpPr/>
          <p:nvPr/>
        </p:nvSpPr>
        <p:spPr>
          <a:xfrm>
            <a:off x="3357554" y="642939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Прямоугольник 125"/>
          <p:cNvSpPr/>
          <p:nvPr/>
        </p:nvSpPr>
        <p:spPr>
          <a:xfrm>
            <a:off x="1357290" y="5143512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071538" y="498849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8" name="Прямая соединительная линия 127"/>
          <p:cNvCxnSpPr>
            <a:stCxn id="102" idx="3"/>
            <a:endCxn id="124" idx="7"/>
          </p:cNvCxnSpPr>
          <p:nvPr/>
        </p:nvCxnSpPr>
        <p:spPr>
          <a:xfrm rot="5400000">
            <a:off x="2397474" y="6040820"/>
            <a:ext cx="277086" cy="27708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>
            <a:stCxn id="125" idx="2"/>
            <a:endCxn id="124" idx="6"/>
          </p:cNvCxnSpPr>
          <p:nvPr/>
        </p:nvCxnSpPr>
        <p:spPr>
          <a:xfrm rot="10800000">
            <a:off x="2428860" y="6393677"/>
            <a:ext cx="928694" cy="14287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stCxn id="123" idx="0"/>
            <a:endCxn id="132" idx="4"/>
          </p:cNvCxnSpPr>
          <p:nvPr/>
        </p:nvCxnSpPr>
        <p:spPr>
          <a:xfrm rot="5400000" flipH="1" flipV="1">
            <a:off x="3500430" y="5679297"/>
            <a:ext cx="357190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>
            <a:stCxn id="125" idx="7"/>
            <a:endCxn id="123" idx="4"/>
          </p:cNvCxnSpPr>
          <p:nvPr/>
        </p:nvCxnSpPr>
        <p:spPr>
          <a:xfrm rot="5400000" flipH="1" flipV="1">
            <a:off x="3415465" y="6197223"/>
            <a:ext cx="388576" cy="13854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Овал 131"/>
          <p:cNvSpPr/>
          <p:nvPr/>
        </p:nvSpPr>
        <p:spPr>
          <a:xfrm>
            <a:off x="3571868" y="52863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3" name="Прямая соединительная линия 132"/>
          <p:cNvCxnSpPr>
            <a:stCxn id="132" idx="2"/>
            <a:endCxn id="105" idx="6"/>
          </p:cNvCxnSpPr>
          <p:nvPr/>
        </p:nvCxnSpPr>
        <p:spPr>
          <a:xfrm rot="10800000">
            <a:off x="2857488" y="4964917"/>
            <a:ext cx="714380" cy="42862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Овал 133"/>
          <p:cNvSpPr/>
          <p:nvPr/>
        </p:nvSpPr>
        <p:spPr>
          <a:xfrm>
            <a:off x="6643702" y="500063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Овал 134"/>
          <p:cNvSpPr/>
          <p:nvPr/>
        </p:nvSpPr>
        <p:spPr>
          <a:xfrm>
            <a:off x="7429520" y="578645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6" name="Прямая соединительная линия 135"/>
          <p:cNvCxnSpPr>
            <a:stCxn id="135" idx="1"/>
            <a:endCxn id="134" idx="5"/>
          </p:cNvCxnSpPr>
          <p:nvPr/>
        </p:nvCxnSpPr>
        <p:spPr>
          <a:xfrm rot="16200000" flipV="1">
            <a:off x="6826630" y="5183564"/>
            <a:ext cx="634276" cy="63427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Овал 136"/>
          <p:cNvSpPr/>
          <p:nvPr/>
        </p:nvSpPr>
        <p:spPr>
          <a:xfrm>
            <a:off x="7429520" y="52863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Овал 137"/>
          <p:cNvSpPr/>
          <p:nvPr/>
        </p:nvSpPr>
        <p:spPr>
          <a:xfrm>
            <a:off x="7429520" y="478632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Прямая соединительная линия 138"/>
          <p:cNvCxnSpPr>
            <a:stCxn id="134" idx="6"/>
            <a:endCxn id="138" idx="2"/>
          </p:cNvCxnSpPr>
          <p:nvPr/>
        </p:nvCxnSpPr>
        <p:spPr>
          <a:xfrm flipV="1">
            <a:off x="6858016" y="4893479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>
            <a:stCxn id="134" idx="6"/>
            <a:endCxn id="137" idx="2"/>
          </p:cNvCxnSpPr>
          <p:nvPr/>
        </p:nvCxnSpPr>
        <p:spPr>
          <a:xfrm>
            <a:off x="6858016" y="5107793"/>
            <a:ext cx="571504" cy="2857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Овал 140"/>
          <p:cNvSpPr/>
          <p:nvPr/>
        </p:nvSpPr>
        <p:spPr>
          <a:xfrm>
            <a:off x="7429520" y="428625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2" name="Прямая соединительная линия 141"/>
          <p:cNvCxnSpPr>
            <a:stCxn id="134" idx="7"/>
            <a:endCxn id="141" idx="3"/>
          </p:cNvCxnSpPr>
          <p:nvPr/>
        </p:nvCxnSpPr>
        <p:spPr>
          <a:xfrm rot="5400000" flipH="1" flipV="1">
            <a:off x="6862349" y="4433465"/>
            <a:ext cx="562838" cy="6342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6286512" y="4929198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7358082" y="39290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7715272" y="478632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7715272" y="428625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7715272" y="5357826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358082" y="44169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786710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858148" y="46313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429520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7858148" y="57028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715272" y="585789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7286644" y="492919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858148" y="521495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Овал 155"/>
          <p:cNvSpPr/>
          <p:nvPr/>
        </p:nvSpPr>
        <p:spPr>
          <a:xfrm>
            <a:off x="8358214" y="578645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Овал 156"/>
          <p:cNvSpPr/>
          <p:nvPr/>
        </p:nvSpPr>
        <p:spPr>
          <a:xfrm>
            <a:off x="7000892" y="621508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Овал 157"/>
          <p:cNvSpPr/>
          <p:nvPr/>
        </p:nvSpPr>
        <p:spPr>
          <a:xfrm>
            <a:off x="8143900" y="635795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6143636" y="5072074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857884" y="49170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1" name="Прямая соединительная линия 160"/>
          <p:cNvCxnSpPr>
            <a:stCxn id="135" idx="3"/>
            <a:endCxn id="157" idx="7"/>
          </p:cNvCxnSpPr>
          <p:nvPr/>
        </p:nvCxnSpPr>
        <p:spPr>
          <a:xfrm rot="5400000">
            <a:off x="7183820" y="5969382"/>
            <a:ext cx="277086" cy="27708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>
            <a:stCxn id="158" idx="2"/>
            <a:endCxn id="157" idx="6"/>
          </p:cNvCxnSpPr>
          <p:nvPr/>
        </p:nvCxnSpPr>
        <p:spPr>
          <a:xfrm rot="10800000">
            <a:off x="7215206" y="6322239"/>
            <a:ext cx="928694" cy="14287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>
            <a:stCxn id="156" idx="0"/>
            <a:endCxn id="165" idx="4"/>
          </p:cNvCxnSpPr>
          <p:nvPr/>
        </p:nvCxnSpPr>
        <p:spPr>
          <a:xfrm rot="5400000" flipH="1" flipV="1">
            <a:off x="8286776" y="5607859"/>
            <a:ext cx="357190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>
            <a:stCxn id="158" idx="7"/>
            <a:endCxn id="156" idx="4"/>
          </p:cNvCxnSpPr>
          <p:nvPr/>
        </p:nvCxnSpPr>
        <p:spPr>
          <a:xfrm rot="5400000" flipH="1" flipV="1">
            <a:off x="8201811" y="6125785"/>
            <a:ext cx="388576" cy="13854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Овал 164"/>
          <p:cNvSpPr/>
          <p:nvPr/>
        </p:nvSpPr>
        <p:spPr>
          <a:xfrm>
            <a:off x="8358214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6" name="Прямая соединительная линия 165"/>
          <p:cNvCxnSpPr>
            <a:stCxn id="165" idx="2"/>
            <a:endCxn id="138" idx="6"/>
          </p:cNvCxnSpPr>
          <p:nvPr/>
        </p:nvCxnSpPr>
        <p:spPr>
          <a:xfrm rot="10800000">
            <a:off x="7643834" y="4893479"/>
            <a:ext cx="714380" cy="42862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Стрелка вправо 166"/>
          <p:cNvSpPr/>
          <p:nvPr/>
        </p:nvSpPr>
        <p:spPr>
          <a:xfrm>
            <a:off x="4357686" y="5000636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8" name="Прямая со стрелкой 167"/>
          <p:cNvCxnSpPr>
            <a:endCxn id="152" idx="3"/>
          </p:cNvCxnSpPr>
          <p:nvPr/>
        </p:nvCxnSpPr>
        <p:spPr>
          <a:xfrm rot="5400000">
            <a:off x="8022713" y="5622683"/>
            <a:ext cx="528920" cy="79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 rot="10800000">
            <a:off x="7277876" y="6215082"/>
            <a:ext cx="866024" cy="14287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 стрелкой 170"/>
          <p:cNvCxnSpPr>
            <a:stCxn id="152" idx="3"/>
          </p:cNvCxnSpPr>
          <p:nvPr/>
        </p:nvCxnSpPr>
        <p:spPr>
          <a:xfrm flipH="1">
            <a:off x="8143900" y="5887540"/>
            <a:ext cx="142876" cy="47041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 стрелкой 171"/>
          <p:cNvCxnSpPr/>
          <p:nvPr/>
        </p:nvCxnSpPr>
        <p:spPr>
          <a:xfrm>
            <a:off x="7643834" y="4929198"/>
            <a:ext cx="642942" cy="42862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 стрелкой 182"/>
          <p:cNvCxnSpPr/>
          <p:nvPr/>
        </p:nvCxnSpPr>
        <p:spPr>
          <a:xfrm flipV="1">
            <a:off x="7358082" y="6072206"/>
            <a:ext cx="214314" cy="14287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285860"/>
            <a:ext cx="8229600" cy="285752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Значит, ее можно перекрасить и окрасить ребро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цветом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Овал 133"/>
          <p:cNvSpPr/>
          <p:nvPr/>
        </p:nvSpPr>
        <p:spPr>
          <a:xfrm>
            <a:off x="6643702" y="500063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Овал 134"/>
          <p:cNvSpPr/>
          <p:nvPr/>
        </p:nvSpPr>
        <p:spPr>
          <a:xfrm>
            <a:off x="7429520" y="578645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6" name="Прямая соединительная линия 135"/>
          <p:cNvCxnSpPr>
            <a:stCxn id="135" idx="1"/>
            <a:endCxn id="134" idx="5"/>
          </p:cNvCxnSpPr>
          <p:nvPr/>
        </p:nvCxnSpPr>
        <p:spPr>
          <a:xfrm rot="16200000" flipV="1">
            <a:off x="6826630" y="5183564"/>
            <a:ext cx="634276" cy="63427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Овал 136"/>
          <p:cNvSpPr/>
          <p:nvPr/>
        </p:nvSpPr>
        <p:spPr>
          <a:xfrm>
            <a:off x="7429520" y="52863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Овал 137"/>
          <p:cNvSpPr/>
          <p:nvPr/>
        </p:nvSpPr>
        <p:spPr>
          <a:xfrm>
            <a:off x="7429520" y="478632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Прямая соединительная линия 138"/>
          <p:cNvCxnSpPr>
            <a:stCxn id="134" idx="6"/>
            <a:endCxn id="138" idx="2"/>
          </p:cNvCxnSpPr>
          <p:nvPr/>
        </p:nvCxnSpPr>
        <p:spPr>
          <a:xfrm flipV="1">
            <a:off x="6858016" y="4893479"/>
            <a:ext cx="571504" cy="21431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>
            <a:stCxn id="134" idx="6"/>
            <a:endCxn id="137" idx="2"/>
          </p:cNvCxnSpPr>
          <p:nvPr/>
        </p:nvCxnSpPr>
        <p:spPr>
          <a:xfrm>
            <a:off x="6858016" y="5107793"/>
            <a:ext cx="571504" cy="2857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Овал 140"/>
          <p:cNvSpPr/>
          <p:nvPr/>
        </p:nvSpPr>
        <p:spPr>
          <a:xfrm>
            <a:off x="7429520" y="428625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2" name="Прямая соединительная линия 141"/>
          <p:cNvCxnSpPr>
            <a:stCxn id="134" idx="7"/>
            <a:endCxn id="141" idx="3"/>
          </p:cNvCxnSpPr>
          <p:nvPr/>
        </p:nvCxnSpPr>
        <p:spPr>
          <a:xfrm rot="5400000" flipH="1" flipV="1">
            <a:off x="6862349" y="4433465"/>
            <a:ext cx="562838" cy="6342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6286512" y="4929198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7358082" y="39290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7715272" y="478632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7715272" y="428625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7715272" y="5357826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358082" y="441699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786710" y="407194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858148" y="46313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7429520" y="54292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7858148" y="57028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715272" y="585789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7286644" y="492919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858148" y="521495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Овал 155"/>
          <p:cNvSpPr/>
          <p:nvPr/>
        </p:nvSpPr>
        <p:spPr>
          <a:xfrm>
            <a:off x="8358214" y="578645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Овал 156"/>
          <p:cNvSpPr/>
          <p:nvPr/>
        </p:nvSpPr>
        <p:spPr>
          <a:xfrm>
            <a:off x="7000892" y="621508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Овал 157"/>
          <p:cNvSpPr/>
          <p:nvPr/>
        </p:nvSpPr>
        <p:spPr>
          <a:xfrm>
            <a:off x="8143900" y="635795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6143636" y="5072074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857884" y="491705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1" name="Прямая соединительная линия 160"/>
          <p:cNvCxnSpPr>
            <a:stCxn id="135" idx="3"/>
            <a:endCxn id="157" idx="7"/>
          </p:cNvCxnSpPr>
          <p:nvPr/>
        </p:nvCxnSpPr>
        <p:spPr>
          <a:xfrm rot="5400000">
            <a:off x="7183820" y="5969382"/>
            <a:ext cx="277086" cy="27708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>
            <a:stCxn id="158" idx="2"/>
            <a:endCxn id="157" idx="6"/>
          </p:cNvCxnSpPr>
          <p:nvPr/>
        </p:nvCxnSpPr>
        <p:spPr>
          <a:xfrm rot="10800000">
            <a:off x="7215206" y="6322239"/>
            <a:ext cx="928694" cy="14287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>
            <a:stCxn id="156" idx="0"/>
            <a:endCxn id="165" idx="4"/>
          </p:cNvCxnSpPr>
          <p:nvPr/>
        </p:nvCxnSpPr>
        <p:spPr>
          <a:xfrm rot="5400000" flipH="1" flipV="1">
            <a:off x="8286776" y="5607859"/>
            <a:ext cx="357190" cy="158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>
            <a:stCxn id="158" idx="7"/>
            <a:endCxn id="156" idx="4"/>
          </p:cNvCxnSpPr>
          <p:nvPr/>
        </p:nvCxnSpPr>
        <p:spPr>
          <a:xfrm rot="5400000" flipH="1" flipV="1">
            <a:off x="8201811" y="6125785"/>
            <a:ext cx="388576" cy="13854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Овал 164"/>
          <p:cNvSpPr/>
          <p:nvPr/>
        </p:nvSpPr>
        <p:spPr>
          <a:xfrm>
            <a:off x="8358214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6" name="Прямая соединительная линия 165"/>
          <p:cNvCxnSpPr>
            <a:stCxn id="165" idx="2"/>
            <a:endCxn id="138" idx="6"/>
          </p:cNvCxnSpPr>
          <p:nvPr/>
        </p:nvCxnSpPr>
        <p:spPr>
          <a:xfrm rot="10800000">
            <a:off x="7643834" y="4893479"/>
            <a:ext cx="714380" cy="42862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Стрелка вправо 166"/>
          <p:cNvSpPr/>
          <p:nvPr/>
        </p:nvSpPr>
        <p:spPr>
          <a:xfrm>
            <a:off x="4357686" y="5000636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1785918" y="492919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2571736" y="571501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Прямая соединительная линия 77"/>
          <p:cNvCxnSpPr>
            <a:stCxn id="77" idx="1"/>
            <a:endCxn id="76" idx="5"/>
          </p:cNvCxnSpPr>
          <p:nvPr/>
        </p:nvCxnSpPr>
        <p:spPr>
          <a:xfrm rot="16200000" flipV="1">
            <a:off x="1968846" y="5112126"/>
            <a:ext cx="634276" cy="63427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Овал 78"/>
          <p:cNvSpPr/>
          <p:nvPr/>
        </p:nvSpPr>
        <p:spPr>
          <a:xfrm>
            <a:off x="2571736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2571736" y="471488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1" name="Прямая соединительная линия 80"/>
          <p:cNvCxnSpPr>
            <a:stCxn id="76" idx="6"/>
            <a:endCxn id="80" idx="2"/>
          </p:cNvCxnSpPr>
          <p:nvPr/>
        </p:nvCxnSpPr>
        <p:spPr>
          <a:xfrm flipV="1">
            <a:off x="2000232" y="4822041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76" idx="6"/>
            <a:endCxn id="79" idx="2"/>
          </p:cNvCxnSpPr>
          <p:nvPr/>
        </p:nvCxnSpPr>
        <p:spPr>
          <a:xfrm>
            <a:off x="2000232" y="5036355"/>
            <a:ext cx="571504" cy="28575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2571736" y="421481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4" name="Прямая соединительная линия 83"/>
          <p:cNvCxnSpPr>
            <a:stCxn id="76" idx="7"/>
            <a:endCxn id="83" idx="3"/>
          </p:cNvCxnSpPr>
          <p:nvPr/>
        </p:nvCxnSpPr>
        <p:spPr>
          <a:xfrm rot="5400000" flipH="1" flipV="1">
            <a:off x="2004565" y="4362027"/>
            <a:ext cx="562838" cy="6342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428728" y="4857760"/>
            <a:ext cx="260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500298" y="385762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2857488" y="471488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2857488" y="4214818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2857488" y="5286388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500298" y="43455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2928926" y="400050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000364" y="455986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571736" y="53578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3000364" y="563143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857488" y="578645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428860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000364" y="514351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i+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3500430" y="571501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2143108" y="614364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Овал 99"/>
          <p:cNvSpPr/>
          <p:nvPr/>
        </p:nvSpPr>
        <p:spPr>
          <a:xfrm>
            <a:off x="3286116" y="628652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1285852" y="5000636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000100" y="48456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4" name="Прямая соединительная линия 173"/>
          <p:cNvCxnSpPr>
            <a:stCxn id="77" idx="3"/>
            <a:endCxn id="99" idx="7"/>
          </p:cNvCxnSpPr>
          <p:nvPr/>
        </p:nvCxnSpPr>
        <p:spPr>
          <a:xfrm rot="5400000">
            <a:off x="2326036" y="5897944"/>
            <a:ext cx="277086" cy="277086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>
            <a:stCxn id="100" idx="2"/>
            <a:endCxn id="99" idx="6"/>
          </p:cNvCxnSpPr>
          <p:nvPr/>
        </p:nvCxnSpPr>
        <p:spPr>
          <a:xfrm rot="10800000">
            <a:off x="2357422" y="6250801"/>
            <a:ext cx="928694" cy="14287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>
            <a:stCxn id="98" idx="0"/>
            <a:endCxn id="178" idx="4"/>
          </p:cNvCxnSpPr>
          <p:nvPr/>
        </p:nvCxnSpPr>
        <p:spPr>
          <a:xfrm rot="5400000" flipH="1" flipV="1">
            <a:off x="3428992" y="5536421"/>
            <a:ext cx="357190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>
            <a:stCxn id="100" idx="7"/>
            <a:endCxn id="98" idx="4"/>
          </p:cNvCxnSpPr>
          <p:nvPr/>
        </p:nvCxnSpPr>
        <p:spPr>
          <a:xfrm rot="5400000" flipH="1" flipV="1">
            <a:off x="3344027" y="6054347"/>
            <a:ext cx="388576" cy="13854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Овал 177"/>
          <p:cNvSpPr/>
          <p:nvPr/>
        </p:nvSpPr>
        <p:spPr>
          <a:xfrm>
            <a:off x="3500430" y="514351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9" name="Прямая соединительная линия 178"/>
          <p:cNvCxnSpPr>
            <a:stCxn id="178" idx="2"/>
            <a:endCxn id="80" idx="6"/>
          </p:cNvCxnSpPr>
          <p:nvPr/>
        </p:nvCxnSpPr>
        <p:spPr>
          <a:xfrm rot="10800000">
            <a:off x="2786050" y="4822041"/>
            <a:ext cx="714380" cy="428628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Предписанная раскраска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Каждая вершина (ребро) имеет свой собственный набор допустимых цветов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Задача возникает при попытке продолжить имеющуюся частичную раскраску графа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714612" y="435769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571604" y="550070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714612" y="550070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714612" y="492919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571604" y="435769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571604" y="492919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785918" y="4464851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9" idx="6"/>
            <a:endCxn id="7" idx="2"/>
          </p:cNvCxnSpPr>
          <p:nvPr/>
        </p:nvCxnSpPr>
        <p:spPr>
          <a:xfrm>
            <a:off x="1785918" y="5036355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785918" y="4464851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785918" y="5036355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6"/>
            <a:endCxn id="4" idx="2"/>
          </p:cNvCxnSpPr>
          <p:nvPr/>
        </p:nvCxnSpPr>
        <p:spPr>
          <a:xfrm flipV="1">
            <a:off x="1785918" y="4464851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6"/>
            <a:endCxn id="7" idx="2"/>
          </p:cNvCxnSpPr>
          <p:nvPr/>
        </p:nvCxnSpPr>
        <p:spPr>
          <a:xfrm flipV="1">
            <a:off x="1785918" y="5036355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785918" y="5607859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785918" y="4464851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9" idx="0"/>
            <a:endCxn id="8" idx="4"/>
          </p:cNvCxnSpPr>
          <p:nvPr/>
        </p:nvCxnSpPr>
        <p:spPr>
          <a:xfrm rot="5400000" flipH="1" flipV="1">
            <a:off x="1500166" y="4750603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4" idx="4"/>
            <a:endCxn id="7" idx="0"/>
          </p:cNvCxnSpPr>
          <p:nvPr/>
        </p:nvCxnSpPr>
        <p:spPr>
          <a:xfrm rot="5400000">
            <a:off x="2643174" y="4750603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3143240" y="550070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286116" y="550070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428992" y="5500702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1000100" y="4929198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1142976" y="4929198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285852" y="492919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000100" y="442913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142976" y="442913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285852" y="4429132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3143240" y="442913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3286116" y="442913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3428992" y="4429132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143240" y="4929198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3286116" y="4929198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3428992" y="492919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1000100" y="550070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142976" y="550070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285852" y="5500702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6000760" y="557214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7143768" y="500063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6000760" y="500063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5" name="Прямая соединительная линия 64"/>
          <p:cNvCxnSpPr>
            <a:stCxn id="63" idx="6"/>
            <a:endCxn id="61" idx="2"/>
          </p:cNvCxnSpPr>
          <p:nvPr/>
        </p:nvCxnSpPr>
        <p:spPr>
          <a:xfrm>
            <a:off x="6215074" y="510779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stCxn id="59" idx="6"/>
            <a:endCxn id="61" idx="2"/>
          </p:cNvCxnSpPr>
          <p:nvPr/>
        </p:nvCxnSpPr>
        <p:spPr>
          <a:xfrm flipV="1">
            <a:off x="6215074" y="5107793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5715008" y="5000636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7500958" y="5000636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5572132" y="5572140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5715008" y="5572140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Стрелка вправо 91"/>
          <p:cNvSpPr/>
          <p:nvPr/>
        </p:nvSpPr>
        <p:spPr>
          <a:xfrm>
            <a:off x="4143372" y="4786322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Предписанное хроматическое число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Это минимальное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при котором граф допускает правильную раскраску для любого предписания мощности не менее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при каждой вершине.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Ясно, что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)≥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Пример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 c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)&gt;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488" y="171448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714480" y="285749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857488" y="285749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57488" y="228599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714480" y="171448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714480" y="228599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1821645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9" idx="6"/>
            <a:endCxn id="7" idx="2"/>
          </p:cNvCxnSpPr>
          <p:nvPr/>
        </p:nvCxnSpPr>
        <p:spPr>
          <a:xfrm>
            <a:off x="1928794" y="2393149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9" idx="6"/>
            <a:endCxn id="4" idx="2"/>
          </p:cNvCxnSpPr>
          <p:nvPr/>
        </p:nvCxnSpPr>
        <p:spPr>
          <a:xfrm flipV="1">
            <a:off x="1928794" y="1821645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1821645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2393149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5" idx="6"/>
            <a:endCxn id="4" idx="2"/>
          </p:cNvCxnSpPr>
          <p:nvPr/>
        </p:nvCxnSpPr>
        <p:spPr>
          <a:xfrm flipV="1">
            <a:off x="1928794" y="1821645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6"/>
            <a:endCxn id="7" idx="2"/>
          </p:cNvCxnSpPr>
          <p:nvPr/>
        </p:nvCxnSpPr>
        <p:spPr>
          <a:xfrm flipV="1">
            <a:off x="1928794" y="2393149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296465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1821645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5857884" y="17144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714876" y="285749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857884" y="285749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857884" y="22859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714876" y="17144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714876" y="22859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>
            <a:stCxn id="23" idx="6"/>
            <a:endCxn id="19" idx="2"/>
          </p:cNvCxnSpPr>
          <p:nvPr/>
        </p:nvCxnSpPr>
        <p:spPr>
          <a:xfrm>
            <a:off x="4929190" y="1821645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24" idx="6"/>
            <a:endCxn id="22" idx="2"/>
          </p:cNvCxnSpPr>
          <p:nvPr/>
        </p:nvCxnSpPr>
        <p:spPr>
          <a:xfrm>
            <a:off x="4929190" y="2393149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22" idx="2"/>
            <a:endCxn id="23" idx="6"/>
          </p:cNvCxnSpPr>
          <p:nvPr/>
        </p:nvCxnSpPr>
        <p:spPr>
          <a:xfrm rot="10800000">
            <a:off x="4929190" y="1821645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1" idx="2"/>
            <a:endCxn id="24" idx="6"/>
          </p:cNvCxnSpPr>
          <p:nvPr/>
        </p:nvCxnSpPr>
        <p:spPr>
          <a:xfrm rot="10800000">
            <a:off x="4929190" y="2393149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0" idx="6"/>
            <a:endCxn id="19" idx="2"/>
          </p:cNvCxnSpPr>
          <p:nvPr/>
        </p:nvCxnSpPr>
        <p:spPr>
          <a:xfrm flipV="1">
            <a:off x="4929190" y="1821645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0" idx="6"/>
            <a:endCxn id="22" idx="2"/>
          </p:cNvCxnSpPr>
          <p:nvPr/>
        </p:nvCxnSpPr>
        <p:spPr>
          <a:xfrm flipV="1">
            <a:off x="4929190" y="2393149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0" idx="6"/>
            <a:endCxn id="21" idx="2"/>
          </p:cNvCxnSpPr>
          <p:nvPr/>
        </p:nvCxnSpPr>
        <p:spPr>
          <a:xfrm>
            <a:off x="4929190" y="296465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1" idx="2"/>
            <a:endCxn id="23" idx="6"/>
          </p:cNvCxnSpPr>
          <p:nvPr/>
        </p:nvCxnSpPr>
        <p:spPr>
          <a:xfrm rot="10800000">
            <a:off x="4929190" y="1821645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4" idx="7"/>
            <a:endCxn id="19" idx="2"/>
          </p:cNvCxnSpPr>
          <p:nvPr/>
        </p:nvCxnSpPr>
        <p:spPr>
          <a:xfrm rot="5400000" flipH="1" flipV="1">
            <a:off x="5129978" y="1589472"/>
            <a:ext cx="495733" cy="96008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286512" y="2857496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429388" y="2857496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4286248" y="228599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429124" y="228599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4286248" y="178592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429124" y="1785926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6286512" y="178592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6429388" y="1785926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6286512" y="228599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6429388" y="228599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4286248" y="2857496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429124" y="2857496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2786050" y="414338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1643042" y="52863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58" name="Овал 57"/>
          <p:cNvSpPr/>
          <p:nvPr/>
        </p:nvSpPr>
        <p:spPr>
          <a:xfrm>
            <a:off x="2786050" y="52863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2786050" y="471488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1643042" y="414338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1643042" y="471488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единительная линия 61"/>
          <p:cNvCxnSpPr>
            <a:stCxn id="60" idx="6"/>
            <a:endCxn id="56" idx="2"/>
          </p:cNvCxnSpPr>
          <p:nvPr/>
        </p:nvCxnSpPr>
        <p:spPr>
          <a:xfrm>
            <a:off x="1857356" y="4250537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61" idx="6"/>
            <a:endCxn id="59" idx="2"/>
          </p:cNvCxnSpPr>
          <p:nvPr/>
        </p:nvCxnSpPr>
        <p:spPr>
          <a:xfrm>
            <a:off x="1857356" y="4822041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9" idx="2"/>
            <a:endCxn id="60" idx="6"/>
          </p:cNvCxnSpPr>
          <p:nvPr/>
        </p:nvCxnSpPr>
        <p:spPr>
          <a:xfrm rot="10800000">
            <a:off x="1857356" y="4250537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58" idx="2"/>
            <a:endCxn id="61" idx="6"/>
          </p:cNvCxnSpPr>
          <p:nvPr/>
        </p:nvCxnSpPr>
        <p:spPr>
          <a:xfrm rot="10800000">
            <a:off x="1857356" y="4822041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7" idx="6"/>
            <a:endCxn id="56" idx="2"/>
          </p:cNvCxnSpPr>
          <p:nvPr/>
        </p:nvCxnSpPr>
        <p:spPr>
          <a:xfrm flipV="1">
            <a:off x="1857356" y="4250537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57" idx="6"/>
            <a:endCxn id="59" idx="2"/>
          </p:cNvCxnSpPr>
          <p:nvPr/>
        </p:nvCxnSpPr>
        <p:spPr>
          <a:xfrm flipV="1">
            <a:off x="1857356" y="4822041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>
            <a:stCxn id="57" idx="6"/>
            <a:endCxn id="58" idx="2"/>
          </p:cNvCxnSpPr>
          <p:nvPr/>
        </p:nvCxnSpPr>
        <p:spPr>
          <a:xfrm>
            <a:off x="1857356" y="5393545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stCxn id="58" idx="2"/>
            <a:endCxn id="60" idx="6"/>
          </p:cNvCxnSpPr>
          <p:nvPr/>
        </p:nvCxnSpPr>
        <p:spPr>
          <a:xfrm rot="10800000">
            <a:off x="1857356" y="4250537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stCxn id="61" idx="7"/>
            <a:endCxn id="56" idx="2"/>
          </p:cNvCxnSpPr>
          <p:nvPr/>
        </p:nvCxnSpPr>
        <p:spPr>
          <a:xfrm rot="5400000" flipH="1" flipV="1">
            <a:off x="2058144" y="4018364"/>
            <a:ext cx="495733" cy="96008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3214678" y="5286388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3357554" y="528638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1214414" y="471488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1357290" y="471488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1214414" y="4214818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1357290" y="421481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3214678" y="4214818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3357554" y="421481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3214678" y="471488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3357554" y="471488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1214414" y="5286388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1357290" y="528638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6715140" y="414338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5572132" y="52863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6715140" y="528638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6715140" y="471488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5572132" y="414338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5572132" y="471488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ru-RU" dirty="0"/>
          </a:p>
        </p:txBody>
      </p:sp>
      <p:cxnSp>
        <p:nvCxnSpPr>
          <p:cNvPr id="89" name="Прямая соединительная линия 88"/>
          <p:cNvCxnSpPr>
            <a:stCxn id="87" idx="6"/>
            <a:endCxn id="83" idx="2"/>
          </p:cNvCxnSpPr>
          <p:nvPr/>
        </p:nvCxnSpPr>
        <p:spPr>
          <a:xfrm>
            <a:off x="5786446" y="4250537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>
            <a:stCxn id="88" idx="6"/>
            <a:endCxn id="86" idx="2"/>
          </p:cNvCxnSpPr>
          <p:nvPr/>
        </p:nvCxnSpPr>
        <p:spPr>
          <a:xfrm>
            <a:off x="5786446" y="4822041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86" idx="2"/>
            <a:endCxn id="87" idx="6"/>
          </p:cNvCxnSpPr>
          <p:nvPr/>
        </p:nvCxnSpPr>
        <p:spPr>
          <a:xfrm rot="10800000">
            <a:off x="5786446" y="4250537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stCxn id="85" idx="2"/>
            <a:endCxn id="88" idx="6"/>
          </p:cNvCxnSpPr>
          <p:nvPr/>
        </p:nvCxnSpPr>
        <p:spPr>
          <a:xfrm rot="10800000">
            <a:off x="5786446" y="4822041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stCxn id="84" idx="6"/>
            <a:endCxn id="83" idx="2"/>
          </p:cNvCxnSpPr>
          <p:nvPr/>
        </p:nvCxnSpPr>
        <p:spPr>
          <a:xfrm flipV="1">
            <a:off x="5786446" y="4250537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84" idx="6"/>
            <a:endCxn id="86" idx="2"/>
          </p:cNvCxnSpPr>
          <p:nvPr/>
        </p:nvCxnSpPr>
        <p:spPr>
          <a:xfrm flipV="1">
            <a:off x="5786446" y="4822041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84" idx="6"/>
            <a:endCxn id="85" idx="2"/>
          </p:cNvCxnSpPr>
          <p:nvPr/>
        </p:nvCxnSpPr>
        <p:spPr>
          <a:xfrm>
            <a:off x="5786446" y="5393545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85" idx="2"/>
            <a:endCxn id="87" idx="6"/>
          </p:cNvCxnSpPr>
          <p:nvPr/>
        </p:nvCxnSpPr>
        <p:spPr>
          <a:xfrm rot="10800000">
            <a:off x="5786446" y="4250537"/>
            <a:ext cx="928694" cy="11430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>
            <a:stCxn id="88" idx="7"/>
            <a:endCxn id="83" idx="2"/>
          </p:cNvCxnSpPr>
          <p:nvPr/>
        </p:nvCxnSpPr>
        <p:spPr>
          <a:xfrm rot="5400000" flipH="1" flipV="1">
            <a:off x="5987234" y="4018364"/>
            <a:ext cx="495733" cy="96008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Прямоугольник 97"/>
          <p:cNvSpPr/>
          <p:nvPr/>
        </p:nvSpPr>
        <p:spPr>
          <a:xfrm>
            <a:off x="7143768" y="5286388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7286644" y="528638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5143504" y="471488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5286380" y="471488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5143504" y="4214818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5286380" y="421481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7143768" y="4214818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7286644" y="421481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7143768" y="471488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7286644" y="471488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5143504" y="5286388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5286380" y="5286388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7"/>
            <a:ext cx="8229600" cy="4500594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Теорема. Для любого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≥3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существует двудольный 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)&gt;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Доказательство.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t,t</a:t>
            </a:r>
            <a:r>
              <a:rPr lang="en-US" i="1" baseline="30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i="1" baseline="30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Предписания меньшей доли: </a:t>
            </a:r>
            <a:r>
              <a:rPr lang="ru-RU" dirty="0" err="1" smtClean="0">
                <a:solidFill>
                  <a:schemeClr val="bg1"/>
                </a:solidFill>
              </a:rPr>
              <a:t>непересекающися</a:t>
            </a:r>
            <a:r>
              <a:rPr lang="ru-RU" dirty="0" smtClean="0">
                <a:solidFill>
                  <a:schemeClr val="bg1"/>
                </a:solidFill>
              </a:rPr>
              <a:t> множества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,…,A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мощности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каждое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Предписания большей доли: все варианты выбора по одному элементу 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,…,A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357686" y="492919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357686" y="621508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357686" y="578645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357686" y="535782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286116" y="52863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286116" y="578645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 flipV="1">
            <a:off x="3500430" y="5036355"/>
            <a:ext cx="857256" cy="35719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9" idx="6"/>
            <a:endCxn id="7" idx="2"/>
          </p:cNvCxnSpPr>
          <p:nvPr/>
        </p:nvCxnSpPr>
        <p:spPr>
          <a:xfrm flipV="1">
            <a:off x="3500430" y="5464983"/>
            <a:ext cx="857256" cy="42862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7" idx="2"/>
            <a:endCxn id="8" idx="6"/>
          </p:cNvCxnSpPr>
          <p:nvPr/>
        </p:nvCxnSpPr>
        <p:spPr>
          <a:xfrm rot="10800000">
            <a:off x="3500430" y="5393545"/>
            <a:ext cx="857256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6" idx="2"/>
            <a:endCxn id="9" idx="6"/>
          </p:cNvCxnSpPr>
          <p:nvPr/>
        </p:nvCxnSpPr>
        <p:spPr>
          <a:xfrm rot="10800000">
            <a:off x="3500430" y="5893611"/>
            <a:ext cx="857256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1"/>
            <a:endCxn id="9" idx="6"/>
          </p:cNvCxnSpPr>
          <p:nvPr/>
        </p:nvCxnSpPr>
        <p:spPr>
          <a:xfrm rot="16200000" flipV="1">
            <a:off x="3768323" y="5625719"/>
            <a:ext cx="352857" cy="8886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1"/>
            <a:endCxn id="8" idx="6"/>
          </p:cNvCxnSpPr>
          <p:nvPr/>
        </p:nvCxnSpPr>
        <p:spPr>
          <a:xfrm rot="16200000" flipV="1">
            <a:off x="3518290" y="5375686"/>
            <a:ext cx="852923" cy="8886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2"/>
            <a:endCxn id="8" idx="6"/>
          </p:cNvCxnSpPr>
          <p:nvPr/>
        </p:nvCxnSpPr>
        <p:spPr>
          <a:xfrm rot="10800000">
            <a:off x="3500430" y="5393545"/>
            <a:ext cx="857256" cy="50006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6"/>
            <a:endCxn id="4" idx="2"/>
          </p:cNvCxnSpPr>
          <p:nvPr/>
        </p:nvCxnSpPr>
        <p:spPr>
          <a:xfrm flipV="1">
            <a:off x="3500430" y="5036355"/>
            <a:ext cx="857256" cy="85725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714876" y="542926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857752" y="5429264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857488" y="5357826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000364" y="535782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857752" y="5857892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714876" y="585789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4714876" y="500063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5000636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714876" y="628652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4857752" y="6286520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857488" y="5857892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000364" y="5857892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Предписанная раскраска плоских графов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7160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Существует плоский 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)&gt;4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Граф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нельзя раскрасить в соответствии с предписанием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857752" y="457200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86248" y="614364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715272" y="514351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14348" y="507207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286248" y="371475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86116" y="52863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>
            <a:stCxn id="5" idx="6"/>
            <a:endCxn id="6" idx="3"/>
          </p:cNvCxnSpPr>
          <p:nvPr/>
        </p:nvCxnSpPr>
        <p:spPr>
          <a:xfrm flipV="1">
            <a:off x="4500562" y="5326440"/>
            <a:ext cx="3246096" cy="92436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1"/>
            <a:endCxn id="8" idx="6"/>
          </p:cNvCxnSpPr>
          <p:nvPr/>
        </p:nvCxnSpPr>
        <p:spPr>
          <a:xfrm rot="16200000" flipV="1">
            <a:off x="5447116" y="2875356"/>
            <a:ext cx="1352989" cy="324609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8" idx="2"/>
            <a:endCxn id="7" idx="7"/>
          </p:cNvCxnSpPr>
          <p:nvPr/>
        </p:nvCxnSpPr>
        <p:spPr>
          <a:xfrm rot="10800000" flipV="1">
            <a:off x="897276" y="3821908"/>
            <a:ext cx="3388972" cy="128155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572000" y="6500834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072462" y="5214950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72000" y="3429000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857356" y="478632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00232" y="4786322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43108" y="4786322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143372" y="342900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286248" y="3429000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429124" y="3429000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143372" y="650083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86248" y="650083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29124" y="6500834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0034" y="514351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>
            <a:stCxn id="71" idx="3"/>
            <a:endCxn id="69" idx="7"/>
          </p:cNvCxnSpPr>
          <p:nvPr/>
        </p:nvCxnSpPr>
        <p:spPr>
          <a:xfrm rot="5400000">
            <a:off x="5505027" y="4790655"/>
            <a:ext cx="205648" cy="84859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71" idx="1"/>
            <a:endCxn id="4" idx="5"/>
          </p:cNvCxnSpPr>
          <p:nvPr/>
        </p:nvCxnSpPr>
        <p:spPr>
          <a:xfrm rot="16200000" flipV="1">
            <a:off x="5433589" y="4362027"/>
            <a:ext cx="205648" cy="99146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5" idx="2"/>
            <a:endCxn id="7" idx="5"/>
          </p:cNvCxnSpPr>
          <p:nvPr/>
        </p:nvCxnSpPr>
        <p:spPr>
          <a:xfrm rot="10800000">
            <a:off x="897276" y="5255003"/>
            <a:ext cx="3388972" cy="99579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" idx="0"/>
            <a:endCxn id="8" idx="4"/>
          </p:cNvCxnSpPr>
          <p:nvPr/>
        </p:nvCxnSpPr>
        <p:spPr>
          <a:xfrm rot="5400000" flipH="1" flipV="1">
            <a:off x="3286116" y="5036355"/>
            <a:ext cx="221457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4" idx="0"/>
            <a:endCxn id="8" idx="5"/>
          </p:cNvCxnSpPr>
          <p:nvPr/>
        </p:nvCxnSpPr>
        <p:spPr>
          <a:xfrm rot="16200000" flipV="1">
            <a:off x="4379879" y="3986977"/>
            <a:ext cx="674328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71" idx="0"/>
            <a:endCxn id="8" idx="5"/>
          </p:cNvCxnSpPr>
          <p:nvPr/>
        </p:nvCxnSpPr>
        <p:spPr>
          <a:xfrm rot="16200000" flipV="1">
            <a:off x="4772788" y="3594068"/>
            <a:ext cx="1031518" cy="163874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>
            <a:off x="5000628" y="528638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6000760" y="492919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Овал 82"/>
          <p:cNvSpPr/>
          <p:nvPr/>
        </p:nvSpPr>
        <p:spPr>
          <a:xfrm>
            <a:off x="3643306" y="457200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2285984" y="500063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6" name="Прямая соединительная линия 85"/>
          <p:cNvCxnSpPr>
            <a:stCxn id="6" idx="2"/>
            <a:endCxn id="69" idx="6"/>
          </p:cNvCxnSpPr>
          <p:nvPr/>
        </p:nvCxnSpPr>
        <p:spPr>
          <a:xfrm rot="10800000" flipV="1">
            <a:off x="5214942" y="5250669"/>
            <a:ext cx="2500330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stCxn id="6" idx="2"/>
            <a:endCxn id="71" idx="6"/>
          </p:cNvCxnSpPr>
          <p:nvPr/>
        </p:nvCxnSpPr>
        <p:spPr>
          <a:xfrm rot="10800000">
            <a:off x="6215074" y="5036355"/>
            <a:ext cx="1500198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>
            <a:stCxn id="5" idx="7"/>
            <a:endCxn id="4" idx="3"/>
          </p:cNvCxnSpPr>
          <p:nvPr/>
        </p:nvCxnSpPr>
        <p:spPr>
          <a:xfrm rot="5400000" flipH="1" flipV="1">
            <a:off x="3969110" y="5255002"/>
            <a:ext cx="1420094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stCxn id="69" idx="4"/>
            <a:endCxn id="5" idx="7"/>
          </p:cNvCxnSpPr>
          <p:nvPr/>
        </p:nvCxnSpPr>
        <p:spPr>
          <a:xfrm rot="5400000">
            <a:off x="4451317" y="5518562"/>
            <a:ext cx="674328" cy="63860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>
            <a:stCxn id="69" idx="0"/>
            <a:endCxn id="4" idx="4"/>
          </p:cNvCxnSpPr>
          <p:nvPr/>
        </p:nvCxnSpPr>
        <p:spPr>
          <a:xfrm rot="16200000" flipV="1">
            <a:off x="4786314" y="4964917"/>
            <a:ext cx="500066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84" idx="2"/>
            <a:endCxn id="7" idx="6"/>
          </p:cNvCxnSpPr>
          <p:nvPr/>
        </p:nvCxnSpPr>
        <p:spPr>
          <a:xfrm rot="10800000" flipV="1">
            <a:off x="928662" y="5107793"/>
            <a:ext cx="1357322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>
            <a:stCxn id="9" idx="2"/>
            <a:endCxn id="84" idx="5"/>
          </p:cNvCxnSpPr>
          <p:nvPr/>
        </p:nvCxnSpPr>
        <p:spPr>
          <a:xfrm rot="10800000">
            <a:off x="2468912" y="5183565"/>
            <a:ext cx="817204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>
            <a:stCxn id="83" idx="3"/>
            <a:endCxn id="84" idx="7"/>
          </p:cNvCxnSpPr>
          <p:nvPr/>
        </p:nvCxnSpPr>
        <p:spPr>
          <a:xfrm rot="5400000">
            <a:off x="2933259" y="4290589"/>
            <a:ext cx="277086" cy="120578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>
            <a:stCxn id="8" idx="3"/>
            <a:endCxn id="83" idx="0"/>
          </p:cNvCxnSpPr>
          <p:nvPr/>
        </p:nvCxnSpPr>
        <p:spPr>
          <a:xfrm rot="5400000">
            <a:off x="3696885" y="3951259"/>
            <a:ext cx="674328" cy="56717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stCxn id="8" idx="3"/>
            <a:endCxn id="84" idx="0"/>
          </p:cNvCxnSpPr>
          <p:nvPr/>
        </p:nvCxnSpPr>
        <p:spPr>
          <a:xfrm rot="5400000">
            <a:off x="2803910" y="3486912"/>
            <a:ext cx="1102956" cy="192449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>
            <a:stCxn id="9" idx="0"/>
            <a:endCxn id="83" idx="4"/>
          </p:cNvCxnSpPr>
          <p:nvPr/>
        </p:nvCxnSpPr>
        <p:spPr>
          <a:xfrm rot="5400000" flipH="1" flipV="1">
            <a:off x="3321835" y="4857760"/>
            <a:ext cx="500066" cy="35719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>
            <a:stCxn id="5" idx="1"/>
            <a:endCxn id="83" idx="5"/>
          </p:cNvCxnSpPr>
          <p:nvPr/>
        </p:nvCxnSpPr>
        <p:spPr>
          <a:xfrm rot="16200000" flipV="1">
            <a:off x="3361887" y="5219283"/>
            <a:ext cx="142009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" idx="3"/>
            <a:endCxn id="7" idx="6"/>
          </p:cNvCxnSpPr>
          <p:nvPr/>
        </p:nvCxnSpPr>
        <p:spPr>
          <a:xfrm rot="5400000" flipH="1">
            <a:off x="1978039" y="4129854"/>
            <a:ext cx="290085" cy="23888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>
            <a:stCxn id="5" idx="1"/>
            <a:endCxn id="9" idx="4"/>
          </p:cNvCxnSpPr>
          <p:nvPr/>
        </p:nvCxnSpPr>
        <p:spPr>
          <a:xfrm rot="16200000" flipV="1">
            <a:off x="3518290" y="5375685"/>
            <a:ext cx="674328" cy="92436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Прямоугольник 133"/>
          <p:cNvSpPr/>
          <p:nvPr/>
        </p:nvSpPr>
        <p:spPr>
          <a:xfrm>
            <a:off x="2295508" y="4786322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3714744" y="4357694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3857620" y="4357694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4010020" y="4357694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4643438" y="4357694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4786314" y="4357694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4929190" y="4357694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5081590" y="4357694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3571868" y="4357694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3205154" y="557214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3348030" y="5572140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3490906" y="5572140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3643306" y="5572140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5133980" y="5572140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5276856" y="5572140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5419732" y="5572140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5572132" y="5572140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5857884" y="4714884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6000760" y="4714884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6143636" y="4714884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6296036" y="4714884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8215338" y="50720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14282" y="50599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a</a:t>
            </a:r>
            <a:endParaRPr lang="ru-RU" i="1" baseline="-25000" dirty="0">
              <a:solidFill>
                <a:schemeClr val="bg1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331514" y="6345816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857752" y="4714884"/>
            <a:ext cx="214314" cy="21431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86248" y="6286520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715272" y="528638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14348" y="5214950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286248" y="3857628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86116" y="542926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>
            <a:stCxn id="5" idx="6"/>
            <a:endCxn id="6" idx="3"/>
          </p:cNvCxnSpPr>
          <p:nvPr/>
        </p:nvCxnSpPr>
        <p:spPr>
          <a:xfrm flipV="1">
            <a:off x="4500562" y="5469316"/>
            <a:ext cx="3246096" cy="92436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1"/>
            <a:endCxn id="8" idx="6"/>
          </p:cNvCxnSpPr>
          <p:nvPr/>
        </p:nvCxnSpPr>
        <p:spPr>
          <a:xfrm rot="16200000" flipV="1">
            <a:off x="5447116" y="3018232"/>
            <a:ext cx="1352989" cy="324609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8" idx="2"/>
            <a:endCxn id="7" idx="7"/>
          </p:cNvCxnSpPr>
          <p:nvPr/>
        </p:nvCxnSpPr>
        <p:spPr>
          <a:xfrm rot="10800000" flipV="1">
            <a:off x="897276" y="3964784"/>
            <a:ext cx="3388972" cy="128155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572000" y="6643710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072462" y="535782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72000" y="3571876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857356" y="4929198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00232" y="4929198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43108" y="4929198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143372" y="3571876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286248" y="357187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429124" y="3571876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143372" y="664371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286248" y="6643710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29124" y="6643710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00034" y="5286388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единительная линия 60"/>
          <p:cNvCxnSpPr>
            <a:stCxn id="71" idx="3"/>
            <a:endCxn id="69" idx="7"/>
          </p:cNvCxnSpPr>
          <p:nvPr/>
        </p:nvCxnSpPr>
        <p:spPr>
          <a:xfrm rot="5400000">
            <a:off x="5505027" y="4933531"/>
            <a:ext cx="205648" cy="84859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stCxn id="71" idx="1"/>
            <a:endCxn id="4" idx="5"/>
          </p:cNvCxnSpPr>
          <p:nvPr/>
        </p:nvCxnSpPr>
        <p:spPr>
          <a:xfrm rot="16200000" flipV="1">
            <a:off x="5433589" y="4504903"/>
            <a:ext cx="205648" cy="99146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5" idx="2"/>
            <a:endCxn id="7" idx="5"/>
          </p:cNvCxnSpPr>
          <p:nvPr/>
        </p:nvCxnSpPr>
        <p:spPr>
          <a:xfrm rot="10800000">
            <a:off x="897276" y="5397879"/>
            <a:ext cx="3388972" cy="99579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" idx="0"/>
            <a:endCxn id="8" idx="4"/>
          </p:cNvCxnSpPr>
          <p:nvPr/>
        </p:nvCxnSpPr>
        <p:spPr>
          <a:xfrm rot="5400000" flipH="1" flipV="1">
            <a:off x="3286116" y="5179231"/>
            <a:ext cx="221457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4" idx="0"/>
            <a:endCxn id="8" idx="5"/>
          </p:cNvCxnSpPr>
          <p:nvPr/>
        </p:nvCxnSpPr>
        <p:spPr>
          <a:xfrm rot="16200000" flipV="1">
            <a:off x="4379879" y="4129853"/>
            <a:ext cx="674328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71" idx="0"/>
            <a:endCxn id="8" idx="5"/>
          </p:cNvCxnSpPr>
          <p:nvPr/>
        </p:nvCxnSpPr>
        <p:spPr>
          <a:xfrm rot="16200000" flipV="1">
            <a:off x="4772788" y="3736944"/>
            <a:ext cx="1031518" cy="163874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>
            <a:off x="5000628" y="542926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6000760" y="5072074"/>
            <a:ext cx="214314" cy="214314"/>
          </a:xfrm>
          <a:prstGeom prst="ellipse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Овал 82"/>
          <p:cNvSpPr/>
          <p:nvPr/>
        </p:nvSpPr>
        <p:spPr>
          <a:xfrm>
            <a:off x="3643306" y="471488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2285984" y="514351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6" name="Прямая соединительная линия 85"/>
          <p:cNvCxnSpPr>
            <a:stCxn id="6" idx="2"/>
            <a:endCxn id="69" idx="6"/>
          </p:cNvCxnSpPr>
          <p:nvPr/>
        </p:nvCxnSpPr>
        <p:spPr>
          <a:xfrm rot="10800000" flipV="1">
            <a:off x="5214942" y="5393545"/>
            <a:ext cx="2500330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stCxn id="6" idx="2"/>
            <a:endCxn id="71" idx="6"/>
          </p:cNvCxnSpPr>
          <p:nvPr/>
        </p:nvCxnSpPr>
        <p:spPr>
          <a:xfrm rot="10800000">
            <a:off x="6215074" y="5179231"/>
            <a:ext cx="1500198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>
            <a:stCxn id="5" idx="7"/>
            <a:endCxn id="4" idx="3"/>
          </p:cNvCxnSpPr>
          <p:nvPr/>
        </p:nvCxnSpPr>
        <p:spPr>
          <a:xfrm rot="5400000" flipH="1" flipV="1">
            <a:off x="3969110" y="5397878"/>
            <a:ext cx="1420094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stCxn id="69" idx="4"/>
            <a:endCxn id="5" idx="7"/>
          </p:cNvCxnSpPr>
          <p:nvPr/>
        </p:nvCxnSpPr>
        <p:spPr>
          <a:xfrm rot="5400000">
            <a:off x="4451317" y="5661438"/>
            <a:ext cx="674328" cy="63860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>
            <a:stCxn id="69" idx="0"/>
            <a:endCxn id="4" idx="4"/>
          </p:cNvCxnSpPr>
          <p:nvPr/>
        </p:nvCxnSpPr>
        <p:spPr>
          <a:xfrm rot="16200000" flipV="1">
            <a:off x="4786314" y="5107793"/>
            <a:ext cx="500066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84" idx="2"/>
            <a:endCxn id="7" idx="6"/>
          </p:cNvCxnSpPr>
          <p:nvPr/>
        </p:nvCxnSpPr>
        <p:spPr>
          <a:xfrm rot="10800000" flipV="1">
            <a:off x="928662" y="5250669"/>
            <a:ext cx="1357322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>
            <a:stCxn id="9" idx="2"/>
            <a:endCxn id="84" idx="5"/>
          </p:cNvCxnSpPr>
          <p:nvPr/>
        </p:nvCxnSpPr>
        <p:spPr>
          <a:xfrm rot="10800000">
            <a:off x="2468912" y="5326441"/>
            <a:ext cx="817204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>
            <a:stCxn id="83" idx="3"/>
            <a:endCxn id="84" idx="7"/>
          </p:cNvCxnSpPr>
          <p:nvPr/>
        </p:nvCxnSpPr>
        <p:spPr>
          <a:xfrm rot="5400000">
            <a:off x="2933259" y="4433465"/>
            <a:ext cx="277086" cy="120578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>
            <a:stCxn id="8" idx="3"/>
            <a:endCxn id="83" idx="0"/>
          </p:cNvCxnSpPr>
          <p:nvPr/>
        </p:nvCxnSpPr>
        <p:spPr>
          <a:xfrm rot="5400000">
            <a:off x="3696885" y="4094135"/>
            <a:ext cx="674328" cy="56717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stCxn id="8" idx="3"/>
            <a:endCxn id="84" idx="0"/>
          </p:cNvCxnSpPr>
          <p:nvPr/>
        </p:nvCxnSpPr>
        <p:spPr>
          <a:xfrm rot="5400000">
            <a:off x="2803910" y="3629788"/>
            <a:ext cx="1102956" cy="192449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>
            <a:stCxn id="9" idx="0"/>
            <a:endCxn id="83" idx="4"/>
          </p:cNvCxnSpPr>
          <p:nvPr/>
        </p:nvCxnSpPr>
        <p:spPr>
          <a:xfrm rot="5400000" flipH="1" flipV="1">
            <a:off x="3321835" y="5000636"/>
            <a:ext cx="500066" cy="35719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>
            <a:stCxn id="5" idx="1"/>
            <a:endCxn id="83" idx="5"/>
          </p:cNvCxnSpPr>
          <p:nvPr/>
        </p:nvCxnSpPr>
        <p:spPr>
          <a:xfrm rot="16200000" flipV="1">
            <a:off x="3361887" y="5362159"/>
            <a:ext cx="142009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>
            <a:stCxn id="9" idx="3"/>
            <a:endCxn id="7" idx="6"/>
          </p:cNvCxnSpPr>
          <p:nvPr/>
        </p:nvCxnSpPr>
        <p:spPr>
          <a:xfrm rot="5400000" flipH="1">
            <a:off x="1978039" y="4272730"/>
            <a:ext cx="290085" cy="23888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>
            <a:stCxn id="5" idx="1"/>
            <a:endCxn id="9" idx="4"/>
          </p:cNvCxnSpPr>
          <p:nvPr/>
        </p:nvCxnSpPr>
        <p:spPr>
          <a:xfrm rot="16200000" flipV="1">
            <a:off x="3518290" y="5518561"/>
            <a:ext cx="674328" cy="92436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Прямоугольник 133"/>
          <p:cNvSpPr/>
          <p:nvPr/>
        </p:nvSpPr>
        <p:spPr>
          <a:xfrm>
            <a:off x="2295508" y="4929198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Прямоугольник 135"/>
          <p:cNvSpPr/>
          <p:nvPr/>
        </p:nvSpPr>
        <p:spPr>
          <a:xfrm>
            <a:off x="3714744" y="4500570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3857620" y="4500570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Прямоугольник 137"/>
          <p:cNvSpPr/>
          <p:nvPr/>
        </p:nvSpPr>
        <p:spPr>
          <a:xfrm>
            <a:off x="4010020" y="4500570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Прямоугольник 138"/>
          <p:cNvSpPr/>
          <p:nvPr/>
        </p:nvSpPr>
        <p:spPr>
          <a:xfrm>
            <a:off x="4643438" y="4500570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Прямоугольник 139"/>
          <p:cNvSpPr/>
          <p:nvPr/>
        </p:nvSpPr>
        <p:spPr>
          <a:xfrm>
            <a:off x="4786314" y="4500570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4929190" y="4500570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5081590" y="4500570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3571868" y="4500570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3205154" y="5715016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3348030" y="5715016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Прямоугольник 145"/>
          <p:cNvSpPr/>
          <p:nvPr/>
        </p:nvSpPr>
        <p:spPr>
          <a:xfrm>
            <a:off x="3490906" y="5715016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Прямоугольник 146"/>
          <p:cNvSpPr/>
          <p:nvPr/>
        </p:nvSpPr>
        <p:spPr>
          <a:xfrm>
            <a:off x="3643306" y="5715016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5133980" y="571501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Прямоугольник 148"/>
          <p:cNvSpPr/>
          <p:nvPr/>
        </p:nvSpPr>
        <p:spPr>
          <a:xfrm>
            <a:off x="5276856" y="5715016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5419732" y="5715016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5572132" y="5715016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5857884" y="4857760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6000760" y="4857760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6143636" y="4857760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6296036" y="4857760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8215338" y="521495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214282" y="513137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331514" y="6488692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4857752" y="128586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4286248" y="285749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7715272" y="185736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714348" y="178592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4286248" y="428604"/>
            <a:ext cx="214314" cy="214314"/>
          </a:xfrm>
          <a:prstGeom prst="ellipse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3286116" y="200024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" name="Прямая соединительная линия 81"/>
          <p:cNvCxnSpPr>
            <a:stCxn id="77" idx="6"/>
            <a:endCxn id="78" idx="3"/>
          </p:cNvCxnSpPr>
          <p:nvPr/>
        </p:nvCxnSpPr>
        <p:spPr>
          <a:xfrm flipV="1">
            <a:off x="4500562" y="2040292"/>
            <a:ext cx="3246096" cy="92436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>
            <a:stCxn id="78" idx="1"/>
            <a:endCxn id="80" idx="6"/>
          </p:cNvCxnSpPr>
          <p:nvPr/>
        </p:nvCxnSpPr>
        <p:spPr>
          <a:xfrm rot="16200000" flipV="1">
            <a:off x="5447116" y="-410792"/>
            <a:ext cx="1352989" cy="324609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>
            <a:stCxn id="80" idx="2"/>
            <a:endCxn id="79" idx="7"/>
          </p:cNvCxnSpPr>
          <p:nvPr/>
        </p:nvCxnSpPr>
        <p:spPr>
          <a:xfrm rot="10800000" flipV="1">
            <a:off x="897276" y="535760"/>
            <a:ext cx="3388972" cy="128155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Прямоугольник 91"/>
          <p:cNvSpPr/>
          <p:nvPr/>
        </p:nvSpPr>
        <p:spPr>
          <a:xfrm>
            <a:off x="4572000" y="3214686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8072462" y="192880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4572000" y="142852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857356" y="150017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2000232" y="1500174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2143108" y="1500174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4143372" y="14285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4286248" y="14285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4429124" y="142852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4143372" y="3214686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4286248" y="321468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4429124" y="3214686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00034" y="1857364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1" name="Прямая соединительная линия 110"/>
          <p:cNvCxnSpPr>
            <a:stCxn id="118" idx="3"/>
            <a:endCxn id="117" idx="7"/>
          </p:cNvCxnSpPr>
          <p:nvPr/>
        </p:nvCxnSpPr>
        <p:spPr>
          <a:xfrm rot="5400000">
            <a:off x="5505027" y="1504507"/>
            <a:ext cx="205648" cy="84859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>
            <a:stCxn id="118" idx="1"/>
            <a:endCxn id="76" idx="5"/>
          </p:cNvCxnSpPr>
          <p:nvPr/>
        </p:nvCxnSpPr>
        <p:spPr>
          <a:xfrm rot="16200000" flipV="1">
            <a:off x="5433589" y="1075879"/>
            <a:ext cx="205648" cy="99146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>
            <a:stCxn id="77" idx="2"/>
            <a:endCxn id="79" idx="5"/>
          </p:cNvCxnSpPr>
          <p:nvPr/>
        </p:nvCxnSpPr>
        <p:spPr>
          <a:xfrm rot="10800000">
            <a:off x="897276" y="1968855"/>
            <a:ext cx="3388972" cy="99579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>
            <a:stCxn id="77" idx="0"/>
            <a:endCxn id="80" idx="4"/>
          </p:cNvCxnSpPr>
          <p:nvPr/>
        </p:nvCxnSpPr>
        <p:spPr>
          <a:xfrm rot="5400000" flipH="1" flipV="1">
            <a:off x="3286116" y="1750207"/>
            <a:ext cx="221457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>
            <a:stCxn id="76" idx="0"/>
            <a:endCxn id="80" idx="5"/>
          </p:cNvCxnSpPr>
          <p:nvPr/>
        </p:nvCxnSpPr>
        <p:spPr>
          <a:xfrm rot="16200000" flipV="1">
            <a:off x="4379879" y="700829"/>
            <a:ext cx="674328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>
            <a:stCxn id="118" idx="0"/>
            <a:endCxn id="80" idx="5"/>
          </p:cNvCxnSpPr>
          <p:nvPr/>
        </p:nvCxnSpPr>
        <p:spPr>
          <a:xfrm rot="16200000" flipV="1">
            <a:off x="4772788" y="307920"/>
            <a:ext cx="1031518" cy="163874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Овал 116"/>
          <p:cNvSpPr/>
          <p:nvPr/>
        </p:nvSpPr>
        <p:spPr>
          <a:xfrm>
            <a:off x="5000628" y="200024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Овал 117"/>
          <p:cNvSpPr/>
          <p:nvPr/>
        </p:nvSpPr>
        <p:spPr>
          <a:xfrm>
            <a:off x="6000760" y="16430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Овал 118"/>
          <p:cNvSpPr/>
          <p:nvPr/>
        </p:nvSpPr>
        <p:spPr>
          <a:xfrm>
            <a:off x="3643306" y="1285860"/>
            <a:ext cx="214314" cy="214314"/>
          </a:xfrm>
          <a:prstGeom prst="ellipse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Овал 119"/>
          <p:cNvSpPr/>
          <p:nvPr/>
        </p:nvSpPr>
        <p:spPr>
          <a:xfrm>
            <a:off x="2285984" y="1714488"/>
            <a:ext cx="214314" cy="214314"/>
          </a:xfrm>
          <a:prstGeom prst="ellipse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1" name="Прямая соединительная линия 120"/>
          <p:cNvCxnSpPr>
            <a:stCxn id="78" idx="2"/>
            <a:endCxn id="117" idx="6"/>
          </p:cNvCxnSpPr>
          <p:nvPr/>
        </p:nvCxnSpPr>
        <p:spPr>
          <a:xfrm rot="10800000" flipV="1">
            <a:off x="5214942" y="1964521"/>
            <a:ext cx="2500330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stCxn id="78" idx="2"/>
            <a:endCxn id="118" idx="6"/>
          </p:cNvCxnSpPr>
          <p:nvPr/>
        </p:nvCxnSpPr>
        <p:spPr>
          <a:xfrm rot="10800000">
            <a:off x="6215074" y="1750207"/>
            <a:ext cx="1500198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>
            <a:stCxn id="77" idx="7"/>
            <a:endCxn id="76" idx="3"/>
          </p:cNvCxnSpPr>
          <p:nvPr/>
        </p:nvCxnSpPr>
        <p:spPr>
          <a:xfrm rot="5400000" flipH="1" flipV="1">
            <a:off x="3969110" y="1968854"/>
            <a:ext cx="1420094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>
            <a:stCxn id="117" idx="4"/>
            <a:endCxn id="77" idx="7"/>
          </p:cNvCxnSpPr>
          <p:nvPr/>
        </p:nvCxnSpPr>
        <p:spPr>
          <a:xfrm rot="5400000">
            <a:off x="4451317" y="2232414"/>
            <a:ext cx="674328" cy="63860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>
            <a:stCxn id="117" idx="0"/>
            <a:endCxn id="76" idx="4"/>
          </p:cNvCxnSpPr>
          <p:nvPr/>
        </p:nvCxnSpPr>
        <p:spPr>
          <a:xfrm rot="16200000" flipV="1">
            <a:off x="4786314" y="1678769"/>
            <a:ext cx="500066" cy="14287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>
            <a:stCxn id="120" idx="2"/>
            <a:endCxn id="79" idx="6"/>
          </p:cNvCxnSpPr>
          <p:nvPr/>
        </p:nvCxnSpPr>
        <p:spPr>
          <a:xfrm rot="10800000" flipV="1">
            <a:off x="928662" y="1821645"/>
            <a:ext cx="1357322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единительная линия 129"/>
          <p:cNvCxnSpPr>
            <a:stCxn id="81" idx="2"/>
            <a:endCxn id="120" idx="5"/>
          </p:cNvCxnSpPr>
          <p:nvPr/>
        </p:nvCxnSpPr>
        <p:spPr>
          <a:xfrm rot="10800000">
            <a:off x="2468912" y="1897417"/>
            <a:ext cx="817204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>
            <a:stCxn id="119" idx="3"/>
            <a:endCxn id="120" idx="7"/>
          </p:cNvCxnSpPr>
          <p:nvPr/>
        </p:nvCxnSpPr>
        <p:spPr>
          <a:xfrm rot="5400000">
            <a:off x="2933259" y="1004441"/>
            <a:ext cx="277086" cy="120578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>
            <a:stCxn id="80" idx="3"/>
            <a:endCxn id="119" idx="0"/>
          </p:cNvCxnSpPr>
          <p:nvPr/>
        </p:nvCxnSpPr>
        <p:spPr>
          <a:xfrm rot="5400000">
            <a:off x="3696885" y="665111"/>
            <a:ext cx="674328" cy="56717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>
            <a:stCxn id="80" idx="3"/>
            <a:endCxn id="120" idx="0"/>
          </p:cNvCxnSpPr>
          <p:nvPr/>
        </p:nvCxnSpPr>
        <p:spPr>
          <a:xfrm rot="5400000">
            <a:off x="2803910" y="200764"/>
            <a:ext cx="1102956" cy="192449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>
            <a:stCxn id="81" idx="0"/>
            <a:endCxn id="119" idx="4"/>
          </p:cNvCxnSpPr>
          <p:nvPr/>
        </p:nvCxnSpPr>
        <p:spPr>
          <a:xfrm rot="5400000" flipH="1" flipV="1">
            <a:off x="3321835" y="1571612"/>
            <a:ext cx="500066" cy="35719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>
            <a:stCxn id="77" idx="1"/>
            <a:endCxn id="119" idx="5"/>
          </p:cNvCxnSpPr>
          <p:nvPr/>
        </p:nvCxnSpPr>
        <p:spPr>
          <a:xfrm rot="16200000" flipV="1">
            <a:off x="3361887" y="1933135"/>
            <a:ext cx="142009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>
            <a:stCxn id="81" idx="3"/>
            <a:endCxn id="79" idx="6"/>
          </p:cNvCxnSpPr>
          <p:nvPr/>
        </p:nvCxnSpPr>
        <p:spPr>
          <a:xfrm rot="5400000" flipH="1">
            <a:off x="1978039" y="843706"/>
            <a:ext cx="290085" cy="238884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>
            <a:stCxn id="77" idx="1"/>
            <a:endCxn id="81" idx="4"/>
          </p:cNvCxnSpPr>
          <p:nvPr/>
        </p:nvCxnSpPr>
        <p:spPr>
          <a:xfrm rot="16200000" flipV="1">
            <a:off x="3518290" y="2089537"/>
            <a:ext cx="674328" cy="92436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Прямоугольник 161"/>
          <p:cNvSpPr/>
          <p:nvPr/>
        </p:nvSpPr>
        <p:spPr>
          <a:xfrm>
            <a:off x="2295508" y="1500174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Прямоугольник 162"/>
          <p:cNvSpPr/>
          <p:nvPr/>
        </p:nvSpPr>
        <p:spPr>
          <a:xfrm>
            <a:off x="3714744" y="1071546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Прямоугольник 163"/>
          <p:cNvSpPr/>
          <p:nvPr/>
        </p:nvSpPr>
        <p:spPr>
          <a:xfrm>
            <a:off x="3857620" y="1071546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4010020" y="1071546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6" name="Прямоугольник 165"/>
          <p:cNvSpPr/>
          <p:nvPr/>
        </p:nvSpPr>
        <p:spPr>
          <a:xfrm>
            <a:off x="4643438" y="1071546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Прямоугольник 166"/>
          <p:cNvSpPr/>
          <p:nvPr/>
        </p:nvSpPr>
        <p:spPr>
          <a:xfrm>
            <a:off x="4786314" y="1071546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4929190" y="1071546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5081590" y="1071546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3571868" y="1071546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3205154" y="2285992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2" name="Прямоугольник 171"/>
          <p:cNvSpPr/>
          <p:nvPr/>
        </p:nvSpPr>
        <p:spPr>
          <a:xfrm>
            <a:off x="3348030" y="2285992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3490906" y="2285992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" name="Прямоугольник 173"/>
          <p:cNvSpPr/>
          <p:nvPr/>
        </p:nvSpPr>
        <p:spPr>
          <a:xfrm>
            <a:off x="3643306" y="2285992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5" name="Прямоугольник 174"/>
          <p:cNvSpPr/>
          <p:nvPr/>
        </p:nvSpPr>
        <p:spPr>
          <a:xfrm>
            <a:off x="5133980" y="228599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Прямоугольник 175"/>
          <p:cNvSpPr/>
          <p:nvPr/>
        </p:nvSpPr>
        <p:spPr>
          <a:xfrm>
            <a:off x="5276856" y="2285992"/>
            <a:ext cx="142876" cy="14287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Прямоугольник 176"/>
          <p:cNvSpPr/>
          <p:nvPr/>
        </p:nvSpPr>
        <p:spPr>
          <a:xfrm>
            <a:off x="5419732" y="2285992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Прямоугольник 177"/>
          <p:cNvSpPr/>
          <p:nvPr/>
        </p:nvSpPr>
        <p:spPr>
          <a:xfrm>
            <a:off x="5572132" y="2285992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Прямоугольник 178"/>
          <p:cNvSpPr/>
          <p:nvPr/>
        </p:nvSpPr>
        <p:spPr>
          <a:xfrm>
            <a:off x="5857884" y="1428736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0" name="Прямоугольник 179"/>
          <p:cNvSpPr/>
          <p:nvPr/>
        </p:nvSpPr>
        <p:spPr>
          <a:xfrm>
            <a:off x="6000760" y="1428736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6143636" y="1428736"/>
            <a:ext cx="142876" cy="1428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6296036" y="1428736"/>
            <a:ext cx="142876" cy="1428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8215338" y="178592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3331514" y="3059668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214282" y="171448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Нижние оценки для хроматического числа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i="1" dirty="0" smtClean="0">
              <a:solidFill>
                <a:schemeClr val="bg1"/>
              </a:solidFill>
              <a:sym typeface="Symbol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≥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где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–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мощность максимальной клики</a:t>
            </a:r>
            <a:endParaRPr lang="ru-RU" i="1" dirty="0" smtClean="0">
              <a:solidFill>
                <a:schemeClr val="bg1"/>
              </a:solidFill>
              <a:sym typeface="Symbol"/>
            </a:endParaRPr>
          </a:p>
          <a:p>
            <a:endParaRPr lang="ru-RU" i="1" dirty="0" smtClean="0">
              <a:solidFill>
                <a:schemeClr val="bg1"/>
              </a:solidFill>
              <a:sym typeface="Symbol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≥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/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</a:t>
            </a:r>
            <a:r>
              <a:rPr lang="en-US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где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en-US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–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число вершин, а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–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мощность максимального независимого множества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Предписанная раскраска плоских графов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2714612" y="3714752"/>
            <a:ext cx="4000528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1,5</a:t>
            </a:r>
            <a:endParaRPr lang="ru-RU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2714612" y="4214818"/>
            <a:ext cx="4000528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1,6</a:t>
            </a:r>
            <a:endParaRPr lang="ru-RU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2714612" y="5643578"/>
            <a:ext cx="4000528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4,8</a:t>
            </a:r>
            <a:endParaRPr lang="ru-RU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2357422" y="3714752"/>
            <a:ext cx="642942" cy="235745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6286512" y="3714752"/>
            <a:ext cx="642942" cy="235745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285852" y="4631304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{1,2,3,4}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030887" y="4631304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{5,6,7,8}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572000" y="49291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Содержимое 2"/>
          <p:cNvSpPr>
            <a:spLocks noGrp="1"/>
          </p:cNvSpPr>
          <p:nvPr>
            <p:ph idx="1"/>
          </p:nvPr>
        </p:nvSpPr>
        <p:spPr>
          <a:xfrm>
            <a:off x="1957398" y="2457457"/>
            <a:ext cx="6543692" cy="68579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Плоский 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)&gt;4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Предписанная раскраска плоских графов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Теорема </a:t>
            </a:r>
            <a:r>
              <a:rPr lang="ru-RU" sz="3600" dirty="0" err="1" smtClean="0">
                <a:solidFill>
                  <a:schemeClr val="bg1"/>
                </a:solidFill>
              </a:rPr>
              <a:t>Томассена</a:t>
            </a:r>
            <a:r>
              <a:rPr lang="ru-RU" sz="3600" dirty="0" smtClean="0">
                <a:solidFill>
                  <a:schemeClr val="bg1"/>
                </a:solidFill>
              </a:rPr>
              <a:t> (1994). Если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solidFill>
                  <a:schemeClr val="bg1"/>
                </a:solidFill>
              </a:rPr>
              <a:t> – </a:t>
            </a:r>
            <a:r>
              <a:rPr lang="ru-RU" sz="3600" dirty="0" smtClean="0">
                <a:solidFill>
                  <a:schemeClr val="bg1"/>
                </a:solidFill>
              </a:rPr>
              <a:t>плоский, то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)≤5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Предписанная раскраска плоских графов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86254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Лемма. Пусть в плоском графе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внешняя грань ограничена циклом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36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dirty="0" smtClean="0">
                <a:solidFill>
                  <a:schemeClr val="bg1"/>
                </a:solidFill>
              </a:rPr>
              <a:t>, </a:t>
            </a:r>
            <a:r>
              <a:rPr lang="ru-RU" sz="3600" dirty="0" smtClean="0">
                <a:solidFill>
                  <a:schemeClr val="bg1"/>
                </a:solidFill>
              </a:rPr>
              <a:t>а все внутренние грани треугольные. Пусть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и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dirty="0" smtClean="0">
                <a:solidFill>
                  <a:schemeClr val="bg1"/>
                </a:solidFill>
              </a:rPr>
              <a:t> окрашены различными цветами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и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dirty="0" smtClean="0">
                <a:solidFill>
                  <a:schemeClr val="bg1"/>
                </a:solidFill>
              </a:rPr>
              <a:t>, остальные вершины цикла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имеют предписания мощности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600" dirty="0" smtClean="0">
                <a:solidFill>
                  <a:schemeClr val="bg1"/>
                </a:solidFill>
              </a:rPr>
              <a:t>, а внутренние вершины – предписания мощности 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dirty="0" smtClean="0">
                <a:solidFill>
                  <a:schemeClr val="bg1"/>
                </a:solidFill>
              </a:rPr>
              <a:t>. Тогда существует раскраска графа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в соответствии с этим предписанием.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31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Индукция по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i="1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Рассмотрим 2 случая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Случай 1. В цикле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есть хорда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i="1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Обозначим через 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bg1"/>
                </a:solidFill>
              </a:rPr>
              <a:t> ту часть цикла, которая содержит вершины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928926" y="4643446"/>
            <a:ext cx="3143272" cy="107157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429124" y="5643578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429124" y="4572008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>
            <a:stCxn id="5" idx="0"/>
            <a:endCxn id="6" idx="4"/>
          </p:cNvCxnSpPr>
          <p:nvPr/>
        </p:nvCxnSpPr>
        <p:spPr>
          <a:xfrm rot="5400000" flipH="1" flipV="1">
            <a:off x="4021921" y="5172084"/>
            <a:ext cx="94298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73700" y="421481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868" y="57028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88146" y="4591056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92078" y="441699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7686" y="577431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500694" y="4724408"/>
            <a:ext cx="128582" cy="1285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800740" y="4872054"/>
            <a:ext cx="128582" cy="1285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7256" y="57150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857488" y="5086368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71472" y="4643446"/>
            <a:ext cx="3143272" cy="107157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143108" y="5643578"/>
            <a:ext cx="128582" cy="12858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43108" y="4572008"/>
            <a:ext cx="128582" cy="12858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>
            <a:stCxn id="5" idx="0"/>
            <a:endCxn id="6" idx="4"/>
          </p:cNvCxnSpPr>
          <p:nvPr/>
        </p:nvCxnSpPr>
        <p:spPr>
          <a:xfrm rot="5400000" flipH="1" flipV="1">
            <a:off x="1735905" y="5172084"/>
            <a:ext cx="94298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87684" y="421481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85852" y="57028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2130" y="4591056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6062" y="441699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71670" y="577431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214678" y="4724408"/>
            <a:ext cx="128582" cy="1285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3514724" y="4872054"/>
            <a:ext cx="128582" cy="1285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31240" y="57150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417338" y="4643446"/>
            <a:ext cx="3143272" cy="107157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6917536" y="5643578"/>
            <a:ext cx="128582" cy="12858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917536" y="4572008"/>
            <a:ext cx="128582" cy="12858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единительная линия 19"/>
          <p:cNvCxnSpPr>
            <a:stCxn id="18" idx="0"/>
            <a:endCxn id="19" idx="4"/>
          </p:cNvCxnSpPr>
          <p:nvPr/>
        </p:nvCxnSpPr>
        <p:spPr>
          <a:xfrm rot="5400000" flipH="1" flipV="1">
            <a:off x="6510333" y="5172084"/>
            <a:ext cx="94298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062112" y="421481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60280" y="57028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76558" y="4591056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980490" y="441699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46098" y="577431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7989106" y="4724408"/>
            <a:ext cx="128582" cy="1285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8289152" y="4872054"/>
            <a:ext cx="128582" cy="1285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05668" y="571501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одержимое 28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9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Красим по индукции сначала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а потом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4143372" y="4944632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V="1">
            <a:off x="2214546" y="4714884"/>
            <a:ext cx="500066" cy="42862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2214546" y="4714884"/>
            <a:ext cx="785818" cy="64294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428860" y="4857760"/>
            <a:ext cx="1000132" cy="85725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2824146" y="5000636"/>
            <a:ext cx="819160" cy="68103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7000892" y="4714884"/>
            <a:ext cx="500066" cy="42862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7000892" y="4714884"/>
            <a:ext cx="785818" cy="7143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8" idx="7"/>
            <a:endCxn id="26" idx="3"/>
          </p:cNvCxnSpPr>
          <p:nvPr/>
        </p:nvCxnSpPr>
        <p:spPr>
          <a:xfrm rot="5400000" flipH="1" flipV="1">
            <a:off x="7103488" y="4757960"/>
            <a:ext cx="828248" cy="98064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7215206" y="4857760"/>
            <a:ext cx="1000132" cy="85725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endCxn id="27" idx="5"/>
          </p:cNvCxnSpPr>
          <p:nvPr/>
        </p:nvCxnSpPr>
        <p:spPr>
          <a:xfrm flipV="1">
            <a:off x="7643834" y="4981806"/>
            <a:ext cx="755070" cy="66177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5" idx="0"/>
          </p:cNvCxnSpPr>
          <p:nvPr/>
        </p:nvCxnSpPr>
        <p:spPr>
          <a:xfrm rot="5400000" flipH="1" flipV="1">
            <a:off x="2282411" y="4711310"/>
            <a:ext cx="857256" cy="100728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10800000">
            <a:off x="6429388" y="4714884"/>
            <a:ext cx="500066" cy="3571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10800000">
            <a:off x="5572132" y="5000636"/>
            <a:ext cx="928694" cy="64294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10800000">
            <a:off x="6143636" y="4786322"/>
            <a:ext cx="785820" cy="5715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10800000">
            <a:off x="5857885" y="4871811"/>
            <a:ext cx="1123232" cy="77176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500034" y="5086368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5372112" y="5086368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23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Случай </a:t>
            </a:r>
            <a:r>
              <a:rPr lang="en-US" dirty="0" smtClean="0">
                <a:solidFill>
                  <a:schemeClr val="bg1"/>
                </a:solidFill>
              </a:rPr>
              <a:t>2</a:t>
            </a:r>
            <a:r>
              <a:rPr lang="ru-RU" dirty="0" smtClean="0">
                <a:solidFill>
                  <a:schemeClr val="bg1"/>
                </a:solidFill>
              </a:rPr>
              <a:t>. В цикле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нет хорд</a:t>
            </a:r>
            <a:r>
              <a:rPr lang="en-US" i="1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Обозначим через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соседей вершины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лежащих внутри цикла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i="1" dirty="0" smtClean="0">
              <a:solidFill>
                <a:schemeClr val="bg1"/>
              </a:solidFill>
            </a:endParaRPr>
          </a:p>
          <a:p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928926" y="4643446"/>
            <a:ext cx="3143272" cy="107157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300674" y="4643446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5916" y="470274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1668" y="492919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4658" y="421481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4214818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57686" y="4572008"/>
            <a:ext cx="128582" cy="1285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786314" y="4572008"/>
            <a:ext cx="128582" cy="1285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7256" y="5715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715008" y="4786322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57218" y="421481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072066" y="5000636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15008" y="448842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786314" y="4857760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514988" y="5000636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4206" y="500063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15" idx="4"/>
            <a:endCxn id="23" idx="0"/>
          </p:cNvCxnSpPr>
          <p:nvPr/>
        </p:nvCxnSpPr>
        <p:spPr>
          <a:xfrm rot="5400000">
            <a:off x="4772020" y="4779175"/>
            <a:ext cx="15717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5" idx="3"/>
            <a:endCxn id="23" idx="6"/>
          </p:cNvCxnSpPr>
          <p:nvPr/>
        </p:nvCxnSpPr>
        <p:spPr>
          <a:xfrm rot="5400000">
            <a:off x="5032774" y="4635320"/>
            <a:ext cx="168853" cy="4046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5" idx="3"/>
            <a:endCxn id="21" idx="0"/>
          </p:cNvCxnSpPr>
          <p:nvPr/>
        </p:nvCxnSpPr>
        <p:spPr>
          <a:xfrm rot="5400000">
            <a:off x="5104212" y="4785344"/>
            <a:ext cx="247438" cy="18314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23" idx="5"/>
            <a:endCxn id="21" idx="2"/>
          </p:cNvCxnSpPr>
          <p:nvPr/>
        </p:nvCxnSpPr>
        <p:spPr>
          <a:xfrm rot="16200000" flipH="1">
            <a:off x="4935359" y="4928219"/>
            <a:ext cx="97415" cy="176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1" idx="6"/>
            <a:endCxn id="25" idx="2"/>
          </p:cNvCxnSpPr>
          <p:nvPr/>
        </p:nvCxnSpPr>
        <p:spPr>
          <a:xfrm>
            <a:off x="5200648" y="5064927"/>
            <a:ext cx="314340" cy="1588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5" idx="5"/>
            <a:endCxn id="25" idx="1"/>
          </p:cNvCxnSpPr>
          <p:nvPr/>
        </p:nvCxnSpPr>
        <p:spPr>
          <a:xfrm rot="16200000" flipH="1">
            <a:off x="5338988" y="4824636"/>
            <a:ext cx="266268" cy="12339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9" idx="3"/>
            <a:endCxn id="25" idx="7"/>
          </p:cNvCxnSpPr>
          <p:nvPr/>
        </p:nvCxnSpPr>
        <p:spPr>
          <a:xfrm rot="5400000">
            <a:off x="5617593" y="4903221"/>
            <a:ext cx="123392" cy="10909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115328" cy="175736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предписании вершины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 smtClean="0">
                <a:solidFill>
                  <a:schemeClr val="bg1"/>
                </a:solidFill>
              </a:rPr>
              <a:t> выберем цвета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dirty="0" smtClean="0">
                <a:solidFill>
                  <a:schemeClr val="bg1"/>
                </a:solidFill>
              </a:rPr>
              <a:t> 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отличные от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solidFill>
                  <a:schemeClr val="bg1"/>
                </a:solidFill>
              </a:rPr>
              <a:t> и удалим их из предписаний вершин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solidFill>
                  <a:schemeClr val="bg1"/>
                </a:solidFill>
              </a:rPr>
              <a:t>. Удалив вершину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получим меньший 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G’ </a:t>
            </a:r>
            <a:r>
              <a:rPr lang="ru-RU" dirty="0" smtClean="0">
                <a:solidFill>
                  <a:schemeClr val="bg1"/>
                </a:solidFill>
              </a:rPr>
              <a:t>с предписанием, удовлетворяющим условиям теоремы.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i="1" dirty="0" smtClean="0">
              <a:solidFill>
                <a:schemeClr val="bg1"/>
              </a:solidFill>
            </a:endParaRPr>
          </a:p>
          <a:p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928926" y="4643446"/>
            <a:ext cx="3143272" cy="107157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300674" y="4643446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5916" y="470274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1668" y="492919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4658" y="421481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414338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57686" y="4572008"/>
            <a:ext cx="128582" cy="1285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786314" y="4572008"/>
            <a:ext cx="128582" cy="1285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7256" y="5715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715008" y="4786322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57218" y="421481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072066" y="5000636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15008" y="448842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786314" y="4857760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514988" y="5000636"/>
            <a:ext cx="128582" cy="1285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4206" y="500063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15" idx="4"/>
            <a:endCxn id="23" idx="0"/>
          </p:cNvCxnSpPr>
          <p:nvPr/>
        </p:nvCxnSpPr>
        <p:spPr>
          <a:xfrm rot="5400000">
            <a:off x="4772020" y="4779175"/>
            <a:ext cx="15717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5" idx="3"/>
            <a:endCxn id="23" idx="6"/>
          </p:cNvCxnSpPr>
          <p:nvPr/>
        </p:nvCxnSpPr>
        <p:spPr>
          <a:xfrm rot="5400000">
            <a:off x="5032774" y="4635320"/>
            <a:ext cx="168853" cy="4046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5" idx="3"/>
            <a:endCxn id="21" idx="0"/>
          </p:cNvCxnSpPr>
          <p:nvPr/>
        </p:nvCxnSpPr>
        <p:spPr>
          <a:xfrm rot="5400000">
            <a:off x="5104212" y="4785344"/>
            <a:ext cx="247438" cy="18314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23" idx="5"/>
            <a:endCxn id="21" idx="2"/>
          </p:cNvCxnSpPr>
          <p:nvPr/>
        </p:nvCxnSpPr>
        <p:spPr>
          <a:xfrm rot="16200000" flipH="1">
            <a:off x="4935359" y="4928219"/>
            <a:ext cx="97415" cy="176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1" idx="6"/>
            <a:endCxn id="25" idx="2"/>
          </p:cNvCxnSpPr>
          <p:nvPr/>
        </p:nvCxnSpPr>
        <p:spPr>
          <a:xfrm>
            <a:off x="5200648" y="5064927"/>
            <a:ext cx="314340" cy="1588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5" idx="5"/>
            <a:endCxn id="25" idx="1"/>
          </p:cNvCxnSpPr>
          <p:nvPr/>
        </p:nvCxnSpPr>
        <p:spPr>
          <a:xfrm rot="16200000" flipH="1">
            <a:off x="5338988" y="4824636"/>
            <a:ext cx="266268" cy="12339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9" idx="3"/>
            <a:endCxn id="25" idx="7"/>
          </p:cNvCxnSpPr>
          <p:nvPr/>
        </p:nvCxnSpPr>
        <p:spPr>
          <a:xfrm rot="5400000">
            <a:off x="5617593" y="4903221"/>
            <a:ext cx="123392" cy="10909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572132" y="4071942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57752" y="414338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429124" y="407194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429256" y="4071942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86314" y="378619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7686" y="371475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40282" y="371475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00694" y="371475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29058" y="507207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G’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115328" cy="175736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 индукции раскрасим 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G’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 соответствии с предписанием. Цвета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не использовались при раскраске вершин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,…,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solidFill>
                  <a:schemeClr val="bg1"/>
                </a:solidFill>
              </a:rPr>
              <a:t>. Красим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тем из них, который отличен от цвета вершины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i="1" dirty="0" smtClean="0">
              <a:solidFill>
                <a:schemeClr val="bg1"/>
              </a:solidFill>
            </a:endParaRPr>
          </a:p>
          <a:p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928926" y="4643446"/>
            <a:ext cx="3143272" cy="107157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300674" y="4643446"/>
            <a:ext cx="128582" cy="12858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75916" y="470274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61668" y="492919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04658" y="421481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6248" y="4202676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57686" y="4572008"/>
            <a:ext cx="128582" cy="1285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786314" y="4572008"/>
            <a:ext cx="128582" cy="1285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17256" y="5715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715008" y="4786322"/>
            <a:ext cx="128582" cy="12858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57218" y="421481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072066" y="5000636"/>
            <a:ext cx="128582" cy="1285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15008" y="448842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786314" y="4857760"/>
            <a:ext cx="128582" cy="128582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514988" y="5000636"/>
            <a:ext cx="128582" cy="12858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4206" y="500063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15" idx="4"/>
            <a:endCxn id="23" idx="0"/>
          </p:cNvCxnSpPr>
          <p:nvPr/>
        </p:nvCxnSpPr>
        <p:spPr>
          <a:xfrm rot="5400000">
            <a:off x="4772020" y="4779175"/>
            <a:ext cx="15717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5" idx="3"/>
            <a:endCxn id="23" idx="6"/>
          </p:cNvCxnSpPr>
          <p:nvPr/>
        </p:nvCxnSpPr>
        <p:spPr>
          <a:xfrm rot="5400000">
            <a:off x="5032774" y="4635320"/>
            <a:ext cx="168853" cy="40460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5" idx="3"/>
            <a:endCxn id="21" idx="0"/>
          </p:cNvCxnSpPr>
          <p:nvPr/>
        </p:nvCxnSpPr>
        <p:spPr>
          <a:xfrm rot="5400000">
            <a:off x="5104212" y="4785344"/>
            <a:ext cx="247438" cy="18314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23" idx="5"/>
            <a:endCxn id="21" idx="2"/>
          </p:cNvCxnSpPr>
          <p:nvPr/>
        </p:nvCxnSpPr>
        <p:spPr>
          <a:xfrm rot="16200000" flipH="1">
            <a:off x="4935359" y="4928219"/>
            <a:ext cx="97415" cy="176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21" idx="6"/>
            <a:endCxn id="25" idx="2"/>
          </p:cNvCxnSpPr>
          <p:nvPr/>
        </p:nvCxnSpPr>
        <p:spPr>
          <a:xfrm>
            <a:off x="5200648" y="5064927"/>
            <a:ext cx="314340" cy="1588"/>
          </a:xfrm>
          <a:prstGeom prst="line">
            <a:avLst/>
          </a:prstGeom>
          <a:ln w="381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5" idx="5"/>
            <a:endCxn id="25" idx="1"/>
          </p:cNvCxnSpPr>
          <p:nvPr/>
        </p:nvCxnSpPr>
        <p:spPr>
          <a:xfrm rot="16200000" flipH="1">
            <a:off x="5338988" y="4824636"/>
            <a:ext cx="266268" cy="12339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9" idx="3"/>
            <a:endCxn id="25" idx="7"/>
          </p:cNvCxnSpPr>
          <p:nvPr/>
        </p:nvCxnSpPr>
        <p:spPr>
          <a:xfrm rot="5400000">
            <a:off x="5617593" y="4903221"/>
            <a:ext cx="123392" cy="10909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572132" y="4071942"/>
            <a:ext cx="142876" cy="14287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57752" y="4143380"/>
            <a:ext cx="142876" cy="14287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429124" y="4071942"/>
            <a:ext cx="142876" cy="14287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429256" y="4071942"/>
            <a:ext cx="142876" cy="1428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86314" y="3786190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57686" y="371475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40282" y="371475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00694" y="371475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29058" y="507207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G’</a:t>
            </a:r>
            <a:endParaRPr lang="ru-RU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Предписанная раскраска ребер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sz="3600" dirty="0" smtClean="0">
                <a:solidFill>
                  <a:schemeClr val="bg1"/>
                </a:solidFill>
              </a:rPr>
              <a:t>Гипотеза Визинга. Для любого графа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solidFill>
                  <a:schemeClr val="bg1"/>
                </a:solidFill>
              </a:rPr>
              <a:t>, </a:t>
            </a:r>
            <a:r>
              <a:rPr lang="en-US" sz="36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’(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’(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endParaRPr lang="ru-RU" sz="3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ru-RU" sz="3600" dirty="0" smtClean="0">
              <a:solidFill>
                <a:schemeClr val="bg1"/>
              </a:solidFill>
              <a:sym typeface="Symbol"/>
            </a:endParaRPr>
          </a:p>
          <a:p>
            <a:r>
              <a:rPr lang="ru-RU" sz="3600" dirty="0" smtClean="0">
                <a:solidFill>
                  <a:schemeClr val="bg1"/>
                </a:solidFill>
                <a:sym typeface="Symbol"/>
              </a:rPr>
              <a:t>Теорема </a:t>
            </a:r>
            <a:r>
              <a:rPr lang="ru-RU" sz="3600" dirty="0" err="1" smtClean="0">
                <a:solidFill>
                  <a:schemeClr val="bg1"/>
                </a:solidFill>
                <a:sym typeface="Symbol"/>
              </a:rPr>
              <a:t>Галвина</a:t>
            </a:r>
            <a:r>
              <a:rPr lang="ru-RU" sz="3600" dirty="0" smtClean="0">
                <a:solidFill>
                  <a:schemeClr val="bg1"/>
                </a:solidFill>
                <a:sym typeface="Symbol"/>
              </a:rPr>
              <a:t> (1995). Если </a:t>
            </a:r>
            <a:r>
              <a:rPr lang="ru-RU" sz="3600" dirty="0" smtClean="0">
                <a:solidFill>
                  <a:schemeClr val="bg1"/>
                </a:solidFill>
              </a:rPr>
              <a:t>граф 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600" dirty="0" smtClean="0">
                <a:solidFill>
                  <a:schemeClr val="bg1"/>
                </a:solidFill>
              </a:rPr>
              <a:t> двудольный, то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’(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)=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’(</a:t>
            </a:r>
            <a:r>
              <a:rPr lang="en-US" sz="36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Лемма. Пусть в графе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задано вершинное предписание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dirty="0" smtClean="0">
                <a:solidFill>
                  <a:schemeClr val="bg1"/>
                </a:solidFill>
              </a:rPr>
              <a:t>. Предположим, ребра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можно ориентировать так, чтобы: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(1)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)|&gt;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solidFill>
                  <a:schemeClr val="bg1"/>
                </a:solidFill>
              </a:rPr>
              <a:t>для каждой вершины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en-US" dirty="0" smtClean="0">
                <a:solidFill>
                  <a:schemeClr val="bg1"/>
                </a:solidFill>
              </a:rPr>
              <a:t>2) </a:t>
            </a:r>
            <a:r>
              <a:rPr lang="ru-RU" dirty="0" smtClean="0">
                <a:solidFill>
                  <a:schemeClr val="bg1"/>
                </a:solidFill>
              </a:rPr>
              <a:t>В любом подграфе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G’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найдется такое независимое множество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что из каждой вершины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\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ведет хотя бы одна дуга. </a:t>
            </a:r>
          </a:p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Тогда вершины графа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можно раскрасить в соответствии с предписанием.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Конструкция </a:t>
            </a:r>
            <a:r>
              <a:rPr lang="ru-RU" dirty="0" err="1" smtClean="0">
                <a:solidFill>
                  <a:schemeClr val="bg1"/>
                </a:solidFill>
              </a:rPr>
              <a:t>Мицельского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Для любого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≥2</a:t>
            </a:r>
            <a:r>
              <a:rPr lang="en-US" dirty="0" smtClean="0">
                <a:solidFill>
                  <a:schemeClr val="bg1"/>
                </a:solidFill>
              </a:rPr>
              <a:t> c</a:t>
            </a:r>
            <a:r>
              <a:rPr lang="ru-RU" dirty="0" err="1" smtClean="0">
                <a:solidFill>
                  <a:schemeClr val="bg1"/>
                </a:solidFill>
              </a:rPr>
              <a:t>уществуют</a:t>
            </a:r>
            <a:r>
              <a:rPr lang="ru-RU" dirty="0" smtClean="0">
                <a:solidFill>
                  <a:schemeClr val="bg1"/>
                </a:solidFill>
              </a:rPr>
              <a:t> графы с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≥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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2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.</a:t>
            </a:r>
          </a:p>
          <a:p>
            <a:endParaRPr lang="ru-RU" i="1" dirty="0" smtClean="0">
              <a:solidFill>
                <a:schemeClr val="bg1"/>
              </a:solidFill>
              <a:sym typeface="Symbol"/>
            </a:endParaRPr>
          </a:p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2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		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3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			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 4</a:t>
            </a:r>
          </a:p>
        </p:txBody>
      </p:sp>
      <p:sp>
        <p:nvSpPr>
          <p:cNvPr id="4" name="Овал 3"/>
          <p:cNvSpPr/>
          <p:nvPr/>
        </p:nvSpPr>
        <p:spPr>
          <a:xfrm>
            <a:off x="1000100" y="442913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500166" y="507207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572132" y="471488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786446" y="550070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000892" y="550070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6" idx="7"/>
            <a:endCxn id="24" idx="4"/>
          </p:cNvCxnSpPr>
          <p:nvPr/>
        </p:nvCxnSpPr>
        <p:spPr>
          <a:xfrm rot="5400000" flipH="1" flipV="1">
            <a:off x="5772919" y="4054083"/>
            <a:ext cx="674328" cy="71004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1"/>
            <a:endCxn id="4" idx="5"/>
          </p:cNvCxnSpPr>
          <p:nvPr/>
        </p:nvCxnSpPr>
        <p:spPr>
          <a:xfrm rot="16200000" flipV="1">
            <a:off x="1111590" y="4683498"/>
            <a:ext cx="491400" cy="34852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25" idx="5"/>
            <a:endCxn id="7" idx="1"/>
          </p:cNvCxnSpPr>
          <p:nvPr/>
        </p:nvCxnSpPr>
        <p:spPr>
          <a:xfrm rot="16200000" flipH="1">
            <a:off x="5147837" y="4862093"/>
            <a:ext cx="777152" cy="5628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7" idx="5"/>
            <a:endCxn id="28" idx="1"/>
          </p:cNvCxnSpPr>
          <p:nvPr/>
        </p:nvCxnSpPr>
        <p:spPr>
          <a:xfrm rot="16200000" flipH="1">
            <a:off x="6540878" y="5112126"/>
            <a:ext cx="205648" cy="134865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8" idx="7"/>
            <a:endCxn id="26" idx="3"/>
          </p:cNvCxnSpPr>
          <p:nvPr/>
        </p:nvCxnSpPr>
        <p:spPr>
          <a:xfrm rot="5400000" flipH="1" flipV="1">
            <a:off x="7040944" y="4897812"/>
            <a:ext cx="777152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3500430" y="421481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857488" y="471488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071934" y="471488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143240" y="535782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786182" y="535782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>
            <a:stCxn id="16" idx="1"/>
            <a:endCxn id="14" idx="5"/>
          </p:cNvCxnSpPr>
          <p:nvPr/>
        </p:nvCxnSpPr>
        <p:spPr>
          <a:xfrm rot="16200000" flipV="1">
            <a:off x="3719077" y="4362027"/>
            <a:ext cx="348524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5" idx="7"/>
            <a:endCxn id="14" idx="3"/>
          </p:cNvCxnSpPr>
          <p:nvPr/>
        </p:nvCxnSpPr>
        <p:spPr>
          <a:xfrm rot="5400000" flipH="1" flipV="1">
            <a:off x="3111854" y="4326308"/>
            <a:ext cx="34852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5" idx="4"/>
            <a:endCxn id="17" idx="1"/>
          </p:cNvCxnSpPr>
          <p:nvPr/>
        </p:nvCxnSpPr>
        <p:spPr>
          <a:xfrm rot="16200000" flipH="1">
            <a:off x="2839628" y="5054214"/>
            <a:ext cx="460014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7" idx="6"/>
            <a:endCxn id="18" idx="2"/>
          </p:cNvCxnSpPr>
          <p:nvPr/>
        </p:nvCxnSpPr>
        <p:spPr>
          <a:xfrm>
            <a:off x="3357554" y="5464983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8" idx="7"/>
            <a:endCxn id="16" idx="4"/>
          </p:cNvCxnSpPr>
          <p:nvPr/>
        </p:nvCxnSpPr>
        <p:spPr>
          <a:xfrm rot="5400000" flipH="1" flipV="1">
            <a:off x="3844093" y="5054215"/>
            <a:ext cx="460014" cy="20998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6357950" y="385762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072066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643834" y="4572008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572132" y="5857892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7286644" y="5857892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>
            <a:stCxn id="26" idx="1"/>
            <a:endCxn id="24" idx="5"/>
          </p:cNvCxnSpPr>
          <p:nvPr/>
        </p:nvCxnSpPr>
        <p:spPr>
          <a:xfrm rot="16200000" flipV="1">
            <a:off x="6826630" y="3754804"/>
            <a:ext cx="562838" cy="11343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5" idx="7"/>
            <a:endCxn id="24" idx="3"/>
          </p:cNvCxnSpPr>
          <p:nvPr/>
        </p:nvCxnSpPr>
        <p:spPr>
          <a:xfrm rot="5400000" flipH="1" flipV="1">
            <a:off x="5540746" y="3754804"/>
            <a:ext cx="562838" cy="11343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5" idx="4"/>
            <a:endCxn id="27" idx="1"/>
          </p:cNvCxnSpPr>
          <p:nvPr/>
        </p:nvCxnSpPr>
        <p:spPr>
          <a:xfrm rot="16200000" flipH="1">
            <a:off x="4839892" y="5125652"/>
            <a:ext cx="1102956" cy="42429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7" idx="6"/>
            <a:endCxn id="28" idx="2"/>
          </p:cNvCxnSpPr>
          <p:nvPr/>
        </p:nvCxnSpPr>
        <p:spPr>
          <a:xfrm>
            <a:off x="5786446" y="5965049"/>
            <a:ext cx="150019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8" idx="7"/>
            <a:endCxn id="26" idx="4"/>
          </p:cNvCxnSpPr>
          <p:nvPr/>
        </p:nvCxnSpPr>
        <p:spPr>
          <a:xfrm rot="5400000" flipH="1" flipV="1">
            <a:off x="7058803" y="5197091"/>
            <a:ext cx="1102956" cy="28141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Овал 73"/>
          <p:cNvSpPr/>
          <p:nvPr/>
        </p:nvSpPr>
        <p:spPr>
          <a:xfrm>
            <a:off x="7215206" y="471488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6357950" y="4286256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1" name="Прямая соединительная линия 80"/>
          <p:cNvCxnSpPr>
            <a:stCxn id="28" idx="0"/>
            <a:endCxn id="74" idx="4"/>
          </p:cNvCxnSpPr>
          <p:nvPr/>
        </p:nvCxnSpPr>
        <p:spPr>
          <a:xfrm rot="16200000" flipV="1">
            <a:off x="6893735" y="5357826"/>
            <a:ext cx="928694" cy="714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74" idx="1"/>
            <a:endCxn id="24" idx="4"/>
          </p:cNvCxnSpPr>
          <p:nvPr/>
        </p:nvCxnSpPr>
        <p:spPr>
          <a:xfrm rot="16200000" flipV="1">
            <a:off x="6518686" y="4018363"/>
            <a:ext cx="674328" cy="78148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>
            <a:stCxn id="27" idx="7"/>
            <a:endCxn id="8" idx="2"/>
          </p:cNvCxnSpPr>
          <p:nvPr/>
        </p:nvCxnSpPr>
        <p:spPr>
          <a:xfrm rot="5400000" flipH="1" flipV="1">
            <a:off x="6237267" y="5125653"/>
            <a:ext cx="281419" cy="124583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25" idx="6"/>
            <a:endCxn id="75" idx="2"/>
          </p:cNvCxnSpPr>
          <p:nvPr/>
        </p:nvCxnSpPr>
        <p:spPr>
          <a:xfrm flipV="1">
            <a:off x="5286380" y="4393413"/>
            <a:ext cx="1071570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26" idx="2"/>
            <a:endCxn id="75" idx="6"/>
          </p:cNvCxnSpPr>
          <p:nvPr/>
        </p:nvCxnSpPr>
        <p:spPr>
          <a:xfrm rot="10800000">
            <a:off x="6572264" y="4393413"/>
            <a:ext cx="1071570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>
            <a:stCxn id="6" idx="4"/>
            <a:endCxn id="27" idx="0"/>
          </p:cNvCxnSpPr>
          <p:nvPr/>
        </p:nvCxnSpPr>
        <p:spPr>
          <a:xfrm rot="5400000">
            <a:off x="5214942" y="5393545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Овал 116"/>
          <p:cNvSpPr/>
          <p:nvPr/>
        </p:nvSpPr>
        <p:spPr>
          <a:xfrm>
            <a:off x="6357950" y="4929198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8" name="Прямая соединительная линия 117"/>
          <p:cNvCxnSpPr>
            <a:stCxn id="117" idx="0"/>
            <a:endCxn id="75" idx="4"/>
          </p:cNvCxnSpPr>
          <p:nvPr/>
        </p:nvCxnSpPr>
        <p:spPr>
          <a:xfrm rot="5400000" flipH="1" flipV="1">
            <a:off x="6250793" y="4714884"/>
            <a:ext cx="428628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>
            <a:stCxn id="6" idx="6"/>
            <a:endCxn id="117" idx="2"/>
          </p:cNvCxnSpPr>
          <p:nvPr/>
        </p:nvCxnSpPr>
        <p:spPr>
          <a:xfrm>
            <a:off x="5786446" y="4822041"/>
            <a:ext cx="571504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>
            <a:stCxn id="7" idx="7"/>
            <a:endCxn id="117" idx="3"/>
          </p:cNvCxnSpPr>
          <p:nvPr/>
        </p:nvCxnSpPr>
        <p:spPr>
          <a:xfrm rot="5400000" flipH="1" flipV="1">
            <a:off x="5969374" y="5112126"/>
            <a:ext cx="419962" cy="41996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117" idx="5"/>
            <a:endCxn id="8" idx="1"/>
          </p:cNvCxnSpPr>
          <p:nvPr/>
        </p:nvCxnSpPr>
        <p:spPr>
          <a:xfrm rot="16200000" flipH="1">
            <a:off x="6576597" y="5076407"/>
            <a:ext cx="419962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stCxn id="117" idx="6"/>
            <a:endCxn id="74" idx="2"/>
          </p:cNvCxnSpPr>
          <p:nvPr/>
        </p:nvCxnSpPr>
        <p:spPr>
          <a:xfrm flipV="1">
            <a:off x="6572264" y="4822041"/>
            <a:ext cx="642942" cy="21431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леммы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Индукция по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Выберем цвет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рассмотрим подграф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G’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порожденный вершинами, чьи предписания содержат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Раскрасим вершины 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цветом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удалим их 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  <a:r>
              <a:rPr lang="ru-RU" dirty="0" smtClean="0">
                <a:solidFill>
                  <a:schemeClr val="bg1"/>
                </a:solidFill>
              </a:rPr>
              <a:t> Удалим цвет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из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предписаний остальных вершин графа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G’</a:t>
            </a:r>
            <a:r>
              <a:rPr lang="ru-RU" i="1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Их предписания уменьшатся на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bg1"/>
                </a:solidFill>
              </a:rPr>
              <a:t>. Но так как их исходящие </a:t>
            </a:r>
            <a:r>
              <a:rPr lang="ru-RU" dirty="0" err="1" smtClean="0">
                <a:solidFill>
                  <a:schemeClr val="bg1"/>
                </a:solidFill>
              </a:rPr>
              <a:t>полустепени</a:t>
            </a:r>
            <a:r>
              <a:rPr lang="ru-RU" dirty="0" smtClean="0">
                <a:solidFill>
                  <a:schemeClr val="bg1"/>
                </a:solidFill>
              </a:rPr>
              <a:t> также уменьшились хотя бы на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bg1"/>
                </a:solidFill>
              </a:rPr>
              <a:t>, то оставшийся граф можно докрасить по индукции.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Рассмотрим 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Построим для него ориентацию, удовлетворяющую условиям леммы.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Пусть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smtClean="0">
                <a:solidFill>
                  <a:schemeClr val="bg1"/>
                </a:solidFill>
              </a:rPr>
              <a:t>По теореме Кёнига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’(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)=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Обозначим через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цвет ребра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в некоторой реберной раскраске графа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в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цветов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Пусть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– два смежных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ребра, причем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)&gt;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Тогда если они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смежны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то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ориентируем дугу от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ru-RU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к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а если они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смежны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то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ориентируем дугу от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к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</a:t>
            </a:r>
          </a:p>
          <a:p>
            <a:endParaRPr lang="en-US" dirty="0" smtClean="0">
              <a:solidFill>
                <a:schemeClr val="bg1"/>
              </a:solidFill>
              <a:sym typeface="Symbol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488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48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4750603"/>
            <a:ext cx="928694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4750603"/>
            <a:ext cx="928694" cy="5715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5322107"/>
            <a:ext cx="928694" cy="64294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5965049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4750603"/>
            <a:ext cx="928694" cy="121444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286248" y="4714884"/>
            <a:ext cx="285752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4714884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572000" y="4714884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95340" y="6060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86050" y="60600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rot="5400000" flipH="1" flipV="1">
            <a:off x="2393141" y="5179231"/>
            <a:ext cx="214314" cy="142876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 flipH="1" flipV="1">
            <a:off x="2393141" y="4822041"/>
            <a:ext cx="285752" cy="21431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 flipH="1" flipV="1">
            <a:off x="2143108" y="4714884"/>
            <a:ext cx="285752" cy="285752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178827" y="5322107"/>
            <a:ext cx="214314" cy="142876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 flipH="1" flipV="1">
            <a:off x="2321703" y="5750735"/>
            <a:ext cx="357190" cy="142876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2071670" y="5715016"/>
            <a:ext cx="357190" cy="21431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27574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Ясно, что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|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</a:t>
            </a:r>
            <a:r>
              <a:rPr lang="en-US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)|≤1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так как у дуги цвета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есть не более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1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соседа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раскрашенных меньшими цветами и не более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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соседей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раскрашенных большими цветами.</a:t>
            </a:r>
            <a:endParaRPr lang="en-US" dirty="0" smtClean="0">
              <a:solidFill>
                <a:schemeClr val="bg1"/>
              </a:solidFill>
              <a:sym typeface="Symbol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488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48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4750603"/>
            <a:ext cx="928694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4750603"/>
            <a:ext cx="928694" cy="5715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5322107"/>
            <a:ext cx="928694" cy="64294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5965049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4750603"/>
            <a:ext cx="928694" cy="121444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4286248" y="4714884"/>
            <a:ext cx="285752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4714884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572000" y="4714884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43042" y="6060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86050" y="60722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rot="5400000" flipH="1" flipV="1">
            <a:off x="2393141" y="5179231"/>
            <a:ext cx="214314" cy="142876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 flipH="1" flipV="1">
            <a:off x="2393141" y="4822041"/>
            <a:ext cx="285752" cy="21431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 flipH="1" flipV="1">
            <a:off x="2143108" y="4714884"/>
            <a:ext cx="285752" cy="285752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178827" y="5322107"/>
            <a:ext cx="214314" cy="142876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 flipH="1" flipV="1">
            <a:off x="2321703" y="5750735"/>
            <a:ext cx="357190" cy="142876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2071670" y="5715016"/>
            <a:ext cx="357190" cy="21431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 flipH="1" flipV="1">
            <a:off x="2545541" y="4974441"/>
            <a:ext cx="285752" cy="214314"/>
          </a:xfrm>
          <a:prstGeom prst="straightConnector1">
            <a:avLst/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27574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Предположим, условие (2) леммы не выполнено. Рассмотрим минимальный по числу вершин подграф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который ему не удовлетворяет. Пусть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 </a:t>
            </a:r>
          </a:p>
        </p:txBody>
      </p:sp>
      <p:sp>
        <p:nvSpPr>
          <p:cNvPr id="4" name="Овал 3"/>
          <p:cNvSpPr/>
          <p:nvPr/>
        </p:nvSpPr>
        <p:spPr>
          <a:xfrm>
            <a:off x="2857488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48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475060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4750603"/>
            <a:ext cx="928694" cy="5715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5322107"/>
            <a:ext cx="928694" cy="6429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5965049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4750603"/>
            <a:ext cx="928694" cy="121444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43042" y="61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846364" y="613150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00298" y="478632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9" idx="6"/>
            <a:endCxn id="7" idx="2"/>
          </p:cNvCxnSpPr>
          <p:nvPr/>
        </p:nvCxnSpPr>
        <p:spPr>
          <a:xfrm>
            <a:off x="1928794" y="5322107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6"/>
            <a:endCxn id="7" idx="2"/>
          </p:cNvCxnSpPr>
          <p:nvPr/>
        </p:nvCxnSpPr>
        <p:spPr>
          <a:xfrm flipV="1">
            <a:off x="1928794" y="5322107"/>
            <a:ext cx="928694" cy="6429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275749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Пусть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–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подмножество вершин 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инцидентных дугам 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Для каждой вершины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выберем инцидентную ей дугу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наименьшего цвета. Пусть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–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множество вершин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соответствующее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всем таким дугам. </a:t>
            </a:r>
            <a:endParaRPr lang="en-US" dirty="0" smtClean="0">
              <a:solidFill>
                <a:schemeClr val="bg1"/>
              </a:solidFill>
              <a:sym typeface="Symbol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488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5789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48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464344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475060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4750603"/>
            <a:ext cx="928694" cy="5715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5322107"/>
            <a:ext cx="928694" cy="6429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5965049"/>
            <a:ext cx="92869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4750603"/>
            <a:ext cx="928694" cy="121444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95340" y="607220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86050" y="60600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00298" y="478632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9" idx="6"/>
            <a:endCxn id="7" idx="2"/>
          </p:cNvCxnSpPr>
          <p:nvPr/>
        </p:nvCxnSpPr>
        <p:spPr>
          <a:xfrm>
            <a:off x="1928794" y="5322107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6"/>
            <a:endCxn id="7" idx="2"/>
          </p:cNvCxnSpPr>
          <p:nvPr/>
        </p:nvCxnSpPr>
        <p:spPr>
          <a:xfrm flipV="1">
            <a:off x="1928794" y="5322107"/>
            <a:ext cx="928694" cy="64294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4348" y="51435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>
            <a:stCxn id="22" idx="3"/>
          </p:cNvCxnSpPr>
          <p:nvPr/>
        </p:nvCxnSpPr>
        <p:spPr>
          <a:xfrm>
            <a:off x="1117022" y="5328178"/>
            <a:ext cx="526020" cy="6011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2" idx="3"/>
          </p:cNvCxnSpPr>
          <p:nvPr/>
        </p:nvCxnSpPr>
        <p:spPr>
          <a:xfrm flipV="1">
            <a:off x="1117022" y="4786322"/>
            <a:ext cx="526020" cy="54185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72000" y="5072074"/>
            <a:ext cx="285752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43504" y="5072074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57752" y="5072074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03620" y="521495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>
            <a:stCxn id="39" idx="1"/>
          </p:cNvCxnSpPr>
          <p:nvPr/>
        </p:nvCxnSpPr>
        <p:spPr>
          <a:xfrm rot="10800000" flipV="1">
            <a:off x="2357422" y="5399616"/>
            <a:ext cx="1346198" cy="52971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9" idx="1"/>
          </p:cNvCxnSpPr>
          <p:nvPr/>
        </p:nvCxnSpPr>
        <p:spPr>
          <a:xfrm rot="10800000">
            <a:off x="2357422" y="5000636"/>
            <a:ext cx="1346198" cy="39898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107389" y="4964917"/>
            <a:ext cx="142876" cy="714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16200000" flipH="1">
            <a:off x="2178827" y="5822173"/>
            <a:ext cx="142876" cy="714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27574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Ясно, что из любой другой вершины 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исходит дуга, ведущая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Если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независимо, то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</a:p>
        </p:txBody>
      </p:sp>
      <p:sp>
        <p:nvSpPr>
          <p:cNvPr id="4" name="Овал 3"/>
          <p:cNvSpPr/>
          <p:nvPr/>
        </p:nvSpPr>
        <p:spPr>
          <a:xfrm>
            <a:off x="2857488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5789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48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464344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475060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4750603"/>
            <a:ext cx="928694" cy="5715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5322107"/>
            <a:ext cx="928694" cy="6429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5965049"/>
            <a:ext cx="92869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4750603"/>
            <a:ext cx="928694" cy="121444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95340" y="6060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86050" y="60600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00298" y="478632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9" idx="6"/>
            <a:endCxn id="7" idx="2"/>
          </p:cNvCxnSpPr>
          <p:nvPr/>
        </p:nvCxnSpPr>
        <p:spPr>
          <a:xfrm>
            <a:off x="1928794" y="5322107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6"/>
            <a:endCxn id="7" idx="2"/>
          </p:cNvCxnSpPr>
          <p:nvPr/>
        </p:nvCxnSpPr>
        <p:spPr>
          <a:xfrm flipV="1">
            <a:off x="1928794" y="5322107"/>
            <a:ext cx="928694" cy="64294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4348" y="51435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>
            <a:stCxn id="22" idx="3"/>
          </p:cNvCxnSpPr>
          <p:nvPr/>
        </p:nvCxnSpPr>
        <p:spPr>
          <a:xfrm>
            <a:off x="1117022" y="5328178"/>
            <a:ext cx="526020" cy="6011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2" idx="3"/>
          </p:cNvCxnSpPr>
          <p:nvPr/>
        </p:nvCxnSpPr>
        <p:spPr>
          <a:xfrm flipV="1">
            <a:off x="1117022" y="4786322"/>
            <a:ext cx="526020" cy="54185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72000" y="5072074"/>
            <a:ext cx="285752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43504" y="5072074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57752" y="5072074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03620" y="521495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>
            <a:stCxn id="39" idx="1"/>
          </p:cNvCxnSpPr>
          <p:nvPr/>
        </p:nvCxnSpPr>
        <p:spPr>
          <a:xfrm rot="10800000" flipV="1">
            <a:off x="2357422" y="5399616"/>
            <a:ext cx="1346198" cy="52971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9" idx="1"/>
          </p:cNvCxnSpPr>
          <p:nvPr/>
        </p:nvCxnSpPr>
        <p:spPr>
          <a:xfrm rot="10800000">
            <a:off x="2357422" y="5000636"/>
            <a:ext cx="1346198" cy="39898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107389" y="4964917"/>
            <a:ext cx="142876" cy="714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16200000" flipH="1">
            <a:off x="2178827" y="5822173"/>
            <a:ext cx="142876" cy="714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Пусть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смежны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причем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)&lt;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Так как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смежны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то дуга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направлена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к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</a:t>
            </a:r>
          </a:p>
        </p:txBody>
      </p:sp>
      <p:sp>
        <p:nvSpPr>
          <p:cNvPr id="4" name="Овал 3"/>
          <p:cNvSpPr/>
          <p:nvPr/>
        </p:nvSpPr>
        <p:spPr>
          <a:xfrm>
            <a:off x="2857488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5789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48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464344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521495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475060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4750603"/>
            <a:ext cx="928694" cy="5715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5322107"/>
            <a:ext cx="928694" cy="6429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5965049"/>
            <a:ext cx="92869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4750603"/>
            <a:ext cx="928694" cy="121444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43042" y="6060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00298" y="478632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9" idx="6"/>
            <a:endCxn id="7" idx="2"/>
          </p:cNvCxnSpPr>
          <p:nvPr/>
        </p:nvCxnSpPr>
        <p:spPr>
          <a:xfrm>
            <a:off x="1928794" y="5322107"/>
            <a:ext cx="92869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6"/>
            <a:endCxn id="7" idx="2"/>
          </p:cNvCxnSpPr>
          <p:nvPr/>
        </p:nvCxnSpPr>
        <p:spPr>
          <a:xfrm flipV="1">
            <a:off x="1928794" y="5322107"/>
            <a:ext cx="928694" cy="64294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4348" y="51435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>
            <a:stCxn id="22" idx="3"/>
          </p:cNvCxnSpPr>
          <p:nvPr/>
        </p:nvCxnSpPr>
        <p:spPr>
          <a:xfrm>
            <a:off x="1117022" y="5328178"/>
            <a:ext cx="526020" cy="6011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2" idx="3"/>
          </p:cNvCxnSpPr>
          <p:nvPr/>
        </p:nvCxnSpPr>
        <p:spPr>
          <a:xfrm flipV="1">
            <a:off x="1117022" y="4786322"/>
            <a:ext cx="526020" cy="54185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72000" y="5072074"/>
            <a:ext cx="285752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43504" y="5072074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57752" y="5072074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03620" y="521495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>
            <a:stCxn id="39" idx="1"/>
          </p:cNvCxnSpPr>
          <p:nvPr/>
        </p:nvCxnSpPr>
        <p:spPr>
          <a:xfrm rot="10800000" flipV="1">
            <a:off x="2357422" y="5399616"/>
            <a:ext cx="1346198" cy="52971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9" idx="1"/>
          </p:cNvCxnSpPr>
          <p:nvPr/>
        </p:nvCxnSpPr>
        <p:spPr>
          <a:xfrm rot="10800000">
            <a:off x="2357422" y="5000636"/>
            <a:ext cx="1346198" cy="39898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107389" y="4964917"/>
            <a:ext cx="142876" cy="714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16200000" flipH="1">
            <a:off x="2178827" y="5822173"/>
            <a:ext cx="142876" cy="714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39" idx="1"/>
          </p:cNvCxnSpPr>
          <p:nvPr/>
        </p:nvCxnSpPr>
        <p:spPr>
          <a:xfrm rot="10800000">
            <a:off x="2500298" y="5357826"/>
            <a:ext cx="1203322" cy="4179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14546" y="470274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33002" y="505993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38348" y="60600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stCxn id="22" idx="3"/>
          </p:cNvCxnSpPr>
          <p:nvPr/>
        </p:nvCxnSpPr>
        <p:spPr>
          <a:xfrm>
            <a:off x="1117022" y="5328178"/>
            <a:ext cx="526020" cy="2964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5400000">
            <a:off x="2321703" y="5179231"/>
            <a:ext cx="214314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7270614" y="463130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6127606" y="58457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7270614" y="58457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7270614" y="520280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6127606" y="4631304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6127606" y="5202808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единительная линия 52"/>
          <p:cNvCxnSpPr>
            <a:stCxn id="50" idx="6"/>
            <a:endCxn id="38" idx="2"/>
          </p:cNvCxnSpPr>
          <p:nvPr/>
        </p:nvCxnSpPr>
        <p:spPr>
          <a:xfrm>
            <a:off x="6341920" y="4738461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49" idx="2"/>
            <a:endCxn id="50" idx="6"/>
          </p:cNvCxnSpPr>
          <p:nvPr/>
        </p:nvCxnSpPr>
        <p:spPr>
          <a:xfrm rot="10800000">
            <a:off x="6341920" y="4738461"/>
            <a:ext cx="928694" cy="5715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43" idx="2"/>
            <a:endCxn id="52" idx="6"/>
          </p:cNvCxnSpPr>
          <p:nvPr/>
        </p:nvCxnSpPr>
        <p:spPr>
          <a:xfrm rot="10800000">
            <a:off x="6341920" y="5309965"/>
            <a:ext cx="928694" cy="6429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42" idx="6"/>
            <a:endCxn id="43" idx="2"/>
          </p:cNvCxnSpPr>
          <p:nvPr/>
        </p:nvCxnSpPr>
        <p:spPr>
          <a:xfrm>
            <a:off x="6341920" y="5952907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43" idx="2"/>
            <a:endCxn id="50" idx="6"/>
          </p:cNvCxnSpPr>
          <p:nvPr/>
        </p:nvCxnSpPr>
        <p:spPr>
          <a:xfrm rot="10800000">
            <a:off x="6341920" y="4738461"/>
            <a:ext cx="928694" cy="121444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056168" y="613150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259490" y="611936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13424" y="477418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единительная линия 61"/>
          <p:cNvCxnSpPr>
            <a:stCxn id="52" idx="6"/>
            <a:endCxn id="49" idx="2"/>
          </p:cNvCxnSpPr>
          <p:nvPr/>
        </p:nvCxnSpPr>
        <p:spPr>
          <a:xfrm>
            <a:off x="6341920" y="5309965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42" idx="6"/>
            <a:endCxn id="49" idx="2"/>
          </p:cNvCxnSpPr>
          <p:nvPr/>
        </p:nvCxnSpPr>
        <p:spPr>
          <a:xfrm flipV="1">
            <a:off x="6341920" y="5309965"/>
            <a:ext cx="928694" cy="64294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Удалим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По индукции,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\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содержит множество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удовлетворяющее условиям леммы. Если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то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Предположим,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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488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5789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48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464344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521495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475060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4750603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5322107"/>
            <a:ext cx="928694" cy="6429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5965049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4750603"/>
            <a:ext cx="928694" cy="121444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43042" y="6060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00298" y="478632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9" idx="6"/>
            <a:endCxn id="7" idx="2"/>
          </p:cNvCxnSpPr>
          <p:nvPr/>
        </p:nvCxnSpPr>
        <p:spPr>
          <a:xfrm>
            <a:off x="1928794" y="5322107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6"/>
            <a:endCxn id="7" idx="2"/>
          </p:cNvCxnSpPr>
          <p:nvPr/>
        </p:nvCxnSpPr>
        <p:spPr>
          <a:xfrm flipV="1">
            <a:off x="1928794" y="5322107"/>
            <a:ext cx="928694" cy="64294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4348" y="51435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>
            <a:stCxn id="22" idx="3"/>
          </p:cNvCxnSpPr>
          <p:nvPr/>
        </p:nvCxnSpPr>
        <p:spPr>
          <a:xfrm>
            <a:off x="1117022" y="5328178"/>
            <a:ext cx="526020" cy="6011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2" idx="3"/>
          </p:cNvCxnSpPr>
          <p:nvPr/>
        </p:nvCxnSpPr>
        <p:spPr>
          <a:xfrm flipV="1">
            <a:off x="1117022" y="4786322"/>
            <a:ext cx="526020" cy="54185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72000" y="5072074"/>
            <a:ext cx="285752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43504" y="5072074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57752" y="5072074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03620" y="5214950"/>
            <a:ext cx="394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>
            <a:stCxn id="39" idx="1"/>
          </p:cNvCxnSpPr>
          <p:nvPr/>
        </p:nvCxnSpPr>
        <p:spPr>
          <a:xfrm rot="10800000" flipV="1">
            <a:off x="2714612" y="5399616"/>
            <a:ext cx="989008" cy="27361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9" idx="1"/>
          </p:cNvCxnSpPr>
          <p:nvPr/>
        </p:nvCxnSpPr>
        <p:spPr>
          <a:xfrm rot="10800000">
            <a:off x="2285984" y="5143512"/>
            <a:ext cx="1417636" cy="25610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393141" y="5750735"/>
            <a:ext cx="285752" cy="714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2463785" y="5393545"/>
            <a:ext cx="215108" cy="794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14546" y="470274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33002" y="505993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38348" y="60600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stCxn id="22" idx="3"/>
          </p:cNvCxnSpPr>
          <p:nvPr/>
        </p:nvCxnSpPr>
        <p:spPr>
          <a:xfrm>
            <a:off x="1117022" y="5328178"/>
            <a:ext cx="526020" cy="2964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5400000">
            <a:off x="2321703" y="5179231"/>
            <a:ext cx="214314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По определению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существует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e’’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’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в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которую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ведет дуга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По определению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e’’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не могут быть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смежны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Значит, они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смежны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)&lt;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2857488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5789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48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464344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521495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475060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4750603"/>
            <a:ext cx="928694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5322107"/>
            <a:ext cx="928694" cy="6429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5965049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4750603"/>
            <a:ext cx="928694" cy="121444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43042" y="6060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00298" y="478632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9" idx="6"/>
            <a:endCxn id="7" idx="2"/>
          </p:cNvCxnSpPr>
          <p:nvPr/>
        </p:nvCxnSpPr>
        <p:spPr>
          <a:xfrm>
            <a:off x="1928794" y="5322107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6"/>
            <a:endCxn id="7" idx="2"/>
          </p:cNvCxnSpPr>
          <p:nvPr/>
        </p:nvCxnSpPr>
        <p:spPr>
          <a:xfrm flipV="1">
            <a:off x="1928794" y="5322107"/>
            <a:ext cx="928694" cy="64294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4348" y="51435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>
            <a:stCxn id="22" idx="3"/>
          </p:cNvCxnSpPr>
          <p:nvPr/>
        </p:nvCxnSpPr>
        <p:spPr>
          <a:xfrm>
            <a:off x="1117022" y="5328178"/>
            <a:ext cx="526020" cy="6011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2" idx="3"/>
          </p:cNvCxnSpPr>
          <p:nvPr/>
        </p:nvCxnSpPr>
        <p:spPr>
          <a:xfrm flipV="1">
            <a:off x="1117022" y="4786322"/>
            <a:ext cx="526020" cy="54185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72000" y="5072074"/>
            <a:ext cx="285752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43504" y="5072074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57752" y="5072074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03620" y="5214950"/>
            <a:ext cx="394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>
            <a:stCxn id="39" idx="1"/>
          </p:cNvCxnSpPr>
          <p:nvPr/>
        </p:nvCxnSpPr>
        <p:spPr>
          <a:xfrm rot="10800000" flipV="1">
            <a:off x="2714612" y="5399616"/>
            <a:ext cx="989008" cy="27361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9" idx="1"/>
          </p:cNvCxnSpPr>
          <p:nvPr/>
        </p:nvCxnSpPr>
        <p:spPr>
          <a:xfrm rot="10800000">
            <a:off x="2285984" y="5143512"/>
            <a:ext cx="1417636" cy="25610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393141" y="5750735"/>
            <a:ext cx="285752" cy="714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2463785" y="5393545"/>
            <a:ext cx="215108" cy="794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14546" y="470274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33002" y="505993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38348" y="60600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stCxn id="22" idx="3"/>
          </p:cNvCxnSpPr>
          <p:nvPr/>
        </p:nvCxnSpPr>
        <p:spPr>
          <a:xfrm>
            <a:off x="1117022" y="5328178"/>
            <a:ext cx="526020" cy="2964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5400000">
            <a:off x="2321703" y="5179231"/>
            <a:ext cx="214314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857356" y="5559998"/>
            <a:ext cx="415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Конструкция </a:t>
            </a:r>
            <a:r>
              <a:rPr lang="ru-RU" dirty="0" err="1" smtClean="0">
                <a:solidFill>
                  <a:schemeClr val="bg1"/>
                </a:solidFill>
              </a:rPr>
              <a:t>Мицельского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строится 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ru-RU" i="1" baseline="-25000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следующим образом: для каждой вершины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добавим ее копию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 тем же множеством соседей. Добавим вершину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смежную с каждой вершиной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v’</a:t>
            </a:r>
            <a:endParaRPr lang="ru-RU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ru-RU" i="1" baseline="-25000" dirty="0" smtClean="0">
              <a:solidFill>
                <a:schemeClr val="bg1"/>
              </a:solidFill>
              <a:sym typeface="Symbol"/>
            </a:endParaRPr>
          </a:p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Покажем, что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</a:t>
            </a:r>
            <a:r>
              <a:rPr lang="ru-RU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нельзя раскрасить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цветов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 теоремы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5749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Но тогда 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i="1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e’’ </a:t>
            </a:r>
            <a:r>
              <a:rPr lang="ru-RU" dirty="0" err="1" smtClean="0">
                <a:solidFill>
                  <a:schemeClr val="bg1"/>
                </a:solidFill>
                <a:sym typeface="Symbol"/>
              </a:rPr>
              <a:t>смежны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Y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причем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)&lt;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).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Значит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есть дуга из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e’’</a:t>
            </a:r>
            <a:r>
              <a:rPr lang="en-US" dirty="0" smtClean="0">
                <a:solidFill>
                  <a:schemeClr val="bg1"/>
                </a:solidFill>
                <a:cs typeface="Times New Roman" pitchFamily="18" charset="0"/>
                <a:sym typeface="Symbol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т.е.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=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A’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удовлетворяет условиям леммы для подграфа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H’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.</a:t>
            </a:r>
          </a:p>
        </p:txBody>
      </p:sp>
      <p:sp>
        <p:nvSpPr>
          <p:cNvPr id="4" name="Овал 3"/>
          <p:cNvSpPr/>
          <p:nvPr/>
        </p:nvSpPr>
        <p:spPr>
          <a:xfrm>
            <a:off x="2857488" y="4643446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714480" y="5857892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7488" y="5857892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857488" y="5214950"/>
            <a:ext cx="214314" cy="214314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14480" y="4643446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714480" y="5214950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8" idx="6"/>
            <a:endCxn id="4" idx="2"/>
          </p:cNvCxnSpPr>
          <p:nvPr/>
        </p:nvCxnSpPr>
        <p:spPr>
          <a:xfrm>
            <a:off x="1928794" y="4750603"/>
            <a:ext cx="92869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2"/>
            <a:endCxn id="8" idx="6"/>
          </p:cNvCxnSpPr>
          <p:nvPr/>
        </p:nvCxnSpPr>
        <p:spPr>
          <a:xfrm rot="10800000">
            <a:off x="1928794" y="4750603"/>
            <a:ext cx="928694" cy="57150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2"/>
            <a:endCxn id="9" idx="6"/>
          </p:cNvCxnSpPr>
          <p:nvPr/>
        </p:nvCxnSpPr>
        <p:spPr>
          <a:xfrm rot="10800000">
            <a:off x="1928794" y="5322107"/>
            <a:ext cx="928694" cy="64294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5" idx="6"/>
            <a:endCxn id="6" idx="2"/>
          </p:cNvCxnSpPr>
          <p:nvPr/>
        </p:nvCxnSpPr>
        <p:spPr>
          <a:xfrm>
            <a:off x="1928794" y="5965049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  <a:endCxn id="8" idx="6"/>
          </p:cNvCxnSpPr>
          <p:nvPr/>
        </p:nvCxnSpPr>
        <p:spPr>
          <a:xfrm rot="10800000">
            <a:off x="1928794" y="4750603"/>
            <a:ext cx="928694" cy="1214446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643042" y="606006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00298" y="478632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>
            <a:stCxn id="9" idx="6"/>
            <a:endCxn id="7" idx="2"/>
          </p:cNvCxnSpPr>
          <p:nvPr/>
        </p:nvCxnSpPr>
        <p:spPr>
          <a:xfrm>
            <a:off x="1928794" y="5322107"/>
            <a:ext cx="928694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5" idx="6"/>
            <a:endCxn id="7" idx="2"/>
          </p:cNvCxnSpPr>
          <p:nvPr/>
        </p:nvCxnSpPr>
        <p:spPr>
          <a:xfrm flipV="1">
            <a:off x="1928794" y="5322107"/>
            <a:ext cx="928694" cy="64294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14348" y="514351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 стрелкой 23"/>
          <p:cNvCxnSpPr>
            <a:stCxn id="22" idx="3"/>
          </p:cNvCxnSpPr>
          <p:nvPr/>
        </p:nvCxnSpPr>
        <p:spPr>
          <a:xfrm>
            <a:off x="1117022" y="5328178"/>
            <a:ext cx="526020" cy="60115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22" idx="3"/>
          </p:cNvCxnSpPr>
          <p:nvPr/>
        </p:nvCxnSpPr>
        <p:spPr>
          <a:xfrm flipV="1">
            <a:off x="1117022" y="4786322"/>
            <a:ext cx="526020" cy="541856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4572000" y="5072074"/>
            <a:ext cx="285752" cy="2857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5143504" y="5072074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857752" y="5072074"/>
            <a:ext cx="285752" cy="2857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03620" y="5214950"/>
            <a:ext cx="394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Прямая со стрелкой 39"/>
          <p:cNvCxnSpPr>
            <a:stCxn id="39" idx="1"/>
          </p:cNvCxnSpPr>
          <p:nvPr/>
        </p:nvCxnSpPr>
        <p:spPr>
          <a:xfrm rot="10800000" flipV="1">
            <a:off x="2714612" y="5399616"/>
            <a:ext cx="989008" cy="27361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9" idx="1"/>
          </p:cNvCxnSpPr>
          <p:nvPr/>
        </p:nvCxnSpPr>
        <p:spPr>
          <a:xfrm rot="10800000">
            <a:off x="2285984" y="5143512"/>
            <a:ext cx="1417636" cy="25610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5400000" flipH="1" flipV="1">
            <a:off x="2393141" y="5750735"/>
            <a:ext cx="285752" cy="7143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rot="5400000">
            <a:off x="2463785" y="5393545"/>
            <a:ext cx="215108" cy="794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214546" y="470274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33002" y="5059932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38348" y="60600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stCxn id="22" idx="3"/>
          </p:cNvCxnSpPr>
          <p:nvPr/>
        </p:nvCxnSpPr>
        <p:spPr>
          <a:xfrm>
            <a:off x="1117022" y="5328178"/>
            <a:ext cx="526020" cy="29648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5400000">
            <a:off x="2321703" y="5179231"/>
            <a:ext cx="214314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857356" y="5559998"/>
            <a:ext cx="415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e’’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rot="5400000">
            <a:off x="2286778" y="5357032"/>
            <a:ext cx="428628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Упражнения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1. Доказать, что если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G’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– </a:t>
            </a:r>
            <a:r>
              <a:rPr lang="ru-RU" dirty="0" smtClean="0">
                <a:solidFill>
                  <a:schemeClr val="bg1"/>
                </a:solidFill>
              </a:rPr>
              <a:t>это дополнение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ru-RU" dirty="0" smtClean="0">
                <a:solidFill>
                  <a:schemeClr val="bg1"/>
                </a:solidFill>
              </a:rPr>
              <a:t>то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max{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),(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)}≥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</a:t>
            </a:r>
            <a:r>
              <a:rPr lang="en-US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1/2</a:t>
            </a:r>
          </a:p>
          <a:p>
            <a:endParaRPr lang="en-US" baseline="30000" dirty="0" smtClean="0">
              <a:solidFill>
                <a:schemeClr val="bg1"/>
              </a:solidFill>
              <a:sym typeface="Symbol"/>
            </a:endParaRPr>
          </a:p>
          <a:p>
            <a:r>
              <a:rPr lang="en-US" dirty="0" smtClean="0">
                <a:solidFill>
                  <a:schemeClr val="bg1"/>
                </a:solidFill>
                <a:sym typeface="Symbol"/>
              </a:rPr>
              <a:t>2.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Доказать, что 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(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)≤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1/2 + (2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+1/4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1/2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</a:t>
            </a:r>
          </a:p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где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–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число ребер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endParaRPr lang="ru-RU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</a:rPr>
              <a:t>Спасибо </a:t>
            </a:r>
          </a:p>
          <a:p>
            <a:pPr algn="ctr">
              <a:buNone/>
            </a:pPr>
            <a:r>
              <a:rPr lang="ru-RU" sz="6000" dirty="0" smtClean="0">
                <a:solidFill>
                  <a:schemeClr val="bg1"/>
                </a:solidFill>
              </a:rPr>
              <a:t>за внимание!</a:t>
            </a:r>
            <a:endParaRPr lang="ru-RU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Овал 44"/>
          <p:cNvSpPr/>
          <p:nvPr/>
        </p:nvSpPr>
        <p:spPr>
          <a:xfrm>
            <a:off x="2500298" y="4286256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1357290" y="4286256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Конструкция </a:t>
            </a:r>
            <a:r>
              <a:rPr lang="ru-RU" dirty="0" err="1" smtClean="0">
                <a:solidFill>
                  <a:schemeClr val="bg1"/>
                </a:solidFill>
              </a:rPr>
              <a:t>Мицельского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Предположим, что это не так. Можно считать, что вершина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r>
              <a:rPr lang="ru-RU" baseline="-25000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окрашена в цвет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</a:p>
          <a:p>
            <a:r>
              <a:rPr lang="ru-RU" dirty="0" smtClean="0">
                <a:solidFill>
                  <a:schemeClr val="bg1"/>
                </a:solidFill>
                <a:sym typeface="Symbol"/>
              </a:rPr>
              <a:t>Вершины графа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en-US" dirty="0" smtClean="0">
                <a:solidFill>
                  <a:schemeClr val="bg1"/>
                </a:solidFill>
                <a:sym typeface="Symbol"/>
              </a:rPr>
              <a:t>, 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раскрашенные цветом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перекрасим в цвета их копий из </a:t>
            </a:r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M’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</a:t>
            </a:r>
            <a:endParaRPr lang="ru-RU" i="1" baseline="-25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928662" y="528638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571604" y="614364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5" idx="1"/>
            <a:endCxn id="4" idx="5"/>
          </p:cNvCxnSpPr>
          <p:nvPr/>
        </p:nvCxnSpPr>
        <p:spPr>
          <a:xfrm rot="16200000" flipV="1">
            <a:off x="1004433" y="5576473"/>
            <a:ext cx="70571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2786050" y="557214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8" name="Овал 7"/>
          <p:cNvSpPr/>
          <p:nvPr/>
        </p:nvSpPr>
        <p:spPr>
          <a:xfrm>
            <a:off x="1571604" y="557214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9" name="Прямая соединительная линия 8"/>
          <p:cNvCxnSpPr>
            <a:stCxn id="11" idx="6"/>
          </p:cNvCxnSpPr>
          <p:nvPr/>
        </p:nvCxnSpPr>
        <p:spPr>
          <a:xfrm flipV="1">
            <a:off x="1785918" y="4786322"/>
            <a:ext cx="1000132" cy="39290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2786050" y="507207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571604" y="507207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>
            <a:stCxn id="4" idx="7"/>
            <a:endCxn id="11" idx="3"/>
          </p:cNvCxnSpPr>
          <p:nvPr/>
        </p:nvCxnSpPr>
        <p:spPr>
          <a:xfrm rot="5400000" flipH="1" flipV="1">
            <a:off x="1325904" y="5040688"/>
            <a:ext cx="62772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33" idx="4"/>
            <a:endCxn id="10" idx="0"/>
          </p:cNvCxnSpPr>
          <p:nvPr/>
        </p:nvCxnSpPr>
        <p:spPr>
          <a:xfrm rot="5400000">
            <a:off x="2786050" y="4964917"/>
            <a:ext cx="21431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5" idx="6"/>
            <a:endCxn id="7" idx="3"/>
          </p:cNvCxnSpPr>
          <p:nvPr/>
        </p:nvCxnSpPr>
        <p:spPr>
          <a:xfrm flipV="1">
            <a:off x="1785918" y="5755068"/>
            <a:ext cx="1031518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4" idx="6"/>
            <a:endCxn id="8" idx="2"/>
          </p:cNvCxnSpPr>
          <p:nvPr/>
        </p:nvCxnSpPr>
        <p:spPr>
          <a:xfrm>
            <a:off x="1142976" y="5393545"/>
            <a:ext cx="428628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32" idx="6"/>
            <a:endCxn id="10" idx="1"/>
          </p:cNvCxnSpPr>
          <p:nvPr/>
        </p:nvCxnSpPr>
        <p:spPr>
          <a:xfrm>
            <a:off x="1785918" y="4750603"/>
            <a:ext cx="1031518" cy="35285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2786050" y="6143644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1571604" y="4643446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786050" y="464344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>
            <a:stCxn id="4" idx="7"/>
            <a:endCxn id="32" idx="3"/>
          </p:cNvCxnSpPr>
          <p:nvPr/>
        </p:nvCxnSpPr>
        <p:spPr>
          <a:xfrm rot="5400000" flipH="1" flipV="1">
            <a:off x="1111590" y="4826374"/>
            <a:ext cx="491400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490156" y="3857628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M’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90872" y="3857628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Стрелка вправо 47"/>
          <p:cNvSpPr/>
          <p:nvPr/>
        </p:nvSpPr>
        <p:spPr>
          <a:xfrm>
            <a:off x="3500430" y="5072074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единительная линия 73"/>
          <p:cNvCxnSpPr>
            <a:stCxn id="31" idx="0"/>
            <a:endCxn id="7" idx="4"/>
          </p:cNvCxnSpPr>
          <p:nvPr/>
        </p:nvCxnSpPr>
        <p:spPr>
          <a:xfrm rot="5400000" flipH="1" flipV="1">
            <a:off x="2714612" y="5965049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8" idx="6"/>
            <a:endCxn id="31" idx="2"/>
          </p:cNvCxnSpPr>
          <p:nvPr/>
        </p:nvCxnSpPr>
        <p:spPr>
          <a:xfrm>
            <a:off x="1785918" y="5679297"/>
            <a:ext cx="1000132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6500826" y="4286256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5357818" y="4286256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5" name="Овал 84"/>
          <p:cNvSpPr/>
          <p:nvPr/>
        </p:nvSpPr>
        <p:spPr>
          <a:xfrm>
            <a:off x="4929190" y="5286388"/>
            <a:ext cx="214314" cy="214314"/>
          </a:xfrm>
          <a:prstGeom prst="ellipse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5572132" y="614364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7" name="Прямая соединительная линия 86"/>
          <p:cNvCxnSpPr>
            <a:stCxn id="86" idx="1"/>
            <a:endCxn id="85" idx="5"/>
          </p:cNvCxnSpPr>
          <p:nvPr/>
        </p:nvCxnSpPr>
        <p:spPr>
          <a:xfrm rot="16200000" flipV="1">
            <a:off x="5004961" y="5576473"/>
            <a:ext cx="705714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Овал 87"/>
          <p:cNvSpPr/>
          <p:nvPr/>
        </p:nvSpPr>
        <p:spPr>
          <a:xfrm>
            <a:off x="6786578" y="5572140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89" name="Овал 88"/>
          <p:cNvSpPr/>
          <p:nvPr/>
        </p:nvSpPr>
        <p:spPr>
          <a:xfrm>
            <a:off x="5572132" y="5572140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90" name="Прямая соединительная линия 89"/>
          <p:cNvCxnSpPr>
            <a:stCxn id="92" idx="6"/>
          </p:cNvCxnSpPr>
          <p:nvPr/>
        </p:nvCxnSpPr>
        <p:spPr>
          <a:xfrm flipV="1">
            <a:off x="5786446" y="4786322"/>
            <a:ext cx="1000132" cy="392909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Овал 90"/>
          <p:cNvSpPr/>
          <p:nvPr/>
        </p:nvSpPr>
        <p:spPr>
          <a:xfrm>
            <a:off x="6786578" y="507207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92" name="Овал 91"/>
          <p:cNvSpPr/>
          <p:nvPr/>
        </p:nvSpPr>
        <p:spPr>
          <a:xfrm>
            <a:off x="5572132" y="5072074"/>
            <a:ext cx="214314" cy="214314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3" name="Прямая соединительная линия 92"/>
          <p:cNvCxnSpPr>
            <a:stCxn id="85" idx="7"/>
            <a:endCxn id="92" idx="3"/>
          </p:cNvCxnSpPr>
          <p:nvPr/>
        </p:nvCxnSpPr>
        <p:spPr>
          <a:xfrm rot="5400000" flipH="1" flipV="1">
            <a:off x="5326432" y="5040688"/>
            <a:ext cx="62772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>
            <a:stCxn id="100" idx="4"/>
            <a:endCxn id="91" idx="0"/>
          </p:cNvCxnSpPr>
          <p:nvPr/>
        </p:nvCxnSpPr>
        <p:spPr>
          <a:xfrm rot="5400000">
            <a:off x="6786578" y="4964917"/>
            <a:ext cx="214314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>
            <a:stCxn id="86" idx="6"/>
            <a:endCxn id="88" idx="3"/>
          </p:cNvCxnSpPr>
          <p:nvPr/>
        </p:nvCxnSpPr>
        <p:spPr>
          <a:xfrm flipV="1">
            <a:off x="5786446" y="5755068"/>
            <a:ext cx="1031518" cy="495733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>
            <a:stCxn id="85" idx="6"/>
            <a:endCxn id="89" idx="2"/>
          </p:cNvCxnSpPr>
          <p:nvPr/>
        </p:nvCxnSpPr>
        <p:spPr>
          <a:xfrm>
            <a:off x="5143504" y="5393545"/>
            <a:ext cx="428628" cy="2857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>
            <a:stCxn id="99" idx="6"/>
            <a:endCxn id="91" idx="1"/>
          </p:cNvCxnSpPr>
          <p:nvPr/>
        </p:nvCxnSpPr>
        <p:spPr>
          <a:xfrm>
            <a:off x="5786446" y="4750603"/>
            <a:ext cx="1031518" cy="35285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Овал 97"/>
          <p:cNvSpPr/>
          <p:nvPr/>
        </p:nvSpPr>
        <p:spPr>
          <a:xfrm>
            <a:off x="6786578" y="6143644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i="1" dirty="0"/>
          </a:p>
        </p:txBody>
      </p:sp>
      <p:sp>
        <p:nvSpPr>
          <p:cNvPr id="99" name="Овал 98"/>
          <p:cNvSpPr/>
          <p:nvPr/>
        </p:nvSpPr>
        <p:spPr>
          <a:xfrm>
            <a:off x="5572132" y="4643446"/>
            <a:ext cx="214314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6786578" y="4643446"/>
            <a:ext cx="214314" cy="214314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1" name="Прямая соединительная линия 100"/>
          <p:cNvCxnSpPr>
            <a:stCxn id="85" idx="7"/>
            <a:endCxn id="99" idx="3"/>
          </p:cNvCxnSpPr>
          <p:nvPr/>
        </p:nvCxnSpPr>
        <p:spPr>
          <a:xfrm rot="5400000" flipH="1" flipV="1">
            <a:off x="5112118" y="4826374"/>
            <a:ext cx="491400" cy="491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500694" y="3857628"/>
            <a:ext cx="522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M’</a:t>
            </a:r>
            <a:r>
              <a:rPr lang="en-US" i="1" baseline="-25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691400" y="3857628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ru-RU" i="1" baseline="-25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4" name="Прямая соединительная линия 103"/>
          <p:cNvCxnSpPr>
            <a:stCxn id="98" idx="0"/>
            <a:endCxn id="88" idx="4"/>
          </p:cNvCxnSpPr>
          <p:nvPr/>
        </p:nvCxnSpPr>
        <p:spPr>
          <a:xfrm rot="5400000" flipH="1" flipV="1">
            <a:off x="6715140" y="5965049"/>
            <a:ext cx="35719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>
            <a:stCxn id="89" idx="6"/>
            <a:endCxn id="98" idx="2"/>
          </p:cNvCxnSpPr>
          <p:nvPr/>
        </p:nvCxnSpPr>
        <p:spPr>
          <a:xfrm>
            <a:off x="5786446" y="5679297"/>
            <a:ext cx="1000132" cy="57150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>
            <a:stCxn id="11" idx="6"/>
            <a:endCxn id="7" idx="1"/>
          </p:cNvCxnSpPr>
          <p:nvPr/>
        </p:nvCxnSpPr>
        <p:spPr>
          <a:xfrm>
            <a:off x="1785918" y="5179231"/>
            <a:ext cx="1031518" cy="42429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>
            <a:stCxn id="8" idx="6"/>
            <a:endCxn id="10" idx="2"/>
          </p:cNvCxnSpPr>
          <p:nvPr/>
        </p:nvCxnSpPr>
        <p:spPr>
          <a:xfrm flipV="1">
            <a:off x="1785918" y="5179231"/>
            <a:ext cx="1000132" cy="50006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>
            <a:stCxn id="88" idx="0"/>
            <a:endCxn id="91" idx="4"/>
          </p:cNvCxnSpPr>
          <p:nvPr/>
        </p:nvCxnSpPr>
        <p:spPr>
          <a:xfrm rot="5400000" flipH="1" flipV="1">
            <a:off x="6750859" y="5429264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>
            <a:stCxn id="7" idx="0"/>
            <a:endCxn id="10" idx="4"/>
          </p:cNvCxnSpPr>
          <p:nvPr/>
        </p:nvCxnSpPr>
        <p:spPr>
          <a:xfrm rot="5400000" flipH="1" flipV="1">
            <a:off x="2750331" y="5429264"/>
            <a:ext cx="285752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>
            <a:stCxn id="92" idx="6"/>
            <a:endCxn id="88" idx="1"/>
          </p:cNvCxnSpPr>
          <p:nvPr/>
        </p:nvCxnSpPr>
        <p:spPr>
          <a:xfrm>
            <a:off x="5786446" y="5179231"/>
            <a:ext cx="1031518" cy="42429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>
            <a:endCxn id="89" idx="6"/>
          </p:cNvCxnSpPr>
          <p:nvPr/>
        </p:nvCxnSpPr>
        <p:spPr>
          <a:xfrm rot="10800000" flipV="1">
            <a:off x="5786446" y="5214951"/>
            <a:ext cx="1000132" cy="46434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00034" y="514351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563384" y="514351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</a:t>
            </a:r>
            <a:r>
              <a:rPr lang="en-US" baseline="-25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0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Верхние оценки для хроматического числа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Граф называется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вырожденным, если в любом его подграфе есть вершина степени не более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Теорема. Если граф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вырожденный, то 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i="1" dirty="0" smtClean="0">
                <a:solidFill>
                  <a:schemeClr val="bg1"/>
                </a:solidFill>
                <a:sym typeface="Symbol"/>
              </a:rPr>
              <a:t>					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</a:t>
            </a:r>
            <a:r>
              <a:rPr lang="ru-RU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≤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Доказательство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Индукция по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: </a:t>
            </a:r>
            <a:r>
              <a:rPr lang="ru-RU" dirty="0" smtClean="0">
                <a:solidFill>
                  <a:schemeClr val="bg1"/>
                </a:solidFill>
              </a:rPr>
              <a:t>при удалении любой вершины граф остается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-</a:t>
            </a:r>
            <a:r>
              <a:rPr lang="ru-RU" dirty="0" smtClean="0">
                <a:solidFill>
                  <a:schemeClr val="bg1"/>
                </a:solidFill>
              </a:rPr>
              <a:t>вырожденным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Удалим вершину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степени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раскрасим оставшийся граф в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bg1"/>
                </a:solidFill>
              </a:rPr>
              <a:t> цвет по индукции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endParaRPr lang="ru-RU" i="1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Красим вершину </a:t>
            </a:r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 цвет, отсутствующий среди цветов ее соседей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Следствие.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 ≤ +1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, где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ru-RU" dirty="0" smtClean="0">
                <a:solidFill>
                  <a:schemeClr val="bg1"/>
                </a:solidFill>
                <a:sym typeface="Symbol"/>
              </a:rPr>
              <a:t> – максимальная степень графа</a:t>
            </a:r>
            <a:endParaRPr lang="ru-RU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2601</Words>
  <Application>Microsoft Office PowerPoint</Application>
  <PresentationFormat>Экран (4:3)</PresentationFormat>
  <Paragraphs>675</Paragraphs>
  <Slides>62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Тема Office</vt:lpstr>
      <vt:lpstr>Задачи раскраски графов</vt:lpstr>
      <vt:lpstr>Вершинная раскраска</vt:lpstr>
      <vt:lpstr>Хроматическое число</vt:lpstr>
      <vt:lpstr>Нижние оценки для хроматического числа</vt:lpstr>
      <vt:lpstr>Конструкция Мицельского</vt:lpstr>
      <vt:lpstr>Конструкция Мицельского</vt:lpstr>
      <vt:lpstr>Конструкция Мицельского</vt:lpstr>
      <vt:lpstr>Верхние оценки для хроматического числа</vt:lpstr>
      <vt:lpstr>Доказательство</vt:lpstr>
      <vt:lpstr>Слайд 10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Реберная раскраска</vt:lpstr>
      <vt:lpstr>Нижняя оценка</vt:lpstr>
      <vt:lpstr>Доказательство</vt:lpstr>
      <vt:lpstr>Доказательство</vt:lpstr>
      <vt:lpstr>Доказательство</vt:lpstr>
      <vt:lpstr>Верхняя оценка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Предписанная раскраска</vt:lpstr>
      <vt:lpstr>Предписанное хроматическое число ch(G)</vt:lpstr>
      <vt:lpstr>Пример граф G c ch(G)&gt;(G) </vt:lpstr>
      <vt:lpstr>Слайд 37</vt:lpstr>
      <vt:lpstr>Предписанная раскраска плоских графов</vt:lpstr>
      <vt:lpstr>Слайд 39</vt:lpstr>
      <vt:lpstr>Предписанная раскраска плоских графов</vt:lpstr>
      <vt:lpstr>Предписанная раскраска плоских графов</vt:lpstr>
      <vt:lpstr>Предписанная раскраска плоских графов</vt:lpstr>
      <vt:lpstr>Доказательство</vt:lpstr>
      <vt:lpstr>Доказательство</vt:lpstr>
      <vt:lpstr>Доказательство</vt:lpstr>
      <vt:lpstr>Доказательство</vt:lpstr>
      <vt:lpstr>Доказательство</vt:lpstr>
      <vt:lpstr>Предписанная раскраска ребер</vt:lpstr>
      <vt:lpstr>Слайд 49</vt:lpstr>
      <vt:lpstr>Доказательство леммы</vt:lpstr>
      <vt:lpstr>Доказательство теоремы</vt:lpstr>
      <vt:lpstr>Доказательство теоремы</vt:lpstr>
      <vt:lpstr>Доказательство теоремы</vt:lpstr>
      <vt:lpstr>Доказательство теоремы</vt:lpstr>
      <vt:lpstr>Доказательство теоремы</vt:lpstr>
      <vt:lpstr>Доказательство теоремы</vt:lpstr>
      <vt:lpstr>Доказательство теоремы</vt:lpstr>
      <vt:lpstr>Доказательство теоремы</vt:lpstr>
      <vt:lpstr>Доказательство теоремы</vt:lpstr>
      <vt:lpstr>Доказательство теоремы</vt:lpstr>
      <vt:lpstr>Упражнения</vt:lpstr>
      <vt:lpstr>Слайд 62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вершинной и реберной раскраски графов</dc:title>
  <dc:creator>Artem Pyatkin</dc:creator>
  <cp:lastModifiedBy>Artem</cp:lastModifiedBy>
  <cp:revision>118</cp:revision>
  <dcterms:created xsi:type="dcterms:W3CDTF">2012-11-29T09:35:24Z</dcterms:created>
  <dcterms:modified xsi:type="dcterms:W3CDTF">2013-05-28T05:41:14Z</dcterms:modified>
</cp:coreProperties>
</file>