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354" r:id="rId3"/>
    <p:sldId id="355" r:id="rId4"/>
    <p:sldId id="330" r:id="rId5"/>
    <p:sldId id="356" r:id="rId6"/>
    <p:sldId id="357" r:id="rId7"/>
    <p:sldId id="358" r:id="rId8"/>
    <p:sldId id="359" r:id="rId9"/>
    <p:sldId id="360" r:id="rId10"/>
    <p:sldId id="350" r:id="rId11"/>
    <p:sldId id="392" r:id="rId12"/>
    <p:sldId id="393" r:id="rId13"/>
    <p:sldId id="361" r:id="rId14"/>
    <p:sldId id="362" r:id="rId15"/>
    <p:sldId id="390" r:id="rId16"/>
    <p:sldId id="394" r:id="rId17"/>
    <p:sldId id="363" r:id="rId18"/>
    <p:sldId id="364" r:id="rId19"/>
    <p:sldId id="365" r:id="rId20"/>
    <p:sldId id="367" r:id="rId21"/>
    <p:sldId id="368" r:id="rId22"/>
    <p:sldId id="391" r:id="rId23"/>
    <p:sldId id="369" r:id="rId24"/>
    <p:sldId id="371" r:id="rId25"/>
    <p:sldId id="370" r:id="rId26"/>
    <p:sldId id="372" r:id="rId27"/>
    <p:sldId id="373" r:id="rId28"/>
    <p:sldId id="374" r:id="rId29"/>
    <p:sldId id="375" r:id="rId30"/>
    <p:sldId id="376" r:id="rId31"/>
    <p:sldId id="377" r:id="rId32"/>
    <p:sldId id="378" r:id="rId33"/>
    <p:sldId id="379" r:id="rId34"/>
    <p:sldId id="381" r:id="rId35"/>
    <p:sldId id="382" r:id="rId36"/>
    <p:sldId id="380" r:id="rId37"/>
    <p:sldId id="383" r:id="rId38"/>
    <p:sldId id="384" r:id="rId39"/>
    <p:sldId id="385" r:id="rId40"/>
    <p:sldId id="386" r:id="rId41"/>
    <p:sldId id="387" r:id="rId42"/>
    <p:sldId id="388" r:id="rId43"/>
    <p:sldId id="389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FF66"/>
    <a:srgbClr val="FF0000"/>
    <a:srgbClr val="FF66FF"/>
    <a:srgbClr val="FF9933"/>
    <a:srgbClr val="FF00FF"/>
    <a:srgbClr val="FFFF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3.wmf"/><Relationship Id="rId4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7B8EE-EC38-44A8-85F1-A0C3CCA49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AEE3B-B36E-487F-94D7-9C28BE97C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0FA79-3AD4-4CB9-B1C7-3F8CBCAE0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C712E-281B-4053-AD26-601E1DA7E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4FAA1-7DCB-4381-86A6-88F623380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51CC8-9810-4D9F-A7F0-13837051F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82D68-FE6A-46E7-ADCF-B9DED5D15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10194-5309-484A-9BAC-391A512AA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F1FD0-51C7-4DC4-991B-AB5840AF3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50795-6292-4745-8BEF-21E48CEB9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C7A0A-98C7-40D0-8432-53495CEDF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9E8FF3F0-F181-4BA2-AAE7-8FA0F3B81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Линейное программирование</a:t>
            </a:r>
            <a:endParaRPr lang="en-US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</a:t>
            </a:r>
          </a:p>
          <a:p>
            <a:pPr eaLnBrk="1" hangingPunct="1"/>
            <a:r>
              <a:rPr lang="ru-RU" smtClean="0"/>
              <a:t>Задача о покрытии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Прямая и двойственная задачи</a:t>
            </a:r>
            <a:endParaRPr lang="en-US" sz="4000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609600" y="1600200"/>
          <a:ext cx="3657600" cy="2273300"/>
        </p:xfrm>
        <a:graphic>
          <a:graphicData uri="http://schemas.openxmlformats.org/presentationml/2006/ole">
            <p:oleObj spid="_x0000_s3074" name="Формула" r:id="rId3" imgW="3657600" imgH="2273040" progId="Equation.3">
              <p:embed/>
            </p:oleObj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800600" y="4046538"/>
          <a:ext cx="3810000" cy="2254250"/>
        </p:xfrm>
        <a:graphic>
          <a:graphicData uri="http://schemas.openxmlformats.org/presentationml/2006/ole">
            <p:oleObj spid="_x0000_s3075" name="Формула" r:id="rId4" imgW="1866600" imgH="1104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1-</a:t>
            </a:r>
            <a:r>
              <a:rPr lang="ru-RU" smtClean="0"/>
              <a:t>ая теорема двойственности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84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</a:t>
            </a:r>
          </a:p>
          <a:p>
            <a:pPr eaLnBrk="1" hangingPunct="1">
              <a:buFontTx/>
              <a:buNone/>
            </a:pPr>
            <a:r>
              <a:rPr lang="ru-RU" smtClean="0"/>
              <a:t>   </a:t>
            </a:r>
            <a:r>
              <a:rPr lang="ru-RU" sz="2800" smtClean="0"/>
              <a:t>Прямая и двойственная к ним задачи либо одновременно разрешимы, либо одновременно неразрешимы. При этом в первом случае </a:t>
            </a:r>
            <a:r>
              <a:rPr lang="ru-RU" sz="2800" i="1" smtClean="0"/>
              <a:t>значения целевых функций этих задач совпадают</a:t>
            </a:r>
            <a:r>
              <a:rPr lang="ru-RU" sz="2800" smtClean="0"/>
              <a:t>, а во втором случае, по крайней мере, одна из задач неразрешима в силу несовместности ее ограничений.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2</a:t>
            </a:r>
            <a:r>
              <a:rPr lang="en-US" smtClean="0"/>
              <a:t>-</a:t>
            </a:r>
            <a:r>
              <a:rPr lang="ru-RU" smtClean="0"/>
              <a:t>ая теорема двойственности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eaLnBrk="1" hangingPunct="1"/>
            <a:r>
              <a:rPr lang="ru-RU" smtClean="0"/>
              <a:t>Допустимые решения </a:t>
            </a:r>
            <a:r>
              <a:rPr lang="en-US" i="1" smtClean="0"/>
              <a:t>x</a:t>
            </a:r>
            <a:r>
              <a:rPr lang="en-US" i="1" smtClean="0">
                <a:cs typeface="Times New Roman" pitchFamily="18" charset="0"/>
              </a:rPr>
              <a:t>′ </a:t>
            </a:r>
            <a:r>
              <a:rPr lang="ru-RU" smtClean="0">
                <a:cs typeface="Times New Roman" pitchFamily="18" charset="0"/>
              </a:rPr>
              <a:t>и </a:t>
            </a:r>
            <a:r>
              <a:rPr lang="en-US" i="1" smtClean="0"/>
              <a:t>y</a:t>
            </a:r>
            <a:r>
              <a:rPr lang="en-US" i="1" smtClean="0">
                <a:cs typeface="Times New Roman" pitchFamily="18" charset="0"/>
              </a:rPr>
              <a:t>′ </a:t>
            </a:r>
            <a:r>
              <a:rPr lang="ru-RU" smtClean="0">
                <a:cs typeface="Times New Roman" pitchFamily="18" charset="0"/>
              </a:rPr>
              <a:t>соответственно прямой и двойственной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ru-RU" smtClean="0">
                <a:cs typeface="Times New Roman" pitchFamily="18" charset="0"/>
              </a:rPr>
              <a:t>задачи оптимальны тогда и только тогда, когда</a:t>
            </a:r>
          </a:p>
          <a:p>
            <a:pPr eaLnBrk="1" hangingPunct="1"/>
            <a:endParaRPr lang="en-US" smtClean="0">
              <a:cs typeface="Times New Roman" pitchFamily="18" charset="0"/>
            </a:endParaRP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2287588" y="3429000"/>
          <a:ext cx="4052887" cy="1177925"/>
        </p:xfrm>
        <a:graphic>
          <a:graphicData uri="http://schemas.openxmlformats.org/presentationml/2006/ole">
            <p:oleObj spid="_x0000_s4098" name="Формула" r:id="rId3" imgW="1574640" imgH="457200" progId="Equation.3">
              <p:embed/>
            </p:oleObj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/>
        </p:nvGraphicFramePr>
        <p:xfrm>
          <a:off x="2209800" y="4876800"/>
          <a:ext cx="3987800" cy="1176338"/>
        </p:xfrm>
        <a:graphic>
          <a:graphicData uri="http://schemas.openxmlformats.org/presentationml/2006/ole">
            <p:oleObj spid="_x0000_s4099" name="Формула" r:id="rId4" imgW="15490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Релаксированные условия  дополняющей нежесткости</a:t>
            </a:r>
            <a:endParaRPr lang="en-US" sz="3600" smtClean="0"/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609600" y="1371600"/>
          <a:ext cx="3657600" cy="2209800"/>
        </p:xfrm>
        <a:graphic>
          <a:graphicData uri="http://schemas.openxmlformats.org/presentationml/2006/ole">
            <p:oleObj spid="_x0000_s5122" name="Формула" r:id="rId3" imgW="3657600" imgH="2273040" progId="Equation.3">
              <p:embed/>
            </p:oleObj>
          </a:graphicData>
        </a:graphic>
      </p:graphicFrame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4711700" y="1371600"/>
          <a:ext cx="3683000" cy="2197100"/>
        </p:xfrm>
        <a:graphic>
          <a:graphicData uri="http://schemas.openxmlformats.org/presentationml/2006/ole">
            <p:oleObj spid="_x0000_s5123" name="Формула" r:id="rId4" imgW="3682800" imgH="2197080" progId="Equation.3">
              <p:embed/>
            </p:oleObj>
          </a:graphicData>
        </a:graphic>
      </p:graphicFrame>
      <p:sp>
        <p:nvSpPr>
          <p:cNvPr id="5127" name="Rectangle 5"/>
          <p:cNvSpPr>
            <a:spLocks noChangeArrowheads="1"/>
          </p:cNvSpPr>
          <p:nvPr/>
        </p:nvSpPr>
        <p:spPr bwMode="auto">
          <a:xfrm>
            <a:off x="838200" y="3886200"/>
            <a:ext cx="2289175" cy="457200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tx2"/>
                </a:solidFill>
                <a:latin typeface="Times New Roman" pitchFamily="18" charset="0"/>
              </a:rPr>
              <a:t>Прямое условие</a:t>
            </a:r>
          </a:p>
        </p:txBody>
      </p:sp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1771650" y="4432300"/>
          <a:ext cx="5600700" cy="825500"/>
        </p:xfrm>
        <a:graphic>
          <a:graphicData uri="http://schemas.openxmlformats.org/presentationml/2006/ole">
            <p:oleObj spid="_x0000_s5124" name="Формула" r:id="rId5" imgW="5600520" imgH="825480" progId="Equation.3">
              <p:embed/>
            </p:oleObj>
          </a:graphicData>
        </a:graphic>
      </p:graphicFrame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912813" y="5410200"/>
            <a:ext cx="3125787" cy="457200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tx2"/>
                </a:solidFill>
                <a:latin typeface="Times New Roman" pitchFamily="18" charset="0"/>
              </a:rPr>
              <a:t>Двойственное условие</a:t>
            </a:r>
          </a:p>
        </p:txBody>
      </p:sp>
      <p:graphicFrame>
        <p:nvGraphicFramePr>
          <p:cNvPr id="5125" name="Object 8"/>
          <p:cNvGraphicFramePr>
            <a:graphicFrameLocks noChangeAspect="1"/>
          </p:cNvGraphicFramePr>
          <p:nvPr/>
        </p:nvGraphicFramePr>
        <p:xfrm>
          <a:off x="1727200" y="5962650"/>
          <a:ext cx="5689600" cy="812800"/>
        </p:xfrm>
        <a:graphic>
          <a:graphicData uri="http://schemas.openxmlformats.org/presentationml/2006/ole">
            <p:oleObj spid="_x0000_s5125" name="Формула" r:id="rId6" imgW="568944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Соотношение между                   целевыми функциями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5146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C3399"/>
                </a:solidFill>
              </a:rPr>
              <a:t>Утверждение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.3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sz="2800" dirty="0" smtClean="0"/>
              <a:t>   </a:t>
            </a:r>
            <a:r>
              <a:rPr lang="ru-RU" dirty="0" smtClean="0"/>
              <a:t>     Если </a:t>
            </a:r>
            <a:r>
              <a:rPr lang="en-US" i="1" dirty="0" smtClean="0"/>
              <a:t>x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en-US" i="1" dirty="0" smtClean="0"/>
              <a:t>y </a:t>
            </a:r>
            <a:r>
              <a:rPr lang="ru-RU" dirty="0" smtClean="0"/>
              <a:t>прямое и двойственное допустимые решения, удовлетворяющие </a:t>
            </a:r>
            <a:r>
              <a:rPr lang="ru-RU" dirty="0" err="1" smtClean="0"/>
              <a:t>релаксированным</a:t>
            </a:r>
            <a:r>
              <a:rPr lang="ru-RU" dirty="0" smtClean="0"/>
              <a:t> условиям дополняющей </a:t>
            </a:r>
            <a:r>
              <a:rPr lang="ru-RU" dirty="0" err="1" smtClean="0"/>
              <a:t>нежесткости</a:t>
            </a:r>
            <a:r>
              <a:rPr lang="ru-RU" dirty="0" smtClean="0"/>
              <a:t>, то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2819400" y="4387850"/>
          <a:ext cx="2781300" cy="946150"/>
        </p:xfrm>
        <a:graphic>
          <a:graphicData uri="http://schemas.openxmlformats.org/presentationml/2006/ole">
            <p:oleObj spid="_x0000_s6146" name="Формула" r:id="rId3" imgW="2463480" imgH="838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Доказательство Утверждения 8.3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2101850" y="2286000"/>
          <a:ext cx="4818063" cy="2332038"/>
        </p:xfrm>
        <a:graphic>
          <a:graphicData uri="http://schemas.openxmlformats.org/presentationml/2006/ole">
            <p:oleObj spid="_x0000_s7170" name="Формула" r:id="rId3" imgW="1993680" imgH="965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Идея прямо-двойственной схемы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smtClean="0"/>
              <a:t>Алгоритм начинает работу с прямого недопустимого решения и с двойственного допустимого решения.  Как правило это тривиальное решение </a:t>
            </a:r>
            <a:r>
              <a:rPr lang="en-US" sz="2000" i="1" smtClean="0"/>
              <a:t>x </a:t>
            </a:r>
            <a:r>
              <a:rPr lang="en-US" sz="2000" smtClean="0"/>
              <a:t>= 0 </a:t>
            </a:r>
            <a:r>
              <a:rPr lang="ru-RU" sz="2000" smtClean="0"/>
              <a:t>и </a:t>
            </a:r>
            <a:r>
              <a:rPr lang="en-US" sz="2000" i="1" smtClean="0"/>
              <a:t>y</a:t>
            </a:r>
            <a:r>
              <a:rPr lang="en-US" sz="2000" smtClean="0"/>
              <a:t> = 0.</a:t>
            </a:r>
          </a:p>
          <a:p>
            <a:r>
              <a:rPr lang="ru-RU" sz="2000" smtClean="0"/>
              <a:t>Итеративно улучшается допустимость прямого решения и оптимальность двойственного решения, так чтобы в конце получить допустимое прямое решение, при котором выполнены релаксированные условия дополняющей нежесткости для выбранных </a:t>
            </a:r>
            <a:r>
              <a:rPr lang="el-GR" sz="2000" smtClean="0"/>
              <a:t>α</a:t>
            </a:r>
            <a:r>
              <a:rPr lang="ru-RU" sz="2000" smtClean="0"/>
              <a:t> и </a:t>
            </a:r>
            <a:r>
              <a:rPr lang="el-GR" sz="2000" smtClean="0"/>
              <a:t>β</a:t>
            </a:r>
            <a:r>
              <a:rPr lang="ru-RU" sz="2000" smtClean="0"/>
              <a:t>.</a:t>
            </a:r>
          </a:p>
          <a:p>
            <a:r>
              <a:rPr lang="ru-RU" sz="2000" smtClean="0"/>
              <a:t>При расширении прямое решение всегда остается целочисленным.</a:t>
            </a:r>
          </a:p>
          <a:p>
            <a:r>
              <a:rPr lang="ru-RU" sz="2000" smtClean="0"/>
              <a:t>Улучшение прямого и двойственного решения происходит совместно, то есть текущее прямое решение используется для улучшения двойственного и наоборот.</a:t>
            </a:r>
          </a:p>
          <a:p>
            <a:r>
              <a:rPr lang="ru-RU" sz="2000" smtClean="0"/>
              <a:t>В конце стоимость двойственного решения используется как нижняя оценка на величину оптимального решения.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ЛП-релаксация</a:t>
            </a:r>
            <a:br>
              <a:rPr lang="ru-RU" smtClean="0"/>
            </a:br>
            <a:r>
              <a:rPr lang="ru-RU" smtClean="0"/>
              <a:t> (Задача о покрытии)</a:t>
            </a: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1893888" y="1981200"/>
          <a:ext cx="4887912" cy="2955925"/>
        </p:xfrm>
        <a:graphic>
          <a:graphicData uri="http://schemas.openxmlformats.org/presentationml/2006/ole">
            <p:oleObj spid="_x0000_s8194" name="Формула" r:id="rId3" imgW="2958840" imgH="1790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Двойственная программа</a:t>
            </a:r>
            <a:br>
              <a:rPr lang="ru-RU" smtClean="0"/>
            </a:br>
            <a:r>
              <a:rPr lang="ru-RU" smtClean="0"/>
              <a:t> (Задача о покрытии)</a:t>
            </a: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1663700" y="1981200"/>
          <a:ext cx="5348288" cy="2955925"/>
        </p:xfrm>
        <a:graphic>
          <a:graphicData uri="http://schemas.openxmlformats.org/presentationml/2006/ole">
            <p:oleObj spid="_x0000_s9218" name="Формула" r:id="rId3" imgW="3238200" imgH="1790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i="1" dirty="0" smtClean="0">
                <a:cs typeface="Times New Roman" pitchFamily="18" charset="0"/>
              </a:rPr>
              <a:t>α</a:t>
            </a:r>
            <a:r>
              <a:rPr lang="en-US" i="1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=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1, </a:t>
            </a:r>
            <a:r>
              <a:rPr lang="el-GR" i="1" dirty="0" smtClean="0">
                <a:latin typeface="+mn-lt"/>
                <a:cs typeface="Times New Roman" pitchFamily="18" charset="0"/>
              </a:rPr>
              <a:t>β</a:t>
            </a:r>
            <a:r>
              <a:rPr lang="en-US" i="1" dirty="0" smtClean="0">
                <a:latin typeface="+mn-lt"/>
                <a:cs typeface="Times New Roman" pitchFamily="18" charset="0"/>
              </a:rPr>
              <a:t> </a:t>
            </a:r>
            <a:r>
              <a:rPr lang="ru-RU" dirty="0" smtClean="0">
                <a:latin typeface="+mn-lt"/>
                <a:cs typeface="Times New Roman" pitchFamily="18" charset="0"/>
              </a:rPr>
              <a:t>=</a:t>
            </a:r>
            <a:r>
              <a:rPr lang="en-US" dirty="0" smtClean="0">
                <a:latin typeface="+mn-lt"/>
                <a:cs typeface="Times New Roman" pitchFamily="18" charset="0"/>
              </a:rPr>
              <a:t> </a:t>
            </a:r>
            <a:r>
              <a:rPr lang="en-US" i="1" dirty="0" smtClean="0">
                <a:cs typeface="Times New Roman" pitchFamily="18" charset="0"/>
              </a:rPr>
              <a:t>f</a:t>
            </a:r>
            <a:endParaRPr lang="el-GR" dirty="0" smtClean="0">
              <a:cs typeface="Times New Roman" pitchFamily="18" charset="0"/>
            </a:endParaRPr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09600" y="1447800"/>
            <a:ext cx="2289175" cy="457200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tx2"/>
                </a:solidFill>
                <a:latin typeface="Times New Roman" pitchFamily="18" charset="0"/>
              </a:rPr>
              <a:t>Прямое условие</a:t>
            </a:r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2432050" y="2095500"/>
          <a:ext cx="3822700" cy="622300"/>
        </p:xfrm>
        <a:graphic>
          <a:graphicData uri="http://schemas.openxmlformats.org/presentationml/2006/ole">
            <p:oleObj spid="_x0000_s10242" name="Формула" r:id="rId3" imgW="3822480" imgH="622080" progId="Equation.3">
              <p:embed/>
            </p:oleObj>
          </a:graphicData>
        </a:graphic>
      </p:graphicFrame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684213" y="2971800"/>
            <a:ext cx="3125787" cy="457200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tx2"/>
                </a:solidFill>
                <a:latin typeface="Times New Roman" pitchFamily="18" charset="0"/>
              </a:rPr>
              <a:t>Двойственное условие</a:t>
            </a:r>
          </a:p>
        </p:txBody>
      </p:sp>
      <p:graphicFrame>
        <p:nvGraphicFramePr>
          <p:cNvPr id="10243" name="Object 7"/>
          <p:cNvGraphicFramePr>
            <a:graphicFrameLocks noChangeAspect="1"/>
          </p:cNvGraphicFramePr>
          <p:nvPr/>
        </p:nvGraphicFramePr>
        <p:xfrm>
          <a:off x="2876550" y="3619500"/>
          <a:ext cx="2933700" cy="622300"/>
        </p:xfrm>
        <a:graphic>
          <a:graphicData uri="http://schemas.openxmlformats.org/presentationml/2006/ole">
            <p:oleObj spid="_x0000_s10243" name="Формула" r:id="rId4" imgW="2933640" imgH="622080" progId="Equation.3">
              <p:embed/>
            </p:oleObj>
          </a:graphicData>
        </a:graphic>
      </p:graphicFrame>
      <p:graphicFrame>
        <p:nvGraphicFramePr>
          <p:cNvPr id="10244" name="Object 8"/>
          <p:cNvGraphicFramePr>
            <a:graphicFrameLocks noChangeAspect="1"/>
          </p:cNvGraphicFramePr>
          <p:nvPr/>
        </p:nvGraphicFramePr>
        <p:xfrm>
          <a:off x="5791200" y="4495800"/>
          <a:ext cx="1549400" cy="622300"/>
        </p:xfrm>
        <a:graphic>
          <a:graphicData uri="http://schemas.openxmlformats.org/presentationml/2006/ole">
            <p:oleObj spid="_x0000_s10244" name="Формула" r:id="rId5" imgW="1549080" imgH="622080" progId="Equation.3">
              <p:embed/>
            </p:oleObj>
          </a:graphicData>
        </a:graphic>
      </p:graphicFrame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533400" y="4572000"/>
            <a:ext cx="5303838" cy="4572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Множество </a:t>
            </a:r>
            <a:r>
              <a:rPr lang="en-US" sz="2400" i="1">
                <a:latin typeface="Times New Roman" pitchFamily="18" charset="0"/>
              </a:rPr>
              <a:t>S</a:t>
            </a:r>
            <a:r>
              <a:rPr lang="ru-RU" sz="2400">
                <a:latin typeface="Times New Roman" pitchFamily="18" charset="0"/>
              </a:rPr>
              <a:t> называется строгим, если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609600" y="5410200"/>
            <a:ext cx="7073900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Каждый элемент имеющий ненулевое двойственное </a:t>
            </a:r>
          </a:p>
          <a:p>
            <a:r>
              <a:rPr lang="ru-RU" sz="2400">
                <a:latin typeface="Times New Roman" pitchFamily="18" charset="0"/>
              </a:rPr>
              <a:t>значение может быть покрыт не более </a:t>
            </a:r>
            <a:r>
              <a:rPr lang="en-US" sz="2400" i="1">
                <a:latin typeface="Times New Roman" pitchFamily="18" charset="0"/>
              </a:rPr>
              <a:t>f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</a:rPr>
              <a:t>раз.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Задача «Покрытие»</a:t>
            </a:r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8077200" cy="4373563"/>
          </a:xfrm>
        </p:spPr>
        <p:txBody>
          <a:bodyPr/>
          <a:lstStyle/>
          <a:p>
            <a:pPr eaLnBrk="1" hangingPunct="1"/>
            <a:endParaRPr lang="ru-RU" i="1" smtClean="0">
              <a:solidFill>
                <a:schemeClr val="accent2"/>
              </a:solidFill>
            </a:endParaRPr>
          </a:p>
          <a:p>
            <a:pPr eaLnBrk="1" hangingPunct="1"/>
            <a:r>
              <a:rPr lang="ru-RU" i="1" smtClean="0">
                <a:solidFill>
                  <a:schemeClr val="accent2"/>
                </a:solidFill>
              </a:rPr>
              <a:t>Дано</a:t>
            </a:r>
            <a:r>
              <a:rPr lang="en-US" smtClean="0">
                <a:solidFill>
                  <a:schemeClr val="accent2"/>
                </a:solidFill>
              </a:rPr>
              <a:t>:</a:t>
            </a:r>
            <a:r>
              <a:rPr lang="en-US" smtClean="0"/>
              <a:t>  </a:t>
            </a:r>
            <a:r>
              <a:rPr lang="ru-RU" smtClean="0"/>
              <a:t>Совокупность</a:t>
            </a:r>
            <a:r>
              <a:rPr lang="en-US" smtClean="0"/>
              <a:t> </a:t>
            </a:r>
            <a:r>
              <a:rPr lang="en-US" i="1" smtClean="0"/>
              <a:t>U </a:t>
            </a:r>
            <a:r>
              <a:rPr lang="ru-RU" smtClean="0"/>
              <a:t>из</a:t>
            </a:r>
            <a:r>
              <a:rPr lang="ru-RU" i="1" smtClean="0"/>
              <a:t> </a:t>
            </a:r>
            <a:r>
              <a:rPr lang="en-US" i="1" smtClean="0"/>
              <a:t>n </a:t>
            </a:r>
            <a:r>
              <a:rPr lang="ru-RU" smtClean="0"/>
              <a:t>элементов, и набор подмножеств </a:t>
            </a:r>
            <a:r>
              <a:rPr lang="en-US" i="1" smtClean="0"/>
              <a:t>U</a:t>
            </a:r>
            <a:r>
              <a:rPr lang="en-US" smtClean="0"/>
              <a:t>, </a:t>
            </a:r>
            <a:r>
              <a:rPr lang="el-GR" smtClean="0">
                <a:cs typeface="Times New Roman" pitchFamily="18" charset="0"/>
              </a:rPr>
              <a:t>Ω</a:t>
            </a:r>
            <a:r>
              <a:rPr lang="ru-RU" smtClean="0"/>
              <a:t> = </a:t>
            </a:r>
            <a:r>
              <a:rPr lang="en-US" smtClean="0"/>
              <a:t>{</a:t>
            </a:r>
            <a:r>
              <a:rPr lang="en-US" i="1" smtClean="0"/>
              <a:t>S</a:t>
            </a:r>
            <a:r>
              <a:rPr lang="en-US" baseline="-25000" smtClean="0"/>
              <a:t>1</a:t>
            </a:r>
            <a:r>
              <a:rPr lang="en-US" smtClean="0"/>
              <a:t>,…,</a:t>
            </a:r>
            <a:r>
              <a:rPr lang="ru-RU" smtClean="0"/>
              <a:t> </a:t>
            </a:r>
            <a:r>
              <a:rPr lang="en-US" i="1" smtClean="0"/>
              <a:t>S</a:t>
            </a:r>
            <a:r>
              <a:rPr lang="en-US" i="1" baseline="-25000" smtClean="0"/>
              <a:t>k</a:t>
            </a:r>
            <a:r>
              <a:rPr lang="en-US" smtClean="0"/>
              <a:t>}, </a:t>
            </a:r>
            <a:r>
              <a:rPr lang="ru-RU" smtClean="0"/>
              <a:t>и веса(стоимости) подмножеств</a:t>
            </a:r>
            <a:r>
              <a:rPr lang="en-US" smtClean="0"/>
              <a:t> </a:t>
            </a:r>
            <a:r>
              <a:rPr lang="en-US" i="1" smtClean="0"/>
              <a:t>c</a:t>
            </a:r>
            <a:r>
              <a:rPr lang="en-US" smtClean="0"/>
              <a:t>: </a:t>
            </a:r>
            <a:r>
              <a:rPr lang="el-GR" smtClean="0">
                <a:cs typeface="Times New Roman" pitchFamily="18" charset="0"/>
              </a:rPr>
              <a:t>Ω</a:t>
            </a:r>
            <a:r>
              <a:rPr lang="en-US" smtClean="0"/>
              <a:t> </a:t>
            </a:r>
            <a:r>
              <a:rPr lang="en-US" smtClean="0">
                <a:cs typeface="Times New Roman" pitchFamily="18" charset="0"/>
              </a:rPr>
              <a:t>→ </a:t>
            </a:r>
            <a:r>
              <a:rPr lang="en-US" b="1" smtClean="0">
                <a:cs typeface="Times New Roman" pitchFamily="18" charset="0"/>
              </a:rPr>
              <a:t>Q</a:t>
            </a:r>
            <a:r>
              <a:rPr lang="en-US" b="1" baseline="30000" smtClean="0">
                <a:cs typeface="Times New Roman" pitchFamily="18" charset="0"/>
              </a:rPr>
              <a:t>+</a:t>
            </a:r>
            <a:r>
              <a:rPr lang="en-US" smtClean="0">
                <a:cs typeface="Times New Roman" pitchFamily="18" charset="0"/>
              </a:rPr>
              <a:t>.</a:t>
            </a:r>
            <a:endParaRPr lang="en-US" b="1" smtClean="0">
              <a:cs typeface="Times New Roman" pitchFamily="18" charset="0"/>
            </a:endParaRPr>
          </a:p>
          <a:p>
            <a:pPr eaLnBrk="1" hangingPunct="1"/>
            <a:r>
              <a:rPr lang="ru-RU" i="1" smtClean="0">
                <a:solidFill>
                  <a:schemeClr val="accent2"/>
                </a:solidFill>
              </a:rPr>
              <a:t>Найти</a:t>
            </a:r>
            <a:r>
              <a:rPr lang="ru-RU" smtClean="0"/>
              <a:t> покрытие наименьшего</a:t>
            </a:r>
            <a:r>
              <a:rPr lang="en-US" smtClean="0"/>
              <a:t> </a:t>
            </a:r>
            <a:r>
              <a:rPr lang="ru-RU" smtClean="0"/>
              <a:t>веса.</a:t>
            </a:r>
            <a:r>
              <a:rPr lang="en-US" smtClean="0"/>
              <a:t> </a:t>
            </a:r>
            <a:endParaRPr lang="ru-RU" smtClean="0"/>
          </a:p>
          <a:p>
            <a:pPr eaLnBrk="1" hangingPunct="1"/>
            <a:r>
              <a:rPr lang="el-GR" smtClean="0">
                <a:solidFill>
                  <a:schemeClr val="hlink"/>
                </a:solidFill>
                <a:cs typeface="Times New Roman" pitchFamily="18" charset="0"/>
              </a:rPr>
              <a:t>Ω</a:t>
            </a:r>
            <a:r>
              <a:rPr lang="en-US" i="1" smtClean="0">
                <a:solidFill>
                  <a:schemeClr val="hlink"/>
                </a:solidFill>
                <a:cs typeface="Times New Roman" pitchFamily="18" charset="0"/>
              </a:rPr>
              <a:t>' </a:t>
            </a:r>
            <a:r>
              <a:rPr lang="en-US" smtClean="0">
                <a:solidFill>
                  <a:schemeClr val="hlink"/>
                </a:solidFill>
                <a:sym typeface="Symbol" pitchFamily="18" charset="2"/>
              </a:rPr>
              <a:t> </a:t>
            </a:r>
            <a:r>
              <a:rPr lang="el-GR" smtClean="0">
                <a:solidFill>
                  <a:schemeClr val="hlink"/>
                </a:solidFill>
                <a:cs typeface="Times New Roman" pitchFamily="18" charset="0"/>
              </a:rPr>
              <a:t>Ω</a:t>
            </a:r>
            <a:r>
              <a:rPr lang="ru-RU" smtClean="0">
                <a:solidFill>
                  <a:schemeClr val="hlink"/>
                </a:solidFill>
              </a:rPr>
              <a:t> является покрытием, если любой элемент из </a:t>
            </a:r>
            <a:r>
              <a:rPr lang="en-US" i="1" smtClean="0">
                <a:solidFill>
                  <a:schemeClr val="hlink"/>
                </a:solidFill>
              </a:rPr>
              <a:t>U</a:t>
            </a:r>
            <a:r>
              <a:rPr lang="ru-RU" i="1" smtClean="0">
                <a:solidFill>
                  <a:schemeClr val="hlink"/>
                </a:solidFill>
              </a:rPr>
              <a:t> </a:t>
            </a:r>
            <a:r>
              <a:rPr lang="ru-RU" smtClean="0">
                <a:solidFill>
                  <a:schemeClr val="hlink"/>
                </a:solidFill>
              </a:rPr>
              <a:t>принадлежит хотя бы одному элементу из </a:t>
            </a:r>
            <a:r>
              <a:rPr lang="el-GR" smtClean="0">
                <a:solidFill>
                  <a:schemeClr val="hlink"/>
                </a:solidFill>
                <a:cs typeface="Times New Roman" pitchFamily="18" charset="0"/>
              </a:rPr>
              <a:t>Ω</a:t>
            </a:r>
            <a:r>
              <a:rPr lang="en-US" i="1" smtClean="0">
                <a:solidFill>
                  <a:schemeClr val="hlink"/>
                </a:solidFill>
                <a:cs typeface="Times New Roman" pitchFamily="18" charset="0"/>
              </a:rPr>
              <a:t>' </a:t>
            </a:r>
            <a:r>
              <a:rPr lang="ru-RU" smtClean="0">
                <a:solidFill>
                  <a:schemeClr val="hlink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Прямо-двойственный алгоритм</a:t>
            </a:r>
            <a:endParaRPr lang="en-US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smtClean="0">
                <a:latin typeface="Times" pitchFamily="18" charset="0"/>
                <a:ea typeface="MS Mincho" pitchFamily="49" charset="-128"/>
              </a:rPr>
              <a:t>0)   </a:t>
            </a:r>
            <a:r>
              <a:rPr lang="en-US" sz="2800" smtClean="0">
                <a:ea typeface="MS Mincho" pitchFamily="49" charset="-128"/>
              </a:rPr>
              <a:t> </a:t>
            </a:r>
            <a:r>
              <a:rPr lang="en-US" sz="2800" b="1" smtClean="0"/>
              <a:t>Input </a:t>
            </a:r>
            <a:r>
              <a:rPr lang="en-US" sz="2800" smtClean="0"/>
              <a:t>(</a:t>
            </a:r>
            <a:r>
              <a:rPr lang="en-US" sz="2800" i="1" smtClean="0">
                <a:ea typeface="MS Mincho" pitchFamily="49" charset="-128"/>
                <a:sym typeface="Symbol" pitchFamily="18" charset="2"/>
              </a:rPr>
              <a:t>U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l-GR" sz="2800" smtClean="0">
                <a:cs typeface="Times New Roman" pitchFamily="18" charset="0"/>
              </a:rPr>
              <a:t>Ω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sz="2800" i="1" smtClean="0"/>
              <a:t>c</a:t>
            </a:r>
            <a:r>
              <a:rPr lang="en-US" sz="2800" smtClean="0"/>
              <a:t>: </a:t>
            </a:r>
            <a:r>
              <a:rPr lang="el-GR" sz="2800" smtClean="0">
                <a:cs typeface="Times New Roman" pitchFamily="18" charset="0"/>
              </a:rPr>
              <a:t>Ω</a:t>
            </a:r>
            <a:r>
              <a:rPr lang="en-US" sz="2800" smtClean="0"/>
              <a:t> </a:t>
            </a:r>
            <a:r>
              <a:rPr lang="en-US" sz="2800" smtClean="0">
                <a:cs typeface="Times New Roman" pitchFamily="18" charset="0"/>
              </a:rPr>
              <a:t>→ </a:t>
            </a:r>
            <a:r>
              <a:rPr lang="en-US" sz="2800" b="1" smtClean="0">
                <a:cs typeface="Times New Roman" pitchFamily="18" charset="0"/>
              </a:rPr>
              <a:t>Q</a:t>
            </a:r>
            <a:r>
              <a:rPr lang="en-US" sz="2800" b="1" baseline="30000" smtClean="0">
                <a:cs typeface="Times New Roman" pitchFamily="18" charset="0"/>
              </a:rPr>
              <a:t>+</a:t>
            </a:r>
            <a:r>
              <a:rPr lang="en-US" sz="2800" smtClean="0">
                <a:cs typeface="Times New Roman" pitchFamily="18" charset="0"/>
              </a:rPr>
              <a:t>)</a:t>
            </a:r>
            <a:endParaRPr lang="en-US" sz="2800" smtClean="0"/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AutoNum type="arabicParenR"/>
            </a:pPr>
            <a:r>
              <a:rPr lang="en-US" sz="2800" smtClean="0">
                <a:ea typeface="MS Mincho" pitchFamily="49" charset="-128"/>
              </a:rPr>
              <a:t> </a:t>
            </a:r>
            <a:r>
              <a:rPr lang="en-US" sz="2800" i="1" smtClean="0"/>
              <a:t>x </a:t>
            </a:r>
            <a:r>
              <a:rPr lang="en-US" sz="2800" i="1" smtClean="0">
                <a:cs typeface="Times New Roman" pitchFamily="18" charset="0"/>
              </a:rPr>
              <a:t>← </a:t>
            </a:r>
            <a:r>
              <a:rPr lang="en-US" sz="2800" smtClean="0">
                <a:cs typeface="Times New Roman" pitchFamily="18" charset="0"/>
              </a:rPr>
              <a:t>0, </a:t>
            </a:r>
            <a:r>
              <a:rPr lang="en-US" sz="2800" i="1" smtClean="0"/>
              <a:t>y </a:t>
            </a:r>
            <a:r>
              <a:rPr lang="en-US" sz="2800" i="1" smtClean="0">
                <a:cs typeface="Times New Roman" pitchFamily="18" charset="0"/>
              </a:rPr>
              <a:t>← </a:t>
            </a:r>
            <a:r>
              <a:rPr lang="en-US" sz="2800" smtClean="0">
                <a:cs typeface="Times New Roman" pitchFamily="18" charset="0"/>
              </a:rPr>
              <a:t>0 </a:t>
            </a:r>
            <a:r>
              <a:rPr lang="en-US" sz="2800" smtClean="0"/>
              <a:t>.</a:t>
            </a:r>
            <a:endParaRPr lang="en-US" sz="2800" smtClean="0">
              <a:latin typeface="MS Mincho" pitchFamily="49" charset="-128"/>
              <a:sym typeface="Symbol" pitchFamily="18" charset="2"/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AutoNum type="arabicParenR"/>
            </a:pPr>
            <a:r>
              <a:rPr lang="en-US" sz="280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800" b="1" smtClean="0">
                <a:ea typeface="MS Mincho" pitchFamily="49" charset="-128"/>
                <a:sym typeface="Symbol" pitchFamily="18" charset="2"/>
              </a:rPr>
              <a:t>Until </a:t>
            </a:r>
            <a:r>
              <a:rPr lang="ru-RU" sz="2800" smtClean="0">
                <a:sym typeface="Symbol" pitchFamily="18" charset="2"/>
              </a:rPr>
              <a:t>все элементы не покрыты, </a:t>
            </a:r>
            <a:r>
              <a:rPr lang="en-US" sz="2800" b="1" smtClean="0">
                <a:sym typeface="Symbol" pitchFamily="18" charset="2"/>
              </a:rPr>
              <a:t>do</a:t>
            </a:r>
            <a:endParaRPr lang="en-US" sz="2800" smtClean="0">
              <a:sym typeface="Symbol" pitchFamily="18" charset="2"/>
            </a:endParaRPr>
          </a:p>
          <a:p>
            <a:pPr marL="990600" lvl="1" indent="-533400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ru-RU" sz="2400" smtClean="0">
                <a:sym typeface="Symbol" pitchFamily="18" charset="2"/>
              </a:rPr>
              <a:t>Выбрать непокрытый элемент, например </a:t>
            </a:r>
            <a:r>
              <a:rPr lang="en-US" sz="2400" i="1" smtClean="0">
                <a:sym typeface="Symbol" pitchFamily="18" charset="2"/>
              </a:rPr>
              <a:t>e</a:t>
            </a:r>
            <a:r>
              <a:rPr lang="en-US" sz="2400" smtClean="0">
                <a:sym typeface="Symbol" pitchFamily="18" charset="2"/>
              </a:rPr>
              <a:t>, </a:t>
            </a:r>
            <a:r>
              <a:rPr lang="ru-RU" sz="2400" smtClean="0">
                <a:sym typeface="Symbol" pitchFamily="18" charset="2"/>
              </a:rPr>
              <a:t>и увеличить </a:t>
            </a:r>
            <a:r>
              <a:rPr lang="en-US" sz="2400" i="1" smtClean="0">
                <a:sym typeface="Symbol" pitchFamily="18" charset="2"/>
              </a:rPr>
              <a:t>y</a:t>
            </a:r>
            <a:r>
              <a:rPr lang="en-US" sz="2400" i="1" baseline="-25000" smtClean="0">
                <a:sym typeface="Symbol" pitchFamily="18" charset="2"/>
              </a:rPr>
              <a:t>e</a:t>
            </a:r>
            <a:r>
              <a:rPr lang="ru-RU" sz="2400" smtClean="0">
                <a:sym typeface="Symbol" pitchFamily="18" charset="2"/>
              </a:rPr>
              <a:t> до тех пор пока какое-либо множество не станет строгим.</a:t>
            </a:r>
          </a:p>
          <a:p>
            <a:pPr marL="990600" lvl="1" indent="-533400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ru-RU" sz="2400" smtClean="0">
                <a:sym typeface="Symbol" pitchFamily="18" charset="2"/>
              </a:rPr>
              <a:t>Поместить все строгие множества в покрытие и обновить </a:t>
            </a:r>
            <a:r>
              <a:rPr lang="en-US" sz="2400" i="1" smtClean="0">
                <a:sym typeface="Symbol" pitchFamily="18" charset="2"/>
              </a:rPr>
              <a:t>x.</a:t>
            </a:r>
          </a:p>
          <a:p>
            <a:pPr marL="990600" lvl="1" indent="-533400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ru-RU" sz="2400" smtClean="0">
                <a:sym typeface="Symbol" pitchFamily="18" charset="2"/>
              </a:rPr>
              <a:t>Объявить все элементы появляющиеся в этих множествах «покрытыми».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AutoNum type="arabicParenR"/>
            </a:pPr>
            <a:r>
              <a:rPr lang="ru-RU" sz="2800" smtClean="0">
                <a:sym typeface="MT Extra" pitchFamily="18" charset="2"/>
              </a:rPr>
              <a:t> </a:t>
            </a:r>
            <a:r>
              <a:rPr lang="en-US" sz="2800" b="1" smtClean="0">
                <a:sym typeface="MT Extra" pitchFamily="18" charset="2"/>
              </a:rPr>
              <a:t>Output</a:t>
            </a:r>
            <a:r>
              <a:rPr lang="ru-RU" sz="2800" smtClean="0">
                <a:sym typeface="MT Extra" pitchFamily="18" charset="2"/>
              </a:rPr>
              <a:t> </a:t>
            </a:r>
            <a:r>
              <a:rPr lang="en-US" sz="2800" smtClean="0">
                <a:sym typeface="MT Extra" pitchFamily="18" charset="2"/>
              </a:rPr>
              <a:t>(</a:t>
            </a:r>
            <a:r>
              <a:rPr lang="en-US" sz="2800" i="1" smtClean="0">
                <a:sym typeface="MT Extra" pitchFamily="18" charset="2"/>
              </a:rPr>
              <a:t>x</a:t>
            </a:r>
            <a:r>
              <a:rPr lang="en-US" sz="280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f</a:t>
            </a:r>
            <a:r>
              <a:rPr lang="en-US" smtClean="0"/>
              <a:t>-</a:t>
            </a:r>
            <a:r>
              <a:rPr lang="ru-RU" smtClean="0"/>
              <a:t>приближение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CC3399"/>
                </a:solidFill>
              </a:rPr>
              <a:t>Теорема</a:t>
            </a:r>
            <a:r>
              <a:rPr lang="en-US" sz="4000" b="1" dirty="0" smtClean="0">
                <a:solidFill>
                  <a:srgbClr val="CC3399"/>
                </a:solidFill>
              </a:rPr>
              <a:t> </a:t>
            </a:r>
            <a:r>
              <a:rPr lang="en-US" sz="4000" b="1" dirty="0" smtClean="0">
                <a:solidFill>
                  <a:srgbClr val="CC3399"/>
                </a:solidFill>
              </a:rPr>
              <a:t>10</a:t>
            </a:r>
            <a:r>
              <a:rPr lang="ru-RU" sz="4000" b="1" dirty="0" smtClean="0">
                <a:solidFill>
                  <a:srgbClr val="CC3399"/>
                </a:solidFill>
              </a:rPr>
              <a:t>.</a:t>
            </a:r>
            <a:r>
              <a:rPr lang="en-US" sz="4000" b="1" dirty="0" smtClean="0">
                <a:solidFill>
                  <a:srgbClr val="CC3399"/>
                </a:solidFill>
              </a:rPr>
              <a:t>4</a:t>
            </a:r>
            <a:endParaRPr lang="ru-RU" sz="40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Прямо-двойственный алгоритм</a:t>
            </a:r>
            <a:r>
              <a:rPr lang="en-US" dirty="0" smtClean="0"/>
              <a:t> </a:t>
            </a:r>
            <a:r>
              <a:rPr lang="ru-RU" dirty="0" smtClean="0"/>
              <a:t>является </a:t>
            </a:r>
            <a:r>
              <a:rPr lang="en-US" dirty="0" smtClean="0"/>
              <a:t>         </a:t>
            </a:r>
            <a:r>
              <a:rPr lang="en-US" i="1" dirty="0" smtClean="0"/>
              <a:t>f</a:t>
            </a:r>
            <a:r>
              <a:rPr lang="ru-RU" dirty="0" smtClean="0"/>
              <a:t>-приближенным алгоритмом для задачи </a:t>
            </a:r>
            <a:r>
              <a:rPr lang="en-US" dirty="0" smtClean="0"/>
              <a:t>       </a:t>
            </a:r>
            <a:r>
              <a:rPr lang="ru-RU" dirty="0" smtClean="0"/>
              <a:t>о покрытии.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dirty="0" smtClean="0"/>
              <a:t>Доказательство Теоремы </a:t>
            </a:r>
            <a:r>
              <a:rPr lang="en-US" sz="4000" dirty="0" smtClean="0"/>
              <a:t>10</a:t>
            </a:r>
            <a:r>
              <a:rPr lang="ru-RU" sz="4000" dirty="0" smtClean="0"/>
              <a:t>.4</a:t>
            </a:r>
            <a:endParaRPr lang="ru-RU" sz="40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Алгоритм останавливается когда все элементы покрыты (допустимость).</a:t>
            </a:r>
          </a:p>
          <a:p>
            <a:pPr eaLnBrk="1" hangingPunct="1"/>
            <a:r>
              <a:rPr lang="ru-RU" sz="2400" smtClean="0"/>
              <a:t>В покрытие выбираются только строгие множества и значения </a:t>
            </a:r>
            <a:r>
              <a:rPr lang="en-US" sz="2400" i="1" smtClean="0">
                <a:sym typeface="Symbol" pitchFamily="18" charset="2"/>
              </a:rPr>
              <a:t>y</a:t>
            </a:r>
            <a:r>
              <a:rPr lang="en-US" sz="2400" i="1" baseline="-25000" smtClean="0">
                <a:sym typeface="Symbol" pitchFamily="18" charset="2"/>
              </a:rPr>
              <a:t>e</a:t>
            </a:r>
            <a:r>
              <a:rPr lang="ru-RU" sz="2400" smtClean="0"/>
              <a:t> элементов, которые в них входят больше не изменяются (допустимость и прямое условие).</a:t>
            </a:r>
          </a:p>
          <a:p>
            <a:pPr eaLnBrk="1" hangingPunct="1"/>
            <a:r>
              <a:rPr lang="ru-RU" sz="2400" smtClean="0"/>
              <a:t>Каждый элемент входит не больше чем в </a:t>
            </a:r>
            <a:r>
              <a:rPr lang="en-US" sz="2400" i="1" smtClean="0"/>
              <a:t>f </a:t>
            </a:r>
            <a:r>
              <a:rPr lang="ru-RU" sz="2400" smtClean="0"/>
              <a:t>множеств по условию задачи (двойственное условие).</a:t>
            </a:r>
          </a:p>
          <a:p>
            <a:pPr eaLnBrk="1" hangingPunct="1"/>
            <a:r>
              <a:rPr lang="ru-RU" sz="2400" smtClean="0"/>
              <a:t>Следовательно алгоритм находит допустимое решение и по утверждению 8.3 является </a:t>
            </a:r>
            <a:r>
              <a:rPr lang="ru-RU" sz="2400" i="1" smtClean="0"/>
              <a:t>f</a:t>
            </a:r>
            <a:r>
              <a:rPr lang="ru-RU" sz="2400" smtClean="0"/>
              <a:t>-приближенным.</a:t>
            </a:r>
          </a:p>
          <a:p>
            <a:pPr eaLnBrk="1" hangingPunct="1"/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Точный пример </a:t>
            </a:r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 rot="2700000">
            <a:off x="1524000" y="3048000"/>
            <a:ext cx="2743200" cy="9144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 rot="4200000">
            <a:off x="2218531" y="2886869"/>
            <a:ext cx="2344738" cy="990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 rot="9360000">
            <a:off x="3276600" y="3429000"/>
            <a:ext cx="2590800" cy="990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914400" y="1371600"/>
            <a:ext cx="6096000" cy="47244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302250" y="2819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3454400" y="38100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i="1" baseline="-25000">
                <a:latin typeface="Times New Roman" pitchFamily="18" charset="0"/>
              </a:rPr>
              <a:t>n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31753" name="Oval 11"/>
          <p:cNvSpPr>
            <a:spLocks noChangeAspect="1" noChangeArrowheads="1"/>
          </p:cNvSpPr>
          <p:nvPr/>
        </p:nvSpPr>
        <p:spPr bwMode="auto">
          <a:xfrm>
            <a:off x="3429000" y="5105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4" name="Oval 12"/>
          <p:cNvSpPr>
            <a:spLocks noChangeAspect="1" noChangeArrowheads="1"/>
          </p:cNvSpPr>
          <p:nvPr/>
        </p:nvSpPr>
        <p:spPr bwMode="auto">
          <a:xfrm>
            <a:off x="1985963" y="26717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5" name="Oval 13"/>
          <p:cNvSpPr>
            <a:spLocks noChangeAspect="1" noChangeArrowheads="1"/>
          </p:cNvSpPr>
          <p:nvPr/>
        </p:nvSpPr>
        <p:spPr bwMode="auto">
          <a:xfrm>
            <a:off x="5186363" y="33575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6" name="Oval 15"/>
          <p:cNvSpPr>
            <a:spLocks noChangeAspect="1" noChangeArrowheads="1"/>
          </p:cNvSpPr>
          <p:nvPr/>
        </p:nvSpPr>
        <p:spPr bwMode="auto">
          <a:xfrm>
            <a:off x="3586163" y="42719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7" name="Oval 16"/>
          <p:cNvSpPr>
            <a:spLocks noChangeAspect="1" noChangeArrowheads="1"/>
          </p:cNvSpPr>
          <p:nvPr/>
        </p:nvSpPr>
        <p:spPr bwMode="auto">
          <a:xfrm>
            <a:off x="2976563" y="23669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8" name="Oval 32"/>
          <p:cNvSpPr>
            <a:spLocks noChangeAspect="1" noChangeArrowheads="1"/>
          </p:cNvSpPr>
          <p:nvPr/>
        </p:nvSpPr>
        <p:spPr bwMode="auto">
          <a:xfrm>
            <a:off x="4151313" y="2932113"/>
            <a:ext cx="115887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9" name="Oval 33"/>
          <p:cNvSpPr>
            <a:spLocks noChangeAspect="1" noChangeArrowheads="1"/>
          </p:cNvSpPr>
          <p:nvPr/>
        </p:nvSpPr>
        <p:spPr bwMode="auto">
          <a:xfrm>
            <a:off x="3886200" y="29321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0" name="Oval 34"/>
          <p:cNvSpPr>
            <a:spLocks noChangeAspect="1" noChangeArrowheads="1"/>
          </p:cNvSpPr>
          <p:nvPr/>
        </p:nvSpPr>
        <p:spPr bwMode="auto">
          <a:xfrm>
            <a:off x="4456113" y="2932113"/>
            <a:ext cx="115887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1" name="Text Box 46"/>
          <p:cNvSpPr txBox="1">
            <a:spLocks noChangeArrowheads="1"/>
          </p:cNvSpPr>
          <p:nvPr/>
        </p:nvSpPr>
        <p:spPr bwMode="auto">
          <a:xfrm>
            <a:off x="4749800" y="3352800"/>
            <a:ext cx="601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i="1" baseline="-25000">
                <a:latin typeface="Times New Roman" pitchFamily="18" charset="0"/>
              </a:rPr>
              <a:t>n</a:t>
            </a:r>
            <a:r>
              <a:rPr lang="en-US" sz="2400" b="1" baseline="-25000">
                <a:latin typeface="Times New Roman" pitchFamily="18" charset="0"/>
              </a:rPr>
              <a:t>-1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31762" name="Text Box 47"/>
          <p:cNvSpPr txBox="1">
            <a:spLocks noChangeArrowheads="1"/>
          </p:cNvSpPr>
          <p:nvPr/>
        </p:nvSpPr>
        <p:spPr bwMode="auto">
          <a:xfrm>
            <a:off x="3048000" y="25146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31763" name="Text Box 48"/>
          <p:cNvSpPr txBox="1">
            <a:spLocks noChangeArrowheads="1"/>
          </p:cNvSpPr>
          <p:nvPr/>
        </p:nvSpPr>
        <p:spPr bwMode="auto">
          <a:xfrm>
            <a:off x="2133600" y="27432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31764" name="Text Box 49"/>
          <p:cNvSpPr txBox="1">
            <a:spLocks noChangeArrowheads="1"/>
          </p:cNvSpPr>
          <p:nvPr/>
        </p:nvSpPr>
        <p:spPr bwMode="auto">
          <a:xfrm>
            <a:off x="2971800" y="1828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31765" name="Text Box 50"/>
          <p:cNvSpPr txBox="1">
            <a:spLocks noChangeArrowheads="1"/>
          </p:cNvSpPr>
          <p:nvPr/>
        </p:nvSpPr>
        <p:spPr bwMode="auto">
          <a:xfrm>
            <a:off x="1981200" y="2057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31766" name="Text Box 51"/>
          <p:cNvSpPr txBox="1">
            <a:spLocks noChangeArrowheads="1"/>
          </p:cNvSpPr>
          <p:nvPr/>
        </p:nvSpPr>
        <p:spPr bwMode="auto">
          <a:xfrm>
            <a:off x="6172200" y="53340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1+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31767" name="Text Box 52"/>
          <p:cNvSpPr txBox="1">
            <a:spLocks noChangeArrowheads="1"/>
          </p:cNvSpPr>
          <p:nvPr/>
        </p:nvSpPr>
        <p:spPr bwMode="auto">
          <a:xfrm>
            <a:off x="3657600" y="4876800"/>
            <a:ext cx="649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i="1" baseline="-25000">
                <a:latin typeface="Times New Roman" pitchFamily="18" charset="0"/>
              </a:rPr>
              <a:t>n</a:t>
            </a:r>
            <a:r>
              <a:rPr lang="en-US" sz="2400" b="1" baseline="-25000">
                <a:latin typeface="Times New Roman" pitchFamily="18" charset="0"/>
              </a:rPr>
              <a:t>+1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31768" name="Text Box 53"/>
          <p:cNvSpPr txBox="1">
            <a:spLocks noChangeArrowheads="1"/>
          </p:cNvSpPr>
          <p:nvPr/>
        </p:nvSpPr>
        <p:spPr bwMode="auto">
          <a:xfrm>
            <a:off x="7086600" y="1971675"/>
            <a:ext cx="974725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 f </a:t>
            </a:r>
            <a:r>
              <a:rPr lang="en-US" sz="2800">
                <a:latin typeface="Times New Roman" pitchFamily="18" charset="0"/>
              </a:rPr>
              <a:t>= </a:t>
            </a:r>
            <a:r>
              <a:rPr lang="en-US" sz="2800" i="1">
                <a:latin typeface="Times New Roman" pitchFamily="18" charset="0"/>
              </a:rPr>
              <a:t>n</a:t>
            </a:r>
            <a:endParaRPr lang="ru-RU" sz="2800" i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Задача </a:t>
            </a:r>
            <a:br>
              <a:rPr lang="ru-RU" sz="4000" smtClean="0"/>
            </a:br>
            <a:r>
              <a:rPr lang="ru-RU" sz="4000" smtClean="0"/>
              <a:t>«Максимальная выполнимость»</a:t>
            </a:r>
            <a:endParaRPr lang="en-US" sz="400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73563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chemeClr val="accent2"/>
                </a:solidFill>
              </a:rPr>
              <a:t>Дано</a:t>
            </a:r>
            <a:r>
              <a:rPr lang="en-US" smtClean="0">
                <a:solidFill>
                  <a:schemeClr val="accent2"/>
                </a:solidFill>
              </a:rPr>
              <a:t>:</a:t>
            </a:r>
            <a:r>
              <a:rPr lang="en-US" smtClean="0"/>
              <a:t>  </a:t>
            </a:r>
            <a:r>
              <a:rPr lang="ru-RU" smtClean="0"/>
              <a:t>Набор </a:t>
            </a:r>
            <a:r>
              <a:rPr lang="en-US" i="1" smtClean="0"/>
              <a:t>f</a:t>
            </a:r>
            <a:r>
              <a:rPr lang="en-US" smtClean="0"/>
              <a:t> </a:t>
            </a:r>
            <a:r>
              <a:rPr lang="ru-RU" smtClean="0"/>
              <a:t>дизъюнкций на  булевых переменных 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,…,</a:t>
            </a:r>
            <a:r>
              <a:rPr lang="ru-RU" smtClean="0"/>
              <a:t> </a:t>
            </a:r>
            <a:r>
              <a:rPr lang="en-US" i="1" smtClean="0"/>
              <a:t>x</a:t>
            </a:r>
            <a:r>
              <a:rPr lang="en-US" i="1" baseline="-25000" smtClean="0"/>
              <a:t>n</a:t>
            </a:r>
            <a:r>
              <a:rPr lang="en-US" smtClean="0"/>
              <a:t>, </a:t>
            </a:r>
            <a:r>
              <a:rPr lang="ru-RU" smtClean="0"/>
              <a:t>и веса дизъюнкций</a:t>
            </a:r>
            <a:r>
              <a:rPr lang="en-US" smtClean="0"/>
              <a:t> </a:t>
            </a:r>
            <a:r>
              <a:rPr lang="en-US" i="1" smtClean="0"/>
              <a:t>w</a:t>
            </a:r>
            <a:r>
              <a:rPr lang="en-US" smtClean="0"/>
              <a:t>: </a:t>
            </a:r>
            <a:r>
              <a:rPr lang="en-US" i="1" smtClean="0"/>
              <a:t>f</a:t>
            </a:r>
            <a:r>
              <a:rPr lang="en-US" smtClean="0"/>
              <a:t> </a:t>
            </a:r>
            <a:r>
              <a:rPr lang="en-US" smtClean="0">
                <a:cs typeface="Times New Roman" pitchFamily="18" charset="0"/>
              </a:rPr>
              <a:t>→ </a:t>
            </a:r>
            <a:r>
              <a:rPr lang="en-US" b="1" smtClean="0">
                <a:cs typeface="Times New Roman" pitchFamily="18" charset="0"/>
              </a:rPr>
              <a:t>Q</a:t>
            </a:r>
            <a:r>
              <a:rPr lang="en-US" b="1" baseline="30000" smtClean="0">
                <a:cs typeface="Times New Roman" pitchFamily="18" charset="0"/>
              </a:rPr>
              <a:t>+</a:t>
            </a:r>
            <a:r>
              <a:rPr lang="en-US" smtClean="0">
                <a:cs typeface="Times New Roman" pitchFamily="18" charset="0"/>
              </a:rPr>
              <a:t>.</a:t>
            </a:r>
            <a:endParaRPr lang="en-US" b="1" smtClean="0">
              <a:cs typeface="Times New Roman" pitchFamily="18" charset="0"/>
            </a:endParaRPr>
          </a:p>
          <a:p>
            <a:pPr eaLnBrk="1" hangingPunct="1"/>
            <a:r>
              <a:rPr lang="ru-RU" i="1" smtClean="0">
                <a:solidFill>
                  <a:schemeClr val="accent2"/>
                </a:solidFill>
              </a:rPr>
              <a:t>Найти</a:t>
            </a:r>
            <a:r>
              <a:rPr lang="ru-RU" smtClean="0"/>
              <a:t> назначение истинности на булевых переменных, максимизирующее общий вес выполненных дизъюнкций .</a:t>
            </a:r>
            <a:r>
              <a:rPr lang="en-US" smtClean="0"/>
              <a:t> </a:t>
            </a:r>
            <a:endParaRPr lang="ru-RU" smtClean="0"/>
          </a:p>
          <a:p>
            <a:pPr eaLnBrk="1" hangingPunct="1"/>
            <a:r>
              <a:rPr lang="ru-RU" smtClean="0">
                <a:solidFill>
                  <a:schemeClr val="hlink"/>
                </a:solidFill>
              </a:rPr>
              <a:t>Дизъюнкция </a:t>
            </a:r>
            <a:r>
              <a:rPr lang="en-US" i="1" smtClean="0">
                <a:solidFill>
                  <a:schemeClr val="hlink"/>
                </a:solidFill>
              </a:rPr>
              <a:t>c </a:t>
            </a:r>
            <a:r>
              <a:rPr lang="ru-RU" smtClean="0">
                <a:solidFill>
                  <a:schemeClr val="hlink"/>
                </a:solidFill>
              </a:rPr>
              <a:t>выполнена, если она принимает значение «истина» (</a:t>
            </a:r>
            <a:r>
              <a:rPr lang="en-US" i="1" smtClean="0">
                <a:solidFill>
                  <a:schemeClr val="hlink"/>
                </a:solidFill>
              </a:rPr>
              <a:t>c</a:t>
            </a:r>
            <a:r>
              <a:rPr lang="en-US" smtClean="0">
                <a:solidFill>
                  <a:schemeClr val="hlink"/>
                </a:solidFill>
              </a:rPr>
              <a:t>=1</a:t>
            </a:r>
            <a:r>
              <a:rPr lang="ru-RU" smtClean="0">
                <a:solidFill>
                  <a:schemeClr val="hlink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Обозначения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pPr eaLnBrk="1" hangingPunct="1"/>
            <a:r>
              <a:rPr lang="en-US" i="1" smtClean="0"/>
              <a:t>W </a:t>
            </a:r>
            <a:r>
              <a:rPr lang="ru-RU" i="1" smtClean="0">
                <a:cs typeface="Times New Roman" pitchFamily="18" charset="0"/>
              </a:rPr>
              <a:t>–</a:t>
            </a:r>
            <a:r>
              <a:rPr lang="en-US" i="1" smtClean="0"/>
              <a:t> </a:t>
            </a:r>
            <a:r>
              <a:rPr lang="ru-RU" smtClean="0"/>
              <a:t>общий вес выполненных дизъюнкций.</a:t>
            </a:r>
          </a:p>
          <a:p>
            <a:pPr eaLnBrk="1" hangingPunct="1"/>
            <a:r>
              <a:rPr lang="ru-RU" smtClean="0"/>
              <a:t>Для каждой дизъюнкции </a:t>
            </a:r>
            <a:r>
              <a:rPr lang="en-US" i="1" smtClean="0"/>
              <a:t>c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i="1" smtClean="0">
                <a:sym typeface="Symbol" pitchFamily="18" charset="2"/>
              </a:rPr>
              <a:t>f</a:t>
            </a:r>
            <a:r>
              <a:rPr lang="en-US" smtClean="0">
                <a:sym typeface="Symbol" pitchFamily="18" charset="2"/>
              </a:rPr>
              <a:t>, </a:t>
            </a:r>
            <a:r>
              <a:rPr lang="ru-RU" smtClean="0">
                <a:sym typeface="Symbol" pitchFamily="18" charset="2"/>
              </a:rPr>
              <a:t>случайная величина </a:t>
            </a:r>
            <a:r>
              <a:rPr lang="en-US" i="1" smtClean="0"/>
              <a:t>W</a:t>
            </a:r>
            <a:r>
              <a:rPr lang="en-US" i="1" baseline="-25000" smtClean="0"/>
              <a:t>c</a:t>
            </a:r>
            <a:r>
              <a:rPr lang="en-US" i="1" smtClean="0"/>
              <a:t> </a:t>
            </a:r>
            <a:r>
              <a:rPr lang="ru-RU" smtClean="0">
                <a:cs typeface="Times New Roman" pitchFamily="18" charset="0"/>
              </a:rPr>
              <a:t>обозначает вес вносимый </a:t>
            </a:r>
            <a:r>
              <a:rPr lang="ru-RU" smtClean="0"/>
              <a:t>дизъюнкцией </a:t>
            </a:r>
            <a:r>
              <a:rPr lang="en-US" i="1" smtClean="0"/>
              <a:t>c</a:t>
            </a:r>
            <a:r>
              <a:rPr lang="ru-RU" i="1" smtClean="0"/>
              <a:t> </a:t>
            </a:r>
            <a:r>
              <a:rPr lang="ru-RU" smtClean="0"/>
              <a:t>в </a:t>
            </a:r>
            <a:r>
              <a:rPr lang="en-US" i="1" smtClean="0"/>
              <a:t>W</a:t>
            </a:r>
            <a:r>
              <a:rPr lang="ru-RU" smtClean="0"/>
              <a:t>.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3365500" y="3987800"/>
          <a:ext cx="2413000" cy="1117600"/>
        </p:xfrm>
        <a:graphic>
          <a:graphicData uri="http://schemas.openxmlformats.org/presentationml/2006/ole">
            <p:oleObj spid="_x0000_s11266" name="Формула" r:id="rId3" imgW="2412720" imgH="1117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Вероятностный алгоритм Джонсона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ru-RU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mtClean="0">
                <a:latin typeface="Times" pitchFamily="18" charset="0"/>
                <a:ea typeface="MS Mincho" pitchFamily="49" charset="-128"/>
              </a:rPr>
              <a:t>0)   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b="1" smtClean="0"/>
              <a:t>Input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,…,</a:t>
            </a:r>
            <a:r>
              <a:rPr lang="ru-RU" smtClean="0"/>
              <a:t> </a:t>
            </a:r>
            <a:r>
              <a:rPr lang="en-US" i="1" smtClean="0"/>
              <a:t>x</a:t>
            </a:r>
            <a:r>
              <a:rPr lang="en-US" i="1" baseline="-25000" smtClean="0"/>
              <a:t>n</a:t>
            </a:r>
            <a:r>
              <a:rPr lang="en-US" smtClean="0"/>
              <a:t>, </a:t>
            </a:r>
            <a:r>
              <a:rPr lang="en-US" i="1" smtClean="0"/>
              <a:t>f</a:t>
            </a:r>
            <a:r>
              <a:rPr lang="en-US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i="1" smtClean="0"/>
              <a:t>w</a:t>
            </a:r>
            <a:r>
              <a:rPr lang="en-US" smtClean="0"/>
              <a:t>: </a:t>
            </a:r>
            <a:r>
              <a:rPr lang="en-US" i="1" smtClean="0"/>
              <a:t>f</a:t>
            </a:r>
            <a:r>
              <a:rPr lang="en-US" smtClean="0"/>
              <a:t> </a:t>
            </a:r>
            <a:r>
              <a:rPr lang="en-US" smtClean="0">
                <a:cs typeface="Times New Roman" pitchFamily="18" charset="0"/>
              </a:rPr>
              <a:t>→ </a:t>
            </a:r>
            <a:r>
              <a:rPr lang="en-US" b="1" smtClean="0">
                <a:cs typeface="Times New Roman" pitchFamily="18" charset="0"/>
              </a:rPr>
              <a:t>Q</a:t>
            </a:r>
            <a:r>
              <a:rPr lang="en-US" b="1" baseline="30000" smtClean="0">
                <a:cs typeface="Times New Roman" pitchFamily="18" charset="0"/>
              </a:rPr>
              <a:t>+</a:t>
            </a:r>
            <a:r>
              <a:rPr lang="en-US" smtClean="0">
                <a:cs typeface="Times New Roman" pitchFamily="18" charset="0"/>
              </a:rPr>
              <a:t>)</a:t>
            </a:r>
            <a:endParaRPr lang="en-US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smtClean="0">
                <a:ea typeface="MS Mincho" pitchFamily="49" charset="-128"/>
              </a:rPr>
              <a:t> </a:t>
            </a:r>
            <a:r>
              <a:rPr lang="ru-RU" smtClean="0"/>
              <a:t>Независимо для каждого </a:t>
            </a:r>
            <a:r>
              <a:rPr lang="en-US" i="1" smtClean="0"/>
              <a:t>i</a:t>
            </a:r>
            <a:r>
              <a:rPr lang="ru-RU" smtClean="0"/>
              <a:t>:                            </a:t>
            </a:r>
            <a:r>
              <a:rPr lang="en-US" i="1" smtClean="0"/>
              <a:t>x</a:t>
            </a:r>
            <a:r>
              <a:rPr lang="en-US" i="1" baseline="-25000" smtClean="0"/>
              <a:t>i</a:t>
            </a:r>
            <a:r>
              <a:rPr lang="en-US" i="1" smtClean="0">
                <a:cs typeface="Times New Roman" pitchFamily="18" charset="0"/>
              </a:rPr>
              <a:t>←</a:t>
            </a:r>
            <a:r>
              <a:rPr lang="en-US" smtClean="0"/>
              <a:t> 1 </a:t>
            </a:r>
            <a:r>
              <a:rPr lang="ru-RU" smtClean="0"/>
              <a:t>с вероятностью 0.5 и </a:t>
            </a:r>
            <a:r>
              <a:rPr lang="en-US" i="1" smtClean="0"/>
              <a:t>x</a:t>
            </a:r>
            <a:r>
              <a:rPr lang="en-US" i="1" baseline="-25000" smtClean="0"/>
              <a:t>i</a:t>
            </a:r>
            <a:r>
              <a:rPr lang="en-US" i="1" smtClean="0">
                <a:cs typeface="Times New Roman" pitchFamily="18" charset="0"/>
              </a:rPr>
              <a:t>←</a:t>
            </a:r>
            <a:r>
              <a:rPr lang="en-US" smtClean="0"/>
              <a:t> </a:t>
            </a:r>
            <a:r>
              <a:rPr lang="ru-RU" smtClean="0"/>
              <a:t>0, иначе.</a:t>
            </a:r>
            <a:r>
              <a:rPr lang="ru-RU" smtClean="0">
                <a:sym typeface="Symbol" pitchFamily="18" charset="2"/>
              </a:rPr>
              <a:t> Назовем полученное назначение 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τ</a:t>
            </a:r>
            <a:r>
              <a:rPr lang="ru-RU" smtClean="0">
                <a:cs typeface="Times New Roman" pitchFamily="18" charset="0"/>
                <a:sym typeface="Symbol" pitchFamily="18" charset="2"/>
              </a:rPr>
              <a:t>.</a:t>
            </a:r>
            <a:r>
              <a:rPr lang="ru-RU" smtClean="0">
                <a:sym typeface="Symbol" pitchFamily="18" charset="2"/>
              </a:rPr>
              <a:t>                            </a:t>
            </a:r>
            <a:endParaRPr lang="en-US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smtClean="0">
                <a:sym typeface="MT Extra" pitchFamily="18" charset="2"/>
              </a:rPr>
              <a:t>3)   </a:t>
            </a:r>
            <a:r>
              <a:rPr lang="en-US" b="1" smtClean="0">
                <a:sym typeface="MT Extra" pitchFamily="18" charset="2"/>
              </a:rPr>
              <a:t>Output</a:t>
            </a:r>
            <a:r>
              <a:rPr lang="ru-RU" smtClean="0">
                <a:sym typeface="MT Extra" pitchFamily="18" charset="2"/>
              </a:rPr>
              <a:t> (</a:t>
            </a:r>
            <a:r>
              <a:rPr lang="el-GR" smtClean="0">
                <a:cs typeface="Times New Roman" pitchFamily="18" charset="0"/>
                <a:sym typeface="MT Extra" pitchFamily="18" charset="2"/>
              </a:rPr>
              <a:t>τ</a:t>
            </a:r>
            <a:r>
              <a:rPr lang="ru-RU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Оценка на вес дизъюнкций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Для </a:t>
            </a:r>
            <a:r>
              <a:rPr lang="en-US" i="1" dirty="0" smtClean="0"/>
              <a:t>k </a:t>
            </a:r>
            <a:r>
              <a:rPr lang="en-US" dirty="0" smtClean="0">
                <a:cs typeface="Times New Roman" pitchFamily="18" charset="0"/>
              </a:rPr>
              <a:t>≥ 1,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en-US" i="1" baseline="-25000" dirty="0" smtClean="0">
                <a:cs typeface="Times New Roman" pitchFamily="18" charset="0"/>
              </a:rPr>
              <a:t>k</a:t>
            </a:r>
            <a:r>
              <a:rPr lang="en-US" dirty="0" smtClean="0">
                <a:cs typeface="Times New Roman" pitchFamily="18" charset="0"/>
              </a:rPr>
              <a:t>=1–2</a:t>
            </a:r>
            <a:r>
              <a:rPr lang="en-US" baseline="30000" dirty="0" smtClean="0">
                <a:cs typeface="Times New Roman" pitchFamily="18" charset="0"/>
              </a:rPr>
              <a:t>–</a:t>
            </a:r>
            <a:r>
              <a:rPr lang="en-US" i="1" baseline="30000" dirty="0" smtClean="0">
                <a:cs typeface="Times New Roman" pitchFamily="18" charset="0"/>
              </a:rPr>
              <a:t>k</a:t>
            </a:r>
            <a:r>
              <a:rPr lang="en-US" i="1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sz="3600" b="1" dirty="0" smtClean="0">
                <a:solidFill>
                  <a:srgbClr val="CC3399"/>
                </a:solidFill>
              </a:rPr>
              <a:t>Лемма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.5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Если </a:t>
            </a:r>
            <a:r>
              <a:rPr lang="en-US" dirty="0" smtClean="0"/>
              <a:t>size(</a:t>
            </a:r>
            <a:r>
              <a:rPr lang="en-US" i="1" dirty="0" smtClean="0"/>
              <a:t>c</a:t>
            </a:r>
            <a:r>
              <a:rPr lang="en-US" dirty="0" smtClean="0"/>
              <a:t>)=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  <a:r>
              <a:rPr lang="ru-RU" dirty="0" smtClean="0"/>
              <a:t>то </a:t>
            </a:r>
            <a:r>
              <a:rPr lang="en-US" dirty="0" smtClean="0"/>
              <a:t>E[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dirty="0" smtClean="0"/>
              <a:t>]=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en-US" i="1" baseline="-25000" dirty="0" err="1" smtClean="0">
                <a:cs typeface="Times New Roman" pitchFamily="18" charset="0"/>
              </a:rPr>
              <a:t>k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i="1" dirty="0" smtClean="0"/>
              <a:t>.</a:t>
            </a:r>
          </a:p>
          <a:p>
            <a:pPr eaLnBrk="1" hangingPunct="1">
              <a:buFontTx/>
              <a:buNone/>
            </a:pPr>
            <a:endParaRPr lang="en-US" i="1" dirty="0" smtClean="0"/>
          </a:p>
          <a:p>
            <a:pPr eaLnBrk="1" hangingPunct="1"/>
            <a:r>
              <a:rPr lang="ru-RU" sz="3600" b="1" dirty="0" smtClean="0">
                <a:solidFill>
                  <a:srgbClr val="CC3399"/>
                </a:solidFill>
              </a:rPr>
              <a:t>Следствие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.6 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     </a:t>
            </a:r>
            <a:r>
              <a:rPr lang="en-US" dirty="0" smtClean="0"/>
              <a:t>E[</a:t>
            </a:r>
            <a:r>
              <a:rPr lang="en-US" i="1" dirty="0" smtClean="0"/>
              <a:t>W</a:t>
            </a:r>
            <a:r>
              <a:rPr lang="en-US" dirty="0" smtClean="0"/>
              <a:t>]</a:t>
            </a:r>
            <a:r>
              <a:rPr lang="ru-RU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ru-RU" dirty="0" smtClean="0">
                <a:cs typeface="Times New Roman" pitchFamily="18" charset="0"/>
              </a:rPr>
              <a:t> ½</a:t>
            </a:r>
            <a:r>
              <a:rPr lang="en-US" dirty="0" smtClean="0">
                <a:cs typeface="Times New Roman" pitchFamily="18" charset="0"/>
              </a:rPr>
              <a:t> OPT.</a:t>
            </a:r>
            <a:endParaRPr lang="en-US" sz="3600" b="1" dirty="0" smtClean="0">
              <a:solidFill>
                <a:srgbClr val="CC3399"/>
              </a:solidFill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i="1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Вычисление условных средних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eaLnBrk="1" hangingPunct="1"/>
            <a:r>
              <a:rPr lang="ru-RU" dirty="0" smtClean="0"/>
              <a:t>Пусть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ru-RU" i="1" baseline="-25000" dirty="0" smtClean="0"/>
              <a:t> </a:t>
            </a:r>
            <a:r>
              <a:rPr lang="ru-RU" dirty="0" smtClean="0"/>
              <a:t>будет назначение истинности на переменных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i="1" dirty="0" smtClean="0"/>
              <a:t>.</a:t>
            </a:r>
          </a:p>
          <a:p>
            <a:pPr eaLnBrk="1" hangingPunct="1"/>
            <a:r>
              <a:rPr lang="ru-RU" sz="3600" b="1" dirty="0" smtClean="0">
                <a:solidFill>
                  <a:srgbClr val="CC3399"/>
                </a:solidFill>
              </a:rPr>
              <a:t>Лемма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</a:t>
            </a:r>
            <a:r>
              <a:rPr lang="en-US" sz="3600" b="1" dirty="0" smtClean="0">
                <a:solidFill>
                  <a:srgbClr val="CC3399"/>
                </a:solidFill>
              </a:rPr>
              <a:t>7</a:t>
            </a:r>
          </a:p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  </a:t>
            </a:r>
            <a:r>
              <a:rPr lang="ru-RU" sz="3600" b="1" dirty="0" smtClean="0">
                <a:solidFill>
                  <a:srgbClr val="CC3399"/>
                </a:solidFill>
              </a:rPr>
              <a:t>    </a:t>
            </a:r>
            <a:r>
              <a:rPr lang="en-US" dirty="0" smtClean="0"/>
              <a:t>E[</a:t>
            </a:r>
            <a:r>
              <a:rPr lang="en-US" i="1" dirty="0" smtClean="0"/>
              <a:t>W| x</a:t>
            </a:r>
            <a:r>
              <a:rPr lang="en-US" baseline="-25000" dirty="0" smtClean="0"/>
              <a:t>1</a:t>
            </a:r>
            <a:r>
              <a:rPr lang="en-US" dirty="0" smtClean="0"/>
              <a:t>=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dirty="0" smtClean="0"/>
              <a:t>=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dirty="0" smtClean="0"/>
              <a:t>] </a:t>
            </a:r>
            <a:r>
              <a:rPr lang="ru-RU" dirty="0" smtClean="0"/>
              <a:t>может быть вычислено за время ограниченное полиномом от размера входа.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Дерандомизация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C3399"/>
                </a:solidFill>
              </a:rPr>
              <a:t>Теорема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.8</a:t>
            </a:r>
            <a:endParaRPr lang="en-US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  </a:t>
            </a:r>
            <a:r>
              <a:rPr lang="ru-RU" sz="3600" b="1" dirty="0" smtClean="0">
                <a:solidFill>
                  <a:srgbClr val="CC3399"/>
                </a:solidFill>
              </a:rPr>
              <a:t> </a:t>
            </a:r>
            <a:r>
              <a:rPr lang="ru-RU" dirty="0" smtClean="0"/>
              <a:t>Существует такое назначение истинности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=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=</a:t>
            </a:r>
            <a:r>
              <a:rPr lang="en-US" i="1" dirty="0" smtClean="0"/>
              <a:t>a</a:t>
            </a:r>
            <a:r>
              <a:rPr lang="en-US" i="1" baseline="-25000" dirty="0" smtClean="0"/>
              <a:t>n </a:t>
            </a:r>
            <a:r>
              <a:rPr lang="en-US" dirty="0" smtClean="0"/>
              <a:t>, </a:t>
            </a:r>
            <a:r>
              <a:rPr lang="ru-RU" dirty="0" smtClean="0"/>
              <a:t>что </a:t>
            </a:r>
            <a:r>
              <a:rPr lang="en-US" i="1" dirty="0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ru-RU" i="1" baseline="-25000" dirty="0" smtClean="0"/>
              <a:t> </a:t>
            </a:r>
            <a:r>
              <a:rPr lang="en-US" dirty="0" smtClean="0"/>
              <a:t>) </a:t>
            </a:r>
            <a:r>
              <a:rPr lang="en-US" dirty="0" smtClean="0">
                <a:cs typeface="Times New Roman" pitchFamily="18" charset="0"/>
              </a:rPr>
              <a:t>≥ </a:t>
            </a:r>
            <a:r>
              <a:rPr lang="en-US" dirty="0" smtClean="0"/>
              <a:t>E[</a:t>
            </a:r>
            <a:r>
              <a:rPr lang="en-US" i="1" dirty="0" smtClean="0"/>
              <a:t>W</a:t>
            </a:r>
            <a:r>
              <a:rPr lang="en-US" dirty="0" smtClean="0"/>
              <a:t>]</a:t>
            </a:r>
            <a:r>
              <a:rPr lang="ru-RU" dirty="0" smtClean="0"/>
              <a:t> и оно может быть вычислено за полиномиальное время.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Кратность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ru-RU" smtClean="0"/>
              <a:t>Пусть </a:t>
            </a:r>
            <a:r>
              <a:rPr lang="en-US" i="1" smtClean="0"/>
              <a:t>f</a:t>
            </a:r>
            <a:r>
              <a:rPr lang="en-US" i="1" baseline="-25000" smtClean="0"/>
              <a:t>i</a:t>
            </a:r>
            <a:r>
              <a:rPr lang="en-US" i="1" smtClean="0"/>
              <a:t> – </a:t>
            </a:r>
            <a:r>
              <a:rPr lang="ru-RU" smtClean="0"/>
              <a:t>кратность элемента </a:t>
            </a:r>
            <a:r>
              <a:rPr lang="en-US" i="1" smtClean="0"/>
              <a:t>e</a:t>
            </a:r>
            <a:r>
              <a:rPr lang="en-US" i="1" baseline="-25000" smtClean="0"/>
              <a:t>i</a:t>
            </a:r>
            <a:r>
              <a:rPr lang="ru-RU" smtClean="0"/>
              <a:t>, то есть число множеств из </a:t>
            </a:r>
            <a:r>
              <a:rPr lang="el-GR" smtClean="0">
                <a:cs typeface="Times New Roman" pitchFamily="18" charset="0"/>
              </a:rPr>
              <a:t>Ω</a:t>
            </a:r>
            <a:r>
              <a:rPr lang="ru-RU" smtClean="0"/>
              <a:t>, в которые он входит.</a:t>
            </a:r>
          </a:p>
          <a:p>
            <a:pPr eaLnBrk="1" hangingPunct="1"/>
            <a:r>
              <a:rPr lang="ru-RU" smtClean="0"/>
              <a:t>Пусть </a:t>
            </a:r>
            <a:r>
              <a:rPr lang="en-US" i="1" smtClean="0"/>
              <a:t>f </a:t>
            </a:r>
            <a:r>
              <a:rPr lang="en-US" smtClean="0"/>
              <a:t>= max</a:t>
            </a:r>
            <a:r>
              <a:rPr lang="en-US" i="1" baseline="-25000" smtClean="0"/>
              <a:t>i</a:t>
            </a:r>
            <a:r>
              <a:rPr lang="en-US" baseline="-25000" smtClean="0">
                <a:sym typeface="Symbol" pitchFamily="18" charset="2"/>
              </a:rPr>
              <a:t>=1,…,</a:t>
            </a:r>
            <a:r>
              <a:rPr lang="en-US" i="1" baseline="-25000" smtClean="0">
                <a:sym typeface="Symbol" pitchFamily="18" charset="2"/>
              </a:rPr>
              <a:t>n</a:t>
            </a:r>
            <a:r>
              <a:rPr lang="ru-RU" i="1" smtClean="0"/>
              <a:t> </a:t>
            </a:r>
            <a:r>
              <a:rPr lang="en-US" i="1" smtClean="0"/>
              <a:t>f</a:t>
            </a:r>
            <a:r>
              <a:rPr lang="en-US" i="1" baseline="-25000" smtClean="0"/>
              <a:t>i</a:t>
            </a:r>
            <a:r>
              <a:rPr lang="en-US" smtClean="0"/>
              <a:t>.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Доказательство (индуктивный шаг)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2400" smtClean="0"/>
          </a:p>
          <a:p>
            <a:pPr eaLnBrk="1" hangingPunct="1"/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</a:t>
            </a:r>
            <a:r>
              <a:rPr lang="ru-RU" sz="2400" smtClean="0"/>
              <a:t> =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ru-RU" sz="2400" i="1" smtClean="0"/>
              <a:t>,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True]/2 +          + 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ru-RU" sz="2400" i="1" smtClean="0"/>
              <a:t>,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False]/2</a:t>
            </a:r>
            <a:r>
              <a:rPr lang="ru-RU" sz="2400" smtClean="0"/>
              <a:t> </a:t>
            </a:r>
            <a:endParaRPr lang="en-US" sz="2400" smtClean="0"/>
          </a:p>
          <a:p>
            <a:pPr eaLnBrk="1" hangingPunct="1"/>
            <a:r>
              <a:rPr lang="ru-RU" sz="2400" smtClean="0"/>
              <a:t>Следовательно,                                                                            либо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ru-RU" sz="2400" i="1" smtClean="0"/>
              <a:t>,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True]</a:t>
            </a:r>
            <a:r>
              <a:rPr lang="ru-RU" sz="2400" smtClean="0"/>
              <a:t> </a:t>
            </a:r>
            <a:r>
              <a:rPr lang="ru-RU" sz="2400" smtClean="0">
                <a:cs typeface="Times New Roman" pitchFamily="18" charset="0"/>
              </a:rPr>
              <a:t>≥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</a:t>
            </a:r>
            <a:r>
              <a:rPr lang="ru-RU" sz="2400" smtClean="0"/>
              <a:t>,  либо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ru-RU" sz="2400" i="1" smtClean="0"/>
              <a:t>,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False]</a:t>
            </a:r>
            <a:r>
              <a:rPr lang="ru-RU" sz="2400" smtClean="0"/>
              <a:t> </a:t>
            </a:r>
            <a:r>
              <a:rPr lang="ru-RU" sz="2400" smtClean="0">
                <a:cs typeface="Times New Roman" pitchFamily="18" charset="0"/>
              </a:rPr>
              <a:t>≥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</a:t>
            </a:r>
            <a:r>
              <a:rPr lang="ru-RU" sz="2400" smtClean="0"/>
              <a:t>.</a:t>
            </a:r>
          </a:p>
          <a:p>
            <a:pPr eaLnBrk="1" hangingPunct="1"/>
            <a:r>
              <a:rPr lang="ru-RU" sz="2400" smtClean="0"/>
              <a:t>Выберем назначение с большим средним. </a:t>
            </a:r>
          </a:p>
          <a:p>
            <a:pPr eaLnBrk="1" hangingPunct="1"/>
            <a:r>
              <a:rPr lang="ru-RU" sz="2400" smtClean="0"/>
              <a:t>Процедура требует </a:t>
            </a:r>
            <a:r>
              <a:rPr lang="en-US" sz="2400" i="1" smtClean="0"/>
              <a:t>n</a:t>
            </a:r>
            <a:r>
              <a:rPr lang="en-US" sz="2400" smtClean="0"/>
              <a:t> </a:t>
            </a:r>
            <a:r>
              <a:rPr lang="ru-RU" sz="2400" smtClean="0"/>
              <a:t>шагов, каждый из которых по   лемме 8.7 выполняется за полиномиальное время.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Комментарий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Подобная техника может быть использована и в более общем случае, даже если значения переменных зависят друг от друга. Действительно,</a:t>
            </a: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</a:t>
            </a:r>
            <a:r>
              <a:rPr lang="ru-RU" sz="2400" smtClean="0"/>
              <a:t> =                                                                </a:t>
            </a:r>
            <a:r>
              <a:rPr lang="en-US" sz="2400" smtClean="0"/>
              <a:t>                       </a:t>
            </a:r>
            <a:r>
              <a:rPr lang="ru-RU" sz="2400" smtClean="0"/>
              <a:t>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ru-RU" sz="2400" i="1" smtClean="0"/>
              <a:t>,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True] </a:t>
            </a:r>
            <a:r>
              <a:rPr lang="en-US" sz="2400" smtClean="0">
                <a:cs typeface="Times New Roman" pitchFamily="18" charset="0"/>
              </a:rPr>
              <a:t>·</a:t>
            </a:r>
            <a:r>
              <a:rPr lang="en-US" sz="2400" smtClean="0"/>
              <a:t>Pr[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True</a:t>
            </a:r>
            <a:r>
              <a:rPr lang="en-US" sz="2400" i="1" smtClean="0"/>
              <a:t>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 +          </a:t>
            </a:r>
            <a:r>
              <a:rPr lang="ru-RU" sz="2400" smtClean="0"/>
              <a:t>                              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ru-RU" sz="2400" i="1" smtClean="0"/>
              <a:t>,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False] </a:t>
            </a:r>
            <a:r>
              <a:rPr lang="en-US" sz="2400" smtClean="0">
                <a:cs typeface="Times New Roman" pitchFamily="18" charset="0"/>
              </a:rPr>
              <a:t>·</a:t>
            </a:r>
            <a:r>
              <a:rPr lang="en-US" sz="2400" smtClean="0"/>
              <a:t>Pr[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False</a:t>
            </a:r>
            <a:r>
              <a:rPr lang="en-US" sz="2400" i="1" smtClean="0"/>
              <a:t>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</a:t>
            </a:r>
            <a:r>
              <a:rPr lang="ru-RU" sz="2400" smtClean="0"/>
              <a:t>.</a:t>
            </a:r>
          </a:p>
          <a:p>
            <a:pPr eaLnBrk="1" hangingPunct="1">
              <a:buFontTx/>
              <a:buNone/>
            </a:pPr>
            <a:r>
              <a:rPr lang="en-US" sz="2400" smtClean="0"/>
              <a:t>Pr[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True</a:t>
            </a:r>
            <a:r>
              <a:rPr lang="en-US" sz="2400" i="1" smtClean="0"/>
              <a:t>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]+Pr[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False</a:t>
            </a:r>
            <a:r>
              <a:rPr lang="en-US" sz="2400" i="1" smtClean="0"/>
              <a:t>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</a:t>
            </a:r>
            <a:r>
              <a:rPr lang="ru-RU" sz="2400" smtClean="0"/>
              <a:t>=1.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Следовательно,                                                                            либо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ru-RU" sz="2400" i="1" smtClean="0"/>
              <a:t>,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True]</a:t>
            </a:r>
            <a:r>
              <a:rPr lang="ru-RU" sz="2400" smtClean="0"/>
              <a:t> </a:t>
            </a:r>
            <a:r>
              <a:rPr lang="ru-RU" sz="2400" smtClean="0">
                <a:cs typeface="Times New Roman" pitchFamily="18" charset="0"/>
              </a:rPr>
              <a:t>≥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</a:t>
            </a:r>
            <a:r>
              <a:rPr lang="ru-RU" sz="2400" smtClean="0"/>
              <a:t>,  либо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ru-RU" sz="2400" i="1" smtClean="0"/>
              <a:t>,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ru-RU" sz="2400" baseline="-25000" smtClean="0"/>
              <a:t>+1</a:t>
            </a:r>
            <a:r>
              <a:rPr lang="ru-RU" sz="2400" smtClean="0"/>
              <a:t>=</a:t>
            </a:r>
            <a:r>
              <a:rPr lang="en-US" sz="2400" smtClean="0"/>
              <a:t> False]</a:t>
            </a:r>
            <a:r>
              <a:rPr lang="ru-RU" sz="2400" smtClean="0"/>
              <a:t> </a:t>
            </a:r>
            <a:r>
              <a:rPr lang="ru-RU" sz="2400" smtClean="0">
                <a:cs typeface="Times New Roman" pitchFamily="18" charset="0"/>
              </a:rPr>
              <a:t>≥ </a:t>
            </a:r>
            <a:r>
              <a:rPr lang="en-US" sz="2400" smtClean="0"/>
              <a:t>E[</a:t>
            </a:r>
            <a:r>
              <a:rPr lang="en-US" sz="2400" i="1" smtClean="0"/>
              <a:t>W| x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baseline="-25000" smtClean="0"/>
              <a:t>1</a:t>
            </a:r>
            <a:r>
              <a:rPr lang="en-US" sz="2400" smtClean="0"/>
              <a:t>,…,</a:t>
            </a:r>
            <a:r>
              <a:rPr lang="ru-RU" sz="2400" smtClean="0"/>
              <a:t> </a:t>
            </a:r>
            <a:r>
              <a:rPr lang="en-US" sz="2400" i="1" smtClean="0"/>
              <a:t>x</a:t>
            </a:r>
            <a:r>
              <a:rPr lang="en-US" sz="2400" i="1" baseline="-25000" smtClean="0"/>
              <a:t>i</a:t>
            </a:r>
            <a:r>
              <a:rPr lang="en-US" sz="2400" smtClean="0"/>
              <a:t>=</a:t>
            </a:r>
            <a:r>
              <a:rPr lang="en-US" sz="2400" i="1" smtClean="0"/>
              <a:t>a</a:t>
            </a:r>
            <a:r>
              <a:rPr lang="en-US" sz="2400" i="1" baseline="-25000" smtClean="0"/>
              <a:t>i</a:t>
            </a:r>
            <a:r>
              <a:rPr lang="en-US" sz="2400" smtClean="0"/>
              <a:t>]</a:t>
            </a:r>
            <a:r>
              <a:rPr lang="ru-RU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ЦЛП задачи </a:t>
            </a:r>
            <a:br>
              <a:rPr lang="ru-RU" sz="4000" smtClean="0"/>
            </a:br>
            <a:r>
              <a:rPr lang="ru-RU" sz="4000" smtClean="0"/>
              <a:t>«Максимальная выполнимость» 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823913" y="2347913"/>
          <a:ext cx="7027862" cy="3900487"/>
        </p:xfrm>
        <a:graphic>
          <a:graphicData uri="http://schemas.openxmlformats.org/presentationml/2006/ole">
            <p:oleObj spid="_x0000_s12290" name="Microsoft Equation 3.0" r:id="rId3" imgW="4254480" imgH="236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ЛП задачи </a:t>
            </a:r>
            <a:br>
              <a:rPr lang="ru-RU" sz="4000" smtClean="0"/>
            </a:br>
            <a:r>
              <a:rPr lang="ru-RU" sz="4000" smtClean="0"/>
              <a:t>«Максимальная выполнимость» </a:t>
            </a:r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823913" y="2347913"/>
          <a:ext cx="7027862" cy="3900487"/>
        </p:xfrm>
        <a:graphic>
          <a:graphicData uri="http://schemas.openxmlformats.org/presentationml/2006/ole">
            <p:oleObj spid="_x0000_s13314" name="Формула" r:id="rId3" imgW="4254480" imgH="236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Вероятностный алгоритм ЛП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96200" cy="4525963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ru-RU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mtClean="0">
                <a:latin typeface="Times" pitchFamily="18" charset="0"/>
                <a:ea typeface="MS Mincho" pitchFamily="49" charset="-128"/>
              </a:rPr>
              <a:t>0)   </a:t>
            </a:r>
            <a:r>
              <a:rPr lang="en-US" sz="2800" b="1" smtClean="0"/>
              <a:t>Input </a:t>
            </a:r>
            <a:r>
              <a:rPr lang="en-US" sz="2800" smtClean="0"/>
              <a:t>(</a:t>
            </a:r>
            <a:r>
              <a:rPr lang="en-US" sz="2800" i="1" smtClean="0"/>
              <a:t>x</a:t>
            </a:r>
            <a:r>
              <a:rPr lang="en-US" sz="2800" baseline="-25000" smtClean="0"/>
              <a:t>1</a:t>
            </a:r>
            <a:r>
              <a:rPr lang="en-US" sz="2800" smtClean="0"/>
              <a:t>,…,</a:t>
            </a:r>
            <a:r>
              <a:rPr lang="ru-RU" sz="2800" smtClean="0"/>
              <a:t> </a:t>
            </a:r>
            <a:r>
              <a:rPr lang="en-US" sz="2800" i="1" smtClean="0"/>
              <a:t>x</a:t>
            </a:r>
            <a:r>
              <a:rPr lang="en-US" sz="2800" i="1" baseline="-25000" smtClean="0"/>
              <a:t>n</a:t>
            </a:r>
            <a:r>
              <a:rPr lang="en-US" sz="2800" smtClean="0"/>
              <a:t>, </a:t>
            </a:r>
            <a:r>
              <a:rPr lang="en-US" sz="2800" i="1" smtClean="0"/>
              <a:t>f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sz="2800" i="1" smtClean="0"/>
              <a:t>w</a:t>
            </a:r>
            <a:r>
              <a:rPr lang="en-US" sz="2800" smtClean="0"/>
              <a:t>: </a:t>
            </a:r>
            <a:r>
              <a:rPr lang="en-US" sz="2800" i="1" smtClean="0"/>
              <a:t>f</a:t>
            </a:r>
            <a:r>
              <a:rPr lang="en-US" sz="2800" smtClean="0"/>
              <a:t> </a:t>
            </a:r>
            <a:r>
              <a:rPr lang="en-US" sz="2800" smtClean="0">
                <a:cs typeface="Times New Roman" pitchFamily="18" charset="0"/>
              </a:rPr>
              <a:t>→ </a:t>
            </a:r>
            <a:r>
              <a:rPr lang="en-US" sz="2800" b="1" smtClean="0">
                <a:cs typeface="Times New Roman" pitchFamily="18" charset="0"/>
              </a:rPr>
              <a:t>Q</a:t>
            </a:r>
            <a:r>
              <a:rPr lang="en-US" sz="2800" b="1" baseline="30000" smtClean="0">
                <a:cs typeface="Times New Roman" pitchFamily="18" charset="0"/>
              </a:rPr>
              <a:t>+</a:t>
            </a:r>
            <a:r>
              <a:rPr lang="en-US" sz="2800" smtClean="0">
                <a:cs typeface="Times New Roman" pitchFamily="18" charset="0"/>
              </a:rPr>
              <a:t>)</a:t>
            </a:r>
            <a:endParaRPr lang="ru-RU" sz="280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ru-RU" sz="2800" smtClean="0">
                <a:cs typeface="Times New Roman" pitchFamily="18" charset="0"/>
              </a:rPr>
              <a:t>Решить </a:t>
            </a:r>
            <a:r>
              <a:rPr lang="ru-RU" sz="2800" smtClean="0"/>
              <a:t>ЛП задачи «Максимальная выполнимость». Пусть (</a:t>
            </a:r>
            <a:r>
              <a:rPr lang="en-US" sz="2800" i="1" smtClean="0"/>
              <a:t>y*</a:t>
            </a:r>
            <a:r>
              <a:rPr lang="en-US" sz="2800" smtClean="0"/>
              <a:t>, </a:t>
            </a:r>
            <a:r>
              <a:rPr lang="en-US" sz="2800" i="1" smtClean="0"/>
              <a:t>z</a:t>
            </a:r>
            <a:r>
              <a:rPr lang="en-US" sz="2800" smtClean="0"/>
              <a:t>*</a:t>
            </a:r>
            <a:r>
              <a:rPr lang="ru-RU" sz="2800" smtClean="0"/>
              <a:t>)</a:t>
            </a:r>
            <a:r>
              <a:rPr lang="en-US" sz="2800" smtClean="0"/>
              <a:t>                        </a:t>
            </a:r>
            <a:r>
              <a:rPr lang="ru-RU" sz="2800" smtClean="0"/>
              <a:t>обозначает оптимальное решение.</a:t>
            </a:r>
            <a:endParaRPr lang="en-US" sz="280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ru-RU" sz="2800" smtClean="0"/>
              <a:t>Независимо для каждого </a:t>
            </a:r>
            <a:r>
              <a:rPr lang="en-US" sz="2800" i="1" smtClean="0"/>
              <a:t>i</a:t>
            </a:r>
            <a:r>
              <a:rPr lang="ru-RU" sz="2800" smtClean="0"/>
              <a:t>: </a:t>
            </a:r>
            <a:r>
              <a:rPr lang="en-US" sz="2800" i="1" smtClean="0"/>
              <a:t>x</a:t>
            </a:r>
            <a:r>
              <a:rPr lang="en-US" sz="2800" i="1" baseline="-25000" smtClean="0"/>
              <a:t>i</a:t>
            </a:r>
            <a:r>
              <a:rPr lang="en-US" sz="2800" i="1" smtClean="0">
                <a:cs typeface="Times New Roman" pitchFamily="18" charset="0"/>
              </a:rPr>
              <a:t>←</a:t>
            </a:r>
            <a:r>
              <a:rPr lang="en-US" sz="2800" smtClean="0"/>
              <a:t> 1 </a:t>
            </a:r>
            <a:r>
              <a:rPr lang="ru-RU" sz="2800" smtClean="0"/>
              <a:t>с вероятностью </a:t>
            </a:r>
            <a:r>
              <a:rPr lang="en-US" sz="2800" i="1" smtClean="0"/>
              <a:t>y</a:t>
            </a:r>
            <a:r>
              <a:rPr lang="en-US" sz="2800" i="1" baseline="-25000" smtClean="0"/>
              <a:t>i</a:t>
            </a:r>
            <a:r>
              <a:rPr lang="en-US" sz="2800" i="1" smtClean="0"/>
              <a:t>*</a:t>
            </a:r>
            <a:r>
              <a:rPr lang="en-US" sz="2800" smtClean="0"/>
              <a:t>,</a:t>
            </a:r>
            <a:r>
              <a:rPr lang="ru-RU" sz="2800" smtClean="0"/>
              <a:t> и </a:t>
            </a:r>
            <a:r>
              <a:rPr lang="en-US" sz="2800" i="1" smtClean="0"/>
              <a:t>x</a:t>
            </a:r>
            <a:r>
              <a:rPr lang="en-US" sz="2800" i="1" baseline="-25000" smtClean="0"/>
              <a:t>i</a:t>
            </a:r>
            <a:r>
              <a:rPr lang="en-US" sz="2800" i="1" smtClean="0">
                <a:cs typeface="Times New Roman" pitchFamily="18" charset="0"/>
              </a:rPr>
              <a:t>←</a:t>
            </a:r>
            <a:r>
              <a:rPr lang="en-US" sz="2800" smtClean="0"/>
              <a:t> </a:t>
            </a:r>
            <a:r>
              <a:rPr lang="ru-RU" sz="2800" smtClean="0"/>
              <a:t>0, иначе.</a:t>
            </a:r>
            <a:r>
              <a:rPr lang="ru-RU" sz="2800" smtClean="0">
                <a:sym typeface="Symbol" pitchFamily="18" charset="2"/>
              </a:rPr>
              <a:t> </a:t>
            </a:r>
            <a:r>
              <a:rPr lang="en-US" sz="2800" smtClean="0">
                <a:sym typeface="Symbol" pitchFamily="18" charset="2"/>
              </a:rPr>
              <a:t>                       </a:t>
            </a:r>
            <a:r>
              <a:rPr lang="ru-RU" sz="2800" smtClean="0">
                <a:sym typeface="Symbol" pitchFamily="18" charset="2"/>
              </a:rPr>
              <a:t>Назовем полученное назначение </a:t>
            </a:r>
            <a:r>
              <a:rPr lang="el-GR" sz="2800" smtClean="0">
                <a:cs typeface="Times New Roman" pitchFamily="18" charset="0"/>
                <a:sym typeface="Symbol" pitchFamily="18" charset="2"/>
              </a:rPr>
              <a:t>τ</a:t>
            </a:r>
            <a:r>
              <a:rPr lang="ru-RU" sz="2800" smtClean="0">
                <a:cs typeface="Times New Roman" pitchFamily="18" charset="0"/>
                <a:sym typeface="Symbol" pitchFamily="18" charset="2"/>
              </a:rPr>
              <a:t>.</a:t>
            </a:r>
            <a:r>
              <a:rPr lang="ru-RU" sz="2800" smtClean="0">
                <a:sym typeface="Symbol" pitchFamily="18" charset="2"/>
              </a:rPr>
              <a:t>                            </a:t>
            </a:r>
            <a:endParaRPr lang="en-US" sz="280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sz="2800" smtClean="0">
                <a:sym typeface="MT Extra" pitchFamily="18" charset="2"/>
              </a:rPr>
              <a:t>3)   </a:t>
            </a:r>
            <a:r>
              <a:rPr lang="en-US" sz="2800" b="1" smtClean="0">
                <a:sym typeface="MT Extra" pitchFamily="18" charset="2"/>
              </a:rPr>
              <a:t>Output</a:t>
            </a:r>
            <a:r>
              <a:rPr lang="ru-RU" sz="2800" smtClean="0">
                <a:sym typeface="MT Extra" pitchFamily="18" charset="2"/>
              </a:rPr>
              <a:t> (</a:t>
            </a:r>
            <a:r>
              <a:rPr lang="el-GR" sz="2800" smtClean="0">
                <a:cs typeface="Times New Roman" pitchFamily="18" charset="0"/>
                <a:sym typeface="MT Extra" pitchFamily="18" charset="2"/>
              </a:rPr>
              <a:t>τ</a:t>
            </a:r>
            <a:r>
              <a:rPr lang="ru-RU" sz="280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Оценка на вес дизъюнкций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ru-RU" dirty="0" smtClean="0"/>
              <a:t>Для </a:t>
            </a:r>
            <a:r>
              <a:rPr lang="en-US" i="1" dirty="0" smtClean="0"/>
              <a:t>k </a:t>
            </a:r>
            <a:r>
              <a:rPr lang="en-US" dirty="0" smtClean="0">
                <a:cs typeface="Times New Roman" pitchFamily="18" charset="0"/>
              </a:rPr>
              <a:t>≥ 1,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l-GR" i="1" dirty="0" smtClean="0">
                <a:cs typeface="Times New Roman" pitchFamily="18" charset="0"/>
              </a:rPr>
              <a:t>β</a:t>
            </a:r>
            <a:r>
              <a:rPr lang="en-US" i="1" baseline="-25000" dirty="0" smtClean="0">
                <a:cs typeface="Times New Roman" pitchFamily="18" charset="0"/>
              </a:rPr>
              <a:t>k</a:t>
            </a:r>
            <a:r>
              <a:rPr lang="en-US" dirty="0" smtClean="0">
                <a:cs typeface="Times New Roman" pitchFamily="18" charset="0"/>
              </a:rPr>
              <a:t>=1– (1 –1/k)</a:t>
            </a:r>
            <a:r>
              <a:rPr lang="en-US" i="1" baseline="30000" dirty="0" smtClean="0">
                <a:cs typeface="Times New Roman" pitchFamily="18" charset="0"/>
              </a:rPr>
              <a:t>k</a:t>
            </a:r>
            <a:r>
              <a:rPr lang="en-US" i="1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sz="3600" b="1" dirty="0" smtClean="0">
                <a:solidFill>
                  <a:srgbClr val="CC3399"/>
                </a:solidFill>
              </a:rPr>
              <a:t>Лемма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</a:t>
            </a:r>
            <a:r>
              <a:rPr lang="en-US" sz="3600" b="1" dirty="0" smtClean="0">
                <a:solidFill>
                  <a:srgbClr val="CC3399"/>
                </a:solidFill>
              </a:rPr>
              <a:t>9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Если </a:t>
            </a:r>
            <a:r>
              <a:rPr lang="en-US" dirty="0" smtClean="0"/>
              <a:t>size(</a:t>
            </a:r>
            <a:r>
              <a:rPr lang="en-US" i="1" dirty="0" smtClean="0"/>
              <a:t>c</a:t>
            </a:r>
            <a:r>
              <a:rPr lang="en-US" dirty="0" smtClean="0"/>
              <a:t>)=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  <a:r>
              <a:rPr lang="ru-RU" dirty="0" smtClean="0"/>
              <a:t>то </a:t>
            </a:r>
            <a:r>
              <a:rPr lang="en-US" dirty="0" smtClean="0"/>
              <a:t>E[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dirty="0" smtClean="0"/>
              <a:t>]</a:t>
            </a:r>
            <a:r>
              <a:rPr lang="ru-RU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l-GR" i="1" dirty="0" smtClean="0">
                <a:cs typeface="Times New Roman" pitchFamily="18" charset="0"/>
              </a:rPr>
              <a:t>β</a:t>
            </a:r>
            <a:r>
              <a:rPr lang="en-US" i="1" baseline="-25000" dirty="0" err="1" smtClean="0">
                <a:cs typeface="Times New Roman" pitchFamily="18" charset="0"/>
              </a:rPr>
              <a:t>k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i="1" dirty="0" err="1" smtClean="0"/>
              <a:t>z</a:t>
            </a:r>
            <a:r>
              <a:rPr lang="en-US" i="1" baseline="30000" dirty="0" smtClean="0"/>
              <a:t>*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  <a:r>
              <a:rPr lang="en-US" i="1" dirty="0" smtClean="0"/>
              <a:t>.</a:t>
            </a:r>
          </a:p>
          <a:p>
            <a:pPr eaLnBrk="1" hangingPunct="1">
              <a:buFontTx/>
              <a:buNone/>
            </a:pP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Доказательство</a:t>
            </a: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1524000" y="1828800"/>
          <a:ext cx="5456238" cy="3651250"/>
        </p:xfrm>
        <a:graphic>
          <a:graphicData uri="http://schemas.openxmlformats.org/presentationml/2006/ole">
            <p:oleObj spid="_x0000_s14338" name="Формула" r:id="rId3" imgW="3035160" imgH="2031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Доказательство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838200" y="1600200"/>
            <a:ext cx="0" cy="3733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V="1">
            <a:off x="838200" y="5334000"/>
            <a:ext cx="723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52450" y="51958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0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181600" y="52578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1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838200" y="1524000"/>
            <a:ext cx="6705600" cy="38100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Freeform 9"/>
          <p:cNvSpPr>
            <a:spLocks/>
          </p:cNvSpPr>
          <p:nvPr/>
        </p:nvSpPr>
        <p:spPr bwMode="auto">
          <a:xfrm>
            <a:off x="838200" y="2362200"/>
            <a:ext cx="6248400" cy="2971800"/>
          </a:xfrm>
          <a:custGeom>
            <a:avLst/>
            <a:gdLst>
              <a:gd name="T0" fmla="*/ 0 w 3984"/>
              <a:gd name="T1" fmla="*/ 2971800 h 2064"/>
              <a:gd name="T2" fmla="*/ 1204511 w 3984"/>
              <a:gd name="T3" fmla="*/ 1520456 h 2064"/>
              <a:gd name="T4" fmla="*/ 6248400 w 3984"/>
              <a:gd name="T5" fmla="*/ 0 h 2064"/>
              <a:gd name="T6" fmla="*/ 0 60000 65536"/>
              <a:gd name="T7" fmla="*/ 0 60000 65536"/>
              <a:gd name="T8" fmla="*/ 0 60000 65536"/>
              <a:gd name="T9" fmla="*/ 0 w 3984"/>
              <a:gd name="T10" fmla="*/ 0 h 2064"/>
              <a:gd name="T11" fmla="*/ 3984 w 3984"/>
              <a:gd name="T12" fmla="*/ 2064 h 20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84" h="2064">
                <a:moveTo>
                  <a:pt x="0" y="2064"/>
                </a:moveTo>
                <a:cubicBezTo>
                  <a:pt x="52" y="1732"/>
                  <a:pt x="104" y="1400"/>
                  <a:pt x="768" y="1056"/>
                </a:cubicBezTo>
                <a:cubicBezTo>
                  <a:pt x="1432" y="712"/>
                  <a:pt x="2708" y="356"/>
                  <a:pt x="3984" y="0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 flipV="1">
            <a:off x="5181600" y="1600200"/>
            <a:ext cx="7620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7620000" y="5181600"/>
            <a:ext cx="322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z</a:t>
            </a:r>
            <a:endParaRPr lang="ru-RU" sz="2800" i="1">
              <a:latin typeface="Times New Roman" pitchFamily="18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76200" y="1524000"/>
            <a:ext cx="738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g</a:t>
            </a:r>
            <a:r>
              <a:rPr lang="en-US" sz="2800">
                <a:latin typeface="Times New Roman" pitchFamily="18" charset="0"/>
              </a:rPr>
              <a:t>(</a:t>
            </a:r>
            <a:r>
              <a:rPr lang="en-US" sz="2800" i="1">
                <a:latin typeface="Times New Roman" pitchFamily="18" charset="0"/>
              </a:rPr>
              <a:t>z</a:t>
            </a:r>
            <a:r>
              <a:rPr lang="en-US" sz="2800">
                <a:latin typeface="Times New Roman" pitchFamily="18" charset="0"/>
              </a:rPr>
              <a:t>)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752600" y="2667000"/>
            <a:ext cx="2405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accent2"/>
                </a:solidFill>
                <a:latin typeface="Times New Roman" pitchFamily="18" charset="0"/>
              </a:rPr>
              <a:t>g</a:t>
            </a:r>
            <a:r>
              <a:rPr lang="en-US" sz="2800">
                <a:solidFill>
                  <a:schemeClr val="accent2"/>
                </a:solidFill>
                <a:latin typeface="Times New Roman" pitchFamily="18" charset="0"/>
              </a:rPr>
              <a:t>(</a:t>
            </a:r>
            <a:r>
              <a:rPr lang="en-US" sz="2800" i="1">
                <a:solidFill>
                  <a:schemeClr val="accent2"/>
                </a:solidFill>
                <a:latin typeface="Times New Roman" pitchFamily="18" charset="0"/>
              </a:rPr>
              <a:t>z</a:t>
            </a:r>
            <a:r>
              <a:rPr lang="en-US" sz="2800">
                <a:solidFill>
                  <a:schemeClr val="accent2"/>
                </a:solidFill>
                <a:latin typeface="Times New Roman" pitchFamily="18" charset="0"/>
              </a:rPr>
              <a:t>)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</a:rPr>
              <a:t>=1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– (1 </a:t>
            </a:r>
            <a:r>
              <a:rPr lang="en-US" sz="2400">
                <a:solidFill>
                  <a:schemeClr val="accent2"/>
                </a:solidFill>
              </a:rPr>
              <a:t>– </a:t>
            </a:r>
            <a:r>
              <a:rPr lang="en-US" sz="2400" i="1">
                <a:solidFill>
                  <a:schemeClr val="accent2"/>
                </a:solidFill>
                <a:latin typeface="Times New Roman" pitchFamily="18" charset="0"/>
              </a:rPr>
              <a:t>z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</a:rPr>
              <a:t>/</a:t>
            </a:r>
            <a:r>
              <a:rPr lang="en-US" sz="2400" i="1">
                <a:solidFill>
                  <a:schemeClr val="accent2"/>
                </a:solidFill>
                <a:latin typeface="Times New Roman" pitchFamily="18" charset="0"/>
              </a:rPr>
              <a:t>k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</a:rPr>
              <a:t>)</a:t>
            </a:r>
            <a:r>
              <a:rPr lang="en-US" sz="2400" i="1" baseline="30000">
                <a:solidFill>
                  <a:schemeClr val="accent2"/>
                </a:solidFill>
                <a:latin typeface="Times New Roman" pitchFamily="18" charset="0"/>
              </a:rPr>
              <a:t>k</a:t>
            </a:r>
            <a:endParaRPr lang="ru-RU" sz="2400" i="1" baseline="300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5374" name="Rectangle 15"/>
          <p:cNvSpPr>
            <a:spLocks noChangeArrowheads="1"/>
          </p:cNvSpPr>
          <p:nvPr/>
        </p:nvSpPr>
        <p:spPr bwMode="auto">
          <a:xfrm>
            <a:off x="1752600" y="1371600"/>
            <a:ext cx="2162175" cy="457200"/>
          </a:xfrm>
          <a:prstGeom prst="rec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i="1">
                <a:latin typeface="Times New Roman" pitchFamily="18" charset="0"/>
              </a:rPr>
              <a:t>β</a:t>
            </a:r>
            <a:r>
              <a:rPr lang="en-US" sz="2400" i="1" baseline="-25000">
                <a:latin typeface="Times New Roman" pitchFamily="18" charset="0"/>
              </a:rPr>
              <a:t>k</a:t>
            </a:r>
            <a:r>
              <a:rPr lang="en-US" sz="2400" i="1">
                <a:latin typeface="Times New Roman" pitchFamily="18" charset="0"/>
              </a:rPr>
              <a:t>=</a:t>
            </a:r>
            <a:r>
              <a:rPr lang="en-US" sz="2400">
                <a:latin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– (1 </a:t>
            </a:r>
            <a:r>
              <a:rPr lang="en-US" sz="2400"/>
              <a:t>– </a:t>
            </a:r>
            <a:r>
              <a:rPr lang="en-US" sz="2400">
                <a:latin typeface="Times New Roman" pitchFamily="18" charset="0"/>
              </a:rPr>
              <a:t>1/</a:t>
            </a:r>
            <a:r>
              <a:rPr lang="en-US" sz="2400" i="1">
                <a:latin typeface="Times New Roman" pitchFamily="18" charset="0"/>
              </a:rPr>
              <a:t>k</a:t>
            </a:r>
            <a:r>
              <a:rPr lang="en-US" sz="2400">
                <a:latin typeface="Times New Roman" pitchFamily="18" charset="0"/>
              </a:rPr>
              <a:t>)</a:t>
            </a:r>
            <a:r>
              <a:rPr lang="en-US" sz="2400" i="1" baseline="30000">
                <a:latin typeface="Times New Roman" pitchFamily="18" charset="0"/>
              </a:rPr>
              <a:t>k</a:t>
            </a:r>
            <a:endParaRPr lang="ru-RU" sz="2400" i="1" baseline="30000">
              <a:latin typeface="Times New Roman" pitchFamily="18" charset="0"/>
            </a:endParaRPr>
          </a:p>
        </p:txBody>
      </p:sp>
      <p:sp>
        <p:nvSpPr>
          <p:cNvPr id="15375" name="Text Box 16"/>
          <p:cNvSpPr txBox="1">
            <a:spLocks noChangeArrowheads="1"/>
          </p:cNvSpPr>
          <p:nvPr/>
        </p:nvSpPr>
        <p:spPr bwMode="auto">
          <a:xfrm>
            <a:off x="2743200" y="4114800"/>
            <a:ext cx="1401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8000"/>
                </a:solidFill>
                <a:latin typeface="Times New Roman" pitchFamily="18" charset="0"/>
              </a:rPr>
              <a:t>g</a:t>
            </a:r>
            <a:r>
              <a:rPr lang="en-US" sz="2800">
                <a:solidFill>
                  <a:srgbClr val="008000"/>
                </a:solidFill>
                <a:latin typeface="Times New Roman" pitchFamily="18" charset="0"/>
              </a:rPr>
              <a:t>(</a:t>
            </a:r>
            <a:r>
              <a:rPr lang="en-US" sz="2800" i="1">
                <a:solidFill>
                  <a:srgbClr val="008000"/>
                </a:solidFill>
                <a:latin typeface="Times New Roman" pitchFamily="18" charset="0"/>
              </a:rPr>
              <a:t>z</a:t>
            </a:r>
            <a:r>
              <a:rPr lang="en-US" sz="2800">
                <a:solidFill>
                  <a:srgbClr val="008000"/>
                </a:solidFill>
                <a:latin typeface="Times New Roman" pitchFamily="18" charset="0"/>
              </a:rPr>
              <a:t>)</a:t>
            </a:r>
            <a:r>
              <a:rPr lang="en-US" sz="2400" i="1">
                <a:solidFill>
                  <a:srgbClr val="008000"/>
                </a:solidFill>
                <a:latin typeface="Times New Roman" pitchFamily="18" charset="0"/>
              </a:rPr>
              <a:t>=</a:t>
            </a:r>
            <a:r>
              <a:rPr lang="el-GR" sz="2400" i="1">
                <a:solidFill>
                  <a:srgbClr val="008000"/>
                </a:solidFill>
                <a:latin typeface="Times New Roman" pitchFamily="18" charset="0"/>
              </a:rPr>
              <a:t>β</a:t>
            </a:r>
            <a:r>
              <a:rPr lang="en-US" sz="2400" i="1" baseline="-25000">
                <a:solidFill>
                  <a:srgbClr val="008000"/>
                </a:solidFill>
                <a:latin typeface="Times New Roman" pitchFamily="18" charset="0"/>
              </a:rPr>
              <a:t>k</a:t>
            </a:r>
            <a:r>
              <a:rPr lang="en-US" sz="24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2800" i="1">
                <a:solidFill>
                  <a:srgbClr val="008000"/>
                </a:solidFill>
                <a:latin typeface="Times New Roman" pitchFamily="18" charset="0"/>
              </a:rPr>
              <a:t>z</a:t>
            </a:r>
            <a:endParaRPr lang="ru-RU" sz="2800" i="1">
              <a:solidFill>
                <a:srgbClr val="008000"/>
              </a:solidFill>
              <a:latin typeface="Times New Roman" pitchFamily="18" charset="0"/>
            </a:endParaRPr>
          </a:p>
        </p:txBody>
      </p:sp>
      <p:graphicFrame>
        <p:nvGraphicFramePr>
          <p:cNvPr id="208913" name="Object 17"/>
          <p:cNvGraphicFramePr>
            <a:graphicFrameLocks noChangeAspect="1"/>
          </p:cNvGraphicFramePr>
          <p:nvPr/>
        </p:nvGraphicFramePr>
        <p:xfrm>
          <a:off x="1054100" y="5791200"/>
          <a:ext cx="5041900" cy="838200"/>
        </p:xfrm>
        <a:graphic>
          <a:graphicData uri="http://schemas.openxmlformats.org/presentationml/2006/ole">
            <p:oleObj spid="_x0000_s15362" name="Формула" r:id="rId3" imgW="5041800" imgH="838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1</a:t>
            </a:r>
            <a:r>
              <a:rPr lang="ru-RU" sz="4000" smtClean="0">
                <a:cs typeface="Times New Roman" pitchFamily="18" charset="0"/>
              </a:rPr>
              <a:t>–1</a:t>
            </a:r>
            <a:r>
              <a:rPr lang="en-US" sz="4000" smtClean="0">
                <a:cs typeface="Times New Roman" pitchFamily="18" charset="0"/>
              </a:rPr>
              <a:t>/e</a:t>
            </a:r>
            <a:endParaRPr lang="ru-RU" sz="4000" smtClean="0"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b="1" dirty="0" smtClean="0">
                <a:solidFill>
                  <a:srgbClr val="CC3399"/>
                </a:solidFill>
              </a:rPr>
              <a:t>Следствие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smtClean="0">
                <a:solidFill>
                  <a:srgbClr val="CC3399"/>
                </a:solidFill>
              </a:rPr>
              <a:t>10</a:t>
            </a:r>
            <a:r>
              <a:rPr lang="ru-RU" b="1" dirty="0" smtClean="0">
                <a:solidFill>
                  <a:srgbClr val="CC3399"/>
                </a:solidFill>
              </a:rPr>
              <a:t>.</a:t>
            </a:r>
            <a:r>
              <a:rPr lang="en-US" b="1" dirty="0" smtClean="0">
                <a:solidFill>
                  <a:srgbClr val="CC3399"/>
                </a:solidFill>
              </a:rPr>
              <a:t>10</a:t>
            </a:r>
            <a:r>
              <a:rPr lang="ru-RU" b="1" dirty="0" smtClean="0">
                <a:solidFill>
                  <a:srgbClr val="CC3399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     </a:t>
            </a:r>
            <a:r>
              <a:rPr lang="en-US" sz="2800" dirty="0" smtClean="0"/>
              <a:t>E[</a:t>
            </a:r>
            <a:r>
              <a:rPr lang="en-US" sz="2800" i="1" dirty="0" smtClean="0"/>
              <a:t>W</a:t>
            </a:r>
            <a:r>
              <a:rPr lang="en-US" sz="2800" dirty="0" smtClean="0"/>
              <a:t>]</a:t>
            </a:r>
            <a:r>
              <a:rPr lang="ru-RU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≥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l-GR" sz="2800" i="1" dirty="0" smtClean="0">
                <a:cs typeface="Times New Roman" pitchFamily="18" charset="0"/>
              </a:rPr>
              <a:t>β</a:t>
            </a:r>
            <a:r>
              <a:rPr lang="en-US" sz="2800" i="1" baseline="-25000" dirty="0" err="1" smtClean="0">
                <a:cs typeface="Times New Roman" pitchFamily="18" charset="0"/>
              </a:rPr>
              <a:t>k</a:t>
            </a:r>
            <a:r>
              <a:rPr lang="en-US" sz="2800" dirty="0" err="1" smtClean="0">
                <a:cs typeface="Times New Roman" pitchFamily="18" charset="0"/>
              </a:rPr>
              <a:t>OPT</a:t>
            </a:r>
            <a:r>
              <a:rPr lang="en-US" sz="2800" dirty="0" smtClean="0">
                <a:cs typeface="Times New Roman" pitchFamily="18" charset="0"/>
              </a:rPr>
              <a:t> (</a:t>
            </a:r>
            <a:r>
              <a:rPr lang="en-US" sz="2800" dirty="0" err="1" smtClean="0">
                <a:cs typeface="Times New Roman" pitchFamily="18" charset="0"/>
              </a:rPr>
              <a:t>если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размер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дизъюнкций</a:t>
            </a:r>
            <a:r>
              <a:rPr lang="en-US" sz="2800" dirty="0" smtClean="0">
                <a:cs typeface="Times New Roman" pitchFamily="18" charset="0"/>
              </a:rPr>
              <a:t> ≤ </a:t>
            </a:r>
            <a:r>
              <a:rPr lang="en-US" sz="2800" i="1" dirty="0" smtClean="0">
                <a:cs typeface="Times New Roman" pitchFamily="18" charset="0"/>
              </a:rPr>
              <a:t>k</a:t>
            </a:r>
            <a:r>
              <a:rPr lang="en-US" sz="2800" dirty="0" smtClean="0">
                <a:cs typeface="Times New Roman" pitchFamily="18" charset="0"/>
              </a:rPr>
              <a:t>).</a:t>
            </a:r>
          </a:p>
          <a:p>
            <a:pPr eaLnBrk="1" hangingPunct="1">
              <a:buFontTx/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800" b="1" dirty="0" smtClean="0">
              <a:solidFill>
                <a:srgbClr val="CC3399"/>
              </a:solidFill>
              <a:cs typeface="Times New Roman" pitchFamily="18" charset="0"/>
            </a:endParaRPr>
          </a:p>
          <a:p>
            <a:pPr eaLnBrk="1" hangingPunct="1"/>
            <a:r>
              <a:rPr lang="ru-RU" b="1" dirty="0" smtClean="0">
                <a:solidFill>
                  <a:srgbClr val="CC3399"/>
                </a:solidFill>
              </a:rPr>
              <a:t>Теорема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smtClean="0">
                <a:solidFill>
                  <a:srgbClr val="CC3399"/>
                </a:solidFill>
              </a:rPr>
              <a:t>10</a:t>
            </a:r>
            <a:r>
              <a:rPr lang="ru-RU" b="1" dirty="0" smtClean="0">
                <a:solidFill>
                  <a:srgbClr val="CC3399"/>
                </a:solidFill>
              </a:rPr>
              <a:t>.</a:t>
            </a:r>
            <a:r>
              <a:rPr lang="en-US" b="1" dirty="0" smtClean="0">
                <a:solidFill>
                  <a:srgbClr val="CC3399"/>
                </a:solidFill>
              </a:rPr>
              <a:t>1</a:t>
            </a:r>
            <a:r>
              <a:rPr lang="ru-RU" b="1" dirty="0" smtClean="0">
                <a:solidFill>
                  <a:srgbClr val="CC3399"/>
                </a:solidFill>
              </a:rPr>
              <a:t>1</a:t>
            </a:r>
            <a:r>
              <a:rPr lang="ru-RU" sz="3600" b="1" dirty="0" smtClean="0">
                <a:solidFill>
                  <a:srgbClr val="CC3399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ru-RU" sz="2800" dirty="0" err="1" smtClean="0"/>
              <a:t>Дерандомизированный</a:t>
            </a:r>
            <a:r>
              <a:rPr lang="ru-RU" sz="2800" dirty="0" smtClean="0"/>
              <a:t> вероятностный алгоритм ЛП является (1</a:t>
            </a:r>
            <a:r>
              <a:rPr lang="ru-RU" sz="2800" dirty="0" smtClean="0">
                <a:cs typeface="Times New Roman" pitchFamily="18" charset="0"/>
              </a:rPr>
              <a:t>–1</a:t>
            </a:r>
            <a:r>
              <a:rPr lang="en-US" sz="2800" dirty="0" smtClean="0">
                <a:cs typeface="Times New Roman" pitchFamily="18" charset="0"/>
              </a:rPr>
              <a:t>/e</a:t>
            </a:r>
            <a:r>
              <a:rPr lang="ru-RU" sz="2800" dirty="0" smtClean="0"/>
              <a:t>)</a:t>
            </a:r>
            <a:r>
              <a:rPr lang="en-US" sz="2800" dirty="0" smtClean="0"/>
              <a:t>-</a:t>
            </a:r>
            <a:r>
              <a:rPr lang="ru-RU" sz="2800" dirty="0" smtClean="0"/>
              <a:t>приближенным алгоритмом. </a:t>
            </a: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1447800" y="3244850"/>
          <a:ext cx="5192713" cy="765175"/>
        </p:xfrm>
        <a:graphic>
          <a:graphicData uri="http://schemas.openxmlformats.org/presentationml/2006/ole">
            <p:oleObj spid="_x0000_s16386" name="Формула" r:id="rId3" imgW="241272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Идея (¾)-приближенного алгоритма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С равной вероятностью</a:t>
            </a:r>
            <a:r>
              <a:rPr lang="en-US" dirty="0" smtClean="0"/>
              <a:t> </a:t>
            </a:r>
            <a:r>
              <a:rPr lang="ru-RU" dirty="0" smtClean="0"/>
              <a:t>применим один из двух описанных алгоритмов.</a:t>
            </a:r>
            <a:endParaRPr lang="en-US" dirty="0" smtClean="0"/>
          </a:p>
          <a:p>
            <a:pPr eaLnBrk="1" hangingPunct="1"/>
            <a:r>
              <a:rPr lang="ru-RU" dirty="0" smtClean="0"/>
              <a:t>Пусть </a:t>
            </a:r>
            <a:r>
              <a:rPr lang="en-US" i="1" dirty="0" smtClean="0"/>
              <a:t>b=</a:t>
            </a:r>
            <a:r>
              <a:rPr lang="en-US" dirty="0" smtClean="0"/>
              <a:t>0, </a:t>
            </a:r>
            <a:r>
              <a:rPr lang="ru-RU" dirty="0" smtClean="0"/>
              <a:t>если мы применили алгоритм Джонсона и </a:t>
            </a:r>
            <a:r>
              <a:rPr lang="en-US" i="1" dirty="0" smtClean="0"/>
              <a:t>b=</a:t>
            </a:r>
            <a:r>
              <a:rPr lang="ru-RU" dirty="0" smtClean="0"/>
              <a:t>1, иначе.</a:t>
            </a:r>
          </a:p>
          <a:p>
            <a:pPr eaLnBrk="1" hangingPunct="1"/>
            <a:r>
              <a:rPr lang="ru-RU" dirty="0" smtClean="0"/>
              <a:t>Пусть </a:t>
            </a:r>
            <a:r>
              <a:rPr lang="en-US" sz="2800" i="1" dirty="0" smtClean="0"/>
              <a:t>z</a:t>
            </a:r>
            <a:r>
              <a:rPr lang="en-US" sz="2800" dirty="0" smtClean="0"/>
              <a:t>* </a:t>
            </a:r>
            <a:r>
              <a:rPr lang="ru-RU" sz="2800" dirty="0" smtClean="0"/>
              <a:t>обозначает оптимальное решение ЛП.</a:t>
            </a:r>
          </a:p>
          <a:p>
            <a:pPr eaLnBrk="1" hangingPunct="1"/>
            <a:r>
              <a:rPr lang="ru-RU" sz="3600" b="1" dirty="0" smtClean="0">
                <a:solidFill>
                  <a:srgbClr val="CC3399"/>
                </a:solidFill>
              </a:rPr>
              <a:t>Лемма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.12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 </a:t>
            </a:r>
            <a:r>
              <a:rPr lang="en-US" dirty="0" smtClean="0"/>
              <a:t>E[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dirty="0" smtClean="0"/>
              <a:t>] </a:t>
            </a:r>
            <a:r>
              <a:rPr lang="en-US" dirty="0" smtClean="0">
                <a:cs typeface="Times New Roman" pitchFamily="18" charset="0"/>
              </a:rPr>
              <a:t>≥ </a:t>
            </a:r>
            <a:r>
              <a:rPr lang="ru-RU" dirty="0" smtClean="0"/>
              <a:t>(3</a:t>
            </a:r>
            <a:r>
              <a:rPr lang="en-US" dirty="0" smtClean="0"/>
              <a:t>/4</a:t>
            </a:r>
            <a:r>
              <a:rPr lang="ru-RU" dirty="0" smtClean="0"/>
              <a:t>)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i="1" dirty="0" err="1" smtClean="0"/>
              <a:t>z</a:t>
            </a:r>
            <a:r>
              <a:rPr lang="en-US" i="1" baseline="30000" dirty="0" smtClean="0"/>
              <a:t>*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  <a:r>
              <a:rPr lang="en-US" i="1" dirty="0" smtClean="0"/>
              <a:t>.</a:t>
            </a:r>
          </a:p>
          <a:p>
            <a:pPr eaLnBrk="1" hangingPunct="1"/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smtClean="0"/>
              <a:t>ЦЛП (Задача о покрытии)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752600" y="2133600"/>
          <a:ext cx="4973638" cy="2573338"/>
        </p:xfrm>
        <a:graphic>
          <a:graphicData uri="http://schemas.openxmlformats.org/presentationml/2006/ole">
            <p:oleObj spid="_x0000_s1026" name="Формула" r:id="rId3" imgW="1790640" imgH="9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E[</a:t>
            </a:r>
            <a:r>
              <a:rPr lang="en-US" i="1" smtClean="0"/>
              <a:t>W</a:t>
            </a:r>
            <a:r>
              <a:rPr lang="en-US" i="1" baseline="-25000" smtClean="0"/>
              <a:t>c</a:t>
            </a:r>
            <a:r>
              <a:rPr lang="en-US" smtClean="0"/>
              <a:t>] </a:t>
            </a:r>
            <a:r>
              <a:rPr lang="en-US" smtClean="0">
                <a:cs typeface="Times New Roman" pitchFamily="18" charset="0"/>
              </a:rPr>
              <a:t>≥ </a:t>
            </a:r>
            <a:r>
              <a:rPr lang="ru-RU" smtClean="0"/>
              <a:t>(3</a:t>
            </a:r>
            <a:r>
              <a:rPr lang="en-US" smtClean="0"/>
              <a:t>/4</a:t>
            </a:r>
            <a:r>
              <a:rPr lang="ru-RU" smtClean="0"/>
              <a:t>)</a:t>
            </a:r>
            <a:r>
              <a:rPr lang="en-US" i="1" smtClean="0"/>
              <a:t>w</a:t>
            </a:r>
            <a:r>
              <a:rPr lang="en-US" i="1" baseline="-25000" smtClean="0"/>
              <a:t>c</a:t>
            </a:r>
            <a:r>
              <a:rPr lang="en-US" i="1" smtClean="0"/>
              <a:t>z</a:t>
            </a:r>
            <a:r>
              <a:rPr lang="en-US" i="1" baseline="30000" smtClean="0"/>
              <a:t>*</a:t>
            </a:r>
            <a:r>
              <a:rPr lang="en-US" smtClean="0"/>
              <a:t>(</a:t>
            </a:r>
            <a:r>
              <a:rPr lang="en-US" i="1" smtClean="0"/>
              <a:t>c</a:t>
            </a:r>
            <a:r>
              <a:rPr lang="en-US" smtClean="0"/>
              <a:t>)</a:t>
            </a:r>
            <a:endParaRPr lang="ru-RU" i="1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Пусть </a:t>
            </a:r>
            <a:r>
              <a:rPr lang="en-US" sz="2800" smtClean="0"/>
              <a:t>size(</a:t>
            </a:r>
            <a:r>
              <a:rPr lang="en-US" sz="2800" i="1" smtClean="0"/>
              <a:t>c</a:t>
            </a:r>
            <a:r>
              <a:rPr lang="en-US" sz="2800" smtClean="0"/>
              <a:t>)=</a:t>
            </a:r>
            <a:r>
              <a:rPr lang="en-US" sz="2800" i="1" smtClean="0"/>
              <a:t>k. </a:t>
            </a:r>
            <a:endParaRPr lang="ru-RU" sz="2800" i="1" smtClean="0"/>
          </a:p>
          <a:p>
            <a:pPr eaLnBrk="1" hangingPunct="1"/>
            <a:r>
              <a:rPr lang="ru-RU" sz="2800" i="1" smtClean="0"/>
              <a:t>Л </a:t>
            </a:r>
            <a:r>
              <a:rPr lang="ru-RU" sz="2800" smtClean="0"/>
              <a:t>8.5 </a:t>
            </a:r>
            <a:r>
              <a:rPr lang="ru-RU" sz="2800" smtClean="0">
                <a:sym typeface="Symbol" pitchFamily="18" charset="2"/>
              </a:rPr>
              <a:t> </a:t>
            </a:r>
            <a:r>
              <a:rPr lang="en-US" sz="2800" smtClean="0"/>
              <a:t>E[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en-US" sz="2800" i="1" smtClean="0"/>
              <a:t>|b</a:t>
            </a:r>
            <a:r>
              <a:rPr lang="en-US" sz="2800" smtClean="0"/>
              <a:t>=0]</a:t>
            </a:r>
            <a:r>
              <a:rPr lang="ru-RU" sz="2800" smtClean="0"/>
              <a:t> </a:t>
            </a:r>
            <a:r>
              <a:rPr lang="en-US" sz="2800" smtClean="0"/>
              <a:t>=</a:t>
            </a:r>
            <a:r>
              <a:rPr lang="ru-RU" sz="2800" smtClean="0"/>
              <a:t> </a:t>
            </a:r>
            <a:r>
              <a:rPr lang="el-GR" sz="2800" i="1" smtClean="0">
                <a:cs typeface="Times New Roman" pitchFamily="18" charset="0"/>
              </a:rPr>
              <a:t>α</a:t>
            </a:r>
            <a:r>
              <a:rPr lang="en-US" sz="2800" i="1" baseline="-25000" smtClean="0">
                <a:cs typeface="Times New Roman" pitchFamily="18" charset="0"/>
              </a:rPr>
              <a:t>k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ru-RU" sz="2800" i="1" baseline="-25000" smtClean="0"/>
              <a:t> </a:t>
            </a:r>
            <a:r>
              <a:rPr lang="ru-RU" sz="2800" smtClean="0">
                <a:cs typeface="Times New Roman" pitchFamily="18" charset="0"/>
              </a:rPr>
              <a:t>≥ </a:t>
            </a:r>
            <a:r>
              <a:rPr lang="el-GR" sz="2800" i="1" smtClean="0">
                <a:cs typeface="Times New Roman" pitchFamily="18" charset="0"/>
              </a:rPr>
              <a:t>α</a:t>
            </a:r>
            <a:r>
              <a:rPr lang="en-US" sz="2800" i="1" baseline="-25000" smtClean="0">
                <a:cs typeface="Times New Roman" pitchFamily="18" charset="0"/>
              </a:rPr>
              <a:t>k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ru-RU" sz="2800" i="1" baseline="-25000" smtClean="0"/>
              <a:t> </a:t>
            </a:r>
            <a:r>
              <a:rPr lang="en-US" sz="2800" i="1" smtClean="0"/>
              <a:t>z</a:t>
            </a:r>
            <a:r>
              <a:rPr lang="en-US" sz="2800" i="1" baseline="30000" smtClean="0"/>
              <a:t>*</a:t>
            </a:r>
            <a:r>
              <a:rPr lang="en-US" sz="2800" smtClean="0"/>
              <a:t>(</a:t>
            </a:r>
            <a:r>
              <a:rPr lang="en-US" sz="2800" i="1" smtClean="0"/>
              <a:t>c</a:t>
            </a:r>
            <a:r>
              <a:rPr lang="en-US" sz="2800" smtClean="0"/>
              <a:t>)</a:t>
            </a:r>
          </a:p>
          <a:p>
            <a:pPr eaLnBrk="1" hangingPunct="1"/>
            <a:r>
              <a:rPr lang="ru-RU" sz="2800" i="1" smtClean="0"/>
              <a:t>Л </a:t>
            </a:r>
            <a:r>
              <a:rPr lang="ru-RU" sz="2800" smtClean="0"/>
              <a:t>8.</a:t>
            </a:r>
            <a:r>
              <a:rPr lang="en-US" sz="2800" smtClean="0"/>
              <a:t>9</a:t>
            </a:r>
            <a:r>
              <a:rPr lang="ru-RU" sz="2800" smtClean="0"/>
              <a:t> </a:t>
            </a:r>
            <a:r>
              <a:rPr lang="ru-RU" sz="2800" smtClean="0">
                <a:sym typeface="Symbol" pitchFamily="18" charset="2"/>
              </a:rPr>
              <a:t> </a:t>
            </a:r>
            <a:r>
              <a:rPr lang="en-US" sz="2800" smtClean="0"/>
              <a:t>E[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en-US" sz="2800" i="1" smtClean="0"/>
              <a:t>|b</a:t>
            </a:r>
            <a:r>
              <a:rPr lang="en-US" sz="2800" smtClean="0"/>
              <a:t>=1]</a:t>
            </a:r>
            <a:r>
              <a:rPr lang="ru-RU" sz="2800" smtClean="0"/>
              <a:t> </a:t>
            </a:r>
            <a:r>
              <a:rPr lang="ru-RU" sz="2800" i="1" baseline="-25000" smtClean="0"/>
              <a:t> </a:t>
            </a:r>
            <a:r>
              <a:rPr lang="ru-RU" sz="2800" smtClean="0">
                <a:cs typeface="Times New Roman" pitchFamily="18" charset="0"/>
              </a:rPr>
              <a:t>≥ </a:t>
            </a:r>
            <a:r>
              <a:rPr lang="el-GR" sz="2800" i="1" smtClean="0">
                <a:cs typeface="Times New Roman" pitchFamily="18" charset="0"/>
              </a:rPr>
              <a:t>β</a:t>
            </a:r>
            <a:r>
              <a:rPr lang="en-US" sz="2800" i="1" baseline="-25000" smtClean="0">
                <a:cs typeface="Times New Roman" pitchFamily="18" charset="0"/>
              </a:rPr>
              <a:t>k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ru-RU" sz="2800" i="1" baseline="-25000" smtClean="0"/>
              <a:t> </a:t>
            </a:r>
            <a:r>
              <a:rPr lang="en-US" sz="2800" i="1" smtClean="0"/>
              <a:t>z</a:t>
            </a:r>
            <a:r>
              <a:rPr lang="en-US" sz="2800" i="1" baseline="30000" smtClean="0"/>
              <a:t>*</a:t>
            </a:r>
            <a:r>
              <a:rPr lang="en-US" sz="2800" smtClean="0"/>
              <a:t>(</a:t>
            </a:r>
            <a:r>
              <a:rPr lang="en-US" sz="2800" i="1" smtClean="0"/>
              <a:t>c</a:t>
            </a:r>
            <a:r>
              <a:rPr lang="en-US" sz="2800" smtClean="0"/>
              <a:t>)</a:t>
            </a:r>
          </a:p>
          <a:p>
            <a:pPr eaLnBrk="1" hangingPunct="1"/>
            <a:r>
              <a:rPr lang="en-US" sz="2800" smtClean="0"/>
              <a:t>E[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en-US" sz="2800" smtClean="0"/>
              <a:t>] = (1/2)(E[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en-US" sz="2800" i="1" smtClean="0"/>
              <a:t>|b</a:t>
            </a:r>
            <a:r>
              <a:rPr lang="en-US" sz="2800" smtClean="0"/>
              <a:t>=0]+ E[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en-US" sz="2800" i="1" smtClean="0"/>
              <a:t>|b</a:t>
            </a:r>
            <a:r>
              <a:rPr lang="en-US" sz="2800" smtClean="0"/>
              <a:t>=1]) </a:t>
            </a:r>
            <a:r>
              <a:rPr lang="en-US" sz="2800" smtClean="0">
                <a:cs typeface="Times New Roman" pitchFamily="18" charset="0"/>
              </a:rPr>
              <a:t>≥</a:t>
            </a:r>
            <a:r>
              <a:rPr lang="en-US" sz="2800" smtClean="0"/>
              <a:t>                      </a:t>
            </a:r>
            <a:r>
              <a:rPr lang="ru-RU" sz="2800" smtClean="0">
                <a:cs typeface="Times New Roman" pitchFamily="18" charset="0"/>
              </a:rPr>
              <a:t>≥</a:t>
            </a:r>
            <a:r>
              <a:rPr lang="en-US" sz="2800" smtClean="0">
                <a:cs typeface="Times New Roman" pitchFamily="18" charset="0"/>
              </a:rPr>
              <a:t> </a:t>
            </a:r>
            <a:r>
              <a:rPr lang="en-US" sz="2800" smtClean="0"/>
              <a:t>(1/2)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ru-RU" sz="2800" i="1" baseline="-25000" smtClean="0"/>
              <a:t> </a:t>
            </a:r>
            <a:r>
              <a:rPr lang="en-US" sz="2800" i="1" smtClean="0"/>
              <a:t>z</a:t>
            </a:r>
            <a:r>
              <a:rPr lang="en-US" sz="2800" i="1" baseline="30000" smtClean="0"/>
              <a:t>*</a:t>
            </a:r>
            <a:r>
              <a:rPr lang="en-US" sz="2800" smtClean="0"/>
              <a:t>(</a:t>
            </a:r>
            <a:r>
              <a:rPr lang="en-US" sz="2800" i="1" smtClean="0"/>
              <a:t>c</a:t>
            </a:r>
            <a:r>
              <a:rPr lang="en-US" sz="2800" smtClean="0"/>
              <a:t>)(</a:t>
            </a:r>
            <a:r>
              <a:rPr lang="el-GR" sz="2800" i="1" smtClean="0">
                <a:cs typeface="Times New Roman" pitchFamily="18" charset="0"/>
              </a:rPr>
              <a:t>α</a:t>
            </a:r>
            <a:r>
              <a:rPr lang="en-US" sz="2800" i="1" baseline="-25000" smtClean="0">
                <a:cs typeface="Times New Roman" pitchFamily="18" charset="0"/>
              </a:rPr>
              <a:t>k</a:t>
            </a:r>
            <a:r>
              <a:rPr lang="en-US" sz="2800" i="1" smtClean="0">
                <a:cs typeface="Times New Roman" pitchFamily="18" charset="0"/>
              </a:rPr>
              <a:t>+</a:t>
            </a:r>
            <a:r>
              <a:rPr lang="el-GR" sz="2800" i="1" smtClean="0">
                <a:cs typeface="Times New Roman" pitchFamily="18" charset="0"/>
              </a:rPr>
              <a:t>β</a:t>
            </a:r>
            <a:r>
              <a:rPr lang="en-US" sz="2800" i="1" baseline="-25000" smtClean="0">
                <a:cs typeface="Times New Roman" pitchFamily="18" charset="0"/>
              </a:rPr>
              <a:t>k</a:t>
            </a:r>
            <a:r>
              <a:rPr lang="en-US" sz="2800" smtClean="0"/>
              <a:t>)</a:t>
            </a:r>
          </a:p>
          <a:p>
            <a:pPr eaLnBrk="1" hangingPunct="1"/>
            <a:r>
              <a:rPr lang="el-GR" sz="2800" i="1" smtClean="0">
                <a:cs typeface="Times New Roman" pitchFamily="18" charset="0"/>
              </a:rPr>
              <a:t>α</a:t>
            </a:r>
            <a:r>
              <a:rPr lang="en-US" sz="2800" baseline="-25000" smtClean="0">
                <a:cs typeface="Times New Roman" pitchFamily="18" charset="0"/>
              </a:rPr>
              <a:t>1</a:t>
            </a:r>
            <a:r>
              <a:rPr lang="en-US" sz="2800" smtClean="0">
                <a:cs typeface="Times New Roman" pitchFamily="18" charset="0"/>
              </a:rPr>
              <a:t>+ </a:t>
            </a:r>
            <a:r>
              <a:rPr lang="el-GR" sz="2800" i="1" smtClean="0">
                <a:cs typeface="Times New Roman" pitchFamily="18" charset="0"/>
              </a:rPr>
              <a:t>β</a:t>
            </a:r>
            <a:r>
              <a:rPr lang="en-US" sz="2800" baseline="-25000" smtClean="0">
                <a:cs typeface="Times New Roman" pitchFamily="18" charset="0"/>
              </a:rPr>
              <a:t>1</a:t>
            </a:r>
            <a:r>
              <a:rPr lang="en-US" sz="2800" smtClean="0">
                <a:cs typeface="Times New Roman" pitchFamily="18" charset="0"/>
              </a:rPr>
              <a:t> = </a:t>
            </a:r>
            <a:r>
              <a:rPr lang="el-GR" sz="2800" i="1" smtClean="0">
                <a:cs typeface="Times New Roman" pitchFamily="18" charset="0"/>
              </a:rPr>
              <a:t>α</a:t>
            </a:r>
            <a:r>
              <a:rPr lang="en-US" sz="2800" baseline="-25000" smtClean="0">
                <a:cs typeface="Times New Roman" pitchFamily="18" charset="0"/>
              </a:rPr>
              <a:t>2</a:t>
            </a:r>
            <a:r>
              <a:rPr lang="en-US" sz="2800" smtClean="0">
                <a:cs typeface="Times New Roman" pitchFamily="18" charset="0"/>
              </a:rPr>
              <a:t>+ </a:t>
            </a:r>
            <a:r>
              <a:rPr lang="el-GR" sz="2800" i="1" smtClean="0">
                <a:cs typeface="Times New Roman" pitchFamily="18" charset="0"/>
              </a:rPr>
              <a:t>β</a:t>
            </a:r>
            <a:r>
              <a:rPr lang="en-US" sz="2800" baseline="-25000" smtClean="0">
                <a:cs typeface="Times New Roman" pitchFamily="18" charset="0"/>
              </a:rPr>
              <a:t>2</a:t>
            </a:r>
            <a:r>
              <a:rPr lang="en-US" sz="2800" smtClean="0">
                <a:cs typeface="Times New Roman" pitchFamily="18" charset="0"/>
              </a:rPr>
              <a:t> = 3/2</a:t>
            </a:r>
          </a:p>
          <a:p>
            <a:pPr eaLnBrk="1" hangingPunct="1"/>
            <a:r>
              <a:rPr lang="en-US" sz="2800" i="1" smtClean="0">
                <a:cs typeface="Times New Roman" pitchFamily="18" charset="0"/>
              </a:rPr>
              <a:t>k </a:t>
            </a:r>
            <a:r>
              <a:rPr lang="en-US" sz="2800" smtClean="0">
                <a:cs typeface="Times New Roman" pitchFamily="18" charset="0"/>
              </a:rPr>
              <a:t>≥ 3, </a:t>
            </a:r>
            <a:r>
              <a:rPr lang="el-GR" sz="2800" i="1" smtClean="0">
                <a:cs typeface="Times New Roman" pitchFamily="18" charset="0"/>
              </a:rPr>
              <a:t>α</a:t>
            </a:r>
            <a:r>
              <a:rPr lang="en-US" sz="2800" i="1" baseline="-25000" smtClean="0">
                <a:cs typeface="Times New Roman" pitchFamily="18" charset="0"/>
              </a:rPr>
              <a:t>k</a:t>
            </a:r>
            <a:r>
              <a:rPr lang="en-US" sz="2800" i="1" smtClean="0">
                <a:cs typeface="Times New Roman" pitchFamily="18" charset="0"/>
              </a:rPr>
              <a:t>+ </a:t>
            </a:r>
            <a:r>
              <a:rPr lang="el-GR" sz="2800" i="1" smtClean="0">
                <a:cs typeface="Times New Roman" pitchFamily="18" charset="0"/>
              </a:rPr>
              <a:t>β</a:t>
            </a:r>
            <a:r>
              <a:rPr lang="en-US" sz="2800" i="1" baseline="-25000" smtClean="0">
                <a:cs typeface="Times New Roman" pitchFamily="18" charset="0"/>
              </a:rPr>
              <a:t>k </a:t>
            </a:r>
            <a:r>
              <a:rPr lang="en-US" sz="2800" smtClean="0">
                <a:cs typeface="Times New Roman" pitchFamily="18" charset="0"/>
              </a:rPr>
              <a:t>≥ 7/8 + (1– 1/e) &gt; 3/2</a:t>
            </a:r>
          </a:p>
          <a:p>
            <a:pPr eaLnBrk="1" hangingPunct="1"/>
            <a:r>
              <a:rPr lang="en-US" sz="2800" smtClean="0"/>
              <a:t>E[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en-US" sz="2800" smtClean="0"/>
              <a:t>] </a:t>
            </a:r>
            <a:r>
              <a:rPr lang="en-US" sz="2800" smtClean="0">
                <a:cs typeface="Times New Roman" pitchFamily="18" charset="0"/>
              </a:rPr>
              <a:t>≥ </a:t>
            </a:r>
            <a:r>
              <a:rPr lang="ru-RU" sz="2800" smtClean="0"/>
              <a:t>(3</a:t>
            </a:r>
            <a:r>
              <a:rPr lang="en-US" sz="2800" smtClean="0"/>
              <a:t>/4</a:t>
            </a:r>
            <a:r>
              <a:rPr lang="ru-RU" sz="2800" smtClean="0"/>
              <a:t>)</a:t>
            </a:r>
            <a:r>
              <a:rPr lang="en-US" sz="2800" i="1" smtClean="0"/>
              <a:t>w</a:t>
            </a:r>
            <a:r>
              <a:rPr lang="en-US" sz="2800" i="1" baseline="-25000" smtClean="0"/>
              <a:t>c</a:t>
            </a:r>
            <a:r>
              <a:rPr lang="en-US" sz="2800" i="1" smtClean="0"/>
              <a:t>z</a:t>
            </a:r>
            <a:r>
              <a:rPr lang="en-US" sz="2800" i="1" baseline="30000" smtClean="0"/>
              <a:t>*</a:t>
            </a:r>
            <a:r>
              <a:rPr lang="en-US" sz="2800" smtClean="0"/>
              <a:t>(</a:t>
            </a:r>
            <a:r>
              <a:rPr lang="en-US" sz="2800" i="1" smtClean="0"/>
              <a:t>c</a:t>
            </a:r>
            <a:r>
              <a:rPr lang="en-US" sz="2800" smtClean="0"/>
              <a:t>)</a:t>
            </a:r>
            <a:endParaRPr lang="en-US" sz="2800" i="1" smtClean="0">
              <a:cs typeface="Times New Roman" pitchFamily="18" charset="0"/>
            </a:endParaRPr>
          </a:p>
          <a:p>
            <a:pPr eaLnBrk="1" hangingPunct="1"/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Оценка на </a:t>
            </a:r>
            <a:r>
              <a:rPr lang="en-US" smtClean="0"/>
              <a:t>E[</a:t>
            </a:r>
            <a:r>
              <a:rPr lang="en-US" i="1" smtClean="0"/>
              <a:t>W</a:t>
            </a:r>
            <a:r>
              <a:rPr lang="en-US" smtClean="0"/>
              <a:t>] </a:t>
            </a:r>
            <a:endParaRPr lang="ru-RU" smtClean="0"/>
          </a:p>
        </p:txBody>
      </p:sp>
      <p:graphicFrame>
        <p:nvGraphicFramePr>
          <p:cNvPr id="17410" name="Object 4"/>
          <p:cNvGraphicFramePr>
            <a:graphicFrameLocks noChangeAspect="1"/>
          </p:cNvGraphicFramePr>
          <p:nvPr/>
        </p:nvGraphicFramePr>
        <p:xfrm>
          <a:off x="914400" y="3022600"/>
          <a:ext cx="7435850" cy="957263"/>
        </p:xfrm>
        <a:graphic>
          <a:graphicData uri="http://schemas.openxmlformats.org/presentationml/2006/ole">
            <p:oleObj spid="_x0000_s17410" name="Формула" r:id="rId3" imgW="631188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Алгоритм Гоеманса-Вильямсона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96200" cy="4525963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ru-RU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mtClean="0">
                <a:latin typeface="Times" pitchFamily="18" charset="0"/>
                <a:ea typeface="MS Mincho" pitchFamily="49" charset="-128"/>
              </a:rPr>
              <a:t>0)   </a:t>
            </a:r>
            <a:r>
              <a:rPr lang="en-US" sz="2800" b="1" smtClean="0"/>
              <a:t>Input </a:t>
            </a:r>
            <a:r>
              <a:rPr lang="en-US" sz="2800" smtClean="0"/>
              <a:t>(</a:t>
            </a:r>
            <a:r>
              <a:rPr lang="en-US" sz="2800" i="1" smtClean="0"/>
              <a:t>x</a:t>
            </a:r>
            <a:r>
              <a:rPr lang="en-US" sz="2800" baseline="-25000" smtClean="0"/>
              <a:t>1</a:t>
            </a:r>
            <a:r>
              <a:rPr lang="en-US" sz="2800" smtClean="0"/>
              <a:t>,…,</a:t>
            </a:r>
            <a:r>
              <a:rPr lang="ru-RU" sz="2800" smtClean="0"/>
              <a:t> </a:t>
            </a:r>
            <a:r>
              <a:rPr lang="en-US" sz="2800" i="1" smtClean="0"/>
              <a:t>x</a:t>
            </a:r>
            <a:r>
              <a:rPr lang="en-US" sz="2800" i="1" baseline="-25000" smtClean="0"/>
              <a:t>n</a:t>
            </a:r>
            <a:r>
              <a:rPr lang="en-US" sz="2800" smtClean="0"/>
              <a:t>, </a:t>
            </a:r>
            <a:r>
              <a:rPr lang="en-US" sz="2800" i="1" smtClean="0"/>
              <a:t>f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sz="2800" i="1" smtClean="0"/>
              <a:t>w</a:t>
            </a:r>
            <a:r>
              <a:rPr lang="en-US" sz="2800" smtClean="0"/>
              <a:t>: </a:t>
            </a:r>
            <a:r>
              <a:rPr lang="en-US" sz="2800" i="1" smtClean="0"/>
              <a:t>f</a:t>
            </a:r>
            <a:r>
              <a:rPr lang="en-US" sz="2800" smtClean="0"/>
              <a:t> </a:t>
            </a:r>
            <a:r>
              <a:rPr lang="en-US" sz="2800" smtClean="0">
                <a:cs typeface="Times New Roman" pitchFamily="18" charset="0"/>
              </a:rPr>
              <a:t>→ </a:t>
            </a:r>
            <a:r>
              <a:rPr lang="en-US" sz="2800" b="1" smtClean="0">
                <a:cs typeface="Times New Roman" pitchFamily="18" charset="0"/>
              </a:rPr>
              <a:t>Q</a:t>
            </a:r>
            <a:r>
              <a:rPr lang="en-US" sz="2800" b="1" baseline="30000" smtClean="0">
                <a:cs typeface="Times New Roman" pitchFamily="18" charset="0"/>
              </a:rPr>
              <a:t>+</a:t>
            </a:r>
            <a:r>
              <a:rPr lang="en-US" sz="2800" smtClean="0">
                <a:cs typeface="Times New Roman" pitchFamily="18" charset="0"/>
              </a:rPr>
              <a:t>)</a:t>
            </a:r>
            <a:endParaRPr lang="ru-RU" sz="280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ru-RU" sz="2800" smtClean="0"/>
              <a:t>Решить задачу дерандомизированным вероятностным алгоритмом Джонсона. </a:t>
            </a:r>
            <a:r>
              <a:rPr lang="ru-RU" sz="2800" smtClean="0">
                <a:sym typeface="Symbol" pitchFamily="18" charset="2"/>
              </a:rPr>
              <a:t>Назовем полученное назначение </a:t>
            </a:r>
            <a:r>
              <a:rPr lang="el-GR" sz="2800" smtClean="0">
                <a:cs typeface="Times New Roman" pitchFamily="18" charset="0"/>
                <a:sym typeface="Symbol" pitchFamily="18" charset="2"/>
              </a:rPr>
              <a:t>τ</a:t>
            </a:r>
            <a:r>
              <a:rPr lang="ru-RU" sz="2800" baseline="-25000" smtClean="0">
                <a:cs typeface="Times New Roman" pitchFamily="18" charset="0"/>
                <a:sym typeface="Symbol" pitchFamily="18" charset="2"/>
              </a:rPr>
              <a:t>1</a:t>
            </a:r>
            <a:r>
              <a:rPr lang="ru-RU" sz="2800" smtClean="0">
                <a:cs typeface="Times New Roman" pitchFamily="18" charset="0"/>
                <a:sym typeface="Symbol" pitchFamily="18" charset="2"/>
              </a:rPr>
              <a:t>.</a:t>
            </a:r>
            <a:r>
              <a:rPr lang="ru-RU" sz="2800" smtClean="0">
                <a:sym typeface="Symbol" pitchFamily="18" charset="2"/>
              </a:rPr>
              <a:t> </a:t>
            </a:r>
            <a:endParaRPr lang="en-US" sz="280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ru-RU" sz="2800" smtClean="0"/>
              <a:t>Решить задачу дерандомизированным вероятностным алгоритмом ЛП.        </a:t>
            </a:r>
            <a:r>
              <a:rPr lang="ru-RU" sz="2800" smtClean="0">
                <a:sym typeface="Symbol" pitchFamily="18" charset="2"/>
              </a:rPr>
              <a:t>Назовем полученное назначение </a:t>
            </a:r>
            <a:r>
              <a:rPr lang="el-GR" sz="2800" smtClean="0">
                <a:cs typeface="Times New Roman" pitchFamily="18" charset="0"/>
                <a:sym typeface="Symbol" pitchFamily="18" charset="2"/>
              </a:rPr>
              <a:t>τ</a:t>
            </a:r>
            <a:r>
              <a:rPr lang="ru-RU" sz="2800" baseline="-25000" smtClean="0">
                <a:cs typeface="Times New Roman" pitchFamily="18" charset="0"/>
                <a:sym typeface="Symbol" pitchFamily="18" charset="2"/>
              </a:rPr>
              <a:t>2</a:t>
            </a:r>
            <a:r>
              <a:rPr lang="ru-RU" sz="2800" smtClean="0">
                <a:cs typeface="Times New Roman" pitchFamily="18" charset="0"/>
                <a:sym typeface="Symbol" pitchFamily="18" charset="2"/>
              </a:rPr>
              <a:t>.</a:t>
            </a:r>
            <a:r>
              <a:rPr lang="ru-RU" sz="2800" smtClean="0">
                <a:sym typeface="Symbol" pitchFamily="18" charset="2"/>
              </a:rPr>
              <a:t> </a:t>
            </a:r>
            <a:endParaRPr lang="en-US" sz="280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sz="2800" smtClean="0">
                <a:sym typeface="MT Extra" pitchFamily="18" charset="2"/>
              </a:rPr>
              <a:t>4)   </a:t>
            </a:r>
            <a:r>
              <a:rPr lang="en-US" sz="2800" b="1" smtClean="0">
                <a:sym typeface="MT Extra" pitchFamily="18" charset="2"/>
              </a:rPr>
              <a:t>Output</a:t>
            </a:r>
            <a:r>
              <a:rPr lang="ru-RU" sz="2800" smtClean="0">
                <a:sym typeface="MT Extra" pitchFamily="18" charset="2"/>
              </a:rPr>
              <a:t> (лучшее из </a:t>
            </a:r>
            <a:r>
              <a:rPr lang="el-GR" sz="2800" smtClean="0">
                <a:cs typeface="Times New Roman" pitchFamily="18" charset="0"/>
                <a:sym typeface="Symbol" pitchFamily="18" charset="2"/>
              </a:rPr>
              <a:t>τ</a:t>
            </a:r>
            <a:r>
              <a:rPr lang="ru-RU" sz="2800" baseline="-25000" smtClean="0">
                <a:cs typeface="Times New Roman" pitchFamily="18" charset="0"/>
                <a:sym typeface="Symbol" pitchFamily="18" charset="2"/>
              </a:rPr>
              <a:t>1 </a:t>
            </a:r>
            <a:r>
              <a:rPr lang="ru-RU" sz="2800" smtClean="0">
                <a:cs typeface="Times New Roman" pitchFamily="18" charset="0"/>
                <a:sym typeface="Symbol" pitchFamily="18" charset="2"/>
              </a:rPr>
              <a:t>и </a:t>
            </a:r>
            <a:r>
              <a:rPr lang="el-GR" sz="2800" smtClean="0">
                <a:cs typeface="Times New Roman" pitchFamily="18" charset="0"/>
                <a:sym typeface="Symbol" pitchFamily="18" charset="2"/>
              </a:rPr>
              <a:t>τ</a:t>
            </a:r>
            <a:r>
              <a:rPr lang="ru-RU" sz="2800" baseline="-25000" smtClean="0">
                <a:cs typeface="Times New Roman" pitchFamily="18" charset="0"/>
                <a:sym typeface="Symbol" pitchFamily="18" charset="2"/>
              </a:rPr>
              <a:t>2</a:t>
            </a:r>
            <a:r>
              <a:rPr lang="ru-RU" sz="280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(3</a:t>
            </a:r>
            <a:r>
              <a:rPr lang="en-US" smtClean="0"/>
              <a:t>/4</a:t>
            </a:r>
            <a:r>
              <a:rPr lang="ru-RU" smtClean="0"/>
              <a:t>)</a:t>
            </a:r>
            <a:r>
              <a:rPr lang="en-US" smtClean="0"/>
              <a:t>-</a:t>
            </a:r>
            <a:r>
              <a:rPr lang="ru-RU" smtClean="0"/>
              <a:t>приближенный алгоритм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/>
            <a:r>
              <a:rPr lang="ru-RU" sz="3600" b="1" dirty="0" smtClean="0">
                <a:solidFill>
                  <a:srgbClr val="CC3399"/>
                </a:solidFill>
              </a:rPr>
              <a:t>Теорема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</a:t>
            </a:r>
            <a:r>
              <a:rPr lang="en-US" sz="3600" b="1" dirty="0" smtClean="0">
                <a:solidFill>
                  <a:srgbClr val="CC3399"/>
                </a:solidFill>
              </a:rPr>
              <a:t>13</a:t>
            </a:r>
            <a:r>
              <a:rPr lang="ru-RU" sz="3600" b="1" dirty="0" smtClean="0">
                <a:solidFill>
                  <a:srgbClr val="CC3399"/>
                </a:solidFill>
              </a:rPr>
              <a:t> 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sz="2800" dirty="0" smtClean="0"/>
              <a:t>     </a:t>
            </a:r>
            <a:r>
              <a:rPr lang="ru-RU" dirty="0" smtClean="0"/>
              <a:t>Алгоритм </a:t>
            </a:r>
            <a:r>
              <a:rPr lang="ru-RU" dirty="0" err="1" smtClean="0"/>
              <a:t>Гоеманса-Вильямсона</a:t>
            </a:r>
            <a:r>
              <a:rPr lang="ru-RU" dirty="0" smtClean="0"/>
              <a:t>                     (3</a:t>
            </a:r>
            <a:r>
              <a:rPr lang="en-US" dirty="0" smtClean="0"/>
              <a:t>/4</a:t>
            </a:r>
            <a:r>
              <a:rPr lang="ru-RU" dirty="0" smtClean="0"/>
              <a:t>)</a:t>
            </a:r>
            <a:r>
              <a:rPr lang="en-US" dirty="0" smtClean="0"/>
              <a:t>-</a:t>
            </a:r>
            <a:r>
              <a:rPr lang="ru-RU" dirty="0" smtClean="0"/>
              <a:t>приближенный алгоритм</a:t>
            </a:r>
            <a:r>
              <a:rPr lang="en-US" dirty="0" smtClean="0"/>
              <a:t> </a:t>
            </a:r>
            <a:r>
              <a:rPr lang="ru-RU" dirty="0" smtClean="0"/>
              <a:t>для               задачи «Максимальная выполнимость».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ЛП-релаксация</a:t>
            </a:r>
            <a:br>
              <a:rPr lang="ru-RU" smtClean="0"/>
            </a:br>
            <a:r>
              <a:rPr lang="ru-RU" smtClean="0"/>
              <a:t> (Задача о покрытии)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355725" y="2209800"/>
          <a:ext cx="5578475" cy="2825750"/>
        </p:xfrm>
        <a:graphic>
          <a:graphicData uri="http://schemas.openxmlformats.org/presentationml/2006/ole">
            <p:oleObj spid="_x0000_s2050" name="Формула" r:id="rId3" imgW="1828800" imgH="9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Алгоритм</a:t>
            </a:r>
            <a:r>
              <a:rPr lang="en-US" sz="4000" smtClean="0"/>
              <a:t>                                         </a:t>
            </a:r>
            <a:r>
              <a:rPr lang="ru-RU" sz="4000" smtClean="0"/>
              <a:t>«Округление</a:t>
            </a:r>
            <a:r>
              <a:rPr lang="en-US" sz="4000" smtClean="0"/>
              <a:t> </a:t>
            </a:r>
            <a:r>
              <a:rPr lang="ru-RU" sz="4000" smtClean="0"/>
              <a:t>ЛП-релаксации»</a:t>
            </a:r>
            <a:endParaRPr lang="en-US" sz="40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mtClean="0">
                <a:latin typeface="Times" pitchFamily="18" charset="0"/>
                <a:ea typeface="MS Mincho" pitchFamily="49" charset="-128"/>
              </a:rPr>
              <a:t>0)   </a:t>
            </a:r>
            <a:r>
              <a:rPr lang="en-US" smtClean="0">
                <a:ea typeface="MS Mincho" pitchFamily="49" charset="-128"/>
              </a:rPr>
              <a:t> </a:t>
            </a:r>
            <a:r>
              <a:rPr lang="en-US" b="1" smtClean="0"/>
              <a:t>Input </a:t>
            </a:r>
            <a:r>
              <a:rPr lang="en-US" smtClean="0"/>
              <a:t>(</a:t>
            </a:r>
            <a:r>
              <a:rPr lang="en-US" i="1" smtClean="0">
                <a:ea typeface="MS Mincho" pitchFamily="49" charset="-128"/>
                <a:sym typeface="Symbol" pitchFamily="18" charset="2"/>
              </a:rPr>
              <a:t>U</a:t>
            </a:r>
            <a:r>
              <a:rPr lang="en-US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l-GR" smtClean="0">
                <a:cs typeface="Times New Roman" pitchFamily="18" charset="0"/>
              </a:rPr>
              <a:t>Ω</a:t>
            </a:r>
            <a:r>
              <a:rPr lang="en-US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i="1" smtClean="0"/>
              <a:t>c</a:t>
            </a:r>
            <a:r>
              <a:rPr lang="en-US" smtClean="0"/>
              <a:t>: </a:t>
            </a:r>
            <a:r>
              <a:rPr lang="el-GR" smtClean="0">
                <a:cs typeface="Times New Roman" pitchFamily="18" charset="0"/>
              </a:rPr>
              <a:t>Ω</a:t>
            </a:r>
            <a:r>
              <a:rPr lang="en-US" smtClean="0"/>
              <a:t> </a:t>
            </a:r>
            <a:r>
              <a:rPr lang="en-US" smtClean="0">
                <a:cs typeface="Times New Roman" pitchFamily="18" charset="0"/>
              </a:rPr>
              <a:t>→ </a:t>
            </a:r>
            <a:r>
              <a:rPr lang="en-US" b="1" smtClean="0">
                <a:cs typeface="Times New Roman" pitchFamily="18" charset="0"/>
              </a:rPr>
              <a:t>Q</a:t>
            </a:r>
            <a:r>
              <a:rPr lang="en-US" b="1" baseline="30000" smtClean="0">
                <a:cs typeface="Times New Roman" pitchFamily="18" charset="0"/>
              </a:rPr>
              <a:t>+</a:t>
            </a:r>
            <a:r>
              <a:rPr lang="en-US" smtClean="0">
                <a:cs typeface="Times New Roman" pitchFamily="18" charset="0"/>
              </a:rPr>
              <a:t>)</a:t>
            </a:r>
            <a:endParaRPr lang="en-US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smtClean="0">
                <a:ea typeface="MS Mincho" pitchFamily="49" charset="-128"/>
              </a:rPr>
              <a:t> </a:t>
            </a:r>
            <a:r>
              <a:rPr lang="ru-RU" smtClean="0"/>
              <a:t>Найти оптимальное решение </a:t>
            </a:r>
            <a:r>
              <a:rPr lang="en-US" smtClean="0"/>
              <a:t>                       </a:t>
            </a:r>
            <a:r>
              <a:rPr lang="ru-RU" smtClean="0"/>
              <a:t>ЛП-релаксации</a:t>
            </a:r>
            <a:r>
              <a:rPr lang="en-US" smtClean="0"/>
              <a:t>.</a:t>
            </a:r>
            <a:endParaRPr lang="en-US" smtClean="0">
              <a:latin typeface="MS Mincho" pitchFamily="49" charset="-128"/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smtClean="0">
                <a:ea typeface="MS Mincho" pitchFamily="49" charset="-128"/>
                <a:sym typeface="Symbol" pitchFamily="18" charset="2"/>
              </a:rPr>
              <a:t> </a:t>
            </a:r>
            <a:r>
              <a:rPr lang="ru-RU" smtClean="0">
                <a:sym typeface="Symbol" pitchFamily="18" charset="2"/>
              </a:rPr>
              <a:t>Выбрать все множества </a:t>
            </a:r>
            <a:r>
              <a:rPr lang="en-US" i="1" smtClean="0">
                <a:sym typeface="Symbol" pitchFamily="18" charset="2"/>
              </a:rPr>
              <a:t>S</a:t>
            </a:r>
            <a:r>
              <a:rPr lang="ru-RU" smtClean="0">
                <a:sym typeface="Symbol" pitchFamily="18" charset="2"/>
              </a:rPr>
              <a:t>,                               </a:t>
            </a:r>
            <a:r>
              <a:rPr lang="en-US" i="1" smtClean="0">
                <a:sym typeface="Symbol" pitchFamily="18" charset="2"/>
              </a:rPr>
              <a:t> </a:t>
            </a:r>
            <a:r>
              <a:rPr lang="ru-RU" smtClean="0">
                <a:sym typeface="Symbol" pitchFamily="18" charset="2"/>
              </a:rPr>
              <a:t>для которых</a:t>
            </a:r>
            <a:r>
              <a:rPr lang="ru-RU" i="1" smtClean="0">
                <a:sym typeface="Symbol" pitchFamily="18" charset="2"/>
              </a:rPr>
              <a:t> 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i="1" baseline="-25000" smtClean="0">
                <a:sym typeface="Symbol" pitchFamily="18" charset="2"/>
              </a:rPr>
              <a:t>S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≥ 1/f.</a:t>
            </a:r>
            <a:endParaRPr lang="en-US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smtClean="0">
                <a:sym typeface="MT Extra" pitchFamily="18" charset="2"/>
              </a:rPr>
              <a:t>3)   </a:t>
            </a:r>
            <a:r>
              <a:rPr lang="en-US" b="1" smtClean="0">
                <a:sym typeface="MT Extra" pitchFamily="18" charset="2"/>
              </a:rPr>
              <a:t>Output</a:t>
            </a:r>
            <a:r>
              <a:rPr lang="ru-RU" smtClean="0">
                <a:sym typeface="MT Extra" pitchFamily="18" charset="2"/>
              </a:rPr>
              <a:t> </a:t>
            </a:r>
            <a:endParaRPr lang="en-US" smtClean="0">
              <a:sym typeface="MT Extra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f</a:t>
            </a:r>
            <a:r>
              <a:rPr lang="en-US" smtClean="0"/>
              <a:t>-</a:t>
            </a:r>
            <a:r>
              <a:rPr lang="ru-RU" smtClean="0"/>
              <a:t>приближение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dirty="0" smtClean="0">
                <a:solidFill>
                  <a:srgbClr val="CC3399"/>
                </a:solidFill>
              </a:rPr>
              <a:t>   Теорема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smtClean="0">
                <a:solidFill>
                  <a:srgbClr val="CC3399"/>
                </a:solidFill>
              </a:rPr>
              <a:t>10</a:t>
            </a:r>
            <a:r>
              <a:rPr lang="ru-RU" b="1" dirty="0" smtClean="0">
                <a:solidFill>
                  <a:srgbClr val="CC3399"/>
                </a:solidFill>
              </a:rPr>
              <a:t>.</a:t>
            </a:r>
            <a:r>
              <a:rPr lang="en-US" b="1" dirty="0" smtClean="0">
                <a:solidFill>
                  <a:srgbClr val="CC3399"/>
                </a:solidFill>
              </a:rPr>
              <a:t>1</a:t>
            </a:r>
            <a:endParaRPr lang="ru-RU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Алгоритм</a:t>
            </a:r>
            <a:r>
              <a:rPr lang="en-US" sz="2800" dirty="0" smtClean="0"/>
              <a:t> </a:t>
            </a:r>
            <a:r>
              <a:rPr lang="ru-RU" sz="2800" dirty="0" smtClean="0"/>
              <a:t>«Округление</a:t>
            </a:r>
            <a:r>
              <a:rPr lang="en-US" sz="2800" dirty="0" smtClean="0"/>
              <a:t> </a:t>
            </a:r>
            <a:r>
              <a:rPr lang="ru-RU" sz="2800" dirty="0" err="1" smtClean="0"/>
              <a:t>ЛП-релаксации</a:t>
            </a:r>
            <a:r>
              <a:rPr lang="ru-RU" sz="2800" dirty="0" smtClean="0"/>
              <a:t>» является </a:t>
            </a:r>
            <a:r>
              <a:rPr lang="en-US" sz="2800" i="1" dirty="0" smtClean="0"/>
              <a:t>f</a:t>
            </a:r>
            <a:r>
              <a:rPr lang="ru-RU" sz="2800" dirty="0" smtClean="0"/>
              <a:t>-приближенным алгоритмом для задачи о покрытии.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r>
              <a:rPr lang="ru-RU" sz="2400" dirty="0" smtClean="0"/>
              <a:t>Доказательство.</a:t>
            </a:r>
          </a:p>
          <a:p>
            <a:pPr eaLnBrk="1" hangingPunct="1"/>
            <a:r>
              <a:rPr lang="en-US" sz="2400" i="1" dirty="0" smtClean="0"/>
              <a:t>e</a:t>
            </a:r>
            <a:r>
              <a:rPr lang="ru-RU" sz="2400" dirty="0" smtClean="0"/>
              <a:t> </a:t>
            </a:r>
            <a:r>
              <a:rPr lang="ru-RU" sz="2400" dirty="0" smtClean="0">
                <a:sym typeface="Symbol" pitchFamily="18" charset="2"/>
              </a:rPr>
              <a:t>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i="1" dirty="0" smtClean="0"/>
              <a:t>U</a:t>
            </a:r>
            <a:r>
              <a:rPr lang="en-US" sz="2400" dirty="0" smtClean="0"/>
              <a:t>:</a:t>
            </a:r>
            <a:r>
              <a:rPr lang="ru-RU" sz="2400" dirty="0" smtClean="0"/>
              <a:t> (1) </a:t>
            </a:r>
            <a:r>
              <a:rPr lang="ru-RU" sz="2400" dirty="0" smtClean="0">
                <a:sym typeface="Symbol" pitchFamily="18" charset="2"/>
              </a:rPr>
              <a:t>  </a:t>
            </a:r>
            <a:r>
              <a:rPr lang="en-US" sz="2400" i="1" dirty="0" err="1" smtClean="0">
                <a:sym typeface="Symbol" pitchFamily="18" charset="2"/>
              </a:rPr>
              <a:t>x</a:t>
            </a:r>
            <a:r>
              <a:rPr lang="en-US" sz="2400" i="1" baseline="-25000" dirty="0" err="1" smtClean="0">
                <a:sym typeface="Symbol" pitchFamily="18" charset="2"/>
              </a:rPr>
              <a:t>S</a:t>
            </a:r>
            <a:r>
              <a:rPr lang="en-US" sz="2400" i="1" dirty="0" smtClean="0">
                <a:sym typeface="Symbol" pitchFamily="18" charset="2"/>
              </a:rPr>
              <a:t>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≥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1/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f 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/>
              <a:t>e</a:t>
            </a:r>
            <a:r>
              <a:rPr lang="ru-RU" sz="2400" dirty="0" smtClean="0"/>
              <a:t> </a:t>
            </a:r>
            <a:r>
              <a:rPr lang="ru-RU" sz="2400" dirty="0" smtClean="0">
                <a:sym typeface="Symbol" pitchFamily="18" charset="2"/>
              </a:rPr>
              <a:t>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S</a:t>
            </a:r>
            <a:r>
              <a:rPr lang="en-US" sz="2400" dirty="0" smtClean="0">
                <a:sym typeface="Symbol" pitchFamily="18" charset="2"/>
              </a:rPr>
              <a:t>) </a:t>
            </a:r>
            <a:r>
              <a:rPr lang="ru-RU" sz="2400" dirty="0" smtClean="0">
                <a:sym typeface="Symbol" pitchFamily="18" charset="2"/>
              </a:rPr>
              <a:t>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ru-RU" sz="2400" dirty="0" smtClean="0">
                <a:sym typeface="Symbol" pitchFamily="18" charset="2"/>
              </a:rPr>
              <a:t>все элементы покрыты.</a:t>
            </a:r>
          </a:p>
          <a:p>
            <a:pPr eaLnBrk="1" hangingPunct="1"/>
            <a:r>
              <a:rPr lang="ru-RU" sz="2400" dirty="0" smtClean="0">
                <a:sym typeface="Symbol" pitchFamily="18" charset="2"/>
              </a:rPr>
              <a:t>Так как </a:t>
            </a:r>
            <a:r>
              <a:rPr lang="en-US" sz="2400" i="1" dirty="0" err="1" smtClean="0">
                <a:sym typeface="Symbol" pitchFamily="18" charset="2"/>
              </a:rPr>
              <a:t>x</a:t>
            </a:r>
            <a:r>
              <a:rPr lang="en-US" sz="2400" i="1" baseline="-25000" dirty="0" err="1" smtClean="0">
                <a:sym typeface="Symbol" pitchFamily="18" charset="2"/>
              </a:rPr>
              <a:t>S</a:t>
            </a:r>
            <a:r>
              <a:rPr lang="en-US" sz="2400" i="1" dirty="0" smtClean="0">
                <a:sym typeface="Symbol" pitchFamily="18" charset="2"/>
              </a:rPr>
              <a:t>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≥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1/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f 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для всех выбранных </a:t>
            </a:r>
            <a:r>
              <a:rPr lang="en-US" sz="2400" i="1" dirty="0" smtClean="0">
                <a:sym typeface="Symbol" pitchFamily="18" charset="2"/>
              </a:rPr>
              <a:t>S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, стоимость полученного покрытия  превышает стоимость дробного покрытия не больше чем в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раз.</a:t>
            </a:r>
            <a:endParaRPr lang="ru-RU" sz="2400" dirty="0" smtClean="0">
              <a:sym typeface="Symbol" pitchFamily="18" charset="2"/>
            </a:endParaRPr>
          </a:p>
          <a:p>
            <a:pPr eaLnBrk="1" hangingPunct="1"/>
            <a:endParaRPr lang="ru-RU" sz="24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2-приближение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Следствие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.2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ru-RU" dirty="0" smtClean="0"/>
              <a:t>Алгоритм</a:t>
            </a:r>
            <a:r>
              <a:rPr lang="en-US" dirty="0" smtClean="0"/>
              <a:t> </a:t>
            </a:r>
            <a:r>
              <a:rPr lang="ru-RU" dirty="0" smtClean="0"/>
              <a:t>«Округление</a:t>
            </a:r>
            <a:r>
              <a:rPr lang="en-US" dirty="0" smtClean="0"/>
              <a:t> </a:t>
            </a:r>
            <a:r>
              <a:rPr lang="ru-RU" dirty="0" err="1" smtClean="0"/>
              <a:t>ЛП-релаксации</a:t>
            </a:r>
            <a:r>
              <a:rPr lang="ru-RU" dirty="0" smtClean="0"/>
              <a:t>» является 2-приближенным алгоритмом для задачи о вершинном покрытии.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Точный пример (гиперграф)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1066800" y="1828800"/>
            <a:ext cx="2743200" cy="609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1219200" y="2819400"/>
            <a:ext cx="2743200" cy="609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Oval 6"/>
          <p:cNvSpPr>
            <a:spLocks noChangeArrowheads="1"/>
          </p:cNvSpPr>
          <p:nvPr/>
        </p:nvSpPr>
        <p:spPr bwMode="auto">
          <a:xfrm>
            <a:off x="1295400" y="3810000"/>
            <a:ext cx="2743200" cy="609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Oval 7"/>
          <p:cNvSpPr>
            <a:spLocks noChangeArrowheads="1"/>
          </p:cNvSpPr>
          <p:nvPr/>
        </p:nvSpPr>
        <p:spPr bwMode="auto">
          <a:xfrm>
            <a:off x="1524000" y="5486400"/>
            <a:ext cx="2743200" cy="609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7" name="Text Box 8"/>
          <p:cNvSpPr txBox="1">
            <a:spLocks noChangeArrowheads="1"/>
          </p:cNvSpPr>
          <p:nvPr/>
        </p:nvSpPr>
        <p:spPr bwMode="auto">
          <a:xfrm>
            <a:off x="228600" y="1828800"/>
            <a:ext cx="565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baseline="-25000">
                <a:latin typeface="Times New Roman" pitchFamily="18" charset="0"/>
              </a:rPr>
              <a:t>1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228600" y="2819400"/>
            <a:ext cx="565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baseline="-25000">
                <a:latin typeface="Times New Roman" pitchFamily="18" charset="0"/>
              </a:rPr>
              <a:t>2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25609" name="Text Box 10"/>
          <p:cNvSpPr txBox="1">
            <a:spLocks noChangeArrowheads="1"/>
          </p:cNvSpPr>
          <p:nvPr/>
        </p:nvSpPr>
        <p:spPr bwMode="auto">
          <a:xfrm>
            <a:off x="228600" y="3763963"/>
            <a:ext cx="565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baseline="-25000">
                <a:latin typeface="Times New Roman" pitchFamily="18" charset="0"/>
              </a:rPr>
              <a:t>3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25610" name="Text Box 11"/>
          <p:cNvSpPr txBox="1">
            <a:spLocks noChangeArrowheads="1"/>
          </p:cNvSpPr>
          <p:nvPr/>
        </p:nvSpPr>
        <p:spPr bwMode="auto">
          <a:xfrm>
            <a:off x="304800" y="5486400"/>
            <a:ext cx="550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i="1" baseline="-25000">
                <a:latin typeface="Times New Roman" pitchFamily="18" charset="0"/>
              </a:rPr>
              <a:t>k</a:t>
            </a:r>
            <a:endParaRPr lang="ru-RU" sz="3200" i="1">
              <a:latin typeface="Times New Roman" pitchFamily="18" charset="0"/>
            </a:endParaRPr>
          </a:p>
        </p:txBody>
      </p:sp>
      <p:sp>
        <p:nvSpPr>
          <p:cNvPr id="25611" name="Oval 12"/>
          <p:cNvSpPr>
            <a:spLocks noChangeAspect="1" noChangeArrowheads="1"/>
          </p:cNvSpPr>
          <p:nvPr/>
        </p:nvSpPr>
        <p:spPr bwMode="auto">
          <a:xfrm>
            <a:off x="1447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2" name="Oval 13"/>
          <p:cNvSpPr>
            <a:spLocks noChangeAspect="1" noChangeArrowheads="1"/>
          </p:cNvSpPr>
          <p:nvPr/>
        </p:nvSpPr>
        <p:spPr bwMode="auto">
          <a:xfrm>
            <a:off x="1828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3" name="Oval 14"/>
          <p:cNvSpPr>
            <a:spLocks noChangeAspect="1" noChangeArrowheads="1"/>
          </p:cNvSpPr>
          <p:nvPr/>
        </p:nvSpPr>
        <p:spPr bwMode="auto">
          <a:xfrm>
            <a:off x="2209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4" name="Oval 15"/>
          <p:cNvSpPr>
            <a:spLocks noChangeAspect="1" noChangeArrowheads="1"/>
          </p:cNvSpPr>
          <p:nvPr/>
        </p:nvSpPr>
        <p:spPr bwMode="auto">
          <a:xfrm>
            <a:off x="2286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5" name="Oval 16"/>
          <p:cNvSpPr>
            <a:spLocks noChangeAspect="1" noChangeArrowheads="1"/>
          </p:cNvSpPr>
          <p:nvPr/>
        </p:nvSpPr>
        <p:spPr bwMode="auto">
          <a:xfrm>
            <a:off x="2971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6" name="Oval 18"/>
          <p:cNvSpPr>
            <a:spLocks noChangeAspect="1" noChangeArrowheads="1"/>
          </p:cNvSpPr>
          <p:nvPr/>
        </p:nvSpPr>
        <p:spPr bwMode="auto">
          <a:xfrm>
            <a:off x="2590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7" name="Oval 19"/>
          <p:cNvSpPr>
            <a:spLocks noChangeAspect="1" noChangeArrowheads="1"/>
          </p:cNvSpPr>
          <p:nvPr/>
        </p:nvSpPr>
        <p:spPr bwMode="auto">
          <a:xfrm>
            <a:off x="1524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8" name="Oval 20"/>
          <p:cNvSpPr>
            <a:spLocks noChangeAspect="1" noChangeArrowheads="1"/>
          </p:cNvSpPr>
          <p:nvPr/>
        </p:nvSpPr>
        <p:spPr bwMode="auto">
          <a:xfrm>
            <a:off x="1905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9" name="Oval 21"/>
          <p:cNvSpPr>
            <a:spLocks noChangeAspect="1" noChangeArrowheads="1"/>
          </p:cNvSpPr>
          <p:nvPr/>
        </p:nvSpPr>
        <p:spPr bwMode="auto">
          <a:xfrm>
            <a:off x="2667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0" name="Oval 22"/>
          <p:cNvSpPr>
            <a:spLocks noChangeAspect="1" noChangeArrowheads="1"/>
          </p:cNvSpPr>
          <p:nvPr/>
        </p:nvSpPr>
        <p:spPr bwMode="auto">
          <a:xfrm>
            <a:off x="3048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1" name="Oval 24"/>
          <p:cNvSpPr>
            <a:spLocks noChangeAspect="1" noChangeArrowheads="1"/>
          </p:cNvSpPr>
          <p:nvPr/>
        </p:nvSpPr>
        <p:spPr bwMode="auto">
          <a:xfrm>
            <a:off x="2519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2" name="Oval 25"/>
          <p:cNvSpPr>
            <a:spLocks noChangeAspect="1" noChangeArrowheads="1"/>
          </p:cNvSpPr>
          <p:nvPr/>
        </p:nvSpPr>
        <p:spPr bwMode="auto">
          <a:xfrm>
            <a:off x="1757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3" name="Oval 26"/>
          <p:cNvSpPr>
            <a:spLocks noChangeAspect="1" noChangeArrowheads="1"/>
          </p:cNvSpPr>
          <p:nvPr/>
        </p:nvSpPr>
        <p:spPr bwMode="auto">
          <a:xfrm>
            <a:off x="2138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4" name="Oval 27"/>
          <p:cNvSpPr>
            <a:spLocks noChangeAspect="1" noChangeArrowheads="1"/>
          </p:cNvSpPr>
          <p:nvPr/>
        </p:nvSpPr>
        <p:spPr bwMode="auto">
          <a:xfrm>
            <a:off x="2900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5" name="Oval 28"/>
          <p:cNvSpPr>
            <a:spLocks noChangeAspect="1" noChangeArrowheads="1"/>
          </p:cNvSpPr>
          <p:nvPr/>
        </p:nvSpPr>
        <p:spPr bwMode="auto">
          <a:xfrm>
            <a:off x="3281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6" name="Oval 29"/>
          <p:cNvSpPr>
            <a:spLocks noChangeAspect="1" noChangeArrowheads="1"/>
          </p:cNvSpPr>
          <p:nvPr/>
        </p:nvSpPr>
        <p:spPr bwMode="auto">
          <a:xfrm>
            <a:off x="2743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7" name="Oval 30"/>
          <p:cNvSpPr>
            <a:spLocks noChangeAspect="1" noChangeArrowheads="1"/>
          </p:cNvSpPr>
          <p:nvPr/>
        </p:nvSpPr>
        <p:spPr bwMode="auto">
          <a:xfrm>
            <a:off x="1981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8" name="Oval 31"/>
          <p:cNvSpPr>
            <a:spLocks noChangeAspect="1" noChangeArrowheads="1"/>
          </p:cNvSpPr>
          <p:nvPr/>
        </p:nvSpPr>
        <p:spPr bwMode="auto">
          <a:xfrm>
            <a:off x="2362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9" name="Oval 32"/>
          <p:cNvSpPr>
            <a:spLocks noChangeAspect="1" noChangeArrowheads="1"/>
          </p:cNvSpPr>
          <p:nvPr/>
        </p:nvSpPr>
        <p:spPr bwMode="auto">
          <a:xfrm>
            <a:off x="3124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0" name="Oval 33"/>
          <p:cNvSpPr>
            <a:spLocks noChangeAspect="1" noChangeArrowheads="1"/>
          </p:cNvSpPr>
          <p:nvPr/>
        </p:nvSpPr>
        <p:spPr bwMode="auto">
          <a:xfrm>
            <a:off x="3505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1" name="Text Box 34"/>
          <p:cNvSpPr txBox="1">
            <a:spLocks noChangeArrowheads="1"/>
          </p:cNvSpPr>
          <p:nvPr/>
        </p:nvSpPr>
        <p:spPr bwMode="auto">
          <a:xfrm>
            <a:off x="4876800" y="1981200"/>
            <a:ext cx="33480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V=V</a:t>
            </a:r>
            <a:r>
              <a:rPr lang="en-US" sz="3200" baseline="-25000">
                <a:latin typeface="Times New Roman" pitchFamily="18" charset="0"/>
              </a:rPr>
              <a:t>1</a:t>
            </a:r>
            <a:r>
              <a:rPr lang="en-US" sz="3200">
                <a:latin typeface="Times New Roman" pitchFamily="18" charset="0"/>
                <a:sym typeface="Symbol" pitchFamily="18" charset="2"/>
              </a:rPr>
              <a:t></a:t>
            </a:r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baseline="-25000">
                <a:latin typeface="Times New Roman" pitchFamily="18" charset="0"/>
              </a:rPr>
              <a:t>2 </a:t>
            </a:r>
            <a:r>
              <a:rPr lang="en-US" sz="3200">
                <a:latin typeface="Times New Roman" pitchFamily="18" charset="0"/>
                <a:sym typeface="Symbol" pitchFamily="18" charset="2"/>
              </a:rPr>
              <a:t>… </a:t>
            </a:r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i="1" baseline="-25000">
                <a:latin typeface="Times New Roman" pitchFamily="18" charset="0"/>
              </a:rPr>
              <a:t>k</a:t>
            </a:r>
            <a:endParaRPr lang="ru-RU" sz="32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5632" name="Oval 35"/>
          <p:cNvSpPr>
            <a:spLocks noChangeAspect="1" noChangeArrowheads="1"/>
          </p:cNvSpPr>
          <p:nvPr/>
        </p:nvSpPr>
        <p:spPr bwMode="auto">
          <a:xfrm>
            <a:off x="2286000" y="4953000"/>
            <a:ext cx="115888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3" name="Oval 36"/>
          <p:cNvSpPr>
            <a:spLocks noChangeAspect="1" noChangeArrowheads="1"/>
          </p:cNvSpPr>
          <p:nvPr/>
        </p:nvSpPr>
        <p:spPr bwMode="auto">
          <a:xfrm>
            <a:off x="2286000" y="46847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4" name="Oval 37"/>
          <p:cNvSpPr>
            <a:spLocks noChangeAspect="1" noChangeArrowheads="1"/>
          </p:cNvSpPr>
          <p:nvPr/>
        </p:nvSpPr>
        <p:spPr bwMode="auto">
          <a:xfrm>
            <a:off x="2286000" y="52181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5635" name="AutoShape 40"/>
          <p:cNvCxnSpPr>
            <a:cxnSpLocks noChangeShapeType="1"/>
            <a:stCxn id="25611" idx="4"/>
            <a:endCxn id="25617" idx="0"/>
          </p:cNvCxnSpPr>
          <p:nvPr/>
        </p:nvCxnSpPr>
        <p:spPr bwMode="auto">
          <a:xfrm>
            <a:off x="1560513" y="2281238"/>
            <a:ext cx="76200" cy="7667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5636" name="AutoShape 41"/>
          <p:cNvCxnSpPr>
            <a:cxnSpLocks noChangeShapeType="1"/>
            <a:stCxn id="25617" idx="4"/>
            <a:endCxn id="25622" idx="0"/>
          </p:cNvCxnSpPr>
          <p:nvPr/>
        </p:nvCxnSpPr>
        <p:spPr bwMode="auto">
          <a:xfrm>
            <a:off x="1636713" y="3271838"/>
            <a:ext cx="233362" cy="771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5637" name="AutoShape 42"/>
          <p:cNvCxnSpPr>
            <a:cxnSpLocks noChangeShapeType="1"/>
            <a:stCxn id="25622" idx="4"/>
            <a:endCxn id="25627" idx="0"/>
          </p:cNvCxnSpPr>
          <p:nvPr/>
        </p:nvCxnSpPr>
        <p:spPr bwMode="auto">
          <a:xfrm>
            <a:off x="1870075" y="4267200"/>
            <a:ext cx="223838" cy="13716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5638" name="AutoShape 43"/>
          <p:cNvCxnSpPr>
            <a:cxnSpLocks noChangeShapeType="1"/>
            <a:stCxn id="25613" idx="4"/>
            <a:endCxn id="25618" idx="0"/>
          </p:cNvCxnSpPr>
          <p:nvPr/>
        </p:nvCxnSpPr>
        <p:spPr bwMode="auto">
          <a:xfrm flipH="1">
            <a:off x="2017713" y="2281238"/>
            <a:ext cx="304800" cy="766762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</p:spPr>
      </p:cxnSp>
      <p:cxnSp>
        <p:nvCxnSpPr>
          <p:cNvPr id="25639" name="AutoShape 44"/>
          <p:cNvCxnSpPr>
            <a:cxnSpLocks noChangeShapeType="1"/>
            <a:stCxn id="25622" idx="7"/>
            <a:endCxn id="25618" idx="4"/>
          </p:cNvCxnSpPr>
          <p:nvPr/>
        </p:nvCxnSpPr>
        <p:spPr bwMode="auto">
          <a:xfrm flipV="1">
            <a:off x="1947863" y="3271838"/>
            <a:ext cx="69850" cy="804862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</p:spPr>
      </p:cxnSp>
      <p:cxnSp>
        <p:nvCxnSpPr>
          <p:cNvPr id="25640" name="AutoShape 45"/>
          <p:cNvCxnSpPr>
            <a:cxnSpLocks noChangeShapeType="1"/>
            <a:endCxn id="25626" idx="0"/>
          </p:cNvCxnSpPr>
          <p:nvPr/>
        </p:nvCxnSpPr>
        <p:spPr bwMode="auto">
          <a:xfrm>
            <a:off x="1905000" y="4267200"/>
            <a:ext cx="950913" cy="137160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</p:spPr>
      </p:cxnSp>
      <p:cxnSp>
        <p:nvCxnSpPr>
          <p:cNvPr id="25641" name="AutoShape 46"/>
          <p:cNvCxnSpPr>
            <a:cxnSpLocks noChangeShapeType="1"/>
            <a:stCxn id="25615" idx="4"/>
            <a:endCxn id="25619" idx="0"/>
          </p:cNvCxnSpPr>
          <p:nvPr/>
        </p:nvCxnSpPr>
        <p:spPr bwMode="auto">
          <a:xfrm flipH="1">
            <a:off x="2779713" y="2281238"/>
            <a:ext cx="304800" cy="766762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</p:cxnSp>
      <p:cxnSp>
        <p:nvCxnSpPr>
          <p:cNvPr id="25642" name="AutoShape 47"/>
          <p:cNvCxnSpPr>
            <a:cxnSpLocks noChangeShapeType="1"/>
            <a:stCxn id="25621" idx="0"/>
            <a:endCxn id="25619" idx="4"/>
          </p:cNvCxnSpPr>
          <p:nvPr/>
        </p:nvCxnSpPr>
        <p:spPr bwMode="auto">
          <a:xfrm flipV="1">
            <a:off x="2632075" y="3271838"/>
            <a:ext cx="147638" cy="771525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</p:cxnSp>
      <p:cxnSp>
        <p:nvCxnSpPr>
          <p:cNvPr id="25643" name="AutoShape 48"/>
          <p:cNvCxnSpPr>
            <a:cxnSpLocks noChangeShapeType="1"/>
            <a:stCxn id="25621" idx="5"/>
          </p:cNvCxnSpPr>
          <p:nvPr/>
        </p:nvCxnSpPr>
        <p:spPr bwMode="auto">
          <a:xfrm>
            <a:off x="2709863" y="4233863"/>
            <a:ext cx="828675" cy="1438275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</p:cxnSp>
      <p:sp>
        <p:nvSpPr>
          <p:cNvPr id="25644" name="Text Box 49"/>
          <p:cNvSpPr txBox="1">
            <a:spLocks noChangeArrowheads="1"/>
          </p:cNvSpPr>
          <p:nvPr/>
        </p:nvSpPr>
        <p:spPr bwMode="auto">
          <a:xfrm>
            <a:off x="5105400" y="2743200"/>
            <a:ext cx="2635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n</a:t>
            </a:r>
            <a:r>
              <a:rPr lang="en-US" sz="3200" i="1" baseline="30000">
                <a:latin typeface="Times New Roman" pitchFamily="18" charset="0"/>
              </a:rPr>
              <a:t>k</a:t>
            </a:r>
            <a:r>
              <a:rPr lang="ru-RU" sz="3200" i="1" baseline="30000">
                <a:latin typeface="Times New Roman" pitchFamily="18" charset="0"/>
              </a:rPr>
              <a:t> </a:t>
            </a:r>
            <a:r>
              <a:rPr lang="en-US" sz="3200" i="1">
                <a:latin typeface="Times New Roman" pitchFamily="18" charset="0"/>
              </a:rPr>
              <a:t> </a:t>
            </a:r>
            <a:r>
              <a:rPr lang="ru-RU" sz="3200">
                <a:latin typeface="Times New Roman" pitchFamily="18" charset="0"/>
              </a:rPr>
              <a:t>гиперребер</a:t>
            </a:r>
          </a:p>
        </p:txBody>
      </p:sp>
      <p:sp>
        <p:nvSpPr>
          <p:cNvPr id="25645" name="Text Box 50"/>
          <p:cNvSpPr txBox="1">
            <a:spLocks noChangeArrowheads="1"/>
          </p:cNvSpPr>
          <p:nvPr/>
        </p:nvSpPr>
        <p:spPr bwMode="auto">
          <a:xfrm>
            <a:off x="4191000" y="3832225"/>
            <a:ext cx="47402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Каждое гиперребро соответствует </a:t>
            </a:r>
          </a:p>
          <a:p>
            <a:r>
              <a:rPr lang="ru-RU" sz="2400">
                <a:latin typeface="Times New Roman" pitchFamily="18" charset="0"/>
              </a:rPr>
              <a:t>элементу, вершина </a:t>
            </a:r>
            <a:r>
              <a:rPr lang="ru-RU"/>
              <a:t>– </a:t>
            </a:r>
            <a:r>
              <a:rPr lang="ru-RU" sz="2400">
                <a:latin typeface="Times New Roman" pitchFamily="18" charset="0"/>
              </a:rPr>
              <a:t>множеству </a:t>
            </a:r>
          </a:p>
          <a:p>
            <a:r>
              <a:rPr lang="ru-RU" sz="2400">
                <a:latin typeface="Times New Roman" pitchFamily="18" charset="0"/>
              </a:rPr>
              <a:t>(</a:t>
            </a:r>
            <a:r>
              <a:rPr lang="en-US" sz="2400" i="1">
                <a:latin typeface="Times New Roman" pitchFamily="18" charset="0"/>
              </a:rPr>
              <a:t>nk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</a:rPr>
              <a:t>множеств</a:t>
            </a:r>
            <a:r>
              <a:rPr lang="en-US" sz="2400">
                <a:latin typeface="Times New Roman" pitchFamily="18" charset="0"/>
              </a:rPr>
              <a:t>;</a:t>
            </a:r>
            <a:r>
              <a:rPr lang="ru-RU" sz="2400">
                <a:latin typeface="Times New Roman" pitchFamily="18" charset="0"/>
              </a:rPr>
              <a:t> стоимость всех 1), </a:t>
            </a:r>
          </a:p>
          <a:p>
            <a:r>
              <a:rPr lang="ru-RU" sz="2400">
                <a:latin typeface="Times New Roman" pitchFamily="18" charset="0"/>
              </a:rPr>
              <a:t>которое содержит инцидентные</a:t>
            </a:r>
          </a:p>
          <a:p>
            <a:r>
              <a:rPr lang="ru-RU" sz="2400">
                <a:latin typeface="Times New Roman" pitchFamily="18" charset="0"/>
              </a:rPr>
              <a:t>элементы-гиперребра.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3746</TotalTime>
  <Words>1585</Words>
  <Application>Microsoft Office PowerPoint</Application>
  <PresentationFormat>Экран (4:3)</PresentationFormat>
  <Paragraphs>191</Paragraphs>
  <Slides>43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52" baseType="lpstr">
      <vt:lpstr>Arial</vt:lpstr>
      <vt:lpstr>Times New Roman</vt:lpstr>
      <vt:lpstr>Calibri</vt:lpstr>
      <vt:lpstr>Symbol</vt:lpstr>
      <vt:lpstr>Times</vt:lpstr>
      <vt:lpstr>MS Mincho</vt:lpstr>
      <vt:lpstr>MT Extra</vt:lpstr>
      <vt:lpstr>Default Design</vt:lpstr>
      <vt:lpstr>Microsoft Equation 3.0</vt:lpstr>
      <vt:lpstr>Линейное программирование</vt:lpstr>
      <vt:lpstr>Задача «Покрытие»</vt:lpstr>
      <vt:lpstr>Кратность</vt:lpstr>
      <vt:lpstr>ЦЛП (Задача о покрытии)</vt:lpstr>
      <vt:lpstr>ЛП-релаксация  (Задача о покрытии)</vt:lpstr>
      <vt:lpstr>Алгоритм                                         «Округление ЛП-релаксации»</vt:lpstr>
      <vt:lpstr>f-приближение</vt:lpstr>
      <vt:lpstr>2-приближение</vt:lpstr>
      <vt:lpstr>Точный пример (гиперграф)</vt:lpstr>
      <vt:lpstr>Прямая и двойственная задачи</vt:lpstr>
      <vt:lpstr>1-ая теорема двойственности</vt:lpstr>
      <vt:lpstr>2-ая теорема двойственности</vt:lpstr>
      <vt:lpstr>Релаксированные условия  дополняющей нежесткости</vt:lpstr>
      <vt:lpstr>Соотношение между                   целевыми функциями</vt:lpstr>
      <vt:lpstr>Доказательство Утверждения 8.3</vt:lpstr>
      <vt:lpstr>Идея прямо-двойственной схемы</vt:lpstr>
      <vt:lpstr>ЛП-релаксация  (Задача о покрытии)</vt:lpstr>
      <vt:lpstr>Двойственная программа  (Задача о покрытии)</vt:lpstr>
      <vt:lpstr>α = 1, β = f</vt:lpstr>
      <vt:lpstr>Прямо-двойственный алгоритм</vt:lpstr>
      <vt:lpstr>f-приближение</vt:lpstr>
      <vt:lpstr>Доказательство Теоремы 10.4</vt:lpstr>
      <vt:lpstr>Точный пример </vt:lpstr>
      <vt:lpstr>Задача  «Максимальная выполнимость»</vt:lpstr>
      <vt:lpstr>Обозначения</vt:lpstr>
      <vt:lpstr>Вероятностный алгоритм Джонсона</vt:lpstr>
      <vt:lpstr>Оценка на вес дизъюнкций</vt:lpstr>
      <vt:lpstr>Вычисление условных средних</vt:lpstr>
      <vt:lpstr>Дерандомизация</vt:lpstr>
      <vt:lpstr>Доказательство (индуктивный шаг)</vt:lpstr>
      <vt:lpstr>Комментарий</vt:lpstr>
      <vt:lpstr>ЦЛП задачи  «Максимальная выполнимость» </vt:lpstr>
      <vt:lpstr>ЛП задачи  «Максимальная выполнимость» </vt:lpstr>
      <vt:lpstr>Вероятностный алгоритм ЛП</vt:lpstr>
      <vt:lpstr>Оценка на вес дизъюнкций</vt:lpstr>
      <vt:lpstr>Доказательство</vt:lpstr>
      <vt:lpstr>Доказательство</vt:lpstr>
      <vt:lpstr>1–1/e</vt:lpstr>
      <vt:lpstr>Идея (¾)-приближенного алгоритма </vt:lpstr>
      <vt:lpstr>E[Wc] ≥ (3/4)wcz*(c)</vt:lpstr>
      <vt:lpstr>Оценка на E[W] </vt:lpstr>
      <vt:lpstr>Алгоритм Гоеманса-Вильямсона</vt:lpstr>
      <vt:lpstr>(3/4)-приближенный алгоритм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PTAS  for Open Shop Scheduling Problem</dc:title>
  <dc:creator>Kononov</dc:creator>
  <cp:lastModifiedBy>Александр Кононов</cp:lastModifiedBy>
  <cp:revision>172</cp:revision>
  <dcterms:created xsi:type="dcterms:W3CDTF">2003-03-19T10:41:40Z</dcterms:created>
  <dcterms:modified xsi:type="dcterms:W3CDTF">2014-05-05T04:28:09Z</dcterms:modified>
</cp:coreProperties>
</file>