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395" r:id="rId3"/>
    <p:sldId id="396" r:id="rId4"/>
    <p:sldId id="397" r:id="rId5"/>
    <p:sldId id="355" r:id="rId6"/>
    <p:sldId id="357" r:id="rId7"/>
    <p:sldId id="398" r:id="rId8"/>
    <p:sldId id="399" r:id="rId9"/>
    <p:sldId id="400" r:id="rId10"/>
    <p:sldId id="359" r:id="rId11"/>
    <p:sldId id="401" r:id="rId12"/>
    <p:sldId id="402" r:id="rId13"/>
    <p:sldId id="403" r:id="rId14"/>
    <p:sldId id="404" r:id="rId15"/>
    <p:sldId id="330" r:id="rId16"/>
    <p:sldId id="405" r:id="rId17"/>
    <p:sldId id="406" r:id="rId18"/>
    <p:sldId id="407" r:id="rId19"/>
    <p:sldId id="408" r:id="rId20"/>
    <p:sldId id="409" r:id="rId21"/>
    <p:sldId id="410" r:id="rId22"/>
    <p:sldId id="411" r:id="rId23"/>
    <p:sldId id="412" r:id="rId24"/>
    <p:sldId id="414" r:id="rId25"/>
    <p:sldId id="413" r:id="rId26"/>
    <p:sldId id="415" r:id="rId27"/>
    <p:sldId id="416" r:id="rId28"/>
    <p:sldId id="417" r:id="rId29"/>
    <p:sldId id="418" r:id="rId30"/>
    <p:sldId id="419" r:id="rId31"/>
    <p:sldId id="420" r:id="rId32"/>
    <p:sldId id="421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FF66"/>
    <a:srgbClr val="FF0000"/>
    <a:srgbClr val="FF66FF"/>
    <a:srgbClr val="FF9933"/>
    <a:srgbClr val="FF00FF"/>
    <a:srgbClr val="FFFF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8.wmf"/><Relationship Id="rId4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7B8EE-EC38-44A8-85F1-A0C3CCA49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AEE3B-B36E-487F-94D7-9C28BE97C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0FA79-3AD4-4CB9-B1C7-3F8CBCAE0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C712E-281B-4053-AD26-601E1DA7E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4FAA1-7DCB-4381-86A6-88F623380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51CC8-9810-4D9F-A7F0-13837051F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82D68-FE6A-46E7-ADCF-B9DED5D15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10194-5309-484A-9BAC-391A512AA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F1FD0-51C7-4DC4-991B-AB5840AF3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50795-6292-4745-8BEF-21E48CEB9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C7A0A-98C7-40D0-8432-53495CEDF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9E8FF3F0-F181-4BA2-AAE7-8FA0F3B81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2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3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42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Линейное программирование</a:t>
            </a:r>
            <a:endParaRPr lang="en-US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676400"/>
          </a:xfrm>
        </p:spPr>
        <p:txBody>
          <a:bodyPr/>
          <a:lstStyle/>
          <a:p>
            <a:pPr eaLnBrk="1" hangingPunct="1"/>
            <a:r>
              <a:rPr lang="ru-RU" dirty="0" smtClean="0"/>
              <a:t> </a:t>
            </a:r>
          </a:p>
          <a:p>
            <a:pPr eaLnBrk="1" hangingPunct="1"/>
            <a:r>
              <a:rPr lang="ru-RU" dirty="0" smtClean="0"/>
              <a:t>Процедура отделимости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2-приближение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Теорема</a:t>
            </a:r>
            <a:r>
              <a:rPr lang="en-US" sz="3600" b="1" dirty="0" smtClean="0">
                <a:solidFill>
                  <a:srgbClr val="CC3399"/>
                </a:solidFill>
              </a:rPr>
              <a:t> 1</a:t>
            </a:r>
            <a:r>
              <a:rPr lang="ru-RU" sz="3600" b="1" dirty="0" smtClean="0">
                <a:solidFill>
                  <a:srgbClr val="CC3399"/>
                </a:solidFill>
              </a:rPr>
              <a:t>1.2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ru-RU" dirty="0" smtClean="0"/>
              <a:t>Алгоритм</a:t>
            </a:r>
            <a:r>
              <a:rPr lang="en-US" dirty="0" smtClean="0"/>
              <a:t> </a:t>
            </a:r>
            <a:r>
              <a:rPr lang="ru-RU" dirty="0" smtClean="0"/>
              <a:t>«Перестройка</a:t>
            </a:r>
            <a:r>
              <a:rPr lang="en-US" dirty="0" smtClean="0"/>
              <a:t> </a:t>
            </a:r>
            <a:r>
              <a:rPr lang="ru-RU" dirty="0" smtClean="0"/>
              <a:t>расписания с прерываниями» является 2-приближенным алгоритмом для задачи 1</a:t>
            </a:r>
            <a:r>
              <a:rPr lang="en-US" dirty="0" smtClean="0"/>
              <a:t>|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dirty="0" smtClean="0"/>
              <a:t>|</a:t>
            </a:r>
            <a:r>
              <a:rPr lang="el-GR" dirty="0" smtClean="0"/>
              <a:t>Σ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j</a:t>
            </a:r>
            <a:r>
              <a:rPr lang="ru-RU" dirty="0" smtClean="0"/>
              <a:t>.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133600" y="4343400"/>
          <a:ext cx="5002213" cy="1093788"/>
        </p:xfrm>
        <a:graphic>
          <a:graphicData uri="http://schemas.openxmlformats.org/presentationml/2006/ole">
            <p:oleObj spid="_x0000_s19457" name="Формула" r:id="rId3" imgW="20318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/>
              <a:t>1</a:t>
            </a:r>
            <a:r>
              <a:rPr lang="en-US" sz="4800" dirty="0" smtClean="0"/>
              <a:t>|</a:t>
            </a:r>
            <a:r>
              <a:rPr lang="en-US" sz="4800" i="1" dirty="0" err="1" smtClean="0"/>
              <a:t>r</a:t>
            </a:r>
            <a:r>
              <a:rPr lang="en-US" sz="4800" i="1" baseline="-25000" dirty="0" err="1" smtClean="0"/>
              <a:t>j</a:t>
            </a:r>
            <a:r>
              <a:rPr lang="en-US" sz="4800" i="1" baseline="-25000" dirty="0" smtClean="0"/>
              <a:t> </a:t>
            </a:r>
            <a:r>
              <a:rPr lang="en-US" sz="4800" dirty="0" smtClean="0"/>
              <a:t>|</a:t>
            </a:r>
            <a:r>
              <a:rPr lang="el-GR" sz="4800" dirty="0" smtClean="0"/>
              <a:t>Σ</a:t>
            </a:r>
            <a:r>
              <a:rPr lang="en-US" sz="4800" i="1" dirty="0" err="1" smtClean="0"/>
              <a:t>w</a:t>
            </a:r>
            <a:r>
              <a:rPr lang="en-US" sz="4800" i="1" baseline="-25000" dirty="0" err="1" smtClean="0"/>
              <a:t>j</a:t>
            </a:r>
            <a:r>
              <a:rPr lang="en-US" sz="4800" i="1" dirty="0" err="1" smtClean="0"/>
              <a:t>C</a:t>
            </a:r>
            <a:r>
              <a:rPr lang="en-US" sz="4800" i="1" baseline="-25000" dirty="0" err="1" smtClean="0"/>
              <a:t>j</a:t>
            </a:r>
            <a:endParaRPr lang="en-US" sz="4800" i="1" baseline="-250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/>
            <a:r>
              <a:rPr lang="ru-RU" dirty="0" smtClean="0"/>
              <a:t>Одна</a:t>
            </a:r>
            <a:r>
              <a:rPr lang="ru-RU" b="1" i="1" dirty="0" smtClean="0"/>
              <a:t> </a:t>
            </a:r>
            <a:r>
              <a:rPr lang="ru-RU" dirty="0" smtClean="0"/>
              <a:t>машина.</a:t>
            </a:r>
            <a:endParaRPr lang="ru-RU" b="1" i="1" dirty="0" smtClean="0"/>
          </a:p>
          <a:p>
            <a:pPr eaLnBrk="1" hangingPunct="1"/>
            <a:r>
              <a:rPr lang="en-US" b="1" i="1" dirty="0" smtClean="0"/>
              <a:t>J </a:t>
            </a:r>
            <a:r>
              <a:rPr lang="en-US" i="1" dirty="0" smtClean="0"/>
              <a:t>= </a:t>
            </a:r>
            <a:r>
              <a:rPr lang="en-US" dirty="0" smtClean="0"/>
              <a:t>{</a:t>
            </a:r>
            <a:r>
              <a:rPr lang="ru-RU" dirty="0" smtClean="0"/>
              <a:t>1</a:t>
            </a:r>
            <a:r>
              <a:rPr lang="en-US" dirty="0" smtClean="0"/>
              <a:t>,..., </a:t>
            </a:r>
            <a:r>
              <a:rPr lang="en-US" i="1" dirty="0" smtClean="0"/>
              <a:t>n</a:t>
            </a:r>
            <a:r>
              <a:rPr lang="en-US" dirty="0" smtClean="0"/>
              <a:t>} – </a:t>
            </a:r>
            <a:r>
              <a:rPr lang="ru-RU" dirty="0" smtClean="0"/>
              <a:t>работы.</a:t>
            </a:r>
            <a:r>
              <a:rPr lang="en-US" dirty="0" smtClean="0"/>
              <a:t>  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</a:t>
            </a:r>
            <a:r>
              <a:rPr lang="ru-RU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длительность работы </a:t>
            </a:r>
            <a:r>
              <a:rPr lang="en-US" i="1" dirty="0" smtClean="0"/>
              <a:t>j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i="1" dirty="0" smtClean="0"/>
              <a:t>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 – </a:t>
            </a:r>
            <a:r>
              <a:rPr lang="ru-RU" dirty="0" smtClean="0"/>
              <a:t>время поступления работы  </a:t>
            </a:r>
            <a:r>
              <a:rPr lang="en-US" i="1" dirty="0" smtClean="0"/>
              <a:t>j.</a:t>
            </a:r>
          </a:p>
          <a:p>
            <a:pPr eaLnBrk="1" hangingPunct="1"/>
            <a:r>
              <a:rPr lang="en-US" i="1" dirty="0" err="1" smtClean="0"/>
              <a:t>w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</a:t>
            </a:r>
            <a:r>
              <a:rPr lang="ru-RU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вес работы </a:t>
            </a:r>
            <a:r>
              <a:rPr lang="en-US" i="1" dirty="0" smtClean="0"/>
              <a:t>j</a:t>
            </a:r>
            <a:r>
              <a:rPr lang="ru-RU" dirty="0" smtClean="0"/>
              <a:t>.</a:t>
            </a:r>
          </a:p>
          <a:p>
            <a:pPr eaLnBrk="1" hangingPunct="1"/>
            <a:r>
              <a:rPr lang="ru-RU" i="1" dirty="0" smtClean="0"/>
              <a:t>С</a:t>
            </a:r>
            <a:r>
              <a:rPr lang="en-US" i="1" baseline="-25000" dirty="0" smtClean="0"/>
              <a:t>j</a:t>
            </a:r>
            <a:r>
              <a:rPr lang="ru-RU" dirty="0" smtClean="0"/>
              <a:t>(</a:t>
            </a:r>
            <a:r>
              <a:rPr lang="ru-RU" dirty="0" smtClean="0">
                <a:sym typeface="Symbol"/>
              </a:rPr>
              <a:t></a:t>
            </a:r>
            <a:r>
              <a:rPr lang="ru-RU" dirty="0" smtClean="0"/>
              <a:t>) </a:t>
            </a:r>
            <a:r>
              <a:rPr lang="en-US" dirty="0" smtClean="0"/>
              <a:t>–</a:t>
            </a:r>
            <a:r>
              <a:rPr lang="ru-RU" dirty="0" smtClean="0"/>
              <a:t> момент завершения работы в </a:t>
            </a:r>
            <a:r>
              <a:rPr lang="ru-RU" dirty="0" smtClean="0">
                <a:sym typeface="Symbol"/>
              </a:rPr>
              <a:t>.</a:t>
            </a:r>
            <a:endParaRPr lang="en-US" dirty="0" smtClean="0"/>
          </a:p>
          <a:p>
            <a:pPr eaLnBrk="1" hangingPunct="1"/>
            <a:r>
              <a:rPr lang="ru-RU" dirty="0" smtClean="0"/>
              <a:t>Прерывания запрещены.</a:t>
            </a:r>
          </a:p>
          <a:p>
            <a:pPr eaLnBrk="1" hangingPunct="1"/>
            <a:r>
              <a:rPr lang="ru-RU" dirty="0" smtClean="0"/>
              <a:t>Машина обслуживает не более одной работы одновременно.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нужно для алгоритма</a:t>
            </a:r>
            <a:r>
              <a:rPr lang="en-US" dirty="0" smtClean="0"/>
              <a:t>?</a:t>
            </a:r>
            <a:endParaRPr lang="ru-RU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1020763" y="3124200"/>
          <a:ext cx="2751137" cy="1093788"/>
        </p:xfrm>
        <a:graphic>
          <a:graphicData uri="http://schemas.openxmlformats.org/presentationml/2006/ole">
            <p:oleObj spid="_x0000_s57346" name="Формула" r:id="rId3" imgW="1117440" imgH="444240" progId="Equation.3">
              <p:embed/>
            </p:oleObj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006475" y="1600200"/>
          <a:ext cx="2640013" cy="722313"/>
        </p:xfrm>
        <a:graphic>
          <a:graphicData uri="http://schemas.openxmlformats.org/presentationml/2006/ole">
            <p:oleObj spid="_x0000_s57347" name="Формула" r:id="rId4" imgW="1066680" imgH="291960" progId="Equation.3">
              <p:embed/>
            </p:oleObj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990600" y="2197100"/>
          <a:ext cx="2478088" cy="1079500"/>
        </p:xfrm>
        <a:graphic>
          <a:graphicData uri="http://schemas.openxmlformats.org/presentationml/2006/ole">
            <p:oleObj spid="_x0000_s57348" name="Формула" r:id="rId5" imgW="990360" imgH="4316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4876800"/>
            <a:ext cx="84355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+mn-lt"/>
              </a:rPr>
              <a:t>Рассмотреть задачу ЛП с переменными </a:t>
            </a:r>
            <a:r>
              <a:rPr lang="en-US" sz="2400" i="1" dirty="0" err="1" smtClean="0">
                <a:latin typeface="+mn-lt"/>
              </a:rPr>
              <a:t>C</a:t>
            </a:r>
            <a:r>
              <a:rPr lang="en-US" sz="2400" i="1" baseline="-25000" dirty="0" err="1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 </a:t>
            </a:r>
            <a:r>
              <a:rPr lang="ru-RU" sz="2400" dirty="0" smtClean="0">
                <a:latin typeface="+mn-lt"/>
              </a:rPr>
              <a:t>такую, что в любом </a:t>
            </a:r>
          </a:p>
          <a:p>
            <a:r>
              <a:rPr lang="ru-RU" sz="2400" dirty="0" smtClean="0">
                <a:latin typeface="+mn-lt"/>
              </a:rPr>
              <a:t>допустимом решении первые два ограничения выполняются с </a:t>
            </a:r>
          </a:p>
          <a:p>
            <a:r>
              <a:rPr lang="ru-RU" sz="2400" dirty="0" smtClean="0">
                <a:latin typeface="+mn-lt"/>
              </a:rPr>
              <a:t>точностью до мультипликативных констант </a:t>
            </a:r>
            <a:r>
              <a:rPr lang="ru-RU" sz="2400" dirty="0" smtClean="0">
                <a:latin typeface="+mn-lt"/>
                <a:sym typeface="Symbol"/>
              </a:rPr>
              <a:t> и , а третье </a:t>
            </a:r>
          </a:p>
          <a:p>
            <a:r>
              <a:rPr lang="ru-RU" sz="2400" dirty="0" smtClean="0">
                <a:latin typeface="+mn-lt"/>
                <a:sym typeface="Symbol"/>
              </a:rPr>
              <a:t>неравенство выполнено для оптимального решения ЛП.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068888" y="3048000"/>
          <a:ext cx="2655887" cy="1093788"/>
        </p:xfrm>
        <a:graphic>
          <a:graphicData uri="http://schemas.openxmlformats.org/presentationml/2006/ole">
            <p:oleObj spid="_x0000_s57349" name="Формула" r:id="rId6" imgW="1079280" imgH="444240" progId="Equation.3">
              <p:embed/>
            </p:oleObj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4865688" y="1524000"/>
          <a:ext cx="2922587" cy="722313"/>
        </p:xfrm>
        <a:graphic>
          <a:graphicData uri="http://schemas.openxmlformats.org/presentationml/2006/ole">
            <p:oleObj spid="_x0000_s57350" name="Формула" r:id="rId7" imgW="1180800" imgH="291960" progId="Equation.3">
              <p:embed/>
            </p:oleObj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4864100" y="2120900"/>
          <a:ext cx="2733675" cy="1079500"/>
        </p:xfrm>
        <a:graphic>
          <a:graphicData uri="http://schemas.openxmlformats.org/presentationml/2006/ole">
            <p:oleObj spid="_x0000_s57351" name="Формула" r:id="rId8" imgW="10918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Переменные и ограничения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ru-RU" sz="2800" i="1" baseline="-25000" dirty="0" smtClean="0"/>
              <a:t> </a:t>
            </a:r>
            <a:r>
              <a:rPr lang="en-US" sz="2800" dirty="0" smtClean="0"/>
              <a:t>―</a:t>
            </a:r>
            <a:r>
              <a:rPr lang="ru-RU" sz="2800" dirty="0" smtClean="0"/>
              <a:t> момент завершения работы </a:t>
            </a:r>
            <a:r>
              <a:rPr lang="en-US" sz="2800" i="1" dirty="0" smtClean="0"/>
              <a:t>j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ru-RU" sz="2800" i="1" baseline="-25000" dirty="0" smtClean="0"/>
              <a:t> </a:t>
            </a:r>
            <a:r>
              <a:rPr lang="ru-RU" sz="2800" dirty="0" smtClean="0"/>
              <a:t>≥ 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ru-RU" sz="2800" dirty="0" smtClean="0"/>
              <a:t>+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j</a:t>
            </a:r>
            <a:r>
              <a:rPr lang="ru-RU" sz="2800" dirty="0" smtClean="0"/>
              <a:t> </a:t>
            </a:r>
            <a:endParaRPr lang="en-US" sz="2800" dirty="0" smtClean="0"/>
          </a:p>
          <a:p>
            <a:r>
              <a:rPr lang="ru-RU" sz="2800" dirty="0" smtClean="0"/>
              <a:t>Рассмотрим </a:t>
            </a:r>
            <a:r>
              <a:rPr lang="en-US" sz="2800" dirty="0" smtClean="0"/>
              <a:t>             </a:t>
            </a:r>
            <a:r>
              <a:rPr lang="ru-RU" sz="2800" dirty="0" smtClean="0"/>
              <a:t>для произвольного </a:t>
            </a:r>
            <a:r>
              <a:rPr lang="en-US" sz="2800" i="1" dirty="0" smtClean="0"/>
              <a:t>S </a:t>
            </a:r>
            <a:r>
              <a:rPr lang="en-US" sz="2800" dirty="0" smtClean="0">
                <a:sym typeface="Symbol"/>
              </a:rPr>
              <a:t> </a:t>
            </a:r>
            <a:r>
              <a:rPr lang="en-US" sz="2800" b="1" i="1" dirty="0" smtClean="0"/>
              <a:t>J</a:t>
            </a:r>
            <a:r>
              <a:rPr lang="en-US" sz="2800" dirty="0" smtClean="0"/>
              <a:t>.</a:t>
            </a:r>
            <a:r>
              <a:rPr lang="en-US" sz="2800" dirty="0" smtClean="0">
                <a:sym typeface="Symbol"/>
              </a:rPr>
              <a:t> </a:t>
            </a:r>
          </a:p>
          <a:p>
            <a:r>
              <a:rPr lang="ru-RU" sz="2800" dirty="0" smtClean="0">
                <a:sym typeface="Symbol"/>
              </a:rPr>
              <a:t>Сумма принимает минимальное значение, когда все работы в </a:t>
            </a:r>
            <a:r>
              <a:rPr lang="en-US" sz="2800" i="1" dirty="0" smtClean="0">
                <a:sym typeface="Symbol"/>
              </a:rPr>
              <a:t>S</a:t>
            </a:r>
            <a:r>
              <a:rPr lang="en-US" sz="2800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выполняются первыми с момента 0.</a:t>
            </a:r>
          </a:p>
          <a:p>
            <a:r>
              <a:rPr lang="ru-RU" sz="2800" dirty="0" smtClean="0">
                <a:sym typeface="Symbol"/>
              </a:rPr>
              <a:t>Тогда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ru-RU" sz="2800" dirty="0" smtClean="0"/>
              <a:t>(</a:t>
            </a:r>
            <a:r>
              <a:rPr lang="ru-RU" sz="2800" dirty="0" smtClean="0">
                <a:sym typeface="Symbol"/>
              </a:rPr>
              <a:t></a:t>
            </a:r>
            <a:r>
              <a:rPr lang="ru-RU" sz="2800" dirty="0" smtClean="0"/>
              <a:t>)</a:t>
            </a:r>
            <a:r>
              <a:rPr lang="en-US" sz="2800" i="1" baseline="-25000" dirty="0" smtClean="0"/>
              <a:t> </a:t>
            </a:r>
            <a:r>
              <a:rPr lang="ru-RU" sz="2800" dirty="0" smtClean="0">
                <a:sym typeface="Symbol"/>
              </a:rPr>
              <a:t>для </a:t>
            </a:r>
            <a:r>
              <a:rPr lang="en-US" sz="2800" i="1" dirty="0" err="1" smtClean="0">
                <a:sym typeface="Symbol"/>
              </a:rPr>
              <a:t>j</a:t>
            </a:r>
            <a:r>
              <a:rPr lang="en-US" sz="2800" dirty="0" err="1" smtClean="0">
                <a:sym typeface="Symbol"/>
              </a:rPr>
              <a:t>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равно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en-US" sz="2800" dirty="0" smtClean="0">
                <a:sym typeface="Symbol"/>
              </a:rPr>
              <a:t>+</a:t>
            </a:r>
            <a:r>
              <a:rPr lang="ru-RU" sz="2800" dirty="0" smtClean="0">
                <a:sym typeface="Symbol"/>
              </a:rPr>
              <a:t> сумма длительностей всех работ, предшествующих </a:t>
            </a:r>
            <a:r>
              <a:rPr lang="en-US" sz="2800" i="1" dirty="0" smtClean="0">
                <a:sym typeface="Symbol"/>
              </a:rPr>
              <a:t>j </a:t>
            </a:r>
            <a:r>
              <a:rPr lang="ru-RU" sz="2800" dirty="0" smtClean="0">
                <a:sym typeface="Symbol"/>
              </a:rPr>
              <a:t>в .</a:t>
            </a:r>
          </a:p>
          <a:p>
            <a:r>
              <a:rPr lang="ru-RU" sz="2800" dirty="0" smtClean="0">
                <a:sym typeface="Symbol"/>
              </a:rPr>
              <a:t>            должна содержать слагаемое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k</a:t>
            </a:r>
            <a:r>
              <a:rPr lang="en-US" sz="2800" i="1" baseline="-25000" dirty="0" smtClean="0"/>
              <a:t> </a:t>
            </a:r>
            <a:r>
              <a:rPr lang="ru-RU" sz="2800" i="1" baseline="-25000" dirty="0" smtClean="0"/>
              <a:t> </a:t>
            </a:r>
            <a:r>
              <a:rPr lang="ru-RU" sz="2800" dirty="0" smtClean="0">
                <a:sym typeface="Symbol"/>
              </a:rPr>
              <a:t>для</a:t>
            </a:r>
            <a:r>
              <a:rPr lang="en-US" sz="2800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всех  </a:t>
            </a:r>
          </a:p>
          <a:p>
            <a:pPr>
              <a:buNone/>
            </a:pPr>
            <a:r>
              <a:rPr lang="ru-RU" sz="2800" i="1" dirty="0" smtClean="0">
                <a:sym typeface="Symbol"/>
              </a:rPr>
              <a:t>                                                                               </a:t>
            </a:r>
            <a:r>
              <a:rPr lang="en-US" sz="2800" i="1" dirty="0" smtClean="0">
                <a:sym typeface="Symbol"/>
              </a:rPr>
              <a:t>   </a:t>
            </a:r>
            <a:r>
              <a:rPr lang="en-US" sz="2800" i="1" dirty="0" err="1" smtClean="0">
                <a:sym typeface="Symbol"/>
              </a:rPr>
              <a:t>j,k</a:t>
            </a:r>
            <a:r>
              <a:rPr lang="en-US" sz="2800" dirty="0" err="1" smtClean="0">
                <a:sym typeface="Symbol"/>
              </a:rPr>
              <a:t>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dirty="0" smtClean="0">
                <a:sym typeface="Symbol"/>
              </a:rPr>
              <a:t>.</a:t>
            </a:r>
            <a:r>
              <a:rPr lang="ru-RU" sz="2800" dirty="0" smtClean="0">
                <a:sym typeface="Symbol"/>
              </a:rPr>
              <a:t>    </a:t>
            </a:r>
            <a:endParaRPr lang="en-US" sz="2800" dirty="0" smtClean="0"/>
          </a:p>
          <a:p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819400" y="2590800"/>
          <a:ext cx="1130300" cy="752475"/>
        </p:xfrm>
        <a:graphic>
          <a:graphicData uri="http://schemas.openxmlformats.org/presentationml/2006/ole">
            <p:oleObj spid="_x0000_s58370" name="Формула" r:id="rId3" imgW="533160" imgH="35532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838200" y="5038725"/>
          <a:ext cx="1130300" cy="752475"/>
        </p:xfrm>
        <a:graphic>
          <a:graphicData uri="http://schemas.openxmlformats.org/presentationml/2006/ole">
            <p:oleObj spid="_x0000_s58371" name="Формула" r:id="rId4" imgW="53316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Неравенство </a:t>
            </a:r>
            <a:r>
              <a:rPr lang="ru-RU" dirty="0" err="1" smtClean="0"/>
              <a:t>Кирана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752600" y="2438400"/>
          <a:ext cx="5581650" cy="2220913"/>
        </p:xfrm>
        <a:graphic>
          <a:graphicData uri="http://schemas.openxmlformats.org/presentationml/2006/ole">
            <p:oleObj spid="_x0000_s59394" name="Формула" r:id="rId3" imgW="223488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/>
              <a:t>ЛП (1</a:t>
            </a:r>
            <a:r>
              <a:rPr lang="en-US" sz="4800" dirty="0" smtClean="0"/>
              <a:t>|</a:t>
            </a:r>
            <a:r>
              <a:rPr lang="en-US" sz="4800" i="1" dirty="0" err="1" smtClean="0"/>
              <a:t>r</a:t>
            </a:r>
            <a:r>
              <a:rPr lang="en-US" sz="4800" i="1" baseline="-25000" dirty="0" err="1" smtClean="0"/>
              <a:t>j</a:t>
            </a:r>
            <a:r>
              <a:rPr lang="en-US" sz="4800" i="1" baseline="-25000" dirty="0" smtClean="0"/>
              <a:t> </a:t>
            </a:r>
            <a:r>
              <a:rPr lang="en-US" sz="4800" dirty="0" smtClean="0"/>
              <a:t>|</a:t>
            </a:r>
            <a:r>
              <a:rPr lang="el-GR" sz="4800" dirty="0" smtClean="0"/>
              <a:t>Σ</a:t>
            </a:r>
            <a:r>
              <a:rPr lang="en-US" sz="4800" i="1" dirty="0" err="1" smtClean="0"/>
              <a:t>w</a:t>
            </a:r>
            <a:r>
              <a:rPr lang="en-US" sz="4800" i="1" baseline="-25000" dirty="0" err="1" smtClean="0"/>
              <a:t>j</a:t>
            </a:r>
            <a:r>
              <a:rPr lang="en-US" sz="4800" i="1" dirty="0" err="1" smtClean="0"/>
              <a:t>C</a:t>
            </a:r>
            <a:r>
              <a:rPr lang="en-US" sz="4800" i="1" baseline="-25000" dirty="0" err="1" smtClean="0"/>
              <a:t>j</a:t>
            </a:r>
            <a:r>
              <a:rPr lang="ru-RU" sz="4800" dirty="0" smtClean="0"/>
              <a:t>)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541463" y="2219325"/>
          <a:ext cx="5397500" cy="3419475"/>
        </p:xfrm>
        <a:graphic>
          <a:graphicData uri="http://schemas.openxmlformats.org/presentationml/2006/ole">
            <p:oleObj spid="_x0000_s1026" name="Формула" r:id="rId3" imgW="1942920" imgH="1231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dirty="0" smtClean="0"/>
              <a:t>Алгоритм</a:t>
            </a:r>
            <a:r>
              <a:rPr lang="en-US" sz="3600" dirty="0" smtClean="0"/>
              <a:t> </a:t>
            </a:r>
            <a:r>
              <a:rPr lang="ru-RU" sz="3600" dirty="0" smtClean="0"/>
              <a:t>1</a:t>
            </a:r>
            <a:r>
              <a:rPr lang="en-US" sz="3600" dirty="0" smtClean="0"/>
              <a:t>|</a:t>
            </a:r>
            <a:r>
              <a:rPr lang="en-US" sz="3600" i="1" dirty="0" err="1" smtClean="0"/>
              <a:t>r</a:t>
            </a:r>
            <a:r>
              <a:rPr lang="en-US" sz="3600" i="1" baseline="-25000" dirty="0" err="1" smtClean="0"/>
              <a:t>j</a:t>
            </a:r>
            <a:r>
              <a:rPr lang="en-US" sz="3600" i="1" baseline="-25000" dirty="0" smtClean="0"/>
              <a:t> </a:t>
            </a:r>
            <a:r>
              <a:rPr lang="en-US" sz="3600" dirty="0" smtClean="0"/>
              <a:t>|</a:t>
            </a:r>
            <a:r>
              <a:rPr lang="el-GR" sz="3600" dirty="0" smtClean="0"/>
              <a:t>Σ</a:t>
            </a:r>
            <a:r>
              <a:rPr lang="en-US" sz="3600" i="1" dirty="0" err="1" smtClean="0"/>
              <a:t>w</a:t>
            </a:r>
            <a:r>
              <a:rPr lang="en-US" sz="3600" i="1" baseline="-25000" dirty="0" err="1" smtClean="0"/>
              <a:t>j</a:t>
            </a:r>
            <a:r>
              <a:rPr lang="en-US" sz="3600" i="1" dirty="0" err="1" smtClean="0"/>
              <a:t>C</a:t>
            </a:r>
            <a:r>
              <a:rPr lang="en-US" sz="3600" i="1" baseline="-25000" dirty="0" err="1" smtClean="0"/>
              <a:t>j</a:t>
            </a:r>
            <a:endParaRPr lang="en-US" sz="36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/>
              <a:t>Найти оптимальное решение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baseline="300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=</a:t>
            </a:r>
            <a:r>
              <a:rPr lang="ru-RU" sz="2800" dirty="0" smtClean="0"/>
              <a:t> (</a:t>
            </a:r>
            <a:r>
              <a:rPr lang="ru-RU" sz="2800" i="1" dirty="0" smtClean="0"/>
              <a:t>С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/>
              <a:t>),</a:t>
            </a:r>
            <a:r>
              <a:rPr lang="ru-RU" sz="2800" i="1" dirty="0" smtClean="0"/>
              <a:t> С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/>
              <a:t>), …, </a:t>
            </a:r>
            <a:r>
              <a:rPr lang="ru-RU" sz="2800" i="1" dirty="0" smtClean="0"/>
              <a:t>С</a:t>
            </a:r>
            <a:r>
              <a:rPr lang="en-US" sz="2800" i="1" baseline="-25000" dirty="0" smtClean="0"/>
              <a:t>n</a:t>
            </a:r>
            <a:r>
              <a:rPr lang="ru-RU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/>
              <a:t>)) задачи ЛП (1</a:t>
            </a:r>
            <a:r>
              <a:rPr lang="en-US" sz="2800" dirty="0" smtClean="0"/>
              <a:t>|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|</a:t>
            </a:r>
            <a:r>
              <a:rPr lang="el-GR" sz="2800" dirty="0" smtClean="0"/>
              <a:t>Σ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j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>
                <a:sym typeface="Symbol" pitchFamily="18" charset="2"/>
              </a:rPr>
              <a:t>Упорядочить работы по моментам их завершения в решении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baseline="300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ru-RU" sz="2800" dirty="0" smtClean="0">
                <a:sym typeface="Symbol" pitchFamily="18" charset="2"/>
              </a:rPr>
              <a:t>. Обозначим полученную перестановку через </a:t>
            </a:r>
            <a:r>
              <a:rPr lang="el-GR" sz="2800" dirty="0" smtClean="0">
                <a:sym typeface="Symbol" pitchFamily="18" charset="2"/>
              </a:rPr>
              <a:t>π</a:t>
            </a:r>
            <a:r>
              <a:rPr lang="ru-RU" sz="2800" dirty="0" smtClean="0">
                <a:sym typeface="Symbol" pitchFamily="18" charset="2"/>
              </a:rPr>
              <a:t>. </a:t>
            </a: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>
                <a:sym typeface="Symbol" pitchFamily="18" charset="2"/>
              </a:rPr>
              <a:t>Построить раннее расписание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 </a:t>
            </a:r>
            <a:r>
              <a:rPr lang="ru-RU" sz="2800" dirty="0" smtClean="0">
                <a:sym typeface="Symbol" pitchFamily="18" charset="2"/>
              </a:rPr>
              <a:t>относительно перестановки </a:t>
            </a:r>
            <a:r>
              <a:rPr lang="el-GR" sz="2800" dirty="0" smtClean="0">
                <a:sym typeface="Symbol" pitchFamily="18" charset="2"/>
              </a:rPr>
              <a:t>π</a:t>
            </a:r>
            <a:r>
              <a:rPr lang="ru-RU" sz="2800" dirty="0" smtClean="0">
                <a:sym typeface="Symbol" pitchFamily="18" charset="2"/>
              </a:rPr>
              <a:t>. </a:t>
            </a: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dirty="0" smtClean="0">
                <a:sym typeface="MT Extra" pitchFamily="18" charset="2"/>
              </a:rPr>
              <a:t>)</a:t>
            </a:r>
            <a:endParaRPr lang="en-US" sz="28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3</a:t>
            </a:r>
            <a:r>
              <a:rPr lang="ru-RU" dirty="0" smtClean="0"/>
              <a:t>-приближение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Теорема</a:t>
            </a:r>
            <a:r>
              <a:rPr lang="en-US" sz="3600" b="1" dirty="0" smtClean="0">
                <a:solidFill>
                  <a:srgbClr val="CC3399"/>
                </a:solidFill>
              </a:rPr>
              <a:t> 1</a:t>
            </a:r>
            <a:r>
              <a:rPr lang="ru-RU" sz="3600" b="1" dirty="0" smtClean="0">
                <a:solidFill>
                  <a:srgbClr val="CC3399"/>
                </a:solidFill>
              </a:rPr>
              <a:t>1.</a:t>
            </a:r>
            <a:r>
              <a:rPr lang="en-US" sz="3600" b="1" dirty="0" smtClean="0">
                <a:solidFill>
                  <a:srgbClr val="CC3399"/>
                </a:solidFill>
              </a:rPr>
              <a:t>3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ru-RU" dirty="0" smtClean="0"/>
              <a:t>Алгоритм</a:t>
            </a:r>
            <a:r>
              <a:rPr lang="en-US" dirty="0" smtClean="0"/>
              <a:t> </a:t>
            </a:r>
            <a:r>
              <a:rPr lang="ru-RU" dirty="0" smtClean="0"/>
              <a:t>1</a:t>
            </a:r>
            <a:r>
              <a:rPr lang="en-US" dirty="0" smtClean="0"/>
              <a:t>|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dirty="0" smtClean="0"/>
              <a:t>|</a:t>
            </a:r>
            <a:r>
              <a:rPr lang="el-GR" dirty="0" smtClean="0"/>
              <a:t>Σ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j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 </a:t>
            </a:r>
            <a:r>
              <a:rPr lang="ru-RU" dirty="0" smtClean="0"/>
              <a:t>является </a:t>
            </a:r>
            <a:r>
              <a:rPr lang="en-US" dirty="0" smtClean="0"/>
              <a:t>3</a:t>
            </a:r>
            <a:r>
              <a:rPr lang="ru-RU" dirty="0" smtClean="0"/>
              <a:t>-приближен</a:t>
            </a:r>
            <a:r>
              <a:rPr lang="en-US" dirty="0" smtClean="0"/>
              <a:t>-</a:t>
            </a:r>
            <a:r>
              <a:rPr lang="ru-RU" dirty="0" err="1" smtClean="0"/>
              <a:t>ным</a:t>
            </a:r>
            <a:r>
              <a:rPr lang="ru-RU" dirty="0" smtClean="0"/>
              <a:t> алгоритмом для задачи 1</a:t>
            </a:r>
            <a:r>
              <a:rPr lang="en-US" dirty="0" smtClean="0"/>
              <a:t>|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dirty="0" smtClean="0"/>
              <a:t>|</a:t>
            </a:r>
            <a:r>
              <a:rPr lang="el-GR" dirty="0" smtClean="0"/>
              <a:t>Σ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j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j</a:t>
            </a:r>
            <a:r>
              <a:rPr lang="ru-RU" dirty="0" smtClean="0"/>
              <a:t>.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133600" y="4343400"/>
          <a:ext cx="5002213" cy="1093788"/>
        </p:xfrm>
        <a:graphic>
          <a:graphicData uri="http://schemas.openxmlformats.org/presentationml/2006/ole">
            <p:oleObj spid="_x0000_s60418" name="Формула" r:id="rId3" imgW="20318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800" dirty="0" smtClean="0"/>
          </a:p>
          <a:p>
            <a:endParaRPr lang="en-US" sz="2800" dirty="0" smtClean="0"/>
          </a:p>
          <a:p>
            <a:r>
              <a:rPr lang="ru-RU" sz="2800" dirty="0" smtClean="0"/>
              <a:t>Занумеруем работы в порядке их появления в расписании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*, т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.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е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.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baseline="-25000" dirty="0" smtClean="0">
                <a:solidFill>
                  <a:srgbClr val="00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solidFill>
                  <a:srgbClr val="000000"/>
                </a:solidFill>
              </a:rPr>
              <a:t>) ≤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solidFill>
                  <a:srgbClr val="000000"/>
                </a:solidFill>
              </a:rPr>
              <a:t>) ≤ … ≤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endParaRPr lang="ru-RU" sz="2800" dirty="0" smtClean="0">
              <a:solidFill>
                <a:srgbClr val="000000"/>
              </a:solidFill>
            </a:endParaRPr>
          </a:p>
          <a:p>
            <a:r>
              <a:rPr lang="ru-RU" sz="2800" dirty="0" smtClean="0"/>
              <a:t>Так как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 ― раннее расписание, то машина не простаивает в интервале</a:t>
            </a:r>
            <a:endParaRPr lang="ru-RU" sz="2800" dirty="0"/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4648200" y="3992562"/>
          <a:ext cx="1774825" cy="655638"/>
        </p:xfrm>
        <a:graphic>
          <a:graphicData uri="http://schemas.openxmlformats.org/presentationml/2006/ole">
            <p:oleObj spid="_x0000_s61442" name="Формула" r:id="rId3" imgW="1028520" imgH="380880" progId="Equation.3">
              <p:embed/>
            </p:oleObj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495550" y="4797425"/>
          <a:ext cx="3367088" cy="993775"/>
        </p:xfrm>
        <a:graphic>
          <a:graphicData uri="http://schemas.openxmlformats.org/presentationml/2006/ole">
            <p:oleObj spid="_x0000_s61443" name="Формула" r:id="rId4" imgW="1460160" imgH="4316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035300" y="1457325"/>
          <a:ext cx="2451100" cy="1057275"/>
        </p:xfrm>
        <a:graphic>
          <a:graphicData uri="http://schemas.openxmlformats.org/presentationml/2006/ole">
            <p:oleObj spid="_x0000_s61444" name="Формула" r:id="rId5" imgW="10285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ru-RU" sz="2400" dirty="0" smtClean="0"/>
              <a:t>Пусть  </a:t>
            </a:r>
            <a:r>
              <a:rPr lang="en-US" sz="2400" i="1" dirty="0" smtClean="0"/>
              <a:t>l</a:t>
            </a:r>
            <a:r>
              <a:rPr lang="en-US" sz="2400" dirty="0" smtClean="0">
                <a:sym typeface="Symbol"/>
              </a:rPr>
              <a:t>{1,…, </a:t>
            </a:r>
            <a:r>
              <a:rPr lang="en-US" sz="2400" i="1" dirty="0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}: </a:t>
            </a:r>
            <a:r>
              <a:rPr lang="en-US" sz="2400" i="1" dirty="0" err="1" smtClean="0">
                <a:sym typeface="Symbol"/>
              </a:rPr>
              <a:t>r</a:t>
            </a:r>
            <a:r>
              <a:rPr lang="en-US" sz="2400" i="1" baseline="-25000" dirty="0" err="1" smtClean="0">
                <a:sym typeface="Symbol"/>
              </a:rPr>
              <a:t>l</a:t>
            </a:r>
            <a:r>
              <a:rPr lang="en-US" sz="2400" i="1" baseline="-25000" dirty="0" smtClean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= </a:t>
            </a:r>
            <a:r>
              <a:rPr lang="en-US" sz="2400" dirty="0" err="1" smtClean="0">
                <a:sym typeface="Symbol"/>
              </a:rPr>
              <a:t>max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baseline="-25000" dirty="0" smtClean="0">
                <a:sym typeface="Symbol"/>
              </a:rPr>
              <a:t>=1,…,</a:t>
            </a:r>
            <a:r>
              <a:rPr lang="en-US" sz="2400" i="1" baseline="-25000" dirty="0" err="1" smtClean="0">
                <a:sym typeface="Symbol"/>
              </a:rPr>
              <a:t>j</a:t>
            </a:r>
            <a:r>
              <a:rPr lang="en-US" sz="2400" i="1" dirty="0" err="1" smtClean="0">
                <a:sym typeface="Symbol"/>
              </a:rPr>
              <a:t>r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.</a:t>
            </a:r>
          </a:p>
          <a:p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≥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l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</a:t>
            </a:r>
            <a:r>
              <a:rPr lang="ru-RU" sz="2400" dirty="0" smtClean="0">
                <a:solidFill>
                  <a:srgbClr val="000000"/>
                </a:solidFill>
              </a:rPr>
              <a:t>и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l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≥ </a:t>
            </a:r>
            <a:r>
              <a:rPr lang="en-US" sz="2400" i="1" dirty="0" err="1" smtClean="0">
                <a:sym typeface="Symbol"/>
              </a:rPr>
              <a:t>r</a:t>
            </a:r>
            <a:r>
              <a:rPr lang="en-US" sz="2400" i="1" baseline="-25000" dirty="0" err="1" smtClean="0">
                <a:sym typeface="Symbol"/>
              </a:rPr>
              <a:t>l</a:t>
            </a:r>
            <a:r>
              <a:rPr lang="en-US" sz="2400" i="1" baseline="-25000" dirty="0" smtClean="0">
                <a:sym typeface="Symbol"/>
              </a:rPr>
              <a:t> </a:t>
            </a:r>
            <a:r>
              <a:rPr lang="ru-RU" sz="2400" i="1" baseline="-25000" dirty="0" smtClean="0">
                <a:sym typeface="Symbol"/>
              </a:rPr>
              <a:t> </a:t>
            </a:r>
            <a:r>
              <a:rPr lang="ru-RU" sz="2400" dirty="0" smtClean="0">
                <a:sym typeface="Symbol" pitchFamily="18" charset="2"/>
              </a:rPr>
              <a:t> </a:t>
            </a:r>
            <a:r>
              <a:rPr lang="ru-RU" sz="2400" i="1" dirty="0" smtClean="0">
                <a:solidFill>
                  <a:srgbClr val="00206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j</a:t>
            </a:r>
            <a:r>
              <a:rPr lang="en-US" sz="2400" dirty="0" smtClean="0">
                <a:solidFill>
                  <a:srgbClr val="002060"/>
                </a:solidFill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206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2060"/>
                </a:solidFill>
              </a:rPr>
              <a:t>) ≥</a:t>
            </a:r>
            <a:r>
              <a:rPr lang="en-US" sz="2400" dirty="0" smtClean="0">
                <a:solidFill>
                  <a:srgbClr val="002060"/>
                </a:solidFill>
                <a:sym typeface="Symbol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sym typeface="Symbol"/>
              </a:rPr>
              <a:t>max</a:t>
            </a:r>
            <a:r>
              <a:rPr lang="en-US" sz="2400" i="1" baseline="-25000" dirty="0" err="1" smtClean="0">
                <a:solidFill>
                  <a:srgbClr val="002060"/>
                </a:solidFill>
                <a:sym typeface="Symbol"/>
              </a:rPr>
              <a:t>k</a:t>
            </a:r>
            <a:r>
              <a:rPr lang="en-US" sz="2400" baseline="-25000" dirty="0" smtClean="0">
                <a:solidFill>
                  <a:srgbClr val="002060"/>
                </a:solidFill>
                <a:sym typeface="Symbol"/>
              </a:rPr>
              <a:t>=1,…,</a:t>
            </a:r>
            <a:r>
              <a:rPr lang="en-US" sz="2400" i="1" baseline="-25000" dirty="0" err="1" smtClean="0">
                <a:solidFill>
                  <a:srgbClr val="002060"/>
                </a:solidFill>
                <a:sym typeface="Symbol"/>
              </a:rPr>
              <a:t>j</a:t>
            </a:r>
            <a:r>
              <a:rPr lang="en-US" sz="2400" i="1" dirty="0" err="1" smtClean="0">
                <a:solidFill>
                  <a:srgbClr val="002060"/>
                </a:solidFill>
                <a:sym typeface="Symbol"/>
              </a:rPr>
              <a:t>r</a:t>
            </a:r>
            <a:r>
              <a:rPr lang="en-US" sz="2400" i="1" baseline="-25000" dirty="0" err="1" smtClean="0">
                <a:solidFill>
                  <a:srgbClr val="002060"/>
                </a:solidFill>
                <a:sym typeface="Symbol"/>
              </a:rPr>
              <a:t>k</a:t>
            </a:r>
            <a:r>
              <a:rPr lang="ru-RU" sz="2400" i="1" dirty="0" smtClean="0">
                <a:sym typeface="Symbol"/>
              </a:rPr>
              <a:t>.</a:t>
            </a:r>
          </a:p>
          <a:p>
            <a:r>
              <a:rPr lang="ru-RU" sz="2400" dirty="0" smtClean="0">
                <a:sym typeface="Symbol"/>
              </a:rPr>
              <a:t>Пусть </a:t>
            </a:r>
            <a:r>
              <a:rPr lang="en-US" sz="2400" i="1" dirty="0" smtClean="0">
                <a:sym typeface="Symbol"/>
              </a:rPr>
              <a:t>S=</a:t>
            </a:r>
            <a:r>
              <a:rPr lang="en-US" sz="2400" dirty="0" smtClean="0">
                <a:sym typeface="Symbol"/>
              </a:rPr>
              <a:t>{1,…, </a:t>
            </a:r>
            <a:r>
              <a:rPr lang="en-US" sz="2400" i="1" dirty="0" smtClean="0">
                <a:sym typeface="Symbol"/>
              </a:rPr>
              <a:t>j</a:t>
            </a:r>
            <a:r>
              <a:rPr lang="en-US" sz="2400" dirty="0" smtClean="0">
                <a:sym typeface="Symbol"/>
              </a:rPr>
              <a:t>}</a:t>
            </a:r>
            <a:r>
              <a:rPr lang="ru-RU" sz="2400" dirty="0" smtClean="0">
                <a:sym typeface="Symbol"/>
              </a:rPr>
              <a:t>.</a:t>
            </a:r>
          </a:p>
          <a:p>
            <a:r>
              <a:rPr lang="ru-RU" sz="2400" dirty="0" smtClean="0">
                <a:sym typeface="Symbol"/>
              </a:rPr>
              <a:t>Так как 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 допустимое решение </a:t>
            </a:r>
            <a:r>
              <a:rPr lang="ru-RU" sz="2400" dirty="0" smtClean="0"/>
              <a:t>ЛП (1</a:t>
            </a:r>
            <a:r>
              <a:rPr lang="en-US" sz="2400" dirty="0" smtClean="0"/>
              <a:t>|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|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ru-RU" sz="2400" dirty="0" smtClean="0"/>
              <a:t>), то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ru-RU" sz="2400" dirty="0" smtClean="0"/>
              <a:t>Поскольку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 ≤ …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400" dirty="0" smtClean="0">
                <a:solidFill>
                  <a:srgbClr val="000000"/>
                </a:solidFill>
              </a:rPr>
              <a:t>), </a:t>
            </a:r>
            <a:r>
              <a:rPr lang="ru-RU" sz="2400" dirty="0" smtClean="0">
                <a:solidFill>
                  <a:srgbClr val="000000"/>
                </a:solidFill>
              </a:rPr>
              <a:t>то</a:t>
            </a:r>
            <a:endParaRPr lang="en-US" sz="2400" dirty="0" smtClean="0"/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2728912" y="381000"/>
          <a:ext cx="3367088" cy="993775"/>
        </p:xfrm>
        <a:graphic>
          <a:graphicData uri="http://schemas.openxmlformats.org/presentationml/2006/ole">
            <p:oleObj spid="_x0000_s62466" name="Формула" r:id="rId3" imgW="1460160" imgH="431640" progId="Equation.3">
              <p:embed/>
            </p:oleObj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2514600" y="3346450"/>
          <a:ext cx="2914650" cy="844550"/>
        </p:xfrm>
        <a:graphic>
          <a:graphicData uri="http://schemas.openxmlformats.org/presentationml/2006/ole">
            <p:oleObj spid="_x0000_s62468" name="Формула" r:id="rId4" imgW="1663560" imgH="4824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281113" y="4641850"/>
          <a:ext cx="5307012" cy="987425"/>
        </p:xfrm>
        <a:graphic>
          <a:graphicData uri="http://schemas.openxmlformats.org/presentationml/2006/ole">
            <p:oleObj spid="_x0000_s62469" name="Формула" r:id="rId5" imgW="2590560" imgH="482400" progId="Equation.3">
              <p:embed/>
            </p:oleObj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2790825" y="5695950"/>
          <a:ext cx="2314575" cy="857250"/>
        </p:xfrm>
        <a:graphic>
          <a:graphicData uri="http://schemas.openxmlformats.org/presentationml/2006/ole">
            <p:oleObj spid="_x0000_s62470" name="Формула" r:id="rId6" imgW="11300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/>
              <a:t>1</a:t>
            </a:r>
            <a:r>
              <a:rPr lang="en-US" sz="4800" dirty="0" smtClean="0"/>
              <a:t>|</a:t>
            </a:r>
            <a:r>
              <a:rPr lang="en-US" sz="4800" i="1" dirty="0" err="1" smtClean="0"/>
              <a:t>r</a:t>
            </a:r>
            <a:r>
              <a:rPr lang="en-US" sz="4800" i="1" baseline="-25000" dirty="0" err="1" smtClean="0"/>
              <a:t>j</a:t>
            </a:r>
            <a:r>
              <a:rPr lang="en-US" sz="4800" i="1" baseline="-25000" dirty="0" smtClean="0"/>
              <a:t> </a:t>
            </a:r>
            <a:r>
              <a:rPr lang="en-US" sz="4800" dirty="0" smtClean="0"/>
              <a:t>|</a:t>
            </a:r>
            <a:r>
              <a:rPr lang="el-GR" sz="4800" dirty="0" smtClean="0"/>
              <a:t>Σ</a:t>
            </a:r>
            <a:r>
              <a:rPr lang="en-US" sz="4800" i="1" dirty="0" err="1" smtClean="0"/>
              <a:t>C</a:t>
            </a:r>
            <a:r>
              <a:rPr lang="en-US" sz="4800" i="1" baseline="-25000" dirty="0" err="1" smtClean="0"/>
              <a:t>j</a:t>
            </a:r>
            <a:endParaRPr lang="en-US" sz="4800" i="1" baseline="-250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Одна</a:t>
            </a:r>
            <a:r>
              <a:rPr lang="ru-RU" b="1" i="1" dirty="0" smtClean="0"/>
              <a:t> </a:t>
            </a:r>
            <a:r>
              <a:rPr lang="ru-RU" dirty="0" smtClean="0"/>
              <a:t>машина.</a:t>
            </a:r>
            <a:endParaRPr lang="ru-RU" b="1" i="1" dirty="0" smtClean="0"/>
          </a:p>
          <a:p>
            <a:pPr eaLnBrk="1" hangingPunct="1"/>
            <a:r>
              <a:rPr lang="en-US" b="1" i="1" dirty="0" smtClean="0"/>
              <a:t>J </a:t>
            </a:r>
            <a:r>
              <a:rPr lang="en-US" i="1" dirty="0" smtClean="0"/>
              <a:t>= </a:t>
            </a:r>
            <a:r>
              <a:rPr lang="en-US" dirty="0" smtClean="0"/>
              <a:t>{</a:t>
            </a:r>
            <a:r>
              <a:rPr lang="ru-RU" dirty="0" smtClean="0"/>
              <a:t>1</a:t>
            </a:r>
            <a:r>
              <a:rPr lang="en-US" dirty="0" smtClean="0"/>
              <a:t>,..., </a:t>
            </a:r>
            <a:r>
              <a:rPr lang="en-US" i="1" dirty="0" smtClean="0"/>
              <a:t>n</a:t>
            </a:r>
            <a:r>
              <a:rPr lang="en-US" dirty="0" smtClean="0"/>
              <a:t>} – </a:t>
            </a:r>
            <a:r>
              <a:rPr lang="ru-RU" dirty="0" smtClean="0"/>
              <a:t>работы.</a:t>
            </a:r>
            <a:r>
              <a:rPr lang="en-US" dirty="0" smtClean="0"/>
              <a:t>  </a:t>
            </a:r>
          </a:p>
          <a:p>
            <a:pPr eaLnBrk="1" hangingPunct="1"/>
            <a:r>
              <a:rPr lang="en-US" dirty="0" smtClean="0"/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</a:t>
            </a:r>
            <a:r>
              <a:rPr lang="ru-RU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длительность работы </a:t>
            </a:r>
            <a:r>
              <a:rPr lang="en-US" i="1" dirty="0" smtClean="0"/>
              <a:t>j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i="1" dirty="0" smtClean="0"/>
              <a:t>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en-US" dirty="0" smtClean="0"/>
              <a:t> 0 – </a:t>
            </a:r>
            <a:r>
              <a:rPr lang="ru-RU" dirty="0" smtClean="0"/>
              <a:t>время поступления работы  </a:t>
            </a:r>
            <a:r>
              <a:rPr lang="en-US" i="1" dirty="0" smtClean="0"/>
              <a:t>j.</a:t>
            </a:r>
            <a:endParaRPr lang="ru-RU" dirty="0" smtClean="0"/>
          </a:p>
          <a:p>
            <a:pPr eaLnBrk="1" hangingPunct="1"/>
            <a:r>
              <a:rPr lang="ru-RU" i="1" dirty="0" smtClean="0"/>
              <a:t>С</a:t>
            </a:r>
            <a:r>
              <a:rPr lang="en-US" i="1" baseline="-25000" dirty="0" smtClean="0"/>
              <a:t>j</a:t>
            </a:r>
            <a:r>
              <a:rPr lang="ru-RU" dirty="0" smtClean="0"/>
              <a:t>(</a:t>
            </a:r>
            <a:r>
              <a:rPr lang="ru-RU" dirty="0" smtClean="0">
                <a:sym typeface="Symbol"/>
              </a:rPr>
              <a:t></a:t>
            </a:r>
            <a:r>
              <a:rPr lang="ru-RU" dirty="0" smtClean="0"/>
              <a:t>) </a:t>
            </a:r>
            <a:r>
              <a:rPr lang="en-US" dirty="0" smtClean="0"/>
              <a:t>–</a:t>
            </a:r>
            <a:r>
              <a:rPr lang="ru-RU" dirty="0" smtClean="0"/>
              <a:t> момент завершения работы в </a:t>
            </a:r>
            <a:r>
              <a:rPr lang="ru-RU" dirty="0" smtClean="0">
                <a:sym typeface="Symbol"/>
              </a:rPr>
              <a:t>.</a:t>
            </a:r>
            <a:endParaRPr lang="en-US" dirty="0" smtClean="0"/>
          </a:p>
          <a:p>
            <a:pPr eaLnBrk="1" hangingPunct="1"/>
            <a:r>
              <a:rPr lang="ru-RU" dirty="0" smtClean="0"/>
              <a:t>Прерывания запрещены.</a:t>
            </a:r>
          </a:p>
          <a:p>
            <a:pPr eaLnBrk="1" hangingPunct="1"/>
            <a:r>
              <a:rPr lang="ru-RU" dirty="0" smtClean="0"/>
              <a:t>Машина обслуживает не более одной работы одновременно.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</a:t>
            </a:r>
            <a:endParaRPr lang="ru-RU" dirty="0"/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582612" y="2667000"/>
          <a:ext cx="7875588" cy="993775"/>
        </p:xfrm>
        <a:graphic>
          <a:graphicData uri="http://schemas.openxmlformats.org/presentationml/2006/ole">
            <p:oleObj spid="_x0000_s63490" name="Формула" r:id="rId3" imgW="3416040" imgH="43164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846138" y="1681163"/>
          <a:ext cx="2430462" cy="673100"/>
        </p:xfrm>
        <a:graphic>
          <a:graphicData uri="http://schemas.openxmlformats.org/presentationml/2006/ole">
            <p:oleObj spid="_x0000_s63491" name="Формула" r:id="rId4" imgW="1054080" imgH="29196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857625" y="1504950"/>
          <a:ext cx="2314575" cy="857250"/>
        </p:xfrm>
        <a:graphic>
          <a:graphicData uri="http://schemas.openxmlformats.org/presentationml/2006/ole">
            <p:oleObj spid="_x0000_s63492" name="Формула" r:id="rId5" imgW="1130040" imgH="4190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057400" y="4343400"/>
          <a:ext cx="5103813" cy="985838"/>
        </p:xfrm>
        <a:graphic>
          <a:graphicData uri="http://schemas.openxmlformats.org/presentationml/2006/ole">
            <p:oleObj spid="_x0000_s63493" name="Формула" r:id="rId6" imgW="229860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smtClean="0"/>
              <a:t>Как решать ЛП?</a:t>
            </a:r>
            <a:endParaRPr lang="ru-RU" sz="4800" dirty="0" smtClean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942975" y="2219325"/>
          <a:ext cx="6596063" cy="3419475"/>
        </p:xfrm>
        <a:graphic>
          <a:graphicData uri="http://schemas.openxmlformats.org/presentationml/2006/ole">
            <p:oleObj spid="_x0000_s84994" name="Формула" r:id="rId3" imgW="2374560" imgH="1231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Метод эллипсоидов (грубо)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/>
              <a:t>Вход</a:t>
            </a:r>
            <a:r>
              <a:rPr lang="en-US" sz="2800" dirty="0" smtClean="0"/>
              <a:t>: </a:t>
            </a:r>
            <a:r>
              <a:rPr lang="en-US" sz="2800" i="1" dirty="0" smtClean="0"/>
              <a:t>P </a:t>
            </a:r>
            <a:r>
              <a:rPr lang="en-US" sz="2800" dirty="0" smtClean="0"/>
              <a:t>={</a:t>
            </a:r>
            <a:r>
              <a:rPr lang="en-US" sz="2800" i="1" dirty="0" err="1" smtClean="0"/>
              <a:t>Cx</a:t>
            </a:r>
            <a:r>
              <a:rPr lang="en-US" sz="2800" dirty="0" smtClean="0"/>
              <a:t> ≤ </a:t>
            </a:r>
            <a:r>
              <a:rPr lang="en-US" sz="2800" i="1" dirty="0" smtClean="0"/>
              <a:t>d</a:t>
            </a:r>
            <a:r>
              <a:rPr lang="en-US" sz="2800" dirty="0" smtClean="0"/>
              <a:t>}(</a:t>
            </a:r>
            <a:r>
              <a:rPr lang="ru-RU" sz="2800" dirty="0" smtClean="0"/>
              <a:t>полноразмерный или пустой)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i="1" dirty="0" smtClean="0"/>
              <a:t>N</a:t>
            </a:r>
            <a:r>
              <a:rPr lang="en-US" sz="2400" dirty="0" smtClean="0"/>
              <a:t>=2</a:t>
            </a:r>
            <a:r>
              <a:rPr lang="en-US" sz="2400" i="1" dirty="0" smtClean="0"/>
              <a:t>n</a:t>
            </a:r>
            <a:r>
              <a:rPr lang="en-US" sz="2400" dirty="0" smtClean="0"/>
              <a:t>((2</a:t>
            </a:r>
            <a:r>
              <a:rPr lang="en-US" sz="2400" i="1" dirty="0" smtClean="0"/>
              <a:t>n</a:t>
            </a:r>
            <a:r>
              <a:rPr lang="en-US" sz="2400" dirty="0" smtClean="0"/>
              <a:t>+1)</a:t>
            </a:r>
            <a:r>
              <a:rPr lang="en-US" sz="2400" dirty="0" smtClean="0">
                <a:sym typeface="Symbol"/>
              </a:rPr>
              <a:t></a:t>
            </a:r>
            <a:r>
              <a:rPr lang="en-US" sz="2400" i="1" dirty="0" smtClean="0">
                <a:sym typeface="Symbol"/>
              </a:rPr>
              <a:t>C</a:t>
            </a:r>
            <a:r>
              <a:rPr lang="en-US" sz="2400" dirty="0" smtClean="0">
                <a:sym typeface="Symbol"/>
              </a:rPr>
              <a:t> + </a:t>
            </a:r>
            <a:r>
              <a:rPr lang="en-US" sz="2400" i="1" dirty="0" err="1" smtClean="0">
                <a:sym typeface="Symbol"/>
              </a:rPr>
              <a:t>n</a:t>
            </a:r>
            <a:r>
              <a:rPr lang="en-US" sz="2400" dirty="0" err="1" smtClean="0">
                <a:sym typeface="Symbol"/>
              </a:rPr>
              <a:t></a:t>
            </a:r>
            <a:r>
              <a:rPr lang="en-US" sz="2400" i="1" dirty="0" err="1" smtClean="0">
                <a:sym typeface="Symbol"/>
              </a:rPr>
              <a:t>d</a:t>
            </a:r>
            <a:r>
              <a:rPr lang="en-US" sz="2400" dirty="0" smtClean="0">
                <a:sym typeface="Symbol"/>
              </a:rPr>
              <a:t> 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− </a:t>
            </a:r>
            <a:r>
              <a:rPr lang="en-US" sz="2400" i="1" dirty="0" smtClean="0">
                <a:latin typeface="Times New Roman"/>
                <a:cs typeface="Times New Roman"/>
                <a:sym typeface="Symbol"/>
              </a:rPr>
              <a:t>n</a:t>
            </a:r>
            <a:r>
              <a:rPr lang="en-US" sz="2400" baseline="30000" dirty="0" smtClean="0">
                <a:latin typeface="Times New Roman"/>
                <a:cs typeface="Times New Roman"/>
                <a:sym typeface="Symbol"/>
              </a:rPr>
              <a:t>3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)</a:t>
            </a:r>
            <a:r>
              <a:rPr lang="en-US" sz="2400" dirty="0" smtClean="0">
                <a:sym typeface="Symbol"/>
              </a:rPr>
              <a:t>,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0. (</a:t>
            </a:r>
            <a:r>
              <a:rPr lang="en-US" sz="2400" i="1" dirty="0" smtClean="0"/>
              <a:t>N </a:t>
            </a:r>
            <a:r>
              <a:rPr lang="ru-RU" sz="2400" dirty="0" smtClean="0"/>
              <a:t>не зависит от числа ограничений)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dirty="0" smtClean="0"/>
              <a:t>Выбрать большой эллипс</a:t>
            </a:r>
            <a:r>
              <a:rPr lang="en-US" sz="2400" dirty="0" smtClean="0"/>
              <a:t>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ru-RU" sz="2400" dirty="0" smtClean="0"/>
              <a:t>, содержащий </a:t>
            </a:r>
            <a:r>
              <a:rPr lang="en-US" sz="2400" i="1" dirty="0" smtClean="0"/>
              <a:t>P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dirty="0" smtClean="0"/>
              <a:t>Если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</a:t>
            </a:r>
            <a:r>
              <a:rPr lang="en-US" sz="2400" i="1" dirty="0" smtClean="0"/>
              <a:t>n</a:t>
            </a:r>
            <a:r>
              <a:rPr lang="ru-RU" sz="2400" i="1" dirty="0" smtClean="0"/>
              <a:t>, </a:t>
            </a:r>
            <a:r>
              <a:rPr lang="ru-RU" sz="2400" dirty="0" smtClean="0"/>
              <a:t>то </a:t>
            </a:r>
            <a:r>
              <a:rPr lang="en-US" sz="2400" dirty="0" smtClean="0"/>
              <a:t>STOP! (</a:t>
            </a:r>
            <a:r>
              <a:rPr lang="en-US" sz="2400" i="1" dirty="0" smtClean="0"/>
              <a:t>P </a:t>
            </a:r>
            <a:r>
              <a:rPr lang="en-US" sz="2400" i="1" dirty="0" smtClean="0">
                <a:latin typeface="Times New Roman"/>
                <a:cs typeface="Times New Roman"/>
              </a:rPr>
              <a:t>― </a:t>
            </a:r>
            <a:r>
              <a:rPr lang="ru-RU" sz="2400" i="1" dirty="0" smtClean="0">
                <a:latin typeface="Times New Roman"/>
                <a:cs typeface="Times New Roman"/>
              </a:rPr>
              <a:t>пустой</a:t>
            </a:r>
            <a:r>
              <a:rPr lang="en-US" sz="2400" i="1" dirty="0" smtClean="0">
                <a:latin typeface="Times New Roman"/>
                <a:cs typeface="Times New Roman"/>
              </a:rPr>
              <a:t>.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dirty="0" smtClean="0"/>
              <a:t>Если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i="1" dirty="0" smtClean="0"/>
              <a:t> </a:t>
            </a:r>
            <a:r>
              <a:rPr lang="ru-RU" sz="2400" dirty="0" smtClean="0">
                <a:cs typeface="Andalus" pitchFamily="2" charset="-78"/>
                <a:sym typeface="Symbol" pitchFamily="18" charset="2"/>
              </a:rPr>
              <a:t></a:t>
            </a:r>
            <a:r>
              <a:rPr lang="en-US" sz="2400" dirty="0" smtClean="0">
                <a:cs typeface="Andalus" pitchFamily="2" charset="-78"/>
                <a:sym typeface="Symbol" pitchFamily="18" charset="2"/>
              </a:rPr>
              <a:t> </a:t>
            </a:r>
            <a:r>
              <a:rPr lang="en-US" sz="2400" i="1" dirty="0" smtClean="0"/>
              <a:t>P,</a:t>
            </a:r>
            <a:r>
              <a:rPr lang="ru-RU" sz="2400" i="1" dirty="0" smtClean="0"/>
              <a:t>  </a:t>
            </a:r>
            <a:r>
              <a:rPr lang="ru-RU" sz="2400" dirty="0" smtClean="0"/>
              <a:t>то </a:t>
            </a:r>
            <a:r>
              <a:rPr lang="en-US" sz="2400" dirty="0" smtClean="0"/>
              <a:t>STOP! (</a:t>
            </a:r>
            <a:r>
              <a:rPr lang="ru-RU" sz="2400" i="1" dirty="0" smtClean="0"/>
              <a:t>Решение найдено</a:t>
            </a:r>
            <a:r>
              <a:rPr lang="en-US" sz="2400" i="1" dirty="0" smtClean="0"/>
              <a:t>.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dirty="0" smtClean="0"/>
              <a:t>Если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en-US" sz="2400" i="1" dirty="0" smtClean="0"/>
              <a:t> </a:t>
            </a:r>
            <a:r>
              <a:rPr lang="ru-RU" sz="2400" dirty="0" smtClean="0">
                <a:cs typeface="Andalus" pitchFamily="2" charset="-78"/>
                <a:sym typeface="Symbol"/>
              </a:rPr>
              <a:t></a:t>
            </a:r>
            <a:r>
              <a:rPr lang="en-US" sz="2400" dirty="0" smtClean="0">
                <a:cs typeface="Andalus" pitchFamily="2" charset="-78"/>
                <a:sym typeface="Symbol" pitchFamily="18" charset="2"/>
              </a:rPr>
              <a:t> </a:t>
            </a:r>
            <a:r>
              <a:rPr lang="en-US" sz="2400" i="1" dirty="0" smtClean="0"/>
              <a:t>P,</a:t>
            </a:r>
            <a:r>
              <a:rPr lang="ru-RU" sz="2400" i="1" dirty="0" smtClean="0"/>
              <a:t>  </a:t>
            </a:r>
            <a:r>
              <a:rPr lang="ru-RU" sz="2400" dirty="0" smtClean="0"/>
              <a:t>то найти неравенство, которое нарушается для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>
                <a:sym typeface="Symbol"/>
              </a:rPr>
              <a:t>k</a:t>
            </a:r>
            <a:r>
              <a:rPr lang="ru-RU" sz="2400" dirty="0" smtClean="0"/>
              <a:t>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ru-RU" sz="2400" dirty="0" smtClean="0"/>
              <a:t>6. Построить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), go to 3.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Лёвнер-Джон эллипсоид</a:t>
            </a:r>
          </a:p>
        </p:txBody>
      </p:sp>
      <p:pic>
        <p:nvPicPr>
          <p:cNvPr id="102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2708275"/>
            <a:ext cx="6003925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Box 4"/>
          <p:cNvSpPr txBox="1">
            <a:spLocks noChangeArrowheads="1"/>
          </p:cNvSpPr>
          <p:nvPr/>
        </p:nvSpPr>
        <p:spPr bwMode="auto">
          <a:xfrm>
            <a:off x="468313" y="1557338"/>
            <a:ext cx="53990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E</a:t>
            </a:r>
            <a:r>
              <a:rPr lang="en-US" sz="2400"/>
              <a:t>=</a:t>
            </a:r>
            <a:r>
              <a:rPr lang="en-US" sz="2400" i="1"/>
              <a:t>E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) = {</a:t>
            </a:r>
            <a:r>
              <a:rPr lang="en-US" sz="2400" i="1">
                <a:latin typeface="Calisto MT" pitchFamily="18" charset="0"/>
                <a:cs typeface="Andalus" pitchFamily="2" charset="-78"/>
              </a:rPr>
              <a:t>x</a:t>
            </a:r>
            <a:r>
              <a:rPr lang="ru-RU" sz="2400" i="1">
                <a:latin typeface="Calisto MT" pitchFamily="18" charset="0"/>
                <a:cs typeface="Andalus" pitchFamily="2" charset="-78"/>
              </a:rPr>
              <a:t> </a:t>
            </a:r>
            <a:r>
              <a:rPr lang="ru-RU" sz="2400">
                <a:latin typeface="Calisto MT" pitchFamily="18" charset="0"/>
                <a:cs typeface="Andalus" pitchFamily="2" charset="-78"/>
                <a:sym typeface="Symbol" pitchFamily="18" charset="2"/>
              </a:rPr>
              <a:t> </a:t>
            </a:r>
            <a:r>
              <a:rPr lang="en-US" sz="2400" b="1" i="1">
                <a:latin typeface="Calisto MT" pitchFamily="18" charset="0"/>
                <a:cs typeface="Andalus" pitchFamily="2" charset="-78"/>
              </a:rPr>
              <a:t>R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n </a:t>
            </a:r>
            <a:r>
              <a:rPr lang="en-US" sz="2400" i="1"/>
              <a:t>|</a:t>
            </a:r>
            <a:r>
              <a:rPr lang="en-US" sz="2400"/>
              <a:t>(</a:t>
            </a:r>
            <a:r>
              <a:rPr lang="en-US" sz="2400" i="1"/>
              <a:t>x−a</a:t>
            </a:r>
            <a:r>
              <a:rPr lang="en-US" sz="2400"/>
              <a:t>)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 T</a:t>
            </a:r>
            <a:r>
              <a:rPr lang="en-US" sz="2400" i="1"/>
              <a:t>A</a:t>
            </a:r>
            <a:r>
              <a:rPr lang="en-US" sz="2400" baseline="30000"/>
              <a:t>−1</a:t>
            </a:r>
            <a:r>
              <a:rPr lang="en-US" sz="2400"/>
              <a:t>(</a:t>
            </a:r>
            <a:r>
              <a:rPr lang="en-US" sz="2400" i="1"/>
              <a:t>x−a</a:t>
            </a:r>
            <a:r>
              <a:rPr lang="en-US" sz="2400"/>
              <a:t>) ≤ 1}</a:t>
            </a:r>
            <a:endParaRPr lang="ru-RU" sz="2400"/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488950" y="2060575"/>
            <a:ext cx="525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Eʹ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c</a:t>
            </a:r>
            <a:r>
              <a:rPr lang="en-US" sz="2400"/>
              <a:t>) = </a:t>
            </a:r>
            <a:r>
              <a:rPr lang="en-US" sz="2400" i="1"/>
              <a:t>E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,</a:t>
            </a:r>
            <a:r>
              <a:rPr lang="en-US" sz="2400" i="1"/>
              <a:t>a</a:t>
            </a:r>
            <a:r>
              <a:rPr lang="en-US" sz="2400"/>
              <a:t>) ∩ {</a:t>
            </a:r>
            <a:r>
              <a:rPr lang="en-US" sz="2400" i="1">
                <a:latin typeface="Calisto MT" pitchFamily="18" charset="0"/>
                <a:cs typeface="Andalus" pitchFamily="2" charset="-78"/>
              </a:rPr>
              <a:t>x</a:t>
            </a:r>
            <a:r>
              <a:rPr lang="ru-RU" sz="2400" i="1">
                <a:latin typeface="Calisto MT" pitchFamily="18" charset="0"/>
                <a:cs typeface="Andalus" pitchFamily="2" charset="-78"/>
              </a:rPr>
              <a:t> </a:t>
            </a:r>
            <a:r>
              <a:rPr lang="ru-RU" sz="2400">
                <a:latin typeface="Calisto MT" pitchFamily="18" charset="0"/>
                <a:cs typeface="Andalus" pitchFamily="2" charset="-78"/>
                <a:sym typeface="Symbol" pitchFamily="18" charset="2"/>
              </a:rPr>
              <a:t> </a:t>
            </a:r>
            <a:r>
              <a:rPr lang="en-US" sz="2400" b="1" i="1">
                <a:latin typeface="Calisto MT" pitchFamily="18" charset="0"/>
                <a:cs typeface="Andalus" pitchFamily="2" charset="-78"/>
              </a:rPr>
              <a:t>R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n </a:t>
            </a:r>
            <a:r>
              <a:rPr lang="en-US" sz="2400" i="1"/>
              <a:t>|c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T</a:t>
            </a:r>
            <a:r>
              <a:rPr lang="en-US" sz="2400" i="1"/>
              <a:t>x</a:t>
            </a:r>
            <a:r>
              <a:rPr lang="en-US" sz="2400"/>
              <a:t> ≤ </a:t>
            </a:r>
            <a:r>
              <a:rPr lang="en-US" sz="2400" i="1"/>
              <a:t>c</a:t>
            </a:r>
            <a:r>
              <a:rPr lang="en-US" sz="2400" i="1" baseline="30000">
                <a:latin typeface="Calisto MT" pitchFamily="18" charset="0"/>
                <a:cs typeface="Andalus" pitchFamily="2" charset="-78"/>
              </a:rPr>
              <a:t>T</a:t>
            </a:r>
            <a:r>
              <a:rPr lang="en-US" sz="2400" i="1"/>
              <a:t>a</a:t>
            </a:r>
            <a:r>
              <a:rPr lang="en-US" sz="2400"/>
              <a:t>} </a:t>
            </a:r>
            <a:endParaRPr lang="ru-RU" sz="240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5492750" y="5154613"/>
          <a:ext cx="3400425" cy="1514475"/>
        </p:xfrm>
        <a:graphic>
          <a:graphicData uri="http://schemas.openxmlformats.org/presentationml/2006/ole">
            <p:oleObj spid="_x0000_s86018" name="Формула" r:id="rId4" imgW="2108160" imgH="939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Метод эллипсоидов (грубо)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/>
              <a:t>Вход</a:t>
            </a:r>
            <a:r>
              <a:rPr lang="en-US" sz="2800" dirty="0" smtClean="0"/>
              <a:t>: </a:t>
            </a:r>
            <a:r>
              <a:rPr lang="en-US" sz="2800" i="1" dirty="0" smtClean="0"/>
              <a:t>P </a:t>
            </a:r>
            <a:r>
              <a:rPr lang="en-US" sz="2800" dirty="0" smtClean="0"/>
              <a:t>={</a:t>
            </a:r>
            <a:r>
              <a:rPr lang="en-US" sz="2800" i="1" dirty="0" err="1" smtClean="0"/>
              <a:t>Cx</a:t>
            </a:r>
            <a:r>
              <a:rPr lang="en-US" sz="2800" dirty="0" smtClean="0"/>
              <a:t> ≤ </a:t>
            </a:r>
            <a:r>
              <a:rPr lang="en-US" sz="2800" i="1" dirty="0" smtClean="0"/>
              <a:t>d</a:t>
            </a:r>
            <a:r>
              <a:rPr lang="en-US" sz="2800" dirty="0" smtClean="0"/>
              <a:t>}(</a:t>
            </a:r>
            <a:r>
              <a:rPr lang="ru-RU" sz="2800" dirty="0" smtClean="0"/>
              <a:t>полноразмерный или пустой)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i="1" dirty="0" smtClean="0"/>
              <a:t>N</a:t>
            </a:r>
            <a:r>
              <a:rPr lang="en-US" sz="2400" dirty="0" smtClean="0"/>
              <a:t>=2</a:t>
            </a:r>
            <a:r>
              <a:rPr lang="en-US" sz="2400" i="1" dirty="0" smtClean="0"/>
              <a:t>n</a:t>
            </a:r>
            <a:r>
              <a:rPr lang="en-US" sz="2400" dirty="0" smtClean="0"/>
              <a:t>((2</a:t>
            </a:r>
            <a:r>
              <a:rPr lang="en-US" sz="2400" i="1" dirty="0" smtClean="0"/>
              <a:t>n</a:t>
            </a:r>
            <a:r>
              <a:rPr lang="en-US" sz="2400" dirty="0" smtClean="0"/>
              <a:t>+1)</a:t>
            </a:r>
            <a:r>
              <a:rPr lang="en-US" sz="2400" dirty="0" smtClean="0">
                <a:sym typeface="Symbol"/>
              </a:rPr>
              <a:t></a:t>
            </a:r>
            <a:r>
              <a:rPr lang="en-US" sz="2400" i="1" dirty="0" smtClean="0">
                <a:sym typeface="Symbol"/>
              </a:rPr>
              <a:t>C</a:t>
            </a:r>
            <a:r>
              <a:rPr lang="en-US" sz="2400" dirty="0" smtClean="0">
                <a:sym typeface="Symbol"/>
              </a:rPr>
              <a:t> + </a:t>
            </a:r>
            <a:r>
              <a:rPr lang="en-US" sz="2400" i="1" dirty="0" err="1" smtClean="0">
                <a:sym typeface="Symbol"/>
              </a:rPr>
              <a:t>n</a:t>
            </a:r>
            <a:r>
              <a:rPr lang="en-US" sz="2400" dirty="0" err="1" smtClean="0">
                <a:sym typeface="Symbol"/>
              </a:rPr>
              <a:t></a:t>
            </a:r>
            <a:r>
              <a:rPr lang="en-US" sz="2400" i="1" dirty="0" err="1" smtClean="0">
                <a:sym typeface="Symbol"/>
              </a:rPr>
              <a:t>d</a:t>
            </a:r>
            <a:r>
              <a:rPr lang="en-US" sz="2400" dirty="0" smtClean="0">
                <a:sym typeface="Symbol"/>
              </a:rPr>
              <a:t> 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− </a:t>
            </a:r>
            <a:r>
              <a:rPr lang="en-US" sz="2400" i="1" dirty="0" smtClean="0">
                <a:latin typeface="Times New Roman"/>
                <a:cs typeface="Times New Roman"/>
                <a:sym typeface="Symbol"/>
              </a:rPr>
              <a:t>n</a:t>
            </a:r>
            <a:r>
              <a:rPr lang="en-US" sz="2400" baseline="30000" dirty="0" smtClean="0">
                <a:latin typeface="Times New Roman"/>
                <a:cs typeface="Times New Roman"/>
                <a:sym typeface="Symbol"/>
              </a:rPr>
              <a:t>3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)</a:t>
            </a:r>
            <a:r>
              <a:rPr lang="en-US" sz="2400" dirty="0" smtClean="0">
                <a:sym typeface="Symbol"/>
              </a:rPr>
              <a:t>,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0. (</a:t>
            </a:r>
            <a:r>
              <a:rPr lang="en-US" sz="2400" i="1" dirty="0" smtClean="0"/>
              <a:t>N </a:t>
            </a:r>
            <a:r>
              <a:rPr lang="ru-RU" sz="2400" dirty="0" smtClean="0"/>
              <a:t>не зависит от числа ограничений)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dirty="0" smtClean="0"/>
              <a:t>Выбрать большой эллипс</a:t>
            </a:r>
            <a:r>
              <a:rPr lang="en-US" sz="2400" dirty="0" smtClean="0"/>
              <a:t>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r>
              <a:rPr lang="ru-RU" sz="2400" dirty="0" smtClean="0"/>
              <a:t>, содержащий </a:t>
            </a:r>
            <a:r>
              <a:rPr lang="en-US" sz="2400" i="1" dirty="0" smtClean="0"/>
              <a:t>P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dirty="0" smtClean="0"/>
              <a:t>Если </a:t>
            </a:r>
            <a:r>
              <a:rPr lang="en-US" sz="2400" i="1" dirty="0" smtClean="0">
                <a:sym typeface="Symbol"/>
              </a:rPr>
              <a:t>k</a:t>
            </a:r>
            <a:r>
              <a:rPr lang="en-US" sz="2400" dirty="0" smtClean="0">
                <a:sym typeface="Symbol"/>
              </a:rPr>
              <a:t> = </a:t>
            </a:r>
            <a:r>
              <a:rPr lang="en-US" sz="2400" i="1" dirty="0" smtClean="0"/>
              <a:t>n</a:t>
            </a:r>
            <a:r>
              <a:rPr lang="ru-RU" sz="2400" i="1" dirty="0" smtClean="0"/>
              <a:t>, </a:t>
            </a:r>
            <a:r>
              <a:rPr lang="ru-RU" sz="2400" dirty="0" smtClean="0"/>
              <a:t>то </a:t>
            </a:r>
            <a:r>
              <a:rPr lang="en-US" sz="2400" dirty="0" smtClean="0"/>
              <a:t>STOP! (</a:t>
            </a:r>
            <a:r>
              <a:rPr lang="en-US" sz="2400" i="1" dirty="0" smtClean="0"/>
              <a:t>P </a:t>
            </a:r>
            <a:r>
              <a:rPr lang="en-US" sz="2400" i="1" dirty="0" smtClean="0">
                <a:latin typeface="Times New Roman"/>
                <a:cs typeface="Times New Roman"/>
              </a:rPr>
              <a:t>― </a:t>
            </a:r>
            <a:r>
              <a:rPr lang="ru-RU" sz="2400" i="1" dirty="0" smtClean="0">
                <a:latin typeface="Times New Roman"/>
                <a:cs typeface="Times New Roman"/>
              </a:rPr>
              <a:t>пустой</a:t>
            </a:r>
            <a:r>
              <a:rPr lang="en-US" sz="2400" i="1" dirty="0" smtClean="0">
                <a:latin typeface="Times New Roman"/>
                <a:cs typeface="Times New Roman"/>
              </a:rPr>
              <a:t>.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b="1" dirty="0" smtClean="0"/>
              <a:t>Если </a:t>
            </a:r>
            <a:r>
              <a:rPr lang="en-US" sz="2400" b="1" i="1" dirty="0" err="1" smtClean="0"/>
              <a:t>a</a:t>
            </a:r>
            <a:r>
              <a:rPr lang="en-US" sz="2400" b="1" i="1" baseline="-25000" dirty="0" err="1" smtClean="0">
                <a:sym typeface="Symbol"/>
              </a:rPr>
              <a:t>k</a:t>
            </a:r>
            <a:r>
              <a:rPr lang="en-US" sz="2400" b="1" i="1" dirty="0" smtClean="0"/>
              <a:t> </a:t>
            </a:r>
            <a:r>
              <a:rPr lang="ru-RU" sz="2400" b="1" dirty="0" smtClean="0">
                <a:cs typeface="Andalus" pitchFamily="2" charset="-78"/>
                <a:sym typeface="Symbol" pitchFamily="18" charset="2"/>
              </a:rPr>
              <a:t></a:t>
            </a:r>
            <a:r>
              <a:rPr lang="en-US" sz="2400" b="1" dirty="0" smtClean="0">
                <a:cs typeface="Andalus" pitchFamily="2" charset="-78"/>
                <a:sym typeface="Symbol" pitchFamily="18" charset="2"/>
              </a:rPr>
              <a:t> </a:t>
            </a:r>
            <a:r>
              <a:rPr lang="en-US" sz="2400" b="1" i="1" dirty="0" smtClean="0"/>
              <a:t>P,</a:t>
            </a:r>
            <a:r>
              <a:rPr lang="ru-RU" sz="2400" b="1" i="1" dirty="0" smtClean="0"/>
              <a:t>  </a:t>
            </a:r>
            <a:r>
              <a:rPr lang="ru-RU" sz="2400" b="1" dirty="0" smtClean="0"/>
              <a:t>то </a:t>
            </a:r>
            <a:r>
              <a:rPr lang="en-US" sz="2400" b="1" dirty="0" smtClean="0"/>
              <a:t>STOP! (</a:t>
            </a:r>
            <a:r>
              <a:rPr lang="ru-RU" sz="2400" b="1" i="1" dirty="0" smtClean="0"/>
              <a:t>Решение найдено</a:t>
            </a:r>
            <a:r>
              <a:rPr lang="en-US" sz="2400" b="1" i="1" dirty="0" smtClean="0"/>
              <a:t>.</a:t>
            </a:r>
            <a:r>
              <a:rPr lang="en-US" sz="2400" b="1" dirty="0" smtClean="0"/>
              <a:t>)</a:t>
            </a:r>
            <a:endParaRPr lang="ru-RU" sz="2400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400" b="1" dirty="0" smtClean="0"/>
              <a:t>Если </a:t>
            </a:r>
            <a:r>
              <a:rPr lang="en-US" sz="2400" b="1" i="1" dirty="0" err="1" smtClean="0"/>
              <a:t>a</a:t>
            </a:r>
            <a:r>
              <a:rPr lang="en-US" sz="2400" b="1" i="1" baseline="-25000" dirty="0" err="1" smtClean="0">
                <a:sym typeface="Symbol"/>
              </a:rPr>
              <a:t>k</a:t>
            </a:r>
            <a:r>
              <a:rPr lang="en-US" sz="2400" b="1" i="1" dirty="0" smtClean="0"/>
              <a:t> </a:t>
            </a:r>
            <a:r>
              <a:rPr lang="ru-RU" sz="2400" b="1" dirty="0" smtClean="0">
                <a:cs typeface="Andalus" pitchFamily="2" charset="-78"/>
                <a:sym typeface="Symbol"/>
              </a:rPr>
              <a:t></a:t>
            </a:r>
            <a:r>
              <a:rPr lang="en-US" sz="2400" b="1" dirty="0" smtClean="0">
                <a:cs typeface="Andalus" pitchFamily="2" charset="-78"/>
                <a:sym typeface="Symbol" pitchFamily="18" charset="2"/>
              </a:rPr>
              <a:t> </a:t>
            </a:r>
            <a:r>
              <a:rPr lang="en-US" sz="2400" b="1" i="1" dirty="0" smtClean="0"/>
              <a:t>P,</a:t>
            </a:r>
            <a:r>
              <a:rPr lang="ru-RU" sz="2400" b="1" i="1" dirty="0" smtClean="0"/>
              <a:t>  </a:t>
            </a:r>
            <a:r>
              <a:rPr lang="ru-RU" sz="2400" b="1" dirty="0" smtClean="0"/>
              <a:t>то найти неравенство, которое нарушается для </a:t>
            </a:r>
            <a:r>
              <a:rPr lang="en-US" sz="2400" b="1" i="1" dirty="0" err="1" smtClean="0"/>
              <a:t>a</a:t>
            </a:r>
            <a:r>
              <a:rPr lang="en-US" sz="2400" b="1" i="1" baseline="-25000" dirty="0" err="1" smtClean="0">
                <a:sym typeface="Symbol"/>
              </a:rPr>
              <a:t>k</a:t>
            </a:r>
            <a:r>
              <a:rPr lang="ru-RU" sz="2400" b="1" dirty="0" smtClean="0"/>
              <a:t>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ru-RU" sz="2400" dirty="0" smtClean="0"/>
              <a:t>6. Построить </a:t>
            </a:r>
            <a:r>
              <a:rPr lang="en-US" sz="2400" i="1" dirty="0" smtClean="0"/>
              <a:t>E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(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,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k+1</a:t>
            </a:r>
            <a:r>
              <a:rPr lang="en-US" sz="2400" dirty="0" smtClean="0"/>
              <a:t>), go to 3.</a:t>
            </a:r>
            <a:endParaRPr lang="ru-RU" sz="2400" dirty="0" smtClean="0"/>
          </a:p>
          <a:p>
            <a:pPr marL="514350" indent="-514350">
              <a:buFont typeface="Arial" charset="0"/>
              <a:buNone/>
              <a:defRPr/>
            </a:pPr>
            <a:r>
              <a:rPr lang="ru-RU" sz="2400" b="1" dirty="0" smtClean="0"/>
              <a:t>       Нужна полиномиальная по времени                       процедура для шагов 4 и 5!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dirty="0" smtClean="0"/>
              <a:t>Как проверять неравенства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81000" y="2438400"/>
            <a:ext cx="8382000" cy="3840163"/>
          </a:xfrm>
        </p:spPr>
        <p:txBody>
          <a:bodyPr/>
          <a:lstStyle/>
          <a:p>
            <a:r>
              <a:rPr lang="ru-RU" sz="2400" dirty="0" smtClean="0"/>
              <a:t>Рассмотрим произвольное решение </a:t>
            </a:r>
            <a:r>
              <a:rPr lang="ru-RU" sz="2400" dirty="0" smtClean="0">
                <a:sym typeface="Symbol"/>
              </a:rPr>
              <a:t>.</a:t>
            </a:r>
          </a:p>
          <a:p>
            <a:r>
              <a:rPr lang="ru-RU" sz="2400" dirty="0" smtClean="0">
                <a:sym typeface="Symbol"/>
              </a:rPr>
              <a:t>Занумеруем переменные так, что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</a:rPr>
              <a:t>)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</a:rPr>
              <a:t>) ≤ … ≤ </a:t>
            </a:r>
            <a:r>
              <a:rPr lang="ru-RU" sz="2400" i="1" dirty="0" smtClean="0">
                <a:solidFill>
                  <a:srgbClr val="000000"/>
                </a:solidFill>
              </a:rPr>
              <a:t>С</a:t>
            </a:r>
            <a:r>
              <a:rPr lang="en-US" sz="2400" i="1" baseline="-25000" dirty="0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</a:rPr>
              <a:t>).</a:t>
            </a:r>
            <a:endParaRPr lang="ru-RU" sz="2400" dirty="0" smtClean="0">
              <a:solidFill>
                <a:srgbClr val="000000"/>
              </a:solidFill>
            </a:endParaRPr>
          </a:p>
          <a:p>
            <a:r>
              <a:rPr lang="ru-RU" sz="2400" dirty="0" smtClean="0">
                <a:solidFill>
                  <a:srgbClr val="000000"/>
                </a:solidFill>
              </a:rPr>
              <a:t>Пусть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baseline="-25000" dirty="0" smtClean="0">
                <a:solidFill>
                  <a:srgbClr val="000000"/>
                </a:solidFill>
              </a:rPr>
              <a:t>1 </a:t>
            </a:r>
            <a:r>
              <a:rPr lang="en-US" sz="2400" dirty="0" smtClean="0">
                <a:sym typeface="Symbol"/>
              </a:rPr>
              <a:t>={1},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baseline="-25000" dirty="0" smtClean="0">
                <a:solidFill>
                  <a:srgbClr val="000000"/>
                </a:solidFill>
              </a:rPr>
              <a:t>2 </a:t>
            </a:r>
            <a:r>
              <a:rPr lang="en-US" sz="2400" dirty="0" smtClean="0">
                <a:sym typeface="Symbol"/>
              </a:rPr>
              <a:t>={1, 2},…, </a:t>
            </a:r>
            <a:r>
              <a:rPr lang="en-US" sz="2400" i="1" dirty="0" err="1" smtClean="0">
                <a:sym typeface="Symbol"/>
              </a:rPr>
              <a:t>S</a:t>
            </a:r>
            <a:r>
              <a:rPr lang="en-US" sz="2400" i="1" baseline="-25000" dirty="0" err="1" smtClean="0">
                <a:solidFill>
                  <a:srgbClr val="000000"/>
                </a:solidFill>
              </a:rPr>
              <a:t>n</a:t>
            </a:r>
            <a:r>
              <a:rPr lang="en-US" sz="2400" baseline="-250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ym typeface="Symbol"/>
              </a:rPr>
              <a:t>={1,…, </a:t>
            </a:r>
            <a:r>
              <a:rPr lang="en-US" sz="2400" i="1" dirty="0" smtClean="0">
                <a:sym typeface="Symbol"/>
              </a:rPr>
              <a:t>n</a:t>
            </a:r>
            <a:r>
              <a:rPr lang="en-US" sz="2400" dirty="0" smtClean="0">
                <a:sym typeface="Symbol"/>
              </a:rPr>
              <a:t>}.</a:t>
            </a:r>
          </a:p>
          <a:p>
            <a:r>
              <a:rPr lang="ru-RU" sz="2400" dirty="0" smtClean="0">
                <a:solidFill>
                  <a:srgbClr val="000000"/>
                </a:solidFill>
                <a:sym typeface="Symbol"/>
              </a:rPr>
              <a:t>Покажем, что достаточно проверить нарушения ограничений только для множеств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,</a:t>
            </a:r>
            <a:r>
              <a:rPr lang="en-US" sz="2400" i="1" dirty="0" smtClean="0">
                <a:sym typeface="Symbol"/>
              </a:rPr>
              <a:t> S</a:t>
            </a:r>
            <a:r>
              <a:rPr lang="ru-RU" sz="2400" baseline="-25000" dirty="0" smtClean="0">
                <a:solidFill>
                  <a:srgbClr val="000000"/>
                </a:solidFill>
              </a:rPr>
              <a:t>2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,…, </a:t>
            </a:r>
            <a:r>
              <a:rPr lang="en-US" sz="2400" i="1" dirty="0" err="1" smtClean="0">
                <a:sym typeface="Symbol"/>
              </a:rPr>
              <a:t>S</a:t>
            </a:r>
            <a:r>
              <a:rPr lang="en-US" sz="2400" i="1" baseline="-25000" dirty="0" err="1" smtClean="0">
                <a:solidFill>
                  <a:srgbClr val="000000"/>
                </a:solidFill>
                <a:sym typeface="Symbol"/>
              </a:rPr>
              <a:t>n</a:t>
            </a:r>
            <a:r>
              <a:rPr lang="ru-RU" sz="2400" dirty="0" smtClean="0">
                <a:solidFill>
                  <a:srgbClr val="000000"/>
                </a:solidFill>
                <a:sym typeface="Symbol"/>
              </a:rPr>
              <a:t>.</a:t>
            </a:r>
            <a:endParaRPr lang="en-US" sz="2400" dirty="0" smtClean="0">
              <a:solidFill>
                <a:srgbClr val="000000"/>
              </a:solidFill>
              <a:sym typeface="Symbol"/>
            </a:endParaRPr>
          </a:p>
          <a:p>
            <a:r>
              <a:rPr lang="ru-RU" sz="2400" dirty="0" smtClean="0">
                <a:solidFill>
                  <a:srgbClr val="000000"/>
                </a:solidFill>
                <a:sym typeface="Symbol"/>
              </a:rPr>
              <a:t>Если ни одно из этих ограничений нарушается, то не нарушается ни одно из ограничений ЛП.</a:t>
            </a:r>
            <a:endParaRPr lang="ru-RU" sz="2400" dirty="0" smtClean="0">
              <a:solidFill>
                <a:srgbClr val="000000"/>
              </a:solidFill>
            </a:endParaRPr>
          </a:p>
          <a:p>
            <a:endParaRPr lang="ru-RU" sz="2400" dirty="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954213" y="1219200"/>
          <a:ext cx="4427537" cy="1154113"/>
        </p:xfrm>
        <a:graphic>
          <a:graphicData uri="http://schemas.openxmlformats.org/presentationml/2006/ole">
            <p:oleObj spid="_x0000_s87042" name="Формула" r:id="rId3" imgW="199368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Процедура отделения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</a:t>
            </a:r>
            <a:r>
              <a:rPr lang="ru-RU" b="1" dirty="0" smtClean="0">
                <a:solidFill>
                  <a:srgbClr val="CC3399"/>
                </a:solidFill>
              </a:rPr>
              <a:t>Лемма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ru-RU" b="1" dirty="0" smtClean="0">
                <a:solidFill>
                  <a:srgbClr val="CC3399"/>
                </a:solidFill>
              </a:rPr>
              <a:t>11.1</a:t>
            </a:r>
          </a:p>
          <a:p>
            <a:pPr eaLnBrk="1" hangingPunct="1"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Если ограничение (2) выполнено для всех множеств </a:t>
            </a:r>
            <a:r>
              <a:rPr lang="en-US" sz="2800" i="1" dirty="0" smtClean="0">
                <a:sym typeface="Symbol"/>
              </a:rPr>
              <a:t>S</a:t>
            </a:r>
            <a:r>
              <a:rPr lang="en-US" sz="2800" baseline="-25000" dirty="0" smtClean="0">
                <a:solidFill>
                  <a:srgbClr val="000000"/>
                </a:solidFill>
              </a:rPr>
              <a:t>1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,</a:t>
            </a:r>
            <a:r>
              <a:rPr lang="en-US" sz="2800" i="1" dirty="0" smtClean="0">
                <a:sym typeface="Symbol"/>
              </a:rPr>
              <a:t> S</a:t>
            </a:r>
            <a:r>
              <a:rPr lang="ru-RU" sz="2800" baseline="-25000" dirty="0" smtClean="0">
                <a:solidFill>
                  <a:srgbClr val="000000"/>
                </a:solidFill>
              </a:rPr>
              <a:t>2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,…, 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n</a:t>
            </a:r>
            <a:r>
              <a:rPr lang="ru-RU" sz="2800" dirty="0" smtClean="0"/>
              <a:t>, то оно выполнено и для любого множества </a:t>
            </a:r>
            <a:r>
              <a:rPr lang="en-US" sz="2800" i="1" dirty="0" smtClean="0"/>
              <a:t>S </a:t>
            </a:r>
            <a:r>
              <a:rPr lang="en-US" sz="2800" dirty="0" smtClean="0">
                <a:sym typeface="Symbol"/>
              </a:rPr>
              <a:t> </a:t>
            </a:r>
            <a:r>
              <a:rPr lang="en-US" sz="2800" b="1" i="1" dirty="0" smtClean="0">
                <a:sym typeface="Symbol"/>
              </a:rPr>
              <a:t>J</a:t>
            </a:r>
            <a:r>
              <a:rPr lang="en-US" sz="2800" dirty="0" smtClean="0">
                <a:sym typeface="Symbol"/>
              </a:rPr>
              <a:t>.</a:t>
            </a:r>
            <a:endParaRPr lang="ru-RU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 (1)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Пусть </a:t>
            </a:r>
            <a:r>
              <a:rPr lang="en-US" sz="2400" i="1" dirty="0" smtClean="0"/>
              <a:t>S</a:t>
            </a:r>
            <a:r>
              <a:rPr lang="ru-RU" sz="2400" dirty="0" smtClean="0"/>
              <a:t> </a:t>
            </a:r>
            <a:r>
              <a:rPr lang="en-US" sz="2400" dirty="0" smtClean="0">
                <a:sym typeface="Symbol"/>
              </a:rPr>
              <a:t> </a:t>
            </a:r>
            <a:r>
              <a:rPr lang="en-US" sz="2400" b="1" i="1" dirty="0" smtClean="0">
                <a:sym typeface="Symbol"/>
              </a:rPr>
              <a:t>J </a:t>
            </a:r>
            <a:r>
              <a:rPr lang="ru-RU" sz="2400" dirty="0" smtClean="0"/>
              <a:t>, на котором нарушается ограничение (2), т.е.</a:t>
            </a:r>
            <a:endParaRPr lang="en-US" sz="2400" dirty="0" smtClean="0"/>
          </a:p>
          <a:p>
            <a:endParaRPr lang="ru-RU" sz="2400" dirty="0" smtClean="0"/>
          </a:p>
          <a:p>
            <a:endParaRPr lang="en-US" sz="2400" dirty="0" smtClean="0"/>
          </a:p>
          <a:p>
            <a:r>
              <a:rPr lang="ru-RU" sz="2400" dirty="0" smtClean="0"/>
              <a:t>Покажем, что ограничение (2) также нарушается для некоторого множества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i="1" baseline="-25000" dirty="0" smtClean="0">
                <a:solidFill>
                  <a:srgbClr val="000000"/>
                </a:solidFill>
                <a:sym typeface="Symbol"/>
              </a:rPr>
              <a:t>i</a:t>
            </a:r>
            <a:r>
              <a:rPr lang="ru-RU" sz="2400" dirty="0" smtClean="0"/>
              <a:t>,</a:t>
            </a:r>
            <a:r>
              <a:rPr lang="en-US" sz="2400" dirty="0" smtClean="0"/>
              <a:t>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=1,…, </a:t>
            </a:r>
            <a:r>
              <a:rPr lang="en-US" sz="2400" i="1" dirty="0" smtClean="0"/>
              <a:t>n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ru-RU" sz="2400" dirty="0" smtClean="0"/>
              <a:t>Преобразуем множество </a:t>
            </a:r>
            <a:r>
              <a:rPr lang="en-US" sz="2400" i="1" dirty="0" smtClean="0"/>
              <a:t>S</a:t>
            </a:r>
            <a:r>
              <a:rPr lang="ru-RU" sz="2400" i="1" dirty="0" smtClean="0"/>
              <a:t> </a:t>
            </a:r>
            <a:r>
              <a:rPr lang="ru-RU" sz="2400" dirty="0" smtClean="0"/>
              <a:t>в </a:t>
            </a:r>
            <a:r>
              <a:rPr lang="en-US" sz="2400" i="1" dirty="0" smtClean="0">
                <a:sym typeface="Symbol"/>
              </a:rPr>
              <a:t>S</a:t>
            </a:r>
            <a:r>
              <a:rPr lang="en-US" sz="2400" i="1" baseline="-25000" dirty="0" smtClean="0">
                <a:solidFill>
                  <a:srgbClr val="000000"/>
                </a:solidFill>
                <a:sym typeface="Symbol"/>
              </a:rPr>
              <a:t>i</a:t>
            </a:r>
            <a:r>
              <a:rPr lang="ru-RU" sz="2400" dirty="0" smtClean="0"/>
              <a:t> так, чтобы на каждом шаге значение </a:t>
            </a:r>
            <a:r>
              <a:rPr lang="en-US" sz="2400" i="1" dirty="0" smtClean="0"/>
              <a:t>x</a:t>
            </a:r>
            <a:r>
              <a:rPr lang="ru-RU" sz="2400" dirty="0" smtClean="0"/>
              <a:t> уменьшалось</a:t>
            </a:r>
            <a:endParaRPr lang="ru-RU" sz="2400" dirty="0"/>
          </a:p>
        </p:txBody>
      </p:sp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2644775" y="2063750"/>
          <a:ext cx="2192338" cy="831850"/>
        </p:xfrm>
        <a:graphic>
          <a:graphicData uri="http://schemas.openxmlformats.org/presentationml/2006/ole">
            <p:oleObj spid="_x0000_s88067" name="Формула" r:id="rId3" imgW="1371600" imgH="520560" progId="Equation.3">
              <p:embed/>
            </p:oleObj>
          </a:graphicData>
        </a:graphic>
      </p:graphicFrame>
      <p:graphicFrame>
        <p:nvGraphicFramePr>
          <p:cNvPr id="88068" name="Object 3"/>
          <p:cNvGraphicFramePr>
            <a:graphicFrameLocks noChangeAspect="1"/>
          </p:cNvGraphicFramePr>
          <p:nvPr/>
        </p:nvGraphicFramePr>
        <p:xfrm>
          <a:off x="2590800" y="3733800"/>
          <a:ext cx="2476500" cy="831850"/>
        </p:xfrm>
        <a:graphic>
          <a:graphicData uri="http://schemas.openxmlformats.org/presentationml/2006/ole">
            <p:oleObj spid="_x0000_s88068" name="Формула" r:id="rId4" imgW="1549080" imgH="520560" progId="Equation.3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Удаление работы </a:t>
            </a:r>
            <a:r>
              <a:rPr lang="en-US" sz="2800" i="1" dirty="0" smtClean="0"/>
              <a:t>k</a:t>
            </a:r>
            <a:r>
              <a:rPr lang="en-US" sz="2800" dirty="0" smtClean="0"/>
              <a:t> </a:t>
            </a:r>
            <a:r>
              <a:rPr lang="ru-RU" sz="2800" dirty="0" smtClean="0"/>
              <a:t>уменьшает </a:t>
            </a:r>
            <a:r>
              <a:rPr lang="en-US" sz="2800" i="1" dirty="0" smtClean="0"/>
              <a:t>x</a:t>
            </a:r>
            <a:r>
              <a:rPr lang="en-US" sz="2800" dirty="0" smtClean="0"/>
              <a:t>, </a:t>
            </a:r>
            <a:r>
              <a:rPr lang="ru-RU" sz="2800" dirty="0" smtClean="0"/>
              <a:t>если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ru-RU" sz="2800" dirty="0" smtClean="0"/>
              <a:t>Добавление работы </a:t>
            </a:r>
            <a:r>
              <a:rPr lang="en-US" sz="2800" i="1" dirty="0" smtClean="0"/>
              <a:t>k</a:t>
            </a:r>
            <a:r>
              <a:rPr lang="en-US" sz="2800" dirty="0" smtClean="0"/>
              <a:t> </a:t>
            </a:r>
            <a:r>
              <a:rPr lang="ru-RU" sz="2800" dirty="0" smtClean="0"/>
              <a:t>уменьшает </a:t>
            </a:r>
            <a:r>
              <a:rPr lang="en-US" sz="2800" i="1" dirty="0" smtClean="0"/>
              <a:t>x</a:t>
            </a:r>
            <a:r>
              <a:rPr lang="en-US" sz="2800" dirty="0" smtClean="0"/>
              <a:t>, </a:t>
            </a:r>
            <a:r>
              <a:rPr lang="ru-RU" sz="2800" dirty="0" smtClean="0"/>
              <a:t>если</a:t>
            </a:r>
            <a:endParaRPr lang="en-US" sz="2800" dirty="0" smtClean="0"/>
          </a:p>
          <a:p>
            <a:endParaRPr lang="ru-RU" sz="2800" dirty="0"/>
          </a:p>
        </p:txBody>
      </p:sp>
      <p:graphicFrame>
        <p:nvGraphicFramePr>
          <p:cNvPr id="89090" name="Object 3"/>
          <p:cNvGraphicFramePr>
            <a:graphicFrameLocks noChangeAspect="1"/>
          </p:cNvGraphicFramePr>
          <p:nvPr/>
        </p:nvGraphicFramePr>
        <p:xfrm>
          <a:off x="2827337" y="304800"/>
          <a:ext cx="3116263" cy="1047750"/>
        </p:xfrm>
        <a:graphic>
          <a:graphicData uri="http://schemas.openxmlformats.org/presentationml/2006/ole">
            <p:oleObj spid="_x0000_s89090" name="Формула" r:id="rId3" imgW="1549080" imgH="52056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49299" y="2286000"/>
          <a:ext cx="7327901" cy="823913"/>
        </p:xfrm>
        <a:graphic>
          <a:graphicData uri="http://schemas.openxmlformats.org/presentationml/2006/ole">
            <p:oleObj spid="_x0000_s89091" name="Формула" r:id="rId4" imgW="3162240" imgH="355320" progId="Equation.3">
              <p:embed/>
            </p:oleObj>
          </a:graphicData>
        </a:graphic>
      </p:graphicFrame>
      <p:graphicFrame>
        <p:nvGraphicFramePr>
          <p:cNvPr id="89092" name="Object 4"/>
          <p:cNvGraphicFramePr>
            <a:graphicFrameLocks noChangeAspect="1"/>
          </p:cNvGraphicFramePr>
          <p:nvPr/>
        </p:nvGraphicFramePr>
        <p:xfrm>
          <a:off x="1133475" y="3900488"/>
          <a:ext cx="6710363" cy="823912"/>
        </p:xfrm>
        <a:graphic>
          <a:graphicData uri="http://schemas.openxmlformats.org/presentationml/2006/ole">
            <p:oleObj spid="_x0000_s89092" name="Формула" r:id="rId5" imgW="2895480" imgH="355320" progId="Equation.3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Удаление работ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Пусть </a:t>
            </a:r>
            <a:r>
              <a:rPr lang="en-US" sz="2800" i="1" dirty="0" smtClean="0"/>
              <a:t>l</a:t>
            </a:r>
            <a:r>
              <a:rPr lang="ru-RU" sz="2800" i="1" dirty="0" smtClean="0"/>
              <a:t> </a:t>
            </a:r>
            <a:r>
              <a:rPr lang="ru-RU" sz="2800" dirty="0" smtClean="0"/>
              <a:t>― работа с наибольшим индексом в </a:t>
            </a:r>
            <a:r>
              <a:rPr lang="en-US" sz="2800" i="1" dirty="0" smtClean="0"/>
              <a:t>S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endParaRPr lang="en-US" sz="2800" dirty="0" smtClean="0"/>
          </a:p>
          <a:p>
            <a:r>
              <a:rPr lang="ru-RU" sz="2800" dirty="0" smtClean="0"/>
              <a:t>Если</a:t>
            </a:r>
            <a:r>
              <a:rPr lang="en-US" sz="2800" dirty="0" smtClean="0"/>
              <a:t>                             </a:t>
            </a:r>
            <a:r>
              <a:rPr lang="ru-RU" sz="2800" dirty="0" smtClean="0"/>
              <a:t>то удалим </a:t>
            </a:r>
            <a:r>
              <a:rPr lang="en-US" sz="2800" i="1" dirty="0" smtClean="0"/>
              <a:t>l</a:t>
            </a:r>
            <a:r>
              <a:rPr lang="en-US" sz="2800" dirty="0" smtClean="0"/>
              <a:t> </a:t>
            </a:r>
            <a:r>
              <a:rPr lang="ru-RU" sz="2800" dirty="0" smtClean="0"/>
              <a:t>из </a:t>
            </a:r>
            <a:r>
              <a:rPr lang="en-US" sz="2800" i="1" dirty="0" smtClean="0"/>
              <a:t>S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r>
              <a:rPr lang="ru-RU" sz="2800" dirty="0" smtClean="0"/>
              <a:t>Ограничение (2) нарушается и на </a:t>
            </a:r>
            <a:r>
              <a:rPr lang="en-US" sz="2800" i="1" dirty="0" smtClean="0"/>
              <a:t>S</a:t>
            </a:r>
            <a:r>
              <a:rPr lang="en-US" sz="2800" dirty="0" smtClean="0"/>
              <a:t> \ {</a:t>
            </a:r>
            <a:r>
              <a:rPr lang="en-US" sz="2800" i="1" dirty="0" smtClean="0"/>
              <a:t>l</a:t>
            </a:r>
            <a:r>
              <a:rPr lang="en-US" sz="2800" dirty="0" smtClean="0"/>
              <a:t>}.</a:t>
            </a:r>
          </a:p>
          <a:p>
            <a:r>
              <a:rPr lang="ru-RU" sz="2800" dirty="0" smtClean="0"/>
              <a:t>Продолжим удаление работ, пока не получим множество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i="1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 такое, что для работы </a:t>
            </a:r>
            <a:r>
              <a:rPr lang="en-US" sz="2800" i="1" dirty="0" smtClean="0"/>
              <a:t>l </a:t>
            </a:r>
            <a:r>
              <a:rPr lang="ru-RU" sz="2800" dirty="0" smtClean="0">
                <a:sym typeface="Symbol"/>
              </a:rPr>
              <a:t>с наибольшим индексом выполнено</a:t>
            </a:r>
            <a:endParaRPr lang="ru-RU" sz="2800" dirty="0"/>
          </a:p>
        </p:txBody>
      </p:sp>
      <p:graphicFrame>
        <p:nvGraphicFramePr>
          <p:cNvPr id="90114" name="Object 2"/>
          <p:cNvGraphicFramePr>
            <a:graphicFrameLocks noChangeAspect="1"/>
          </p:cNvGraphicFramePr>
          <p:nvPr/>
        </p:nvGraphicFramePr>
        <p:xfrm>
          <a:off x="1712913" y="2057400"/>
          <a:ext cx="2420937" cy="752475"/>
        </p:xfrm>
        <a:graphic>
          <a:graphicData uri="http://schemas.openxmlformats.org/presentationml/2006/ole">
            <p:oleObj spid="_x0000_s90114" name="Формула" r:id="rId3" imgW="1143000" imgH="355320" progId="Equation.3">
              <p:embed/>
            </p:oleObj>
          </a:graphicData>
        </a:graphic>
      </p:graphicFrame>
      <p:graphicFrame>
        <p:nvGraphicFramePr>
          <p:cNvPr id="90115" name="Object 3"/>
          <p:cNvGraphicFramePr>
            <a:graphicFrameLocks noChangeAspect="1"/>
          </p:cNvGraphicFramePr>
          <p:nvPr/>
        </p:nvGraphicFramePr>
        <p:xfrm>
          <a:off x="5580063" y="4724400"/>
          <a:ext cx="2420937" cy="752475"/>
        </p:xfrm>
        <a:graphic>
          <a:graphicData uri="http://schemas.openxmlformats.org/presentationml/2006/ole">
            <p:oleObj spid="_x0000_s90115" name="Формула" r:id="rId4" imgW="1143000" imgH="35532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Пример</a:t>
            </a:r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55650" y="4278313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762000" y="1881188"/>
            <a:ext cx="360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4709662" y="1881188"/>
            <a:ext cx="108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7191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1079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1438275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7986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21590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517775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50371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5397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57578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61166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64770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68373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Oval 27"/>
          <p:cNvSpPr>
            <a:spLocks noChangeArrowheads="1"/>
          </p:cNvSpPr>
          <p:nvPr/>
        </p:nvSpPr>
        <p:spPr bwMode="auto">
          <a:xfrm>
            <a:off x="28781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Oval 28"/>
          <p:cNvSpPr>
            <a:spLocks noChangeArrowheads="1"/>
          </p:cNvSpPr>
          <p:nvPr/>
        </p:nvSpPr>
        <p:spPr bwMode="auto">
          <a:xfrm>
            <a:off x="3238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Oval 29"/>
          <p:cNvSpPr>
            <a:spLocks noChangeArrowheads="1"/>
          </p:cNvSpPr>
          <p:nvPr/>
        </p:nvSpPr>
        <p:spPr bwMode="auto">
          <a:xfrm>
            <a:off x="35988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Oval 30"/>
          <p:cNvSpPr>
            <a:spLocks noChangeArrowheads="1"/>
          </p:cNvSpPr>
          <p:nvPr/>
        </p:nvSpPr>
        <p:spPr bwMode="auto">
          <a:xfrm>
            <a:off x="3957638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Oval 31"/>
          <p:cNvSpPr>
            <a:spLocks noChangeArrowheads="1"/>
          </p:cNvSpPr>
          <p:nvPr/>
        </p:nvSpPr>
        <p:spPr bwMode="auto">
          <a:xfrm>
            <a:off x="43180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Oval 32"/>
          <p:cNvSpPr>
            <a:spLocks noChangeArrowheads="1"/>
          </p:cNvSpPr>
          <p:nvPr/>
        </p:nvSpPr>
        <p:spPr bwMode="auto">
          <a:xfrm>
            <a:off x="4678363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2270" name="Group 110"/>
          <p:cNvGraphicFramePr>
            <a:graphicFrameLocks noGrp="1"/>
          </p:cNvGraphicFramePr>
          <p:nvPr/>
        </p:nvGraphicFramePr>
        <p:xfrm>
          <a:off x="1600200" y="4960937"/>
          <a:ext cx="2692400" cy="1592263"/>
        </p:xfrm>
        <a:graphic>
          <a:graphicData uri="http://schemas.openxmlformats.org/drawingml/2006/table">
            <a:tbl>
              <a:tblPr/>
              <a:tblGrid>
                <a:gridCol w="1223962"/>
                <a:gridCol w="1468438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3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10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84" name="Rectangle 136"/>
          <p:cNvSpPr>
            <a:spLocks noChangeArrowheads="1"/>
          </p:cNvSpPr>
          <p:nvPr/>
        </p:nvSpPr>
        <p:spPr bwMode="auto">
          <a:xfrm>
            <a:off x="4343400" y="1881188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5185" name="Oval 141"/>
          <p:cNvSpPr>
            <a:spLocks noChangeArrowheads="1"/>
          </p:cNvSpPr>
          <p:nvPr/>
        </p:nvSpPr>
        <p:spPr bwMode="auto">
          <a:xfrm>
            <a:off x="7197725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142"/>
          <p:cNvSpPr>
            <a:spLocks noChangeArrowheads="1"/>
          </p:cNvSpPr>
          <p:nvPr/>
        </p:nvSpPr>
        <p:spPr bwMode="auto">
          <a:xfrm>
            <a:off x="7556500" y="426720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Text Box 143"/>
          <p:cNvSpPr txBox="1">
            <a:spLocks noChangeArrowheads="1"/>
          </p:cNvSpPr>
          <p:nvPr/>
        </p:nvSpPr>
        <p:spPr bwMode="auto">
          <a:xfrm>
            <a:off x="601663" y="43434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88" name="Text Box 144"/>
          <p:cNvSpPr txBox="1">
            <a:spLocks noChangeArrowheads="1"/>
          </p:cNvSpPr>
          <p:nvPr/>
        </p:nvSpPr>
        <p:spPr bwMode="auto">
          <a:xfrm>
            <a:off x="7805738" y="435133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5189" name="Text Box 145"/>
          <p:cNvSpPr txBox="1">
            <a:spLocks noChangeArrowheads="1"/>
          </p:cNvSpPr>
          <p:nvPr/>
        </p:nvSpPr>
        <p:spPr bwMode="auto">
          <a:xfrm>
            <a:off x="2401888" y="43434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5190" name="Text Box 146"/>
          <p:cNvSpPr txBox="1">
            <a:spLocks noChangeArrowheads="1"/>
          </p:cNvSpPr>
          <p:nvPr/>
        </p:nvSpPr>
        <p:spPr bwMode="auto">
          <a:xfrm>
            <a:off x="4159250" y="43434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5191" name="Text Box 147"/>
          <p:cNvSpPr txBox="1">
            <a:spLocks noChangeArrowheads="1"/>
          </p:cNvSpPr>
          <p:nvPr/>
        </p:nvSpPr>
        <p:spPr bwMode="auto">
          <a:xfrm>
            <a:off x="5959475" y="43434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5193" name="Oval 25"/>
          <p:cNvSpPr>
            <a:spLocks noChangeArrowheads="1"/>
          </p:cNvSpPr>
          <p:nvPr/>
        </p:nvSpPr>
        <p:spPr bwMode="auto">
          <a:xfrm>
            <a:off x="8008938" y="4278313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5" name="Rectangle 136"/>
          <p:cNvSpPr>
            <a:spLocks noChangeArrowheads="1"/>
          </p:cNvSpPr>
          <p:nvPr/>
        </p:nvSpPr>
        <p:spPr bwMode="auto">
          <a:xfrm>
            <a:off x="838200" y="4987924"/>
            <a:ext cx="360363" cy="3952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5196" name="Rectangle 63"/>
          <p:cNvSpPr>
            <a:spLocks noChangeArrowheads="1"/>
          </p:cNvSpPr>
          <p:nvPr/>
        </p:nvSpPr>
        <p:spPr bwMode="auto">
          <a:xfrm>
            <a:off x="838200" y="5548312"/>
            <a:ext cx="360363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97" name="Rectangle 65"/>
          <p:cNvSpPr>
            <a:spLocks noChangeArrowheads="1"/>
          </p:cNvSpPr>
          <p:nvPr/>
        </p:nvSpPr>
        <p:spPr bwMode="auto">
          <a:xfrm>
            <a:off x="838200" y="6116637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763587" y="2455863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" name="Oval 14"/>
          <p:cNvSpPr>
            <a:spLocks noChangeArrowheads="1"/>
          </p:cNvSpPr>
          <p:nvPr/>
        </p:nvSpPr>
        <p:spPr bwMode="auto">
          <a:xfrm>
            <a:off x="7270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Oval 15"/>
          <p:cNvSpPr>
            <a:spLocks noChangeArrowheads="1"/>
          </p:cNvSpPr>
          <p:nvPr/>
        </p:nvSpPr>
        <p:spPr bwMode="auto">
          <a:xfrm>
            <a:off x="1087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Oval 16"/>
          <p:cNvSpPr>
            <a:spLocks noChangeArrowheads="1"/>
          </p:cNvSpPr>
          <p:nvPr/>
        </p:nvSpPr>
        <p:spPr bwMode="auto">
          <a:xfrm>
            <a:off x="1446212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17"/>
          <p:cNvSpPr>
            <a:spLocks noChangeArrowheads="1"/>
          </p:cNvSpPr>
          <p:nvPr/>
        </p:nvSpPr>
        <p:spPr bwMode="auto">
          <a:xfrm>
            <a:off x="18065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Oval 18"/>
          <p:cNvSpPr>
            <a:spLocks noChangeArrowheads="1"/>
          </p:cNvSpPr>
          <p:nvPr/>
        </p:nvSpPr>
        <p:spPr bwMode="auto">
          <a:xfrm>
            <a:off x="21669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" name="Oval 19"/>
          <p:cNvSpPr>
            <a:spLocks noChangeArrowheads="1"/>
          </p:cNvSpPr>
          <p:nvPr/>
        </p:nvSpPr>
        <p:spPr bwMode="auto">
          <a:xfrm>
            <a:off x="2525712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" name="Oval 20"/>
          <p:cNvSpPr>
            <a:spLocks noChangeArrowheads="1"/>
          </p:cNvSpPr>
          <p:nvPr/>
        </p:nvSpPr>
        <p:spPr bwMode="auto">
          <a:xfrm>
            <a:off x="50450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Oval 21"/>
          <p:cNvSpPr>
            <a:spLocks noChangeArrowheads="1"/>
          </p:cNvSpPr>
          <p:nvPr/>
        </p:nvSpPr>
        <p:spPr bwMode="auto">
          <a:xfrm>
            <a:off x="5405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4" name="Oval 22"/>
          <p:cNvSpPr>
            <a:spLocks noChangeArrowheads="1"/>
          </p:cNvSpPr>
          <p:nvPr/>
        </p:nvSpPr>
        <p:spPr bwMode="auto">
          <a:xfrm>
            <a:off x="57658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" name="Oval 23"/>
          <p:cNvSpPr>
            <a:spLocks noChangeArrowheads="1"/>
          </p:cNvSpPr>
          <p:nvPr/>
        </p:nvSpPr>
        <p:spPr bwMode="auto">
          <a:xfrm>
            <a:off x="61245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" name="Oval 24"/>
          <p:cNvSpPr>
            <a:spLocks noChangeArrowheads="1"/>
          </p:cNvSpPr>
          <p:nvPr/>
        </p:nvSpPr>
        <p:spPr bwMode="auto">
          <a:xfrm>
            <a:off x="64849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7" name="Oval 25"/>
          <p:cNvSpPr>
            <a:spLocks noChangeArrowheads="1"/>
          </p:cNvSpPr>
          <p:nvPr/>
        </p:nvSpPr>
        <p:spPr bwMode="auto">
          <a:xfrm>
            <a:off x="68453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" name="Oval 27"/>
          <p:cNvSpPr>
            <a:spLocks noChangeArrowheads="1"/>
          </p:cNvSpPr>
          <p:nvPr/>
        </p:nvSpPr>
        <p:spPr bwMode="auto">
          <a:xfrm>
            <a:off x="28860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" name="Oval 28"/>
          <p:cNvSpPr>
            <a:spLocks noChangeArrowheads="1"/>
          </p:cNvSpPr>
          <p:nvPr/>
        </p:nvSpPr>
        <p:spPr bwMode="auto">
          <a:xfrm>
            <a:off x="3246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0" name="Oval 29"/>
          <p:cNvSpPr>
            <a:spLocks noChangeArrowheads="1"/>
          </p:cNvSpPr>
          <p:nvPr/>
        </p:nvSpPr>
        <p:spPr bwMode="auto">
          <a:xfrm>
            <a:off x="36068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" name="Oval 30"/>
          <p:cNvSpPr>
            <a:spLocks noChangeArrowheads="1"/>
          </p:cNvSpPr>
          <p:nvPr/>
        </p:nvSpPr>
        <p:spPr bwMode="auto">
          <a:xfrm>
            <a:off x="3965575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" name="Oval 31"/>
          <p:cNvSpPr>
            <a:spLocks noChangeArrowheads="1"/>
          </p:cNvSpPr>
          <p:nvPr/>
        </p:nvSpPr>
        <p:spPr bwMode="auto">
          <a:xfrm>
            <a:off x="43259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4686300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4" name="Oval 141"/>
          <p:cNvSpPr>
            <a:spLocks noChangeArrowheads="1"/>
          </p:cNvSpPr>
          <p:nvPr/>
        </p:nvSpPr>
        <p:spPr bwMode="auto">
          <a:xfrm>
            <a:off x="7205662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Oval 142"/>
          <p:cNvSpPr>
            <a:spLocks noChangeArrowheads="1"/>
          </p:cNvSpPr>
          <p:nvPr/>
        </p:nvSpPr>
        <p:spPr bwMode="auto">
          <a:xfrm>
            <a:off x="7564437" y="2444750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Text Box 143"/>
          <p:cNvSpPr txBox="1">
            <a:spLocks noChangeArrowheads="1"/>
          </p:cNvSpPr>
          <p:nvPr/>
        </p:nvSpPr>
        <p:spPr bwMode="auto">
          <a:xfrm>
            <a:off x="609600" y="252095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77" name="Text Box 144"/>
          <p:cNvSpPr txBox="1">
            <a:spLocks noChangeArrowheads="1"/>
          </p:cNvSpPr>
          <p:nvPr/>
        </p:nvSpPr>
        <p:spPr bwMode="auto">
          <a:xfrm>
            <a:off x="7813675" y="25288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78" name="Text Box 145"/>
          <p:cNvSpPr txBox="1">
            <a:spLocks noChangeArrowheads="1"/>
          </p:cNvSpPr>
          <p:nvPr/>
        </p:nvSpPr>
        <p:spPr bwMode="auto">
          <a:xfrm>
            <a:off x="2409825" y="252095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79" name="Text Box 146"/>
          <p:cNvSpPr txBox="1">
            <a:spLocks noChangeArrowheads="1"/>
          </p:cNvSpPr>
          <p:nvPr/>
        </p:nvSpPr>
        <p:spPr bwMode="auto">
          <a:xfrm>
            <a:off x="4167187" y="252095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80" name="Text Box 147"/>
          <p:cNvSpPr txBox="1">
            <a:spLocks noChangeArrowheads="1"/>
          </p:cNvSpPr>
          <p:nvPr/>
        </p:nvSpPr>
        <p:spPr bwMode="auto">
          <a:xfrm>
            <a:off x="5967412" y="252095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81" name="Oval 25"/>
          <p:cNvSpPr>
            <a:spLocks noChangeArrowheads="1"/>
          </p:cNvSpPr>
          <p:nvPr/>
        </p:nvSpPr>
        <p:spPr bwMode="auto">
          <a:xfrm>
            <a:off x="8016875" y="2455863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152400" y="1219200"/>
            <a:ext cx="5838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-25000" dirty="0" smtClean="0">
                <a:solidFill>
                  <a:srgbClr val="000000"/>
                </a:solidFill>
              </a:rPr>
              <a:t>1</a:t>
            </a: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648200" y="1219200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35</a:t>
            </a:r>
            <a:endParaRPr lang="ru-RU" sz="2400" dirty="0">
              <a:latin typeface="+mn-lt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52400" y="2920425"/>
            <a:ext cx="5838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-25000" dirty="0" smtClean="0">
                <a:solidFill>
                  <a:srgbClr val="000000"/>
                </a:solidFill>
              </a:rPr>
              <a:t>2</a:t>
            </a:r>
            <a:endParaRPr lang="ru-RU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4648200" y="2967335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24</a:t>
            </a:r>
            <a:endParaRPr lang="ru-RU" sz="2400" dirty="0">
              <a:latin typeface="+mn-lt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>
            <a:off x="1129800" y="3719513"/>
            <a:ext cx="108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88" name="Rectangle 136"/>
          <p:cNvSpPr>
            <a:spLocks noChangeArrowheads="1"/>
          </p:cNvSpPr>
          <p:nvPr/>
        </p:nvSpPr>
        <p:spPr bwMode="auto">
          <a:xfrm>
            <a:off x="2209800" y="3719513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89" name="Rectangle 11"/>
          <p:cNvSpPr>
            <a:spLocks noChangeArrowheads="1"/>
          </p:cNvSpPr>
          <p:nvPr/>
        </p:nvSpPr>
        <p:spPr bwMode="auto">
          <a:xfrm>
            <a:off x="2572200" y="3719513"/>
            <a:ext cx="360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Добавление работ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Предположим, что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dirty="0" smtClean="0"/>
              <a:t> ≠ 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l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ym typeface="Symbol"/>
              </a:rPr>
              <a:t>={1,…, </a:t>
            </a:r>
            <a:r>
              <a:rPr lang="en-US" sz="2800" i="1" dirty="0" smtClean="0">
                <a:sym typeface="Symbol"/>
              </a:rPr>
              <a:t>l</a:t>
            </a:r>
            <a:r>
              <a:rPr lang="en-US" sz="2800" dirty="0" smtClean="0">
                <a:sym typeface="Symbol"/>
              </a:rPr>
              <a:t>}.</a:t>
            </a:r>
          </a:p>
          <a:p>
            <a:r>
              <a:rPr lang="ru-RU" sz="2800" dirty="0" smtClean="0">
                <a:sym typeface="Symbol"/>
              </a:rPr>
              <a:t>Пусть </a:t>
            </a:r>
            <a:r>
              <a:rPr lang="en-US" sz="2800" i="1" dirty="0" smtClean="0">
                <a:sym typeface="Symbol"/>
              </a:rPr>
              <a:t>k</a:t>
            </a:r>
            <a:r>
              <a:rPr lang="en-US" sz="2800" dirty="0" smtClean="0">
                <a:sym typeface="Symbol"/>
              </a:rPr>
              <a:t> &lt; </a:t>
            </a:r>
            <a:r>
              <a:rPr lang="en-US" sz="2800" i="1" dirty="0" smtClean="0">
                <a:sym typeface="Symbol"/>
              </a:rPr>
              <a:t>l</a:t>
            </a:r>
            <a:r>
              <a:rPr lang="ru-RU" sz="2800" dirty="0" smtClean="0">
                <a:sym typeface="Symbol"/>
              </a:rPr>
              <a:t> и </a:t>
            </a:r>
            <a:r>
              <a:rPr lang="en-US" sz="2800" i="1" dirty="0" err="1" smtClean="0">
                <a:sym typeface="Symbol"/>
              </a:rPr>
              <a:t>k</a:t>
            </a:r>
            <a:r>
              <a:rPr lang="en-US" sz="2800" dirty="0" err="1" smtClean="0">
                <a:sym typeface="Symbol"/>
              </a:rPr>
              <a:t>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l</a:t>
            </a:r>
            <a:r>
              <a:rPr lang="en-US" sz="2800" dirty="0" smtClean="0">
                <a:sym typeface="Symbol"/>
              </a:rPr>
              <a:t> .</a:t>
            </a:r>
          </a:p>
          <a:p>
            <a:r>
              <a:rPr lang="ru-RU" sz="2800" dirty="0" smtClean="0">
                <a:sym typeface="Symbol"/>
              </a:rPr>
              <a:t>Имеем</a:t>
            </a:r>
            <a:endParaRPr lang="en-US" sz="2800" dirty="0" smtClean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r>
              <a:rPr lang="ru-RU" sz="2800" dirty="0" smtClean="0">
                <a:sym typeface="Symbol"/>
              </a:rPr>
              <a:t>Добавление </a:t>
            </a:r>
            <a:r>
              <a:rPr lang="en-US" sz="2800" i="1" dirty="0" smtClean="0">
                <a:sym typeface="Symbol"/>
              </a:rPr>
              <a:t>k</a:t>
            </a:r>
            <a:r>
              <a:rPr lang="en-US" sz="2800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к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dirty="0" smtClean="0"/>
              <a:t>  </a:t>
            </a:r>
            <a:r>
              <a:rPr lang="ru-RU" sz="2800" dirty="0" smtClean="0">
                <a:sym typeface="Symbol"/>
              </a:rPr>
              <a:t>лишь увеличит</a:t>
            </a:r>
            <a:endParaRPr lang="en-US" sz="2800" dirty="0" smtClean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r>
              <a:rPr lang="ru-RU" sz="2800" dirty="0" smtClean="0">
                <a:sym typeface="Symbol"/>
              </a:rPr>
              <a:t>Добавляя к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i="1" dirty="0" smtClean="0"/>
              <a:t>S</a:t>
            </a:r>
            <a:r>
              <a:rPr lang="en-US" sz="2800" i="1" dirty="0" smtClean="0">
                <a:sym typeface="Symbol"/>
              </a:rPr>
              <a:t></a:t>
            </a:r>
            <a:r>
              <a:rPr lang="ru-RU" sz="2800" dirty="0" smtClean="0">
                <a:sym typeface="Symbol"/>
              </a:rPr>
              <a:t> все </a:t>
            </a:r>
            <a:r>
              <a:rPr lang="en-US" sz="2800" i="1" dirty="0" smtClean="0">
                <a:sym typeface="Symbol"/>
              </a:rPr>
              <a:t>k</a:t>
            </a:r>
            <a:r>
              <a:rPr lang="ru-RU" sz="2800" i="1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(</a:t>
            </a:r>
            <a:r>
              <a:rPr lang="en-US" sz="2800" i="1" dirty="0" smtClean="0">
                <a:sym typeface="Symbol"/>
              </a:rPr>
              <a:t>k</a:t>
            </a:r>
            <a:r>
              <a:rPr lang="en-US" sz="2800" dirty="0" smtClean="0">
                <a:sym typeface="Symbol"/>
              </a:rPr>
              <a:t> &lt; </a:t>
            </a:r>
            <a:r>
              <a:rPr lang="en-US" sz="2800" i="1" dirty="0" smtClean="0">
                <a:sym typeface="Symbol"/>
              </a:rPr>
              <a:t>l</a:t>
            </a:r>
            <a:r>
              <a:rPr lang="ru-RU" sz="2800" dirty="0" smtClean="0">
                <a:sym typeface="Symbol"/>
              </a:rPr>
              <a:t> и </a:t>
            </a:r>
            <a:r>
              <a:rPr lang="en-US" sz="2800" i="1" dirty="0" err="1" smtClean="0">
                <a:sym typeface="Symbol"/>
              </a:rPr>
              <a:t>k</a:t>
            </a:r>
            <a:r>
              <a:rPr lang="en-US" sz="2800" dirty="0" err="1" smtClean="0">
                <a:sym typeface="Symbol"/>
              </a:rPr>
              <a:t>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l</a:t>
            </a:r>
            <a:r>
              <a:rPr lang="en-US" sz="2800" dirty="0" smtClean="0">
                <a:sym typeface="Symbol"/>
              </a:rPr>
              <a:t>) </a:t>
            </a:r>
            <a:r>
              <a:rPr lang="ru-RU" sz="2800" dirty="0" smtClean="0">
                <a:sym typeface="Symbol"/>
              </a:rPr>
              <a:t>получим, что на множестве </a:t>
            </a:r>
            <a:r>
              <a:rPr lang="en-US" sz="2800" i="1" dirty="0" err="1" smtClean="0">
                <a:sym typeface="Symbol"/>
              </a:rPr>
              <a:t>S</a:t>
            </a:r>
            <a:r>
              <a:rPr lang="en-US" sz="2800" i="1" baseline="-25000" dirty="0" err="1" smtClean="0">
                <a:solidFill>
                  <a:srgbClr val="000000"/>
                </a:solidFill>
                <a:sym typeface="Symbol"/>
              </a:rPr>
              <a:t>l</a:t>
            </a:r>
            <a:r>
              <a:rPr lang="ru-RU" sz="2800" dirty="0" smtClean="0">
                <a:sym typeface="Symbol"/>
              </a:rPr>
              <a:t> не выполняются ограничения (2).</a:t>
            </a:r>
          </a:p>
          <a:p>
            <a:endParaRPr lang="en-US" dirty="0" smtClean="0">
              <a:sym typeface="Symbol"/>
            </a:endParaRPr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2257425" y="2743200"/>
          <a:ext cx="5972175" cy="752475"/>
        </p:xfrm>
        <a:graphic>
          <a:graphicData uri="http://schemas.openxmlformats.org/presentationml/2006/ole">
            <p:oleObj spid="_x0000_s91138" name="Формула" r:id="rId3" imgW="2819160" imgH="355320" progId="Equation.3">
              <p:embed/>
            </p:oleObj>
          </a:graphicData>
        </a:graphic>
      </p:graphicFrame>
      <p:graphicFrame>
        <p:nvGraphicFramePr>
          <p:cNvPr id="91140" name="Object 3"/>
          <p:cNvGraphicFramePr>
            <a:graphicFrameLocks noChangeAspect="1"/>
          </p:cNvGraphicFramePr>
          <p:nvPr/>
        </p:nvGraphicFramePr>
        <p:xfrm>
          <a:off x="5021263" y="4114800"/>
          <a:ext cx="3436937" cy="1119188"/>
        </p:xfrm>
        <a:graphic>
          <a:graphicData uri="http://schemas.openxmlformats.org/presentationml/2006/ole">
            <p:oleObj spid="_x0000_s91140" name="Формула" r:id="rId4" imgW="1600200" imgH="520560" progId="Equation.3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эллипсоидов (1)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ru-RU" sz="2400" dirty="0" smtClean="0"/>
              <a:t>Алгоритм находит эллипсоид в </a:t>
            </a:r>
            <a:r>
              <a:rPr lang="en-US" sz="2400" dirty="0" err="1" smtClean="0"/>
              <a:t>R</a:t>
            </a:r>
            <a:r>
              <a:rPr lang="en-US" sz="2400" i="1" baseline="30000" dirty="0" err="1" smtClean="0"/>
              <a:t>n</a:t>
            </a:r>
            <a:r>
              <a:rPr lang="en-US" sz="2400" dirty="0" smtClean="0"/>
              <a:t>, </a:t>
            </a:r>
            <a:r>
              <a:rPr lang="ru-RU" sz="2400" dirty="0" smtClean="0"/>
              <a:t>который содержит все крайние точки ЛП(1</a:t>
            </a:r>
            <a:r>
              <a:rPr lang="en-US" sz="2400" dirty="0" smtClean="0"/>
              <a:t>|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|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ru-RU" sz="2400" dirty="0" smtClean="0"/>
              <a:t>).</a:t>
            </a:r>
          </a:p>
          <a:p>
            <a:r>
              <a:rPr lang="ru-RU" sz="2400" dirty="0" smtClean="0"/>
              <a:t>Пусть</a:t>
            </a:r>
            <a:r>
              <a:rPr lang="en-US" sz="2400" dirty="0" smtClean="0"/>
              <a:t> </a:t>
            </a:r>
            <a:r>
              <a:rPr lang="en-US" sz="2400" i="1" dirty="0" smtClean="0"/>
              <a:t>Č</a:t>
            </a:r>
            <a:r>
              <a:rPr lang="ru-RU" sz="2400" dirty="0" smtClean="0"/>
              <a:t> ― центр эллипсоида.</a:t>
            </a:r>
          </a:p>
          <a:p>
            <a:r>
              <a:rPr lang="ru-RU" sz="2400" dirty="0" smtClean="0"/>
              <a:t>Алгоритм запускает процедуру отделения с решением </a:t>
            </a:r>
            <a:r>
              <a:rPr lang="en-US" sz="2400" i="1" dirty="0" smtClean="0"/>
              <a:t>Č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Если </a:t>
            </a:r>
            <a:r>
              <a:rPr lang="en-US" sz="2400" i="1" dirty="0" smtClean="0"/>
              <a:t>Č</a:t>
            </a:r>
            <a:r>
              <a:rPr lang="ru-RU" sz="2400" dirty="0" smtClean="0"/>
              <a:t> допустимо, то алгоритм создает ограничение </a:t>
            </a:r>
            <a:r>
              <a:rPr lang="en-US" sz="2400" dirty="0" smtClean="0"/>
              <a:t>  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 ≤ </a:t>
            </a:r>
            <a:r>
              <a:rPr lang="el-GR" sz="2400" dirty="0" smtClean="0"/>
              <a:t>Σ</a:t>
            </a:r>
            <a:r>
              <a:rPr lang="en-US" sz="2400" i="1" dirty="0" err="1" smtClean="0"/>
              <a:t>w</a:t>
            </a:r>
            <a:r>
              <a:rPr lang="en-US" sz="2400" i="1" baseline="-25000" dirty="0" err="1" smtClean="0"/>
              <a:t>j</a:t>
            </a:r>
            <a:r>
              <a:rPr lang="en-US" sz="2400" i="1" dirty="0" err="1" smtClean="0"/>
              <a:t>Č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,</a:t>
            </a:r>
            <a:r>
              <a:rPr lang="en-US" sz="2400" dirty="0" smtClean="0"/>
              <a:t> </a:t>
            </a:r>
            <a:r>
              <a:rPr lang="ru-RU" sz="2400" dirty="0" smtClean="0"/>
              <a:t>так как оптимальное решение должно иметь значение не больше чем значение допустимого решения </a:t>
            </a:r>
            <a:r>
              <a:rPr lang="en-US" sz="2400" i="1" dirty="0" smtClean="0"/>
              <a:t>Č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Если </a:t>
            </a:r>
            <a:r>
              <a:rPr lang="en-US" sz="2400" i="1" dirty="0" smtClean="0"/>
              <a:t>Č</a:t>
            </a:r>
            <a:r>
              <a:rPr lang="ru-RU" sz="2400" dirty="0" smtClean="0"/>
              <a:t> недопустимо, то процедура отделения находит ограничение, которое нарушается на решении </a:t>
            </a:r>
            <a:r>
              <a:rPr lang="en-US" sz="2400" i="1" dirty="0" smtClean="0"/>
              <a:t>Č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В любом случае к ограничениям добавляется гиперплоскость, которая проходит через </a:t>
            </a:r>
            <a:r>
              <a:rPr lang="en-US" sz="2400" i="1" dirty="0" smtClean="0"/>
              <a:t>Č</a:t>
            </a:r>
            <a:r>
              <a:rPr lang="ru-RU" sz="2400" i="1" dirty="0" smtClean="0"/>
              <a:t> </a:t>
            </a:r>
            <a:r>
              <a:rPr lang="ru-RU" sz="2400" dirty="0" smtClean="0"/>
              <a:t>и делит эллипсоид на две части. </a:t>
            </a:r>
            <a:endParaRPr lang="ru-RU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эллипсоидов 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000000"/>
                </a:solidFill>
              </a:rPr>
              <a:t>Алгоритм находит новый эллипсоид в </a:t>
            </a:r>
            <a:r>
              <a:rPr lang="en-US" sz="2400" dirty="0" err="1" smtClean="0">
                <a:solidFill>
                  <a:srgbClr val="000000"/>
                </a:solidFill>
              </a:rPr>
              <a:t>R</a:t>
            </a:r>
            <a:r>
              <a:rPr lang="en-US" sz="2400" i="1" baseline="30000" dirty="0" err="1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ru-RU" sz="2400" dirty="0" smtClean="0">
                <a:solidFill>
                  <a:srgbClr val="000000"/>
                </a:solidFill>
              </a:rPr>
              <a:t> который содержит соответствующую половинку предыдущего эллипсоида и в качестве нового решения рассматривает центр нового эллипсоида.</a:t>
            </a:r>
          </a:p>
          <a:p>
            <a:r>
              <a:rPr lang="ru-RU" sz="2400" dirty="0" smtClean="0">
                <a:solidFill>
                  <a:srgbClr val="000000"/>
                </a:solidFill>
              </a:rPr>
              <a:t>Этот процесс продолжается пока эллипсоид не уменьшится до размера, в котором будет содержаться только одна крайняя точка, которая и будет оптимальным решением.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Решение с прерываниями</a:t>
            </a:r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55650" y="3415288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783000" y="2856488"/>
            <a:ext cx="36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870800" y="2856488"/>
            <a:ext cx="72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7191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1079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1438275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7986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21590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517775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50371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5397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57578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61166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64770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68373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Oval 27"/>
          <p:cNvSpPr>
            <a:spLocks noChangeArrowheads="1"/>
          </p:cNvSpPr>
          <p:nvPr/>
        </p:nvSpPr>
        <p:spPr bwMode="auto">
          <a:xfrm>
            <a:off x="28781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Oval 28"/>
          <p:cNvSpPr>
            <a:spLocks noChangeArrowheads="1"/>
          </p:cNvSpPr>
          <p:nvPr/>
        </p:nvSpPr>
        <p:spPr bwMode="auto">
          <a:xfrm>
            <a:off x="3238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Oval 29"/>
          <p:cNvSpPr>
            <a:spLocks noChangeArrowheads="1"/>
          </p:cNvSpPr>
          <p:nvPr/>
        </p:nvSpPr>
        <p:spPr bwMode="auto">
          <a:xfrm>
            <a:off x="35988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Oval 30"/>
          <p:cNvSpPr>
            <a:spLocks noChangeArrowheads="1"/>
          </p:cNvSpPr>
          <p:nvPr/>
        </p:nvSpPr>
        <p:spPr bwMode="auto">
          <a:xfrm>
            <a:off x="3957638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Oval 31"/>
          <p:cNvSpPr>
            <a:spLocks noChangeArrowheads="1"/>
          </p:cNvSpPr>
          <p:nvPr/>
        </p:nvSpPr>
        <p:spPr bwMode="auto">
          <a:xfrm>
            <a:off x="43180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Oval 32"/>
          <p:cNvSpPr>
            <a:spLocks noChangeArrowheads="1"/>
          </p:cNvSpPr>
          <p:nvPr/>
        </p:nvSpPr>
        <p:spPr bwMode="auto">
          <a:xfrm>
            <a:off x="4678363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2270" name="Group 110"/>
          <p:cNvGraphicFramePr>
            <a:graphicFrameLocks noGrp="1"/>
          </p:cNvGraphicFramePr>
          <p:nvPr/>
        </p:nvGraphicFramePr>
        <p:xfrm>
          <a:off x="1879600" y="4267200"/>
          <a:ext cx="2692400" cy="1592263"/>
        </p:xfrm>
        <a:graphic>
          <a:graphicData uri="http://schemas.openxmlformats.org/drawingml/2006/table">
            <a:tbl>
              <a:tblPr/>
              <a:tblGrid>
                <a:gridCol w="1223962"/>
                <a:gridCol w="1468438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3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10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r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85" name="Oval 141"/>
          <p:cNvSpPr>
            <a:spLocks noChangeArrowheads="1"/>
          </p:cNvSpPr>
          <p:nvPr/>
        </p:nvSpPr>
        <p:spPr bwMode="auto">
          <a:xfrm>
            <a:off x="7197725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142"/>
          <p:cNvSpPr>
            <a:spLocks noChangeArrowheads="1"/>
          </p:cNvSpPr>
          <p:nvPr/>
        </p:nvSpPr>
        <p:spPr bwMode="auto">
          <a:xfrm>
            <a:off x="7556500" y="34041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Text Box 143"/>
          <p:cNvSpPr txBox="1">
            <a:spLocks noChangeArrowheads="1"/>
          </p:cNvSpPr>
          <p:nvPr/>
        </p:nvSpPr>
        <p:spPr bwMode="auto">
          <a:xfrm>
            <a:off x="601663" y="34803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88" name="Text Box 144"/>
          <p:cNvSpPr txBox="1">
            <a:spLocks noChangeArrowheads="1"/>
          </p:cNvSpPr>
          <p:nvPr/>
        </p:nvSpPr>
        <p:spPr bwMode="auto">
          <a:xfrm>
            <a:off x="7805738" y="34883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5189" name="Text Box 145"/>
          <p:cNvSpPr txBox="1">
            <a:spLocks noChangeArrowheads="1"/>
          </p:cNvSpPr>
          <p:nvPr/>
        </p:nvSpPr>
        <p:spPr bwMode="auto">
          <a:xfrm>
            <a:off x="2401888" y="34803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5190" name="Text Box 146"/>
          <p:cNvSpPr txBox="1">
            <a:spLocks noChangeArrowheads="1"/>
          </p:cNvSpPr>
          <p:nvPr/>
        </p:nvSpPr>
        <p:spPr bwMode="auto">
          <a:xfrm>
            <a:off x="4159250" y="34803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5191" name="Text Box 147"/>
          <p:cNvSpPr txBox="1">
            <a:spLocks noChangeArrowheads="1"/>
          </p:cNvSpPr>
          <p:nvPr/>
        </p:nvSpPr>
        <p:spPr bwMode="auto">
          <a:xfrm>
            <a:off x="5959475" y="34803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5193" name="Oval 25"/>
          <p:cNvSpPr>
            <a:spLocks noChangeArrowheads="1"/>
          </p:cNvSpPr>
          <p:nvPr/>
        </p:nvSpPr>
        <p:spPr bwMode="auto">
          <a:xfrm>
            <a:off x="8008938" y="3415288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5" name="Rectangle 136"/>
          <p:cNvSpPr>
            <a:spLocks noChangeArrowheads="1"/>
          </p:cNvSpPr>
          <p:nvPr/>
        </p:nvSpPr>
        <p:spPr bwMode="auto">
          <a:xfrm>
            <a:off x="1117600" y="4294187"/>
            <a:ext cx="360363" cy="3952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5196" name="Rectangle 63"/>
          <p:cNvSpPr>
            <a:spLocks noChangeArrowheads="1"/>
          </p:cNvSpPr>
          <p:nvPr/>
        </p:nvSpPr>
        <p:spPr bwMode="auto">
          <a:xfrm>
            <a:off x="1117600" y="4827587"/>
            <a:ext cx="360363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97" name="Rectangle 65"/>
          <p:cNvSpPr>
            <a:spLocks noChangeArrowheads="1"/>
          </p:cNvSpPr>
          <p:nvPr/>
        </p:nvSpPr>
        <p:spPr bwMode="auto">
          <a:xfrm>
            <a:off x="1117600" y="5422900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152400" y="2057400"/>
            <a:ext cx="659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endParaRPr lang="ru-RU" baseline="30000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3200400" y="1828800"/>
            <a:ext cx="4136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2</a:t>
            </a:r>
            <a:endParaRPr lang="ru-RU" sz="2400" dirty="0">
              <a:latin typeface="+mn-lt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>
            <a:off x="1164000" y="2856488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88" name="Rectangle 136"/>
          <p:cNvSpPr>
            <a:spLocks noChangeArrowheads="1"/>
          </p:cNvSpPr>
          <p:nvPr/>
        </p:nvSpPr>
        <p:spPr bwMode="auto">
          <a:xfrm>
            <a:off x="1544637" y="2856488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89" name="Rectangle 11"/>
          <p:cNvSpPr>
            <a:spLocks noChangeArrowheads="1"/>
          </p:cNvSpPr>
          <p:nvPr/>
        </p:nvSpPr>
        <p:spPr bwMode="auto">
          <a:xfrm>
            <a:off x="2572200" y="2856488"/>
            <a:ext cx="324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Нижняя оценка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Пусть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/>
              <a:t>) ― </a:t>
            </a:r>
            <a:r>
              <a:rPr lang="ru-RU" sz="2800" dirty="0" smtClean="0"/>
              <a:t>время завершения работы </a:t>
            </a:r>
            <a:r>
              <a:rPr lang="en-US" sz="2800" i="1" dirty="0" smtClean="0"/>
              <a:t>j</a:t>
            </a:r>
            <a:r>
              <a:rPr lang="en-US" sz="2800" dirty="0" smtClean="0"/>
              <a:t> </a:t>
            </a:r>
            <a:r>
              <a:rPr lang="ru-RU" sz="2800" dirty="0" smtClean="0"/>
              <a:t>в оптимальном расписании с прерываниями.</a:t>
            </a:r>
          </a:p>
          <a:p>
            <a:r>
              <a:rPr lang="ru-RU" sz="2800" dirty="0" smtClean="0"/>
              <a:t>Пусть </a:t>
            </a:r>
            <a:r>
              <a:rPr lang="en-US" sz="2800" dirty="0" smtClean="0"/>
              <a:t>OPT</a:t>
            </a:r>
            <a:r>
              <a:rPr lang="ru-RU" sz="2800" dirty="0" smtClean="0"/>
              <a:t> </a:t>
            </a:r>
            <a:r>
              <a:rPr lang="en-US" sz="2800" dirty="0" smtClean="0"/>
              <a:t>―</a:t>
            </a:r>
            <a:r>
              <a:rPr lang="ru-RU" sz="2800" dirty="0" smtClean="0"/>
              <a:t> сумма моментов завершения работ в оптимальном расписании без прерываний.</a:t>
            </a:r>
          </a:p>
          <a:p>
            <a:r>
              <a:rPr lang="ru-RU" sz="2800" dirty="0" smtClean="0"/>
              <a:t>Тогда 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209800" y="3810000"/>
          <a:ext cx="2874963" cy="1093788"/>
        </p:xfrm>
        <a:graphic>
          <a:graphicData uri="http://schemas.openxmlformats.org/presentationml/2006/ole">
            <p:oleObj spid="_x0000_s54273" name="Формула" r:id="rId3" imgW="116820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dirty="0" smtClean="0"/>
              <a:t>Алгоритм</a:t>
            </a:r>
            <a:r>
              <a:rPr lang="en-US" sz="3600" dirty="0" smtClean="0"/>
              <a:t>                                         </a:t>
            </a:r>
            <a:r>
              <a:rPr lang="ru-RU" sz="3600" dirty="0" smtClean="0"/>
              <a:t>«Перестройка</a:t>
            </a:r>
            <a:r>
              <a:rPr lang="en-US" sz="3600" dirty="0" smtClean="0"/>
              <a:t> </a:t>
            </a:r>
            <a:r>
              <a:rPr lang="ru-RU" sz="3600" dirty="0" smtClean="0"/>
              <a:t>расписания с прерываниями»</a:t>
            </a:r>
            <a:endParaRPr lang="en-US" sz="36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/>
              <a:t>Найти оптимальное расписание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 </a:t>
            </a:r>
            <a:r>
              <a:rPr lang="ru-RU" sz="2800" dirty="0" smtClean="0"/>
              <a:t>с прерываниями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>
                <a:sym typeface="Symbol" pitchFamily="18" charset="2"/>
              </a:rPr>
              <a:t>Упорядочить работы по моментам их завершения в расписании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ru-RU" sz="2800" dirty="0" smtClean="0">
                <a:sym typeface="Symbol" pitchFamily="18" charset="2"/>
              </a:rPr>
              <a:t>. Обозначим полученную перестановку через </a:t>
            </a:r>
            <a:r>
              <a:rPr lang="el-GR" sz="2800" dirty="0" smtClean="0">
                <a:sym typeface="Symbol" pitchFamily="18" charset="2"/>
              </a:rPr>
              <a:t>π</a:t>
            </a:r>
            <a:r>
              <a:rPr lang="ru-RU" sz="2800" dirty="0" smtClean="0">
                <a:sym typeface="Symbol" pitchFamily="18" charset="2"/>
              </a:rPr>
              <a:t>. </a:t>
            </a: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>
                <a:sym typeface="Symbol" pitchFamily="18" charset="2"/>
              </a:rPr>
              <a:t>Построить раннее расписание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 </a:t>
            </a:r>
            <a:r>
              <a:rPr lang="ru-RU" sz="2800" dirty="0" smtClean="0">
                <a:sym typeface="Symbol" pitchFamily="18" charset="2"/>
              </a:rPr>
              <a:t>относительно перестановки </a:t>
            </a:r>
            <a:r>
              <a:rPr lang="el-GR" sz="2800" dirty="0" smtClean="0">
                <a:sym typeface="Symbol" pitchFamily="18" charset="2"/>
              </a:rPr>
              <a:t>π</a:t>
            </a:r>
            <a:r>
              <a:rPr lang="ru-RU" sz="2800" dirty="0" smtClean="0">
                <a:sym typeface="Symbol" pitchFamily="18" charset="2"/>
              </a:rPr>
              <a:t>. </a:t>
            </a: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dirty="0" smtClean="0">
                <a:sym typeface="MT Extra" pitchFamily="18" charset="2"/>
              </a:rPr>
              <a:t>)</a:t>
            </a:r>
            <a:endParaRPr lang="en-US" sz="28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rgbClr val="000000"/>
                </a:solidFill>
              </a:rPr>
              <a:t>Перестройка</a:t>
            </a:r>
            <a:r>
              <a:rPr lang="en-US" sz="3600" dirty="0" smtClean="0">
                <a:solidFill>
                  <a:srgbClr val="000000"/>
                </a:solidFill>
              </a:rPr>
              <a:t> </a:t>
            </a:r>
            <a:r>
              <a:rPr lang="ru-RU" sz="3600" dirty="0" smtClean="0">
                <a:solidFill>
                  <a:srgbClr val="000000"/>
                </a:solidFill>
              </a:rPr>
              <a:t>расписания с прерываниями</a:t>
            </a:r>
            <a:endParaRPr lang="ru-RU" dirty="0" smtClean="0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55650" y="3186688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783000" y="2627888"/>
            <a:ext cx="36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870800" y="2627888"/>
            <a:ext cx="72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7191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1079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1438275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7986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21590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517775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50371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5397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57578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61166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64770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68373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Oval 27"/>
          <p:cNvSpPr>
            <a:spLocks noChangeArrowheads="1"/>
          </p:cNvSpPr>
          <p:nvPr/>
        </p:nvSpPr>
        <p:spPr bwMode="auto">
          <a:xfrm>
            <a:off x="28781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Oval 28"/>
          <p:cNvSpPr>
            <a:spLocks noChangeArrowheads="1"/>
          </p:cNvSpPr>
          <p:nvPr/>
        </p:nvSpPr>
        <p:spPr bwMode="auto">
          <a:xfrm>
            <a:off x="3238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Oval 29"/>
          <p:cNvSpPr>
            <a:spLocks noChangeArrowheads="1"/>
          </p:cNvSpPr>
          <p:nvPr/>
        </p:nvSpPr>
        <p:spPr bwMode="auto">
          <a:xfrm>
            <a:off x="35988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Oval 30"/>
          <p:cNvSpPr>
            <a:spLocks noChangeArrowheads="1"/>
          </p:cNvSpPr>
          <p:nvPr/>
        </p:nvSpPr>
        <p:spPr bwMode="auto">
          <a:xfrm>
            <a:off x="3957638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Oval 31"/>
          <p:cNvSpPr>
            <a:spLocks noChangeArrowheads="1"/>
          </p:cNvSpPr>
          <p:nvPr/>
        </p:nvSpPr>
        <p:spPr bwMode="auto">
          <a:xfrm>
            <a:off x="43180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Oval 32"/>
          <p:cNvSpPr>
            <a:spLocks noChangeArrowheads="1"/>
          </p:cNvSpPr>
          <p:nvPr/>
        </p:nvSpPr>
        <p:spPr bwMode="auto">
          <a:xfrm>
            <a:off x="4678363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5" name="Oval 141"/>
          <p:cNvSpPr>
            <a:spLocks noChangeArrowheads="1"/>
          </p:cNvSpPr>
          <p:nvPr/>
        </p:nvSpPr>
        <p:spPr bwMode="auto">
          <a:xfrm>
            <a:off x="7197725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142"/>
          <p:cNvSpPr>
            <a:spLocks noChangeArrowheads="1"/>
          </p:cNvSpPr>
          <p:nvPr/>
        </p:nvSpPr>
        <p:spPr bwMode="auto">
          <a:xfrm>
            <a:off x="7556500" y="31755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Text Box 143"/>
          <p:cNvSpPr txBox="1">
            <a:spLocks noChangeArrowheads="1"/>
          </p:cNvSpPr>
          <p:nvPr/>
        </p:nvSpPr>
        <p:spPr bwMode="auto">
          <a:xfrm>
            <a:off x="601663" y="32517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sp>
        <p:nvSpPr>
          <p:cNvPr id="5188" name="Text Box 144"/>
          <p:cNvSpPr txBox="1">
            <a:spLocks noChangeArrowheads="1"/>
          </p:cNvSpPr>
          <p:nvPr/>
        </p:nvSpPr>
        <p:spPr bwMode="auto">
          <a:xfrm>
            <a:off x="7805738" y="325971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5189" name="Text Box 145"/>
          <p:cNvSpPr txBox="1">
            <a:spLocks noChangeArrowheads="1"/>
          </p:cNvSpPr>
          <p:nvPr/>
        </p:nvSpPr>
        <p:spPr bwMode="auto">
          <a:xfrm>
            <a:off x="2401888" y="32517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5</a:t>
            </a:r>
            <a:endParaRPr lang="ru-RU" dirty="0"/>
          </a:p>
        </p:txBody>
      </p:sp>
      <p:sp>
        <p:nvSpPr>
          <p:cNvPr id="5190" name="Text Box 146"/>
          <p:cNvSpPr txBox="1">
            <a:spLocks noChangeArrowheads="1"/>
          </p:cNvSpPr>
          <p:nvPr/>
        </p:nvSpPr>
        <p:spPr bwMode="auto">
          <a:xfrm>
            <a:off x="4159250" y="32517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5191" name="Text Box 147"/>
          <p:cNvSpPr txBox="1">
            <a:spLocks noChangeArrowheads="1"/>
          </p:cNvSpPr>
          <p:nvPr/>
        </p:nvSpPr>
        <p:spPr bwMode="auto">
          <a:xfrm>
            <a:off x="5959475" y="32517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  <p:sp>
        <p:nvSpPr>
          <p:cNvPr id="5193" name="Oval 25"/>
          <p:cNvSpPr>
            <a:spLocks noChangeArrowheads="1"/>
          </p:cNvSpPr>
          <p:nvPr/>
        </p:nvSpPr>
        <p:spPr bwMode="auto">
          <a:xfrm>
            <a:off x="8008938" y="3186688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>
            <a:off x="152400" y="2057400"/>
            <a:ext cx="6591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32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endParaRPr lang="ru-RU" baseline="30000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3200400" y="1600200"/>
            <a:ext cx="4136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baseline="30000" dirty="0" smtClean="0">
                <a:solidFill>
                  <a:srgbClr val="000000"/>
                </a:solidFill>
                <a:latin typeface="Times New Roman"/>
                <a:sym typeface="Symbol"/>
              </a:rPr>
              <a:t>pr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2</a:t>
            </a:r>
            <a:endParaRPr lang="ru-RU" sz="2400" dirty="0">
              <a:latin typeface="+mn-lt"/>
            </a:endParaRPr>
          </a:p>
        </p:txBody>
      </p:sp>
      <p:sp>
        <p:nvSpPr>
          <p:cNvPr id="87" name="Rectangle 12"/>
          <p:cNvSpPr>
            <a:spLocks noChangeArrowheads="1"/>
          </p:cNvSpPr>
          <p:nvPr/>
        </p:nvSpPr>
        <p:spPr bwMode="auto">
          <a:xfrm>
            <a:off x="1164000" y="2627888"/>
            <a:ext cx="36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88" name="Rectangle 136"/>
          <p:cNvSpPr>
            <a:spLocks noChangeArrowheads="1"/>
          </p:cNvSpPr>
          <p:nvPr/>
        </p:nvSpPr>
        <p:spPr bwMode="auto">
          <a:xfrm>
            <a:off x="1544637" y="2627888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89" name="Rectangle 11"/>
          <p:cNvSpPr>
            <a:spLocks noChangeArrowheads="1"/>
          </p:cNvSpPr>
          <p:nvPr/>
        </p:nvSpPr>
        <p:spPr bwMode="auto">
          <a:xfrm>
            <a:off x="2572200" y="2627888"/>
            <a:ext cx="324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6734175" y="2209800"/>
          <a:ext cx="1647825" cy="539750"/>
        </p:xfrm>
        <a:graphic>
          <a:graphicData uri="http://schemas.openxmlformats.org/presentationml/2006/ole">
            <p:oleObj spid="_x0000_s55298" name="Формула" r:id="rId3" imgW="660240" imgH="215640" progId="Equation.3">
              <p:embed/>
            </p:oleObj>
          </a:graphicData>
        </a:graphic>
      </p:graphicFrame>
      <p:sp>
        <p:nvSpPr>
          <p:cNvPr id="42" name="Line 5"/>
          <p:cNvSpPr>
            <a:spLocks noChangeShapeType="1"/>
          </p:cNvSpPr>
          <p:nvPr/>
        </p:nvSpPr>
        <p:spPr bwMode="auto">
          <a:xfrm>
            <a:off x="846137" y="5546725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" name="Oval 14"/>
          <p:cNvSpPr>
            <a:spLocks noChangeArrowheads="1"/>
          </p:cNvSpPr>
          <p:nvPr/>
        </p:nvSpPr>
        <p:spPr bwMode="auto">
          <a:xfrm>
            <a:off x="8096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Oval 15"/>
          <p:cNvSpPr>
            <a:spLocks noChangeArrowheads="1"/>
          </p:cNvSpPr>
          <p:nvPr/>
        </p:nvSpPr>
        <p:spPr bwMode="auto">
          <a:xfrm>
            <a:off x="1169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152876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Oval 17"/>
          <p:cNvSpPr>
            <a:spLocks noChangeArrowheads="1"/>
          </p:cNvSpPr>
          <p:nvPr/>
        </p:nvSpPr>
        <p:spPr bwMode="auto">
          <a:xfrm>
            <a:off x="18891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Oval 18"/>
          <p:cNvSpPr>
            <a:spLocks noChangeArrowheads="1"/>
          </p:cNvSpPr>
          <p:nvPr/>
        </p:nvSpPr>
        <p:spPr bwMode="auto">
          <a:xfrm>
            <a:off x="22494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" name="Oval 19"/>
          <p:cNvSpPr>
            <a:spLocks noChangeArrowheads="1"/>
          </p:cNvSpPr>
          <p:nvPr/>
        </p:nvSpPr>
        <p:spPr bwMode="auto">
          <a:xfrm>
            <a:off x="260826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" name="Oval 20"/>
          <p:cNvSpPr>
            <a:spLocks noChangeArrowheads="1"/>
          </p:cNvSpPr>
          <p:nvPr/>
        </p:nvSpPr>
        <p:spPr bwMode="auto">
          <a:xfrm>
            <a:off x="51276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" name="Oval 21"/>
          <p:cNvSpPr>
            <a:spLocks noChangeArrowheads="1"/>
          </p:cNvSpPr>
          <p:nvPr/>
        </p:nvSpPr>
        <p:spPr bwMode="auto">
          <a:xfrm>
            <a:off x="5487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Oval 22"/>
          <p:cNvSpPr>
            <a:spLocks noChangeArrowheads="1"/>
          </p:cNvSpPr>
          <p:nvPr/>
        </p:nvSpPr>
        <p:spPr bwMode="auto">
          <a:xfrm>
            <a:off x="58483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Oval 23"/>
          <p:cNvSpPr>
            <a:spLocks noChangeArrowheads="1"/>
          </p:cNvSpPr>
          <p:nvPr/>
        </p:nvSpPr>
        <p:spPr bwMode="auto">
          <a:xfrm>
            <a:off x="62071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Oval 24"/>
          <p:cNvSpPr>
            <a:spLocks noChangeArrowheads="1"/>
          </p:cNvSpPr>
          <p:nvPr/>
        </p:nvSpPr>
        <p:spPr bwMode="auto">
          <a:xfrm>
            <a:off x="65674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69278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" name="Oval 27"/>
          <p:cNvSpPr>
            <a:spLocks noChangeArrowheads="1"/>
          </p:cNvSpPr>
          <p:nvPr/>
        </p:nvSpPr>
        <p:spPr bwMode="auto">
          <a:xfrm>
            <a:off x="29686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6" name="Oval 28"/>
          <p:cNvSpPr>
            <a:spLocks noChangeArrowheads="1"/>
          </p:cNvSpPr>
          <p:nvPr/>
        </p:nvSpPr>
        <p:spPr bwMode="auto">
          <a:xfrm>
            <a:off x="3328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Oval 29"/>
          <p:cNvSpPr>
            <a:spLocks noChangeArrowheads="1"/>
          </p:cNvSpPr>
          <p:nvPr/>
        </p:nvSpPr>
        <p:spPr bwMode="auto">
          <a:xfrm>
            <a:off x="36893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Oval 30"/>
          <p:cNvSpPr>
            <a:spLocks noChangeArrowheads="1"/>
          </p:cNvSpPr>
          <p:nvPr/>
        </p:nvSpPr>
        <p:spPr bwMode="auto">
          <a:xfrm>
            <a:off x="4048125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Oval 31"/>
          <p:cNvSpPr>
            <a:spLocks noChangeArrowheads="1"/>
          </p:cNvSpPr>
          <p:nvPr/>
        </p:nvSpPr>
        <p:spPr bwMode="auto">
          <a:xfrm>
            <a:off x="44084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4768850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" name="Oval 141"/>
          <p:cNvSpPr>
            <a:spLocks noChangeArrowheads="1"/>
          </p:cNvSpPr>
          <p:nvPr/>
        </p:nvSpPr>
        <p:spPr bwMode="auto">
          <a:xfrm>
            <a:off x="7288212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" name="Oval 142"/>
          <p:cNvSpPr>
            <a:spLocks noChangeArrowheads="1"/>
          </p:cNvSpPr>
          <p:nvPr/>
        </p:nvSpPr>
        <p:spPr bwMode="auto">
          <a:xfrm>
            <a:off x="7646987" y="5535612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" name="Oval 25"/>
          <p:cNvSpPr>
            <a:spLocks noChangeArrowheads="1"/>
          </p:cNvSpPr>
          <p:nvPr/>
        </p:nvSpPr>
        <p:spPr bwMode="auto">
          <a:xfrm>
            <a:off x="8099425" y="55467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657600" y="4235747"/>
            <a:ext cx="35702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1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2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+ </a:t>
            </a:r>
            <a:r>
              <a:rPr lang="ru-RU" sz="2400" i="1" kern="0" dirty="0" smtClean="0">
                <a:solidFill>
                  <a:srgbClr val="000000"/>
                </a:solidFill>
                <a:latin typeface="+mn-lt"/>
              </a:rPr>
              <a:t>С</a:t>
            </a:r>
            <a:r>
              <a:rPr lang="en-US" sz="2400" kern="0" baseline="-25000" dirty="0" smtClean="0">
                <a:solidFill>
                  <a:srgbClr val="000000"/>
                </a:solidFill>
                <a:latin typeface="+mn-lt"/>
              </a:rPr>
              <a:t>3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latin typeface="+mn-lt"/>
                <a:sym typeface="Symbol"/>
              </a:rPr>
              <a:t>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) = 2</a:t>
            </a:r>
            <a:r>
              <a:rPr lang="ru-RU" sz="2400" dirty="0" smtClean="0">
                <a:solidFill>
                  <a:srgbClr val="000000"/>
                </a:solidFill>
                <a:latin typeface="+mn-lt"/>
              </a:rPr>
              <a:t>5</a:t>
            </a:r>
            <a:endParaRPr lang="ru-RU" sz="2400" dirty="0">
              <a:latin typeface="+mn-lt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1952625" y="4953000"/>
            <a:ext cx="1080000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2</a:t>
            </a:r>
            <a:endParaRPr lang="en-US" sz="2400" b="1" i="1" dirty="0">
              <a:latin typeface="+mn-lt"/>
            </a:endParaRPr>
          </a:p>
        </p:txBody>
      </p:sp>
      <p:sp>
        <p:nvSpPr>
          <p:cNvPr id="66" name="Rectangle 136"/>
          <p:cNvSpPr>
            <a:spLocks noChangeArrowheads="1"/>
          </p:cNvSpPr>
          <p:nvPr/>
        </p:nvSpPr>
        <p:spPr bwMode="auto">
          <a:xfrm>
            <a:off x="1571625" y="4953000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1</a:t>
            </a:r>
          </a:p>
        </p:txBody>
      </p:sp>
      <p:sp>
        <p:nvSpPr>
          <p:cNvPr id="67" name="Rectangle 11"/>
          <p:cNvSpPr>
            <a:spLocks noChangeArrowheads="1"/>
          </p:cNvSpPr>
          <p:nvPr/>
        </p:nvSpPr>
        <p:spPr bwMode="auto">
          <a:xfrm>
            <a:off x="3019425" y="4953000"/>
            <a:ext cx="3600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>
                <a:latin typeface="+mn-lt"/>
              </a:rPr>
              <a:t>J</a:t>
            </a:r>
            <a:r>
              <a:rPr lang="en-US" sz="2400" b="1" baseline="-25000" dirty="0">
                <a:latin typeface="+mn-lt"/>
              </a:rPr>
              <a:t>3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4800" y="4292025"/>
            <a:ext cx="4315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endParaRPr lang="ru-RU" baseline="30000" dirty="0"/>
          </a:p>
        </p:txBody>
      </p:sp>
      <p:sp>
        <p:nvSpPr>
          <p:cNvPr id="69" name="Text Box 143"/>
          <p:cNvSpPr txBox="1">
            <a:spLocks noChangeArrowheads="1"/>
          </p:cNvSpPr>
          <p:nvPr/>
        </p:nvSpPr>
        <p:spPr bwMode="auto">
          <a:xfrm>
            <a:off x="733425" y="5653087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sp>
        <p:nvSpPr>
          <p:cNvPr id="70" name="Text Box 143"/>
          <p:cNvSpPr txBox="1">
            <a:spLocks noChangeArrowheads="1"/>
          </p:cNvSpPr>
          <p:nvPr/>
        </p:nvSpPr>
        <p:spPr bwMode="auto">
          <a:xfrm>
            <a:off x="1425575" y="5653087"/>
            <a:ext cx="312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71" name="Text Box 143"/>
          <p:cNvSpPr txBox="1">
            <a:spLocks noChangeArrowheads="1"/>
          </p:cNvSpPr>
          <p:nvPr/>
        </p:nvSpPr>
        <p:spPr bwMode="auto">
          <a:xfrm>
            <a:off x="1806575" y="5638800"/>
            <a:ext cx="312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2" name="Text Box 143"/>
          <p:cNvSpPr txBox="1">
            <a:spLocks noChangeArrowheads="1"/>
          </p:cNvSpPr>
          <p:nvPr/>
        </p:nvSpPr>
        <p:spPr bwMode="auto">
          <a:xfrm>
            <a:off x="2873375" y="5653087"/>
            <a:ext cx="3129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73" name="Text Box 143"/>
          <p:cNvSpPr txBox="1">
            <a:spLocks noChangeArrowheads="1"/>
          </p:cNvSpPr>
          <p:nvPr/>
        </p:nvSpPr>
        <p:spPr bwMode="auto">
          <a:xfrm>
            <a:off x="1676400" y="3217800"/>
            <a:ext cx="312906" cy="3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4" name="Text Box 147"/>
          <p:cNvSpPr txBox="1">
            <a:spLocks noChangeArrowheads="1"/>
          </p:cNvSpPr>
          <p:nvPr/>
        </p:nvSpPr>
        <p:spPr bwMode="auto">
          <a:xfrm>
            <a:off x="6416675" y="5576887"/>
            <a:ext cx="4411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r>
              <a:rPr lang="ru-RU" dirty="0" smtClean="0"/>
              <a:t>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Оценка на сдвижку работ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</a:t>
            </a:r>
            <a:r>
              <a:rPr lang="ru-RU" b="1" dirty="0" smtClean="0">
                <a:solidFill>
                  <a:srgbClr val="CC3399"/>
                </a:solidFill>
              </a:rPr>
              <a:t>Лемма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ru-RU" b="1" dirty="0" smtClean="0">
                <a:solidFill>
                  <a:srgbClr val="CC3399"/>
                </a:solidFill>
              </a:rPr>
              <a:t>11.1</a:t>
            </a:r>
          </a:p>
          <a:p>
            <a:pPr eaLnBrk="1" hangingPunct="1"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Занумеруем работы в порядке их появления в расписании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, т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.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е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.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baseline="-25000" dirty="0" smtClean="0">
                <a:solidFill>
                  <a:srgbClr val="00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>
                <a:solidFill>
                  <a:srgbClr val="000000"/>
                </a:solidFill>
              </a:rPr>
              <a:t>) ≤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>
                <a:solidFill>
                  <a:srgbClr val="000000"/>
                </a:solidFill>
              </a:rPr>
              <a:t>) ≤ … ≤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r>
              <a:rPr lang="en-US" sz="2800" baseline="30000" dirty="0" smtClean="0"/>
              <a:t> </a:t>
            </a:r>
            <a:r>
              <a:rPr lang="ru-RU" sz="2800" dirty="0" smtClean="0"/>
              <a:t>Для каждой работы </a:t>
            </a:r>
            <a:r>
              <a:rPr lang="en-US" sz="2800" i="1" dirty="0" smtClean="0"/>
              <a:t>j </a:t>
            </a:r>
            <a:r>
              <a:rPr lang="en-US" sz="2800" dirty="0" smtClean="0"/>
              <a:t>= 1,</a:t>
            </a:r>
            <a:r>
              <a:rPr lang="ru-RU" sz="2800" dirty="0" smtClean="0"/>
              <a:t>…</a:t>
            </a:r>
            <a:r>
              <a:rPr lang="en-US" sz="2800" dirty="0" smtClean="0"/>
              <a:t>,</a:t>
            </a:r>
            <a:r>
              <a:rPr lang="en-US" sz="2800" i="1" dirty="0" smtClean="0"/>
              <a:t>n, 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dirty="0" smtClean="0">
                <a:solidFill>
                  <a:srgbClr val="000000"/>
                </a:solidFill>
              </a:rPr>
              <a:t>) ≤ 2</a:t>
            </a:r>
            <a:r>
              <a:rPr lang="ru-RU" sz="2800" i="1" dirty="0" smtClean="0">
                <a:solidFill>
                  <a:srgbClr val="000000"/>
                </a:solidFill>
              </a:rPr>
              <a:t>С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199"/>
          </a:xfrm>
        </p:spPr>
        <p:txBody>
          <a:bodyPr/>
          <a:lstStyle/>
          <a:p>
            <a:r>
              <a:rPr lang="ru-RU" sz="2800" dirty="0" smtClean="0"/>
              <a:t>Оценим момент окончания работы </a:t>
            </a:r>
            <a:r>
              <a:rPr lang="en-US" sz="2800" i="1" dirty="0" smtClean="0"/>
              <a:t>j</a:t>
            </a:r>
            <a:r>
              <a:rPr lang="en-US" sz="2800" dirty="0" smtClean="0"/>
              <a:t> </a:t>
            </a:r>
            <a:r>
              <a:rPr lang="ru-RU" sz="2800" dirty="0" smtClean="0"/>
              <a:t>в расписании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. Поскольку работы 1,…,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  <a:sym typeface="Symbol"/>
              </a:rPr>
              <a:t>j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−1 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заканчиваются в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en-US" sz="2800" baseline="30000" dirty="0" smtClean="0">
                <a:solidFill>
                  <a:srgbClr val="000000"/>
                </a:solidFill>
                <a:sym typeface="Symbol"/>
              </a:rPr>
              <a:t>pr 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до завершения работы </a:t>
            </a:r>
            <a:r>
              <a:rPr lang="en-US" sz="2800" i="1" dirty="0" smtClean="0"/>
              <a:t>j</a:t>
            </a:r>
            <a:r>
              <a:rPr lang="ru-RU" sz="2800" dirty="0" smtClean="0"/>
              <a:t>,</a:t>
            </a:r>
            <a:r>
              <a:rPr lang="ru-RU" sz="2800" i="1" dirty="0" smtClean="0"/>
              <a:t> </a:t>
            </a:r>
            <a:r>
              <a:rPr lang="ru-RU" sz="2800" dirty="0" smtClean="0"/>
              <a:t>то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ru-RU" sz="2800" dirty="0" smtClean="0"/>
              <a:t>Так как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</a:t>
            </a:r>
            <a:r>
              <a:rPr lang="ru-RU" sz="2800" dirty="0" smtClean="0">
                <a:solidFill>
                  <a:srgbClr val="000000"/>
                </a:solidFill>
                <a:sym typeface="Symbol"/>
              </a:rPr>
              <a:t> ― раннее расписание, то машина не простаивает в интервале </a:t>
            </a:r>
            <a:endParaRPr lang="en-US" sz="2800" dirty="0" smtClean="0">
              <a:solidFill>
                <a:srgbClr val="000000"/>
              </a:solidFill>
              <a:sym typeface="Symbol"/>
            </a:endParaRPr>
          </a:p>
          <a:p>
            <a:r>
              <a:rPr lang="ru-RU" sz="2800" dirty="0" smtClean="0">
                <a:solidFill>
                  <a:srgbClr val="000000"/>
                </a:solidFill>
                <a:sym typeface="Symbol"/>
              </a:rPr>
              <a:t>Следовательно, длина этого интервала не превосходит 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544763" y="2790825"/>
          <a:ext cx="2735262" cy="722313"/>
        </p:xfrm>
        <a:graphic>
          <a:graphicData uri="http://schemas.openxmlformats.org/presentationml/2006/ole">
            <p:oleObj spid="_x0000_s56322" name="Формула" r:id="rId3" imgW="1104840" imgH="29196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535612" y="2514600"/>
          <a:ext cx="2541588" cy="1079500"/>
        </p:xfrm>
        <a:graphic>
          <a:graphicData uri="http://schemas.openxmlformats.org/presentationml/2006/ole">
            <p:oleObj spid="_x0000_s56323" name="Формула" r:id="rId4" imgW="1015920" imgH="431640" progId="Equation.3">
              <p:embed/>
            </p:oleObj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4648200" y="4114800"/>
          <a:ext cx="1774825" cy="655638"/>
        </p:xfrm>
        <a:graphic>
          <a:graphicData uri="http://schemas.openxmlformats.org/presentationml/2006/ole">
            <p:oleObj spid="_x0000_s56324" name="Формула" r:id="rId5" imgW="1028520" imgH="380880" progId="Equation.3">
              <p:embed/>
            </p:oleObj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2895600" y="5105400"/>
          <a:ext cx="576262" cy="611188"/>
        </p:xfrm>
        <a:graphic>
          <a:graphicData uri="http://schemas.openxmlformats.org/presentationml/2006/ole">
            <p:oleObj spid="_x0000_s56326" name="Формула" r:id="rId6" imgW="406080" imgH="431640" progId="Equation.3">
              <p:embed/>
            </p:oleObj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3605213" y="5562600"/>
          <a:ext cx="5005387" cy="993775"/>
        </p:xfrm>
        <a:graphic>
          <a:graphicData uri="http://schemas.openxmlformats.org/presentationml/2006/ole">
            <p:oleObj spid="_x0000_s56327" name="Формула" r:id="rId7" imgW="217152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4837</TotalTime>
  <Words>1640</Words>
  <Application>Microsoft Office PowerPoint</Application>
  <PresentationFormat>Экран (4:3)</PresentationFormat>
  <Paragraphs>221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Default Design</vt:lpstr>
      <vt:lpstr>Формула</vt:lpstr>
      <vt:lpstr>Линейное программирование</vt:lpstr>
      <vt:lpstr>1|rj |ΣCj</vt:lpstr>
      <vt:lpstr>Пример</vt:lpstr>
      <vt:lpstr>Решение с прерываниями</vt:lpstr>
      <vt:lpstr>Нижняя оценка</vt:lpstr>
      <vt:lpstr>Алгоритм                                         «Перестройка расписания с прерываниями»</vt:lpstr>
      <vt:lpstr>Перестройка расписания с прерываниями</vt:lpstr>
      <vt:lpstr>Оценка на сдвижку работ</vt:lpstr>
      <vt:lpstr>Доказательство</vt:lpstr>
      <vt:lpstr>2-приближение</vt:lpstr>
      <vt:lpstr>1|rj |ΣwjCj</vt:lpstr>
      <vt:lpstr>Что нужно для алгоритма?</vt:lpstr>
      <vt:lpstr>Переменные и ограничения</vt:lpstr>
      <vt:lpstr>Неравенство Кирана</vt:lpstr>
      <vt:lpstr>ЛП (1|rj |ΣwjCj)</vt:lpstr>
      <vt:lpstr>Алгоритм 1|rj |ΣwjCj</vt:lpstr>
      <vt:lpstr>3-приближение</vt:lpstr>
      <vt:lpstr>Доказательство</vt:lpstr>
      <vt:lpstr>Слайд 19</vt:lpstr>
      <vt:lpstr>Доказательство</vt:lpstr>
      <vt:lpstr>Как решать ЛП?</vt:lpstr>
      <vt:lpstr>Метод эллипсоидов (грубо)</vt:lpstr>
      <vt:lpstr>Лёвнер-Джон эллипсоид</vt:lpstr>
      <vt:lpstr>Метод эллипсоидов (грубо)</vt:lpstr>
      <vt:lpstr>Как проверять неравенства</vt:lpstr>
      <vt:lpstr>Процедура отделения</vt:lpstr>
      <vt:lpstr>Доказательство (1)</vt:lpstr>
      <vt:lpstr>Слайд 28</vt:lpstr>
      <vt:lpstr>Удаление работ</vt:lpstr>
      <vt:lpstr>Добавление работ</vt:lpstr>
      <vt:lpstr>Метод эллипсоидов (1)</vt:lpstr>
      <vt:lpstr>Метод эллипсоидов (2)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PTAS  for Open Shop Scheduling Problem</dc:title>
  <dc:creator>Kononov</dc:creator>
  <cp:lastModifiedBy>Кононов</cp:lastModifiedBy>
  <cp:revision>230</cp:revision>
  <dcterms:created xsi:type="dcterms:W3CDTF">2003-03-19T10:41:40Z</dcterms:created>
  <dcterms:modified xsi:type="dcterms:W3CDTF">2015-05-15T09:03:19Z</dcterms:modified>
</cp:coreProperties>
</file>