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19" r:id="rId2"/>
    <p:sldId id="346" r:id="rId3"/>
    <p:sldId id="380" r:id="rId4"/>
    <p:sldId id="381" r:id="rId5"/>
    <p:sldId id="355" r:id="rId6"/>
    <p:sldId id="382" r:id="rId7"/>
    <p:sldId id="356" r:id="rId8"/>
    <p:sldId id="358" r:id="rId9"/>
    <p:sldId id="383" r:id="rId10"/>
    <p:sldId id="359" r:id="rId11"/>
    <p:sldId id="361" r:id="rId12"/>
    <p:sldId id="384" r:id="rId13"/>
    <p:sldId id="385" r:id="rId14"/>
    <p:sldId id="362" r:id="rId15"/>
    <p:sldId id="360" r:id="rId16"/>
    <p:sldId id="363" r:id="rId17"/>
    <p:sldId id="386" r:id="rId18"/>
    <p:sldId id="364" r:id="rId19"/>
    <p:sldId id="365" r:id="rId20"/>
    <p:sldId id="387" r:id="rId21"/>
    <p:sldId id="388" r:id="rId22"/>
    <p:sldId id="368" r:id="rId23"/>
    <p:sldId id="370" r:id="rId24"/>
    <p:sldId id="371" r:id="rId25"/>
    <p:sldId id="389" r:id="rId26"/>
    <p:sldId id="390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66FF66"/>
    <a:srgbClr val="FF6699"/>
    <a:srgbClr val="FF3399"/>
    <a:srgbClr val="CC9900"/>
    <a:srgbClr val="990099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6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0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2.wmf"/><Relationship Id="rId1" Type="http://schemas.openxmlformats.org/officeDocument/2006/relationships/image" Target="../media/image18.wmf"/><Relationship Id="rId4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A133F8-0C9F-4521-923D-FE84B826831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4F5538C-C8D1-40BA-909B-4B36029535A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6FB2-C9E4-4008-98FD-6F9501BEB3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F6666E-83E1-40BD-868B-CC16A9EF2A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BCB42-ADDF-42DF-B177-823A5E9AF2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5CCB2-5EC9-4780-97D2-B3C27FE09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A51FA-19C9-429A-A52E-25FB21A7C9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1DB45-6764-4F68-BA1F-0A0B5B7582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70819-1282-47C1-B08D-0CAF0242A8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791CB-64F6-4D32-93A4-A7EA426006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54666-3092-4B4B-B6D7-CC924999D2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7153C-F73A-40B2-A7A1-4C0CA34584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68AAB-AC09-4A49-821D-4E95F268B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3A80A4-262A-4BEF-AA6C-4164E5AB167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F3383-E2AD-4D4C-96EF-2CE2E2253C49}" type="slidenum">
              <a:rPr lang="en-US"/>
              <a:pPr/>
              <a:t>1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Комбинаторные алгоритмы</a:t>
            </a: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Локальный поиск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56A5-FEF8-4EDD-865F-1AE3AD151B63}" type="slidenum">
              <a:rPr lang="en-US"/>
              <a:pPr/>
              <a:t>10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Переназначение клиента  </a:t>
            </a:r>
            <a:r>
              <a:rPr lang="en-US" sz="3200" i="1" dirty="0" smtClean="0"/>
              <a:t>j </a:t>
            </a:r>
            <a:r>
              <a:rPr lang="ru-RU" sz="3200" dirty="0" smtClean="0"/>
              <a:t>к предприятию      </a:t>
            </a:r>
            <a:r>
              <a:rPr lang="en-US" sz="3200" i="1" dirty="0" err="1" smtClean="0"/>
              <a:t>i</a:t>
            </a:r>
            <a:r>
              <a:rPr lang="en-US" sz="3200" dirty="0" smtClean="0"/>
              <a:t>′ = </a:t>
            </a:r>
            <a:r>
              <a:rPr lang="el-GR" sz="3200" dirty="0" smtClean="0"/>
              <a:t>γ</a:t>
            </a:r>
            <a:r>
              <a:rPr lang="en-US" sz="3200" dirty="0" smtClean="0"/>
              <a:t>(</a:t>
            </a:r>
            <a:r>
              <a:rPr lang="en-US" sz="3200" i="1" dirty="0" smtClean="0">
                <a:sym typeface="Symbol"/>
              </a:rPr>
              <a:t></a:t>
            </a:r>
            <a:r>
              <a:rPr lang="en-US" sz="3200" dirty="0" smtClean="0">
                <a:sym typeface="Symbol"/>
              </a:rPr>
              <a:t>*(</a:t>
            </a:r>
            <a:r>
              <a:rPr lang="en-US" sz="3200" i="1" dirty="0" smtClean="0">
                <a:sym typeface="Symbol"/>
              </a:rPr>
              <a:t>j</a:t>
            </a:r>
            <a:r>
              <a:rPr lang="en-US" sz="3200" dirty="0" smtClean="0">
                <a:sym typeface="Symbol"/>
              </a:rPr>
              <a:t>)</a:t>
            </a:r>
            <a:r>
              <a:rPr lang="en-US" sz="3200" dirty="0" smtClean="0"/>
              <a:t>) </a:t>
            </a:r>
            <a:r>
              <a:rPr lang="ru-RU" sz="3200" dirty="0" smtClean="0"/>
              <a:t>при закрытии предприятия </a:t>
            </a:r>
            <a:r>
              <a:rPr lang="en-US" sz="3200" i="1" dirty="0" err="1" smtClean="0"/>
              <a:t>i</a:t>
            </a:r>
            <a:r>
              <a:rPr lang="en-US" sz="3200" dirty="0" smtClean="0"/>
              <a:t>.</a:t>
            </a:r>
            <a:endParaRPr lang="ru-RU" sz="3200" i="1" dirty="0"/>
          </a:p>
        </p:txBody>
      </p:sp>
      <p:sp>
        <p:nvSpPr>
          <p:cNvPr id="6" name="Овал 5"/>
          <p:cNvSpPr/>
          <p:nvPr/>
        </p:nvSpPr>
        <p:spPr>
          <a:xfrm>
            <a:off x="1828800" y="1752600"/>
            <a:ext cx="2514600" cy="21336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733800" y="2819400"/>
            <a:ext cx="3657600" cy="16002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2971800" y="4724400"/>
            <a:ext cx="457200" cy="457200"/>
          </a:xfrm>
          <a:prstGeom prst="flowChartConnector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2209800" y="2819400"/>
            <a:ext cx="381000" cy="381000"/>
          </a:xfrm>
          <a:prstGeom prst="flowChartProcess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3276600" y="29718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4572000" y="35814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743200" y="175260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n-lt"/>
              </a:rPr>
              <a:t>H</a:t>
            </a:r>
            <a:endParaRPr lang="ru-RU" sz="2800" i="1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13648" y="3210580"/>
            <a:ext cx="623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n-lt"/>
              </a:rPr>
              <a:t>H*</a:t>
            </a:r>
            <a:endParaRPr lang="ru-RU" sz="2800" i="1" dirty="0">
              <a:latin typeface="+mn-lt"/>
            </a:endParaRPr>
          </a:p>
        </p:txBody>
      </p:sp>
      <p:cxnSp>
        <p:nvCxnSpPr>
          <p:cNvPr id="15" name="Прямая соединительная линия 14"/>
          <p:cNvCxnSpPr>
            <a:stCxn id="8" idx="1"/>
            <a:endCxn id="9" idx="2"/>
          </p:cNvCxnSpPr>
          <p:nvPr/>
        </p:nvCxnSpPr>
        <p:spPr>
          <a:xfrm flipH="1" flipV="1">
            <a:off x="2400300" y="3200400"/>
            <a:ext cx="638455" cy="1590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8" idx="0"/>
            <a:endCxn id="10" idx="2"/>
          </p:cNvCxnSpPr>
          <p:nvPr/>
        </p:nvCxnSpPr>
        <p:spPr>
          <a:xfrm flipV="1">
            <a:off x="3200400" y="3352800"/>
            <a:ext cx="266700" cy="1371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7"/>
            <a:endCxn id="11" idx="2"/>
          </p:cNvCxnSpPr>
          <p:nvPr/>
        </p:nvCxnSpPr>
        <p:spPr>
          <a:xfrm flipV="1">
            <a:off x="3362045" y="3962400"/>
            <a:ext cx="1400455" cy="828955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1" idx="1"/>
          </p:cNvCxnSpPr>
          <p:nvPr/>
        </p:nvCxnSpPr>
        <p:spPr>
          <a:xfrm flipH="1" flipV="1">
            <a:off x="3733800" y="3200400"/>
            <a:ext cx="838200" cy="5715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265506" y="3119735"/>
            <a:ext cx="306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i="1" dirty="0" smtClean="0">
                <a:latin typeface="+mn-lt"/>
              </a:rPr>
              <a:t>γ</a:t>
            </a:r>
            <a:endParaRPr lang="ru-RU" sz="2400" i="1" dirty="0"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42048" y="35153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+mn-lt"/>
              </a:rPr>
              <a:t>i</a:t>
            </a:r>
            <a:r>
              <a:rPr lang="en-US" sz="2400" i="1" dirty="0" smtClean="0">
                <a:latin typeface="+mn-lt"/>
              </a:rPr>
              <a:t>*=</a:t>
            </a:r>
            <a:r>
              <a:rPr lang="el-GR" sz="2400" i="1" dirty="0" smtClean="0">
                <a:latin typeface="+mn-lt"/>
              </a:rPr>
              <a:t>φ</a:t>
            </a:r>
            <a:r>
              <a:rPr lang="en-US" sz="2400" i="1" dirty="0" smtClean="0">
                <a:latin typeface="+mn-lt"/>
              </a:rPr>
              <a:t>*</a:t>
            </a:r>
            <a:r>
              <a:rPr lang="en-US" sz="2400" dirty="0" smtClean="0">
                <a:latin typeface="+mn-lt"/>
              </a:rPr>
              <a:t>(</a:t>
            </a:r>
            <a:r>
              <a:rPr lang="en-US" sz="2400" i="1" dirty="0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)</a:t>
            </a:r>
            <a:endParaRPr lang="ru-RU" sz="2400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29000" y="4948535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+mn-lt"/>
              </a:rPr>
              <a:t>j</a:t>
            </a:r>
            <a:endParaRPr lang="ru-RU" sz="2400" i="1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28800" y="236220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+mn-lt"/>
              </a:rPr>
              <a:t>i</a:t>
            </a:r>
            <a:r>
              <a:rPr lang="en-US" sz="2400" i="1" dirty="0" smtClean="0">
                <a:latin typeface="+mn-lt"/>
              </a:rPr>
              <a:t>=</a:t>
            </a:r>
            <a:r>
              <a:rPr lang="el-GR" sz="2400" i="1" dirty="0" smtClean="0">
                <a:latin typeface="+mn-lt"/>
              </a:rPr>
              <a:t>φ</a:t>
            </a:r>
            <a:r>
              <a:rPr lang="en-US" sz="2400" dirty="0" smtClean="0">
                <a:latin typeface="+mn-lt"/>
              </a:rPr>
              <a:t>(</a:t>
            </a:r>
            <a:r>
              <a:rPr lang="en-US" sz="2400" i="1" dirty="0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)</a:t>
            </a:r>
            <a:endParaRPr lang="ru-RU" sz="2400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57096" y="2514600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+mn-lt"/>
              </a:rPr>
              <a:t>i</a:t>
            </a:r>
            <a:r>
              <a:rPr lang="en-US" sz="2400" i="1" dirty="0" smtClean="0">
                <a:latin typeface="+mn-lt"/>
              </a:rPr>
              <a:t>′=</a:t>
            </a:r>
            <a:r>
              <a:rPr lang="el-GR" sz="2400" i="1" dirty="0" smtClean="0">
                <a:latin typeface="+mn-lt"/>
              </a:rPr>
              <a:t>γ</a:t>
            </a:r>
            <a:r>
              <a:rPr lang="en-US" sz="2400" dirty="0" smtClean="0">
                <a:latin typeface="+mn-lt"/>
              </a:rPr>
              <a:t>(</a:t>
            </a:r>
            <a:r>
              <a:rPr lang="el-GR" sz="2400" i="1" dirty="0" smtClean="0">
                <a:latin typeface="+mn-lt"/>
              </a:rPr>
              <a:t>φ</a:t>
            </a:r>
            <a:r>
              <a:rPr lang="en-US" sz="2400" i="1" dirty="0" smtClean="0">
                <a:latin typeface="+mn-lt"/>
              </a:rPr>
              <a:t>*</a:t>
            </a:r>
            <a:r>
              <a:rPr lang="en-US" sz="2400" dirty="0" smtClean="0">
                <a:latin typeface="+mn-lt"/>
              </a:rPr>
              <a:t>(</a:t>
            </a:r>
            <a:r>
              <a:rPr lang="en-US" sz="2400" i="1" dirty="0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))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3691E-9609-412B-97F5-46C9079CA053}" type="slidenum">
              <a:rPr lang="en-US"/>
              <a:pPr/>
              <a:t>11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Стоимость переназначения</a:t>
            </a:r>
            <a:endParaRPr lang="ru-RU" sz="4000" dirty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 </a:t>
            </a:r>
            <a:r>
              <a:rPr lang="ru-RU" b="1" dirty="0" smtClean="0">
                <a:solidFill>
                  <a:srgbClr val="CC3399"/>
                </a:solidFill>
              </a:rPr>
              <a:t>Лемма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ru-RU" b="1" dirty="0" smtClean="0">
                <a:solidFill>
                  <a:srgbClr val="CC3399"/>
                </a:solidFill>
              </a:rPr>
              <a:t>5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2</a:t>
            </a:r>
          </a:p>
          <a:p>
            <a:pPr>
              <a:buFontTx/>
              <a:buNone/>
            </a:pPr>
            <a:r>
              <a:rPr lang="ru-RU" dirty="0" smtClean="0"/>
              <a:t>    Рассмотрим произвольного клиента </a:t>
            </a:r>
            <a:r>
              <a:rPr lang="en-US" i="1" dirty="0" smtClean="0"/>
              <a:t>j</a:t>
            </a:r>
            <a:r>
              <a:rPr lang="ru-RU" dirty="0"/>
              <a:t>,</a:t>
            </a:r>
            <a:r>
              <a:rPr lang="en-US" dirty="0" smtClean="0"/>
              <a:t> </a:t>
            </a:r>
            <a:r>
              <a:rPr lang="ru-RU" dirty="0" smtClean="0"/>
              <a:t>для которого </a:t>
            </a:r>
            <a:r>
              <a:rPr lang="en-US" i="1" dirty="0" smtClean="0"/>
              <a:t>φ</a:t>
            </a:r>
            <a:r>
              <a:rPr lang="en-US" dirty="0" smtClean="0"/>
              <a:t>(</a:t>
            </a:r>
            <a:r>
              <a:rPr lang="en-US" i="1" dirty="0" smtClean="0"/>
              <a:t>j</a:t>
            </a:r>
            <a:r>
              <a:rPr lang="en-US" dirty="0" smtClean="0"/>
              <a:t>) = </a:t>
            </a:r>
            <a:r>
              <a:rPr lang="en-US" i="1" dirty="0" err="1" smtClean="0"/>
              <a:t>i</a:t>
            </a:r>
            <a:r>
              <a:rPr lang="ru-RU" dirty="0" smtClean="0"/>
              <a:t>, и </a:t>
            </a:r>
            <a:r>
              <a:rPr lang="en-US" i="1" dirty="0" err="1" smtClean="0"/>
              <a:t>i</a:t>
            </a:r>
            <a:r>
              <a:rPr lang="en-US" dirty="0" smtClean="0"/>
              <a:t> ≠ </a:t>
            </a:r>
            <a:r>
              <a:rPr lang="en-US" i="1" dirty="0" err="1" smtClean="0"/>
              <a:t>i</a:t>
            </a:r>
            <a:r>
              <a:rPr lang="en-US" dirty="0" smtClean="0"/>
              <a:t>′ = </a:t>
            </a:r>
            <a:r>
              <a:rPr lang="el-GR" dirty="0" smtClean="0"/>
              <a:t>γ</a:t>
            </a:r>
            <a:r>
              <a:rPr lang="en-US" dirty="0" smtClean="0"/>
              <a:t>(</a:t>
            </a:r>
            <a:r>
              <a:rPr lang="en-US" i="1" dirty="0" smtClean="0"/>
              <a:t>φ*</a:t>
            </a:r>
            <a:r>
              <a:rPr lang="en-US" dirty="0" smtClean="0"/>
              <a:t>(</a:t>
            </a:r>
            <a:r>
              <a:rPr lang="en-US" i="1" dirty="0" smtClean="0"/>
              <a:t>j</a:t>
            </a:r>
            <a:r>
              <a:rPr lang="en-US" dirty="0" smtClean="0"/>
              <a:t>)). </a:t>
            </a:r>
            <a:r>
              <a:rPr lang="ru-RU" dirty="0" smtClean="0"/>
              <a:t>Тогда стоимость переназначения клиента </a:t>
            </a:r>
            <a:r>
              <a:rPr lang="en-US" i="1" dirty="0" smtClean="0"/>
              <a:t>j </a:t>
            </a:r>
            <a:r>
              <a:rPr lang="ru-RU" dirty="0" smtClean="0"/>
              <a:t>от  предприятия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ru-RU" dirty="0" smtClean="0"/>
              <a:t>к предприятию </a:t>
            </a:r>
            <a:r>
              <a:rPr lang="en-US" i="1" dirty="0" err="1" smtClean="0"/>
              <a:t>i</a:t>
            </a:r>
            <a:r>
              <a:rPr lang="en-US" dirty="0" smtClean="0"/>
              <a:t>′ </a:t>
            </a:r>
            <a:r>
              <a:rPr lang="ru-RU" dirty="0" smtClean="0"/>
              <a:t>не превышает 2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j</a:t>
            </a:r>
            <a:r>
              <a:rPr lang="en-US" baseline="-25000" dirty="0" err="1"/>
              <a:t>,</a:t>
            </a:r>
            <a:r>
              <a:rPr lang="en-US" i="1" baseline="-25000" dirty="0" err="1" smtClean="0"/>
              <a:t>φ</a:t>
            </a:r>
            <a:r>
              <a:rPr lang="en-US" i="1" baseline="-25000" dirty="0" smtClean="0"/>
              <a:t>*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j</a:t>
            </a:r>
            <a:r>
              <a:rPr lang="en-US" baseline="-25000" dirty="0" smtClean="0"/>
              <a:t>)</a:t>
            </a:r>
            <a:r>
              <a:rPr lang="en-US" dirty="0" smtClean="0"/>
              <a:t>.</a:t>
            </a:r>
            <a:endParaRPr lang="ru-RU" b="1" dirty="0" smtClean="0">
              <a:solidFill>
                <a:srgbClr val="CC3399"/>
              </a:solidFill>
            </a:endParaRPr>
          </a:p>
          <a:p>
            <a:pPr>
              <a:buFontTx/>
              <a:buNone/>
            </a:pPr>
            <a:r>
              <a:rPr lang="ru-RU" b="1" dirty="0" smtClean="0">
                <a:solidFill>
                  <a:srgbClr val="CC3399"/>
                </a:solidFill>
              </a:rPr>
              <a:t> </a:t>
            </a:r>
            <a:endParaRPr lang="ru-RU" b="1" dirty="0">
              <a:solidFill>
                <a:srgbClr val="CC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56A5-FEF8-4EDD-865F-1AE3AD151B63}" type="slidenum">
              <a:rPr lang="en-US"/>
              <a:pPr/>
              <a:t>12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ru-RU" sz="3200" dirty="0" smtClean="0"/>
              <a:t>Доказательство леммы 5.</a:t>
            </a:r>
            <a:r>
              <a:rPr lang="en-US" sz="3200" dirty="0" smtClean="0"/>
              <a:t>2</a:t>
            </a:r>
            <a:endParaRPr lang="ru-RU" sz="3200" i="1" dirty="0"/>
          </a:p>
        </p:txBody>
      </p:sp>
      <p:sp>
        <p:nvSpPr>
          <p:cNvPr id="6" name="Овал 5"/>
          <p:cNvSpPr/>
          <p:nvPr/>
        </p:nvSpPr>
        <p:spPr>
          <a:xfrm>
            <a:off x="533400" y="1143000"/>
            <a:ext cx="2514600" cy="21336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438400" y="2209800"/>
            <a:ext cx="3657600" cy="16002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1676400" y="4114800"/>
            <a:ext cx="457200" cy="457200"/>
          </a:xfrm>
          <a:prstGeom prst="flowChartConnector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914400" y="2209800"/>
            <a:ext cx="381000" cy="381000"/>
          </a:xfrm>
          <a:prstGeom prst="flowChartProcess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1981200" y="23622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276600" y="29718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447800" y="114300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n-lt"/>
              </a:rPr>
              <a:t>H</a:t>
            </a:r>
            <a:endParaRPr lang="ru-RU" sz="2800" i="1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18248" y="2600980"/>
            <a:ext cx="623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n-lt"/>
              </a:rPr>
              <a:t>H*</a:t>
            </a:r>
            <a:endParaRPr lang="ru-RU" sz="2800" i="1" dirty="0">
              <a:latin typeface="+mn-lt"/>
            </a:endParaRPr>
          </a:p>
        </p:txBody>
      </p:sp>
      <p:cxnSp>
        <p:nvCxnSpPr>
          <p:cNvPr id="15" name="Прямая соединительная линия 14"/>
          <p:cNvCxnSpPr>
            <a:stCxn id="8" idx="1"/>
            <a:endCxn id="9" idx="2"/>
          </p:cNvCxnSpPr>
          <p:nvPr/>
        </p:nvCxnSpPr>
        <p:spPr>
          <a:xfrm flipH="1" flipV="1">
            <a:off x="1104900" y="2590800"/>
            <a:ext cx="638455" cy="1590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8" idx="0"/>
            <a:endCxn id="10" idx="2"/>
          </p:cNvCxnSpPr>
          <p:nvPr/>
        </p:nvCxnSpPr>
        <p:spPr>
          <a:xfrm flipV="1">
            <a:off x="1905000" y="2743200"/>
            <a:ext cx="266700" cy="1371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7"/>
            <a:endCxn id="11" idx="2"/>
          </p:cNvCxnSpPr>
          <p:nvPr/>
        </p:nvCxnSpPr>
        <p:spPr>
          <a:xfrm flipV="1">
            <a:off x="2066645" y="3352800"/>
            <a:ext cx="1400455" cy="828955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1" idx="1"/>
          </p:cNvCxnSpPr>
          <p:nvPr/>
        </p:nvCxnSpPr>
        <p:spPr>
          <a:xfrm flipH="1" flipV="1">
            <a:off x="2438400" y="2590800"/>
            <a:ext cx="838200" cy="5715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70106" y="2510135"/>
            <a:ext cx="306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i="1" dirty="0" smtClean="0">
                <a:latin typeface="+mn-lt"/>
              </a:rPr>
              <a:t>γ</a:t>
            </a:r>
            <a:endParaRPr lang="ru-RU" sz="2400" i="1" dirty="0"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46648" y="2905780"/>
            <a:ext cx="12458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+mn-lt"/>
              </a:rPr>
              <a:t>i</a:t>
            </a:r>
            <a:r>
              <a:rPr lang="en-US" sz="2400" i="1" dirty="0" smtClean="0">
                <a:latin typeface="+mn-lt"/>
              </a:rPr>
              <a:t>*=</a:t>
            </a:r>
            <a:r>
              <a:rPr lang="el-GR" sz="2400" i="1" dirty="0" smtClean="0">
                <a:latin typeface="+mn-lt"/>
              </a:rPr>
              <a:t>φ</a:t>
            </a:r>
            <a:r>
              <a:rPr lang="en-US" sz="2400" i="1" dirty="0" smtClean="0">
                <a:latin typeface="+mn-lt"/>
              </a:rPr>
              <a:t>*</a:t>
            </a:r>
            <a:r>
              <a:rPr lang="en-US" sz="2400" dirty="0" smtClean="0">
                <a:latin typeface="+mn-lt"/>
              </a:rPr>
              <a:t>(</a:t>
            </a:r>
            <a:r>
              <a:rPr lang="en-US" sz="2400" i="1" dirty="0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)</a:t>
            </a:r>
            <a:endParaRPr lang="ru-RU" sz="2400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33600" y="4338935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+mn-lt"/>
              </a:rPr>
              <a:t>j</a:t>
            </a:r>
            <a:endParaRPr lang="ru-RU" sz="2400" i="1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175260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+mn-lt"/>
              </a:rPr>
              <a:t>i</a:t>
            </a:r>
            <a:r>
              <a:rPr lang="en-US" sz="2400" i="1" dirty="0" smtClean="0">
                <a:latin typeface="+mn-lt"/>
              </a:rPr>
              <a:t>=</a:t>
            </a:r>
            <a:r>
              <a:rPr lang="el-GR" sz="2400" i="1" dirty="0" smtClean="0">
                <a:latin typeface="+mn-lt"/>
              </a:rPr>
              <a:t>φ</a:t>
            </a:r>
            <a:r>
              <a:rPr lang="en-US" sz="2400" dirty="0" smtClean="0">
                <a:latin typeface="+mn-lt"/>
              </a:rPr>
              <a:t>(</a:t>
            </a:r>
            <a:r>
              <a:rPr lang="en-US" sz="2400" i="1" dirty="0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)</a:t>
            </a:r>
            <a:endParaRPr lang="ru-RU" sz="2400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61696" y="1905000"/>
            <a:ext cx="1486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+mn-lt"/>
              </a:rPr>
              <a:t>i</a:t>
            </a:r>
            <a:r>
              <a:rPr lang="en-US" sz="2400" i="1" dirty="0" smtClean="0">
                <a:latin typeface="+mn-lt"/>
              </a:rPr>
              <a:t>′=</a:t>
            </a:r>
            <a:r>
              <a:rPr lang="el-GR" sz="2400" i="1" dirty="0" smtClean="0">
                <a:latin typeface="+mn-lt"/>
              </a:rPr>
              <a:t>γ</a:t>
            </a:r>
            <a:r>
              <a:rPr lang="en-US" sz="2400" dirty="0" smtClean="0">
                <a:latin typeface="+mn-lt"/>
              </a:rPr>
              <a:t>(</a:t>
            </a:r>
            <a:r>
              <a:rPr lang="el-GR" sz="2400" i="1" dirty="0" smtClean="0">
                <a:latin typeface="+mn-lt"/>
              </a:rPr>
              <a:t>φ</a:t>
            </a:r>
            <a:r>
              <a:rPr lang="en-US" sz="2400" i="1" dirty="0" smtClean="0">
                <a:latin typeface="+mn-lt"/>
              </a:rPr>
              <a:t>*</a:t>
            </a:r>
            <a:r>
              <a:rPr lang="en-US" sz="2400" dirty="0" smtClean="0">
                <a:latin typeface="+mn-lt"/>
              </a:rPr>
              <a:t>(</a:t>
            </a:r>
            <a:r>
              <a:rPr lang="en-US" sz="2400" i="1" dirty="0" smtClean="0">
                <a:latin typeface="+mn-lt"/>
              </a:rPr>
              <a:t>j</a:t>
            </a:r>
            <a:r>
              <a:rPr lang="en-US" sz="2400" dirty="0" smtClean="0">
                <a:latin typeface="+mn-lt"/>
              </a:rPr>
              <a:t>))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662112" y="5029200"/>
          <a:ext cx="6567488" cy="709613"/>
        </p:xfrm>
        <a:graphic>
          <a:graphicData uri="http://schemas.openxmlformats.org/presentationml/2006/ole">
            <p:oleObj spid="_x0000_s162818" name="Формула" r:id="rId3" imgW="2234880" imgH="241200" progId="Equation.3">
              <p:embed/>
            </p:oleObj>
          </a:graphicData>
        </a:graphic>
      </p:graphicFrame>
      <p:graphicFrame>
        <p:nvGraphicFramePr>
          <p:cNvPr id="162819" name="Object 3"/>
          <p:cNvGraphicFramePr>
            <a:graphicFrameLocks noChangeAspect="1"/>
          </p:cNvGraphicFramePr>
          <p:nvPr/>
        </p:nvGraphicFramePr>
        <p:xfrm>
          <a:off x="3048000" y="4114800"/>
          <a:ext cx="1604963" cy="671513"/>
        </p:xfrm>
        <a:graphic>
          <a:graphicData uri="http://schemas.openxmlformats.org/presentationml/2006/ole">
            <p:oleObj spid="_x0000_s162819" name="Формула" r:id="rId4" imgW="545760" imgH="228600" progId="Equation.3">
              <p:embed/>
            </p:oleObj>
          </a:graphicData>
        </a:graphic>
      </p:graphicFrame>
      <p:graphicFrame>
        <p:nvGraphicFramePr>
          <p:cNvPr id="162820" name="Object 4"/>
          <p:cNvGraphicFramePr>
            <a:graphicFrameLocks noChangeAspect="1"/>
          </p:cNvGraphicFramePr>
          <p:nvPr/>
        </p:nvGraphicFramePr>
        <p:xfrm>
          <a:off x="5267325" y="4095750"/>
          <a:ext cx="2501900" cy="709613"/>
        </p:xfrm>
        <a:graphic>
          <a:graphicData uri="http://schemas.openxmlformats.org/presentationml/2006/ole">
            <p:oleObj spid="_x0000_s162820" name="Формула" r:id="rId5" imgW="850680" imgH="241200" progId="Equation.3">
              <p:embed/>
            </p:oleObj>
          </a:graphicData>
        </a:graphic>
      </p:graphicFrame>
      <p:graphicFrame>
        <p:nvGraphicFramePr>
          <p:cNvPr id="162821" name="Object 5"/>
          <p:cNvGraphicFramePr>
            <a:graphicFrameLocks noChangeAspect="1"/>
          </p:cNvGraphicFramePr>
          <p:nvPr/>
        </p:nvGraphicFramePr>
        <p:xfrm>
          <a:off x="3540125" y="5919788"/>
          <a:ext cx="2687638" cy="709612"/>
        </p:xfrm>
        <a:graphic>
          <a:graphicData uri="http://schemas.openxmlformats.org/presentationml/2006/ole">
            <p:oleObj spid="_x0000_s162821" name="Формула" r:id="rId6" imgW="914400" imgH="241200" progId="Equation.3">
              <p:embed/>
            </p:oleObj>
          </a:graphicData>
        </a:graphic>
      </p:graphicFrame>
      <p:cxnSp>
        <p:nvCxnSpPr>
          <p:cNvPr id="27" name="Прямая со стрелкой 26"/>
          <p:cNvCxnSpPr/>
          <p:nvPr/>
        </p:nvCxnSpPr>
        <p:spPr>
          <a:xfrm>
            <a:off x="3886200" y="4800600"/>
            <a:ext cx="457200" cy="3810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6096000" y="4800600"/>
            <a:ext cx="228600" cy="3810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Блок-схема: процесс 33"/>
          <p:cNvSpPr/>
          <p:nvPr/>
        </p:nvSpPr>
        <p:spPr>
          <a:xfrm>
            <a:off x="1447800" y="27432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B8674-7B5E-472B-A8F7-637A2BEF6FE5}" type="slidenum">
              <a:rPr lang="en-US"/>
              <a:pPr/>
              <a:t>13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Оценка </a:t>
            </a:r>
            <a:r>
              <a:rPr lang="ru-RU" sz="4000" dirty="0" smtClean="0"/>
              <a:t>на стоимость предприятий</a:t>
            </a:r>
            <a:endParaRPr lang="en-US" sz="4000" dirty="0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305800" cy="32766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Лемма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ru-RU" sz="3600" b="1" dirty="0" smtClean="0">
                <a:solidFill>
                  <a:srgbClr val="CC3399"/>
                </a:solidFill>
              </a:rPr>
              <a:t>5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3 </a:t>
            </a:r>
            <a:endParaRPr lang="ru-RU" sz="3600" b="1" dirty="0">
              <a:solidFill>
                <a:srgbClr val="CC3399"/>
              </a:solidFill>
            </a:endParaRPr>
          </a:p>
          <a:p>
            <a:pPr>
              <a:buNone/>
            </a:pPr>
            <a:r>
              <a:rPr lang="ru-RU" sz="3600" dirty="0"/>
              <a:t>   </a:t>
            </a:r>
            <a:r>
              <a:rPr lang="ru-RU" sz="3600" dirty="0" smtClean="0"/>
              <a:t>Рассмотрим произвольный </a:t>
            </a:r>
            <a:r>
              <a:rPr lang="ru-RU" dirty="0" smtClean="0"/>
              <a:t>локальный оптимум </a:t>
            </a:r>
            <a:r>
              <a:rPr lang="en-US" i="1" dirty="0" smtClean="0"/>
              <a:t>H</a:t>
            </a:r>
            <a:r>
              <a:rPr lang="ru-RU" i="1" dirty="0" smtClean="0"/>
              <a:t> </a:t>
            </a:r>
            <a:r>
              <a:rPr lang="ru-RU" dirty="0" smtClean="0"/>
              <a:t>и </a:t>
            </a:r>
            <a:r>
              <a:rPr lang="en-US" i="1" dirty="0" smtClean="0">
                <a:sym typeface="Symbol"/>
              </a:rPr>
              <a:t></a:t>
            </a:r>
            <a:r>
              <a:rPr lang="en-US" i="1" baseline="-25000" dirty="0" smtClean="0">
                <a:sym typeface="Symbol"/>
              </a:rPr>
              <a:t>H</a:t>
            </a:r>
            <a:r>
              <a:rPr lang="ru-RU" i="1" baseline="-25000" dirty="0" smtClean="0">
                <a:sym typeface="Symbol"/>
              </a:rPr>
              <a:t> </a:t>
            </a:r>
            <a:r>
              <a:rPr lang="ru-RU" dirty="0" smtClean="0">
                <a:sym typeface="Symbol"/>
              </a:rPr>
              <a:t>. Тогда </a:t>
            </a:r>
            <a:r>
              <a:rPr lang="en-US" i="1" dirty="0" smtClean="0">
                <a:sym typeface="Symbol"/>
              </a:rPr>
              <a:t>X</a:t>
            </a:r>
            <a:r>
              <a:rPr lang="en-US" i="1" baseline="-25000" dirty="0" smtClean="0">
                <a:sym typeface="Symbol"/>
              </a:rPr>
              <a:t>H </a:t>
            </a:r>
            <a:r>
              <a:rPr lang="en-US" dirty="0" smtClean="0">
                <a:sym typeface="Symbol"/>
              </a:rPr>
              <a:t>≤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* + 2</a:t>
            </a:r>
            <a:r>
              <a:rPr lang="en-US" i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*.</a:t>
            </a:r>
            <a:endParaRPr lang="en-US" i="1" dirty="0" smtClean="0">
              <a:sym typeface="Symbol"/>
            </a:endParaRPr>
          </a:p>
          <a:p>
            <a:pPr>
              <a:buFontTx/>
              <a:buNone/>
            </a:pPr>
            <a:r>
              <a:rPr lang="ru-RU" dirty="0" smtClean="0"/>
              <a:t>.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135B-5D5C-4D5F-98EC-4F008C69C62E}" type="slidenum">
              <a:rPr lang="en-US"/>
              <a:pPr/>
              <a:t>14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Доказательство леммы 5.</a:t>
            </a:r>
            <a:r>
              <a:rPr lang="en-US" dirty="0" smtClean="0"/>
              <a:t>3</a:t>
            </a:r>
            <a:r>
              <a:rPr lang="ru-RU" dirty="0" smtClean="0"/>
              <a:t>(1)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Сравним решение </a:t>
            </a:r>
            <a:r>
              <a:rPr lang="en-US" sz="2400" i="1" dirty="0" smtClean="0"/>
              <a:t>H</a:t>
            </a:r>
            <a:r>
              <a:rPr lang="en-US" sz="2400" dirty="0" smtClean="0"/>
              <a:t> c</a:t>
            </a:r>
            <a:r>
              <a:rPr lang="ru-RU" sz="2400" dirty="0" smtClean="0"/>
              <a:t> некоторым оптимальным решением </a:t>
            </a:r>
            <a:r>
              <a:rPr lang="en-US" sz="2400" i="1" dirty="0" smtClean="0"/>
              <a:t>H</a:t>
            </a:r>
            <a:r>
              <a:rPr lang="ru-RU" sz="2400" i="1" dirty="0" smtClean="0"/>
              <a:t>*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Предположим, что  мы хотим закрыть предприятие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 </a:t>
            </a:r>
            <a:r>
              <a:rPr lang="en-US" sz="2400" i="1" dirty="0" smtClean="0"/>
              <a:t>H</a:t>
            </a:r>
            <a:r>
              <a:rPr lang="ru-RU" sz="2400" i="1" dirty="0" smtClean="0"/>
              <a:t>. </a:t>
            </a:r>
            <a:r>
              <a:rPr lang="ru-RU" sz="2400" dirty="0" smtClean="0"/>
              <a:t>Тогда каждый клиент </a:t>
            </a:r>
            <a:r>
              <a:rPr lang="en-US" sz="2400" i="1" dirty="0" smtClean="0"/>
              <a:t>j</a:t>
            </a:r>
            <a:r>
              <a:rPr lang="ru-RU" sz="2400" dirty="0" smtClean="0"/>
              <a:t>, обслуживавшийся в </a:t>
            </a:r>
            <a:r>
              <a:rPr lang="en-US" sz="2400" i="1" dirty="0" err="1" smtClean="0"/>
              <a:t>i</a:t>
            </a:r>
            <a:r>
              <a:rPr lang="ru-RU" sz="2400" i="1" dirty="0" smtClean="0"/>
              <a:t> </a:t>
            </a:r>
            <a:r>
              <a:rPr lang="ru-RU" sz="2400" dirty="0" smtClean="0"/>
              <a:t>должен быть назначен к другому предприятию в </a:t>
            </a:r>
            <a:r>
              <a:rPr lang="en-US" sz="2400" i="1" dirty="0" smtClean="0"/>
              <a:t>H</a:t>
            </a:r>
            <a:r>
              <a:rPr lang="ru-RU" sz="2400" i="1" dirty="0" smtClean="0">
                <a:latin typeface="Times New Roman"/>
                <a:cs typeface="Times New Roman"/>
              </a:rPr>
              <a:t>−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  <a:r>
              <a:rPr lang="en-US" sz="2400" i="1" dirty="0" err="1" smtClean="0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}.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Назовем </a:t>
            </a:r>
            <a:r>
              <a:rPr lang="ru-RU" sz="2400" dirty="0" smtClean="0">
                <a:latin typeface="Times New Roman"/>
                <a:cs typeface="Times New Roman"/>
              </a:rPr>
              <a:t>предприяти</a:t>
            </a:r>
            <a:r>
              <a:rPr lang="ru-RU" sz="2400" dirty="0" smtClean="0">
                <a:latin typeface="Times New Roman"/>
                <a:cs typeface="Times New Roman"/>
              </a:rPr>
              <a:t>е</a:t>
            </a:r>
            <a:r>
              <a:rPr lang="ru-RU" sz="2400" dirty="0" smtClean="0">
                <a:latin typeface="Times New Roman"/>
                <a:cs typeface="Times New Roman"/>
              </a:rPr>
              <a:t>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 </a:t>
            </a:r>
            <a:r>
              <a:rPr lang="ru-RU" sz="2400" b="1" dirty="0" smtClean="0">
                <a:latin typeface="Times New Roman"/>
                <a:cs typeface="Times New Roman"/>
              </a:rPr>
              <a:t>безопасным</a:t>
            </a:r>
            <a:r>
              <a:rPr lang="ru-RU" sz="2400" dirty="0" smtClean="0">
                <a:latin typeface="Times New Roman"/>
                <a:cs typeface="Times New Roman"/>
              </a:rPr>
              <a:t>, если для любого предприятия </a:t>
            </a:r>
            <a:r>
              <a:rPr lang="en-US" sz="2400" i="1" dirty="0" err="1" smtClean="0"/>
              <a:t>i</a:t>
            </a:r>
            <a:r>
              <a:rPr lang="ru-RU" sz="2400" i="1" dirty="0" smtClean="0"/>
              <a:t>*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 </a:t>
            </a:r>
            <a:r>
              <a:rPr lang="en-US" sz="2400" i="1" dirty="0" smtClean="0"/>
              <a:t>H</a:t>
            </a:r>
            <a:r>
              <a:rPr lang="ru-RU" sz="2400" i="1" dirty="0" smtClean="0"/>
              <a:t>*</a:t>
            </a:r>
            <a:r>
              <a:rPr lang="en-US" sz="2400" i="1" dirty="0" smtClean="0"/>
              <a:t> </a:t>
            </a:r>
            <a:r>
              <a:rPr lang="ru-RU" sz="2400" dirty="0" smtClean="0">
                <a:latin typeface="Times New Roman"/>
                <a:cs typeface="Times New Roman"/>
              </a:rPr>
              <a:t>предприятие </a:t>
            </a:r>
            <a:r>
              <a:rPr lang="el-GR" sz="2400" dirty="0" smtClean="0">
                <a:latin typeface="Times New Roman"/>
                <a:cs typeface="Times New Roman"/>
              </a:rPr>
              <a:t>γ</a:t>
            </a:r>
            <a:r>
              <a:rPr lang="ru-RU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err="1" smtClean="0"/>
              <a:t>i</a:t>
            </a:r>
            <a:r>
              <a:rPr lang="ru-RU" sz="2400" i="1" dirty="0" smtClean="0"/>
              <a:t>*</a:t>
            </a:r>
            <a:r>
              <a:rPr lang="ru-RU" sz="2400" dirty="0" smtClean="0">
                <a:latin typeface="Times New Roman"/>
                <a:cs typeface="Times New Roman"/>
              </a:rPr>
              <a:t>) ближайшее к </a:t>
            </a:r>
            <a:r>
              <a:rPr lang="en-US" sz="2400" i="1" dirty="0" err="1" smtClean="0"/>
              <a:t>i</a:t>
            </a:r>
            <a:r>
              <a:rPr lang="ru-RU" sz="2400" i="1" dirty="0" smtClean="0"/>
              <a:t>* </a:t>
            </a:r>
            <a:r>
              <a:rPr lang="ru-RU" sz="2400" dirty="0" smtClean="0">
                <a:latin typeface="Times New Roman"/>
                <a:cs typeface="Times New Roman"/>
              </a:rPr>
              <a:t>в </a:t>
            </a:r>
            <a:r>
              <a:rPr lang="en-US" sz="2400" i="1" dirty="0" smtClean="0"/>
              <a:t>H </a:t>
            </a:r>
            <a:r>
              <a:rPr lang="ru-RU" sz="2400" dirty="0" smtClean="0">
                <a:latin typeface="Times New Roman"/>
                <a:cs typeface="Times New Roman"/>
              </a:rPr>
              <a:t>не совпадает с </a:t>
            </a:r>
            <a:r>
              <a:rPr lang="en-US" sz="2400" i="1" dirty="0" err="1" smtClean="0"/>
              <a:t>i</a:t>
            </a:r>
            <a:r>
              <a:rPr lang="ru-RU" sz="2400" dirty="0" smtClean="0">
                <a:latin typeface="Times New Roman"/>
                <a:cs typeface="Times New Roman"/>
              </a:rPr>
              <a:t>.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Тогда при  закрытии предприятия </a:t>
            </a:r>
            <a:r>
              <a:rPr lang="en-US" sz="2400" i="1" dirty="0" err="1" smtClean="0"/>
              <a:t>i</a:t>
            </a:r>
            <a:r>
              <a:rPr lang="ru-RU" sz="2400" dirty="0" smtClean="0"/>
              <a:t>, каждого его клиента </a:t>
            </a:r>
            <a:r>
              <a:rPr lang="en-US" sz="2400" i="1" dirty="0" smtClean="0"/>
              <a:t>j </a:t>
            </a:r>
            <a:r>
              <a:rPr lang="ru-RU" sz="2400" dirty="0" smtClean="0"/>
              <a:t>можно переназначить к предприятию </a:t>
            </a:r>
            <a:r>
              <a:rPr lang="el-GR" sz="2400" dirty="0" smtClean="0"/>
              <a:t>γ</a:t>
            </a:r>
            <a:r>
              <a:rPr lang="ru-RU" sz="2400" dirty="0" smtClean="0"/>
              <a:t>(</a:t>
            </a:r>
            <a:r>
              <a:rPr lang="el-GR" sz="2400" i="1" dirty="0" smtClean="0"/>
              <a:t>φ</a:t>
            </a:r>
            <a:r>
              <a:rPr lang="ru-RU" sz="2400" dirty="0" smtClean="0"/>
              <a:t>*(</a:t>
            </a:r>
            <a:r>
              <a:rPr lang="en-US" sz="2400" i="1" dirty="0" smtClean="0"/>
              <a:t>j</a:t>
            </a:r>
            <a:r>
              <a:rPr lang="ru-RU" sz="2400" dirty="0" smtClean="0"/>
              <a:t>)), а стоимость переназначения по лемме 5.2 оценить величиной 2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/>
              <a:t>j</a:t>
            </a:r>
            <a:r>
              <a:rPr lang="en-US" sz="2400" baseline="-25000" dirty="0" err="1" smtClean="0"/>
              <a:t>,</a:t>
            </a:r>
            <a:r>
              <a:rPr lang="en-US" sz="2400" i="1" baseline="-25000" dirty="0" err="1" smtClean="0"/>
              <a:t>φ</a:t>
            </a:r>
            <a:r>
              <a:rPr lang="en-US" sz="2400" i="1" baseline="-25000" dirty="0" smtClean="0"/>
              <a:t>*</a:t>
            </a:r>
            <a:r>
              <a:rPr lang="en-US" sz="2400" baseline="-25000" dirty="0" smtClean="0"/>
              <a:t>(</a:t>
            </a:r>
            <a:r>
              <a:rPr lang="en-US" sz="2400" i="1" baseline="-25000" dirty="0" smtClean="0"/>
              <a:t>j</a:t>
            </a:r>
            <a:r>
              <a:rPr lang="en-US" sz="2400" baseline="-25000" dirty="0" smtClean="0"/>
              <a:t>)</a:t>
            </a:r>
            <a:r>
              <a:rPr lang="en-US" sz="2400" dirty="0" smtClean="0"/>
              <a:t>.</a:t>
            </a:r>
            <a:endParaRPr lang="ru-RU" sz="2400" dirty="0"/>
          </a:p>
          <a:p>
            <a:endParaRPr lang="en-US" sz="2800" dirty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4AB79-2D6C-4AF9-9F8E-698DEAB2F1B8}" type="slidenum">
              <a:rPr lang="en-US"/>
              <a:pPr/>
              <a:t>15</a:t>
            </a:fld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Оценка на стоимость безопасных предприятий</a:t>
            </a:r>
            <a:endParaRPr lang="ru-RU" sz="3600" dirty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525963"/>
          </a:xfrm>
        </p:spPr>
        <p:txBody>
          <a:bodyPr/>
          <a:lstStyle/>
          <a:p>
            <a:r>
              <a:rPr lang="ru-RU" sz="2800" dirty="0" smtClean="0"/>
              <a:t>Так как </a:t>
            </a:r>
            <a:r>
              <a:rPr lang="en-US" sz="2800" i="1" dirty="0" smtClean="0"/>
              <a:t>H</a:t>
            </a:r>
            <a:r>
              <a:rPr lang="ru-RU" sz="2800" dirty="0" smtClean="0"/>
              <a:t> </a:t>
            </a:r>
            <a:r>
              <a:rPr lang="ru-RU" sz="2800" dirty="0" smtClean="0">
                <a:latin typeface="Times New Roman"/>
                <a:cs typeface="Times New Roman"/>
              </a:rPr>
              <a:t>− локальный оптимум, то</a:t>
            </a:r>
            <a:r>
              <a:rPr lang="ru-RU" sz="2800" dirty="0" smtClean="0">
                <a:cs typeface="Times New Roman"/>
                <a:sym typeface="Symbol"/>
              </a:rPr>
              <a:t> стоимость нового решения при закрытии предприятия должна быть больше чем </a:t>
            </a:r>
            <a:r>
              <a:rPr lang="ru-RU" sz="2800" i="1" dirty="0" smtClean="0"/>
              <a:t> </a:t>
            </a:r>
            <a:r>
              <a:rPr lang="ru-RU" sz="2800" dirty="0" smtClean="0"/>
              <a:t>стоимость решения </a:t>
            </a:r>
            <a:r>
              <a:rPr lang="en-US" sz="2800" i="1" dirty="0" smtClean="0"/>
              <a:t>H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>
                <a:sym typeface="Symbol"/>
              </a:rPr>
              <a:t></a:t>
            </a:r>
            <a:r>
              <a:rPr lang="en-US" sz="2800" i="1" baseline="-25000" dirty="0" smtClean="0">
                <a:sym typeface="Symbol"/>
              </a:rPr>
              <a:t>H</a:t>
            </a:r>
            <a:r>
              <a:rPr lang="en-US" sz="2800" i="1" dirty="0" smtClean="0"/>
              <a:t> .</a:t>
            </a:r>
            <a:r>
              <a:rPr lang="ru-RU" sz="2800" i="1" dirty="0" smtClean="0"/>
              <a:t> </a:t>
            </a:r>
            <a:endParaRPr lang="ru-RU" sz="28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14400" y="3438525"/>
          <a:ext cx="2093913" cy="752475"/>
        </p:xfrm>
        <a:graphic>
          <a:graphicData uri="http://schemas.openxmlformats.org/presentationml/2006/ole">
            <p:oleObj spid="_x0000_s136196" name="Формула" r:id="rId3" imgW="990360" imgH="355320" progId="Equation.3">
              <p:embed/>
            </p:oleObj>
          </a:graphicData>
        </a:graphic>
      </p:graphicFrame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788988" y="4352925"/>
          <a:ext cx="2792412" cy="752475"/>
        </p:xfrm>
        <a:graphic>
          <a:graphicData uri="http://schemas.openxmlformats.org/presentationml/2006/ole">
            <p:oleObj spid="_x0000_s136198" name="Формула" r:id="rId4" imgW="132048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DC467-37D6-4218-BA87-E71E4DA305EF}" type="slidenum">
              <a:rPr lang="en-US"/>
              <a:pPr/>
              <a:t>16</a:t>
            </a:fld>
            <a:endParaRPr lang="en-US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Опасные предприятия</a:t>
            </a:r>
            <a:endParaRPr lang="ru-RU" sz="4000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dirty="0" smtClean="0">
                <a:sym typeface="Symbol" pitchFamily="18" charset="2"/>
              </a:rPr>
              <a:t>Пусть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 </a:t>
            </a:r>
            <a:r>
              <a:rPr lang="en-US" sz="2800" i="1" dirty="0" smtClean="0"/>
              <a:t>H</a:t>
            </a:r>
            <a:r>
              <a:rPr lang="ru-RU" sz="2800" dirty="0">
                <a:cs typeface="Times New Roman"/>
              </a:rPr>
              <a:t> </a:t>
            </a:r>
            <a:r>
              <a:rPr lang="ru-RU" sz="2800" dirty="0" smtClean="0">
                <a:cs typeface="Times New Roman"/>
              </a:rPr>
              <a:t>− опасное предприятие.</a:t>
            </a:r>
          </a:p>
          <a:p>
            <a:r>
              <a:rPr lang="ru-RU" sz="2800" dirty="0" smtClean="0">
                <a:cs typeface="Times New Roman"/>
              </a:rPr>
              <a:t>Существует </a:t>
            </a:r>
            <a:r>
              <a:rPr lang="en-US" sz="2800" i="1" dirty="0" smtClean="0"/>
              <a:t>R</a:t>
            </a:r>
            <a:r>
              <a:rPr lang="en-US" sz="2800" dirty="0">
                <a:sym typeface="Symbol" pitchFamily="18" charset="2"/>
              </a:rPr>
              <a:t> </a:t>
            </a:r>
            <a:r>
              <a:rPr lang="en-US" sz="2800" dirty="0" smtClean="0">
                <a:sym typeface="Symbol"/>
              </a:rPr>
              <a:t>= {</a:t>
            </a:r>
            <a:r>
              <a:rPr lang="en-US" sz="2800" i="1" dirty="0" err="1" smtClean="0">
                <a:sym typeface="Symbol"/>
              </a:rPr>
              <a:t>i</a:t>
            </a:r>
            <a:r>
              <a:rPr lang="en-US" sz="2800" i="1" dirty="0" smtClean="0">
                <a:sym typeface="Symbol"/>
              </a:rPr>
              <a:t>*</a:t>
            </a:r>
            <a:r>
              <a:rPr lang="en-US" sz="2800" dirty="0" smtClean="0">
                <a:sym typeface="Symbol"/>
              </a:rPr>
              <a:t></a:t>
            </a:r>
            <a:r>
              <a:rPr lang="en-US" sz="2800" i="1" dirty="0" smtClean="0"/>
              <a:t> </a:t>
            </a:r>
            <a:r>
              <a:rPr lang="en-US" sz="2800" i="1" dirty="0" smtClean="0">
                <a:sym typeface="Symbol"/>
              </a:rPr>
              <a:t>H*</a:t>
            </a:r>
            <a:r>
              <a:rPr lang="en-US" sz="2800" i="1" dirty="0" smtClean="0"/>
              <a:t>|</a:t>
            </a:r>
            <a:r>
              <a:rPr lang="el-GR" sz="2800" i="1" dirty="0" smtClean="0"/>
              <a:t>γ</a:t>
            </a:r>
            <a:r>
              <a:rPr lang="en-US" sz="2800" dirty="0" smtClean="0"/>
              <a:t>(</a:t>
            </a:r>
            <a:r>
              <a:rPr lang="en-US" sz="2800" i="1" dirty="0" err="1" smtClean="0">
                <a:sym typeface="Symbol"/>
              </a:rPr>
              <a:t>i</a:t>
            </a:r>
            <a:r>
              <a:rPr lang="en-US" sz="2800" i="1" dirty="0" smtClean="0">
                <a:sym typeface="Symbol"/>
              </a:rPr>
              <a:t>*</a:t>
            </a:r>
            <a:r>
              <a:rPr lang="en-US" sz="2800" dirty="0" smtClean="0"/>
              <a:t>) =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}, </a:t>
            </a:r>
            <a:r>
              <a:rPr lang="en-US" sz="2800" i="1" dirty="0" smtClean="0"/>
              <a:t>R </a:t>
            </a:r>
            <a:r>
              <a:rPr lang="en-US" sz="2800" dirty="0" smtClean="0"/>
              <a:t>≠ </a:t>
            </a:r>
            <a:r>
              <a:rPr lang="en-US" sz="2800" dirty="0" smtClean="0">
                <a:sym typeface="Symbol"/>
              </a:rPr>
              <a:t>.</a:t>
            </a:r>
          </a:p>
          <a:p>
            <a:r>
              <a:rPr lang="ru-RU" sz="2800" dirty="0" smtClean="0">
                <a:sym typeface="Symbol"/>
              </a:rPr>
              <a:t>Пусть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′ </a:t>
            </a:r>
            <a:r>
              <a:rPr lang="ru-RU" sz="2800" dirty="0" smtClean="0">
                <a:cs typeface="Times New Roman"/>
              </a:rPr>
              <a:t>− ближайшее к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 </a:t>
            </a:r>
            <a:r>
              <a:rPr lang="ru-RU" sz="2800" dirty="0" smtClean="0">
                <a:cs typeface="Times New Roman"/>
              </a:rPr>
              <a:t>в </a:t>
            </a:r>
            <a:r>
              <a:rPr lang="en-US" sz="2800" i="1" dirty="0" smtClean="0"/>
              <a:t>R</a:t>
            </a:r>
            <a:r>
              <a:rPr lang="ru-RU" sz="2800" dirty="0" smtClean="0">
                <a:cs typeface="Times New Roman"/>
              </a:rPr>
              <a:t>.</a:t>
            </a:r>
          </a:p>
          <a:p>
            <a:r>
              <a:rPr lang="ru-RU" sz="2800" dirty="0" smtClean="0">
                <a:cs typeface="Times New Roman"/>
                <a:sym typeface="Symbol" pitchFamily="18" charset="2"/>
              </a:rPr>
              <a:t>Рассмотрим решения в окрестности </a:t>
            </a:r>
            <a:r>
              <a:rPr lang="en-US" sz="2800" i="1" dirty="0" smtClean="0"/>
              <a:t>N</a:t>
            </a:r>
            <a:r>
              <a:rPr lang="en-US" sz="2800" dirty="0" smtClean="0"/>
              <a:t>(</a:t>
            </a:r>
            <a:r>
              <a:rPr lang="en-US" sz="2800" i="1" dirty="0" smtClean="0"/>
              <a:t>H</a:t>
            </a:r>
            <a:r>
              <a:rPr lang="en-US" sz="2800" dirty="0" smtClean="0"/>
              <a:t>)</a:t>
            </a:r>
            <a:r>
              <a:rPr lang="ru-RU" sz="2800" dirty="0" smtClean="0"/>
              <a:t>, возникающие при</a:t>
            </a:r>
          </a:p>
          <a:p>
            <a:pPr lvl="1"/>
            <a:r>
              <a:rPr lang="ru-RU" sz="2400" dirty="0" smtClean="0">
                <a:sym typeface="Symbol" pitchFamily="18" charset="2"/>
              </a:rPr>
              <a:t>добавлении к </a:t>
            </a:r>
            <a:r>
              <a:rPr lang="en-US" sz="2400" i="1" dirty="0" smtClean="0">
                <a:sym typeface="Symbol" pitchFamily="18" charset="2"/>
              </a:rPr>
              <a:t>H</a:t>
            </a:r>
            <a:r>
              <a:rPr lang="ru-RU" sz="2400" dirty="0" smtClean="0">
                <a:sym typeface="Symbol" pitchFamily="18" charset="2"/>
              </a:rPr>
              <a:t> предприятия </a:t>
            </a:r>
            <a:r>
              <a:rPr lang="en-US" sz="2400" i="1" dirty="0" err="1" smtClean="0">
                <a:sym typeface="Symbol" pitchFamily="18" charset="2"/>
              </a:rPr>
              <a:t>i</a:t>
            </a:r>
            <a:r>
              <a:rPr lang="en-US" sz="2400" dirty="0" smtClean="0">
                <a:sym typeface="Symbol" pitchFamily="18" charset="2"/>
              </a:rPr>
              <a:t>*</a:t>
            </a:r>
            <a:r>
              <a:rPr lang="en-US" sz="2400" dirty="0" smtClean="0">
                <a:sym typeface="Symbol"/>
              </a:rPr>
              <a:t></a:t>
            </a:r>
            <a:r>
              <a:rPr lang="en-US" sz="2400" i="1" dirty="0" smtClean="0"/>
              <a:t> R</a:t>
            </a:r>
            <a:r>
              <a:rPr lang="ru-RU" sz="2400" dirty="0" smtClean="0">
                <a:cs typeface="Times New Roman"/>
              </a:rPr>
              <a:t> −</a:t>
            </a:r>
            <a:r>
              <a:rPr lang="en-US" sz="2400" dirty="0" smtClean="0">
                <a:cs typeface="Times New Roman"/>
              </a:rPr>
              <a:t>{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′</a:t>
            </a:r>
            <a:r>
              <a:rPr lang="en-US" sz="2400" dirty="0" smtClean="0">
                <a:cs typeface="Times New Roman"/>
              </a:rPr>
              <a:t>}</a:t>
            </a:r>
          </a:p>
          <a:p>
            <a:pPr lvl="1"/>
            <a:r>
              <a:rPr lang="ru-RU" sz="2400" dirty="0" smtClean="0">
                <a:cs typeface="Times New Roman"/>
                <a:sym typeface="Symbol" pitchFamily="18" charset="2"/>
              </a:rPr>
              <a:t>замене предприятия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 </a:t>
            </a:r>
            <a:r>
              <a:rPr lang="ru-RU" sz="2400" i="1" dirty="0" smtClean="0"/>
              <a:t> </a:t>
            </a:r>
            <a:r>
              <a:rPr lang="ru-RU" sz="2400" dirty="0" smtClean="0">
                <a:cs typeface="Times New Roman"/>
                <a:sym typeface="Symbol" pitchFamily="18" charset="2"/>
              </a:rPr>
              <a:t>на предприятие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′</a:t>
            </a:r>
            <a:r>
              <a:rPr lang="ru-RU" sz="2400" dirty="0" smtClean="0">
                <a:cs typeface="Times New Roman"/>
                <a:sym typeface="Symbol" pitchFamily="18" charset="2"/>
              </a:rPr>
              <a:t>.</a:t>
            </a:r>
            <a:endParaRPr lang="en-US" sz="24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56A5-FEF8-4EDD-865F-1AE3AD151B63}" type="slidenum">
              <a:rPr lang="en-US"/>
              <a:pPr/>
              <a:t>17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ru-RU" sz="4000" dirty="0" smtClean="0">
                <a:solidFill>
                  <a:srgbClr val="000000"/>
                </a:solidFill>
              </a:rPr>
              <a:t>Опасные предприятия</a:t>
            </a:r>
            <a:endParaRPr lang="ru-RU" sz="3200" i="1" dirty="0"/>
          </a:p>
        </p:txBody>
      </p:sp>
      <p:sp>
        <p:nvSpPr>
          <p:cNvPr id="6" name="Овал 5"/>
          <p:cNvSpPr/>
          <p:nvPr/>
        </p:nvSpPr>
        <p:spPr>
          <a:xfrm>
            <a:off x="533400" y="1143000"/>
            <a:ext cx="4419600" cy="37338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352800" y="1524000"/>
            <a:ext cx="3657600" cy="32766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2895600" y="4038600"/>
            <a:ext cx="381000" cy="381000"/>
          </a:xfrm>
          <a:prstGeom prst="flowChartProcess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 smtClean="0">
                <a:solidFill>
                  <a:srgbClr val="000000"/>
                </a:solidFill>
              </a:rPr>
              <a:t>i</a:t>
            </a:r>
            <a:endParaRPr lang="ru-RU" dirty="0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1600200" y="19050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2667000" y="18288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451248" y="121920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n-lt"/>
              </a:rPr>
              <a:t>H</a:t>
            </a:r>
            <a:endParaRPr lang="ru-RU" sz="2800" i="1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1711" y="3058180"/>
            <a:ext cx="623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n-lt"/>
              </a:rPr>
              <a:t>H*</a:t>
            </a:r>
            <a:endParaRPr lang="ru-RU" sz="2800" i="1" dirty="0">
              <a:latin typeface="+mn-lt"/>
            </a:endParaRPr>
          </a:p>
        </p:txBody>
      </p:sp>
      <p:sp>
        <p:nvSpPr>
          <p:cNvPr id="34" name="Блок-схема: процесс 33"/>
          <p:cNvSpPr/>
          <p:nvPr/>
        </p:nvSpPr>
        <p:spPr>
          <a:xfrm>
            <a:off x="1143000" y="27432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Блок-схема: процесс 34"/>
          <p:cNvSpPr/>
          <p:nvPr/>
        </p:nvSpPr>
        <p:spPr>
          <a:xfrm>
            <a:off x="4038600" y="2209800"/>
            <a:ext cx="381000" cy="381000"/>
          </a:xfrm>
          <a:prstGeom prst="flowChartProcess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5029200" y="19050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Блок-схема: процесс 36"/>
          <p:cNvSpPr/>
          <p:nvPr/>
        </p:nvSpPr>
        <p:spPr>
          <a:xfrm>
            <a:off x="5334000" y="25146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Блок-схема: процесс 37"/>
          <p:cNvSpPr/>
          <p:nvPr/>
        </p:nvSpPr>
        <p:spPr>
          <a:xfrm>
            <a:off x="4648200" y="41148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 smtClean="0">
                <a:solidFill>
                  <a:schemeClr val="tx1"/>
                </a:solidFill>
              </a:rPr>
              <a:t>i</a:t>
            </a:r>
            <a:r>
              <a:rPr lang="en-US" sz="2000" i="1" dirty="0" smtClean="0">
                <a:solidFill>
                  <a:schemeClr val="tx1"/>
                </a:solidFill>
              </a:rPr>
              <a:t>′</a:t>
            </a:r>
            <a:endParaRPr lang="ru-RU" sz="2000" i="1" dirty="0">
              <a:solidFill>
                <a:schemeClr val="tx1"/>
              </a:solidFill>
            </a:endParaRPr>
          </a:p>
        </p:txBody>
      </p:sp>
      <p:sp>
        <p:nvSpPr>
          <p:cNvPr id="39" name="Блок-схема: процесс 38"/>
          <p:cNvSpPr/>
          <p:nvPr/>
        </p:nvSpPr>
        <p:spPr>
          <a:xfrm>
            <a:off x="5410200" y="39624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2590800" y="3581400"/>
            <a:ext cx="3657600" cy="12192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3810000" y="1828800"/>
            <a:ext cx="2590800" cy="12192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3853534" y="2514600"/>
            <a:ext cx="7184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latin typeface="+mj-lt"/>
              </a:rPr>
              <a:t>i</a:t>
            </a:r>
            <a:r>
              <a:rPr lang="en-US" sz="2000" dirty="0" smtClean="0">
                <a:latin typeface="+mj-lt"/>
              </a:rPr>
              <a:t> =  </a:t>
            </a:r>
            <a:r>
              <a:rPr lang="en-US" sz="2000" i="1" dirty="0" err="1" smtClean="0">
                <a:latin typeface="+mj-lt"/>
              </a:rPr>
              <a:t>i</a:t>
            </a:r>
            <a:r>
              <a:rPr lang="en-US" sz="2000" dirty="0" smtClean="0">
                <a:latin typeface="+mj-lt"/>
              </a:rPr>
              <a:t>′</a:t>
            </a:r>
            <a:endParaRPr lang="ru-RU" sz="2000" i="1" dirty="0">
              <a:latin typeface="+mj-lt"/>
            </a:endParaRPr>
          </a:p>
        </p:txBody>
      </p:sp>
      <p:sp>
        <p:nvSpPr>
          <p:cNvPr id="44" name="Блок-схема: процесс 43"/>
          <p:cNvSpPr/>
          <p:nvPr/>
        </p:nvSpPr>
        <p:spPr>
          <a:xfrm>
            <a:off x="1066800" y="5334000"/>
            <a:ext cx="381000" cy="381000"/>
          </a:xfrm>
          <a:prstGeom prst="flowChartProcess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600200" y="5257800"/>
            <a:ext cx="3285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/>
                <a:cs typeface="Times New Roman"/>
              </a:rPr>
              <a:t>− </a:t>
            </a:r>
            <a:r>
              <a:rPr lang="ru-RU" sz="2400" dirty="0" smtClean="0">
                <a:latin typeface="+mj-lt"/>
              </a:rPr>
              <a:t>опасные предприятия</a:t>
            </a:r>
            <a:endParaRPr lang="ru-RU" sz="2400" dirty="0">
              <a:latin typeface="+mj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8600" y="5867400"/>
            <a:ext cx="85699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+mn-lt"/>
              </a:rPr>
              <a:t>Каждое предприятие из </a:t>
            </a:r>
            <a:r>
              <a:rPr lang="en-US" sz="2400" i="1" dirty="0" smtClean="0">
                <a:latin typeface="+mn-lt"/>
              </a:rPr>
              <a:t>H</a:t>
            </a:r>
            <a:r>
              <a:rPr lang="en-US" sz="2400" dirty="0" smtClean="0">
                <a:latin typeface="+mn-lt"/>
              </a:rPr>
              <a:t>*</a:t>
            </a:r>
            <a:r>
              <a:rPr lang="ru-RU" sz="2400" dirty="0" smtClean="0">
                <a:latin typeface="+mn-lt"/>
              </a:rPr>
              <a:t> попадает ровно в одно множество </a:t>
            </a:r>
            <a:r>
              <a:rPr lang="en-US" sz="2400" i="1" dirty="0" smtClean="0">
                <a:latin typeface="+mn-lt"/>
              </a:rPr>
              <a:t>R</a:t>
            </a:r>
            <a:r>
              <a:rPr lang="en-US" sz="2400" dirty="0" smtClean="0">
                <a:latin typeface="+mn-lt"/>
              </a:rPr>
              <a:t>.</a:t>
            </a:r>
            <a:endParaRPr lang="en-US" sz="2400" dirty="0" smtClean="0">
              <a:latin typeface="+mn-lt"/>
            </a:endParaRPr>
          </a:p>
          <a:p>
            <a:r>
              <a:rPr lang="ru-RU" sz="2400" dirty="0" smtClean="0">
                <a:latin typeface="+mn-lt"/>
              </a:rPr>
              <a:t> 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F0185-0220-44FE-BDC0-72B76EA5446E}" type="slidenum">
              <a:rPr lang="en-US"/>
              <a:pPr/>
              <a:t>18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ru-RU" sz="3200" dirty="0" smtClean="0">
                <a:sym typeface="Symbol" pitchFamily="18" charset="2"/>
              </a:rPr>
              <a:t>Добавление к </a:t>
            </a:r>
            <a:r>
              <a:rPr lang="en-US" sz="3200" i="1" dirty="0" smtClean="0">
                <a:sym typeface="Symbol" pitchFamily="18" charset="2"/>
              </a:rPr>
              <a:t>H</a:t>
            </a:r>
            <a:r>
              <a:rPr lang="ru-RU" sz="3200" dirty="0" smtClean="0">
                <a:sym typeface="Symbol" pitchFamily="18" charset="2"/>
              </a:rPr>
              <a:t> предприятия </a:t>
            </a:r>
            <a:r>
              <a:rPr lang="en-US" sz="3200" i="1" dirty="0" err="1" smtClean="0">
                <a:sym typeface="Symbol" pitchFamily="18" charset="2"/>
              </a:rPr>
              <a:t>i</a:t>
            </a:r>
            <a:r>
              <a:rPr lang="en-US" sz="3200" dirty="0" smtClean="0">
                <a:sym typeface="Symbol" pitchFamily="18" charset="2"/>
              </a:rPr>
              <a:t>*</a:t>
            </a:r>
            <a:r>
              <a:rPr lang="en-US" sz="3200" dirty="0" smtClean="0">
                <a:sym typeface="Symbol"/>
              </a:rPr>
              <a:t></a:t>
            </a:r>
            <a:r>
              <a:rPr lang="en-US" sz="3200" i="1" dirty="0" smtClean="0"/>
              <a:t> R</a:t>
            </a:r>
            <a:r>
              <a:rPr lang="ru-RU" sz="3200" dirty="0" smtClean="0">
                <a:cs typeface="Times New Roman"/>
              </a:rPr>
              <a:t> −</a:t>
            </a:r>
            <a:r>
              <a:rPr lang="en-US" sz="3200" dirty="0" smtClean="0">
                <a:cs typeface="Times New Roman"/>
              </a:rPr>
              <a:t>{</a:t>
            </a:r>
            <a:r>
              <a:rPr lang="en-US" sz="3200" i="1" dirty="0" err="1" smtClean="0"/>
              <a:t>i</a:t>
            </a:r>
            <a:r>
              <a:rPr lang="en-US" sz="3200" i="1" dirty="0" smtClean="0"/>
              <a:t>′</a:t>
            </a:r>
            <a:r>
              <a:rPr lang="en-US" sz="3200" dirty="0" smtClean="0">
                <a:cs typeface="Times New Roman"/>
              </a:rPr>
              <a:t>}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0" hangingPunct="0">
              <a:spcBef>
                <a:spcPct val="0"/>
              </a:spcBef>
            </a:pPr>
            <a:r>
              <a:rPr lang="ru-RU" sz="2800" dirty="0" smtClean="0"/>
              <a:t>Добавим к </a:t>
            </a:r>
            <a:r>
              <a:rPr lang="en-US" sz="2800" i="1" dirty="0" smtClean="0"/>
              <a:t>H </a:t>
            </a:r>
            <a:r>
              <a:rPr lang="ru-RU" sz="2800" dirty="0" smtClean="0">
                <a:sym typeface="Symbol" pitchFamily="18" charset="2"/>
              </a:rPr>
              <a:t>предприяти</a:t>
            </a:r>
            <a:r>
              <a:rPr lang="ru-RU" sz="2800" dirty="0">
                <a:sym typeface="Symbol" pitchFamily="18" charset="2"/>
              </a:rPr>
              <a:t>е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n-US" sz="2800" i="1" dirty="0" err="1" smtClean="0">
                <a:sym typeface="Symbol" pitchFamily="18" charset="2"/>
              </a:rPr>
              <a:t>i</a:t>
            </a:r>
            <a:r>
              <a:rPr lang="en-US" sz="2800" dirty="0" smtClean="0">
                <a:sym typeface="Symbol" pitchFamily="18" charset="2"/>
              </a:rPr>
              <a:t>* </a:t>
            </a:r>
            <a:r>
              <a:rPr lang="ru-RU" sz="2800" dirty="0" smtClean="0">
                <a:sym typeface="Symbol" pitchFamily="18" charset="2"/>
              </a:rPr>
              <a:t>и </a:t>
            </a:r>
            <a:r>
              <a:rPr lang="ru-RU" sz="2800" dirty="0" smtClean="0"/>
              <a:t>назначим всех клиентов</a:t>
            </a:r>
            <a:r>
              <a:rPr lang="en-US" sz="2800" dirty="0" smtClean="0"/>
              <a:t> </a:t>
            </a:r>
            <a:r>
              <a:rPr lang="en-US" sz="2800" i="1" dirty="0" smtClean="0"/>
              <a:t>j</a:t>
            </a:r>
            <a:r>
              <a:rPr lang="ru-RU" sz="2800" dirty="0" smtClean="0"/>
              <a:t> таких, что </a:t>
            </a:r>
            <a:r>
              <a:rPr lang="ru-RU" sz="2800" i="1" dirty="0" smtClean="0">
                <a:sym typeface="Symbol"/>
              </a:rPr>
              <a:t></a:t>
            </a:r>
            <a:r>
              <a:rPr lang="ru-RU" sz="2800" dirty="0" smtClean="0">
                <a:sym typeface="Symbol"/>
              </a:rPr>
              <a:t>(</a:t>
            </a:r>
            <a:r>
              <a:rPr lang="en-US" sz="2800" i="1" dirty="0" smtClean="0">
                <a:sym typeface="Symbol"/>
              </a:rPr>
              <a:t>j</a:t>
            </a:r>
            <a:r>
              <a:rPr lang="ru-RU" sz="2800" dirty="0" smtClean="0">
                <a:sym typeface="Symbol"/>
              </a:rPr>
              <a:t>)</a:t>
            </a:r>
            <a:r>
              <a:rPr lang="en-US" sz="2800" dirty="0" smtClean="0">
                <a:sym typeface="Symbol"/>
              </a:rPr>
              <a:t> =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 </a:t>
            </a:r>
            <a:r>
              <a:rPr lang="ru-RU" sz="2800" dirty="0" smtClean="0"/>
              <a:t>и </a:t>
            </a:r>
            <a:r>
              <a:rPr lang="ru-RU" sz="2800" i="1" dirty="0" smtClean="0">
                <a:sym typeface="Symbol"/>
              </a:rPr>
              <a:t></a:t>
            </a:r>
            <a:r>
              <a:rPr lang="ru-RU" sz="2800" dirty="0" smtClean="0">
                <a:sym typeface="Symbol"/>
              </a:rPr>
              <a:t>*(</a:t>
            </a:r>
            <a:r>
              <a:rPr lang="en-US" sz="2800" i="1" dirty="0" smtClean="0">
                <a:sym typeface="Symbol"/>
              </a:rPr>
              <a:t>j</a:t>
            </a:r>
            <a:r>
              <a:rPr lang="ru-RU" sz="2800" dirty="0" smtClean="0">
                <a:sym typeface="Symbol"/>
              </a:rPr>
              <a:t>)</a:t>
            </a:r>
            <a:r>
              <a:rPr lang="en-US" sz="2800" dirty="0" smtClean="0">
                <a:sym typeface="Symbol"/>
              </a:rPr>
              <a:t> =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*</a:t>
            </a:r>
            <a:r>
              <a:rPr lang="en-US" sz="2800" dirty="0" smtClean="0"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к предприятию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*</a:t>
            </a:r>
            <a:r>
              <a:rPr lang="ru-RU" sz="2800" dirty="0" smtClean="0"/>
              <a:t>.</a:t>
            </a:r>
          </a:p>
          <a:p>
            <a:pPr marL="609600" indent="-609600" eaLnBrk="0" hangingPunct="0">
              <a:spcBef>
                <a:spcPct val="0"/>
              </a:spcBef>
            </a:pPr>
            <a:r>
              <a:rPr lang="ru-RU" sz="2800" dirty="0" smtClean="0">
                <a:sym typeface="Symbol"/>
              </a:rPr>
              <a:t>Так как </a:t>
            </a:r>
            <a:r>
              <a:rPr lang="en-US" sz="2800" i="1" dirty="0" smtClean="0"/>
              <a:t>H</a:t>
            </a:r>
            <a:r>
              <a:rPr lang="en-US" sz="2800" dirty="0" smtClean="0">
                <a:cs typeface="Times New Roman"/>
                <a:sym typeface="Symbol"/>
              </a:rPr>
              <a:t> −</a:t>
            </a:r>
            <a:r>
              <a:rPr lang="ru-RU" sz="2800" dirty="0" smtClean="0">
                <a:cs typeface="Times New Roman"/>
                <a:sym typeface="Symbol"/>
              </a:rPr>
              <a:t> локальный оптимум, то стоимость нового решения должна быть больше чем </a:t>
            </a:r>
            <a:r>
              <a:rPr lang="ru-RU" sz="2800" i="1" dirty="0" smtClean="0"/>
              <a:t> </a:t>
            </a:r>
            <a:r>
              <a:rPr lang="ru-RU" sz="2800" dirty="0" smtClean="0"/>
              <a:t>стоимость решения </a:t>
            </a:r>
            <a:r>
              <a:rPr lang="en-US" sz="2800" i="1" dirty="0" smtClean="0"/>
              <a:t>H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>
                <a:sym typeface="Symbol"/>
              </a:rPr>
              <a:t></a:t>
            </a:r>
            <a:r>
              <a:rPr lang="en-US" sz="2800" i="1" baseline="-25000" dirty="0" smtClean="0">
                <a:sym typeface="Symbol"/>
              </a:rPr>
              <a:t>H</a:t>
            </a:r>
            <a:r>
              <a:rPr lang="en-US" sz="2800" i="1" dirty="0" smtClean="0"/>
              <a:t> .</a:t>
            </a:r>
            <a:r>
              <a:rPr lang="ru-RU" sz="2800" i="1" dirty="0" smtClean="0"/>
              <a:t> </a:t>
            </a:r>
            <a:endParaRPr lang="en-US" sz="2800" dirty="0">
              <a:latin typeface="Times" charset="0"/>
              <a:ea typeface="MS Mincho" pitchFamily="49" charset="-128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981200" y="4724400"/>
          <a:ext cx="4084638" cy="752475"/>
        </p:xfrm>
        <a:graphic>
          <a:graphicData uri="http://schemas.openxmlformats.org/presentationml/2006/ole">
            <p:oleObj spid="_x0000_s142340" name="Формула" r:id="rId3" imgW="193032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4EB2-F737-4A1F-A1FF-D5FBB057FA2A}" type="slidenum">
              <a:rPr lang="en-US"/>
              <a:pPr/>
              <a:t>19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ru-RU" sz="3600" dirty="0" smtClean="0">
                <a:cs typeface="Times New Roman"/>
                <a:sym typeface="Symbol" pitchFamily="18" charset="2"/>
              </a:rPr>
              <a:t>Замена предприятия </a:t>
            </a:r>
            <a:r>
              <a:rPr lang="en-US" sz="3600" i="1" dirty="0" err="1" smtClean="0"/>
              <a:t>i</a:t>
            </a:r>
            <a:r>
              <a:rPr lang="en-US" sz="3600" i="1" dirty="0" smtClean="0"/>
              <a:t> </a:t>
            </a:r>
            <a:r>
              <a:rPr lang="ru-RU" sz="3600" i="1" dirty="0" smtClean="0"/>
              <a:t> </a:t>
            </a:r>
            <a:r>
              <a:rPr lang="ru-RU" sz="3600" dirty="0" smtClean="0">
                <a:cs typeface="Times New Roman"/>
                <a:sym typeface="Symbol" pitchFamily="18" charset="2"/>
              </a:rPr>
              <a:t>на предприятие </a:t>
            </a:r>
            <a:r>
              <a:rPr lang="en-US" sz="3600" i="1" dirty="0" err="1" smtClean="0"/>
              <a:t>i</a:t>
            </a:r>
            <a:r>
              <a:rPr lang="en-US" sz="3600" i="1" dirty="0" smtClean="0"/>
              <a:t>′</a:t>
            </a:r>
            <a:r>
              <a:rPr lang="ru-RU" sz="3600" dirty="0" smtClean="0">
                <a:cs typeface="Times New Roman"/>
                <a:sym typeface="Symbol" pitchFamily="18" charset="2"/>
              </a:rPr>
              <a:t>.</a:t>
            </a:r>
            <a:endParaRPr lang="en-US" sz="3600" dirty="0">
              <a:sym typeface="Symbol" pitchFamily="18" charset="2"/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305800" cy="3276600"/>
          </a:xfrm>
        </p:spPr>
        <p:txBody>
          <a:bodyPr/>
          <a:lstStyle/>
          <a:p>
            <a:r>
              <a:rPr lang="ru-RU" sz="2800" dirty="0" smtClean="0">
                <a:cs typeface="Times New Roman"/>
                <a:sym typeface="Symbol" pitchFamily="18" charset="2"/>
              </a:rPr>
              <a:t>Заменим предприятие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 </a:t>
            </a:r>
            <a:r>
              <a:rPr lang="ru-RU" sz="2800" i="1" dirty="0" smtClean="0"/>
              <a:t> </a:t>
            </a:r>
            <a:r>
              <a:rPr lang="ru-RU" sz="2800" dirty="0" smtClean="0">
                <a:cs typeface="Times New Roman"/>
                <a:sym typeface="Symbol" pitchFamily="18" charset="2"/>
              </a:rPr>
              <a:t>на предприятие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′</a:t>
            </a:r>
            <a:r>
              <a:rPr lang="ru-RU" sz="2800" dirty="0" smtClean="0">
                <a:cs typeface="Times New Roman"/>
                <a:sym typeface="Symbol" pitchFamily="18" charset="2"/>
              </a:rPr>
              <a:t>. Переназначим клиентов </a:t>
            </a:r>
            <a:r>
              <a:rPr lang="en-US" sz="2800" i="1" dirty="0" smtClean="0"/>
              <a:t>j</a:t>
            </a:r>
            <a:r>
              <a:rPr lang="ru-RU" sz="2800" dirty="0" smtClean="0"/>
              <a:t> таких, что </a:t>
            </a:r>
            <a:r>
              <a:rPr lang="ru-RU" sz="2800" i="1" dirty="0" smtClean="0">
                <a:sym typeface="Symbol"/>
              </a:rPr>
              <a:t></a:t>
            </a:r>
            <a:r>
              <a:rPr lang="ru-RU" sz="2800" dirty="0" smtClean="0">
                <a:sym typeface="Symbol"/>
              </a:rPr>
              <a:t>(</a:t>
            </a:r>
            <a:r>
              <a:rPr lang="en-US" sz="2800" i="1" dirty="0" smtClean="0">
                <a:sym typeface="Symbol"/>
              </a:rPr>
              <a:t>j</a:t>
            </a:r>
            <a:r>
              <a:rPr lang="ru-RU" sz="2800" dirty="0" smtClean="0">
                <a:sym typeface="Symbol"/>
              </a:rPr>
              <a:t>)</a:t>
            </a:r>
            <a:r>
              <a:rPr lang="en-US" sz="2800" dirty="0" smtClean="0">
                <a:sym typeface="Symbol"/>
              </a:rPr>
              <a:t> =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i="1" dirty="0" err="1" smtClean="0"/>
              <a:t>i</a:t>
            </a:r>
            <a:r>
              <a:rPr lang="ru-RU" sz="2800" i="1" dirty="0" smtClean="0"/>
              <a:t> </a:t>
            </a:r>
            <a:r>
              <a:rPr lang="ru-RU" sz="2800" dirty="0" smtClean="0"/>
              <a:t>и</a:t>
            </a:r>
            <a:r>
              <a:rPr lang="ru-RU" sz="2800" dirty="0" smtClean="0">
                <a:cs typeface="Times New Roman"/>
                <a:sym typeface="Symbol" pitchFamily="18" charset="2"/>
              </a:rPr>
              <a:t> </a:t>
            </a:r>
          </a:p>
          <a:p>
            <a:pPr lvl="1"/>
            <a:r>
              <a:rPr lang="ru-RU" sz="2400" i="1" dirty="0" smtClean="0">
                <a:sym typeface="Symbol"/>
              </a:rPr>
              <a:t></a:t>
            </a:r>
            <a:r>
              <a:rPr lang="ru-RU" sz="2400" dirty="0" smtClean="0">
                <a:sym typeface="Symbol"/>
              </a:rPr>
              <a:t>*(</a:t>
            </a:r>
            <a:r>
              <a:rPr lang="en-US" sz="2400" i="1" dirty="0" smtClean="0">
                <a:sym typeface="Symbol"/>
              </a:rPr>
              <a:t>j</a:t>
            </a:r>
            <a:r>
              <a:rPr lang="ru-RU" sz="2400" dirty="0" smtClean="0">
                <a:sym typeface="Symbol"/>
              </a:rPr>
              <a:t>)  </a:t>
            </a:r>
            <a:r>
              <a:rPr lang="en-US" sz="2400" i="1" dirty="0" smtClean="0">
                <a:sym typeface="Symbol"/>
              </a:rPr>
              <a:t>R</a:t>
            </a:r>
            <a:r>
              <a:rPr lang="ru-RU" sz="2400" i="1" dirty="0" smtClean="0">
                <a:sym typeface="Symbol"/>
              </a:rPr>
              <a:t> </a:t>
            </a:r>
            <a:r>
              <a:rPr lang="ru-RU" sz="2400" dirty="0" smtClean="0">
                <a:sym typeface="Symbol"/>
              </a:rPr>
              <a:t>на предприятие </a:t>
            </a:r>
            <a:r>
              <a:rPr lang="el-GR" sz="2400" dirty="0" smtClean="0">
                <a:sym typeface="Symbol"/>
              </a:rPr>
              <a:t>γ</a:t>
            </a:r>
            <a:r>
              <a:rPr lang="ru-RU" sz="2400" dirty="0" smtClean="0">
                <a:sym typeface="Symbol"/>
              </a:rPr>
              <a:t>(</a:t>
            </a:r>
            <a:r>
              <a:rPr lang="ru-RU" sz="2400" i="1" dirty="0" smtClean="0">
                <a:sym typeface="Symbol"/>
              </a:rPr>
              <a:t></a:t>
            </a:r>
            <a:r>
              <a:rPr lang="ru-RU" sz="2400" dirty="0" smtClean="0">
                <a:sym typeface="Symbol"/>
              </a:rPr>
              <a:t>*(</a:t>
            </a:r>
            <a:r>
              <a:rPr lang="en-US" sz="2400" i="1" dirty="0" smtClean="0">
                <a:sym typeface="Symbol"/>
              </a:rPr>
              <a:t>j</a:t>
            </a:r>
            <a:r>
              <a:rPr lang="ru-RU" sz="2400" dirty="0" smtClean="0">
                <a:sym typeface="Symbol"/>
              </a:rPr>
              <a:t>)),</a:t>
            </a:r>
          </a:p>
          <a:p>
            <a:pPr lvl="1"/>
            <a:r>
              <a:rPr lang="ru-RU" sz="2400" i="1" dirty="0" smtClean="0">
                <a:sym typeface="Symbol"/>
              </a:rPr>
              <a:t></a:t>
            </a:r>
            <a:r>
              <a:rPr lang="ru-RU" sz="2400" dirty="0" smtClean="0">
                <a:sym typeface="Symbol"/>
              </a:rPr>
              <a:t>*(</a:t>
            </a:r>
            <a:r>
              <a:rPr lang="en-US" sz="2400" i="1" dirty="0" smtClean="0">
                <a:sym typeface="Symbol"/>
              </a:rPr>
              <a:t>j</a:t>
            </a:r>
            <a:r>
              <a:rPr lang="ru-RU" sz="2400" dirty="0" smtClean="0">
                <a:sym typeface="Symbol"/>
              </a:rPr>
              <a:t>)  </a:t>
            </a:r>
            <a:r>
              <a:rPr lang="en-US" sz="2400" i="1" dirty="0" smtClean="0">
                <a:sym typeface="Symbol"/>
              </a:rPr>
              <a:t>R</a:t>
            </a:r>
            <a:r>
              <a:rPr lang="ru-RU" sz="2400" i="1" dirty="0" smtClean="0">
                <a:sym typeface="Symbol"/>
              </a:rPr>
              <a:t> </a:t>
            </a:r>
            <a:r>
              <a:rPr lang="ru-RU" sz="2400" dirty="0" smtClean="0">
                <a:sym typeface="Symbol"/>
              </a:rPr>
              <a:t>на предприятие 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′</a:t>
            </a:r>
            <a:r>
              <a:rPr lang="ru-RU" sz="2400" dirty="0" smtClean="0">
                <a:cs typeface="Times New Roman"/>
                <a:sym typeface="Symbol" pitchFamily="18" charset="2"/>
              </a:rPr>
              <a:t>.</a:t>
            </a:r>
            <a:endParaRPr lang="ru-RU" sz="2400" dirty="0" smtClean="0">
              <a:sym typeface="Symbol"/>
            </a:endParaRP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BABF6-0182-4C02-8A0C-9B188E4082DA}" type="slidenum">
              <a:rPr lang="en-US"/>
              <a:pPr/>
              <a:t>2</a:t>
            </a:fld>
            <a:endParaRPr 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Простейшая </a:t>
            </a:r>
            <a:r>
              <a:rPr lang="ru-RU" dirty="0"/>
              <a:t>задача </a:t>
            </a:r>
            <a:r>
              <a:rPr lang="en-US" dirty="0"/>
              <a:t>o </a:t>
            </a:r>
            <a:r>
              <a:rPr lang="ru-RU" dirty="0" smtClean="0"/>
              <a:t>размещениях</a:t>
            </a:r>
            <a:endParaRPr lang="ru-RU" dirty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i="1" dirty="0">
              <a:solidFill>
                <a:schemeClr val="accent2"/>
              </a:solidFill>
            </a:endParaRPr>
          </a:p>
          <a:p>
            <a:r>
              <a:rPr lang="ru-RU" sz="2400" i="1" dirty="0">
                <a:solidFill>
                  <a:schemeClr val="accent2"/>
                </a:solidFill>
              </a:rPr>
              <a:t>Дано</a:t>
            </a:r>
            <a:r>
              <a:rPr lang="en-US" sz="2400" dirty="0">
                <a:solidFill>
                  <a:schemeClr val="accent2"/>
                </a:solidFill>
              </a:rPr>
              <a:t>:</a:t>
            </a:r>
            <a:r>
              <a:rPr lang="en-US" sz="2400" dirty="0"/>
              <a:t>  </a:t>
            </a:r>
            <a:r>
              <a:rPr lang="ru-RU" sz="2400" dirty="0"/>
              <a:t>Полный </a:t>
            </a:r>
            <a:r>
              <a:rPr lang="ru-RU" sz="2400" dirty="0" smtClean="0"/>
              <a:t>граф</a:t>
            </a:r>
            <a:r>
              <a:rPr lang="en-US" sz="2400" dirty="0" smtClean="0"/>
              <a:t> </a:t>
            </a:r>
            <a:r>
              <a:rPr lang="en-US" sz="2400" i="1" dirty="0"/>
              <a:t>G</a:t>
            </a:r>
            <a:r>
              <a:rPr lang="ru-RU" sz="2400" i="1" dirty="0"/>
              <a:t> </a:t>
            </a:r>
            <a:r>
              <a:rPr lang="ru-RU" sz="2400" dirty="0"/>
              <a:t>= </a:t>
            </a:r>
            <a:r>
              <a:rPr lang="ru-RU" sz="2400" dirty="0" smtClean="0"/>
              <a:t>(</a:t>
            </a:r>
            <a:r>
              <a:rPr lang="en-US" sz="2400" i="1" dirty="0" smtClean="0"/>
              <a:t>F </a:t>
            </a:r>
            <a:r>
              <a:rPr lang="en-US" sz="2400" dirty="0" smtClean="0">
                <a:latin typeface="MS Mincho" pitchFamily="49" charset="-128"/>
                <a:ea typeface="MS Mincho" pitchFamily="49" charset="-128"/>
              </a:rPr>
              <a:t>⋃ </a:t>
            </a:r>
            <a:r>
              <a:rPr lang="en-US" sz="2400" i="1" dirty="0" smtClean="0"/>
              <a:t>D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i="1" dirty="0"/>
              <a:t>E</a:t>
            </a:r>
            <a:r>
              <a:rPr lang="ru-RU" sz="2400" dirty="0"/>
              <a:t>)</a:t>
            </a:r>
            <a:r>
              <a:rPr lang="en-US" sz="2400" dirty="0"/>
              <a:t>, </a:t>
            </a:r>
            <a:r>
              <a:rPr lang="ru-RU" sz="2400" dirty="0"/>
              <a:t>стоимости </a:t>
            </a:r>
            <a:r>
              <a:rPr lang="ru-RU" sz="2400" dirty="0" smtClean="0"/>
              <a:t>вершин      </a:t>
            </a:r>
            <a:r>
              <a:rPr lang="en-US" sz="2400" i="1" dirty="0" smtClean="0"/>
              <a:t>f</a:t>
            </a:r>
            <a:r>
              <a:rPr lang="en-US" sz="2400" dirty="0" smtClean="0"/>
              <a:t>: </a:t>
            </a:r>
            <a:r>
              <a:rPr lang="en-US" sz="2400" i="1" dirty="0" smtClean="0"/>
              <a:t>F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→ </a:t>
            </a:r>
            <a:r>
              <a:rPr lang="en-US" sz="2400" b="1" dirty="0" smtClean="0">
                <a:cs typeface="Times New Roman" pitchFamily="18" charset="0"/>
              </a:rPr>
              <a:t>Q</a:t>
            </a:r>
            <a:r>
              <a:rPr lang="en-US" sz="2400" b="1" baseline="30000" dirty="0" smtClean="0">
                <a:cs typeface="Times New Roman" pitchFamily="18" charset="0"/>
              </a:rPr>
              <a:t>+ </a:t>
            </a:r>
            <a:r>
              <a:rPr lang="ru-RU" sz="2400" dirty="0" smtClean="0"/>
              <a:t>и ребер</a:t>
            </a:r>
            <a:r>
              <a:rPr lang="en-US" sz="2400" dirty="0" smtClean="0"/>
              <a:t> </a:t>
            </a:r>
            <a:r>
              <a:rPr lang="en-US" sz="2400" i="1" dirty="0" smtClean="0"/>
              <a:t>c</a:t>
            </a:r>
            <a:r>
              <a:rPr lang="en-US" sz="2400" dirty="0" smtClean="0"/>
              <a:t>: </a:t>
            </a:r>
            <a:r>
              <a:rPr lang="en-US" sz="2400" i="1" dirty="0"/>
              <a:t>E</a:t>
            </a:r>
            <a:r>
              <a:rPr lang="en-US" sz="2400" dirty="0"/>
              <a:t> </a:t>
            </a:r>
            <a:r>
              <a:rPr lang="en-US" sz="2400" dirty="0">
                <a:cs typeface="Times New Roman" pitchFamily="18" charset="0"/>
              </a:rPr>
              <a:t>→ </a:t>
            </a:r>
            <a:r>
              <a:rPr lang="en-US" sz="2400" b="1" dirty="0">
                <a:cs typeface="Times New Roman" pitchFamily="18" charset="0"/>
              </a:rPr>
              <a:t>Q</a:t>
            </a:r>
            <a:r>
              <a:rPr lang="en-US" sz="2400" b="1" baseline="30000" dirty="0">
                <a:cs typeface="Times New Roman" pitchFamily="18" charset="0"/>
              </a:rPr>
              <a:t>+ </a:t>
            </a:r>
            <a:r>
              <a:rPr lang="ru-RU" sz="2400" dirty="0">
                <a:cs typeface="Times New Roman" pitchFamily="18" charset="0"/>
              </a:rPr>
              <a:t>такие, что для любых трех вершин </a:t>
            </a:r>
            <a:r>
              <a:rPr lang="en-US" sz="2400" i="1" dirty="0" smtClean="0">
                <a:cs typeface="Times New Roman" pitchFamily="18" charset="0"/>
              </a:rPr>
              <a:t>i</a:t>
            </a:r>
            <a:r>
              <a:rPr lang="en-US" sz="2400" dirty="0" smtClean="0">
                <a:cs typeface="Times New Roman" pitchFamily="18" charset="0"/>
              </a:rPr>
              <a:t>, </a:t>
            </a:r>
            <a:r>
              <a:rPr lang="en-US" sz="2400" i="1" dirty="0" smtClean="0">
                <a:cs typeface="Times New Roman" pitchFamily="18" charset="0"/>
              </a:rPr>
              <a:t>j</a:t>
            </a:r>
            <a:r>
              <a:rPr lang="en-US" sz="2400" dirty="0" smtClean="0">
                <a:cs typeface="Times New Roman" pitchFamily="18" charset="0"/>
              </a:rPr>
              <a:t>, </a:t>
            </a:r>
            <a:r>
              <a:rPr lang="en-US" sz="2400" i="1" dirty="0" smtClean="0">
                <a:cs typeface="Times New Roman" pitchFamily="18" charset="0"/>
              </a:rPr>
              <a:t>k </a:t>
            </a:r>
            <a:r>
              <a:rPr lang="en-US" sz="2400" dirty="0" smtClean="0">
                <a:cs typeface="Times New Roman" pitchFamily="18" charset="0"/>
                <a:sym typeface="Symbol"/>
              </a:rPr>
              <a:t></a:t>
            </a:r>
            <a:r>
              <a:rPr lang="en-US" sz="2400" i="1" dirty="0" smtClean="0">
                <a:cs typeface="Times New Roman" pitchFamily="18" charset="0"/>
              </a:rPr>
              <a:t> </a:t>
            </a:r>
            <a:r>
              <a:rPr lang="en-US" sz="2400" i="1" dirty="0" smtClean="0"/>
              <a:t>F</a:t>
            </a:r>
            <a:r>
              <a:rPr lang="en-US" sz="2400" dirty="0" smtClean="0">
                <a:latin typeface="MS Mincho" pitchFamily="49" charset="-128"/>
                <a:ea typeface="MS Mincho" pitchFamily="49" charset="-128"/>
              </a:rPr>
              <a:t> ⋃ </a:t>
            </a:r>
            <a:r>
              <a:rPr lang="en-US" sz="2400" i="1" dirty="0" smtClean="0"/>
              <a:t>D </a:t>
            </a:r>
            <a:r>
              <a:rPr lang="ru-RU" sz="2400" dirty="0" smtClean="0">
                <a:cs typeface="Times New Roman" pitchFamily="18" charset="0"/>
              </a:rPr>
              <a:t>выполнено</a:t>
            </a:r>
            <a:r>
              <a:rPr lang="en-US" sz="2400" i="1" dirty="0" smtClean="0">
                <a:cs typeface="Times New Roman" pitchFamily="18" charset="0"/>
              </a:rPr>
              <a:t> 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>
                <a:cs typeface="Times New Roman" pitchFamily="18" charset="0"/>
              </a:rPr>
              <a:t>i</a:t>
            </a:r>
            <a:r>
              <a:rPr lang="en-US" sz="2400" baseline="-25000" dirty="0" err="1" smtClean="0">
                <a:cs typeface="Times New Roman" pitchFamily="18" charset="0"/>
              </a:rPr>
              <a:t>,</a:t>
            </a:r>
            <a:r>
              <a:rPr lang="en-US" sz="2400" i="1" baseline="-25000" dirty="0" err="1" smtClean="0">
                <a:cs typeface="Times New Roman" pitchFamily="18" charset="0"/>
              </a:rPr>
              <a:t>k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>
                <a:cs typeface="Times New Roman" pitchFamily="18" charset="0"/>
                <a:sym typeface="Symbol" pitchFamily="18" charset="2"/>
              </a:rPr>
              <a:t></a:t>
            </a:r>
            <a:r>
              <a:rPr lang="ru-RU" sz="2400" dirty="0">
                <a:cs typeface="Times New Roman" pitchFamily="18" charset="0"/>
              </a:rPr>
              <a:t> 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>
                <a:cs typeface="Times New Roman" pitchFamily="18" charset="0"/>
              </a:rPr>
              <a:t>i</a:t>
            </a:r>
            <a:r>
              <a:rPr lang="en-US" sz="2400" baseline="-25000" dirty="0" err="1" smtClean="0">
                <a:cs typeface="Times New Roman" pitchFamily="18" charset="0"/>
              </a:rPr>
              <a:t>,</a:t>
            </a:r>
            <a:r>
              <a:rPr lang="en-US" sz="2400" i="1" baseline="-25000" dirty="0" err="1" smtClean="0">
                <a:cs typeface="Times New Roman" pitchFamily="18" charset="0"/>
              </a:rPr>
              <a:t>j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>
                <a:cs typeface="Times New Roman" pitchFamily="18" charset="0"/>
              </a:rPr>
              <a:t>+ </a:t>
            </a:r>
            <a:r>
              <a:rPr lang="en-US" sz="2400" i="1" dirty="0" err="1" smtClean="0"/>
              <a:t>c</a:t>
            </a:r>
            <a:r>
              <a:rPr lang="en-US" sz="2400" i="1" baseline="-25000" dirty="0" err="1" smtClean="0">
                <a:cs typeface="Times New Roman" pitchFamily="18" charset="0"/>
              </a:rPr>
              <a:t>j</a:t>
            </a:r>
            <a:r>
              <a:rPr lang="en-US" sz="2400" baseline="-25000" dirty="0" err="1" smtClean="0">
                <a:cs typeface="Times New Roman" pitchFamily="18" charset="0"/>
              </a:rPr>
              <a:t>,</a:t>
            </a:r>
            <a:r>
              <a:rPr lang="en-US" sz="2400" i="1" baseline="-25000" dirty="0" err="1" smtClean="0">
                <a:cs typeface="Times New Roman" pitchFamily="18" charset="0"/>
              </a:rPr>
              <a:t>k</a:t>
            </a:r>
            <a:r>
              <a:rPr lang="ru-RU" sz="2400" dirty="0" smtClean="0">
                <a:cs typeface="Times New Roman" pitchFamily="18" charset="0"/>
              </a:rPr>
              <a:t>. </a:t>
            </a:r>
            <a:endParaRPr lang="ru-RU" sz="2400" dirty="0">
              <a:cs typeface="Times New Roman" pitchFamily="18" charset="0"/>
            </a:endParaRPr>
          </a:p>
          <a:p>
            <a:r>
              <a:rPr lang="ru-RU" sz="2400" i="1" dirty="0">
                <a:solidFill>
                  <a:schemeClr val="accent2"/>
                </a:solidFill>
              </a:rPr>
              <a:t>Найти</a:t>
            </a:r>
            <a:r>
              <a:rPr lang="en-US" sz="2400" i="1" dirty="0">
                <a:solidFill>
                  <a:schemeClr val="accent2"/>
                </a:solidFill>
              </a:rPr>
              <a:t> </a:t>
            </a:r>
            <a:r>
              <a:rPr lang="ru-RU" sz="2400" dirty="0">
                <a:cs typeface="Times New Roman" pitchFamily="18" charset="0"/>
              </a:rPr>
              <a:t>множество </a:t>
            </a:r>
            <a:r>
              <a:rPr lang="en-US" sz="2400" i="1" dirty="0" smtClean="0">
                <a:cs typeface="Times New Roman" pitchFamily="18" charset="0"/>
              </a:rPr>
              <a:t>H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dirty="0">
                <a:sym typeface="Symbol" pitchFamily="18" charset="2"/>
              </a:rPr>
              <a:t> </a:t>
            </a:r>
            <a:r>
              <a:rPr lang="en-US" sz="2400" i="1" dirty="0" smtClean="0"/>
              <a:t>F</a:t>
            </a:r>
            <a:r>
              <a:rPr lang="ru-RU" sz="2400" dirty="0" smtClean="0"/>
              <a:t> и назначение </a:t>
            </a:r>
            <a:r>
              <a:rPr lang="ru-RU" sz="2400" dirty="0" smtClean="0">
                <a:sym typeface="Symbol"/>
              </a:rPr>
              <a:t></a:t>
            </a:r>
            <a:r>
              <a:rPr lang="en-US" sz="2400" dirty="0" smtClean="0">
                <a:sym typeface="Symbol"/>
              </a:rPr>
              <a:t>:</a:t>
            </a:r>
            <a:r>
              <a:rPr lang="en-US" sz="2400" i="1" dirty="0" smtClean="0"/>
              <a:t> D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→ </a:t>
            </a:r>
            <a:r>
              <a:rPr lang="en-US" sz="2400" i="1" dirty="0" smtClean="0"/>
              <a:t>H </a:t>
            </a:r>
            <a:r>
              <a:rPr lang="ru-RU" sz="2400" dirty="0" smtClean="0"/>
              <a:t>такое, что общая стоимость открытых предприятий и стоимость назначения минимальна</a:t>
            </a:r>
            <a:r>
              <a:rPr lang="en-US" sz="2400" dirty="0" smtClean="0"/>
              <a:t>.</a:t>
            </a:r>
            <a:endParaRPr lang="ru-RU" sz="24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514600" y="4724400"/>
          <a:ext cx="3473450" cy="860425"/>
        </p:xfrm>
        <a:graphic>
          <a:graphicData uri="http://schemas.openxmlformats.org/presentationml/2006/ole">
            <p:oleObj spid="_x0000_s120836" name="Формула" r:id="rId3" imgW="143496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156A5-FEF8-4EDD-865F-1AE3AD151B63}" type="slidenum">
              <a:rPr lang="en-US"/>
              <a:pPr/>
              <a:t>20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ru-RU" sz="4000" dirty="0" smtClean="0">
                <a:solidFill>
                  <a:srgbClr val="000000"/>
                </a:solidFill>
              </a:rPr>
              <a:t>Замена </a:t>
            </a:r>
            <a:r>
              <a:rPr lang="en-US" sz="4000" i="1" dirty="0" err="1" smtClean="0">
                <a:solidFill>
                  <a:srgbClr val="000000"/>
                </a:solidFill>
              </a:rPr>
              <a:t>i</a:t>
            </a:r>
            <a:r>
              <a:rPr lang="en-US" sz="4000" dirty="0" smtClean="0">
                <a:solidFill>
                  <a:srgbClr val="000000"/>
                </a:solidFill>
              </a:rPr>
              <a:t> </a:t>
            </a:r>
            <a:r>
              <a:rPr lang="ru-RU" sz="4000" dirty="0" smtClean="0">
                <a:solidFill>
                  <a:srgbClr val="000000"/>
                </a:solidFill>
              </a:rPr>
              <a:t>на </a:t>
            </a:r>
            <a:r>
              <a:rPr lang="en-US" sz="4000" i="1" dirty="0" err="1" smtClean="0">
                <a:solidFill>
                  <a:srgbClr val="000000"/>
                </a:solidFill>
              </a:rPr>
              <a:t>i</a:t>
            </a:r>
            <a:r>
              <a:rPr lang="en-US" sz="4000" dirty="0" smtClean="0">
                <a:solidFill>
                  <a:srgbClr val="000000"/>
                </a:solidFill>
              </a:rPr>
              <a:t>′.</a:t>
            </a:r>
            <a:endParaRPr lang="ru-RU" sz="3200" i="1" dirty="0"/>
          </a:p>
        </p:txBody>
      </p:sp>
      <p:sp>
        <p:nvSpPr>
          <p:cNvPr id="6" name="Овал 5"/>
          <p:cNvSpPr/>
          <p:nvPr/>
        </p:nvSpPr>
        <p:spPr>
          <a:xfrm>
            <a:off x="533400" y="2514600"/>
            <a:ext cx="4419600" cy="30480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352800" y="2209800"/>
            <a:ext cx="3657600" cy="32766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2895600" y="4724400"/>
            <a:ext cx="381000" cy="381000"/>
          </a:xfrm>
          <a:prstGeom prst="flowChartProcess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 smtClean="0">
                <a:solidFill>
                  <a:srgbClr val="000000"/>
                </a:solidFill>
              </a:rPr>
              <a:t>i</a:t>
            </a:r>
            <a:endParaRPr lang="ru-RU" dirty="0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1600200" y="3048000"/>
            <a:ext cx="381000" cy="381000"/>
          </a:xfrm>
          <a:prstGeom prst="flowChartProcess">
            <a:avLst/>
          </a:prstGeom>
          <a:solidFill>
            <a:srgbClr val="FFFF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2667000" y="2971800"/>
            <a:ext cx="381000" cy="381000"/>
          </a:xfrm>
          <a:prstGeom prst="flowChartProcess">
            <a:avLst/>
          </a:prstGeom>
          <a:solidFill>
            <a:srgbClr val="FFFF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990600" y="442978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n-lt"/>
              </a:rPr>
              <a:t>H</a:t>
            </a:r>
            <a:endParaRPr lang="ru-RU" sz="2800" i="1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1711" y="3743980"/>
            <a:ext cx="623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n-lt"/>
              </a:rPr>
              <a:t>H*</a:t>
            </a:r>
            <a:endParaRPr lang="ru-RU" sz="2800" i="1" dirty="0">
              <a:latin typeface="+mn-lt"/>
            </a:endParaRPr>
          </a:p>
        </p:txBody>
      </p:sp>
      <p:sp>
        <p:nvSpPr>
          <p:cNvPr id="34" name="Блок-схема: процесс 33"/>
          <p:cNvSpPr/>
          <p:nvPr/>
        </p:nvSpPr>
        <p:spPr>
          <a:xfrm>
            <a:off x="1143000" y="3733800"/>
            <a:ext cx="381000" cy="381000"/>
          </a:xfrm>
          <a:prstGeom prst="flowChartProcess">
            <a:avLst/>
          </a:prstGeom>
          <a:solidFill>
            <a:srgbClr val="FFFF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Блок-схема: процесс 34"/>
          <p:cNvSpPr/>
          <p:nvPr/>
        </p:nvSpPr>
        <p:spPr>
          <a:xfrm>
            <a:off x="3810000" y="3048000"/>
            <a:ext cx="381000" cy="381000"/>
          </a:xfrm>
          <a:prstGeom prst="flowChartProcess">
            <a:avLst/>
          </a:prstGeom>
          <a:solidFill>
            <a:srgbClr val="FFFF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5029200" y="25908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Блок-схема: процесс 36"/>
          <p:cNvSpPr/>
          <p:nvPr/>
        </p:nvSpPr>
        <p:spPr>
          <a:xfrm>
            <a:off x="5334000" y="32004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Блок-схема: процесс 37"/>
          <p:cNvSpPr/>
          <p:nvPr/>
        </p:nvSpPr>
        <p:spPr>
          <a:xfrm>
            <a:off x="4648200" y="48006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 smtClean="0">
                <a:solidFill>
                  <a:schemeClr val="tx1"/>
                </a:solidFill>
              </a:rPr>
              <a:t>i</a:t>
            </a:r>
            <a:r>
              <a:rPr lang="en-US" sz="2000" i="1" dirty="0" smtClean="0">
                <a:solidFill>
                  <a:schemeClr val="tx1"/>
                </a:solidFill>
              </a:rPr>
              <a:t>′</a:t>
            </a:r>
            <a:endParaRPr lang="ru-RU" sz="2000" i="1" dirty="0">
              <a:solidFill>
                <a:schemeClr val="tx1"/>
              </a:solidFill>
            </a:endParaRPr>
          </a:p>
        </p:txBody>
      </p:sp>
      <p:sp>
        <p:nvSpPr>
          <p:cNvPr id="39" name="Блок-схема: процесс 38"/>
          <p:cNvSpPr/>
          <p:nvPr/>
        </p:nvSpPr>
        <p:spPr>
          <a:xfrm>
            <a:off x="5410200" y="4648200"/>
            <a:ext cx="381000" cy="381000"/>
          </a:xfrm>
          <a:prstGeom prst="flowChartProcess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2590800" y="4267200"/>
            <a:ext cx="3657600" cy="12192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5257800" y="5943600"/>
            <a:ext cx="457200" cy="457200"/>
          </a:xfrm>
          <a:prstGeom prst="flowChartConnector">
            <a:avLst/>
          </a:prstGeom>
          <a:solidFill>
            <a:srgbClr val="66FF66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>
            <a:stCxn id="22" idx="1"/>
            <a:endCxn id="9" idx="2"/>
          </p:cNvCxnSpPr>
          <p:nvPr/>
        </p:nvCxnSpPr>
        <p:spPr>
          <a:xfrm flipH="1" flipV="1">
            <a:off x="3086100" y="5105400"/>
            <a:ext cx="2238655" cy="9051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22" idx="7"/>
            <a:endCxn id="39" idx="2"/>
          </p:cNvCxnSpPr>
          <p:nvPr/>
        </p:nvCxnSpPr>
        <p:spPr>
          <a:xfrm flipH="1" flipV="1">
            <a:off x="5600700" y="5029200"/>
            <a:ext cx="47345" cy="981355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22" idx="0"/>
            <a:endCxn id="38" idx="2"/>
          </p:cNvCxnSpPr>
          <p:nvPr/>
        </p:nvCxnSpPr>
        <p:spPr>
          <a:xfrm flipH="1" flipV="1">
            <a:off x="4838700" y="5181600"/>
            <a:ext cx="647700" cy="762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Блок-схема: узел 30"/>
          <p:cNvSpPr/>
          <p:nvPr/>
        </p:nvSpPr>
        <p:spPr>
          <a:xfrm>
            <a:off x="3352800" y="1905000"/>
            <a:ext cx="457200" cy="457200"/>
          </a:xfrm>
          <a:prstGeom prst="flowChartConnector">
            <a:avLst/>
          </a:prstGeom>
          <a:solidFill>
            <a:srgbClr val="66FF66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>
            <a:stCxn id="9" idx="0"/>
            <a:endCxn id="31" idx="4"/>
          </p:cNvCxnSpPr>
          <p:nvPr/>
        </p:nvCxnSpPr>
        <p:spPr>
          <a:xfrm flipV="1">
            <a:off x="3086100" y="2362200"/>
            <a:ext cx="495300" cy="2362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31" idx="6"/>
            <a:endCxn id="36" idx="0"/>
          </p:cNvCxnSpPr>
          <p:nvPr/>
        </p:nvCxnSpPr>
        <p:spPr>
          <a:xfrm>
            <a:off x="3810000" y="2133600"/>
            <a:ext cx="1409700" cy="45720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stCxn id="31" idx="5"/>
            <a:endCxn id="35" idx="0"/>
          </p:cNvCxnSpPr>
          <p:nvPr/>
        </p:nvCxnSpPr>
        <p:spPr>
          <a:xfrm>
            <a:off x="3743045" y="2295245"/>
            <a:ext cx="257455" cy="75275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965848" y="4277380"/>
            <a:ext cx="40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+mn-lt"/>
              </a:rPr>
              <a:t>R</a:t>
            </a:r>
            <a:endParaRPr lang="ru-RU" sz="2800" i="1" dirty="0">
              <a:latin typeface="+mn-lt"/>
            </a:endParaRPr>
          </a:p>
        </p:txBody>
      </p:sp>
      <p:sp>
        <p:nvSpPr>
          <p:cNvPr id="55" name="Блок-схема: узел 54"/>
          <p:cNvSpPr/>
          <p:nvPr/>
        </p:nvSpPr>
        <p:spPr>
          <a:xfrm>
            <a:off x="990600" y="2057400"/>
            <a:ext cx="457200" cy="457200"/>
          </a:xfrm>
          <a:prstGeom prst="flowChartConnector">
            <a:avLst/>
          </a:prstGeom>
          <a:solidFill>
            <a:srgbClr val="66FF66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единительная линия 55"/>
          <p:cNvCxnSpPr>
            <a:stCxn id="10" idx="0"/>
            <a:endCxn id="55" idx="5"/>
          </p:cNvCxnSpPr>
          <p:nvPr/>
        </p:nvCxnSpPr>
        <p:spPr>
          <a:xfrm flipH="1" flipV="1">
            <a:off x="1380845" y="2447645"/>
            <a:ext cx="409855" cy="6003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E4EB2-F737-4A1F-A1FF-D5FBB057FA2A}" type="slidenum">
              <a:rPr lang="en-US"/>
              <a:pPr/>
              <a:t>21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ru-RU" sz="3600" dirty="0" smtClean="0">
                <a:cs typeface="Times New Roman"/>
                <a:sym typeface="Symbol" pitchFamily="18" charset="2"/>
              </a:rPr>
              <a:t>Оценка стоимости з</a:t>
            </a:r>
            <a:r>
              <a:rPr lang="ru-RU" sz="3600" dirty="0" smtClean="0">
                <a:cs typeface="Times New Roman"/>
                <a:sym typeface="Symbol" pitchFamily="18" charset="2"/>
              </a:rPr>
              <a:t>амены </a:t>
            </a:r>
            <a:r>
              <a:rPr lang="en-US" sz="3600" i="1" dirty="0" err="1" smtClean="0"/>
              <a:t>i</a:t>
            </a:r>
            <a:r>
              <a:rPr lang="en-US" sz="3600" i="1" dirty="0" smtClean="0"/>
              <a:t> </a:t>
            </a:r>
            <a:r>
              <a:rPr lang="ru-RU" sz="3600" i="1" dirty="0" smtClean="0"/>
              <a:t> </a:t>
            </a:r>
            <a:r>
              <a:rPr lang="ru-RU" sz="3600" dirty="0" smtClean="0">
                <a:cs typeface="Times New Roman"/>
                <a:sym typeface="Symbol" pitchFamily="18" charset="2"/>
              </a:rPr>
              <a:t>на </a:t>
            </a:r>
            <a:r>
              <a:rPr lang="en-US" sz="3600" i="1" dirty="0" err="1" smtClean="0"/>
              <a:t>i</a:t>
            </a:r>
            <a:r>
              <a:rPr lang="en-US" sz="3600" i="1" dirty="0" smtClean="0"/>
              <a:t>′</a:t>
            </a:r>
            <a:endParaRPr lang="en-US" sz="3600" dirty="0">
              <a:sym typeface="Symbol" pitchFamily="18" charset="2"/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305800" cy="3962400"/>
          </a:xfrm>
        </p:spPr>
        <p:txBody>
          <a:bodyPr/>
          <a:lstStyle/>
          <a:p>
            <a:r>
              <a:rPr lang="ru-RU" sz="2800" dirty="0" smtClean="0">
                <a:cs typeface="Times New Roman"/>
                <a:sym typeface="Symbol" pitchFamily="18" charset="2"/>
              </a:rPr>
              <a:t>Заменим предприятие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 </a:t>
            </a:r>
            <a:r>
              <a:rPr lang="ru-RU" sz="2800" i="1" dirty="0" smtClean="0"/>
              <a:t> </a:t>
            </a:r>
            <a:r>
              <a:rPr lang="ru-RU" sz="2800" dirty="0" smtClean="0">
                <a:cs typeface="Times New Roman"/>
                <a:sym typeface="Symbol" pitchFamily="18" charset="2"/>
              </a:rPr>
              <a:t>на предприятие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′</a:t>
            </a:r>
            <a:r>
              <a:rPr lang="en-US" sz="2800" dirty="0" smtClean="0">
                <a:cs typeface="Times New Roman"/>
                <a:sym typeface="Symbol" pitchFamily="18" charset="2"/>
              </a:rPr>
              <a:t>:  </a:t>
            </a:r>
            <a:r>
              <a:rPr lang="en-US" sz="2800" i="1" dirty="0" err="1" smtClean="0">
                <a:cs typeface="Times New Roman"/>
                <a:sym typeface="Symbol" pitchFamily="18" charset="2"/>
              </a:rPr>
              <a:t>f</a:t>
            </a:r>
            <a:r>
              <a:rPr lang="en-US" sz="2800" i="1" baseline="-25000" dirty="0" err="1" smtClean="0">
                <a:cs typeface="Times New Roman"/>
                <a:sym typeface="Symbol" pitchFamily="18" charset="2"/>
              </a:rPr>
              <a:t>i</a:t>
            </a:r>
            <a:r>
              <a:rPr lang="en-US" sz="2800" baseline="-25000" dirty="0" err="1" smtClean="0">
                <a:cs typeface="Times New Roman"/>
                <a:sym typeface="Symbol" pitchFamily="18" charset="2"/>
              </a:rPr>
              <a:t>′</a:t>
            </a:r>
            <a:r>
              <a:rPr lang="en-US" sz="2800" dirty="0" err="1" smtClean="0">
                <a:cs typeface="Times New Roman"/>
                <a:sym typeface="Symbol" pitchFamily="18" charset="2"/>
              </a:rPr>
              <a:t>−</a:t>
            </a:r>
            <a:r>
              <a:rPr lang="en-US" sz="2800" i="1" dirty="0" err="1" smtClean="0">
                <a:cs typeface="Times New Roman"/>
                <a:sym typeface="Symbol" pitchFamily="18" charset="2"/>
              </a:rPr>
              <a:t>f</a:t>
            </a:r>
            <a:r>
              <a:rPr lang="en-US" sz="2800" i="1" baseline="-25000" dirty="0" err="1" smtClean="0">
                <a:cs typeface="Times New Roman"/>
                <a:sym typeface="Symbol" pitchFamily="18" charset="2"/>
              </a:rPr>
              <a:t>i</a:t>
            </a:r>
            <a:r>
              <a:rPr lang="en-US" sz="2800" i="1" baseline="-25000" dirty="0" smtClean="0">
                <a:cs typeface="Times New Roman"/>
                <a:sym typeface="Symbol" pitchFamily="18" charset="2"/>
              </a:rPr>
              <a:t> </a:t>
            </a:r>
            <a:r>
              <a:rPr lang="en-US" sz="2800" i="1" dirty="0" smtClean="0">
                <a:latin typeface="Times New Roman"/>
                <a:cs typeface="Times New Roman"/>
                <a:sym typeface="Symbol" pitchFamily="18" charset="2"/>
              </a:rPr>
              <a:t>.</a:t>
            </a:r>
            <a:endParaRPr lang="en-US" sz="2800" baseline="-25000" dirty="0" smtClean="0">
              <a:cs typeface="Times New Roman"/>
              <a:sym typeface="Symbol" pitchFamily="18" charset="2"/>
            </a:endParaRPr>
          </a:p>
          <a:p>
            <a:r>
              <a:rPr lang="ru-RU" sz="2800" dirty="0" smtClean="0">
                <a:cs typeface="Times New Roman"/>
                <a:sym typeface="Symbol" pitchFamily="18" charset="2"/>
              </a:rPr>
              <a:t>Переназначим </a:t>
            </a:r>
            <a:r>
              <a:rPr lang="ru-RU" sz="2800" dirty="0" smtClean="0">
                <a:cs typeface="Times New Roman"/>
                <a:sym typeface="Symbol" pitchFamily="18" charset="2"/>
              </a:rPr>
              <a:t>клиентов </a:t>
            </a:r>
            <a:r>
              <a:rPr lang="en-US" sz="2800" i="1" dirty="0" smtClean="0"/>
              <a:t>j</a:t>
            </a:r>
            <a:r>
              <a:rPr lang="ru-RU" sz="2800" dirty="0" smtClean="0"/>
              <a:t> таких, что </a:t>
            </a:r>
            <a:r>
              <a:rPr lang="ru-RU" sz="2800" i="1" dirty="0" smtClean="0">
                <a:sym typeface="Symbol"/>
              </a:rPr>
              <a:t></a:t>
            </a:r>
            <a:r>
              <a:rPr lang="ru-RU" sz="2800" dirty="0" smtClean="0">
                <a:sym typeface="Symbol"/>
              </a:rPr>
              <a:t>(</a:t>
            </a:r>
            <a:r>
              <a:rPr lang="en-US" sz="2800" i="1" dirty="0" smtClean="0">
                <a:sym typeface="Symbol"/>
              </a:rPr>
              <a:t>j</a:t>
            </a:r>
            <a:r>
              <a:rPr lang="ru-RU" sz="2800" dirty="0" smtClean="0">
                <a:sym typeface="Symbol"/>
              </a:rPr>
              <a:t>)</a:t>
            </a:r>
            <a:r>
              <a:rPr lang="en-US" sz="2800" dirty="0" smtClean="0">
                <a:sym typeface="Symbol"/>
              </a:rPr>
              <a:t> =</a:t>
            </a:r>
            <a:r>
              <a:rPr lang="ru-RU" sz="2800" dirty="0" smtClean="0">
                <a:sym typeface="Symbol"/>
              </a:rPr>
              <a:t> </a:t>
            </a:r>
            <a:r>
              <a:rPr lang="en-US" sz="2800" i="1" dirty="0" err="1" smtClean="0"/>
              <a:t>i</a:t>
            </a:r>
            <a:r>
              <a:rPr lang="ru-RU" sz="2800" i="1" dirty="0" smtClean="0"/>
              <a:t> </a:t>
            </a:r>
            <a:r>
              <a:rPr lang="ru-RU" sz="2800" dirty="0" smtClean="0"/>
              <a:t>и</a:t>
            </a:r>
            <a:r>
              <a:rPr lang="ru-RU" sz="2800" dirty="0" smtClean="0">
                <a:cs typeface="Times New Roman"/>
                <a:sym typeface="Symbol" pitchFamily="18" charset="2"/>
              </a:rPr>
              <a:t> </a:t>
            </a:r>
          </a:p>
          <a:p>
            <a:pPr lvl="1"/>
            <a:r>
              <a:rPr lang="ru-RU" i="1" dirty="0" smtClean="0">
                <a:sym typeface="Symbol"/>
              </a:rPr>
              <a:t></a:t>
            </a:r>
            <a:r>
              <a:rPr lang="ru-RU" dirty="0" smtClean="0">
                <a:sym typeface="Symbol"/>
              </a:rPr>
              <a:t>*(</a:t>
            </a:r>
            <a:r>
              <a:rPr lang="en-US" i="1" dirty="0" smtClean="0">
                <a:sym typeface="Symbol"/>
              </a:rPr>
              <a:t>j</a:t>
            </a:r>
            <a:r>
              <a:rPr lang="ru-RU" dirty="0" smtClean="0">
                <a:sym typeface="Symbol"/>
              </a:rPr>
              <a:t>)  </a:t>
            </a:r>
            <a:r>
              <a:rPr lang="en-US" i="1" dirty="0" smtClean="0">
                <a:sym typeface="Symbol"/>
              </a:rPr>
              <a:t>R</a:t>
            </a:r>
            <a:r>
              <a:rPr lang="ru-RU" i="1" dirty="0" smtClean="0">
                <a:sym typeface="Symbol"/>
              </a:rPr>
              <a:t> </a:t>
            </a:r>
            <a:r>
              <a:rPr lang="ru-RU" dirty="0" smtClean="0">
                <a:sym typeface="Symbol"/>
              </a:rPr>
              <a:t>на предприятие </a:t>
            </a:r>
            <a:r>
              <a:rPr lang="el-GR" dirty="0" smtClean="0">
                <a:sym typeface="Symbol"/>
              </a:rPr>
              <a:t>γ</a:t>
            </a:r>
            <a:r>
              <a:rPr lang="ru-RU" dirty="0" smtClean="0">
                <a:sym typeface="Symbol"/>
              </a:rPr>
              <a:t>(</a:t>
            </a:r>
            <a:r>
              <a:rPr lang="ru-RU" i="1" dirty="0" smtClean="0">
                <a:sym typeface="Symbol"/>
              </a:rPr>
              <a:t></a:t>
            </a:r>
            <a:r>
              <a:rPr lang="ru-RU" dirty="0" smtClean="0">
                <a:sym typeface="Symbol"/>
              </a:rPr>
              <a:t>*(</a:t>
            </a:r>
            <a:r>
              <a:rPr lang="en-US" i="1" dirty="0" smtClean="0">
                <a:sym typeface="Symbol"/>
              </a:rPr>
              <a:t>j</a:t>
            </a:r>
            <a:r>
              <a:rPr lang="ru-RU" dirty="0" smtClean="0">
                <a:sym typeface="Symbol"/>
              </a:rPr>
              <a:t>))</a:t>
            </a:r>
            <a:r>
              <a:rPr lang="en-US" dirty="0" smtClean="0">
                <a:sym typeface="Symbol"/>
              </a:rPr>
              <a:t>:</a:t>
            </a:r>
            <a:endParaRPr lang="ru-RU" dirty="0" smtClean="0">
              <a:sym typeface="Symbol"/>
            </a:endParaRPr>
          </a:p>
          <a:p>
            <a:pPr lvl="1">
              <a:buNone/>
            </a:pPr>
            <a:r>
              <a:rPr lang="ru-RU" dirty="0" smtClean="0">
                <a:sym typeface="Symbol"/>
              </a:rPr>
              <a:t>                                           Лемма 5.2  ≤ </a:t>
            </a:r>
            <a:r>
              <a:rPr lang="ru-RU" dirty="0" smtClean="0"/>
              <a:t>2</a:t>
            </a:r>
            <a:r>
              <a:rPr lang="en-US" i="1" dirty="0" err="1" smtClean="0"/>
              <a:t>c</a:t>
            </a:r>
            <a:r>
              <a:rPr lang="en-US" i="1" baseline="-25000" dirty="0" err="1" smtClean="0"/>
              <a:t>j</a:t>
            </a:r>
            <a:r>
              <a:rPr lang="en-US" baseline="-25000" dirty="0" err="1" smtClean="0"/>
              <a:t>,</a:t>
            </a:r>
            <a:r>
              <a:rPr lang="en-US" i="1" baseline="-25000" dirty="0" err="1" smtClean="0"/>
              <a:t>φ</a:t>
            </a:r>
            <a:r>
              <a:rPr lang="en-US" i="1" baseline="-25000" dirty="0" smtClean="0"/>
              <a:t>*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j</a:t>
            </a:r>
            <a:r>
              <a:rPr lang="en-US" baseline="-25000" dirty="0" smtClean="0"/>
              <a:t>)</a:t>
            </a:r>
            <a:r>
              <a:rPr lang="en-US" dirty="0" smtClean="0"/>
              <a:t>.</a:t>
            </a:r>
            <a:endParaRPr lang="ru-RU" dirty="0" smtClean="0">
              <a:sym typeface="Symbol"/>
            </a:endParaRPr>
          </a:p>
          <a:p>
            <a:pPr lvl="1"/>
            <a:r>
              <a:rPr lang="ru-RU" i="1" dirty="0" smtClean="0">
                <a:sym typeface="Symbol"/>
              </a:rPr>
              <a:t></a:t>
            </a:r>
            <a:r>
              <a:rPr lang="ru-RU" dirty="0" smtClean="0">
                <a:sym typeface="Symbol"/>
              </a:rPr>
              <a:t>*(</a:t>
            </a:r>
            <a:r>
              <a:rPr lang="en-US" i="1" dirty="0" smtClean="0">
                <a:sym typeface="Symbol"/>
              </a:rPr>
              <a:t>j</a:t>
            </a:r>
            <a:r>
              <a:rPr lang="ru-RU" dirty="0" smtClean="0">
                <a:sym typeface="Symbol"/>
              </a:rPr>
              <a:t>)  </a:t>
            </a:r>
            <a:r>
              <a:rPr lang="en-US" i="1" dirty="0" smtClean="0">
                <a:sym typeface="Symbol"/>
              </a:rPr>
              <a:t>R</a:t>
            </a:r>
            <a:r>
              <a:rPr lang="ru-RU" i="1" dirty="0" smtClean="0">
                <a:sym typeface="Symbol"/>
              </a:rPr>
              <a:t> </a:t>
            </a:r>
            <a:r>
              <a:rPr lang="ru-RU" dirty="0" smtClean="0">
                <a:sym typeface="Symbol"/>
              </a:rPr>
              <a:t>на предприятие </a:t>
            </a:r>
            <a:r>
              <a:rPr lang="en-US" i="1" dirty="0" err="1" smtClean="0"/>
              <a:t>i</a:t>
            </a:r>
            <a:r>
              <a:rPr lang="en-US" i="1" dirty="0" smtClean="0"/>
              <a:t>′</a:t>
            </a:r>
            <a:r>
              <a:rPr lang="en-US" dirty="0" smtClean="0">
                <a:cs typeface="Times New Roman"/>
                <a:sym typeface="Symbol" pitchFamily="18" charset="2"/>
              </a:rPr>
              <a:t>: =</a:t>
            </a:r>
            <a:r>
              <a:rPr lang="en-US" i="1" dirty="0" err="1" smtClean="0">
                <a:cs typeface="Times New Roman"/>
                <a:sym typeface="Symbol" pitchFamily="18" charset="2"/>
              </a:rPr>
              <a:t>c</a:t>
            </a:r>
            <a:r>
              <a:rPr lang="en-US" i="1" baseline="-25000" dirty="0" err="1" smtClean="0">
                <a:cs typeface="Times New Roman"/>
                <a:sym typeface="Symbol" pitchFamily="18" charset="2"/>
              </a:rPr>
              <a:t>ji</a:t>
            </a:r>
            <a:r>
              <a:rPr lang="en-US" baseline="-25000" dirty="0" smtClean="0">
                <a:cs typeface="Times New Roman"/>
                <a:sym typeface="Symbol" pitchFamily="18" charset="2"/>
              </a:rPr>
              <a:t>′</a:t>
            </a:r>
            <a:r>
              <a:rPr lang="en-US" dirty="0" smtClean="0">
                <a:latin typeface="Times New Roman"/>
                <a:cs typeface="Times New Roman"/>
                <a:sym typeface="Symbol" pitchFamily="18" charset="2"/>
              </a:rPr>
              <a:t>−</a:t>
            </a:r>
            <a:r>
              <a:rPr lang="en-US" i="1" dirty="0" smtClean="0">
                <a:cs typeface="Times New Roman"/>
                <a:sym typeface="Symbol" pitchFamily="18" charset="2"/>
              </a:rPr>
              <a:t> </a:t>
            </a:r>
            <a:r>
              <a:rPr lang="en-US" i="1" dirty="0" err="1" smtClean="0">
                <a:cs typeface="Times New Roman"/>
                <a:sym typeface="Symbol" pitchFamily="18" charset="2"/>
              </a:rPr>
              <a:t>c</a:t>
            </a:r>
            <a:r>
              <a:rPr lang="en-US" i="1" baseline="-25000" dirty="0" err="1" smtClean="0">
                <a:cs typeface="Times New Roman"/>
                <a:sym typeface="Symbol" pitchFamily="18" charset="2"/>
              </a:rPr>
              <a:t>ji</a:t>
            </a:r>
            <a:r>
              <a:rPr lang="en-US" i="1" dirty="0" smtClean="0">
                <a:cs typeface="Times New Roman"/>
                <a:sym typeface="Symbol" pitchFamily="18" charset="2"/>
              </a:rPr>
              <a:t>.</a:t>
            </a:r>
            <a:endParaRPr lang="en-US" sz="2400" dirty="0">
              <a:cs typeface="Times New Roman"/>
              <a:sym typeface="Symbol" pitchFamily="18" charset="2"/>
            </a:endParaRPr>
          </a:p>
          <a:p>
            <a:pPr lvl="1">
              <a:buNone/>
            </a:pPr>
            <a:r>
              <a:rPr lang="ru-RU" dirty="0" smtClean="0">
                <a:cs typeface="Times New Roman"/>
                <a:sym typeface="Symbol" pitchFamily="18" charset="2"/>
              </a:rPr>
              <a:t>   Суммируя по всем клиентам и учитывая, ч</a:t>
            </a:r>
            <a:r>
              <a:rPr lang="ru-RU" dirty="0" smtClean="0">
                <a:cs typeface="Times New Roman"/>
                <a:sym typeface="Symbol"/>
              </a:rPr>
              <a:t>то стоимость </a:t>
            </a:r>
            <a:r>
              <a:rPr lang="ru-RU" dirty="0" smtClean="0">
                <a:cs typeface="Times New Roman"/>
                <a:sym typeface="Symbol"/>
              </a:rPr>
              <a:t>нового решения должна быть больше чем </a:t>
            </a:r>
            <a:r>
              <a:rPr lang="ru-RU" dirty="0" smtClean="0"/>
              <a:t>стоимость </a:t>
            </a:r>
            <a:r>
              <a:rPr lang="ru-RU" dirty="0" smtClean="0"/>
              <a:t>решения </a:t>
            </a:r>
            <a:r>
              <a:rPr lang="en-US" i="1" dirty="0" smtClean="0"/>
              <a:t>H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i="1" dirty="0" smtClean="0">
                <a:sym typeface="Symbol"/>
              </a:rPr>
              <a:t></a:t>
            </a:r>
            <a:r>
              <a:rPr lang="en-US" i="1" baseline="-25000" dirty="0" smtClean="0">
                <a:sym typeface="Symbol"/>
              </a:rPr>
              <a:t>H</a:t>
            </a:r>
            <a:r>
              <a:rPr lang="ru-RU" i="1" dirty="0" smtClean="0">
                <a:sym typeface="Symbol"/>
              </a:rPr>
              <a:t> </a:t>
            </a:r>
            <a:r>
              <a:rPr lang="ru-RU" dirty="0" smtClean="0"/>
              <a:t>, получим:</a:t>
            </a:r>
            <a:r>
              <a:rPr lang="ru-RU" i="1" dirty="0" smtClean="0"/>
              <a:t> </a:t>
            </a:r>
            <a:endParaRPr lang="ru-RU" dirty="0" smtClean="0">
              <a:sym typeface="Symbol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524000" y="5486400"/>
          <a:ext cx="5854700" cy="752475"/>
        </p:xfrm>
        <a:graphic>
          <a:graphicData uri="http://schemas.openxmlformats.org/presentationml/2006/ole">
            <p:oleObj spid="_x0000_s187394" name="Формула" r:id="rId3" imgW="276840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9187-0C5C-457B-B812-719F6B17C46E}" type="slidenum">
              <a:rPr lang="en-US"/>
              <a:pPr/>
              <a:t>22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Оценка на стоимость </a:t>
            </a:r>
            <a:r>
              <a:rPr lang="ru-RU" sz="4000" dirty="0" smtClean="0"/>
              <a:t>опасного предприятия</a:t>
            </a:r>
            <a:endParaRPr lang="en-US" sz="4000" dirty="0"/>
          </a:p>
        </p:txBody>
      </p:sp>
      <p:graphicFrame>
        <p:nvGraphicFramePr>
          <p:cNvPr id="176129" name="Object 1"/>
          <p:cNvGraphicFramePr>
            <a:graphicFrameLocks noChangeAspect="1"/>
          </p:cNvGraphicFramePr>
          <p:nvPr/>
        </p:nvGraphicFramePr>
        <p:xfrm>
          <a:off x="1204913" y="4460875"/>
          <a:ext cx="5908675" cy="1558925"/>
        </p:xfrm>
        <a:graphic>
          <a:graphicData uri="http://schemas.openxmlformats.org/presentationml/2006/ole">
            <p:oleObj spid="_x0000_s176129" name="Формула" r:id="rId3" imgW="2793960" imgH="736560" progId="Equation.3">
              <p:embed/>
            </p:oleObj>
          </a:graphicData>
        </a:graphic>
      </p:graphicFrame>
      <p:graphicFrame>
        <p:nvGraphicFramePr>
          <p:cNvPr id="176130" name="Object 2"/>
          <p:cNvGraphicFramePr>
            <a:graphicFrameLocks noChangeAspect="1"/>
          </p:cNvGraphicFramePr>
          <p:nvPr/>
        </p:nvGraphicFramePr>
        <p:xfrm>
          <a:off x="1223962" y="3276600"/>
          <a:ext cx="5938838" cy="752475"/>
        </p:xfrm>
        <a:graphic>
          <a:graphicData uri="http://schemas.openxmlformats.org/presentationml/2006/ole">
            <p:oleObj spid="_x0000_s176130" name="Формула" r:id="rId4" imgW="2806560" imgH="355320" progId="Equation.3">
              <p:embed/>
            </p:oleObj>
          </a:graphicData>
        </a:graphic>
      </p:graphicFrame>
      <p:graphicFrame>
        <p:nvGraphicFramePr>
          <p:cNvPr id="176131" name="Object 3"/>
          <p:cNvGraphicFramePr>
            <a:graphicFrameLocks noChangeAspect="1"/>
          </p:cNvGraphicFramePr>
          <p:nvPr/>
        </p:nvGraphicFramePr>
        <p:xfrm>
          <a:off x="1231900" y="2133600"/>
          <a:ext cx="5854700" cy="752475"/>
        </p:xfrm>
        <a:graphic>
          <a:graphicData uri="http://schemas.openxmlformats.org/presentationml/2006/ole">
            <p:oleObj spid="_x0000_s176131" name="Формула" r:id="rId5" imgW="276840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6761B-A8FE-45D9-B71E-227A65558870}" type="slidenum">
              <a:rPr lang="en-US"/>
              <a:pPr/>
              <a:t>23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Упрощение</a:t>
            </a:r>
            <a:endParaRPr lang="ru-RU" sz="4000" dirty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124201"/>
            <a:ext cx="8229600" cy="1600200"/>
          </a:xfrm>
        </p:spPr>
        <p:txBody>
          <a:bodyPr/>
          <a:lstStyle/>
          <a:p>
            <a:r>
              <a:rPr lang="el-GR" sz="2800" i="1" dirty="0" smtClean="0"/>
              <a:t>φ</a:t>
            </a:r>
            <a:r>
              <a:rPr lang="ru-RU" sz="2800" dirty="0" smtClean="0"/>
              <a:t>(</a:t>
            </a:r>
            <a:r>
              <a:rPr lang="en-US" sz="2800" i="1" dirty="0" smtClean="0"/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=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 &amp; </a:t>
            </a:r>
            <a:r>
              <a:rPr lang="el-GR" sz="2800" i="1" dirty="0" smtClean="0"/>
              <a:t>φ</a:t>
            </a:r>
            <a:r>
              <a:rPr lang="en-US" sz="2800" dirty="0" smtClean="0"/>
              <a:t>*</a:t>
            </a:r>
            <a:r>
              <a:rPr lang="ru-RU" sz="2800" dirty="0" smtClean="0"/>
              <a:t>(</a:t>
            </a:r>
            <a:r>
              <a:rPr lang="en-US" sz="2800" i="1" dirty="0" smtClean="0"/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=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′</a:t>
            </a:r>
            <a:r>
              <a:rPr lang="en-US" sz="2800" dirty="0" smtClean="0"/>
              <a:t>: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ji</a:t>
            </a:r>
            <a:r>
              <a:rPr lang="en-US" sz="2800" baseline="-25000" dirty="0" smtClean="0"/>
              <a:t>′</a:t>
            </a:r>
            <a:r>
              <a:rPr lang="en-US" sz="2800" dirty="0" smtClean="0">
                <a:latin typeface="Times New Roman"/>
                <a:cs typeface="Times New Roman"/>
              </a:rPr>
              <a:t>−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ji</a:t>
            </a:r>
            <a:r>
              <a:rPr lang="en-US" sz="2800" i="1" baseline="-25000" dirty="0" smtClean="0"/>
              <a:t> </a:t>
            </a:r>
            <a:r>
              <a:rPr lang="en-US" sz="2800" dirty="0" smtClean="0">
                <a:latin typeface="Times New Roman"/>
                <a:cs typeface="Times New Roman"/>
              </a:rPr>
              <a:t>≤ 2</a:t>
            </a:r>
            <a:r>
              <a:rPr lang="en-US" sz="2800" i="1" dirty="0" smtClean="0"/>
              <a:t>c</a:t>
            </a:r>
            <a:r>
              <a:rPr lang="en-US" sz="2800" i="1" baseline="-25000" dirty="0" smtClean="0"/>
              <a:t>ji</a:t>
            </a:r>
            <a:r>
              <a:rPr lang="en-US" sz="2800" baseline="-25000" dirty="0" smtClean="0"/>
              <a:t>′ </a:t>
            </a:r>
            <a:r>
              <a:rPr lang="en-US" sz="2800" dirty="0" smtClean="0">
                <a:latin typeface="Times New Roman"/>
                <a:cs typeface="Times New Roman"/>
              </a:rPr>
              <a:t>= 2</a:t>
            </a:r>
            <a:r>
              <a:rPr lang="en-US" sz="2800" i="1" dirty="0" smtClean="0"/>
              <a:t>c</a:t>
            </a:r>
            <a:r>
              <a:rPr lang="en-US" sz="2800" i="1" baseline="-25000" dirty="0" smtClean="0"/>
              <a:t>j</a:t>
            </a:r>
            <a:r>
              <a:rPr lang="el-GR" sz="2800" i="1" baseline="-25000" dirty="0" smtClean="0"/>
              <a:t>φ</a:t>
            </a:r>
            <a:r>
              <a:rPr lang="en-US" sz="2800" baseline="-25000" dirty="0" smtClean="0"/>
              <a:t>*</a:t>
            </a:r>
            <a:r>
              <a:rPr lang="ru-RU" sz="2800" baseline="-25000" dirty="0" smtClean="0"/>
              <a:t>(</a:t>
            </a:r>
            <a:r>
              <a:rPr lang="en-US" sz="2800" i="1" baseline="-25000" dirty="0" smtClean="0"/>
              <a:t>j</a:t>
            </a:r>
            <a:r>
              <a:rPr lang="ru-RU" sz="2800" baseline="-25000" dirty="0" smtClean="0"/>
              <a:t>)</a:t>
            </a:r>
            <a:r>
              <a:rPr lang="en-US" sz="2800" dirty="0" smtClean="0"/>
              <a:t>.</a:t>
            </a:r>
          </a:p>
          <a:p>
            <a:r>
              <a:rPr lang="el-GR" sz="2800" i="1" dirty="0" smtClean="0"/>
              <a:t>φ</a:t>
            </a:r>
            <a:r>
              <a:rPr lang="ru-RU" sz="2800" dirty="0" smtClean="0"/>
              <a:t>(</a:t>
            </a:r>
            <a:r>
              <a:rPr lang="en-US" sz="2800" i="1" dirty="0" smtClean="0"/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=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 &amp; </a:t>
            </a:r>
            <a:r>
              <a:rPr lang="el-GR" sz="2800" i="1" dirty="0" smtClean="0"/>
              <a:t>φ</a:t>
            </a:r>
            <a:r>
              <a:rPr lang="en-US" sz="2800" dirty="0" smtClean="0"/>
              <a:t>*</a:t>
            </a:r>
            <a:r>
              <a:rPr lang="ru-RU" sz="2800" dirty="0" smtClean="0"/>
              <a:t>(</a:t>
            </a:r>
            <a:r>
              <a:rPr lang="en-US" sz="2800" i="1" dirty="0" smtClean="0"/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 </a:t>
            </a:r>
            <a:r>
              <a:rPr lang="en-US" sz="2800" i="1" dirty="0" smtClean="0">
                <a:sym typeface="Symbol"/>
              </a:rPr>
              <a:t>R</a:t>
            </a:r>
            <a:r>
              <a:rPr lang="en-US" sz="2800" dirty="0" smtClean="0">
                <a:cs typeface="Times New Roman"/>
              </a:rPr>
              <a:t> </a:t>
            </a:r>
            <a:r>
              <a:rPr lang="en-US" sz="2800" dirty="0" smtClean="0">
                <a:cs typeface="Times New Roman"/>
              </a:rPr>
              <a:t>− </a:t>
            </a:r>
            <a:r>
              <a:rPr lang="en-US" sz="2800" dirty="0" smtClean="0">
                <a:cs typeface="Times New Roman"/>
              </a:rPr>
              <a:t>{</a:t>
            </a:r>
            <a:r>
              <a:rPr lang="en-US" sz="2800" i="1" dirty="0" err="1" smtClean="0"/>
              <a:t>i</a:t>
            </a:r>
            <a:r>
              <a:rPr lang="en-US" sz="2800" dirty="0" smtClean="0"/>
              <a:t>′}:  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ji</a:t>
            </a:r>
            <a:r>
              <a:rPr lang="en-US" sz="2800" baseline="-25000" dirty="0" smtClean="0"/>
              <a:t>′ </a:t>
            </a:r>
            <a:r>
              <a:rPr lang="en-US" sz="2800" i="1" dirty="0" smtClean="0"/>
              <a:t>+</a:t>
            </a:r>
            <a:r>
              <a:rPr lang="en-US" sz="2800" dirty="0" smtClean="0">
                <a:cs typeface="Times New Roman"/>
              </a:rPr>
              <a:t>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el-GR" sz="2800" i="1" baseline="-25000" dirty="0" smtClean="0"/>
              <a:t>φ</a:t>
            </a:r>
            <a:r>
              <a:rPr lang="en-US" sz="2800" baseline="-25000" dirty="0" smtClean="0"/>
              <a:t>*</a:t>
            </a:r>
            <a:r>
              <a:rPr lang="ru-RU" sz="2800" baseline="-25000" dirty="0" smtClean="0"/>
              <a:t>(</a:t>
            </a:r>
            <a:r>
              <a:rPr lang="en-US" sz="2800" i="1" baseline="-25000" dirty="0" smtClean="0"/>
              <a:t>j</a:t>
            </a:r>
            <a:r>
              <a:rPr lang="ru-RU" sz="2800" baseline="-25000" dirty="0" smtClean="0"/>
              <a:t>)</a:t>
            </a:r>
            <a:r>
              <a:rPr lang="en-US" sz="2800" dirty="0" smtClean="0">
                <a:cs typeface="Times New Roman"/>
              </a:rPr>
              <a:t> −</a:t>
            </a:r>
            <a:r>
              <a:rPr lang="en-US" sz="2800" i="1" dirty="0" smtClean="0"/>
              <a:t> </a:t>
            </a:r>
            <a:r>
              <a:rPr lang="en-US" sz="2800" i="1" dirty="0" smtClean="0"/>
              <a:t>2c</a:t>
            </a:r>
            <a:r>
              <a:rPr lang="en-US" sz="2800" i="1" baseline="-25000" dirty="0" smtClean="0"/>
              <a:t>ji </a:t>
            </a:r>
            <a:r>
              <a:rPr lang="en-US" sz="2800" b="1" dirty="0" smtClean="0"/>
              <a:t>≤</a:t>
            </a:r>
            <a:r>
              <a:rPr lang="en-US" sz="2800" dirty="0" smtClean="0"/>
              <a:t>                                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ii</a:t>
            </a:r>
            <a:r>
              <a:rPr lang="en-US" sz="2800" baseline="-25000" dirty="0" smtClean="0"/>
              <a:t>′ </a:t>
            </a:r>
            <a:r>
              <a:rPr lang="en-US" sz="2800" i="1" dirty="0" smtClean="0"/>
              <a:t>+</a:t>
            </a:r>
            <a:r>
              <a:rPr lang="en-US" sz="2800" dirty="0" smtClean="0">
                <a:cs typeface="Times New Roman"/>
              </a:rPr>
              <a:t>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el-GR" sz="2800" i="1" baseline="-25000" dirty="0" smtClean="0"/>
              <a:t>φ</a:t>
            </a:r>
            <a:r>
              <a:rPr lang="en-US" sz="2800" baseline="-25000" dirty="0" smtClean="0"/>
              <a:t>*</a:t>
            </a:r>
            <a:r>
              <a:rPr lang="ru-RU" sz="2800" baseline="-25000" dirty="0" smtClean="0"/>
              <a:t>(</a:t>
            </a:r>
            <a:r>
              <a:rPr lang="en-US" sz="2800" i="1" baseline="-25000" dirty="0" smtClean="0"/>
              <a:t>j</a:t>
            </a:r>
            <a:r>
              <a:rPr lang="ru-RU" sz="2800" baseline="-25000" dirty="0" smtClean="0"/>
              <a:t>)</a:t>
            </a:r>
            <a:r>
              <a:rPr lang="en-US" sz="2800" dirty="0" smtClean="0">
                <a:cs typeface="Times New Roman"/>
              </a:rPr>
              <a:t> −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ji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≤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i</a:t>
            </a:r>
            <a:r>
              <a:rPr lang="el-GR" sz="2800" i="1" baseline="-25000" dirty="0" smtClean="0"/>
              <a:t>φ</a:t>
            </a:r>
            <a:r>
              <a:rPr lang="en-US" sz="2800" baseline="-25000" dirty="0" smtClean="0"/>
              <a:t>*</a:t>
            </a:r>
            <a:r>
              <a:rPr lang="ru-RU" sz="2800" baseline="-25000" dirty="0" smtClean="0"/>
              <a:t>(</a:t>
            </a:r>
            <a:r>
              <a:rPr lang="en-US" sz="2800" i="1" baseline="-25000" dirty="0" smtClean="0"/>
              <a:t>j</a:t>
            </a:r>
            <a:r>
              <a:rPr lang="ru-RU" sz="2800" baseline="-25000" dirty="0" smtClean="0"/>
              <a:t>)</a:t>
            </a:r>
            <a:r>
              <a:rPr lang="en-US" sz="2800" i="1" dirty="0" smtClean="0"/>
              <a:t>+</a:t>
            </a:r>
            <a:r>
              <a:rPr lang="en-US" sz="2800" dirty="0" smtClean="0">
                <a:cs typeface="Times New Roman"/>
              </a:rPr>
              <a:t>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</a:t>
            </a:r>
            <a:r>
              <a:rPr lang="el-GR" sz="2800" i="1" baseline="-25000" dirty="0" smtClean="0"/>
              <a:t>φ</a:t>
            </a:r>
            <a:r>
              <a:rPr lang="en-US" sz="2800" baseline="-25000" dirty="0" smtClean="0"/>
              <a:t>*</a:t>
            </a:r>
            <a:r>
              <a:rPr lang="ru-RU" sz="2800" baseline="-25000" dirty="0" smtClean="0"/>
              <a:t>(</a:t>
            </a:r>
            <a:r>
              <a:rPr lang="en-US" sz="2800" i="1" baseline="-25000" dirty="0" smtClean="0"/>
              <a:t>j</a:t>
            </a:r>
            <a:r>
              <a:rPr lang="ru-RU" sz="2800" baseline="-25000" dirty="0" smtClean="0"/>
              <a:t>)</a:t>
            </a:r>
            <a:r>
              <a:rPr lang="en-US" sz="2800" dirty="0" smtClean="0">
                <a:cs typeface="Times New Roman"/>
              </a:rPr>
              <a:t> −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c</a:t>
            </a:r>
            <a:r>
              <a:rPr lang="en-US" sz="2800" i="1" baseline="-25000" dirty="0" err="1" smtClean="0"/>
              <a:t>ji</a:t>
            </a:r>
            <a:r>
              <a:rPr lang="en-US" sz="2800" i="1" baseline="-25000" dirty="0" smtClean="0"/>
              <a:t> </a:t>
            </a:r>
            <a:r>
              <a:rPr lang="en-US" sz="2800" b="1" dirty="0" smtClean="0"/>
              <a:t>≤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/>
              </a:rPr>
              <a:t>2</a:t>
            </a:r>
            <a:r>
              <a:rPr lang="en-US" sz="2800" i="1" dirty="0" smtClean="0"/>
              <a:t>c</a:t>
            </a:r>
            <a:r>
              <a:rPr lang="en-US" sz="2800" i="1" baseline="-25000" dirty="0" smtClean="0"/>
              <a:t>j</a:t>
            </a:r>
            <a:r>
              <a:rPr lang="el-GR" sz="2800" i="1" baseline="-25000" dirty="0" smtClean="0"/>
              <a:t>φ</a:t>
            </a:r>
            <a:r>
              <a:rPr lang="en-US" sz="2800" baseline="-25000" dirty="0" smtClean="0"/>
              <a:t>*</a:t>
            </a:r>
            <a:r>
              <a:rPr lang="ru-RU" sz="2800" baseline="-25000" dirty="0" smtClean="0"/>
              <a:t>(</a:t>
            </a:r>
            <a:r>
              <a:rPr lang="en-US" sz="2800" i="1" baseline="-25000" dirty="0" smtClean="0"/>
              <a:t>j</a:t>
            </a:r>
            <a:r>
              <a:rPr lang="ru-RU" sz="2800" baseline="-25000" dirty="0" smtClean="0"/>
              <a:t>)</a:t>
            </a:r>
            <a:r>
              <a:rPr lang="en-US" sz="2800" dirty="0" smtClean="0"/>
              <a:t>.</a:t>
            </a:r>
            <a:endParaRPr lang="ru-RU" sz="2800" i="1" dirty="0" smtClean="0"/>
          </a:p>
          <a:p>
            <a:pPr>
              <a:buNone/>
            </a:pPr>
            <a:endParaRPr lang="ru-RU" sz="2800" i="1" dirty="0"/>
          </a:p>
        </p:txBody>
      </p:sp>
      <p:graphicFrame>
        <p:nvGraphicFramePr>
          <p:cNvPr id="185345" name="Object 1"/>
          <p:cNvGraphicFramePr>
            <a:graphicFrameLocks noChangeAspect="1"/>
          </p:cNvGraphicFramePr>
          <p:nvPr/>
        </p:nvGraphicFramePr>
        <p:xfrm>
          <a:off x="685800" y="1412875"/>
          <a:ext cx="5908675" cy="1558925"/>
        </p:xfrm>
        <a:graphic>
          <a:graphicData uri="http://schemas.openxmlformats.org/presentationml/2006/ole">
            <p:oleObj spid="_x0000_s185345" name="Формула" r:id="rId3" imgW="2793960" imgH="736560" progId="Equation.3">
              <p:embed/>
            </p:oleObj>
          </a:graphicData>
        </a:graphic>
      </p:graphicFrame>
      <p:graphicFrame>
        <p:nvGraphicFramePr>
          <p:cNvPr id="185346" name="Object 2"/>
          <p:cNvGraphicFramePr>
            <a:graphicFrameLocks noChangeAspect="1"/>
          </p:cNvGraphicFramePr>
          <p:nvPr/>
        </p:nvGraphicFramePr>
        <p:xfrm>
          <a:off x="1885950" y="5105400"/>
          <a:ext cx="3813175" cy="752475"/>
        </p:xfrm>
        <a:graphic>
          <a:graphicData uri="http://schemas.openxmlformats.org/presentationml/2006/ole">
            <p:oleObj spid="_x0000_s185346" name="Формула" r:id="rId4" imgW="180324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811F5-2C68-49E2-8809-83A6EA6866E9}" type="slidenum">
              <a:rPr lang="en-US"/>
              <a:pPr/>
              <a:t>24</a:t>
            </a:fld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Доказательство леммы 5.</a:t>
            </a:r>
            <a:r>
              <a:rPr lang="en-US" dirty="0" smtClean="0"/>
              <a:t>3</a:t>
            </a:r>
            <a:r>
              <a:rPr lang="ru-RU" dirty="0" smtClean="0"/>
              <a:t>(</a:t>
            </a:r>
            <a:r>
              <a:rPr lang="en-US" dirty="0" smtClean="0"/>
              <a:t>2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 sz="2800" dirty="0" smtClean="0"/>
              <a:t>Безопасное предприятие</a:t>
            </a:r>
            <a:r>
              <a:rPr lang="en-US" sz="2800" dirty="0" smtClean="0"/>
              <a:t>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:</a:t>
            </a:r>
            <a:endParaRPr lang="en-US" sz="3600" dirty="0" smtClean="0"/>
          </a:p>
          <a:p>
            <a:endParaRPr lang="ru-RU" sz="2800" dirty="0" smtClean="0"/>
          </a:p>
          <a:p>
            <a:r>
              <a:rPr lang="ru-RU" sz="2800" dirty="0" smtClean="0"/>
              <a:t>Опасное </a:t>
            </a:r>
            <a:r>
              <a:rPr lang="ru-RU" sz="2800" dirty="0" smtClean="0"/>
              <a:t>предприятие</a:t>
            </a:r>
            <a:r>
              <a:rPr lang="en-US" sz="2800" dirty="0" smtClean="0"/>
              <a:t>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:</a:t>
            </a:r>
            <a:endParaRPr lang="ru-RU" sz="3600" dirty="0"/>
          </a:p>
        </p:txBody>
      </p:sp>
      <p:graphicFrame>
        <p:nvGraphicFramePr>
          <p:cNvPr id="184321" name="Object 1"/>
          <p:cNvGraphicFramePr>
            <a:graphicFrameLocks noChangeAspect="1"/>
          </p:cNvGraphicFramePr>
          <p:nvPr/>
        </p:nvGraphicFramePr>
        <p:xfrm>
          <a:off x="4721225" y="2600325"/>
          <a:ext cx="3813175" cy="752475"/>
        </p:xfrm>
        <a:graphic>
          <a:graphicData uri="http://schemas.openxmlformats.org/presentationml/2006/ole">
            <p:oleObj spid="_x0000_s184321" name="Формула" r:id="rId3" imgW="1803240" imgH="355320" progId="Equation.3">
              <p:embed/>
            </p:oleObj>
          </a:graphicData>
        </a:graphic>
      </p:graphicFrame>
      <p:graphicFrame>
        <p:nvGraphicFramePr>
          <p:cNvPr id="184322" name="Object 2"/>
          <p:cNvGraphicFramePr>
            <a:graphicFrameLocks noChangeAspect="1"/>
          </p:cNvGraphicFramePr>
          <p:nvPr/>
        </p:nvGraphicFramePr>
        <p:xfrm>
          <a:off x="5208588" y="1533525"/>
          <a:ext cx="2792412" cy="752475"/>
        </p:xfrm>
        <a:graphic>
          <a:graphicData uri="http://schemas.openxmlformats.org/presentationml/2006/ole">
            <p:oleObj spid="_x0000_s184322" name="Формула" r:id="rId4" imgW="1320480" imgH="355320" progId="Equation.3">
              <p:embed/>
            </p:oleObj>
          </a:graphicData>
        </a:graphic>
      </p:graphicFrame>
      <p:graphicFrame>
        <p:nvGraphicFramePr>
          <p:cNvPr id="184323" name="Object 3"/>
          <p:cNvGraphicFramePr>
            <a:graphicFrameLocks noChangeAspect="1"/>
          </p:cNvGraphicFramePr>
          <p:nvPr/>
        </p:nvGraphicFramePr>
        <p:xfrm>
          <a:off x="2381250" y="3962400"/>
          <a:ext cx="3867150" cy="752475"/>
        </p:xfrm>
        <a:graphic>
          <a:graphicData uri="http://schemas.openxmlformats.org/presentationml/2006/ole">
            <p:oleObj spid="_x0000_s184323" name="Формула" r:id="rId5" imgW="1828800" imgH="355320" progId="Equation.3">
              <p:embed/>
            </p:oleObj>
          </a:graphicData>
        </a:graphic>
      </p:graphicFrame>
      <p:graphicFrame>
        <p:nvGraphicFramePr>
          <p:cNvPr id="184324" name="Object 4"/>
          <p:cNvGraphicFramePr>
            <a:graphicFrameLocks noChangeAspect="1"/>
          </p:cNvGraphicFramePr>
          <p:nvPr/>
        </p:nvGraphicFramePr>
        <p:xfrm>
          <a:off x="2373313" y="4953000"/>
          <a:ext cx="3981450" cy="719138"/>
        </p:xfrm>
        <a:graphic>
          <a:graphicData uri="http://schemas.openxmlformats.org/presentationml/2006/ole">
            <p:oleObj spid="_x0000_s184324" name="Формула" r:id="rId6" imgW="119376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Оценка на локальный оптимум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C3399"/>
                </a:solidFill>
              </a:rPr>
              <a:t>Теорема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ru-RU" b="1" dirty="0" smtClean="0">
                <a:solidFill>
                  <a:srgbClr val="CC3399"/>
                </a:solidFill>
              </a:rPr>
              <a:t>5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4</a:t>
            </a:r>
          </a:p>
          <a:p>
            <a:pPr>
              <a:buNone/>
            </a:pPr>
            <a:r>
              <a:rPr lang="ru-RU" dirty="0" smtClean="0"/>
              <a:t>   Рассмотрим </a:t>
            </a:r>
            <a:r>
              <a:rPr lang="ru-RU" dirty="0" smtClean="0"/>
              <a:t>произвольный локальный оптимум </a:t>
            </a:r>
            <a:r>
              <a:rPr lang="en-US" i="1" dirty="0" smtClean="0"/>
              <a:t>H</a:t>
            </a:r>
            <a:r>
              <a:rPr lang="ru-RU" i="1" dirty="0" smtClean="0"/>
              <a:t> </a:t>
            </a:r>
            <a:r>
              <a:rPr lang="ru-RU" dirty="0" smtClean="0"/>
              <a:t>и </a:t>
            </a:r>
            <a:r>
              <a:rPr lang="en-US" i="1" dirty="0" smtClean="0">
                <a:sym typeface="Symbol"/>
              </a:rPr>
              <a:t></a:t>
            </a:r>
            <a:r>
              <a:rPr lang="en-US" i="1" baseline="-25000" dirty="0" smtClean="0">
                <a:sym typeface="Symbol"/>
              </a:rPr>
              <a:t>H</a:t>
            </a:r>
            <a:r>
              <a:rPr lang="ru-RU" dirty="0" smtClean="0">
                <a:sym typeface="Symbol"/>
              </a:rPr>
              <a:t>. </a:t>
            </a:r>
            <a:r>
              <a:rPr lang="ru-RU" dirty="0" smtClean="0">
                <a:sym typeface="Symbol"/>
              </a:rPr>
              <a:t>Тогда</a:t>
            </a:r>
            <a:r>
              <a:rPr lang="ru-RU" b="1" dirty="0" smtClean="0">
                <a:solidFill>
                  <a:srgbClr val="CC3399"/>
                </a:solidFill>
              </a:rPr>
              <a:t> </a:t>
            </a:r>
            <a:r>
              <a:rPr lang="en-US" i="1" dirty="0" smtClean="0"/>
              <a:t>X</a:t>
            </a:r>
            <a:r>
              <a:rPr lang="en-US" i="1" baseline="-25000" dirty="0" smtClean="0"/>
              <a:t>H</a:t>
            </a:r>
            <a:r>
              <a:rPr lang="en-US" i="1" dirty="0" smtClean="0"/>
              <a:t>+Y</a:t>
            </a:r>
            <a:r>
              <a:rPr lang="en-US" i="1" baseline="-25000" dirty="0" smtClean="0"/>
              <a:t>H</a:t>
            </a:r>
            <a:r>
              <a:rPr lang="en-US" i="1" dirty="0" smtClean="0"/>
              <a:t>≤ </a:t>
            </a:r>
            <a:r>
              <a:rPr lang="en-US" dirty="0" smtClean="0"/>
              <a:t>3OPT</a:t>
            </a:r>
            <a:r>
              <a:rPr lang="en-US" i="1" dirty="0" smtClean="0"/>
              <a:t>.</a:t>
            </a:r>
            <a:endParaRPr lang="ru-RU" b="1" dirty="0" smtClean="0"/>
          </a:p>
          <a:p>
            <a:r>
              <a:rPr lang="ru-RU" dirty="0" smtClean="0"/>
              <a:t>Доказательство.</a:t>
            </a:r>
          </a:p>
          <a:p>
            <a:r>
              <a:rPr lang="en-US" i="1" dirty="0" smtClean="0">
                <a:sym typeface="Symbol"/>
              </a:rPr>
              <a:t>Y</a:t>
            </a:r>
            <a:r>
              <a:rPr lang="en-US" i="1" baseline="-25000" dirty="0" smtClean="0">
                <a:sym typeface="Symbol"/>
              </a:rPr>
              <a:t>H </a:t>
            </a:r>
            <a:r>
              <a:rPr lang="en-US" dirty="0" smtClean="0">
                <a:sym typeface="Symbol"/>
              </a:rPr>
              <a:t>≤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* + </a:t>
            </a:r>
            <a:r>
              <a:rPr lang="en-US" i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* </a:t>
            </a:r>
            <a:r>
              <a:rPr lang="ru-RU" dirty="0" smtClean="0">
                <a:sym typeface="Symbol"/>
              </a:rPr>
              <a:t> (Лемма 5.1)</a:t>
            </a:r>
          </a:p>
          <a:p>
            <a:r>
              <a:rPr lang="en-US" i="1" dirty="0" smtClean="0">
                <a:sym typeface="Symbol"/>
              </a:rPr>
              <a:t>X</a:t>
            </a:r>
            <a:r>
              <a:rPr lang="en-US" i="1" baseline="-25000" dirty="0" smtClean="0">
                <a:sym typeface="Symbol"/>
              </a:rPr>
              <a:t>H </a:t>
            </a:r>
            <a:r>
              <a:rPr lang="ru-RU" i="1" baseline="-25000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≤ </a:t>
            </a:r>
            <a:r>
              <a:rPr lang="ru-RU" dirty="0" smtClean="0">
                <a:sym typeface="Symbol"/>
              </a:rPr>
              <a:t>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* + 2</a:t>
            </a:r>
            <a:r>
              <a:rPr lang="en-US" i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*</a:t>
            </a:r>
            <a:r>
              <a:rPr lang="ru-RU" dirty="0" smtClean="0">
                <a:sym typeface="Symbol"/>
              </a:rPr>
              <a:t> </a:t>
            </a:r>
            <a:r>
              <a:rPr lang="ru-RU" dirty="0" smtClean="0">
                <a:sym typeface="Symbol"/>
              </a:rPr>
              <a:t>(Лемма </a:t>
            </a:r>
            <a:r>
              <a:rPr lang="ru-RU" dirty="0" smtClean="0">
                <a:sym typeface="Symbol"/>
              </a:rPr>
              <a:t>5.3)</a:t>
            </a:r>
          </a:p>
          <a:p>
            <a:r>
              <a:rPr lang="en-US" i="1" dirty="0" smtClean="0">
                <a:sym typeface="Symbol"/>
              </a:rPr>
              <a:t>X</a:t>
            </a:r>
            <a:r>
              <a:rPr lang="en-US" i="1" baseline="-25000" dirty="0" smtClean="0">
                <a:sym typeface="Symbol"/>
              </a:rPr>
              <a:t>H </a:t>
            </a:r>
            <a:r>
              <a:rPr lang="ru-RU" i="1" baseline="-25000" dirty="0" smtClean="0">
                <a:sym typeface="Symbol"/>
              </a:rPr>
              <a:t> </a:t>
            </a:r>
            <a:r>
              <a:rPr lang="ru-RU" i="1" dirty="0" smtClean="0">
                <a:sym typeface="Symbol"/>
              </a:rPr>
              <a:t>+ </a:t>
            </a:r>
            <a:r>
              <a:rPr lang="en-US" i="1" dirty="0" smtClean="0">
                <a:sym typeface="Symbol"/>
              </a:rPr>
              <a:t>Y</a:t>
            </a:r>
            <a:r>
              <a:rPr lang="en-US" i="1" baseline="-25000" dirty="0" smtClean="0">
                <a:sym typeface="Symbol"/>
              </a:rPr>
              <a:t>H </a:t>
            </a:r>
            <a:r>
              <a:rPr lang="ru-RU" i="1" baseline="-25000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≤</a:t>
            </a:r>
            <a:r>
              <a:rPr lang="ru-RU" dirty="0" smtClean="0">
                <a:sym typeface="Symbol"/>
              </a:rPr>
              <a:t> 2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*</a:t>
            </a:r>
            <a:r>
              <a:rPr lang="ru-RU" dirty="0" smtClean="0">
                <a:sym typeface="Symbol"/>
              </a:rPr>
              <a:t> + 3</a:t>
            </a:r>
            <a:r>
              <a:rPr lang="en-US" i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*</a:t>
            </a:r>
            <a:r>
              <a:rPr lang="ru-RU" dirty="0" smtClean="0">
                <a:sym typeface="Symbol"/>
              </a:rPr>
              <a:t> </a:t>
            </a:r>
            <a:r>
              <a:rPr lang="en-US" i="1" dirty="0" smtClean="0"/>
              <a:t>≤ </a:t>
            </a:r>
            <a:r>
              <a:rPr lang="en-US" dirty="0" smtClean="0"/>
              <a:t>3OPT</a:t>
            </a:r>
            <a:r>
              <a:rPr lang="en-US" i="1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CCB2-5EC9-4780-97D2-B3C27FE0995F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/>
          <a:lstStyle/>
          <a:p>
            <a:r>
              <a:rPr lang="ru-RU" sz="2400" dirty="0" smtClean="0"/>
              <a:t>Оценить трудоемкость алгоритма локального поиска. Является ли алгоритм </a:t>
            </a:r>
            <a:r>
              <a:rPr lang="ru-RU" sz="2400" dirty="0" smtClean="0"/>
              <a:t>локального </a:t>
            </a:r>
            <a:r>
              <a:rPr lang="ru-RU" sz="2400" dirty="0" smtClean="0"/>
              <a:t>поиска полиномиальным?</a:t>
            </a:r>
          </a:p>
          <a:p>
            <a:r>
              <a:rPr lang="ru-RU" sz="2400" dirty="0" smtClean="0"/>
              <a:t>Рассмотрим следующий  алгоритм.</a:t>
            </a:r>
          </a:p>
          <a:p>
            <a:pPr marL="609600" indent="-609600" eaLnBrk="0" hangingPunct="0">
              <a:spcBef>
                <a:spcPct val="0"/>
              </a:spcBef>
              <a:buFontTx/>
              <a:buNone/>
            </a:pPr>
            <a:r>
              <a:rPr lang="en-US" sz="2400" b="1" dirty="0" smtClean="0"/>
              <a:t>Input </a:t>
            </a:r>
            <a:r>
              <a:rPr lang="en-US" sz="2400" dirty="0" smtClean="0"/>
              <a:t>(</a:t>
            </a:r>
            <a:r>
              <a:rPr lang="en-US" sz="2400" i="1" dirty="0" smtClean="0"/>
              <a:t>G</a:t>
            </a:r>
            <a:r>
              <a:rPr lang="ru-RU" sz="2400" dirty="0" smtClean="0"/>
              <a:t>,</a:t>
            </a:r>
            <a:r>
              <a:rPr lang="en-US" sz="2400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400" i="1" dirty="0" smtClean="0"/>
              <a:t>f</a:t>
            </a:r>
            <a:r>
              <a:rPr lang="en-US" sz="2400" dirty="0" smtClean="0"/>
              <a:t>: </a:t>
            </a:r>
            <a:r>
              <a:rPr lang="en-US" sz="2400" i="1" dirty="0" smtClean="0"/>
              <a:t>F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→ </a:t>
            </a:r>
            <a:r>
              <a:rPr lang="en-US" sz="2400" b="1" dirty="0" smtClean="0">
                <a:cs typeface="Times New Roman" pitchFamily="18" charset="0"/>
              </a:rPr>
              <a:t>Q</a:t>
            </a:r>
            <a:r>
              <a:rPr lang="en-US" sz="2400" b="1" baseline="30000" dirty="0" smtClean="0">
                <a:cs typeface="Times New Roman" pitchFamily="18" charset="0"/>
              </a:rPr>
              <a:t>+ </a:t>
            </a:r>
            <a:r>
              <a:rPr lang="ru-RU" sz="2400" dirty="0" smtClean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: </a:t>
            </a:r>
            <a:r>
              <a:rPr lang="en-US" sz="2400" i="1" dirty="0" smtClean="0"/>
              <a:t>E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→ </a:t>
            </a:r>
            <a:r>
              <a:rPr lang="en-US" sz="2400" b="1" dirty="0" smtClean="0">
                <a:cs typeface="Times New Roman" pitchFamily="18" charset="0"/>
              </a:rPr>
              <a:t>Q</a:t>
            </a:r>
            <a:r>
              <a:rPr lang="en-US" sz="2400" b="1" baseline="30000" dirty="0" smtClean="0">
                <a:cs typeface="Times New Roman" pitchFamily="18" charset="0"/>
              </a:rPr>
              <a:t>+</a:t>
            </a:r>
            <a:r>
              <a:rPr lang="en-US" sz="2400" dirty="0" smtClean="0">
                <a:cs typeface="Times New Roman" pitchFamily="18" charset="0"/>
              </a:rPr>
              <a:t>)</a:t>
            </a:r>
            <a:endParaRPr lang="en-US" sz="2400" dirty="0" smtClean="0"/>
          </a:p>
          <a:p>
            <a:pPr marL="609600" indent="-609600" eaLnBrk="0" hangingPunct="0">
              <a:spcBef>
                <a:spcPct val="0"/>
              </a:spcBef>
              <a:buFontTx/>
              <a:buAutoNum type="arabicParenR"/>
            </a:pPr>
            <a:r>
              <a:rPr lang="ru-RU" sz="2400" dirty="0" smtClean="0"/>
              <a:t> </a:t>
            </a:r>
            <a:r>
              <a:rPr lang="ru-RU" sz="2400" dirty="0" smtClean="0"/>
              <a:t>Увеличить стоимость каждого предприятия в 2 раза, то есть положить </a:t>
            </a:r>
            <a:r>
              <a:rPr lang="en-US" sz="2400" i="1" dirty="0" err="1" smtClean="0"/>
              <a:t>f</a:t>
            </a:r>
            <a:r>
              <a:rPr lang="en-US" sz="2400" i="1" baseline="-25000" dirty="0" err="1" smtClean="0"/>
              <a:t>new</a:t>
            </a:r>
            <a:r>
              <a:rPr lang="en-US" sz="2400" dirty="0" smtClean="0"/>
              <a:t>:= </a:t>
            </a:r>
            <a:r>
              <a:rPr lang="en-US" sz="2400" i="1" dirty="0" smtClean="0"/>
              <a:t>2f</a:t>
            </a:r>
            <a:r>
              <a:rPr lang="en-US" sz="2400" i="1" baseline="-25000" dirty="0" smtClean="0"/>
              <a:t>i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ru-RU" sz="2400" dirty="0" smtClean="0">
                <a:ea typeface="MS Mincho" pitchFamily="49" charset="-128"/>
                <a:sym typeface="Symbol" pitchFamily="18" charset="2"/>
              </a:rPr>
              <a:t>для всех </a:t>
            </a:r>
            <a:r>
              <a:rPr lang="en-US" sz="2400" i="1" dirty="0" err="1" smtClean="0">
                <a:ea typeface="MS Mincho" pitchFamily="49" charset="-128"/>
                <a:sym typeface="Symbol" pitchFamily="18" charset="2"/>
              </a:rPr>
              <a:t>i</a:t>
            </a:r>
            <a:r>
              <a:rPr lang="en-US" sz="2400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400" dirty="0" smtClean="0">
                <a:ea typeface="MS Mincho" pitchFamily="49" charset="-128"/>
                <a:sym typeface="Symbol"/>
              </a:rPr>
              <a:t> </a:t>
            </a:r>
            <a:r>
              <a:rPr lang="en-US" sz="2400" i="1" dirty="0" smtClean="0">
                <a:ea typeface="MS Mincho" pitchFamily="49" charset="-128"/>
                <a:sym typeface="Symbol"/>
              </a:rPr>
              <a:t>F</a:t>
            </a:r>
            <a:r>
              <a:rPr lang="en-US" sz="2400" dirty="0" smtClean="0">
                <a:ea typeface="MS Mincho" pitchFamily="49" charset="-128"/>
                <a:sym typeface="Symbol"/>
              </a:rPr>
              <a:t>.</a:t>
            </a:r>
            <a:endParaRPr lang="ru-RU" sz="2400" dirty="0" smtClean="0">
              <a:sym typeface="Symbol" pitchFamily="18" charset="2"/>
            </a:endParaRPr>
          </a:p>
          <a:p>
            <a:pPr marL="609600" indent="-609600" eaLnBrk="0" hangingPunct="0">
              <a:spcBef>
                <a:spcPct val="0"/>
              </a:spcBef>
              <a:buFontTx/>
              <a:buAutoNum type="arabicParenR" startAt="2"/>
            </a:pPr>
            <a:r>
              <a:rPr lang="ru-RU" sz="2400" dirty="0" smtClean="0">
                <a:sym typeface="MT Extra" pitchFamily="18" charset="2"/>
              </a:rPr>
              <a:t>Решить пример с новыми стоимостями алгоритмом локального спуска. </a:t>
            </a:r>
            <a:endParaRPr lang="en-US" sz="2400" dirty="0" smtClean="0"/>
          </a:p>
          <a:p>
            <a:pPr marL="609600" indent="-609600" eaLnBrk="0" hangingPunct="0">
              <a:spcBef>
                <a:spcPct val="0"/>
              </a:spcBef>
              <a:buFontTx/>
              <a:buNone/>
            </a:pPr>
            <a:r>
              <a:rPr lang="en-US" sz="2400" b="1" dirty="0" smtClean="0">
                <a:sym typeface="MT Extra" pitchFamily="18" charset="2"/>
              </a:rPr>
              <a:t>Output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(</a:t>
            </a:r>
            <a:r>
              <a:rPr lang="en-US" sz="2400" i="1" dirty="0" smtClean="0"/>
              <a:t>H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i="1" dirty="0" smtClean="0">
                <a:sym typeface="Symbol"/>
              </a:rPr>
              <a:t></a:t>
            </a:r>
            <a:r>
              <a:rPr lang="en-US" sz="2400" i="1" baseline="-25000" dirty="0" smtClean="0">
                <a:sym typeface="Symbol"/>
              </a:rPr>
              <a:t>H</a:t>
            </a:r>
            <a:r>
              <a:rPr lang="en-US" sz="2400" dirty="0" smtClean="0">
                <a:sym typeface="MT Extra" pitchFamily="18" charset="2"/>
              </a:rPr>
              <a:t>)</a:t>
            </a:r>
          </a:p>
          <a:p>
            <a:r>
              <a:rPr lang="ru-RU" sz="2400" dirty="0" smtClean="0"/>
              <a:t>Оценить стоимость полученного решения.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CCB2-5EC9-4780-97D2-B3C27FE0995F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назначать клиентов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/>
              <a:t>F</a:t>
            </a:r>
            <a:r>
              <a:rPr lang="en-US" sz="2800" dirty="0" smtClean="0"/>
              <a:t> </a:t>
            </a:r>
            <a:r>
              <a:rPr lang="ru-RU" sz="2800" dirty="0" smtClean="0">
                <a:cs typeface="Times New Roman" pitchFamily="18" charset="0"/>
              </a:rPr>
              <a:t>–</a:t>
            </a:r>
            <a:r>
              <a:rPr lang="ru-RU" sz="2800" dirty="0" smtClean="0"/>
              <a:t> множество предприятий</a:t>
            </a:r>
          </a:p>
          <a:p>
            <a:r>
              <a:rPr lang="en-US" sz="2800" i="1" dirty="0" smtClean="0"/>
              <a:t>D</a:t>
            </a:r>
            <a:r>
              <a:rPr lang="en-US" sz="2800" dirty="0" smtClean="0"/>
              <a:t> </a:t>
            </a:r>
            <a:r>
              <a:rPr lang="ru-RU" sz="2800" dirty="0" smtClean="0">
                <a:cs typeface="Times New Roman" pitchFamily="18" charset="0"/>
              </a:rPr>
              <a:t>–</a:t>
            </a:r>
            <a:r>
              <a:rPr lang="en-US" sz="2800" dirty="0" smtClean="0"/>
              <a:t> </a:t>
            </a:r>
            <a:r>
              <a:rPr lang="ru-RU" sz="2800" dirty="0" smtClean="0"/>
              <a:t>множество клиентов</a:t>
            </a:r>
          </a:p>
          <a:p>
            <a:r>
              <a:rPr lang="ru-RU" sz="2800" dirty="0" smtClean="0"/>
              <a:t>Если множество открытых предприятий </a:t>
            </a:r>
            <a:r>
              <a:rPr lang="en-US" sz="2800" i="1" dirty="0" smtClean="0"/>
              <a:t>H</a:t>
            </a:r>
            <a:r>
              <a:rPr lang="ru-RU" sz="2800" dirty="0" smtClean="0"/>
              <a:t> задано, то</a:t>
            </a:r>
            <a:r>
              <a:rPr lang="en-US" sz="2800" dirty="0" smtClean="0"/>
              <a:t> </a:t>
            </a:r>
            <a:r>
              <a:rPr lang="ru-RU" sz="2800" dirty="0" smtClean="0"/>
              <a:t>оптимальным будет назначить каждого клиента к ближайшему предприятию. 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CCB2-5EC9-4780-97D2-B3C27FE0995F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160770" name="Object 2"/>
          <p:cNvGraphicFramePr>
            <a:graphicFrameLocks noChangeAspect="1"/>
          </p:cNvGraphicFramePr>
          <p:nvPr/>
        </p:nvGraphicFramePr>
        <p:xfrm>
          <a:off x="1076325" y="4343400"/>
          <a:ext cx="4181475" cy="1720850"/>
        </p:xfrm>
        <a:graphic>
          <a:graphicData uri="http://schemas.openxmlformats.org/presentationml/2006/ole">
            <p:oleObj spid="_x0000_s160770" name="Формула" r:id="rId3" imgW="172692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Окрестность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(</a:t>
            </a:r>
            <a:r>
              <a:rPr lang="en-US" i="1" dirty="0" smtClean="0"/>
              <a:t>H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i="1" dirty="0" smtClean="0"/>
              <a:t>H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>
                <a:sym typeface="Symbol"/>
              </a:rPr>
              <a:t></a:t>
            </a:r>
            <a:r>
              <a:rPr lang="en-US" sz="2800" i="1" baseline="-25000" dirty="0" smtClean="0">
                <a:sym typeface="Symbol"/>
              </a:rPr>
              <a:t>H</a:t>
            </a:r>
            <a:r>
              <a:rPr lang="en-US" sz="2800" dirty="0" smtClean="0">
                <a:sym typeface="Symbol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sym typeface="Symbol"/>
              </a:rPr>
              <a:t>Открыть новое предприятие </a:t>
            </a:r>
            <a:r>
              <a:rPr lang="en-US" sz="2800" i="1" dirty="0" smtClean="0"/>
              <a:t>H </a:t>
            </a:r>
            <a:r>
              <a:rPr lang="en-US" sz="2800" dirty="0" smtClean="0">
                <a:sym typeface="Symbol"/>
              </a:rPr>
              <a:t>:=</a:t>
            </a:r>
            <a:r>
              <a:rPr lang="en-US" sz="2800" i="1" dirty="0" smtClean="0"/>
              <a:t> H</a:t>
            </a:r>
            <a:r>
              <a:rPr lang="en-US" sz="2800" dirty="0" smtClean="0">
                <a:latin typeface="MS Mincho" pitchFamily="49" charset="-128"/>
                <a:ea typeface="MS Mincho" pitchFamily="49" charset="-128"/>
              </a:rPr>
              <a:t>⋃</a:t>
            </a:r>
            <a:r>
              <a:rPr lang="en-US" sz="2800" dirty="0" smtClean="0"/>
              <a:t>{</a:t>
            </a:r>
            <a:r>
              <a:rPr lang="en-US" sz="2800" i="1" dirty="0" err="1" smtClean="0"/>
              <a:t>i</a:t>
            </a:r>
            <a:r>
              <a:rPr lang="en-US" sz="2800" dirty="0" smtClean="0"/>
              <a:t>},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 </a:t>
            </a:r>
            <a:r>
              <a:rPr lang="en-US" sz="2800" dirty="0" smtClean="0">
                <a:cs typeface="Times New Roman" pitchFamily="18" charset="0"/>
                <a:sym typeface="Symbol"/>
              </a:rPr>
              <a:t></a:t>
            </a:r>
            <a:r>
              <a:rPr lang="en-US" sz="2800" i="1" dirty="0" smtClean="0"/>
              <a:t>F</a:t>
            </a:r>
            <a:r>
              <a:rPr lang="en-US" sz="2800" dirty="0" smtClean="0"/>
              <a:t> \ </a:t>
            </a:r>
            <a:r>
              <a:rPr lang="en-US" sz="2800" i="1" dirty="0" smtClean="0"/>
              <a:t>H</a:t>
            </a:r>
            <a:r>
              <a:rPr lang="ru-RU" sz="2800" i="1" dirty="0" smtClean="0"/>
              <a:t>,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Закрыть одно предприятие </a:t>
            </a:r>
            <a:r>
              <a:rPr lang="en-US" sz="2800" i="1" dirty="0" smtClean="0"/>
              <a:t>H </a:t>
            </a:r>
            <a:r>
              <a:rPr lang="en-US" sz="2800" dirty="0" smtClean="0">
                <a:sym typeface="Symbol"/>
              </a:rPr>
              <a:t>:=</a:t>
            </a:r>
            <a:r>
              <a:rPr lang="en-US" sz="2800" i="1" dirty="0" smtClean="0"/>
              <a:t> H</a:t>
            </a:r>
            <a:r>
              <a:rPr lang="en-US" sz="2800" dirty="0" smtClean="0"/>
              <a:t> \ {</a:t>
            </a:r>
            <a:r>
              <a:rPr lang="en-US" sz="2800" i="1" dirty="0" err="1" smtClean="0"/>
              <a:t>i</a:t>
            </a:r>
            <a:r>
              <a:rPr lang="en-US" sz="2800" dirty="0" smtClean="0"/>
              <a:t>},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 </a:t>
            </a:r>
            <a:r>
              <a:rPr lang="en-US" sz="2800" dirty="0" smtClean="0">
                <a:cs typeface="Times New Roman" pitchFamily="18" charset="0"/>
                <a:sym typeface="Symbol"/>
              </a:rPr>
              <a:t></a:t>
            </a:r>
            <a:r>
              <a:rPr lang="en-US" sz="2800" dirty="0" smtClean="0"/>
              <a:t> </a:t>
            </a:r>
            <a:r>
              <a:rPr lang="en-US" sz="2800" i="1" dirty="0" smtClean="0"/>
              <a:t>H.</a:t>
            </a:r>
            <a:endParaRPr lang="ru-RU" sz="2800" i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Открыть одно </a:t>
            </a:r>
            <a:r>
              <a:rPr lang="ru-RU" sz="2800" dirty="0" smtClean="0">
                <a:sym typeface="Symbol"/>
              </a:rPr>
              <a:t>новое предприятие и </a:t>
            </a:r>
            <a:r>
              <a:rPr lang="ru-RU" sz="2800" dirty="0" smtClean="0"/>
              <a:t>закрыть одно старое предприятие </a:t>
            </a:r>
            <a:r>
              <a:rPr lang="en-US" sz="2800" dirty="0"/>
              <a:t> </a:t>
            </a:r>
            <a:r>
              <a:rPr lang="en-US" sz="2800" dirty="0" smtClean="0"/>
              <a:t>                                                                                                                                                                         </a:t>
            </a:r>
            <a:r>
              <a:rPr lang="en-US" sz="2800" i="1" dirty="0" smtClean="0"/>
              <a:t>H </a:t>
            </a:r>
            <a:r>
              <a:rPr lang="en-US" sz="2800" dirty="0" smtClean="0">
                <a:sym typeface="Symbol"/>
              </a:rPr>
              <a:t>:=</a:t>
            </a:r>
            <a:r>
              <a:rPr lang="en-US" sz="2800" i="1" dirty="0" smtClean="0"/>
              <a:t> H</a:t>
            </a:r>
            <a:r>
              <a:rPr lang="ru-RU" sz="2800" i="1" dirty="0" smtClean="0"/>
              <a:t> </a:t>
            </a:r>
            <a:r>
              <a:rPr lang="en-US" sz="2800" dirty="0" smtClean="0">
                <a:latin typeface="MS Mincho" pitchFamily="49" charset="-128"/>
                <a:ea typeface="MS Mincho" pitchFamily="49" charset="-128"/>
              </a:rPr>
              <a:t>⋃</a:t>
            </a:r>
            <a:r>
              <a:rPr lang="en-US" sz="2800" dirty="0" smtClean="0"/>
              <a:t>{</a:t>
            </a:r>
            <a:r>
              <a:rPr lang="en-US" sz="2800" i="1" dirty="0" err="1" smtClean="0"/>
              <a:t>i</a:t>
            </a:r>
            <a:r>
              <a:rPr lang="en-US" sz="2800" dirty="0" smtClean="0"/>
              <a:t>}\ {</a:t>
            </a:r>
            <a:r>
              <a:rPr lang="en-US" sz="2800" i="1" dirty="0"/>
              <a:t>j</a:t>
            </a:r>
            <a:r>
              <a:rPr lang="en-US" sz="2800" dirty="0" smtClean="0"/>
              <a:t>}, </a:t>
            </a:r>
            <a:r>
              <a:rPr lang="en-US" sz="2800" i="1" dirty="0" err="1" smtClean="0"/>
              <a:t>i</a:t>
            </a:r>
            <a:r>
              <a:rPr lang="en-US" sz="2800" i="1" dirty="0" smtClean="0"/>
              <a:t> </a:t>
            </a:r>
            <a:r>
              <a:rPr lang="en-US" sz="2800" dirty="0" smtClean="0">
                <a:cs typeface="Times New Roman" pitchFamily="18" charset="0"/>
                <a:sym typeface="Symbol"/>
              </a:rPr>
              <a:t></a:t>
            </a:r>
            <a:r>
              <a:rPr lang="en-US" sz="2800" i="1" dirty="0" smtClean="0">
                <a:cs typeface="Times New Roman" pitchFamily="18" charset="0"/>
              </a:rPr>
              <a:t> </a:t>
            </a:r>
            <a:r>
              <a:rPr lang="en-US" sz="2800" i="1" dirty="0" smtClean="0"/>
              <a:t>F</a:t>
            </a:r>
            <a:r>
              <a:rPr lang="en-US" sz="2800" dirty="0" smtClean="0"/>
              <a:t> \ </a:t>
            </a:r>
            <a:r>
              <a:rPr lang="en-US" sz="2800" i="1" dirty="0" smtClean="0"/>
              <a:t>H,</a:t>
            </a:r>
            <a:r>
              <a:rPr lang="en-US" sz="2800" dirty="0" smtClean="0"/>
              <a:t> </a:t>
            </a:r>
            <a:r>
              <a:rPr lang="en-US" sz="2800" i="1" dirty="0" smtClean="0"/>
              <a:t>j </a:t>
            </a:r>
            <a:r>
              <a:rPr lang="en-US" sz="2800" dirty="0" smtClean="0">
                <a:cs typeface="Times New Roman" pitchFamily="18" charset="0"/>
                <a:sym typeface="Symbol"/>
              </a:rPr>
              <a:t></a:t>
            </a:r>
            <a:r>
              <a:rPr lang="en-US" sz="2800" dirty="0" smtClean="0"/>
              <a:t> </a:t>
            </a:r>
            <a:r>
              <a:rPr lang="en-US" sz="2800" i="1" dirty="0" smtClean="0"/>
              <a:t>H.</a:t>
            </a:r>
            <a:endParaRPr lang="ru-RU" sz="2800" i="1" dirty="0" smtClean="0"/>
          </a:p>
          <a:p>
            <a:pPr marL="514350" indent="-514350">
              <a:buNone/>
            </a:pPr>
            <a:r>
              <a:rPr lang="ru-RU" sz="2800" dirty="0" smtClean="0"/>
              <a:t>      В каждом из трех случаев перераспределить клиентов к ближайшим предприятиям.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CCB2-5EC9-4780-97D2-B3C27FE0995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9695C-5117-4E15-8F6E-00804A571534}" type="slidenum">
              <a:rPr lang="en-US"/>
              <a:pPr/>
              <a:t>5</a:t>
            </a:fld>
            <a:endParaRPr lang="en-US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</a:t>
            </a:r>
            <a:r>
              <a:rPr lang="en-US" dirty="0"/>
              <a:t> </a:t>
            </a:r>
            <a:r>
              <a:rPr lang="ru-RU" dirty="0" smtClean="0"/>
              <a:t>локального поиска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0" hangingPunct="0">
              <a:spcBef>
                <a:spcPct val="0"/>
              </a:spcBef>
              <a:buFontTx/>
              <a:buNone/>
            </a:pPr>
            <a:endParaRPr lang="en-US" sz="4000" dirty="0">
              <a:latin typeface="Times" charset="0"/>
              <a:ea typeface="MS Mincho" pitchFamily="49" charset="-128"/>
            </a:endParaRPr>
          </a:p>
          <a:p>
            <a:pPr marL="609600" indent="-609600" eaLnBrk="0" hangingPunct="0">
              <a:spcBef>
                <a:spcPct val="0"/>
              </a:spcBef>
              <a:buFontTx/>
              <a:buNone/>
            </a:pPr>
            <a:r>
              <a:rPr lang="en-US" sz="2400" b="1" dirty="0"/>
              <a:t>Input </a:t>
            </a:r>
            <a:r>
              <a:rPr lang="en-US" sz="2400" dirty="0"/>
              <a:t>(</a:t>
            </a:r>
            <a:r>
              <a:rPr lang="en-US" sz="2400" i="1" dirty="0"/>
              <a:t>G</a:t>
            </a:r>
            <a:r>
              <a:rPr lang="ru-RU" sz="2400" dirty="0"/>
              <a:t>,</a:t>
            </a:r>
            <a:r>
              <a:rPr lang="en-US" sz="2400" dirty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400" i="1" dirty="0" smtClean="0"/>
              <a:t>f</a:t>
            </a:r>
            <a:r>
              <a:rPr lang="en-US" sz="2400" dirty="0" smtClean="0"/>
              <a:t>: </a:t>
            </a:r>
            <a:r>
              <a:rPr lang="en-US" sz="2400" i="1" dirty="0" smtClean="0"/>
              <a:t>F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→ </a:t>
            </a:r>
            <a:r>
              <a:rPr lang="en-US" sz="2400" b="1" dirty="0" smtClean="0">
                <a:cs typeface="Times New Roman" pitchFamily="18" charset="0"/>
              </a:rPr>
              <a:t>Q</a:t>
            </a:r>
            <a:r>
              <a:rPr lang="en-US" sz="2400" b="1" baseline="30000" dirty="0" smtClean="0">
                <a:cs typeface="Times New Roman" pitchFamily="18" charset="0"/>
              </a:rPr>
              <a:t>+ </a:t>
            </a:r>
            <a:r>
              <a:rPr lang="ru-RU" sz="2400" dirty="0" smtClean="0"/>
              <a:t>, </a:t>
            </a:r>
            <a:r>
              <a:rPr lang="en-US" sz="2400" i="1" dirty="0" smtClean="0"/>
              <a:t>c</a:t>
            </a:r>
            <a:r>
              <a:rPr lang="en-US" sz="2400" dirty="0" smtClean="0"/>
              <a:t>: </a:t>
            </a:r>
            <a:r>
              <a:rPr lang="en-US" sz="2400" i="1" dirty="0"/>
              <a:t>E</a:t>
            </a:r>
            <a:r>
              <a:rPr lang="en-US" sz="2400" dirty="0"/>
              <a:t> </a:t>
            </a:r>
            <a:r>
              <a:rPr lang="en-US" sz="2400" dirty="0">
                <a:cs typeface="Times New Roman" pitchFamily="18" charset="0"/>
              </a:rPr>
              <a:t>→ </a:t>
            </a:r>
            <a:r>
              <a:rPr lang="en-US" sz="2400" b="1" dirty="0">
                <a:cs typeface="Times New Roman" pitchFamily="18" charset="0"/>
              </a:rPr>
              <a:t>Q</a:t>
            </a:r>
            <a:r>
              <a:rPr lang="en-US" sz="2400" b="1" baseline="30000" dirty="0">
                <a:cs typeface="Times New Roman" pitchFamily="18" charset="0"/>
              </a:rPr>
              <a:t>+</a:t>
            </a:r>
            <a:r>
              <a:rPr lang="en-US" sz="2400" dirty="0">
                <a:cs typeface="Times New Roman" pitchFamily="18" charset="0"/>
              </a:rPr>
              <a:t>)</a:t>
            </a:r>
            <a:endParaRPr lang="en-US" sz="2400" dirty="0"/>
          </a:p>
          <a:p>
            <a:pPr marL="609600" indent="-609600" eaLnBrk="0" hangingPunct="0">
              <a:spcBef>
                <a:spcPct val="0"/>
              </a:spcBef>
              <a:buFontTx/>
              <a:buAutoNum type="arabicParenR"/>
            </a:pPr>
            <a:r>
              <a:rPr lang="ru-RU" sz="2400" dirty="0"/>
              <a:t> </a:t>
            </a:r>
            <a:r>
              <a:rPr lang="ru-RU" sz="2400" dirty="0" smtClean="0"/>
              <a:t>Выбрать произвольное</a:t>
            </a:r>
            <a:r>
              <a:rPr lang="en-US" sz="2400" dirty="0" smtClean="0"/>
              <a:t> </a:t>
            </a:r>
            <a:r>
              <a:rPr lang="ru-RU" sz="2400" dirty="0" smtClean="0"/>
              <a:t>текущее решение </a:t>
            </a:r>
            <a:r>
              <a:rPr lang="en-US" sz="2400" i="1" dirty="0" smtClean="0"/>
              <a:t>H</a:t>
            </a:r>
            <a:r>
              <a:rPr lang="ru-RU" sz="2400" dirty="0" smtClean="0">
                <a:sym typeface="Symbol" pitchFamily="18" charset="2"/>
              </a:rPr>
              <a:t>.</a:t>
            </a:r>
            <a:r>
              <a:rPr lang="en-US" sz="2400" dirty="0" smtClean="0">
                <a:ea typeface="MS Mincho" pitchFamily="49" charset="-128"/>
                <a:sym typeface="Symbol" pitchFamily="18" charset="2"/>
              </a:rPr>
              <a:t> </a:t>
            </a:r>
            <a:endParaRPr lang="ru-RU" sz="2400" dirty="0">
              <a:sym typeface="Symbol" pitchFamily="18" charset="2"/>
            </a:endParaRPr>
          </a:p>
          <a:p>
            <a:pPr marL="609600" indent="-609600" eaLnBrk="0" hangingPunct="0">
              <a:spcBef>
                <a:spcPct val="0"/>
              </a:spcBef>
              <a:buFontTx/>
              <a:buAutoNum type="arabicParenR" startAt="2"/>
            </a:pPr>
            <a:r>
              <a:rPr lang="ru-RU" sz="2400" dirty="0">
                <a:sym typeface="MT Extra" pitchFamily="18" charset="2"/>
              </a:rPr>
              <a:t> </a:t>
            </a:r>
            <a:r>
              <a:rPr lang="en-US" sz="2400" b="1" dirty="0" smtClean="0">
                <a:sym typeface="MT Extra" pitchFamily="18" charset="2"/>
              </a:rPr>
              <a:t>While</a:t>
            </a:r>
            <a:r>
              <a:rPr lang="ru-RU" sz="2400" dirty="0" smtClean="0">
                <a:sym typeface="MT Extra" pitchFamily="18" charset="2"/>
              </a:rPr>
              <a:t> существует решение </a:t>
            </a:r>
            <a:r>
              <a:rPr lang="en-US" sz="2400" i="1" dirty="0" smtClean="0"/>
              <a:t>H′</a:t>
            </a:r>
            <a:r>
              <a:rPr lang="en-US" sz="2400" dirty="0" smtClean="0">
                <a:sym typeface="Symbol"/>
              </a:rPr>
              <a:t></a:t>
            </a:r>
            <a:r>
              <a:rPr lang="en-US" sz="2400" i="1" dirty="0" smtClean="0">
                <a:sym typeface="Symbol"/>
              </a:rPr>
              <a:t>N</a:t>
            </a:r>
            <a:r>
              <a:rPr lang="en-US" sz="2400" dirty="0" smtClean="0">
                <a:sym typeface="Symbol"/>
              </a:rPr>
              <a:t>(</a:t>
            </a:r>
            <a:r>
              <a:rPr lang="en-US" sz="2400" i="1" dirty="0" smtClean="0">
                <a:sym typeface="Symbol"/>
              </a:rPr>
              <a:t>H</a:t>
            </a:r>
            <a:r>
              <a:rPr lang="en-US" sz="2400" dirty="0" smtClean="0">
                <a:sym typeface="Symbol"/>
              </a:rPr>
              <a:t>)</a:t>
            </a:r>
            <a:r>
              <a:rPr lang="ru-RU" sz="2400" dirty="0" smtClean="0">
                <a:sym typeface="Symbol"/>
              </a:rPr>
              <a:t> </a:t>
            </a:r>
            <a:r>
              <a:rPr lang="ru-RU" sz="2400" dirty="0" smtClean="0">
                <a:sym typeface="Symbol" pitchFamily="18" charset="2"/>
              </a:rPr>
              <a:t>такое,                                     что </a:t>
            </a:r>
            <a:r>
              <a:rPr lang="en-US" sz="2400" i="1" dirty="0" smtClean="0">
                <a:ea typeface="MS Mincho" pitchFamily="49" charset="-128"/>
                <a:sym typeface="Symbol" pitchFamily="18" charset="2"/>
              </a:rPr>
              <a:t>X</a:t>
            </a:r>
            <a:r>
              <a:rPr lang="en-US" sz="2400" i="1" baseline="-25000" dirty="0" smtClean="0">
                <a:ea typeface="MS Mincho" pitchFamily="49" charset="-128"/>
                <a:sym typeface="Symbol" pitchFamily="18" charset="2"/>
              </a:rPr>
              <a:t>H </a:t>
            </a:r>
            <a:r>
              <a:rPr lang="en-US" sz="2400" dirty="0" smtClean="0">
                <a:ea typeface="MS Mincho" pitchFamily="49" charset="-128"/>
                <a:sym typeface="Symbol" pitchFamily="18" charset="2"/>
              </a:rPr>
              <a:t>+ </a:t>
            </a:r>
            <a:r>
              <a:rPr lang="en-US" sz="2400" i="1" dirty="0" smtClean="0">
                <a:ea typeface="MS Mincho" pitchFamily="49" charset="-128"/>
                <a:sym typeface="Symbol" pitchFamily="18" charset="2"/>
              </a:rPr>
              <a:t>Y</a:t>
            </a:r>
            <a:r>
              <a:rPr lang="en-US" sz="2400" i="1" baseline="-25000" dirty="0" smtClean="0">
                <a:ea typeface="MS Mincho" pitchFamily="49" charset="-128"/>
                <a:sym typeface="Symbol" pitchFamily="18" charset="2"/>
              </a:rPr>
              <a:t>H</a:t>
            </a:r>
            <a:r>
              <a:rPr lang="en-US" sz="2400" dirty="0" smtClean="0">
                <a:ea typeface="MS Mincho" pitchFamily="49" charset="-128"/>
                <a:sym typeface="Symbol"/>
              </a:rPr>
              <a:t> &gt;</a:t>
            </a:r>
            <a:r>
              <a:rPr lang="en-US" sz="2400" i="1" dirty="0" smtClean="0">
                <a:ea typeface="MS Mincho" pitchFamily="49" charset="-128"/>
                <a:sym typeface="Symbol" pitchFamily="18" charset="2"/>
              </a:rPr>
              <a:t> X</a:t>
            </a:r>
            <a:r>
              <a:rPr lang="en-US" sz="2400" i="1" baseline="-25000" dirty="0" smtClean="0">
                <a:ea typeface="MS Mincho" pitchFamily="49" charset="-128"/>
                <a:sym typeface="Symbol" pitchFamily="18" charset="2"/>
              </a:rPr>
              <a:t>H′ </a:t>
            </a:r>
            <a:r>
              <a:rPr lang="en-US" sz="2400" dirty="0" smtClean="0">
                <a:ea typeface="MS Mincho" pitchFamily="49" charset="-128"/>
                <a:sym typeface="Symbol" pitchFamily="18" charset="2"/>
              </a:rPr>
              <a:t>+ </a:t>
            </a:r>
            <a:r>
              <a:rPr lang="en-US" sz="2400" i="1" dirty="0" smtClean="0">
                <a:ea typeface="MS Mincho" pitchFamily="49" charset="-128"/>
                <a:sym typeface="Symbol" pitchFamily="18" charset="2"/>
              </a:rPr>
              <a:t>Y</a:t>
            </a:r>
            <a:r>
              <a:rPr lang="en-US" sz="2400" i="1" baseline="-25000" dirty="0" smtClean="0">
                <a:ea typeface="MS Mincho" pitchFamily="49" charset="-128"/>
                <a:sym typeface="Symbol" pitchFamily="18" charset="2"/>
              </a:rPr>
              <a:t>H′</a:t>
            </a:r>
            <a:r>
              <a:rPr lang="ru-RU" sz="2400" dirty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b="1" dirty="0" smtClean="0">
                <a:sym typeface="Symbol" pitchFamily="18" charset="2"/>
              </a:rPr>
              <a:t>do</a:t>
            </a:r>
            <a:r>
              <a:rPr lang="en-US" sz="2400" dirty="0" smtClean="0"/>
              <a:t>  </a:t>
            </a:r>
            <a:r>
              <a:rPr lang="en-US" sz="2400" i="1" dirty="0" smtClean="0"/>
              <a:t>H</a:t>
            </a:r>
            <a:r>
              <a:rPr lang="en-US" sz="2400" dirty="0" smtClean="0"/>
              <a:t>:=</a:t>
            </a:r>
            <a:r>
              <a:rPr lang="en-US" sz="2400" i="1" dirty="0" smtClean="0"/>
              <a:t>H</a:t>
            </a:r>
            <a:r>
              <a:rPr lang="en-US" sz="2400" dirty="0" smtClean="0"/>
              <a:t>′. </a:t>
            </a:r>
          </a:p>
          <a:p>
            <a:pPr marL="609600" indent="-609600" eaLnBrk="0" hangingPunct="0">
              <a:spcBef>
                <a:spcPct val="0"/>
              </a:spcBef>
              <a:buFontTx/>
              <a:buNone/>
            </a:pPr>
            <a:r>
              <a:rPr lang="en-US" sz="2400" b="1" dirty="0" smtClean="0">
                <a:sym typeface="MT Extra" pitchFamily="18" charset="2"/>
              </a:rPr>
              <a:t>Output</a:t>
            </a:r>
            <a:r>
              <a:rPr lang="ru-RU" sz="2400" dirty="0" smtClean="0">
                <a:sym typeface="MT Extra" pitchFamily="18" charset="2"/>
              </a:rPr>
              <a:t> </a:t>
            </a:r>
            <a:r>
              <a:rPr lang="en-US" sz="2400" dirty="0" smtClean="0">
                <a:sym typeface="MT Extra" pitchFamily="18" charset="2"/>
              </a:rPr>
              <a:t>(</a:t>
            </a:r>
            <a:r>
              <a:rPr lang="en-US" sz="2400" i="1" dirty="0" smtClean="0"/>
              <a:t>H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i="1" dirty="0" smtClean="0">
                <a:sym typeface="Symbol"/>
              </a:rPr>
              <a:t></a:t>
            </a:r>
            <a:r>
              <a:rPr lang="en-US" sz="2400" i="1" baseline="-25000" dirty="0" smtClean="0">
                <a:sym typeface="Symbol"/>
              </a:rPr>
              <a:t>H</a:t>
            </a:r>
            <a:r>
              <a:rPr lang="en-US" sz="2400" dirty="0" smtClean="0">
                <a:sym typeface="MT Extra" pitchFamily="18" charset="2"/>
              </a:rPr>
              <a:t>)</a:t>
            </a:r>
            <a:endParaRPr lang="en-US" sz="2400" dirty="0">
              <a:sym typeface="MT Extra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Идея анализа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Алгоритм</a:t>
            </a:r>
            <a:r>
              <a:rPr lang="en-US" dirty="0" smtClean="0"/>
              <a:t> </a:t>
            </a:r>
            <a:r>
              <a:rPr lang="ru-RU" dirty="0" smtClean="0"/>
              <a:t>локального поиска</a:t>
            </a:r>
            <a:r>
              <a:rPr lang="en-US" dirty="0" smtClean="0"/>
              <a:t> </a:t>
            </a:r>
            <a:r>
              <a:rPr lang="ru-RU" dirty="0" smtClean="0"/>
              <a:t>находит локальный оптимум в окрестности </a:t>
            </a:r>
            <a:r>
              <a:rPr lang="en-US" i="1" dirty="0" smtClean="0"/>
              <a:t>N</a:t>
            </a:r>
            <a:r>
              <a:rPr lang="en-US" dirty="0" smtClean="0"/>
              <a:t>(</a:t>
            </a:r>
            <a:r>
              <a:rPr lang="en-US" i="1" dirty="0" smtClean="0"/>
              <a:t>H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Оценим как сильно произвольный локальный оптимум в окрестности </a:t>
            </a:r>
            <a:r>
              <a:rPr lang="en-US" i="1" dirty="0" smtClean="0"/>
              <a:t>N</a:t>
            </a:r>
            <a:r>
              <a:rPr lang="en-US" dirty="0" smtClean="0"/>
              <a:t>(</a:t>
            </a:r>
            <a:r>
              <a:rPr lang="en-US" i="1" dirty="0" smtClean="0"/>
              <a:t>H</a:t>
            </a:r>
            <a:r>
              <a:rPr lang="en-US" dirty="0" smtClean="0"/>
              <a:t>)</a:t>
            </a:r>
            <a:r>
              <a:rPr lang="ru-RU" dirty="0" smtClean="0"/>
              <a:t> может отличаться от глобального.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CCB2-5EC9-4780-97D2-B3C27FE0995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B8674-7B5E-472B-A8F7-637A2BEF6FE5}" type="slidenum">
              <a:rPr lang="en-US"/>
              <a:pPr/>
              <a:t>7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Оценка </a:t>
            </a:r>
            <a:r>
              <a:rPr lang="ru-RU" sz="4000" dirty="0" smtClean="0"/>
              <a:t>на стоимость назначения</a:t>
            </a:r>
            <a:endParaRPr lang="en-US" sz="4000" dirty="0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305800" cy="32766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Лемма</a:t>
            </a:r>
            <a:r>
              <a:rPr lang="en-US" sz="3600" b="1" dirty="0" smtClean="0">
                <a:solidFill>
                  <a:srgbClr val="CC3399"/>
                </a:solidFill>
              </a:rPr>
              <a:t> </a:t>
            </a:r>
            <a:r>
              <a:rPr lang="ru-RU" sz="3600" b="1" dirty="0" smtClean="0">
                <a:solidFill>
                  <a:srgbClr val="CC3399"/>
                </a:solidFill>
              </a:rPr>
              <a:t>5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1 </a:t>
            </a:r>
            <a:endParaRPr lang="ru-RU" sz="3600" b="1" dirty="0">
              <a:solidFill>
                <a:srgbClr val="CC3399"/>
              </a:solidFill>
            </a:endParaRPr>
          </a:p>
          <a:p>
            <a:pPr>
              <a:buNone/>
            </a:pPr>
            <a:r>
              <a:rPr lang="ru-RU" sz="3600" dirty="0"/>
              <a:t>   </a:t>
            </a:r>
            <a:r>
              <a:rPr lang="ru-RU" dirty="0" smtClean="0"/>
              <a:t>Рассмотрим произвольный локальный оптимум </a:t>
            </a:r>
            <a:r>
              <a:rPr lang="en-US" i="1" dirty="0" smtClean="0"/>
              <a:t>H</a:t>
            </a:r>
            <a:r>
              <a:rPr lang="ru-RU" i="1" dirty="0" smtClean="0"/>
              <a:t> </a:t>
            </a:r>
            <a:r>
              <a:rPr lang="ru-RU" dirty="0" smtClean="0"/>
              <a:t>и </a:t>
            </a:r>
            <a:r>
              <a:rPr lang="en-US" i="1" dirty="0" smtClean="0">
                <a:sym typeface="Symbol"/>
              </a:rPr>
              <a:t></a:t>
            </a:r>
            <a:r>
              <a:rPr lang="en-US" i="1" baseline="-25000" dirty="0" smtClean="0">
                <a:sym typeface="Symbol"/>
              </a:rPr>
              <a:t>H</a:t>
            </a:r>
            <a:r>
              <a:rPr lang="ru-RU" i="1" baseline="-25000" dirty="0" smtClean="0">
                <a:sym typeface="Symbol"/>
              </a:rPr>
              <a:t> </a:t>
            </a:r>
            <a:r>
              <a:rPr lang="ru-RU" dirty="0" smtClean="0">
                <a:sym typeface="Symbol"/>
              </a:rPr>
              <a:t>. Тогда </a:t>
            </a:r>
            <a:r>
              <a:rPr lang="en-US" i="1" dirty="0" smtClean="0">
                <a:sym typeface="Symbol"/>
              </a:rPr>
              <a:t>Y</a:t>
            </a:r>
            <a:r>
              <a:rPr lang="en-US" i="1" baseline="-25000" dirty="0" smtClean="0">
                <a:sym typeface="Symbol"/>
              </a:rPr>
              <a:t>H </a:t>
            </a:r>
            <a:r>
              <a:rPr lang="en-US" dirty="0" smtClean="0">
                <a:sym typeface="Symbol"/>
              </a:rPr>
              <a:t>≤ </a:t>
            </a:r>
            <a:r>
              <a:rPr lang="en-US" i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* + </a:t>
            </a:r>
            <a:r>
              <a:rPr lang="en-US" i="1" dirty="0" smtClean="0">
                <a:sym typeface="Symbol"/>
              </a:rPr>
              <a:t>Y</a:t>
            </a:r>
            <a:r>
              <a:rPr lang="en-US" dirty="0" smtClean="0">
                <a:sym typeface="Symbol"/>
              </a:rPr>
              <a:t>* = OPT.</a:t>
            </a:r>
            <a:endParaRPr lang="en-US" i="1" dirty="0" smtClean="0">
              <a:sym typeface="Symbol"/>
            </a:endParaRPr>
          </a:p>
          <a:p>
            <a:pPr>
              <a:buFontTx/>
              <a:buNone/>
            </a:pPr>
            <a:r>
              <a:rPr lang="ru-RU" dirty="0" smtClean="0"/>
              <a:t>.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20F2-8DBD-4986-B0A3-CD6B8CE7CC22}" type="slidenum">
              <a:rPr lang="en-US"/>
              <a:pPr/>
              <a:t>8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Доказательство леммы 5.1(1)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3581400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Сравним решение </a:t>
            </a:r>
            <a:r>
              <a:rPr lang="en-US" sz="2400" i="1" dirty="0" smtClean="0"/>
              <a:t>H</a:t>
            </a:r>
            <a:r>
              <a:rPr lang="en-US" sz="2400" dirty="0" smtClean="0"/>
              <a:t> c</a:t>
            </a:r>
            <a:r>
              <a:rPr lang="ru-RU" sz="2400" dirty="0" smtClean="0"/>
              <a:t> некоторым оптимальным решением </a:t>
            </a:r>
            <a:r>
              <a:rPr lang="en-US" sz="2400" i="1" dirty="0" smtClean="0"/>
              <a:t>H</a:t>
            </a:r>
            <a:r>
              <a:rPr lang="ru-RU" sz="2400" i="1" dirty="0" smtClean="0"/>
              <a:t>*</a:t>
            </a:r>
            <a:r>
              <a:rPr lang="ru-RU" sz="2400" dirty="0" smtClean="0"/>
              <a:t>.</a:t>
            </a:r>
          </a:p>
          <a:p>
            <a:r>
              <a:rPr lang="en-US" sz="2400" i="1" dirty="0" err="1" smtClean="0"/>
              <a:t>i</a:t>
            </a:r>
            <a:r>
              <a:rPr lang="en-US" sz="2400" dirty="0" smtClean="0"/>
              <a:t>* </a:t>
            </a:r>
            <a:r>
              <a:rPr lang="en-US" sz="2400" dirty="0" smtClean="0">
                <a:sym typeface="Symbol"/>
              </a:rPr>
              <a:t> </a:t>
            </a:r>
            <a:r>
              <a:rPr lang="en-US" sz="2400" i="1" dirty="0" smtClean="0"/>
              <a:t>H</a:t>
            </a:r>
            <a:r>
              <a:rPr lang="ru-RU" sz="2400" i="1" dirty="0" smtClean="0"/>
              <a:t>*</a:t>
            </a:r>
            <a:r>
              <a:rPr lang="en-US" sz="2400" dirty="0" smtClean="0">
                <a:latin typeface="Times New Roman"/>
                <a:cs typeface="Times New Roman"/>
                <a:sym typeface="Symbol"/>
              </a:rPr>
              <a:t>−</a:t>
            </a:r>
            <a:r>
              <a:rPr lang="en-US" sz="2400" i="1" dirty="0" smtClean="0"/>
              <a:t> H. </a:t>
            </a:r>
            <a:r>
              <a:rPr lang="ru-RU" sz="2400" dirty="0" smtClean="0"/>
              <a:t>Добавим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* </a:t>
            </a:r>
            <a:r>
              <a:rPr lang="ru-RU" sz="2400" dirty="0" smtClean="0"/>
              <a:t>к </a:t>
            </a:r>
            <a:r>
              <a:rPr lang="en-US" sz="2400" i="1" dirty="0" smtClean="0"/>
              <a:t>H </a:t>
            </a:r>
            <a:r>
              <a:rPr lang="ru-RU" sz="2400" dirty="0" smtClean="0"/>
              <a:t>и переназначим всех клиентов таких, что </a:t>
            </a:r>
            <a:r>
              <a:rPr lang="ru-RU" sz="2400" i="1" dirty="0" smtClean="0">
                <a:sym typeface="Symbol"/>
              </a:rPr>
              <a:t></a:t>
            </a:r>
            <a:r>
              <a:rPr lang="ru-RU" sz="2400" dirty="0" smtClean="0">
                <a:sym typeface="Symbol"/>
              </a:rPr>
              <a:t>*(</a:t>
            </a:r>
            <a:r>
              <a:rPr lang="en-US" sz="2400" i="1" dirty="0" smtClean="0">
                <a:sym typeface="Symbol"/>
              </a:rPr>
              <a:t>j</a:t>
            </a:r>
            <a:r>
              <a:rPr lang="ru-RU" sz="2400" dirty="0" smtClean="0">
                <a:sym typeface="Symbol"/>
              </a:rPr>
              <a:t>)</a:t>
            </a:r>
            <a:r>
              <a:rPr lang="en-US" sz="2400" dirty="0" smtClean="0">
                <a:sym typeface="Symbol"/>
              </a:rPr>
              <a:t> =</a:t>
            </a:r>
            <a:r>
              <a:rPr lang="ru-RU" sz="2400" dirty="0" smtClean="0">
                <a:sym typeface="Symbol"/>
              </a:rPr>
              <a:t>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*</a:t>
            </a:r>
            <a:r>
              <a:rPr lang="en-US" sz="2400" dirty="0" smtClean="0">
                <a:sym typeface="Symbol"/>
              </a:rPr>
              <a:t> </a:t>
            </a:r>
            <a:r>
              <a:rPr lang="ru-RU" sz="2400" dirty="0" smtClean="0">
                <a:sym typeface="Symbol"/>
              </a:rPr>
              <a:t>к предприятию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*</a:t>
            </a:r>
            <a:r>
              <a:rPr lang="ru-RU" sz="2400" dirty="0" smtClean="0">
                <a:sym typeface="Symbol"/>
              </a:rPr>
              <a:t>. Так как </a:t>
            </a:r>
            <a:r>
              <a:rPr lang="en-US" sz="2400" i="1" dirty="0" smtClean="0"/>
              <a:t>H</a:t>
            </a:r>
            <a:r>
              <a:rPr lang="en-US" sz="2400" dirty="0">
                <a:cs typeface="Times New Roman"/>
                <a:sym typeface="Symbol"/>
              </a:rPr>
              <a:t> </a:t>
            </a:r>
            <a:r>
              <a:rPr lang="en-US" sz="2400" dirty="0" smtClean="0">
                <a:cs typeface="Times New Roman"/>
                <a:sym typeface="Symbol"/>
              </a:rPr>
              <a:t>−</a:t>
            </a:r>
            <a:r>
              <a:rPr lang="ru-RU" sz="2400" dirty="0" smtClean="0">
                <a:cs typeface="Times New Roman"/>
                <a:sym typeface="Symbol"/>
              </a:rPr>
              <a:t> локальный оптимум, то стоимость нового решения должна быть больше чем </a:t>
            </a:r>
            <a:r>
              <a:rPr lang="ru-RU" sz="2400" i="1" dirty="0" smtClean="0"/>
              <a:t> </a:t>
            </a:r>
            <a:r>
              <a:rPr lang="ru-RU" sz="2400" dirty="0" smtClean="0"/>
              <a:t>стоимость решения </a:t>
            </a:r>
            <a:r>
              <a:rPr lang="en-US" sz="2400" i="1" dirty="0" smtClean="0"/>
              <a:t>H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i="1" dirty="0" smtClean="0">
                <a:sym typeface="Symbol"/>
              </a:rPr>
              <a:t></a:t>
            </a:r>
            <a:r>
              <a:rPr lang="en-US" sz="2400" i="1" baseline="-25000" dirty="0" smtClean="0">
                <a:sym typeface="Symbol"/>
              </a:rPr>
              <a:t>H</a:t>
            </a:r>
            <a:r>
              <a:rPr lang="en-US" sz="2400" i="1" dirty="0" smtClean="0"/>
              <a:t> .</a:t>
            </a:r>
            <a:r>
              <a:rPr lang="ru-RU" sz="2400" i="1" dirty="0" smtClean="0"/>
              <a:t> </a:t>
            </a:r>
            <a:endParaRPr lang="en-US" sz="2400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017713" y="3810000"/>
          <a:ext cx="3195637" cy="752475"/>
        </p:xfrm>
        <a:graphic>
          <a:graphicData uri="http://schemas.openxmlformats.org/presentationml/2006/ole">
            <p:oleObj spid="_x0000_s134148" name="Формула" r:id="rId3" imgW="151128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Доказательство леммы 5.1(2)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err="1" smtClean="0"/>
              <a:t>i</a:t>
            </a:r>
            <a:r>
              <a:rPr lang="en-US" sz="2400" dirty="0" smtClean="0"/>
              <a:t>* </a:t>
            </a:r>
            <a:r>
              <a:rPr lang="en-US" sz="2400" dirty="0" smtClean="0">
                <a:sym typeface="Symbol"/>
              </a:rPr>
              <a:t> </a:t>
            </a:r>
            <a:r>
              <a:rPr lang="en-US" sz="2400" i="1" dirty="0" smtClean="0"/>
              <a:t>H</a:t>
            </a:r>
            <a:r>
              <a:rPr lang="ru-RU" sz="2400" i="1" dirty="0" smtClean="0"/>
              <a:t>* </a:t>
            </a:r>
            <a:r>
              <a:rPr lang="en-US" sz="2400" dirty="0" smtClean="0">
                <a:cs typeface="Times New Roman"/>
                <a:sym typeface="Symbol"/>
              </a:rPr>
              <a:t>∩</a:t>
            </a:r>
            <a:r>
              <a:rPr lang="ru-RU" sz="2400" dirty="0" smtClean="0">
                <a:cs typeface="Times New Roman"/>
                <a:sym typeface="Symbol"/>
              </a:rPr>
              <a:t> </a:t>
            </a:r>
            <a:r>
              <a:rPr lang="en-US" sz="2400" i="1" dirty="0" smtClean="0"/>
              <a:t>H.</a:t>
            </a:r>
            <a:r>
              <a:rPr lang="ru-RU" sz="2400" i="1" dirty="0" smtClean="0"/>
              <a:t> </a:t>
            </a:r>
            <a:r>
              <a:rPr lang="ru-RU" sz="2400" dirty="0" smtClean="0"/>
              <a:t>Поскольку в решении </a:t>
            </a:r>
            <a:r>
              <a:rPr lang="en-US" sz="2400" i="1" dirty="0" smtClean="0"/>
              <a:t>H</a:t>
            </a:r>
            <a:r>
              <a:rPr lang="ru-RU" sz="2400" i="1" dirty="0" smtClean="0"/>
              <a:t> </a:t>
            </a:r>
            <a:r>
              <a:rPr lang="ru-RU" sz="2400" dirty="0" smtClean="0"/>
              <a:t>каждый</a:t>
            </a:r>
            <a:r>
              <a:rPr lang="ru-RU" sz="2400" i="1" dirty="0" smtClean="0"/>
              <a:t> </a:t>
            </a:r>
            <a:r>
              <a:rPr lang="ru-RU" sz="2400" dirty="0" smtClean="0"/>
              <a:t>клиент назначен к ближайшему предприятию, то </a:t>
            </a:r>
          </a:p>
          <a:p>
            <a:endParaRPr lang="ru-RU" sz="2400" dirty="0"/>
          </a:p>
          <a:p>
            <a:endParaRPr lang="ru-RU" sz="2400" dirty="0" smtClean="0"/>
          </a:p>
          <a:p>
            <a:r>
              <a:rPr lang="ru-RU" sz="2400" dirty="0" smtClean="0"/>
              <a:t>Суммируя по всем предприятиям в оптимальном решении получим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5CCB2-5EC9-4780-97D2-B3C27FE0995F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161794" name="Object 2"/>
          <p:cNvGraphicFramePr>
            <a:graphicFrameLocks noChangeAspect="1"/>
          </p:cNvGraphicFramePr>
          <p:nvPr/>
        </p:nvGraphicFramePr>
        <p:xfrm>
          <a:off x="1971675" y="2438400"/>
          <a:ext cx="3708400" cy="752475"/>
        </p:xfrm>
        <a:graphic>
          <a:graphicData uri="http://schemas.openxmlformats.org/presentationml/2006/ole">
            <p:oleObj spid="_x0000_s161794" name="Формула" r:id="rId3" imgW="1752480" imgH="355320" progId="Equation.3">
              <p:embed/>
            </p:oleObj>
          </a:graphicData>
        </a:graphic>
      </p:graphicFrame>
      <p:graphicFrame>
        <p:nvGraphicFramePr>
          <p:cNvPr id="161798" name="Object 6"/>
          <p:cNvGraphicFramePr>
            <a:graphicFrameLocks noChangeAspect="1"/>
          </p:cNvGraphicFramePr>
          <p:nvPr/>
        </p:nvGraphicFramePr>
        <p:xfrm>
          <a:off x="2384425" y="3886200"/>
          <a:ext cx="4244975" cy="752475"/>
        </p:xfrm>
        <a:graphic>
          <a:graphicData uri="http://schemas.openxmlformats.org/presentationml/2006/ole">
            <p:oleObj spid="_x0000_s161798" name="Формула" r:id="rId4" imgW="2006280" imgH="35532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924175" y="4953000"/>
          <a:ext cx="2879725" cy="719138"/>
        </p:xfrm>
        <a:graphic>
          <a:graphicData uri="http://schemas.openxmlformats.org/presentationml/2006/ole">
            <p:oleObj spid="_x0000_s161799" name="Формула" r:id="rId5" imgW="8632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4145</TotalTime>
  <Words>1302</Words>
  <Application>Microsoft Office PowerPoint</Application>
  <PresentationFormat>Экран (4:3)</PresentationFormat>
  <Paragraphs>153</Paragraphs>
  <Slides>26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Default Design</vt:lpstr>
      <vt:lpstr>Формула</vt:lpstr>
      <vt:lpstr>Microsoft Equation 3.0</vt:lpstr>
      <vt:lpstr>Комбинаторные алгоритмы</vt:lpstr>
      <vt:lpstr>Простейшая задача o размещениях</vt:lpstr>
      <vt:lpstr>Как назначать клиентов</vt:lpstr>
      <vt:lpstr>Окрестность N(H)</vt:lpstr>
      <vt:lpstr>Алгоритм локального поиска </vt:lpstr>
      <vt:lpstr>Идея анализа</vt:lpstr>
      <vt:lpstr>Оценка на стоимость назначения</vt:lpstr>
      <vt:lpstr>Доказательство леммы 5.1(1) </vt:lpstr>
      <vt:lpstr>Доказательство леммы 5.1(2)</vt:lpstr>
      <vt:lpstr>Переназначение клиента  j к предприятию      i′ = γ(*(j)) при закрытии предприятия i.</vt:lpstr>
      <vt:lpstr>Стоимость переназначения</vt:lpstr>
      <vt:lpstr>Доказательство леммы 5.2</vt:lpstr>
      <vt:lpstr>Оценка на стоимость предприятий</vt:lpstr>
      <vt:lpstr>Доказательство леммы 5.3(1) </vt:lpstr>
      <vt:lpstr>Оценка на стоимость безопасных предприятий</vt:lpstr>
      <vt:lpstr>Опасные предприятия</vt:lpstr>
      <vt:lpstr>Опасные предприятия</vt:lpstr>
      <vt:lpstr>Добавление к H предприятия i* R −{i′}</vt:lpstr>
      <vt:lpstr>Замена предприятия i  на предприятие i′.</vt:lpstr>
      <vt:lpstr>Замена i на i′.</vt:lpstr>
      <vt:lpstr>Оценка стоимости замены i  на i′</vt:lpstr>
      <vt:lpstr>Оценка на стоимость опасного предприятия</vt:lpstr>
      <vt:lpstr>Упрощение</vt:lpstr>
      <vt:lpstr>Доказательство леммы 5.3(2) </vt:lpstr>
      <vt:lpstr>Оценка на локальный оптимум </vt:lpstr>
      <vt:lpstr>Практика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of Scheduling Problems</dc:title>
  <dc:creator>Kononov</dc:creator>
  <cp:lastModifiedBy>Александр Кононов</cp:lastModifiedBy>
  <cp:revision>156</cp:revision>
  <dcterms:created xsi:type="dcterms:W3CDTF">2003-07-18T17:26:38Z</dcterms:created>
  <dcterms:modified xsi:type="dcterms:W3CDTF">2014-03-11T09:15:20Z</dcterms:modified>
</cp:coreProperties>
</file>