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handoutMasterIdLst>
    <p:handoutMasterId r:id="rId36"/>
  </p:handoutMasterIdLst>
  <p:sldIdLst>
    <p:sldId id="290" r:id="rId2"/>
    <p:sldId id="291" r:id="rId3"/>
    <p:sldId id="299" r:id="rId4"/>
    <p:sldId id="300" r:id="rId5"/>
    <p:sldId id="301" r:id="rId6"/>
    <p:sldId id="297" r:id="rId7"/>
    <p:sldId id="302" r:id="rId8"/>
    <p:sldId id="305" r:id="rId9"/>
    <p:sldId id="312" r:id="rId10"/>
    <p:sldId id="295" r:id="rId11"/>
    <p:sldId id="296" r:id="rId12"/>
    <p:sldId id="298" r:id="rId13"/>
    <p:sldId id="303" r:id="rId14"/>
    <p:sldId id="308" r:id="rId15"/>
    <p:sldId id="293" r:id="rId16"/>
    <p:sldId id="306" r:id="rId17"/>
    <p:sldId id="309" r:id="rId18"/>
    <p:sldId id="304" r:id="rId19"/>
    <p:sldId id="310" r:id="rId20"/>
    <p:sldId id="313" r:id="rId21"/>
    <p:sldId id="314" r:id="rId22"/>
    <p:sldId id="315" r:id="rId23"/>
    <p:sldId id="316" r:id="rId24"/>
    <p:sldId id="317" r:id="rId25"/>
    <p:sldId id="318" r:id="rId26"/>
    <p:sldId id="326" r:id="rId27"/>
    <p:sldId id="320" r:id="rId28"/>
    <p:sldId id="321" r:id="rId29"/>
    <p:sldId id="327" r:id="rId30"/>
    <p:sldId id="323" r:id="rId31"/>
    <p:sldId id="328" r:id="rId32"/>
    <p:sldId id="292" r:id="rId33"/>
    <p:sldId id="325" r:id="rId3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53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3" d="100"/>
          <a:sy n="53" d="100"/>
        </p:scale>
        <p:origin x="-1200" y="-84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8652620F-AA6A-472C-B178-25AFB8AEA1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BEE92F07-14DB-484F-A935-1DFFC18AFB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5B93F5-6630-40CE-AAC7-54EAE9B5E2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7D837E-B819-4067-AD55-D24B5052C5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64E92E-DAE5-4014-B03E-83EABC075A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BD5534-1085-47A1-9F4F-3FAA19C0B5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E48CB7-D9AF-4655-B7B2-FCC4D21134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AC11F4-4444-4F48-A21E-A8C5219E58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214B85-5249-4CD2-9B59-3D6A7E3BD8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8A8632-72FD-4E03-8D5E-92DF6F423D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849C71-34F2-463C-BE74-7D4BF32E67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1BC244-CBEC-4F16-8C2D-3B953F0B93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B49692-F68D-4D8F-9A68-4993345414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BA866861-B3C1-4CD4-B424-CB342B5907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F646C17-7D18-4F0D-97A0-2A3292117206}" type="slidenum">
              <a:rPr lang="en-US" smtClean="0"/>
              <a:pPr/>
              <a:t>1</a:t>
            </a:fld>
            <a:endParaRPr lang="en-US" smtClean="0"/>
          </a:p>
        </p:txBody>
      </p:sp>
      <p:pic>
        <p:nvPicPr>
          <p:cNvPr id="3075" name="Picture 3" descr="g147"/>
          <p:cNvPicPr>
            <a:picLocks noChangeAspect="1" noChangeArrowheads="1"/>
          </p:cNvPicPr>
          <p:nvPr/>
        </p:nvPicPr>
        <p:blipFill>
          <a:blip r:embed="rId2" cstate="print">
            <a:lum bright="-20000" contrast="50000"/>
          </a:blip>
          <a:srcRect/>
          <a:stretch>
            <a:fillRect/>
          </a:stretch>
        </p:blipFill>
        <p:spPr bwMode="auto">
          <a:xfrm>
            <a:off x="684213" y="981075"/>
            <a:ext cx="2628900" cy="247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342900" y="21939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56325" name="Text Box 5"/>
          <p:cNvSpPr txBox="1">
            <a:spLocks noChangeArrowheads="1"/>
          </p:cNvSpPr>
          <p:nvPr/>
        </p:nvSpPr>
        <p:spPr bwMode="auto">
          <a:xfrm>
            <a:off x="3429000" y="4491335"/>
            <a:ext cx="468051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dirty="0" smtClean="0">
                <a:latin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</a:rPr>
              <a:t>Kononov</a:t>
            </a:r>
            <a:r>
              <a:rPr lang="en-US" sz="2400" dirty="0" smtClean="0">
                <a:latin typeface="Times New Roman" pitchFamily="18" charset="0"/>
              </a:rPr>
              <a:t> Alexander </a:t>
            </a:r>
            <a:r>
              <a:rPr lang="en-US" sz="2400" dirty="0" err="1" smtClean="0">
                <a:latin typeface="Times New Roman" pitchFamily="18" charset="0"/>
              </a:rPr>
              <a:t>Veniaminovich</a:t>
            </a:r>
            <a:endParaRPr lang="ru-RU" sz="2400" dirty="0">
              <a:latin typeface="Times New Roman" pitchFamily="18" charset="0"/>
            </a:endParaRP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3419475" y="2708275"/>
            <a:ext cx="5040313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b="1" dirty="0" smtClean="0">
                <a:latin typeface="Times New Roman" pitchFamily="18" charset="0"/>
              </a:rPr>
              <a:t>IM</a:t>
            </a:r>
            <a:r>
              <a:rPr lang="ru-RU" sz="2400" dirty="0" smtClean="0">
                <a:latin typeface="Times New Roman" pitchFamily="18" charset="0"/>
              </a:rPr>
              <a:t>, </a:t>
            </a:r>
            <a:r>
              <a:rPr lang="en-US" sz="2400" b="1" dirty="0" smtClean="0">
                <a:latin typeface="Times New Roman" pitchFamily="18" charset="0"/>
              </a:rPr>
              <a:t>room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ru-RU" sz="2400" b="1" dirty="0" smtClean="0">
                <a:latin typeface="Times New Roman" pitchFamily="18" charset="0"/>
              </a:rPr>
              <a:t> 3</a:t>
            </a:r>
            <a:r>
              <a:rPr lang="en-US" sz="2400" b="1" dirty="0" smtClean="0">
                <a:latin typeface="Times New Roman" pitchFamily="18" charset="0"/>
              </a:rPr>
              <a:t>44</a:t>
            </a:r>
            <a:endParaRPr lang="ru-RU" sz="2400" b="1" dirty="0">
              <a:latin typeface="Times New Roman" pitchFamily="18" charset="0"/>
            </a:endParaRPr>
          </a:p>
          <a:p>
            <a:pPr algn="ctr"/>
            <a:r>
              <a:rPr lang="en-US" sz="2400" b="1" dirty="0" smtClean="0">
                <a:latin typeface="Times New Roman" pitchFamily="18" charset="0"/>
              </a:rPr>
              <a:t>Friday</a:t>
            </a:r>
            <a:r>
              <a:rPr lang="ru-RU" sz="2400" b="1" dirty="0" smtClean="0">
                <a:latin typeface="Times New Roman" pitchFamily="18" charset="0"/>
              </a:rPr>
              <a:t> 1</a:t>
            </a:r>
            <a:r>
              <a:rPr lang="en-US" sz="2400" b="1" dirty="0" smtClean="0">
                <a:latin typeface="Times New Roman" pitchFamily="18" charset="0"/>
              </a:rPr>
              <a:t>7</a:t>
            </a:r>
            <a:r>
              <a:rPr lang="ru-RU" sz="2400" b="1" dirty="0" smtClean="0">
                <a:latin typeface="Times New Roman" pitchFamily="18" charset="0"/>
              </a:rPr>
              <a:t>:00</a:t>
            </a:r>
            <a:endParaRPr lang="en-US" sz="2400" b="1" dirty="0" smtClean="0">
              <a:latin typeface="Times New Roman" pitchFamily="18" charset="0"/>
            </a:endParaRPr>
          </a:p>
          <a:p>
            <a:pPr algn="ctr"/>
            <a:r>
              <a:rPr lang="en-US" sz="2400" b="1" dirty="0" smtClean="0">
                <a:latin typeface="Times New Roman" pitchFamily="18" charset="0"/>
              </a:rPr>
              <a:t>or</a:t>
            </a:r>
          </a:p>
          <a:p>
            <a:pPr algn="ctr"/>
            <a:r>
              <a:rPr lang="en-US" sz="2400" b="1" dirty="0" smtClean="0">
                <a:latin typeface="Times New Roman" pitchFamily="18" charset="0"/>
              </a:rPr>
              <a:t>Saturday 14:30</a:t>
            </a:r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3276600" y="1219200"/>
            <a:ext cx="465223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dirty="0" smtClean="0">
                <a:latin typeface="Times New Roman" pitchFamily="18" charset="0"/>
              </a:rPr>
              <a:t>Approximation</a:t>
            </a:r>
            <a:r>
              <a:rPr lang="ru-RU" sz="3200" dirty="0" smtClean="0">
                <a:latin typeface="Times New Roman" pitchFamily="18" charset="0"/>
              </a:rPr>
              <a:t> </a:t>
            </a:r>
            <a:r>
              <a:rPr lang="en-US" sz="3200" dirty="0" smtClean="0">
                <a:latin typeface="Times New Roman" pitchFamily="18" charset="0"/>
              </a:rPr>
              <a:t>algorithms</a:t>
            </a:r>
            <a:r>
              <a:rPr lang="ru-RU" sz="3200" dirty="0" smtClean="0">
                <a:latin typeface="Times New Roman" pitchFamily="18" charset="0"/>
              </a:rPr>
              <a:t>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6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C5E6E48-CFDF-4EA4-8FAD-335FB3C87D59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Algorithm</a:t>
            </a:r>
            <a:endParaRPr lang="ru-RU" dirty="0" smtClean="0"/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None/>
            </a:pPr>
            <a:r>
              <a:rPr lang="en-US" sz="2800" dirty="0" smtClean="0"/>
              <a:t>An </a:t>
            </a:r>
            <a:r>
              <a:rPr lang="en-US" sz="2800" b="1" dirty="0" smtClean="0"/>
              <a:t>algorithm</a:t>
            </a:r>
            <a:r>
              <a:rPr lang="en-US" sz="2800" dirty="0" smtClean="0"/>
              <a:t> consists of</a:t>
            </a:r>
          </a:p>
          <a:p>
            <a:pPr eaLnBrk="1" hangingPunct="1"/>
            <a:r>
              <a:rPr lang="en-US" sz="2800" dirty="0" smtClean="0"/>
              <a:t>a set of valid inputs, </a:t>
            </a:r>
            <a:endParaRPr lang="ru-RU" sz="2800" dirty="0" smtClean="0"/>
          </a:p>
          <a:p>
            <a:pPr eaLnBrk="1" hangingPunct="1"/>
            <a:r>
              <a:rPr lang="en-US" sz="2800" dirty="0" smtClean="0"/>
              <a:t>a  sequence of instructions each of which can be composed of elementary steps, </a:t>
            </a:r>
            <a:endParaRPr lang="ru-RU" sz="2800" dirty="0" smtClean="0"/>
          </a:p>
          <a:p>
            <a:pPr eaLnBrk="1" hangingPunct="1"/>
            <a:r>
              <a:rPr lang="en-US" sz="2800" dirty="0" smtClean="0"/>
              <a:t>For each valid input the computation of the algorithm is a uniquely defined finite series of elementary steps which produces a certain output.</a:t>
            </a:r>
            <a:endParaRPr lang="ru-RU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D44FA8F-94FA-46B4-B803-B31D6B1D5005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Running time</a:t>
            </a:r>
            <a:endParaRPr lang="ru-RU" dirty="0" smtClean="0"/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154988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The time requirements of an algorithm are conveniently expressed in terms of a single variable, the “size” of a problem instance, which is intended to reflect the amount of input data needed to describe the instance.</a:t>
            </a:r>
            <a:endParaRPr lang="ru-RU" sz="2800" dirty="0" smtClean="0"/>
          </a:p>
          <a:p>
            <a:pPr eaLnBrk="1" hangingPunct="1">
              <a:lnSpc>
                <a:spcPct val="90000"/>
              </a:lnSpc>
            </a:pPr>
            <a:r>
              <a:rPr lang="ru-RU" sz="2800" i="1" dirty="0" smtClean="0">
                <a:sym typeface="Symbol" pitchFamily="18" charset="2"/>
              </a:rPr>
              <a:t> </a:t>
            </a:r>
            <a:r>
              <a:rPr lang="en-US" sz="2800" dirty="0" smtClean="0">
                <a:sym typeface="Symbol" pitchFamily="18" charset="2"/>
              </a:rPr>
              <a:t>The time complexity function for an algorithm expresses its time re</a:t>
            </a:r>
            <a:r>
              <a:rPr lang="en-US" sz="2800" dirty="0" smtClean="0"/>
              <a:t>quirements by giving, for each possible input length, the largest amount of time needed by the algorithm to solve a problem instance of that size.</a:t>
            </a:r>
            <a:endParaRPr lang="ru-RU" sz="2800" dirty="0" smtClean="0">
              <a:cs typeface="Times New Roman" pitchFamily="18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EE3A523-5B0C-4EA3-AD5D-773BFFC5AAAA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Polynomial algorithm</a:t>
            </a:r>
            <a:endParaRPr lang="ru-RU" dirty="0" smtClean="0"/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endParaRPr lang="ru-RU" sz="2400" dirty="0" smtClean="0">
              <a:solidFill>
                <a:schemeClr val="accent1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ru-RU" sz="2400" dirty="0" smtClean="0"/>
              <a:t> </a:t>
            </a:r>
            <a:r>
              <a:rPr lang="en-US" sz="2400" dirty="0" smtClean="0"/>
              <a:t>An algorithm with rational input is said to run in </a:t>
            </a:r>
            <a:r>
              <a:rPr lang="en-US" sz="2400" b="1" dirty="0" smtClean="0"/>
              <a:t>polynomial time </a:t>
            </a:r>
            <a:r>
              <a:rPr lang="en-US" sz="2400" dirty="0" smtClean="0"/>
              <a:t>if there is an integer </a:t>
            </a:r>
            <a:r>
              <a:rPr lang="en-US" sz="2400" i="1" dirty="0" smtClean="0"/>
              <a:t>k</a:t>
            </a:r>
            <a:r>
              <a:rPr lang="en-US" sz="2400" dirty="0" smtClean="0"/>
              <a:t> such that it runs in O(</a:t>
            </a:r>
            <a:r>
              <a:rPr lang="en-US" sz="2400" i="1" dirty="0" err="1" smtClean="0"/>
              <a:t>x</a:t>
            </a:r>
            <a:r>
              <a:rPr lang="en-US" sz="2400" i="1" baseline="30000" dirty="0" err="1" smtClean="0"/>
              <a:t>k</a:t>
            </a:r>
            <a:r>
              <a:rPr lang="en-US" sz="2400" dirty="0" smtClean="0"/>
              <a:t>) time,  where </a:t>
            </a:r>
            <a:r>
              <a:rPr lang="en-US" sz="2400" i="1" dirty="0" smtClean="0"/>
              <a:t>x </a:t>
            </a:r>
            <a:r>
              <a:rPr lang="en-US" sz="2400" dirty="0" smtClean="0"/>
              <a:t>is the input size, and all numbers in intermediate computations can be stored with O(</a:t>
            </a:r>
            <a:r>
              <a:rPr lang="en-US" sz="2400" i="1" dirty="0" err="1" smtClean="0"/>
              <a:t>x</a:t>
            </a:r>
            <a:r>
              <a:rPr lang="en-US" sz="2400" i="1" baseline="30000" dirty="0" err="1" smtClean="0"/>
              <a:t>k</a:t>
            </a:r>
            <a:r>
              <a:rPr lang="en-US" sz="2400" dirty="0" smtClean="0"/>
              <a:t>) bits.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i="1" dirty="0" smtClean="0"/>
              <a:t> </a:t>
            </a:r>
            <a:r>
              <a:rPr lang="en-US" sz="2400" dirty="0" smtClean="0"/>
              <a:t>An algorithm with arbitrary input is said to run in </a:t>
            </a:r>
            <a:r>
              <a:rPr lang="en-US" sz="2400" b="1" dirty="0" smtClean="0"/>
              <a:t>strongly</a:t>
            </a:r>
            <a:r>
              <a:rPr lang="en-US" sz="2400" dirty="0" smtClean="0"/>
              <a:t> </a:t>
            </a:r>
            <a:r>
              <a:rPr lang="en-US" sz="2400" b="1" dirty="0" smtClean="0"/>
              <a:t>polynomial time </a:t>
            </a:r>
            <a:r>
              <a:rPr lang="en-US" sz="2400" dirty="0" smtClean="0"/>
              <a:t>if there is an integer </a:t>
            </a:r>
            <a:r>
              <a:rPr lang="en-US" sz="2400" i="1" dirty="0" smtClean="0"/>
              <a:t>k</a:t>
            </a:r>
            <a:r>
              <a:rPr lang="en-US" sz="2400" dirty="0" smtClean="0"/>
              <a:t> such that it runs in O(</a:t>
            </a:r>
            <a:r>
              <a:rPr lang="en-US" sz="2400" i="1" dirty="0" err="1" smtClean="0"/>
              <a:t>n</a:t>
            </a:r>
            <a:r>
              <a:rPr lang="en-US" sz="2400" i="1" baseline="30000" dirty="0" err="1" smtClean="0"/>
              <a:t>k</a:t>
            </a:r>
            <a:r>
              <a:rPr lang="en-US" sz="2400" dirty="0" smtClean="0"/>
              <a:t>) time for any input consisting of </a:t>
            </a:r>
            <a:r>
              <a:rPr lang="en-US" sz="2400" i="1" dirty="0" smtClean="0"/>
              <a:t>n</a:t>
            </a:r>
            <a:r>
              <a:rPr lang="en-US" sz="2400" dirty="0" smtClean="0"/>
              <a:t> numbers and it runs in polynomial time for rational input.</a:t>
            </a:r>
            <a:endParaRPr lang="en-US" sz="2400" i="1" dirty="0" smtClean="0"/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In the case</a:t>
            </a:r>
            <a:r>
              <a:rPr lang="en-US" sz="2400" i="1" dirty="0" smtClean="0"/>
              <a:t> k =</a:t>
            </a:r>
            <a:r>
              <a:rPr lang="en-US" sz="2400" dirty="0" smtClean="0"/>
              <a:t>1</a:t>
            </a:r>
            <a:r>
              <a:rPr lang="en-US" sz="2400" i="1" dirty="0" smtClean="0"/>
              <a:t> </a:t>
            </a:r>
            <a:r>
              <a:rPr lang="en-US" sz="2400" dirty="0" smtClean="0"/>
              <a:t>we have a </a:t>
            </a:r>
            <a:r>
              <a:rPr lang="en-US" sz="2400" b="1" dirty="0" smtClean="0"/>
              <a:t>linear-time algorithm</a:t>
            </a:r>
            <a:r>
              <a:rPr lang="en-US" sz="2400" i="1" dirty="0" smtClean="0"/>
              <a:t>.</a:t>
            </a:r>
            <a:endParaRPr lang="ru-RU" sz="2400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6E6B9AF-4F99-4A92-BAD5-95C1BC6E5764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NP-hard problem</a:t>
            </a:r>
            <a:r>
              <a:rPr lang="ru-RU" dirty="0" smtClean="0"/>
              <a:t> 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305800" cy="4525963"/>
          </a:xfrm>
        </p:spPr>
        <p:txBody>
          <a:bodyPr/>
          <a:lstStyle/>
          <a:p>
            <a:pPr eaLnBrk="1" hangingPunct="1"/>
            <a:r>
              <a:rPr lang="en-US" dirty="0" smtClean="0"/>
              <a:t>An optimization problem </a:t>
            </a:r>
            <a:r>
              <a:rPr lang="el-GR" dirty="0" smtClean="0">
                <a:cs typeface="Times New Roman" pitchFamily="18" charset="0"/>
              </a:rPr>
              <a:t>Π</a:t>
            </a:r>
            <a:r>
              <a:rPr lang="el-GR" b="1" dirty="0" smtClean="0">
                <a:cs typeface="Times New Roman" pitchFamily="18" charset="0"/>
              </a:rPr>
              <a:t> </a:t>
            </a:r>
            <a:r>
              <a:rPr lang="en-US" dirty="0" smtClean="0"/>
              <a:t>is called </a:t>
            </a:r>
            <a:r>
              <a:rPr lang="en-US" b="1" dirty="0" smtClean="0"/>
              <a:t>NP-hard</a:t>
            </a:r>
            <a:r>
              <a:rPr lang="en-US" dirty="0" smtClean="0"/>
              <a:t> if all problems in NP polynomially reduce to </a:t>
            </a:r>
            <a:r>
              <a:rPr lang="el-GR" dirty="0" smtClean="0">
                <a:cs typeface="Times New Roman" pitchFamily="18" charset="0"/>
              </a:rPr>
              <a:t>Π</a:t>
            </a:r>
            <a:r>
              <a:rPr lang="ru-RU" dirty="0" smtClean="0"/>
              <a:t>.</a:t>
            </a:r>
          </a:p>
          <a:p>
            <a:pPr eaLnBrk="1" hangingPunct="1"/>
            <a:r>
              <a:rPr lang="en-US" dirty="0" smtClean="0"/>
              <a:t>For any NP-hard problem, there does not exist an exact polynomial-time algorithm, unless         </a:t>
            </a:r>
            <a:r>
              <a:rPr lang="en-US" b="1" dirty="0" smtClean="0"/>
              <a:t>P</a:t>
            </a:r>
            <a:r>
              <a:rPr lang="ru-RU" b="1" dirty="0" smtClean="0"/>
              <a:t> </a:t>
            </a:r>
            <a:r>
              <a:rPr lang="en-US" b="1" dirty="0" smtClean="0"/>
              <a:t>=</a:t>
            </a:r>
            <a:r>
              <a:rPr lang="ru-RU" dirty="0" smtClean="0"/>
              <a:t> </a:t>
            </a:r>
            <a:r>
              <a:rPr lang="en-US" b="1" dirty="0" smtClean="0"/>
              <a:t>NP</a:t>
            </a:r>
            <a:r>
              <a:rPr lang="ru-RU" dirty="0" smtClean="0"/>
              <a:t>.</a:t>
            </a:r>
          </a:p>
          <a:p>
            <a:pPr eaLnBrk="1" hangingPunct="1">
              <a:buFontTx/>
              <a:buNone/>
            </a:pPr>
            <a:endParaRPr lang="ru-RU" dirty="0" smtClean="0"/>
          </a:p>
          <a:p>
            <a:pPr eaLnBrk="1" hangingPunct="1">
              <a:buFontTx/>
              <a:buNone/>
            </a:pPr>
            <a:r>
              <a:rPr lang="ru-RU" b="1" dirty="0" smtClean="0"/>
              <a:t>   </a:t>
            </a:r>
            <a:r>
              <a:rPr lang="en-US" b="1" dirty="0" smtClean="0">
                <a:solidFill>
                  <a:srgbClr val="FF0000"/>
                </a:solidFill>
              </a:rPr>
              <a:t>Almost all interesting optimization  problems are</a:t>
            </a:r>
            <a:r>
              <a:rPr lang="ru-RU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b="1" dirty="0" smtClean="0">
                <a:solidFill>
                  <a:srgbClr val="FF0000"/>
                </a:solidFill>
                <a:cs typeface="Times New Roman" pitchFamily="18" charset="0"/>
              </a:rPr>
              <a:t>NP-hard</a:t>
            </a:r>
            <a:r>
              <a:rPr lang="ru-RU" b="1" dirty="0" smtClean="0">
                <a:solidFill>
                  <a:srgbClr val="FF0000"/>
                </a:solidFill>
                <a:cs typeface="Times New Roman" pitchFamily="18" charset="0"/>
              </a:rPr>
              <a:t>.</a:t>
            </a:r>
            <a:endParaRPr lang="ru-RU" b="1" dirty="0" smtClean="0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6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AAB3620-36E1-4B42-A11A-AB7994F2C50C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What we can do with</a:t>
            </a:r>
            <a:r>
              <a:rPr lang="ru-RU" sz="4000" dirty="0" smtClean="0"/>
              <a:t> </a:t>
            </a:r>
            <a:r>
              <a:rPr lang="en-US" sz="4000" dirty="0" smtClean="0"/>
              <a:t>NP-hard</a:t>
            </a:r>
            <a:r>
              <a:rPr lang="ru-RU" sz="4000" dirty="0" smtClean="0"/>
              <a:t> </a:t>
            </a:r>
            <a:r>
              <a:rPr lang="en-US" sz="4000" dirty="0" smtClean="0"/>
              <a:t>problems</a:t>
            </a:r>
            <a:r>
              <a:rPr lang="ru-RU" sz="4000" dirty="0" smtClean="0"/>
              <a:t>?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dirty="0" smtClean="0"/>
          </a:p>
          <a:p>
            <a:pPr eaLnBrk="1" hangingPunct="1"/>
            <a:r>
              <a:rPr lang="en-US" dirty="0" smtClean="0"/>
              <a:t>Solve by enumeration algorithms.</a:t>
            </a:r>
          </a:p>
          <a:p>
            <a:pPr eaLnBrk="1" hangingPunct="1"/>
            <a:r>
              <a:rPr lang="en-US" dirty="0" smtClean="0"/>
              <a:t>Solve by approximation algorithms:</a:t>
            </a:r>
            <a:endParaRPr lang="ru-RU" dirty="0" smtClean="0"/>
          </a:p>
          <a:p>
            <a:pPr lvl="1" eaLnBrk="1" hangingPunct="1"/>
            <a:r>
              <a:rPr lang="en-US" dirty="0" smtClean="0"/>
              <a:t>heuristics, </a:t>
            </a:r>
            <a:r>
              <a:rPr lang="en-US" dirty="0" err="1" smtClean="0"/>
              <a:t>metaheuristics</a:t>
            </a:r>
            <a:endParaRPr lang="ru-RU" dirty="0" smtClean="0"/>
          </a:p>
          <a:p>
            <a:pPr lvl="1" eaLnBrk="1" hangingPunct="1"/>
            <a:r>
              <a:rPr lang="en-US" dirty="0" smtClean="0"/>
              <a:t>approximation algorithms with guaranteed worst-case performance ratio.</a:t>
            </a:r>
            <a:endParaRPr lang="ru-RU" dirty="0" smtClean="0"/>
          </a:p>
          <a:p>
            <a:pPr algn="ctr" eaLnBrk="1" hangingPunct="1">
              <a:buFontTx/>
              <a:buNone/>
            </a:pPr>
            <a:r>
              <a:rPr lang="ru-RU" dirty="0" smtClean="0"/>
              <a:t>  </a:t>
            </a:r>
            <a:r>
              <a:rPr lang="en-US" dirty="0" smtClean="0">
                <a:solidFill>
                  <a:schemeClr val="accent2"/>
                </a:solidFill>
              </a:rPr>
              <a:t>We will study approximation algorithms with guaranteed approximation ratio.</a:t>
            </a:r>
          </a:p>
          <a:p>
            <a:pPr algn="ctr" eaLnBrk="1" hangingPunct="1">
              <a:buFontTx/>
              <a:buNone/>
            </a:pPr>
            <a:r>
              <a:rPr lang="ru-RU" dirty="0" smtClean="0">
                <a:solidFill>
                  <a:schemeClr val="accent2"/>
                </a:solidFill>
              </a:rPr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98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98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E23D4BA-FE45-4F88-96D4-204A3174F739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Approximation algorithm</a:t>
            </a:r>
            <a:endParaRPr lang="ru-RU" dirty="0" smtClean="0"/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3058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dirty="0" smtClean="0"/>
              <a:t>   </a:t>
            </a:r>
          </a:p>
          <a:p>
            <a:pPr eaLnBrk="1" hangingPunct="1">
              <a:buFontTx/>
              <a:buNone/>
            </a:pPr>
            <a:r>
              <a:rPr lang="ru-RU" dirty="0" smtClean="0"/>
              <a:t>    </a:t>
            </a:r>
            <a:r>
              <a:rPr lang="en-US" dirty="0" smtClean="0"/>
              <a:t>An </a:t>
            </a:r>
            <a:r>
              <a:rPr lang="el-GR" b="1" dirty="0" smtClean="0">
                <a:cs typeface="Times New Roman" pitchFamily="18" charset="0"/>
              </a:rPr>
              <a:t>ρ</a:t>
            </a:r>
            <a:r>
              <a:rPr lang="ru-RU" b="1" dirty="0" smtClean="0">
                <a:cs typeface="Times New Roman" pitchFamily="18" charset="0"/>
              </a:rPr>
              <a:t>-</a:t>
            </a:r>
            <a:r>
              <a:rPr lang="en-US" b="1" dirty="0" smtClean="0">
                <a:cs typeface="Times New Roman" pitchFamily="18" charset="0"/>
              </a:rPr>
              <a:t>approximation algorithm </a:t>
            </a:r>
            <a:r>
              <a:rPr lang="en-US" dirty="0" smtClean="0"/>
              <a:t>for an optimization problem is a polynomial-time algorithm that for all instances of the problem produces a solution whose value is within a factor of </a:t>
            </a:r>
            <a:r>
              <a:rPr lang="en-US" i="1" dirty="0" smtClean="0">
                <a:sym typeface="Symbol"/>
              </a:rPr>
              <a:t></a:t>
            </a:r>
            <a:r>
              <a:rPr lang="en-US" dirty="0" smtClean="0">
                <a:sym typeface="Symbol"/>
              </a:rPr>
              <a:t> of the value of an optimal solution.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A08C36F-3ADD-4013-B2E4-BAB2FB27A870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Approximation schemes</a:t>
            </a:r>
            <a:endParaRPr lang="ru-RU" sz="4000" dirty="0" smtClean="0"/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3820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z="2800" dirty="0" smtClean="0"/>
              <a:t>  </a:t>
            </a:r>
            <a:r>
              <a:rPr lang="en-US" sz="2400" dirty="0" smtClean="0"/>
              <a:t>Let </a:t>
            </a:r>
            <a:r>
              <a:rPr lang="el-GR" sz="2400" dirty="0" smtClean="0">
                <a:cs typeface="Times New Roman" pitchFamily="18" charset="0"/>
              </a:rPr>
              <a:t>Π </a:t>
            </a:r>
            <a:r>
              <a:rPr lang="en-US" sz="2400" dirty="0" smtClean="0">
                <a:cs typeface="Times New Roman" pitchFamily="18" charset="0"/>
              </a:rPr>
              <a:t>be a minimization problem. </a:t>
            </a:r>
          </a:p>
          <a:p>
            <a:pPr eaLnBrk="1" hangingPunct="1"/>
            <a:r>
              <a:rPr lang="en-US" sz="2400" dirty="0" smtClean="0"/>
              <a:t>An </a:t>
            </a:r>
            <a:r>
              <a:rPr lang="en-US" sz="2400" b="1" dirty="0" smtClean="0"/>
              <a:t>approximation scheme </a:t>
            </a:r>
            <a:r>
              <a:rPr lang="en-US" sz="2400" dirty="0" smtClean="0"/>
              <a:t>for problem </a:t>
            </a:r>
            <a:r>
              <a:rPr lang="el-GR" sz="2400" dirty="0" smtClean="0">
                <a:cs typeface="Times New Roman" pitchFamily="18" charset="0"/>
              </a:rPr>
              <a:t>Π </a:t>
            </a:r>
            <a:r>
              <a:rPr lang="en-US" sz="2400" dirty="0" smtClean="0"/>
              <a:t>is</a:t>
            </a:r>
            <a:r>
              <a:rPr lang="ru-RU" sz="2400" dirty="0" smtClean="0"/>
              <a:t> </a:t>
            </a:r>
            <a:r>
              <a:rPr lang="en-US" sz="2400" dirty="0" smtClean="0"/>
              <a:t>a family of </a:t>
            </a:r>
            <a:r>
              <a:rPr lang="en-US" sz="2400" dirty="0" smtClean="0">
                <a:cs typeface="Times New Roman" pitchFamily="18" charset="0"/>
                <a:sym typeface="Symbol"/>
              </a:rPr>
              <a:t>(1+ )-approximation </a:t>
            </a:r>
            <a:r>
              <a:rPr lang="en-US" sz="2400" dirty="0" smtClean="0"/>
              <a:t>algorithms </a:t>
            </a:r>
            <a:r>
              <a:rPr lang="en-US" sz="2400" dirty="0" smtClean="0">
                <a:cs typeface="Times New Roman" pitchFamily="18" charset="0"/>
              </a:rPr>
              <a:t>A</a:t>
            </a:r>
            <a:r>
              <a:rPr lang="el-GR" sz="2400" baseline="-25000" dirty="0" smtClean="0">
                <a:cs typeface="Times New Roman" pitchFamily="18" charset="0"/>
              </a:rPr>
              <a:t>ε</a:t>
            </a:r>
            <a:r>
              <a:rPr lang="en-US" sz="2400" baseline="-25000" dirty="0" smtClean="0">
                <a:cs typeface="Times New Roman" pitchFamily="18" charset="0"/>
              </a:rPr>
              <a:t> </a:t>
            </a:r>
            <a:r>
              <a:rPr lang="en-US" sz="2400" dirty="0" smtClean="0">
                <a:cs typeface="Times New Roman" pitchFamily="18" charset="0"/>
              </a:rPr>
              <a:t>for problem </a:t>
            </a:r>
            <a:r>
              <a:rPr lang="el-GR" sz="2400" dirty="0" smtClean="0">
                <a:cs typeface="Times New Roman" pitchFamily="18" charset="0"/>
              </a:rPr>
              <a:t>Π</a:t>
            </a:r>
            <a:r>
              <a:rPr lang="en-US" sz="2400" dirty="0" smtClean="0">
                <a:cs typeface="Times New Roman" pitchFamily="18" charset="0"/>
              </a:rPr>
              <a:t> over all </a:t>
            </a:r>
            <a:r>
              <a:rPr lang="en-US" sz="2400" dirty="0" smtClean="0">
                <a:cs typeface="Times New Roman" pitchFamily="18" charset="0"/>
                <a:sym typeface="Symbol"/>
              </a:rPr>
              <a:t> &gt; 0.</a:t>
            </a:r>
            <a:r>
              <a:rPr lang="en-US" sz="2400" dirty="0" smtClean="0">
                <a:cs typeface="Times New Roman" pitchFamily="18" charset="0"/>
              </a:rPr>
              <a:t>  </a:t>
            </a:r>
          </a:p>
          <a:p>
            <a:pPr eaLnBrk="1" hangingPunct="1"/>
            <a:r>
              <a:rPr lang="en-US" sz="2400" dirty="0" smtClean="0">
                <a:cs typeface="Times New Roman" pitchFamily="18" charset="0"/>
              </a:rPr>
              <a:t>A</a:t>
            </a:r>
            <a:r>
              <a:rPr lang="en-US" sz="2400" dirty="0" smtClean="0"/>
              <a:t> </a:t>
            </a:r>
            <a:r>
              <a:rPr lang="en-US" sz="2400" b="1" dirty="0" smtClean="0"/>
              <a:t>polynomial-time approximation scheme (PTAS) </a:t>
            </a:r>
            <a:r>
              <a:rPr lang="en-US" sz="2400" dirty="0" smtClean="0"/>
              <a:t>for problem </a:t>
            </a:r>
            <a:r>
              <a:rPr lang="el-GR" sz="2400" dirty="0" smtClean="0">
                <a:cs typeface="Times New Roman" pitchFamily="18" charset="0"/>
              </a:rPr>
              <a:t>Π </a:t>
            </a:r>
            <a:r>
              <a:rPr lang="en-US" sz="2400" dirty="0" smtClean="0"/>
              <a:t>is</a:t>
            </a:r>
            <a:r>
              <a:rPr lang="ru-RU" sz="2400" dirty="0" smtClean="0"/>
              <a:t> </a:t>
            </a:r>
            <a:r>
              <a:rPr lang="en-US" sz="2400" dirty="0" smtClean="0"/>
              <a:t>an approximation scheme whose time complexity is polynomial in the input size for the fixed </a:t>
            </a:r>
            <a:r>
              <a:rPr lang="en-US" sz="2400" dirty="0" smtClean="0">
                <a:cs typeface="Times New Roman" pitchFamily="18" charset="0"/>
                <a:sym typeface="Symbol"/>
              </a:rPr>
              <a:t>.</a:t>
            </a:r>
          </a:p>
          <a:p>
            <a:pPr eaLnBrk="1" hangingPunct="1"/>
            <a:r>
              <a:rPr lang="en-US" sz="2400" dirty="0" smtClean="0">
                <a:cs typeface="Times New Roman" pitchFamily="18" charset="0"/>
                <a:sym typeface="Symbol"/>
              </a:rPr>
              <a:t>A </a:t>
            </a:r>
            <a:r>
              <a:rPr lang="en-US" sz="2400" b="1" dirty="0" smtClean="0">
                <a:cs typeface="Times New Roman" pitchFamily="18" charset="0"/>
                <a:sym typeface="Symbol"/>
              </a:rPr>
              <a:t>fully</a:t>
            </a:r>
            <a:r>
              <a:rPr lang="en-US" sz="2400" dirty="0" smtClean="0">
                <a:cs typeface="Times New Roman" pitchFamily="18" charset="0"/>
                <a:sym typeface="Symbol"/>
              </a:rPr>
              <a:t> </a:t>
            </a:r>
            <a:r>
              <a:rPr lang="en-US" sz="2400" b="1" dirty="0" smtClean="0"/>
              <a:t>polynomial-time approximation scheme (FPTAS) </a:t>
            </a:r>
            <a:r>
              <a:rPr lang="en-US" sz="2400" dirty="0" smtClean="0"/>
              <a:t>for problem </a:t>
            </a:r>
            <a:r>
              <a:rPr lang="el-GR" sz="2400" dirty="0" smtClean="0">
                <a:cs typeface="Times New Roman" pitchFamily="18" charset="0"/>
              </a:rPr>
              <a:t>Π </a:t>
            </a:r>
            <a:r>
              <a:rPr lang="en-US" sz="2400" dirty="0" smtClean="0"/>
              <a:t>is</a:t>
            </a:r>
            <a:r>
              <a:rPr lang="ru-RU" sz="2400" dirty="0" smtClean="0"/>
              <a:t> </a:t>
            </a:r>
            <a:r>
              <a:rPr lang="en-US" sz="2400" dirty="0" smtClean="0"/>
              <a:t>an approximation scheme whose time complexity is polynomial in the input size and also polynomial in 1/</a:t>
            </a:r>
            <a:r>
              <a:rPr lang="el-GR" sz="2400" dirty="0" smtClean="0"/>
              <a:t>ε</a:t>
            </a:r>
            <a:r>
              <a:rPr lang="en-US" sz="2400" dirty="0" smtClean="0"/>
              <a:t>.</a:t>
            </a:r>
          </a:p>
          <a:p>
            <a:pPr eaLnBrk="1" hangingPunct="1">
              <a:buFontTx/>
              <a:buNone/>
            </a:pPr>
            <a:r>
              <a:rPr lang="en-US" sz="2400" dirty="0" smtClean="0"/>
              <a:t>   </a:t>
            </a:r>
            <a:endParaRPr lang="el-GR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2C35DA1-9CB9-48F2-BC8D-2CE6EAC72FDC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Algorithm</a:t>
            </a:r>
            <a:endParaRPr lang="ru-RU" dirty="0" smtClean="0"/>
          </a:p>
        </p:txBody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How to design an approximation algorithm</a:t>
            </a:r>
            <a:r>
              <a:rPr lang="ru-RU" dirty="0" smtClean="0"/>
              <a:t>?</a:t>
            </a:r>
          </a:p>
          <a:p>
            <a:pPr lvl="1" eaLnBrk="1" hangingPunct="1"/>
            <a:r>
              <a:rPr lang="en-US" dirty="0" smtClean="0"/>
              <a:t>The study of the combinatorial structure of the problem</a:t>
            </a:r>
            <a:endParaRPr lang="ru-RU" dirty="0" smtClean="0"/>
          </a:p>
          <a:p>
            <a:pPr lvl="1" eaLnBrk="1" hangingPunct="1"/>
            <a:r>
              <a:rPr lang="en-US" dirty="0" smtClean="0"/>
              <a:t>The study of properties of optimal solutions</a:t>
            </a:r>
            <a:endParaRPr lang="ru-RU" dirty="0" smtClean="0"/>
          </a:p>
          <a:p>
            <a:pPr lvl="1" eaLnBrk="1" hangingPunct="1"/>
            <a:r>
              <a:rPr lang="en-US" dirty="0" smtClean="0"/>
              <a:t>The design of algorithms</a:t>
            </a:r>
            <a:r>
              <a:rPr lang="ru-RU" dirty="0" smtClean="0"/>
              <a:t>, </a:t>
            </a:r>
            <a:r>
              <a:rPr lang="en-US" dirty="0" smtClean="0"/>
              <a:t>based on these properties</a:t>
            </a:r>
            <a:endParaRPr lang="ru-RU" dirty="0" smtClean="0"/>
          </a:p>
          <a:p>
            <a:pPr eaLnBrk="1" hangingPunct="1"/>
            <a:r>
              <a:rPr lang="en-US" dirty="0" smtClean="0"/>
              <a:t>Generalization and extension of techniques accumulated in the construction of algorithms for polynomially solvable problems</a:t>
            </a:r>
            <a:r>
              <a:rPr lang="ru-RU" dirty="0" smtClean="0"/>
              <a:t>.</a:t>
            </a:r>
          </a:p>
          <a:p>
            <a:pPr lvl="1" eaLnBrk="1" hangingPunct="1"/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Номер слайда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EA80382-A2B4-4B03-A8CA-600E2EC7DF9F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dirty="0" smtClean="0"/>
              <a:t>Linear Programming</a:t>
            </a:r>
          </a:p>
        </p:txBody>
      </p:sp>
      <p:graphicFrame>
        <p:nvGraphicFramePr>
          <p:cNvPr id="1026" name="Object 3"/>
          <p:cNvGraphicFramePr>
            <a:graphicFrameLocks noChangeAspect="1"/>
          </p:cNvGraphicFramePr>
          <p:nvPr>
            <p:ph idx="4294967295"/>
          </p:nvPr>
        </p:nvGraphicFramePr>
        <p:xfrm>
          <a:off x="609600" y="1600200"/>
          <a:ext cx="7172325" cy="2879725"/>
        </p:xfrm>
        <a:graphic>
          <a:graphicData uri="http://schemas.openxmlformats.org/presentationml/2006/ole">
            <p:oleObj spid="_x0000_s1026" name="Формула" r:id="rId3" imgW="3416040" imgH="1371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563FCC-ECEB-4797-AB9D-02B74EDBFD70}" type="slidenum">
              <a:rPr lang="en-US" smtClean="0"/>
              <a:pPr/>
              <a:t>19</a:t>
            </a:fld>
            <a:endParaRPr lang="en-US" smtClean="0"/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Polynomially solvable problems</a:t>
            </a:r>
            <a:endParaRPr lang="ru-RU" sz="4000" dirty="0" smtClean="0"/>
          </a:p>
        </p:txBody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dirty="0" smtClean="0"/>
          </a:p>
          <a:p>
            <a:pPr eaLnBrk="1" hangingPunct="1"/>
            <a:r>
              <a:rPr lang="en-US" dirty="0" smtClean="0"/>
              <a:t>The minimum spanning tree problems</a:t>
            </a:r>
            <a:endParaRPr lang="ru-RU" dirty="0" smtClean="0"/>
          </a:p>
          <a:p>
            <a:pPr eaLnBrk="1" hangingPunct="1"/>
            <a:r>
              <a:rPr lang="en-US" dirty="0" smtClean="0"/>
              <a:t>The maximum flow problem</a:t>
            </a:r>
            <a:endParaRPr lang="ru-RU" dirty="0" smtClean="0"/>
          </a:p>
          <a:p>
            <a:pPr eaLnBrk="1" hangingPunct="1"/>
            <a:r>
              <a:rPr lang="en-US" dirty="0" smtClean="0"/>
              <a:t>The assignment problem</a:t>
            </a:r>
            <a:endParaRPr lang="ru-RU" dirty="0" smtClean="0"/>
          </a:p>
          <a:p>
            <a:pPr eaLnBrk="1" hangingPunct="1"/>
            <a:r>
              <a:rPr lang="en-US" dirty="0" smtClean="0"/>
              <a:t>The maximum weight matching problem</a:t>
            </a:r>
            <a:endParaRPr lang="ru-RU" dirty="0" smtClean="0"/>
          </a:p>
          <a:p>
            <a:pPr algn="ctr" eaLnBrk="1" hangingPunct="1">
              <a:buFontTx/>
              <a:buNone/>
            </a:pPr>
            <a:r>
              <a:rPr lang="ru-RU" dirty="0" smtClean="0">
                <a:cs typeface="Times New Roman" pitchFamily="18" charset="0"/>
              </a:rPr>
              <a:t>●●●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2B92475-52CB-428A-8B46-2282D45FC100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800" dirty="0" smtClean="0"/>
              <a:t>We will study</a:t>
            </a:r>
            <a:endParaRPr lang="ru-RU" sz="4800" dirty="0" smtClean="0"/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ru-RU" dirty="0" smtClean="0"/>
              <a:t>      </a:t>
            </a:r>
          </a:p>
          <a:p>
            <a:pPr eaLnBrk="1" hangingPunct="1">
              <a:buFontTx/>
              <a:buNone/>
            </a:pPr>
            <a:endParaRPr lang="ru-RU" dirty="0" smtClean="0"/>
          </a:p>
          <a:p>
            <a:pPr algn="ctr" eaLnBrk="1" hangingPunct="1">
              <a:buFontTx/>
              <a:buNone/>
            </a:pPr>
            <a:r>
              <a:rPr lang="en-US" sz="4800" i="1" dirty="0" smtClean="0"/>
              <a:t>NP</a:t>
            </a:r>
            <a:r>
              <a:rPr lang="ru-RU" sz="4800" dirty="0" smtClean="0"/>
              <a:t>-</a:t>
            </a:r>
            <a:r>
              <a:rPr lang="en-US" sz="4800" dirty="0" smtClean="0"/>
              <a:t>hard optimization problem</a:t>
            </a:r>
            <a:endParaRPr lang="ru-RU" sz="4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52595AB-8E95-4E66-B6AF-50858F0F3779}" type="slidenum">
              <a:rPr lang="en-US" smtClean="0"/>
              <a:pPr/>
              <a:t>20</a:t>
            </a:fld>
            <a:endParaRPr lang="en-US" smtClean="0"/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How do we establish the approximation guarantee?</a:t>
            </a:r>
            <a:endParaRPr lang="ru-RU" sz="4000" dirty="0" smtClean="0"/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dirty="0" smtClean="0">
              <a:solidFill>
                <a:schemeClr val="hlink"/>
              </a:solidFill>
            </a:endParaRPr>
          </a:p>
          <a:p>
            <a:pPr eaLnBrk="1" hangingPunct="1"/>
            <a:r>
              <a:rPr lang="en-US" dirty="0" smtClean="0">
                <a:solidFill>
                  <a:schemeClr val="hlink"/>
                </a:solidFill>
              </a:rPr>
              <a:t>Can we compare the cost of the solution produced by the algorithm with the cost of an optimal solution</a:t>
            </a:r>
            <a:r>
              <a:rPr lang="ru-RU" dirty="0" smtClean="0">
                <a:solidFill>
                  <a:schemeClr val="hlink"/>
                </a:solidFill>
              </a:rPr>
              <a:t>?</a:t>
            </a:r>
            <a:r>
              <a:rPr lang="ru-RU" dirty="0" smtClean="0">
                <a:solidFill>
                  <a:schemeClr val="folHlink"/>
                </a:solidFill>
              </a:rPr>
              <a:t>.</a:t>
            </a:r>
          </a:p>
          <a:p>
            <a:pPr eaLnBrk="1" hangingPunct="1"/>
            <a:r>
              <a:rPr lang="en-US" dirty="0" smtClean="0">
                <a:solidFill>
                  <a:srgbClr val="FF0000"/>
                </a:solidFill>
              </a:rPr>
              <a:t>However, for such problems, not only is it  NP-hard to find an optimal solution, but it is also NP-hard to compute the cost of an optimal solution.</a:t>
            </a:r>
            <a:endParaRPr lang="ru-RU" dirty="0" smtClean="0">
              <a:solidFill>
                <a:schemeClr val="hlink"/>
              </a:solidFill>
            </a:endParaRPr>
          </a:p>
          <a:p>
            <a:pPr eaLnBrk="1" hangingPunct="1">
              <a:buFontTx/>
              <a:buNone/>
            </a:pPr>
            <a:endParaRPr lang="ru-RU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4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4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AE2338F-B2CA-48B8-87D6-055CE6BEDD97}" type="slidenum">
              <a:rPr lang="en-US" smtClean="0"/>
              <a:pPr/>
              <a:t>21</a:t>
            </a:fld>
            <a:endParaRPr lang="en-US" smtClean="0"/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Lower bound</a:t>
            </a:r>
            <a:endParaRPr lang="ru-RU" dirty="0" smtClean="0"/>
          </a:p>
        </p:txBody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We should find a “good” polynomial time computable lower bound on the cost of an optimal solution.</a:t>
            </a:r>
          </a:p>
          <a:p>
            <a:pPr eaLnBrk="1" hangingPunct="1"/>
            <a:r>
              <a:rPr lang="en-US" dirty="0" smtClean="0"/>
              <a:t>Moreover, it is interesting that a “good” lower bound usually provides a key step in the design of approximation algorithms.</a:t>
            </a: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6815659-051C-4C1D-8B81-7D71EBE08CF0}" type="slidenum">
              <a:rPr lang="en-US" smtClean="0"/>
              <a:pPr/>
              <a:t>22</a:t>
            </a:fld>
            <a:endParaRPr lang="en-US" smtClean="0"/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Cardinality vertex cover </a:t>
            </a:r>
          </a:p>
        </p:txBody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752600"/>
            <a:ext cx="7696200" cy="4373563"/>
          </a:xfrm>
        </p:spPr>
        <p:txBody>
          <a:bodyPr/>
          <a:lstStyle/>
          <a:p>
            <a:pPr eaLnBrk="1" hangingPunct="1"/>
            <a:endParaRPr lang="ru-RU" sz="2800" i="1" dirty="0" smtClean="0">
              <a:solidFill>
                <a:schemeClr val="accent2"/>
              </a:solidFill>
            </a:endParaRPr>
          </a:p>
          <a:p>
            <a:pPr eaLnBrk="1" hangingPunct="1"/>
            <a:r>
              <a:rPr lang="en-US" sz="2800" i="1" dirty="0" smtClean="0">
                <a:solidFill>
                  <a:schemeClr val="accent2"/>
                </a:solidFill>
              </a:rPr>
              <a:t>Given</a:t>
            </a:r>
            <a:r>
              <a:rPr lang="en-US" sz="2800" dirty="0" smtClean="0"/>
              <a:t> an undirected graph </a:t>
            </a:r>
            <a:r>
              <a:rPr lang="en-US" sz="2800" i="1" dirty="0" smtClean="0"/>
              <a:t>G</a:t>
            </a:r>
            <a:r>
              <a:rPr lang="ru-RU" sz="2800" i="1" dirty="0" smtClean="0"/>
              <a:t> </a:t>
            </a:r>
            <a:r>
              <a:rPr lang="ru-RU" sz="2800" dirty="0" smtClean="0"/>
              <a:t>= (</a:t>
            </a:r>
            <a:r>
              <a:rPr lang="en-US" sz="2800" i="1" dirty="0" smtClean="0"/>
              <a:t>V</a:t>
            </a:r>
            <a:r>
              <a:rPr lang="en-US" sz="2800" dirty="0" smtClean="0"/>
              <a:t>,</a:t>
            </a:r>
            <a:r>
              <a:rPr lang="ru-RU" sz="2800" dirty="0" smtClean="0"/>
              <a:t> </a:t>
            </a:r>
            <a:r>
              <a:rPr lang="en-US" sz="2800" i="1" dirty="0" smtClean="0"/>
              <a:t>E</a:t>
            </a:r>
            <a:r>
              <a:rPr lang="ru-RU" sz="2800" dirty="0" smtClean="0"/>
              <a:t>)</a:t>
            </a:r>
            <a:r>
              <a:rPr lang="en-US" sz="2800" dirty="0" smtClean="0"/>
              <a:t>.</a:t>
            </a:r>
            <a:endParaRPr lang="en-US" sz="2800" b="1" dirty="0" smtClean="0">
              <a:cs typeface="Times New Roman" pitchFamily="18" charset="0"/>
            </a:endParaRPr>
          </a:p>
          <a:p>
            <a:pPr eaLnBrk="1" hangingPunct="1"/>
            <a:r>
              <a:rPr lang="en-US" sz="2800" i="1" dirty="0" smtClean="0">
                <a:solidFill>
                  <a:schemeClr val="accent2"/>
                </a:solidFill>
              </a:rPr>
              <a:t>Find </a:t>
            </a:r>
            <a:r>
              <a:rPr lang="en-US" sz="2800" dirty="0" smtClean="0"/>
              <a:t>a minimum cardinality vertex cover.</a:t>
            </a:r>
            <a:endParaRPr lang="ru-RU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8399471-23FA-4638-8F87-9A1682F57ACA}" type="slidenum">
              <a:rPr lang="en-US" smtClean="0"/>
              <a:pPr/>
              <a:t>23</a:t>
            </a:fld>
            <a:endParaRPr lang="en-US" smtClean="0"/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Maximum and maximal matching</a:t>
            </a:r>
            <a:endParaRPr lang="ru-RU" dirty="0" smtClean="0"/>
          </a:p>
        </p:txBody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ru-RU" sz="2800" dirty="0" smtClean="0"/>
              <a:t>    </a:t>
            </a:r>
            <a:r>
              <a:rPr lang="en-US" sz="2400" dirty="0" smtClean="0"/>
              <a:t>Given a graph </a:t>
            </a:r>
            <a:r>
              <a:rPr lang="en-US" sz="2400" i="1" dirty="0" smtClean="0"/>
              <a:t>G</a:t>
            </a:r>
            <a:r>
              <a:rPr lang="ru-RU" sz="2400" i="1" dirty="0" smtClean="0"/>
              <a:t> </a:t>
            </a:r>
            <a:r>
              <a:rPr lang="ru-RU" sz="2400" dirty="0" smtClean="0"/>
              <a:t>= (</a:t>
            </a:r>
            <a:r>
              <a:rPr lang="en-US" sz="2400" i="1" dirty="0" smtClean="0"/>
              <a:t>V</a:t>
            </a:r>
            <a:r>
              <a:rPr lang="en-US" sz="2400" dirty="0" smtClean="0"/>
              <a:t>,</a:t>
            </a:r>
            <a:r>
              <a:rPr lang="ru-RU" sz="2400" dirty="0" smtClean="0"/>
              <a:t> </a:t>
            </a:r>
            <a:r>
              <a:rPr lang="en-US" sz="2400" i="1" dirty="0" smtClean="0"/>
              <a:t>E</a:t>
            </a:r>
            <a:r>
              <a:rPr lang="ru-RU" sz="2400" dirty="0" smtClean="0"/>
              <a:t>)</a:t>
            </a:r>
            <a:r>
              <a:rPr lang="en-US" sz="2400" dirty="0" smtClean="0"/>
              <a:t>,</a:t>
            </a:r>
            <a:r>
              <a:rPr lang="ru-RU" sz="2400" dirty="0" smtClean="0"/>
              <a:t> </a:t>
            </a:r>
            <a:r>
              <a:rPr lang="en-US" sz="2400" dirty="0" smtClean="0"/>
              <a:t>a subset of the edges </a:t>
            </a:r>
            <a:r>
              <a:rPr lang="en-US" sz="2400" i="1" dirty="0" smtClean="0">
                <a:cs typeface="Times New Roman" pitchFamily="18" charset="0"/>
              </a:rPr>
              <a:t>M</a:t>
            </a:r>
            <a:r>
              <a:rPr lang="ru-RU" sz="2400" dirty="0" smtClean="0">
                <a:cs typeface="Times New Roman" pitchFamily="18" charset="0"/>
              </a:rPr>
              <a:t> </a:t>
            </a:r>
            <a:r>
              <a:rPr lang="en-US" sz="2400" dirty="0" smtClean="0">
                <a:sym typeface="Symbol" pitchFamily="18" charset="2"/>
              </a:rPr>
              <a:t> </a:t>
            </a:r>
            <a:r>
              <a:rPr lang="en-US" sz="2400" i="1" dirty="0" smtClean="0">
                <a:sym typeface="Symbol" pitchFamily="18" charset="2"/>
              </a:rPr>
              <a:t>E </a:t>
            </a:r>
            <a:r>
              <a:rPr lang="en-US" sz="2400" dirty="0" smtClean="0">
                <a:sym typeface="Symbol" pitchFamily="18" charset="2"/>
              </a:rPr>
              <a:t>is said to be a </a:t>
            </a:r>
            <a:r>
              <a:rPr lang="en-US" sz="2400" b="1" dirty="0" smtClean="0">
                <a:sym typeface="Symbol" pitchFamily="18" charset="2"/>
              </a:rPr>
              <a:t>matching </a:t>
            </a:r>
            <a:r>
              <a:rPr lang="en-US" sz="2400" dirty="0" smtClean="0">
                <a:sym typeface="Symbol" pitchFamily="18" charset="2"/>
              </a:rPr>
              <a:t>if no two edges of </a:t>
            </a:r>
            <a:r>
              <a:rPr lang="en-US" sz="2400" i="1" dirty="0" smtClean="0">
                <a:sym typeface="Symbol" pitchFamily="18" charset="2"/>
              </a:rPr>
              <a:t>M</a:t>
            </a:r>
            <a:r>
              <a:rPr lang="en-US" sz="2400" dirty="0" smtClean="0">
                <a:sym typeface="Symbol" pitchFamily="18" charset="2"/>
              </a:rPr>
              <a:t> share an endpoint</a:t>
            </a:r>
            <a:r>
              <a:rPr lang="ru-RU" sz="2400" dirty="0" smtClean="0">
                <a:sym typeface="Symbol" pitchFamily="18" charset="2"/>
              </a:rPr>
              <a:t>.</a:t>
            </a:r>
          </a:p>
          <a:p>
            <a:pPr eaLnBrk="1" hangingPunct="1"/>
            <a:r>
              <a:rPr lang="en-US" sz="2400" dirty="0" smtClean="0">
                <a:sym typeface="Symbol" pitchFamily="18" charset="2"/>
              </a:rPr>
              <a:t>A matching of maximum cardinality in </a:t>
            </a:r>
            <a:r>
              <a:rPr lang="en-US" sz="2400" i="1" dirty="0" smtClean="0">
                <a:sym typeface="Symbol" pitchFamily="18" charset="2"/>
              </a:rPr>
              <a:t>G</a:t>
            </a:r>
            <a:r>
              <a:rPr lang="en-US" sz="2400" dirty="0" smtClean="0">
                <a:sym typeface="Symbol" pitchFamily="18" charset="2"/>
              </a:rPr>
              <a:t> is called a </a:t>
            </a:r>
            <a:r>
              <a:rPr lang="en-US" sz="2400" b="1" dirty="0" smtClean="0">
                <a:sym typeface="Symbol" pitchFamily="18" charset="2"/>
              </a:rPr>
              <a:t>maximum matching</a:t>
            </a:r>
            <a:r>
              <a:rPr lang="en-US" sz="2400" dirty="0" smtClean="0">
                <a:sym typeface="Symbol" pitchFamily="18" charset="2"/>
              </a:rPr>
              <a:t>. </a:t>
            </a:r>
            <a:endParaRPr lang="ru-RU" sz="2400" dirty="0" smtClean="0">
              <a:sym typeface="Symbol" pitchFamily="18" charset="2"/>
            </a:endParaRPr>
          </a:p>
          <a:p>
            <a:pPr eaLnBrk="1" hangingPunct="1"/>
            <a:r>
              <a:rPr lang="en-US" sz="2400" dirty="0" smtClean="0">
                <a:sym typeface="Symbol" pitchFamily="18" charset="2"/>
              </a:rPr>
              <a:t>A matching that is maximal under inclusion is called a </a:t>
            </a:r>
            <a:r>
              <a:rPr lang="en-US" sz="2400" b="1" dirty="0" smtClean="0">
                <a:sym typeface="Symbol" pitchFamily="18" charset="2"/>
              </a:rPr>
              <a:t>maximal matching</a:t>
            </a:r>
            <a:r>
              <a:rPr lang="ru-RU" sz="2400" dirty="0" smtClean="0">
                <a:sym typeface="Symbol" pitchFamily="18" charset="2"/>
              </a:rPr>
              <a:t>.</a:t>
            </a:r>
          </a:p>
          <a:p>
            <a:pPr eaLnBrk="1" hangingPunct="1">
              <a:buFontTx/>
              <a:buNone/>
            </a:pPr>
            <a:r>
              <a:rPr lang="ru-RU" sz="2400" dirty="0" smtClean="0">
                <a:sym typeface="Symbol" pitchFamily="18" charset="2"/>
              </a:rPr>
              <a:t>     </a:t>
            </a:r>
          </a:p>
          <a:p>
            <a:pPr eaLnBrk="1" hangingPunct="1">
              <a:buFontTx/>
              <a:buNone/>
            </a:pPr>
            <a:r>
              <a:rPr lang="ru-RU" sz="2400" dirty="0" smtClean="0">
                <a:sym typeface="Symbol" pitchFamily="18" charset="2"/>
              </a:rPr>
              <a:t>     </a:t>
            </a:r>
            <a:r>
              <a:rPr lang="en-US" sz="2400" dirty="0" smtClean="0">
                <a:solidFill>
                  <a:schemeClr val="accent2"/>
                </a:solidFill>
                <a:sym typeface="Symbol" pitchFamily="18" charset="2"/>
              </a:rPr>
              <a:t>The size of a maximal matching in G provides a lower bound on the size of any vertex cover. This is so because any vertex cover has to pick at least one endpoint of each matched edge.</a:t>
            </a:r>
            <a:endParaRPr lang="ru-RU" sz="2400" dirty="0" smtClean="0">
              <a:solidFill>
                <a:schemeClr val="accent2"/>
              </a:solidFill>
              <a:sym typeface="Symbol" pitchFamily="18" charset="2"/>
            </a:endParaRPr>
          </a:p>
          <a:p>
            <a:pPr eaLnBrk="1" hangingPunct="1"/>
            <a:endParaRPr lang="ru-RU" sz="2400" dirty="0" smtClean="0">
              <a:solidFill>
                <a:schemeClr val="accent2"/>
              </a:solidFill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08B39DB-CCC5-468D-BB42-C0862172927D}" type="slidenum">
              <a:rPr lang="en-US" smtClean="0"/>
              <a:pPr/>
              <a:t>24</a:t>
            </a:fld>
            <a:endParaRPr lang="en-US" smtClean="0"/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 Simple Algorithm </a:t>
            </a:r>
            <a:r>
              <a:rPr lang="ru-RU" dirty="0" smtClean="0"/>
              <a:t> </a:t>
            </a:r>
            <a:endParaRPr lang="en-US" dirty="0" smtClean="0"/>
          </a:p>
        </p:txBody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229600" cy="4449763"/>
          </a:xfrm>
        </p:spPr>
        <p:txBody>
          <a:bodyPr/>
          <a:lstStyle/>
          <a:p>
            <a:pPr marL="609600" indent="-609600">
              <a:spcBef>
                <a:spcPct val="0"/>
              </a:spcBef>
              <a:buFontTx/>
              <a:buAutoNum type="arabicPeriod"/>
            </a:pPr>
            <a:r>
              <a:rPr lang="en-US" sz="3600" dirty="0" smtClean="0">
                <a:cs typeface="Times New Roman" pitchFamily="18" charset="0"/>
              </a:rPr>
              <a:t>Find a maximal matching in </a:t>
            </a:r>
            <a:r>
              <a:rPr lang="en-US" sz="3600" i="1" dirty="0" smtClean="0">
                <a:cs typeface="Times New Roman" pitchFamily="18" charset="0"/>
              </a:rPr>
              <a:t>G</a:t>
            </a:r>
            <a:r>
              <a:rPr lang="en-US" sz="3600" dirty="0" smtClean="0">
                <a:cs typeface="Times New Roman" pitchFamily="18" charset="0"/>
              </a:rPr>
              <a:t>.</a:t>
            </a:r>
            <a:endParaRPr lang="ru-RU" sz="3600" dirty="0" smtClean="0">
              <a:cs typeface="Times New Roman" pitchFamily="18" charset="0"/>
            </a:endParaRPr>
          </a:p>
          <a:p>
            <a:pPr marL="609600" indent="-609600">
              <a:spcBef>
                <a:spcPct val="0"/>
              </a:spcBef>
              <a:buFontTx/>
              <a:buAutoNum type="arabicPeriod"/>
            </a:pPr>
            <a:r>
              <a:rPr lang="en-US" sz="3600" dirty="0" smtClean="0">
                <a:cs typeface="Times New Roman" pitchFamily="18" charset="0"/>
              </a:rPr>
              <a:t>Output the set of matched vertices</a:t>
            </a:r>
            <a:r>
              <a:rPr lang="ru-RU" sz="3600" dirty="0" smtClean="0">
                <a:cs typeface="Times New Roman" pitchFamily="18" charset="0"/>
              </a:rPr>
              <a:t>.</a:t>
            </a:r>
            <a:endParaRPr lang="en-US" sz="3600" dirty="0" smtClean="0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3A433F8-9428-4FBD-A4B8-473C615507DD}" type="slidenum">
              <a:rPr lang="en-US" smtClean="0"/>
              <a:pPr/>
              <a:t>25</a:t>
            </a:fld>
            <a:endParaRPr lang="en-US" smtClean="0"/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dirty="0" smtClean="0"/>
              <a:t>Approximation ratio of </a:t>
            </a:r>
            <a:br>
              <a:rPr lang="en-US" sz="3600" dirty="0" smtClean="0"/>
            </a:br>
            <a:r>
              <a:rPr lang="en-US" sz="3600" dirty="0" smtClean="0"/>
              <a:t>the Simple Algorithm</a:t>
            </a:r>
          </a:p>
        </p:txBody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28800"/>
            <a:ext cx="8229600" cy="3581400"/>
          </a:xfrm>
        </p:spPr>
        <p:txBody>
          <a:bodyPr/>
          <a:lstStyle/>
          <a:p>
            <a:pPr eaLnBrk="1" hangingPunct="1">
              <a:buFontTx/>
              <a:buNone/>
            </a:pPr>
            <a:endParaRPr lang="ru-RU" sz="3600" b="1" dirty="0" smtClean="0">
              <a:solidFill>
                <a:srgbClr val="CC3399"/>
              </a:solidFill>
            </a:endParaRPr>
          </a:p>
          <a:p>
            <a:pPr eaLnBrk="1" hangingPunct="1">
              <a:buFontTx/>
              <a:buNone/>
            </a:pPr>
            <a:r>
              <a:rPr lang="en-US" b="1" dirty="0" smtClean="0">
                <a:solidFill>
                  <a:srgbClr val="CC3399"/>
                </a:solidFill>
              </a:rPr>
              <a:t>Theorem </a:t>
            </a:r>
            <a:r>
              <a:rPr lang="ru-RU" b="1" dirty="0" smtClean="0">
                <a:solidFill>
                  <a:srgbClr val="CC3399"/>
                </a:solidFill>
              </a:rPr>
              <a:t>1</a:t>
            </a:r>
            <a:r>
              <a:rPr lang="en-US" b="1" dirty="0" smtClean="0">
                <a:solidFill>
                  <a:srgbClr val="CC3399"/>
                </a:solidFill>
              </a:rPr>
              <a:t>.</a:t>
            </a:r>
            <a:r>
              <a:rPr lang="ru-RU" b="1" dirty="0" smtClean="0">
                <a:solidFill>
                  <a:srgbClr val="CC3399"/>
                </a:solidFill>
              </a:rPr>
              <a:t>1</a:t>
            </a:r>
            <a:endParaRPr lang="en-US" b="1" dirty="0" smtClean="0">
              <a:solidFill>
                <a:srgbClr val="CC3399"/>
              </a:solidFill>
            </a:endParaRPr>
          </a:p>
          <a:p>
            <a:pPr eaLnBrk="1" hangingPunct="1">
              <a:buFontTx/>
              <a:buNone/>
            </a:pPr>
            <a:r>
              <a:rPr lang="en-US" sz="4000" i="1" dirty="0" smtClean="0"/>
              <a:t> </a:t>
            </a:r>
            <a:r>
              <a:rPr lang="ru-RU" sz="4000" i="1" dirty="0" smtClean="0"/>
              <a:t>  </a:t>
            </a:r>
            <a:r>
              <a:rPr lang="en-US" sz="2800" dirty="0" smtClean="0"/>
              <a:t>The Simple Algorithm is a factor 2 approximation algorithm for the cardinality vertex cover problem.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 edge can be left uncovered by the set of vertices picked ― otherwise such an edge could have been added to the matching, contradicting its maximality. </a:t>
            </a:r>
          </a:p>
          <a:p>
            <a:r>
              <a:rPr lang="en-US" dirty="0" smtClean="0"/>
              <a:t>Let </a:t>
            </a:r>
            <a:r>
              <a:rPr lang="en-US" i="1" dirty="0" smtClean="0"/>
              <a:t>M</a:t>
            </a:r>
            <a:r>
              <a:rPr lang="en-US" dirty="0" smtClean="0"/>
              <a:t> be the matching  picked. As argued above, |</a:t>
            </a:r>
            <a:r>
              <a:rPr lang="en-US" i="1" dirty="0" smtClean="0"/>
              <a:t>M</a:t>
            </a:r>
            <a:r>
              <a:rPr lang="en-US" dirty="0" smtClean="0"/>
              <a:t>| ≤ OPT.</a:t>
            </a:r>
          </a:p>
          <a:p>
            <a:r>
              <a:rPr lang="en-US" dirty="0" smtClean="0"/>
              <a:t>The approximation factor follows from the observation that the cover picked by the algorithm has cardinality 2 |</a:t>
            </a:r>
            <a:r>
              <a:rPr lang="en-US" i="1" dirty="0" smtClean="0"/>
              <a:t>M</a:t>
            </a:r>
            <a:r>
              <a:rPr lang="en-US" dirty="0" smtClean="0"/>
              <a:t>|.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BD5534-1085-47A1-9F4F-3FAA19C0B516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Can we improve the approximation guarantee?</a:t>
            </a:r>
            <a:endParaRPr lang="ru-RU" sz="4000" dirty="0" smtClean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382000" cy="4525963"/>
          </a:xfrm>
        </p:spPr>
        <p:txBody>
          <a:bodyPr/>
          <a:lstStyle/>
          <a:p>
            <a:pPr lvl="1" eaLnBrk="1" hangingPunct="1"/>
            <a:r>
              <a:rPr lang="en-US" dirty="0" smtClean="0">
                <a:solidFill>
                  <a:schemeClr val="accent2"/>
                </a:solidFill>
              </a:rPr>
              <a:t>Can the approximation guarantee of the Simple Algorithm be improved by a better analysis?</a:t>
            </a:r>
            <a:endParaRPr lang="ru-RU" dirty="0" smtClean="0">
              <a:solidFill>
                <a:schemeClr val="accent2"/>
              </a:solidFill>
            </a:endParaRPr>
          </a:p>
          <a:p>
            <a:pPr lvl="1" eaLnBrk="1" hangingPunct="1"/>
            <a:r>
              <a:rPr lang="en-US" dirty="0" smtClean="0">
                <a:solidFill>
                  <a:schemeClr val="accent2"/>
                </a:solidFill>
              </a:rPr>
              <a:t>Can an approximation algorithm with a better guarantee be designed using the lower bounding scheme of the Simple Algorithm, i.e. size of a maximal matching in </a:t>
            </a:r>
            <a:r>
              <a:rPr lang="en-US" i="1" dirty="0" smtClean="0">
                <a:solidFill>
                  <a:schemeClr val="accent2"/>
                </a:solidFill>
              </a:rPr>
              <a:t>G</a:t>
            </a:r>
            <a:r>
              <a:rPr lang="en-US" dirty="0" smtClean="0">
                <a:solidFill>
                  <a:schemeClr val="accent2"/>
                </a:solidFill>
              </a:rPr>
              <a:t>?</a:t>
            </a:r>
          </a:p>
          <a:p>
            <a:pPr lvl="1" eaLnBrk="1" hangingPunct="1"/>
            <a:r>
              <a:rPr lang="ru-RU" dirty="0" smtClean="0">
                <a:solidFill>
                  <a:schemeClr val="accent2"/>
                </a:solidFill>
              </a:rPr>
              <a:t> </a:t>
            </a:r>
            <a:r>
              <a:rPr lang="en-US" dirty="0" smtClean="0">
                <a:solidFill>
                  <a:schemeClr val="accent2"/>
                </a:solidFill>
              </a:rPr>
              <a:t>Is there some other lower bounding method that can lead to an improved approximation guarantee for vertex cover</a:t>
            </a:r>
            <a:r>
              <a:rPr lang="ru-RU" dirty="0" smtClean="0">
                <a:solidFill>
                  <a:schemeClr val="accent2"/>
                </a:solidFill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Tight example</a:t>
            </a:r>
            <a:endParaRPr lang="ru-RU" dirty="0" smtClean="0"/>
          </a:p>
        </p:txBody>
      </p:sp>
      <p:sp>
        <p:nvSpPr>
          <p:cNvPr id="30723" name="Oval 3"/>
          <p:cNvSpPr>
            <a:spLocks noChangeArrowheads="1"/>
          </p:cNvSpPr>
          <p:nvPr/>
        </p:nvSpPr>
        <p:spPr bwMode="auto">
          <a:xfrm>
            <a:off x="2286000" y="40386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0724" name="Oval 4"/>
          <p:cNvSpPr>
            <a:spLocks noChangeArrowheads="1"/>
          </p:cNvSpPr>
          <p:nvPr/>
        </p:nvSpPr>
        <p:spPr bwMode="auto">
          <a:xfrm>
            <a:off x="6400800" y="31242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0725" name="Oval 5"/>
          <p:cNvSpPr>
            <a:spLocks noChangeArrowheads="1"/>
          </p:cNvSpPr>
          <p:nvPr/>
        </p:nvSpPr>
        <p:spPr bwMode="auto">
          <a:xfrm>
            <a:off x="6400800" y="39624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0726" name="Oval 6"/>
          <p:cNvSpPr>
            <a:spLocks noChangeArrowheads="1"/>
          </p:cNvSpPr>
          <p:nvPr/>
        </p:nvSpPr>
        <p:spPr bwMode="auto">
          <a:xfrm>
            <a:off x="2286000" y="50292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cxnSp>
        <p:nvCxnSpPr>
          <p:cNvPr id="30727" name="AutoShape 7"/>
          <p:cNvCxnSpPr>
            <a:cxnSpLocks noChangeShapeType="1"/>
            <a:stCxn id="30725" idx="3"/>
            <a:endCxn id="30726" idx="6"/>
          </p:cNvCxnSpPr>
          <p:nvPr/>
        </p:nvCxnSpPr>
        <p:spPr bwMode="auto">
          <a:xfrm flipH="1">
            <a:off x="2438400" y="4092575"/>
            <a:ext cx="3984625" cy="1012825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30728" name="AutoShape 8"/>
          <p:cNvCxnSpPr>
            <a:cxnSpLocks noChangeShapeType="1"/>
            <a:stCxn id="30724" idx="2"/>
            <a:endCxn id="30723" idx="4"/>
          </p:cNvCxnSpPr>
          <p:nvPr/>
        </p:nvCxnSpPr>
        <p:spPr bwMode="auto">
          <a:xfrm flipH="1">
            <a:off x="2362200" y="3200400"/>
            <a:ext cx="4038600" cy="990600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sp>
        <p:nvSpPr>
          <p:cNvPr id="30729" name="Oval 9"/>
          <p:cNvSpPr>
            <a:spLocks noChangeArrowheads="1"/>
          </p:cNvSpPr>
          <p:nvPr/>
        </p:nvSpPr>
        <p:spPr bwMode="auto">
          <a:xfrm>
            <a:off x="2362200" y="28956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0730" name="Oval 10"/>
          <p:cNvSpPr>
            <a:spLocks noChangeArrowheads="1"/>
          </p:cNvSpPr>
          <p:nvPr/>
        </p:nvSpPr>
        <p:spPr bwMode="auto">
          <a:xfrm>
            <a:off x="6324600" y="50292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cxnSp>
        <p:nvCxnSpPr>
          <p:cNvPr id="30731" name="AutoShape 11"/>
          <p:cNvCxnSpPr>
            <a:cxnSpLocks noChangeShapeType="1"/>
            <a:stCxn id="30730" idx="0"/>
            <a:endCxn id="30729" idx="4"/>
          </p:cNvCxnSpPr>
          <p:nvPr/>
        </p:nvCxnSpPr>
        <p:spPr bwMode="auto">
          <a:xfrm flipH="1" flipV="1">
            <a:off x="2438400" y="3048000"/>
            <a:ext cx="3962400" cy="1981200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30732" name="AutoShape 12"/>
          <p:cNvCxnSpPr>
            <a:cxnSpLocks noChangeShapeType="1"/>
            <a:stCxn id="30725" idx="3"/>
            <a:endCxn id="30740" idx="6"/>
          </p:cNvCxnSpPr>
          <p:nvPr/>
        </p:nvCxnSpPr>
        <p:spPr bwMode="auto">
          <a:xfrm flipH="1">
            <a:off x="2438400" y="4092575"/>
            <a:ext cx="3984625" cy="1927225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30733" name="AutoShape 13"/>
          <p:cNvCxnSpPr>
            <a:cxnSpLocks noChangeShapeType="1"/>
            <a:stCxn id="30726" idx="7"/>
            <a:endCxn id="30724" idx="3"/>
          </p:cNvCxnSpPr>
          <p:nvPr/>
        </p:nvCxnSpPr>
        <p:spPr bwMode="auto">
          <a:xfrm flipV="1">
            <a:off x="2416175" y="3254375"/>
            <a:ext cx="4006850" cy="179705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30734" name="AutoShape 14"/>
          <p:cNvCxnSpPr>
            <a:cxnSpLocks noChangeShapeType="1"/>
            <a:stCxn id="30729" idx="6"/>
            <a:endCxn id="30724" idx="1"/>
          </p:cNvCxnSpPr>
          <p:nvPr/>
        </p:nvCxnSpPr>
        <p:spPr bwMode="auto">
          <a:xfrm>
            <a:off x="2514600" y="2971800"/>
            <a:ext cx="3908425" cy="174625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30735" name="AutoShape 15"/>
          <p:cNvCxnSpPr>
            <a:cxnSpLocks noChangeShapeType="1"/>
            <a:stCxn id="30725" idx="2"/>
            <a:endCxn id="30723" idx="5"/>
          </p:cNvCxnSpPr>
          <p:nvPr/>
        </p:nvCxnSpPr>
        <p:spPr bwMode="auto">
          <a:xfrm flipH="1">
            <a:off x="2416175" y="4038600"/>
            <a:ext cx="3984625" cy="130175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30736" name="AutoShape 16"/>
          <p:cNvCxnSpPr>
            <a:cxnSpLocks noChangeShapeType="1"/>
            <a:stCxn id="30730" idx="2"/>
            <a:endCxn id="30726" idx="4"/>
          </p:cNvCxnSpPr>
          <p:nvPr/>
        </p:nvCxnSpPr>
        <p:spPr bwMode="auto">
          <a:xfrm flipH="1">
            <a:off x="2362200" y="5105400"/>
            <a:ext cx="3962400" cy="76200"/>
          </a:xfrm>
          <a:prstGeom prst="straightConnector1">
            <a:avLst/>
          </a:prstGeom>
          <a:noFill/>
          <a:ln w="31750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30737" name="AutoShape 17"/>
          <p:cNvCxnSpPr>
            <a:cxnSpLocks noChangeShapeType="1"/>
            <a:stCxn id="30725" idx="0"/>
            <a:endCxn id="30729" idx="5"/>
          </p:cNvCxnSpPr>
          <p:nvPr/>
        </p:nvCxnSpPr>
        <p:spPr bwMode="auto">
          <a:xfrm flipH="1" flipV="1">
            <a:off x="2492375" y="3025775"/>
            <a:ext cx="3984625" cy="936625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30738" name="AutoShape 18"/>
          <p:cNvCxnSpPr>
            <a:cxnSpLocks noChangeShapeType="1"/>
            <a:stCxn id="30730" idx="7"/>
            <a:endCxn id="30740" idx="6"/>
          </p:cNvCxnSpPr>
          <p:nvPr/>
        </p:nvCxnSpPr>
        <p:spPr bwMode="auto">
          <a:xfrm flipH="1">
            <a:off x="2438400" y="5051425"/>
            <a:ext cx="4016375" cy="968375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30739" name="AutoShape 19"/>
          <p:cNvCxnSpPr>
            <a:cxnSpLocks noChangeShapeType="1"/>
            <a:stCxn id="30730" idx="1"/>
            <a:endCxn id="30723" idx="5"/>
          </p:cNvCxnSpPr>
          <p:nvPr/>
        </p:nvCxnSpPr>
        <p:spPr bwMode="auto">
          <a:xfrm flipH="1" flipV="1">
            <a:off x="2416175" y="4168775"/>
            <a:ext cx="3930650" cy="882650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sp>
        <p:nvSpPr>
          <p:cNvPr id="30740" name="Oval 20"/>
          <p:cNvSpPr>
            <a:spLocks noChangeArrowheads="1"/>
          </p:cNvSpPr>
          <p:nvPr/>
        </p:nvSpPr>
        <p:spPr bwMode="auto">
          <a:xfrm>
            <a:off x="2286000" y="59436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0741" name="Oval 21"/>
          <p:cNvSpPr>
            <a:spLocks noChangeArrowheads="1"/>
          </p:cNvSpPr>
          <p:nvPr/>
        </p:nvSpPr>
        <p:spPr bwMode="auto">
          <a:xfrm>
            <a:off x="6248400" y="60198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cxnSp>
        <p:nvCxnSpPr>
          <p:cNvPr id="30742" name="AutoShape 22"/>
          <p:cNvCxnSpPr>
            <a:cxnSpLocks noChangeShapeType="1"/>
            <a:stCxn id="30741" idx="1"/>
            <a:endCxn id="30729" idx="4"/>
          </p:cNvCxnSpPr>
          <p:nvPr/>
        </p:nvCxnSpPr>
        <p:spPr bwMode="auto">
          <a:xfrm flipH="1" flipV="1">
            <a:off x="2438400" y="3048000"/>
            <a:ext cx="3832225" cy="2994025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30743" name="AutoShape 23"/>
          <p:cNvCxnSpPr>
            <a:cxnSpLocks noChangeShapeType="1"/>
            <a:stCxn id="30741" idx="2"/>
            <a:endCxn id="30723" idx="5"/>
          </p:cNvCxnSpPr>
          <p:nvPr/>
        </p:nvCxnSpPr>
        <p:spPr bwMode="auto">
          <a:xfrm flipH="1" flipV="1">
            <a:off x="2416175" y="4168775"/>
            <a:ext cx="3832225" cy="1927225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30744" name="AutoShape 24"/>
          <p:cNvCxnSpPr>
            <a:cxnSpLocks noChangeShapeType="1"/>
            <a:stCxn id="30741" idx="2"/>
            <a:endCxn id="30726" idx="5"/>
          </p:cNvCxnSpPr>
          <p:nvPr/>
        </p:nvCxnSpPr>
        <p:spPr bwMode="auto">
          <a:xfrm flipH="1" flipV="1">
            <a:off x="2416175" y="5159375"/>
            <a:ext cx="3832225" cy="936625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30745" name="AutoShape 25"/>
          <p:cNvCxnSpPr>
            <a:cxnSpLocks noChangeShapeType="1"/>
            <a:stCxn id="30741" idx="2"/>
            <a:endCxn id="30740" idx="5"/>
          </p:cNvCxnSpPr>
          <p:nvPr/>
        </p:nvCxnSpPr>
        <p:spPr bwMode="auto">
          <a:xfrm flipH="1" flipV="1">
            <a:off x="2416175" y="6073775"/>
            <a:ext cx="3832225" cy="22225"/>
          </a:xfrm>
          <a:prstGeom prst="straightConnector1">
            <a:avLst/>
          </a:prstGeom>
          <a:noFill/>
          <a:ln w="31750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30746" name="AutoShape 26"/>
          <p:cNvCxnSpPr>
            <a:cxnSpLocks noChangeShapeType="1"/>
            <a:stCxn id="30724" idx="3"/>
            <a:endCxn id="30740" idx="6"/>
          </p:cNvCxnSpPr>
          <p:nvPr/>
        </p:nvCxnSpPr>
        <p:spPr bwMode="auto">
          <a:xfrm flipH="1">
            <a:off x="2438400" y="3254375"/>
            <a:ext cx="3984625" cy="2765425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sp>
        <p:nvSpPr>
          <p:cNvPr id="27" name="TextBox 26"/>
          <p:cNvSpPr txBox="1"/>
          <p:nvPr/>
        </p:nvSpPr>
        <p:spPr>
          <a:xfrm>
            <a:off x="533400" y="1748135"/>
            <a:ext cx="66648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The analysis presented in Theorem 1.1 is tight. 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Can we improve the approximation guarantee?</a:t>
            </a:r>
            <a:endParaRPr lang="ru-RU" sz="4000" dirty="0" smtClean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382000" cy="4525963"/>
          </a:xfrm>
        </p:spPr>
        <p:txBody>
          <a:bodyPr/>
          <a:lstStyle/>
          <a:p>
            <a:pPr lvl="1" eaLnBrk="1" hangingPunct="1"/>
            <a:r>
              <a:rPr lang="en-US" dirty="0" smtClean="0">
                <a:solidFill>
                  <a:srgbClr val="FF0000"/>
                </a:solidFill>
              </a:rPr>
              <a:t>Can the approximation guarantee of the Simple Algorithm be improved by a better analysis?  NO!</a:t>
            </a:r>
            <a:endParaRPr lang="ru-RU" dirty="0" smtClean="0">
              <a:solidFill>
                <a:srgbClr val="FF0000"/>
              </a:solidFill>
            </a:endParaRPr>
          </a:p>
          <a:p>
            <a:pPr lvl="1" eaLnBrk="1" hangingPunct="1"/>
            <a:r>
              <a:rPr lang="en-US" dirty="0" smtClean="0">
                <a:solidFill>
                  <a:schemeClr val="accent2"/>
                </a:solidFill>
              </a:rPr>
              <a:t>Can an approximation algorithm with a better guarantee be designed using the lower bounding scheme of the Simple Algorithm, i.e. size of a maximal matching in </a:t>
            </a:r>
            <a:r>
              <a:rPr lang="en-US" i="1" dirty="0" smtClean="0">
                <a:solidFill>
                  <a:schemeClr val="accent2"/>
                </a:solidFill>
              </a:rPr>
              <a:t>G</a:t>
            </a:r>
            <a:r>
              <a:rPr lang="en-US" dirty="0" smtClean="0">
                <a:solidFill>
                  <a:schemeClr val="accent2"/>
                </a:solidFill>
              </a:rPr>
              <a:t>?</a:t>
            </a:r>
          </a:p>
          <a:p>
            <a:pPr lvl="1" eaLnBrk="1" hangingPunct="1"/>
            <a:r>
              <a:rPr lang="ru-RU" dirty="0" smtClean="0">
                <a:solidFill>
                  <a:schemeClr val="accent2"/>
                </a:solidFill>
              </a:rPr>
              <a:t> </a:t>
            </a:r>
            <a:r>
              <a:rPr lang="en-US" dirty="0" smtClean="0">
                <a:solidFill>
                  <a:schemeClr val="accent2"/>
                </a:solidFill>
              </a:rPr>
              <a:t>Is there some other lower bounding method that can lead to an improved approximation guarantee for vertex cover</a:t>
            </a:r>
            <a:r>
              <a:rPr lang="ru-RU" dirty="0" smtClean="0">
                <a:solidFill>
                  <a:schemeClr val="accent2"/>
                </a:solidFill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6ACBEEA-E552-450B-B8BB-985B8A6B3E7C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What you should know</a:t>
            </a:r>
            <a:r>
              <a:rPr lang="ru-RU" dirty="0" smtClean="0"/>
              <a:t>!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Problem</a:t>
            </a:r>
            <a:endParaRPr lang="ru-RU" sz="2800" dirty="0" smtClean="0"/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Instance</a:t>
            </a:r>
            <a:endParaRPr lang="ru-RU" sz="2800" dirty="0" smtClean="0"/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Optimization problem</a:t>
            </a:r>
            <a:endParaRPr lang="ru-RU" sz="2800" dirty="0" smtClean="0"/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Input size of an instance</a:t>
            </a:r>
            <a:endParaRPr lang="ru-RU" sz="2800" dirty="0" smtClean="0"/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Algorithm</a:t>
            </a:r>
            <a:endParaRPr lang="ru-RU" sz="2800" dirty="0" smtClean="0"/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Running time </a:t>
            </a:r>
            <a:endParaRPr lang="ru-RU" sz="2800" dirty="0" smtClean="0"/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Polynomial time algorithm</a:t>
            </a:r>
            <a:endParaRPr lang="ru-RU" sz="2800" dirty="0" smtClean="0"/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Linear programming (a linear program)</a:t>
            </a:r>
            <a:endParaRPr lang="ru-RU" sz="2800" dirty="0" smtClean="0"/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NP-hard problem</a:t>
            </a:r>
            <a:endParaRPr lang="ru-RU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5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5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5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5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655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655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655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655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Comparing the cost of the solution with the lower bound</a:t>
            </a:r>
            <a:endParaRPr lang="ru-RU" sz="4000" dirty="0" smtClean="0"/>
          </a:p>
        </p:txBody>
      </p:sp>
      <p:sp>
        <p:nvSpPr>
          <p:cNvPr id="32771" name="Oval 3"/>
          <p:cNvSpPr>
            <a:spLocks noChangeArrowheads="1"/>
          </p:cNvSpPr>
          <p:nvPr/>
        </p:nvSpPr>
        <p:spPr bwMode="auto">
          <a:xfrm>
            <a:off x="2286000" y="35052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94212" name="Oval 4"/>
          <p:cNvSpPr>
            <a:spLocks noChangeArrowheads="1"/>
          </p:cNvSpPr>
          <p:nvPr/>
        </p:nvSpPr>
        <p:spPr bwMode="auto">
          <a:xfrm>
            <a:off x="6400800" y="25908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94213" name="Oval 5"/>
          <p:cNvSpPr>
            <a:spLocks noChangeArrowheads="1"/>
          </p:cNvSpPr>
          <p:nvPr/>
        </p:nvSpPr>
        <p:spPr bwMode="auto">
          <a:xfrm>
            <a:off x="7086600" y="43434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cxnSp>
        <p:nvCxnSpPr>
          <p:cNvPr id="32774" name="AutoShape 8"/>
          <p:cNvCxnSpPr>
            <a:cxnSpLocks noChangeShapeType="1"/>
            <a:stCxn id="94212" idx="2"/>
            <a:endCxn id="32771" idx="4"/>
          </p:cNvCxnSpPr>
          <p:nvPr/>
        </p:nvCxnSpPr>
        <p:spPr bwMode="auto">
          <a:xfrm flipH="1">
            <a:off x="2362200" y="2667000"/>
            <a:ext cx="4038600" cy="990600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sp>
        <p:nvSpPr>
          <p:cNvPr id="94217" name="Oval 9"/>
          <p:cNvSpPr>
            <a:spLocks noChangeArrowheads="1"/>
          </p:cNvSpPr>
          <p:nvPr/>
        </p:nvSpPr>
        <p:spPr bwMode="auto">
          <a:xfrm>
            <a:off x="3733800" y="19812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94218" name="Oval 10"/>
          <p:cNvSpPr>
            <a:spLocks noChangeArrowheads="1"/>
          </p:cNvSpPr>
          <p:nvPr/>
        </p:nvSpPr>
        <p:spPr bwMode="auto">
          <a:xfrm>
            <a:off x="6324600" y="58674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cxnSp>
        <p:nvCxnSpPr>
          <p:cNvPr id="32777" name="AutoShape 11"/>
          <p:cNvCxnSpPr>
            <a:cxnSpLocks noChangeShapeType="1"/>
            <a:stCxn id="94218" idx="0"/>
            <a:endCxn id="94217" idx="4"/>
          </p:cNvCxnSpPr>
          <p:nvPr/>
        </p:nvCxnSpPr>
        <p:spPr bwMode="auto">
          <a:xfrm flipH="1" flipV="1">
            <a:off x="3810000" y="2133600"/>
            <a:ext cx="2590800" cy="3733800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32778" name="AutoShape 12"/>
          <p:cNvCxnSpPr>
            <a:cxnSpLocks noChangeShapeType="1"/>
            <a:stCxn id="94213" idx="3"/>
            <a:endCxn id="94228" idx="6"/>
          </p:cNvCxnSpPr>
          <p:nvPr/>
        </p:nvCxnSpPr>
        <p:spPr bwMode="auto">
          <a:xfrm flipH="1">
            <a:off x="2438400" y="4473575"/>
            <a:ext cx="4670425" cy="1012825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32779" name="AutoShape 14"/>
          <p:cNvCxnSpPr>
            <a:cxnSpLocks noChangeShapeType="1"/>
            <a:stCxn id="94217" idx="6"/>
            <a:endCxn id="94212" idx="1"/>
          </p:cNvCxnSpPr>
          <p:nvPr/>
        </p:nvCxnSpPr>
        <p:spPr bwMode="auto">
          <a:xfrm>
            <a:off x="3886200" y="2057400"/>
            <a:ext cx="2536825" cy="555625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32780" name="AutoShape 15"/>
          <p:cNvCxnSpPr>
            <a:cxnSpLocks noChangeShapeType="1"/>
            <a:stCxn id="94213" idx="2"/>
            <a:endCxn id="32771" idx="5"/>
          </p:cNvCxnSpPr>
          <p:nvPr/>
        </p:nvCxnSpPr>
        <p:spPr bwMode="auto">
          <a:xfrm flipH="1" flipV="1">
            <a:off x="2416175" y="3635375"/>
            <a:ext cx="4670425" cy="784225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32781" name="AutoShape 17"/>
          <p:cNvCxnSpPr>
            <a:cxnSpLocks noChangeShapeType="1"/>
            <a:stCxn id="94213" idx="0"/>
            <a:endCxn id="94217" idx="5"/>
          </p:cNvCxnSpPr>
          <p:nvPr/>
        </p:nvCxnSpPr>
        <p:spPr bwMode="auto">
          <a:xfrm flipH="1" flipV="1">
            <a:off x="3863975" y="2111375"/>
            <a:ext cx="3298825" cy="2232025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32782" name="AutoShape 18"/>
          <p:cNvCxnSpPr>
            <a:cxnSpLocks noChangeShapeType="1"/>
            <a:stCxn id="94218" idx="2"/>
          </p:cNvCxnSpPr>
          <p:nvPr/>
        </p:nvCxnSpPr>
        <p:spPr bwMode="auto">
          <a:xfrm flipH="1" flipV="1">
            <a:off x="2438400" y="5464175"/>
            <a:ext cx="3886200" cy="479425"/>
          </a:xfrm>
          <a:prstGeom prst="straightConnector1">
            <a:avLst/>
          </a:prstGeom>
          <a:noFill/>
          <a:ln w="31750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32783" name="AutoShape 19"/>
          <p:cNvCxnSpPr>
            <a:cxnSpLocks noChangeShapeType="1"/>
            <a:stCxn id="94218" idx="1"/>
            <a:endCxn id="32771" idx="5"/>
          </p:cNvCxnSpPr>
          <p:nvPr/>
        </p:nvCxnSpPr>
        <p:spPr bwMode="auto">
          <a:xfrm flipH="1" flipV="1">
            <a:off x="2416175" y="3635375"/>
            <a:ext cx="3930650" cy="2254250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sp>
        <p:nvSpPr>
          <p:cNvPr id="94228" name="Oval 20"/>
          <p:cNvSpPr>
            <a:spLocks noChangeArrowheads="1"/>
          </p:cNvSpPr>
          <p:nvPr/>
        </p:nvSpPr>
        <p:spPr bwMode="auto">
          <a:xfrm>
            <a:off x="2286000" y="54102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cxnSp>
        <p:nvCxnSpPr>
          <p:cNvPr id="32785" name="AutoShape 26"/>
          <p:cNvCxnSpPr>
            <a:cxnSpLocks noChangeShapeType="1"/>
            <a:stCxn id="94212" idx="3"/>
            <a:endCxn id="94228" idx="6"/>
          </p:cNvCxnSpPr>
          <p:nvPr/>
        </p:nvCxnSpPr>
        <p:spPr bwMode="auto">
          <a:xfrm flipH="1">
            <a:off x="2438400" y="2720975"/>
            <a:ext cx="3984625" cy="2765425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32786" name="AutoShape 35"/>
          <p:cNvCxnSpPr>
            <a:cxnSpLocks noChangeShapeType="1"/>
            <a:stCxn id="32771" idx="4"/>
            <a:endCxn id="94228" idx="0"/>
          </p:cNvCxnSpPr>
          <p:nvPr/>
        </p:nvCxnSpPr>
        <p:spPr bwMode="auto">
          <a:xfrm>
            <a:off x="2362200" y="3657600"/>
            <a:ext cx="0" cy="1752600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32787" name="AutoShape 36"/>
          <p:cNvCxnSpPr>
            <a:cxnSpLocks noChangeShapeType="1"/>
            <a:stCxn id="94213" idx="3"/>
          </p:cNvCxnSpPr>
          <p:nvPr/>
        </p:nvCxnSpPr>
        <p:spPr bwMode="auto">
          <a:xfrm flipH="1">
            <a:off x="6402388" y="4473575"/>
            <a:ext cx="706437" cy="1393825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32788" name="AutoShape 37"/>
          <p:cNvCxnSpPr>
            <a:cxnSpLocks noChangeShapeType="1"/>
            <a:stCxn id="94217" idx="2"/>
          </p:cNvCxnSpPr>
          <p:nvPr/>
        </p:nvCxnSpPr>
        <p:spPr bwMode="auto">
          <a:xfrm flipH="1">
            <a:off x="2363788" y="2057400"/>
            <a:ext cx="1370012" cy="1447800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32789" name="AutoShape 38"/>
          <p:cNvCxnSpPr>
            <a:cxnSpLocks noChangeShapeType="1"/>
            <a:stCxn id="94212" idx="5"/>
          </p:cNvCxnSpPr>
          <p:nvPr/>
        </p:nvCxnSpPr>
        <p:spPr bwMode="auto">
          <a:xfrm>
            <a:off x="6530975" y="2720975"/>
            <a:ext cx="633413" cy="1622425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32790" name="AutoShape 39"/>
          <p:cNvCxnSpPr>
            <a:cxnSpLocks noChangeShapeType="1"/>
            <a:stCxn id="94217" idx="3"/>
          </p:cNvCxnSpPr>
          <p:nvPr/>
        </p:nvCxnSpPr>
        <p:spPr bwMode="auto">
          <a:xfrm flipH="1">
            <a:off x="2439988" y="2111375"/>
            <a:ext cx="1316037" cy="3375025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32791" name="AutoShape 40"/>
          <p:cNvCxnSpPr>
            <a:cxnSpLocks noChangeShapeType="1"/>
            <a:endCxn id="94218" idx="0"/>
          </p:cNvCxnSpPr>
          <p:nvPr/>
        </p:nvCxnSpPr>
        <p:spPr bwMode="auto">
          <a:xfrm flipH="1">
            <a:off x="6400800" y="2743200"/>
            <a:ext cx="20638" cy="3124200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9421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2000" fill="hold"/>
                                        <p:tgtEl>
                                          <p:spTgt spid="9421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9421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9421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2000" fill="hold"/>
                                        <p:tgtEl>
                                          <p:spTgt spid="9422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7" dur="2000" fill="hold"/>
                                        <p:tgtEl>
                                          <p:spTgt spid="942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8" dur="2000" fill="hold"/>
                                        <p:tgtEl>
                                          <p:spTgt spid="942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" dur="2000" fill="hold"/>
                                        <p:tgtEl>
                                          <p:spTgt spid="942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1" dur="2000" fill="hold"/>
                                        <p:tgtEl>
                                          <p:spTgt spid="942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942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" dur="2000" fill="hold"/>
                                        <p:tgtEl>
                                          <p:spTgt spid="942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2000" fill="hold"/>
                                        <p:tgtEl>
                                          <p:spTgt spid="942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6" dur="2000" fill="hold"/>
                                        <p:tgtEl>
                                          <p:spTgt spid="942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2000" fill="hold"/>
                                        <p:tgtEl>
                                          <p:spTgt spid="942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" dur="2000" fill="hold"/>
                                        <p:tgtEl>
                                          <p:spTgt spid="942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0" dur="2000" fill="hold"/>
                                        <p:tgtEl>
                                          <p:spTgt spid="942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" dur="2000" fill="hold"/>
                                        <p:tgtEl>
                                          <p:spTgt spid="942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2000" fill="hold"/>
                                        <p:tgtEl>
                                          <p:spTgt spid="942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4" dur="2000" fill="hold"/>
                                        <p:tgtEl>
                                          <p:spTgt spid="942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" dur="2000" fill="hold"/>
                                        <p:tgtEl>
                                          <p:spTgt spid="942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12" grpId="0" animBg="1"/>
      <p:bldP spid="94213" grpId="0" animBg="1"/>
      <p:bldP spid="94217" grpId="0" animBg="1"/>
      <p:bldP spid="94218" grpId="0" animBg="1"/>
      <p:bldP spid="94228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Can we improve the approximation guarantee?</a:t>
            </a:r>
            <a:endParaRPr lang="ru-RU" sz="4000" dirty="0" smtClean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382000" cy="4525963"/>
          </a:xfrm>
        </p:spPr>
        <p:txBody>
          <a:bodyPr/>
          <a:lstStyle/>
          <a:p>
            <a:pPr lvl="1" eaLnBrk="1" hangingPunct="1"/>
            <a:r>
              <a:rPr lang="en-US" dirty="0" smtClean="0">
                <a:solidFill>
                  <a:srgbClr val="FF0000"/>
                </a:solidFill>
              </a:rPr>
              <a:t>Can the approximation guarantee of the Simple Algorithm be improved by a better analysis?  NO!</a:t>
            </a:r>
            <a:endParaRPr lang="ru-RU" dirty="0" smtClean="0">
              <a:solidFill>
                <a:srgbClr val="FF0000"/>
              </a:solidFill>
            </a:endParaRPr>
          </a:p>
          <a:p>
            <a:pPr lvl="1" eaLnBrk="1" hangingPunct="1"/>
            <a:r>
              <a:rPr lang="en-US" dirty="0" smtClean="0">
                <a:solidFill>
                  <a:srgbClr val="FF0000"/>
                </a:solidFill>
              </a:rPr>
              <a:t>Can an approximation algorithm with a better guarantee be designed using the lower bounding scheme of the Simple Algorithm, i.e. size of a maximal matching in </a:t>
            </a:r>
            <a:r>
              <a:rPr lang="en-US" i="1" dirty="0" smtClean="0">
                <a:solidFill>
                  <a:srgbClr val="FF0000"/>
                </a:solidFill>
              </a:rPr>
              <a:t>G</a:t>
            </a:r>
            <a:r>
              <a:rPr lang="en-US" dirty="0" smtClean="0">
                <a:solidFill>
                  <a:srgbClr val="FF0000"/>
                </a:solidFill>
              </a:rPr>
              <a:t>?  NO!</a:t>
            </a:r>
          </a:p>
          <a:p>
            <a:pPr lvl="1" eaLnBrk="1" hangingPunct="1"/>
            <a:r>
              <a:rPr lang="ru-RU" dirty="0" smtClean="0">
                <a:solidFill>
                  <a:schemeClr val="accent2"/>
                </a:solidFill>
              </a:rPr>
              <a:t> </a:t>
            </a:r>
            <a:r>
              <a:rPr lang="en-US" dirty="0" smtClean="0">
                <a:solidFill>
                  <a:schemeClr val="accent2"/>
                </a:solidFill>
              </a:rPr>
              <a:t>Is there some other lower bounding method that can lead to an improved approximation guarantee for vertex cover</a:t>
            </a:r>
            <a:r>
              <a:rPr lang="ru-RU" dirty="0" smtClean="0">
                <a:solidFill>
                  <a:schemeClr val="accent2"/>
                </a:solidFill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A69D630-F3E7-4F57-810E-3FE35F623E76}" type="slidenum">
              <a:rPr lang="en-US" smtClean="0"/>
              <a:pPr/>
              <a:t>32</a:t>
            </a:fld>
            <a:endParaRPr lang="en-US" smtClean="0"/>
          </a:p>
        </p:txBody>
      </p:sp>
      <p:sp>
        <p:nvSpPr>
          <p:cNvPr id="348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Books</a:t>
            </a:r>
            <a:endParaRPr lang="ru-RU" dirty="0" smtClean="0"/>
          </a:p>
        </p:txBody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z="2400" b="1" i="1" dirty="0" smtClean="0"/>
              <a:t>Кононов А.В., Кононова П.А.</a:t>
            </a:r>
            <a:r>
              <a:rPr lang="ru-RU" sz="2400" i="1" dirty="0" smtClean="0"/>
              <a:t> </a:t>
            </a:r>
            <a:r>
              <a:rPr lang="ru-RU" sz="2400" dirty="0" smtClean="0">
                <a:solidFill>
                  <a:srgbClr val="0070C0"/>
                </a:solidFill>
              </a:rPr>
              <a:t>Приближенные алгоритмы для </a:t>
            </a:r>
            <a:r>
              <a:rPr lang="en-US" sz="2400" dirty="0" smtClean="0">
                <a:solidFill>
                  <a:srgbClr val="0070C0"/>
                </a:solidFill>
              </a:rPr>
              <a:t>NP-</a:t>
            </a:r>
            <a:r>
              <a:rPr lang="ru-RU" sz="2400" dirty="0" smtClean="0">
                <a:solidFill>
                  <a:srgbClr val="0070C0"/>
                </a:solidFill>
              </a:rPr>
              <a:t>трудных задач</a:t>
            </a:r>
            <a:r>
              <a:rPr lang="ru-RU" sz="2400" dirty="0" smtClean="0"/>
              <a:t>, Учебное пособие, НГУ, 2014.</a:t>
            </a:r>
            <a:endParaRPr lang="en-US" sz="2400" dirty="0" smtClean="0"/>
          </a:p>
          <a:p>
            <a:pPr eaLnBrk="1" hangingPunct="1"/>
            <a:r>
              <a:rPr lang="en-US" sz="2400" dirty="0" smtClean="0">
                <a:solidFill>
                  <a:srgbClr val="0070C0"/>
                </a:solidFill>
              </a:rPr>
              <a:t>Approximation Algorithms for NP-hard problems</a:t>
            </a:r>
            <a:r>
              <a:rPr lang="en-US" sz="2400" dirty="0" smtClean="0"/>
              <a:t>, edited by </a:t>
            </a:r>
            <a:r>
              <a:rPr lang="en-US" sz="2400" b="1" i="1" dirty="0" smtClean="0"/>
              <a:t>D.</a:t>
            </a:r>
            <a:r>
              <a:rPr lang="ru-RU" sz="2400" b="1" i="1" dirty="0" smtClean="0"/>
              <a:t> </a:t>
            </a:r>
            <a:r>
              <a:rPr lang="en-US" sz="2400" b="1" i="1" dirty="0" err="1" smtClean="0"/>
              <a:t>Hochbaum</a:t>
            </a:r>
            <a:r>
              <a:rPr lang="en-US" sz="2400" dirty="0" smtClean="0"/>
              <a:t>, PWS Publishing Company, 1997.</a:t>
            </a:r>
          </a:p>
          <a:p>
            <a:pPr eaLnBrk="1" hangingPunct="1"/>
            <a:r>
              <a:rPr lang="ru-RU" sz="2400" b="1" i="1" dirty="0" smtClean="0"/>
              <a:t> </a:t>
            </a:r>
            <a:r>
              <a:rPr lang="en-US" sz="2400" b="1" i="1" dirty="0" smtClean="0"/>
              <a:t>V. </a:t>
            </a:r>
            <a:r>
              <a:rPr lang="en-US" sz="2400" b="1" i="1" dirty="0" err="1" smtClean="0"/>
              <a:t>Vazirani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0070C0"/>
                </a:solidFill>
              </a:rPr>
              <a:t>Approximation Algorithms</a:t>
            </a:r>
            <a:r>
              <a:rPr lang="ru-RU" sz="2400" dirty="0" smtClean="0"/>
              <a:t>, </a:t>
            </a:r>
            <a:r>
              <a:rPr lang="ru-RU" sz="2400" dirty="0" err="1" smtClean="0"/>
              <a:t>Springer-Verlag</a:t>
            </a:r>
            <a:r>
              <a:rPr lang="ru-RU" sz="2400" dirty="0" smtClean="0"/>
              <a:t>, </a:t>
            </a:r>
            <a:r>
              <a:rPr lang="ru-RU" sz="2400" dirty="0" err="1" smtClean="0"/>
              <a:t>Berlin</a:t>
            </a:r>
            <a:r>
              <a:rPr lang="ru-RU" sz="2400" dirty="0" smtClean="0"/>
              <a:t>, 2001.</a:t>
            </a:r>
          </a:p>
          <a:p>
            <a:pPr eaLnBrk="1" hangingPunct="1"/>
            <a:r>
              <a:rPr lang="en-US" sz="2400" b="1" i="1" dirty="0" smtClean="0"/>
              <a:t>P. </a:t>
            </a:r>
            <a:r>
              <a:rPr lang="en-US" sz="2400" b="1" i="1" dirty="0" err="1" smtClean="0"/>
              <a:t>Schuurman</a:t>
            </a:r>
            <a:r>
              <a:rPr lang="en-US" sz="2400" b="1" i="1" dirty="0" smtClean="0"/>
              <a:t>, G. </a:t>
            </a:r>
            <a:r>
              <a:rPr lang="en-US" sz="2400" b="1" i="1" dirty="0" err="1" smtClean="0"/>
              <a:t>Woeginger</a:t>
            </a:r>
            <a:r>
              <a:rPr lang="ru-RU" sz="2400" dirty="0" smtClean="0"/>
              <a:t>  </a:t>
            </a:r>
            <a:r>
              <a:rPr lang="en-US" sz="2400" dirty="0" smtClean="0">
                <a:solidFill>
                  <a:srgbClr val="0070C0"/>
                </a:solidFill>
              </a:rPr>
              <a:t>Approximation Schemes – </a:t>
            </a:r>
            <a:r>
              <a:rPr lang="ru-RU" sz="2400" dirty="0" smtClean="0">
                <a:solidFill>
                  <a:srgbClr val="0070C0"/>
                </a:solidFill>
              </a:rPr>
              <a:t>    </a:t>
            </a:r>
            <a:r>
              <a:rPr lang="en-US" sz="2400" dirty="0" smtClean="0">
                <a:solidFill>
                  <a:srgbClr val="0070C0"/>
                </a:solidFill>
              </a:rPr>
              <a:t>A Tutorial</a:t>
            </a:r>
            <a:r>
              <a:rPr lang="en-US" sz="2400" dirty="0" smtClean="0"/>
              <a:t>, chapter of the book “Lecture on Scheduling”, to appear in 2008.</a:t>
            </a:r>
          </a:p>
          <a:p>
            <a:pPr eaLnBrk="1" hangingPunct="1"/>
            <a:r>
              <a:rPr lang="en-US" sz="2400" b="1" i="1" dirty="0" smtClean="0"/>
              <a:t>D. P. Williamson, D. B. </a:t>
            </a:r>
            <a:r>
              <a:rPr lang="en-US" sz="2400" b="1" i="1" dirty="0" err="1" smtClean="0"/>
              <a:t>Shmoys</a:t>
            </a:r>
            <a:r>
              <a:rPr lang="en-US" sz="2400" b="1" i="1" dirty="0" smtClean="0"/>
              <a:t> </a:t>
            </a:r>
            <a:r>
              <a:rPr lang="en-US" sz="2400" dirty="0" smtClean="0">
                <a:solidFill>
                  <a:srgbClr val="0070C0"/>
                </a:solidFill>
              </a:rPr>
              <a:t> The Design of </a:t>
            </a:r>
            <a:r>
              <a:rPr lang="en-US" sz="2400" dirty="0" err="1" smtClean="0">
                <a:solidFill>
                  <a:srgbClr val="0070C0"/>
                </a:solidFill>
              </a:rPr>
              <a:t>Approxi-mation</a:t>
            </a:r>
            <a:r>
              <a:rPr lang="en-US" sz="2400" dirty="0" smtClean="0">
                <a:solidFill>
                  <a:srgbClr val="0070C0"/>
                </a:solidFill>
              </a:rPr>
              <a:t> Algorithms, </a:t>
            </a:r>
            <a:r>
              <a:rPr lang="en-US" sz="2400" dirty="0" smtClean="0"/>
              <a:t>Cambridge University Press, 2011.</a:t>
            </a:r>
            <a:endParaRPr lang="ru-RU" sz="2400" b="1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Exercises</a:t>
            </a:r>
            <a:endParaRPr lang="ru-RU" dirty="0" smtClean="0"/>
          </a:p>
        </p:txBody>
      </p:sp>
      <p:sp>
        <p:nvSpPr>
          <p:cNvPr id="3584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/>
          <a:lstStyle/>
          <a:p>
            <a:pPr marL="514350" indent="-514350" eaLnBrk="1" hangingPunct="1">
              <a:buFont typeface="+mj-lt"/>
              <a:buAutoNum type="arabicPeriod"/>
            </a:pPr>
            <a:r>
              <a:rPr lang="en-US" sz="2400" dirty="0" smtClean="0"/>
              <a:t>Consider the following problem.                                                  Problem MST:                                                                           </a:t>
            </a:r>
            <a:r>
              <a:rPr lang="en-US" sz="2400" i="1" dirty="0" smtClean="0">
                <a:solidFill>
                  <a:schemeClr val="accent2"/>
                </a:solidFill>
              </a:rPr>
              <a:t>Given</a:t>
            </a:r>
            <a:r>
              <a:rPr lang="en-US" sz="2400" dirty="0" smtClean="0"/>
              <a:t> an undirected graph </a:t>
            </a:r>
            <a:r>
              <a:rPr lang="en-US" sz="2400" i="1" dirty="0" smtClean="0"/>
              <a:t>G</a:t>
            </a:r>
            <a:r>
              <a:rPr lang="ru-RU" sz="2400" i="1" dirty="0" smtClean="0"/>
              <a:t> </a:t>
            </a:r>
            <a:r>
              <a:rPr lang="ru-RU" sz="2400" dirty="0" smtClean="0"/>
              <a:t>= (</a:t>
            </a:r>
            <a:r>
              <a:rPr lang="en-US" sz="2400" i="1" dirty="0" smtClean="0"/>
              <a:t>V</a:t>
            </a:r>
            <a:r>
              <a:rPr lang="en-US" sz="2400" dirty="0" smtClean="0"/>
              <a:t>,</a:t>
            </a:r>
            <a:r>
              <a:rPr lang="ru-RU" sz="2400" dirty="0" smtClean="0"/>
              <a:t> </a:t>
            </a:r>
            <a:r>
              <a:rPr lang="en-US" sz="2400" i="1" dirty="0" smtClean="0"/>
              <a:t>E</a:t>
            </a:r>
            <a:r>
              <a:rPr lang="ru-RU" sz="2400" dirty="0" smtClean="0"/>
              <a:t>)</a:t>
            </a:r>
            <a:r>
              <a:rPr lang="en-US" sz="2400" dirty="0" smtClean="0"/>
              <a:t>, weights of edges                 </a:t>
            </a:r>
            <a:r>
              <a:rPr lang="en-US" sz="2400" i="1" dirty="0" smtClean="0"/>
              <a:t>c</a:t>
            </a:r>
            <a:r>
              <a:rPr lang="en-US" sz="2400" dirty="0" smtClean="0"/>
              <a:t>: </a:t>
            </a:r>
            <a:r>
              <a:rPr lang="en-US" sz="2400" i="1" dirty="0" smtClean="0"/>
              <a:t>E</a:t>
            </a:r>
            <a:r>
              <a:rPr lang="en-US" sz="2400" dirty="0" smtClean="0"/>
              <a:t> </a:t>
            </a:r>
            <a:r>
              <a:rPr lang="en-US" sz="2400" dirty="0" smtClean="0">
                <a:cs typeface="Times New Roman" pitchFamily="18" charset="0"/>
              </a:rPr>
              <a:t>→ </a:t>
            </a:r>
            <a:r>
              <a:rPr lang="en-US" sz="2400" b="1" dirty="0" smtClean="0">
                <a:cs typeface="Times New Roman" pitchFamily="18" charset="0"/>
              </a:rPr>
              <a:t>Q</a:t>
            </a:r>
            <a:r>
              <a:rPr lang="en-US" sz="2400" dirty="0" smtClean="0">
                <a:cs typeface="Times New Roman" pitchFamily="18" charset="0"/>
              </a:rPr>
              <a:t> and positive rational number </a:t>
            </a:r>
            <a:r>
              <a:rPr lang="en-US" sz="2400" i="1" dirty="0" smtClean="0">
                <a:cs typeface="Times New Roman" pitchFamily="18" charset="0"/>
              </a:rPr>
              <a:t>B</a:t>
            </a:r>
            <a:r>
              <a:rPr lang="en-US" sz="2400" dirty="0" smtClean="0">
                <a:cs typeface="Times New Roman" pitchFamily="18" charset="0"/>
              </a:rPr>
              <a:t>.                                     </a:t>
            </a:r>
            <a:r>
              <a:rPr lang="en-US" sz="2400" i="1" dirty="0" smtClean="0">
                <a:solidFill>
                  <a:schemeClr val="accent2"/>
                </a:solidFill>
              </a:rPr>
              <a:t>Is there </a:t>
            </a:r>
            <a:r>
              <a:rPr lang="en-US" sz="2400" dirty="0" smtClean="0"/>
              <a:t>a spanning tree of weight </a:t>
            </a:r>
            <a:r>
              <a:rPr lang="en-US" sz="2400" i="1" dirty="0" smtClean="0"/>
              <a:t>B</a:t>
            </a:r>
            <a:r>
              <a:rPr lang="en-US" sz="2400" dirty="0" smtClean="0"/>
              <a:t> or less in </a:t>
            </a:r>
            <a:r>
              <a:rPr lang="en-US" sz="2400" i="1" dirty="0" smtClean="0"/>
              <a:t>G</a:t>
            </a:r>
            <a:r>
              <a:rPr lang="en-US" sz="2400" dirty="0" smtClean="0"/>
              <a:t>.                    Whether problem MST belongs to NP. Explain your answer.</a:t>
            </a:r>
            <a:endParaRPr lang="ru-RU" sz="2400" dirty="0" smtClean="0"/>
          </a:p>
          <a:p>
            <a:pPr marL="514350" indent="-514350">
              <a:buFont typeface="Times New Roman" pitchFamily="18" charset="0"/>
              <a:buAutoNum type="arabicPeriod"/>
            </a:pPr>
            <a:r>
              <a:rPr lang="en-US" sz="2400" dirty="0" smtClean="0"/>
              <a:t>Formulate the cardinality vertex cover problem as an integer problem</a:t>
            </a:r>
            <a:r>
              <a:rPr lang="ru-RU" sz="2400" dirty="0" smtClean="0"/>
              <a:t>.</a:t>
            </a:r>
          </a:p>
          <a:p>
            <a:pPr marL="514350" indent="-514350">
              <a:buFont typeface="Times New Roman" pitchFamily="18" charset="0"/>
              <a:buAutoNum type="arabicPeriod"/>
            </a:pPr>
            <a:r>
              <a:rPr lang="en-US" sz="2400" dirty="0" smtClean="0"/>
              <a:t>Obtain the dual program for the LP-relaxation of the integer problem from exercise 2</a:t>
            </a:r>
            <a:r>
              <a:rPr lang="ru-RU" sz="2400" dirty="0" smtClean="0"/>
              <a:t>. </a:t>
            </a:r>
          </a:p>
        </p:txBody>
      </p:sp>
      <p:sp>
        <p:nvSpPr>
          <p:cNvPr id="35844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E1C91CA-B24A-49E6-B410-A1497E02E41C}" type="slidenum">
              <a:rPr lang="en-US" smtClean="0"/>
              <a:pPr/>
              <a:t>33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7EF952D-0C14-4CB8-BF0D-C64DCB1392A3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Some books in Combinatorial Optimization</a:t>
            </a:r>
            <a:endParaRPr lang="ru-RU" sz="4000" dirty="0" smtClean="0"/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382000" cy="4525963"/>
          </a:xfrm>
        </p:spPr>
        <p:txBody>
          <a:bodyPr/>
          <a:lstStyle/>
          <a:p>
            <a:pPr eaLnBrk="1" hangingPunct="1"/>
            <a:r>
              <a:rPr lang="en-US" sz="2800" b="1" i="1" dirty="0" smtClean="0"/>
              <a:t>M</a:t>
            </a:r>
            <a:r>
              <a:rPr lang="ru-RU" sz="2800" b="1" i="1" dirty="0" smtClean="0"/>
              <a:t>.</a:t>
            </a:r>
            <a:r>
              <a:rPr lang="en-US" sz="2800" b="1" i="1" dirty="0" smtClean="0"/>
              <a:t> R. </a:t>
            </a:r>
            <a:r>
              <a:rPr lang="en-US" sz="2800" b="1" i="1" dirty="0" err="1" smtClean="0"/>
              <a:t>Garey</a:t>
            </a:r>
            <a:r>
              <a:rPr lang="ru-RU" sz="2800" b="1" dirty="0" smtClean="0"/>
              <a:t>,</a:t>
            </a:r>
            <a:r>
              <a:rPr lang="ru-RU" sz="2800" b="1" i="1" dirty="0" smtClean="0"/>
              <a:t> </a:t>
            </a:r>
            <a:r>
              <a:rPr lang="en-US" sz="2800" b="1" i="1" dirty="0" smtClean="0"/>
              <a:t>D</a:t>
            </a:r>
            <a:r>
              <a:rPr lang="ru-RU" sz="2800" b="1" i="1" dirty="0" smtClean="0"/>
              <a:t>.</a:t>
            </a:r>
            <a:r>
              <a:rPr lang="en-US" sz="2800" b="1" i="1" dirty="0" smtClean="0"/>
              <a:t> S. Johnson</a:t>
            </a:r>
            <a:r>
              <a:rPr lang="ru-RU" sz="2800" b="1" dirty="0" smtClean="0"/>
              <a:t>,</a:t>
            </a:r>
            <a:r>
              <a:rPr lang="ru-RU" sz="2800" dirty="0" smtClean="0"/>
              <a:t> </a:t>
            </a:r>
            <a:r>
              <a:rPr lang="en-US" sz="2800" dirty="0" smtClean="0">
                <a:solidFill>
                  <a:schemeClr val="hlink"/>
                </a:solidFill>
              </a:rPr>
              <a:t>Computers and Intractability: A Guide to the Theory of NP-</a:t>
            </a:r>
            <a:r>
              <a:rPr lang="en-US" sz="2800" dirty="0" err="1" smtClean="0">
                <a:solidFill>
                  <a:schemeClr val="hlink"/>
                </a:solidFill>
              </a:rPr>
              <a:t>Completness</a:t>
            </a:r>
            <a:r>
              <a:rPr lang="en-US" sz="2800" dirty="0" smtClean="0"/>
              <a:t>, W. H. Freeman</a:t>
            </a:r>
            <a:r>
              <a:rPr lang="ru-RU" sz="2800" dirty="0" smtClean="0"/>
              <a:t>, 19</a:t>
            </a:r>
            <a:r>
              <a:rPr lang="en-US" sz="2800" dirty="0" smtClean="0"/>
              <a:t>79</a:t>
            </a:r>
            <a:r>
              <a:rPr lang="ru-RU" sz="2800" dirty="0" smtClean="0"/>
              <a:t>.</a:t>
            </a:r>
          </a:p>
          <a:p>
            <a:pPr eaLnBrk="1" hangingPunct="1"/>
            <a:r>
              <a:rPr lang="en-US" sz="2800" b="1" i="1" dirty="0" smtClean="0"/>
              <a:t>C</a:t>
            </a:r>
            <a:r>
              <a:rPr lang="ru-RU" sz="2800" b="1" i="1" dirty="0" smtClean="0"/>
              <a:t>.</a:t>
            </a:r>
            <a:r>
              <a:rPr lang="en-US" sz="2800" b="1" i="1" dirty="0" smtClean="0"/>
              <a:t> H.</a:t>
            </a:r>
            <a:r>
              <a:rPr lang="ru-RU" sz="2800" b="1" i="1" dirty="0" smtClean="0"/>
              <a:t> </a:t>
            </a:r>
            <a:r>
              <a:rPr lang="en-US" sz="2800" b="1" i="1" dirty="0" smtClean="0"/>
              <a:t>Papadimitriou</a:t>
            </a:r>
            <a:r>
              <a:rPr lang="ru-RU" sz="2800" b="1" dirty="0" smtClean="0"/>
              <a:t>,</a:t>
            </a:r>
            <a:r>
              <a:rPr lang="ru-RU" sz="2800" b="1" i="1" dirty="0" smtClean="0"/>
              <a:t> </a:t>
            </a:r>
            <a:r>
              <a:rPr lang="en-US" sz="2800" b="1" i="1" dirty="0" smtClean="0"/>
              <a:t>K</a:t>
            </a:r>
            <a:r>
              <a:rPr lang="ru-RU" sz="2800" b="1" i="1" dirty="0" smtClean="0"/>
              <a:t>. </a:t>
            </a:r>
            <a:r>
              <a:rPr lang="en-US" sz="2800" b="1" i="1" dirty="0" err="1" smtClean="0"/>
              <a:t>Steiglitz</a:t>
            </a:r>
            <a:r>
              <a:rPr lang="ru-RU" sz="2800" b="1" dirty="0" smtClean="0"/>
              <a:t>,</a:t>
            </a:r>
            <a:r>
              <a:rPr lang="ru-RU" sz="2800" dirty="0" smtClean="0"/>
              <a:t> </a:t>
            </a:r>
            <a:r>
              <a:rPr lang="en-US" sz="2800" dirty="0" smtClean="0">
                <a:solidFill>
                  <a:schemeClr val="hlink"/>
                </a:solidFill>
              </a:rPr>
              <a:t>Combinatorial Optimization: Algorithms and Complexity</a:t>
            </a:r>
            <a:r>
              <a:rPr lang="en-US" sz="2800" dirty="0" smtClean="0"/>
              <a:t>, Prentice Hall INC, Englewood Cliffs, New Jersey, 1982.</a:t>
            </a:r>
            <a:endParaRPr lang="en-US" sz="2800" dirty="0" smtClean="0">
              <a:solidFill>
                <a:schemeClr val="hlink"/>
              </a:solidFill>
            </a:endParaRPr>
          </a:p>
          <a:p>
            <a:pPr eaLnBrk="1" hangingPunct="1"/>
            <a:r>
              <a:rPr lang="en-US" sz="2800" b="1" i="1" dirty="0" err="1" smtClean="0"/>
              <a:t>Korte</a:t>
            </a:r>
            <a:r>
              <a:rPr lang="en-US" sz="2800" b="1" i="1" dirty="0" smtClean="0"/>
              <a:t> B</a:t>
            </a:r>
            <a:r>
              <a:rPr lang="ru-RU" sz="2800" b="1" i="1" dirty="0" smtClean="0"/>
              <a:t>.</a:t>
            </a:r>
            <a:r>
              <a:rPr lang="en-US" sz="2800" b="1" dirty="0" smtClean="0"/>
              <a:t>,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Vygen</a:t>
            </a:r>
            <a:r>
              <a:rPr lang="en-US" sz="2800" b="1" i="1" dirty="0" smtClean="0"/>
              <a:t> J.</a:t>
            </a:r>
            <a:r>
              <a:rPr lang="ru-RU" sz="2800" b="1" i="1" dirty="0" smtClean="0"/>
              <a:t>,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hlink"/>
                </a:solidFill>
              </a:rPr>
              <a:t>Combinatorial Optimization: theory and algorithms</a:t>
            </a:r>
            <a:r>
              <a:rPr lang="ru-RU" sz="2800" dirty="0" smtClean="0"/>
              <a:t>, </a:t>
            </a:r>
            <a:r>
              <a:rPr lang="en-US" sz="2800" dirty="0" smtClean="0"/>
              <a:t>(Algorithms and </a:t>
            </a:r>
            <a:r>
              <a:rPr lang="en-US" sz="2800" dirty="0" err="1" smtClean="0"/>
              <a:t>Combinatorics</a:t>
            </a:r>
            <a:r>
              <a:rPr lang="en-US" sz="2800" dirty="0" smtClean="0"/>
              <a:t> 21), Springer, Berlin, 2010.</a:t>
            </a:r>
            <a:endParaRPr lang="ru-RU" sz="2800" dirty="0" smtClean="0"/>
          </a:p>
          <a:p>
            <a:pPr eaLnBrk="1" hangingPunct="1"/>
            <a:endParaRPr lang="ru-RU" sz="2800" dirty="0" smtClean="0"/>
          </a:p>
          <a:p>
            <a:pPr eaLnBrk="1" hangingPunct="1"/>
            <a:endParaRPr lang="ru-RU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82BE2C0-FE45-4E55-9221-2377B709C8AF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Problem</a:t>
            </a:r>
            <a:endParaRPr lang="ru-RU" dirty="0" smtClean="0"/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ru-RU" sz="2800" dirty="0" smtClean="0"/>
              <a:t> </a:t>
            </a:r>
            <a:r>
              <a:rPr lang="en-US" sz="2800" dirty="0" smtClean="0"/>
              <a:t>   A </a:t>
            </a:r>
            <a:r>
              <a:rPr lang="en-US" sz="2800" b="1" dirty="0" smtClean="0"/>
              <a:t>problem</a:t>
            </a:r>
            <a:r>
              <a:rPr lang="en-US" sz="2800" dirty="0" smtClean="0"/>
              <a:t> will be a general question to be answered, usually possessing several </a:t>
            </a:r>
            <a:r>
              <a:rPr lang="en-US" sz="2800" b="1" dirty="0" smtClean="0"/>
              <a:t>parameters</a:t>
            </a:r>
            <a:r>
              <a:rPr lang="en-US" sz="2800" dirty="0" smtClean="0"/>
              <a:t>, or free variables, whose values are left unspecified.  </a:t>
            </a:r>
          </a:p>
          <a:p>
            <a:pPr eaLnBrk="1" hangingPunct="1">
              <a:buFontTx/>
              <a:buNone/>
            </a:pPr>
            <a:r>
              <a:rPr lang="en-US" sz="2800" b="1" dirty="0" smtClean="0"/>
              <a:t>    </a:t>
            </a:r>
            <a:r>
              <a:rPr lang="en-US" sz="2800" dirty="0" smtClean="0"/>
              <a:t>A</a:t>
            </a:r>
            <a:r>
              <a:rPr lang="en-US" sz="2800" b="1" dirty="0" smtClean="0"/>
              <a:t> problem</a:t>
            </a:r>
            <a:r>
              <a:rPr lang="ru-RU" sz="2800" dirty="0" smtClean="0"/>
              <a:t> </a:t>
            </a:r>
            <a:r>
              <a:rPr lang="el-GR" sz="2800" b="1" dirty="0" smtClean="0">
                <a:cs typeface="Times New Roman" pitchFamily="18" charset="0"/>
              </a:rPr>
              <a:t>Π</a:t>
            </a:r>
            <a:r>
              <a:rPr lang="ru-RU" sz="2800" dirty="0" smtClean="0">
                <a:cs typeface="Times New Roman" pitchFamily="18" charset="0"/>
              </a:rPr>
              <a:t> </a:t>
            </a:r>
            <a:r>
              <a:rPr lang="en-US" sz="2800" dirty="0" smtClean="0">
                <a:cs typeface="Times New Roman" pitchFamily="18" charset="0"/>
              </a:rPr>
              <a:t>is described by giving</a:t>
            </a:r>
            <a:r>
              <a:rPr lang="ru-RU" sz="2800" dirty="0" smtClean="0">
                <a:cs typeface="Times New Roman" pitchFamily="18" charset="0"/>
              </a:rPr>
              <a:t>:</a:t>
            </a:r>
          </a:p>
          <a:p>
            <a:pPr eaLnBrk="1" hangingPunct="1"/>
            <a:r>
              <a:rPr lang="en-US" sz="2800" dirty="0" smtClean="0">
                <a:cs typeface="Times New Roman" pitchFamily="18" charset="0"/>
              </a:rPr>
              <a:t>a general description of all its parameters,</a:t>
            </a:r>
            <a:endParaRPr lang="ru-RU" sz="2800" dirty="0" smtClean="0">
              <a:cs typeface="Times New Roman" pitchFamily="18" charset="0"/>
            </a:endParaRPr>
          </a:p>
          <a:p>
            <a:pPr eaLnBrk="1" hangingPunct="1"/>
            <a:r>
              <a:rPr lang="en-US" sz="2800" dirty="0" smtClean="0">
                <a:cs typeface="Times New Roman" pitchFamily="18" charset="0"/>
              </a:rPr>
              <a:t>a statement of what properties the answer, or </a:t>
            </a:r>
            <a:r>
              <a:rPr lang="en-US" sz="2800" i="1" dirty="0" smtClean="0">
                <a:cs typeface="Times New Roman" pitchFamily="18" charset="0"/>
              </a:rPr>
              <a:t>solution</a:t>
            </a:r>
            <a:r>
              <a:rPr lang="en-US" sz="2800" dirty="0" smtClean="0">
                <a:cs typeface="Times New Roman" pitchFamily="18" charset="0"/>
              </a:rPr>
              <a:t>, is required to satisfy.</a:t>
            </a:r>
            <a:endParaRPr lang="ru-RU" sz="2800" dirty="0" smtClean="0">
              <a:cs typeface="Times New Roman" pitchFamily="18" charset="0"/>
            </a:endParaRPr>
          </a:p>
          <a:p>
            <a:pPr eaLnBrk="1" hangingPunct="1">
              <a:buFontTx/>
              <a:buNone/>
            </a:pPr>
            <a:r>
              <a:rPr lang="en-US" sz="2800" b="1" dirty="0" smtClean="0">
                <a:cs typeface="Times New Roman" pitchFamily="18" charset="0"/>
              </a:rPr>
              <a:t>   </a:t>
            </a:r>
            <a:r>
              <a:rPr lang="ru-RU" sz="2800" b="1" dirty="0" smtClean="0">
                <a:cs typeface="Times New Roman" pitchFamily="18" charset="0"/>
              </a:rPr>
              <a:t> </a:t>
            </a:r>
            <a:r>
              <a:rPr lang="en-US" sz="2800" dirty="0" smtClean="0">
                <a:cs typeface="Times New Roman" pitchFamily="18" charset="0"/>
              </a:rPr>
              <a:t>An</a:t>
            </a:r>
            <a:r>
              <a:rPr lang="en-US" sz="2800" b="1" dirty="0" smtClean="0">
                <a:cs typeface="Times New Roman" pitchFamily="18" charset="0"/>
              </a:rPr>
              <a:t> instance </a:t>
            </a:r>
            <a:r>
              <a:rPr lang="en-US" sz="2800" b="1" i="1" dirty="0" smtClean="0">
                <a:cs typeface="Times New Roman" pitchFamily="18" charset="0"/>
              </a:rPr>
              <a:t>I </a:t>
            </a:r>
            <a:r>
              <a:rPr lang="en-US" sz="2800" dirty="0" smtClean="0">
                <a:cs typeface="Times New Roman" pitchFamily="18" charset="0"/>
              </a:rPr>
              <a:t>of a problem is obtained by specifying particular values for all the problem parameters</a:t>
            </a:r>
            <a:r>
              <a:rPr lang="ru-RU" sz="2800" dirty="0" smtClean="0">
                <a:cs typeface="Times New Roman" pitchFamily="18" charset="0"/>
              </a:rPr>
              <a:t>. </a:t>
            </a:r>
            <a:endParaRPr lang="el-GR" sz="2800" b="1" i="1" dirty="0" smtClean="0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0F788CB-6884-4D5E-A34E-F1D675ADC9A8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Input size</a:t>
            </a:r>
            <a:endParaRPr lang="ru-RU" dirty="0" smtClean="0"/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86106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dirty="0" smtClean="0"/>
              <a:t>   </a:t>
            </a:r>
            <a:r>
              <a:rPr lang="en-US" sz="2800" dirty="0" smtClean="0"/>
              <a:t>The input to an algorithm usually consists of a list of numbers. If all these numbers are integers, we can code them in binary representation, using O(log(|</a:t>
            </a:r>
            <a:r>
              <a:rPr lang="en-US" sz="2800" i="1" dirty="0" smtClean="0"/>
              <a:t>a</a:t>
            </a:r>
            <a:r>
              <a:rPr lang="en-US" sz="2800" dirty="0" smtClean="0"/>
              <a:t>|+2)) bits for storing an integer </a:t>
            </a:r>
            <a:r>
              <a:rPr lang="en-US" sz="2800" i="1" dirty="0" smtClean="0"/>
              <a:t>a</a:t>
            </a:r>
            <a:r>
              <a:rPr lang="en-US" sz="2800" dirty="0" smtClean="0"/>
              <a:t>.</a:t>
            </a:r>
            <a:r>
              <a:rPr lang="ru-RU" dirty="0" smtClean="0"/>
              <a:t> </a:t>
            </a:r>
            <a:endParaRPr lang="en-US" dirty="0" smtClean="0"/>
          </a:p>
          <a:p>
            <a:pPr eaLnBrk="1" hangingPunct="1">
              <a:buFontTx/>
              <a:buNone/>
            </a:pPr>
            <a:r>
              <a:rPr lang="en-US" sz="2800" b="1" dirty="0" smtClean="0"/>
              <a:t>    </a:t>
            </a:r>
            <a:r>
              <a:rPr lang="en-US" sz="2800" dirty="0" smtClean="0"/>
              <a:t>The</a:t>
            </a:r>
            <a:r>
              <a:rPr lang="en-US" sz="2800" b="1" dirty="0" smtClean="0"/>
              <a:t> input size </a:t>
            </a:r>
            <a:r>
              <a:rPr lang="en-US" sz="2800" dirty="0" smtClean="0"/>
              <a:t>of an instance with rational data is the total number of bits needed for the binary representation</a:t>
            </a:r>
            <a:r>
              <a:rPr lang="ru-RU" sz="2800" dirty="0" smtClean="0"/>
              <a:t>.</a:t>
            </a:r>
            <a:r>
              <a:rPr lang="en-US" sz="2800" dirty="0" smtClean="0"/>
              <a:t> </a:t>
            </a:r>
          </a:p>
          <a:p>
            <a:pPr eaLnBrk="1" hangingPunct="1">
              <a:buFontTx/>
              <a:buNone/>
            </a:pPr>
            <a:endParaRPr lang="ru-RU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7DF07A1-0B50-4FAC-8D78-6C069E66028F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Optimization problem</a:t>
            </a:r>
            <a:endParaRPr lang="ru-RU" dirty="0" smtClean="0"/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8534400" cy="4525963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400" b="1" dirty="0" smtClean="0"/>
              <a:t>   </a:t>
            </a:r>
            <a:r>
              <a:rPr lang="en-US" sz="2400" b="1" dirty="0" smtClean="0"/>
              <a:t> An NP-optimization problem</a:t>
            </a:r>
            <a:r>
              <a:rPr lang="ru-RU" sz="2400" b="1" dirty="0" smtClean="0"/>
              <a:t> </a:t>
            </a:r>
            <a:r>
              <a:rPr lang="el-GR" sz="2400" b="1" dirty="0" smtClean="0">
                <a:cs typeface="Times New Roman" pitchFamily="18" charset="0"/>
              </a:rPr>
              <a:t>Π</a:t>
            </a:r>
            <a:r>
              <a:rPr lang="ru-RU" sz="2400" b="1" dirty="0" smtClean="0">
                <a:cs typeface="Times New Roman" pitchFamily="18" charset="0"/>
              </a:rPr>
              <a:t> </a:t>
            </a:r>
            <a:r>
              <a:rPr lang="en-US" sz="2400" dirty="0" smtClean="0">
                <a:cs typeface="Times New Roman" pitchFamily="18" charset="0"/>
              </a:rPr>
              <a:t>is either a minimization or a maximization problem. It consists of:</a:t>
            </a:r>
            <a:r>
              <a:rPr lang="ru-RU" sz="2400" dirty="0" smtClean="0">
                <a:cs typeface="Times New Roman" pitchFamily="18" charset="0"/>
              </a:rPr>
              <a:t> 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 smtClean="0">
                <a:cs typeface="Times New Roman" pitchFamily="18" charset="0"/>
              </a:rPr>
              <a:t>A set of valid instances,</a:t>
            </a:r>
            <a:r>
              <a:rPr lang="ru-RU" sz="2400" dirty="0" smtClean="0">
                <a:cs typeface="Times New Roman" pitchFamily="18" charset="0"/>
              </a:rPr>
              <a:t> </a:t>
            </a:r>
            <a:r>
              <a:rPr lang="el-GR" sz="2400" dirty="0" smtClean="0">
                <a:cs typeface="Times New Roman" pitchFamily="18" charset="0"/>
              </a:rPr>
              <a:t>Ω</a:t>
            </a:r>
            <a:r>
              <a:rPr lang="el-GR" sz="2400" baseline="-25000" dirty="0" smtClean="0">
                <a:cs typeface="Times New Roman" pitchFamily="18" charset="0"/>
              </a:rPr>
              <a:t>Π</a:t>
            </a:r>
            <a:r>
              <a:rPr lang="en-US" sz="2400" dirty="0" smtClean="0">
                <a:cs typeface="Times New Roman" pitchFamily="18" charset="0"/>
              </a:rPr>
              <a:t>,</a:t>
            </a:r>
            <a:r>
              <a:rPr lang="ru-RU" sz="2400" dirty="0" smtClean="0">
                <a:cs typeface="Times New Roman" pitchFamily="18" charset="0"/>
              </a:rPr>
              <a:t> </a:t>
            </a:r>
            <a:r>
              <a:rPr lang="en-US" sz="2400" dirty="0" smtClean="0"/>
              <a:t>recognizable in polynomial time. We will assume that all numbers specified in an input are rationals.</a:t>
            </a:r>
            <a:endParaRPr lang="ru-RU" sz="2400" dirty="0" smtClean="0"/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Each instance </a:t>
            </a:r>
            <a:r>
              <a:rPr lang="en-US" sz="2400" i="1" dirty="0" smtClean="0"/>
              <a:t>I </a:t>
            </a:r>
            <a:r>
              <a:rPr lang="en-US" sz="2400" b="1" dirty="0" smtClean="0">
                <a:sym typeface="Symbol" pitchFamily="18" charset="2"/>
              </a:rPr>
              <a:t></a:t>
            </a:r>
            <a:r>
              <a:rPr lang="ru-RU" sz="2400" dirty="0" smtClean="0"/>
              <a:t> </a:t>
            </a:r>
            <a:r>
              <a:rPr lang="el-GR" sz="2400" dirty="0" smtClean="0">
                <a:cs typeface="Times New Roman" pitchFamily="18" charset="0"/>
              </a:rPr>
              <a:t>Ω</a:t>
            </a:r>
            <a:r>
              <a:rPr lang="el-GR" sz="2400" baseline="-25000" dirty="0" smtClean="0">
                <a:cs typeface="Times New Roman" pitchFamily="18" charset="0"/>
              </a:rPr>
              <a:t>Π</a:t>
            </a:r>
            <a:r>
              <a:rPr lang="ru-RU" sz="2400" dirty="0" smtClean="0"/>
              <a:t> </a:t>
            </a:r>
            <a:r>
              <a:rPr lang="en-US" sz="2400" dirty="0" smtClean="0"/>
              <a:t>has a set of feasible solutions</a:t>
            </a:r>
            <a:r>
              <a:rPr lang="ru-RU" sz="2400" dirty="0" smtClean="0"/>
              <a:t> </a:t>
            </a:r>
            <a:r>
              <a:rPr lang="en-US" sz="2400" dirty="0" smtClean="0"/>
              <a:t> </a:t>
            </a:r>
            <a:r>
              <a:rPr lang="en-US" sz="2400" i="1" dirty="0" smtClean="0"/>
              <a:t>Sol</a:t>
            </a:r>
            <a:r>
              <a:rPr lang="el-GR" sz="2400" baseline="-25000" dirty="0" smtClean="0">
                <a:cs typeface="Times New Roman" pitchFamily="18" charset="0"/>
              </a:rPr>
              <a:t>Π</a:t>
            </a:r>
            <a:r>
              <a:rPr lang="en-US" sz="2400" dirty="0" smtClean="0">
                <a:sym typeface="Symbol"/>
              </a:rPr>
              <a:t>(</a:t>
            </a:r>
            <a:r>
              <a:rPr lang="en-US" sz="2400" i="1" dirty="0" smtClean="0">
                <a:sym typeface="Symbol"/>
              </a:rPr>
              <a:t>I</a:t>
            </a:r>
            <a:r>
              <a:rPr lang="en-US" sz="2400" dirty="0" smtClean="0">
                <a:sym typeface="Symbol"/>
              </a:rPr>
              <a:t>)</a:t>
            </a:r>
            <a:r>
              <a:rPr lang="en-US" sz="2400" dirty="0" smtClean="0"/>
              <a:t>. We require that </a:t>
            </a:r>
            <a:r>
              <a:rPr lang="en-US" sz="2400" i="1" dirty="0" smtClean="0"/>
              <a:t>Sol</a:t>
            </a:r>
            <a:r>
              <a:rPr lang="el-GR" sz="2400" baseline="-25000" dirty="0" smtClean="0">
                <a:cs typeface="Times New Roman" pitchFamily="18" charset="0"/>
              </a:rPr>
              <a:t>Π</a:t>
            </a:r>
            <a:r>
              <a:rPr lang="en-US" sz="2400" dirty="0" smtClean="0">
                <a:sym typeface="Symbol"/>
              </a:rPr>
              <a:t>(</a:t>
            </a:r>
            <a:r>
              <a:rPr lang="en-US" sz="2400" i="1" dirty="0" smtClean="0">
                <a:sym typeface="Symbol"/>
              </a:rPr>
              <a:t>I</a:t>
            </a:r>
            <a:r>
              <a:rPr lang="en-US" sz="2400" dirty="0" smtClean="0">
                <a:sym typeface="Symbol"/>
              </a:rPr>
              <a:t>)</a:t>
            </a:r>
            <a:r>
              <a:rPr lang="en-US" sz="2400" dirty="0" smtClean="0"/>
              <a:t> ≠ </a:t>
            </a:r>
            <a:r>
              <a:rPr lang="en-US" sz="2400" dirty="0" smtClean="0">
                <a:sym typeface="Symbol"/>
              </a:rPr>
              <a:t></a:t>
            </a:r>
            <a:r>
              <a:rPr lang="en-US" sz="2400" dirty="0" smtClean="0"/>
              <a:t>, and that every solution </a:t>
            </a:r>
            <a:r>
              <a:rPr lang="en-US" sz="2400" dirty="0" smtClean="0">
                <a:sym typeface="Symbol"/>
              </a:rPr>
              <a:t>  </a:t>
            </a:r>
            <a:r>
              <a:rPr lang="en-US" sz="2400" i="1" dirty="0" smtClean="0"/>
              <a:t>Sol</a:t>
            </a:r>
            <a:r>
              <a:rPr lang="el-GR" sz="2400" baseline="-25000" dirty="0" smtClean="0">
                <a:cs typeface="Times New Roman" pitchFamily="18" charset="0"/>
              </a:rPr>
              <a:t>Π</a:t>
            </a:r>
            <a:r>
              <a:rPr lang="en-US" sz="2400" dirty="0" smtClean="0">
                <a:sym typeface="Symbol"/>
              </a:rPr>
              <a:t>(</a:t>
            </a:r>
            <a:r>
              <a:rPr lang="en-US" sz="2400" i="1" dirty="0" smtClean="0">
                <a:sym typeface="Symbol"/>
              </a:rPr>
              <a:t>I</a:t>
            </a:r>
            <a:r>
              <a:rPr lang="en-US" sz="2400" dirty="0" smtClean="0">
                <a:sym typeface="Symbol"/>
              </a:rPr>
              <a:t>)</a:t>
            </a:r>
            <a:r>
              <a:rPr lang="el-GR" sz="2400" baseline="-25000" dirty="0" smtClean="0">
                <a:cs typeface="Times New Roman" pitchFamily="18" charset="0"/>
              </a:rPr>
              <a:t> </a:t>
            </a:r>
            <a:r>
              <a:rPr lang="en-US" sz="2400" baseline="-25000" dirty="0" smtClean="0">
                <a:cs typeface="Times New Roman" pitchFamily="18" charset="0"/>
              </a:rPr>
              <a:t> </a:t>
            </a:r>
            <a:r>
              <a:rPr lang="en-US" sz="2400" dirty="0" smtClean="0">
                <a:sym typeface="Symbol"/>
              </a:rPr>
              <a:t>is of length polynomially bounded in |</a:t>
            </a:r>
            <a:r>
              <a:rPr lang="en-US" sz="2400" i="1" dirty="0" smtClean="0">
                <a:sym typeface="Symbol"/>
              </a:rPr>
              <a:t>I</a:t>
            </a:r>
            <a:r>
              <a:rPr lang="en-US" sz="2400" dirty="0" smtClean="0">
                <a:sym typeface="Symbol"/>
              </a:rPr>
              <a:t>|. This means that there is a polynomial time algorithm that, given a pair (</a:t>
            </a:r>
            <a:r>
              <a:rPr lang="en-US" sz="2400" i="1" dirty="0" smtClean="0">
                <a:sym typeface="Symbol"/>
              </a:rPr>
              <a:t>I</a:t>
            </a:r>
            <a:r>
              <a:rPr lang="en-US" sz="2400" dirty="0" smtClean="0">
                <a:sym typeface="Symbol"/>
              </a:rPr>
              <a:t>, ), decides whether   </a:t>
            </a:r>
            <a:r>
              <a:rPr lang="en-US" sz="2400" i="1" dirty="0" smtClean="0"/>
              <a:t>Sol</a:t>
            </a:r>
            <a:r>
              <a:rPr lang="el-GR" sz="2400" baseline="-25000" dirty="0" smtClean="0">
                <a:cs typeface="Times New Roman" pitchFamily="18" charset="0"/>
              </a:rPr>
              <a:t>Π</a:t>
            </a:r>
            <a:r>
              <a:rPr lang="en-US" sz="2400" dirty="0" smtClean="0">
                <a:sym typeface="Symbol"/>
              </a:rPr>
              <a:t>(</a:t>
            </a:r>
            <a:r>
              <a:rPr lang="en-US" sz="2400" i="1" dirty="0" smtClean="0">
                <a:sym typeface="Symbol"/>
              </a:rPr>
              <a:t>I</a:t>
            </a:r>
            <a:r>
              <a:rPr lang="en-US" sz="2400" dirty="0" smtClean="0">
                <a:sym typeface="Symbol"/>
              </a:rPr>
              <a:t>). </a:t>
            </a:r>
            <a:endParaRPr lang="ru-RU" sz="2400" dirty="0" smtClean="0"/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There is a polynomial time computable </a:t>
            </a:r>
            <a:r>
              <a:rPr lang="en-US" sz="2400" b="1" dirty="0" smtClean="0"/>
              <a:t>objective function</a:t>
            </a:r>
            <a:r>
              <a:rPr lang="en-US" sz="2400" dirty="0" smtClean="0"/>
              <a:t> </a:t>
            </a:r>
            <a:r>
              <a:rPr lang="en-US" sz="2400" i="1" dirty="0" smtClean="0"/>
              <a:t>h</a:t>
            </a:r>
            <a:r>
              <a:rPr lang="el-GR" sz="2400" baseline="-25000" dirty="0" smtClean="0">
                <a:cs typeface="Times New Roman" pitchFamily="18" charset="0"/>
              </a:rPr>
              <a:t>Π</a:t>
            </a:r>
            <a:r>
              <a:rPr lang="ru-RU" sz="2400" dirty="0" smtClean="0"/>
              <a:t>,</a:t>
            </a:r>
            <a:r>
              <a:rPr lang="en-US" sz="2400" dirty="0" smtClean="0"/>
              <a:t> that assigns a nonnegative rational number to each pair </a:t>
            </a:r>
            <a:r>
              <a:rPr lang="en-US" sz="2400" dirty="0" smtClean="0">
                <a:sym typeface="Symbol"/>
              </a:rPr>
              <a:t>(</a:t>
            </a:r>
            <a:r>
              <a:rPr lang="en-US" sz="2400" i="1" dirty="0" smtClean="0">
                <a:sym typeface="Symbol"/>
              </a:rPr>
              <a:t>I</a:t>
            </a:r>
            <a:r>
              <a:rPr lang="en-US" sz="2400" dirty="0" smtClean="0">
                <a:sym typeface="Symbol"/>
              </a:rPr>
              <a:t>, ). The objective function is frequently given a physical interpretation, such as </a:t>
            </a:r>
            <a:r>
              <a:rPr lang="en-US" sz="2400" i="1" dirty="0" smtClean="0">
                <a:sym typeface="Symbol"/>
              </a:rPr>
              <a:t>cost, length, weight</a:t>
            </a:r>
            <a:r>
              <a:rPr lang="en-US" sz="2400" dirty="0" smtClean="0">
                <a:sym typeface="Symbol"/>
              </a:rPr>
              <a:t>, etc.</a:t>
            </a:r>
            <a:endParaRPr lang="el-GR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91C034B-5E52-4EC8-9858-9E42D8BDDBB9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Optimal solution</a:t>
            </a:r>
            <a:endParaRPr lang="ru-RU" dirty="0" smtClean="0"/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An optimal solution for an instance </a:t>
            </a:r>
            <a:r>
              <a:rPr lang="en-US" sz="2800" i="1" dirty="0" smtClean="0"/>
              <a:t>I </a:t>
            </a:r>
            <a:r>
              <a:rPr lang="en-US" sz="2800" b="1" dirty="0" smtClean="0">
                <a:sym typeface="Symbol" pitchFamily="18" charset="2"/>
              </a:rPr>
              <a:t></a:t>
            </a:r>
            <a:r>
              <a:rPr lang="ru-RU" sz="2800" dirty="0" smtClean="0"/>
              <a:t> </a:t>
            </a:r>
            <a:r>
              <a:rPr lang="el-GR" sz="2800" dirty="0" smtClean="0">
                <a:cs typeface="Times New Roman" pitchFamily="18" charset="0"/>
              </a:rPr>
              <a:t>Ω</a:t>
            </a:r>
            <a:r>
              <a:rPr lang="el-GR" sz="2800" baseline="-25000" dirty="0" smtClean="0">
                <a:cs typeface="Times New Roman" pitchFamily="18" charset="0"/>
              </a:rPr>
              <a:t>Π</a:t>
            </a:r>
            <a:r>
              <a:rPr lang="en-US" sz="2800" dirty="0" smtClean="0"/>
              <a:t> of minimization (maximization) problem is a feasible solution </a:t>
            </a:r>
            <a:r>
              <a:rPr lang="el-GR" sz="2800" i="1" dirty="0" smtClean="0">
                <a:cs typeface="Times New Roman" pitchFamily="18" charset="0"/>
              </a:rPr>
              <a:t>σ</a:t>
            </a:r>
            <a:r>
              <a:rPr lang="ru-RU" sz="2800" i="1" dirty="0" smtClean="0">
                <a:cs typeface="Times New Roman" pitchFamily="18" charset="0"/>
              </a:rPr>
              <a:t>* </a:t>
            </a:r>
            <a:r>
              <a:rPr lang="en-US" sz="2800" b="1" dirty="0" smtClean="0">
                <a:sym typeface="Symbol" pitchFamily="18" charset="2"/>
              </a:rPr>
              <a:t></a:t>
            </a:r>
            <a:r>
              <a:rPr lang="ru-RU" sz="2800" i="1" dirty="0" smtClean="0">
                <a:cs typeface="Times New Roman" pitchFamily="18" charset="0"/>
              </a:rPr>
              <a:t> </a:t>
            </a:r>
            <a:r>
              <a:rPr lang="en-US" sz="2800" i="1" dirty="0" smtClean="0"/>
              <a:t>Sol</a:t>
            </a:r>
            <a:r>
              <a:rPr lang="el-GR" sz="2800" baseline="-25000" dirty="0" smtClean="0">
                <a:cs typeface="Times New Roman" pitchFamily="18" charset="0"/>
              </a:rPr>
              <a:t>Π </a:t>
            </a:r>
            <a:r>
              <a:rPr lang="en-US" sz="2800" baseline="-25000" dirty="0" smtClean="0">
                <a:cs typeface="Times New Roman" pitchFamily="18" charset="0"/>
              </a:rPr>
              <a:t> </a:t>
            </a:r>
            <a:r>
              <a:rPr lang="en-US" sz="2800" dirty="0" smtClean="0"/>
              <a:t>that achieves the smallest (largest) objective function value, i.e. </a:t>
            </a:r>
            <a:r>
              <a:rPr lang="en-US" sz="2800" i="1" dirty="0" smtClean="0"/>
              <a:t>h</a:t>
            </a:r>
            <a:r>
              <a:rPr lang="el-GR" sz="2800" baseline="-25000" dirty="0" smtClean="0">
                <a:cs typeface="Times New Roman" pitchFamily="18" charset="0"/>
              </a:rPr>
              <a:t>Π</a:t>
            </a:r>
            <a:r>
              <a:rPr lang="en-US" sz="2800" dirty="0" smtClean="0"/>
              <a:t>(</a:t>
            </a:r>
            <a:r>
              <a:rPr lang="en-US" sz="2800" i="1" dirty="0" smtClean="0"/>
              <a:t>I</a:t>
            </a:r>
            <a:r>
              <a:rPr lang="en-US" sz="2800" dirty="0" smtClean="0"/>
              <a:t>, </a:t>
            </a:r>
            <a:r>
              <a:rPr lang="el-GR" sz="2800" i="1" dirty="0" smtClean="0">
                <a:cs typeface="Times New Roman" pitchFamily="18" charset="0"/>
              </a:rPr>
              <a:t>σ</a:t>
            </a:r>
            <a:r>
              <a:rPr lang="ru-RU" sz="2800" i="1" dirty="0" smtClean="0">
                <a:cs typeface="Times New Roman" pitchFamily="18" charset="0"/>
              </a:rPr>
              <a:t>*</a:t>
            </a:r>
            <a:r>
              <a:rPr lang="en-US" sz="2800" dirty="0" smtClean="0"/>
              <a:t>)</a:t>
            </a:r>
            <a:r>
              <a:rPr lang="ru-RU" sz="2800" dirty="0" smtClean="0"/>
              <a:t> </a:t>
            </a:r>
            <a:r>
              <a:rPr lang="en-US" sz="2800" dirty="0" smtClean="0">
                <a:cs typeface="Times New Roman" pitchFamily="18" charset="0"/>
              </a:rPr>
              <a:t>≤</a:t>
            </a:r>
            <a:r>
              <a:rPr lang="ru-RU" sz="2800" dirty="0" smtClean="0">
                <a:cs typeface="Times New Roman" pitchFamily="18" charset="0"/>
              </a:rPr>
              <a:t> </a:t>
            </a:r>
            <a:r>
              <a:rPr lang="en-US" sz="2800" i="1" dirty="0" smtClean="0"/>
              <a:t>h</a:t>
            </a:r>
            <a:r>
              <a:rPr lang="el-GR" sz="2800" baseline="-25000" dirty="0" smtClean="0">
                <a:cs typeface="Times New Roman" pitchFamily="18" charset="0"/>
              </a:rPr>
              <a:t>Π</a:t>
            </a:r>
            <a:r>
              <a:rPr lang="en-US" sz="2800" dirty="0" smtClean="0"/>
              <a:t>(</a:t>
            </a:r>
            <a:r>
              <a:rPr lang="en-US" sz="2800" i="1" dirty="0" smtClean="0"/>
              <a:t>I</a:t>
            </a:r>
            <a:r>
              <a:rPr lang="en-US" sz="2800" dirty="0" smtClean="0"/>
              <a:t>, </a:t>
            </a:r>
            <a:r>
              <a:rPr lang="el-GR" sz="2800" i="1" dirty="0" smtClean="0">
                <a:cs typeface="Times New Roman" pitchFamily="18" charset="0"/>
              </a:rPr>
              <a:t>σ</a:t>
            </a:r>
            <a:r>
              <a:rPr lang="en-US" sz="2800" dirty="0" smtClean="0"/>
              <a:t>) for all </a:t>
            </a:r>
            <a:r>
              <a:rPr lang="el-GR" sz="2800" i="1" dirty="0" smtClean="0">
                <a:cs typeface="Times New Roman" pitchFamily="18" charset="0"/>
              </a:rPr>
              <a:t>σ</a:t>
            </a:r>
            <a:r>
              <a:rPr lang="ru-RU" sz="2800" i="1" dirty="0" smtClean="0">
                <a:cs typeface="Times New Roman" pitchFamily="18" charset="0"/>
              </a:rPr>
              <a:t> </a:t>
            </a:r>
            <a:r>
              <a:rPr lang="en-US" sz="2800" b="1" dirty="0" smtClean="0">
                <a:sym typeface="Symbol" pitchFamily="18" charset="2"/>
              </a:rPr>
              <a:t></a:t>
            </a:r>
            <a:r>
              <a:rPr lang="ru-RU" sz="2800" i="1" dirty="0" smtClean="0">
                <a:cs typeface="Times New Roman" pitchFamily="18" charset="0"/>
              </a:rPr>
              <a:t> </a:t>
            </a:r>
            <a:r>
              <a:rPr lang="en-US" sz="2800" i="1" dirty="0" smtClean="0"/>
              <a:t>Sol</a:t>
            </a:r>
            <a:r>
              <a:rPr lang="el-GR" sz="2800" baseline="-25000" dirty="0" smtClean="0">
                <a:cs typeface="Times New Roman" pitchFamily="18" charset="0"/>
              </a:rPr>
              <a:t>Π</a:t>
            </a:r>
            <a:r>
              <a:rPr lang="en-US" sz="2800" dirty="0" smtClean="0">
                <a:sym typeface="Symbol"/>
              </a:rPr>
              <a:t> (</a:t>
            </a:r>
            <a:r>
              <a:rPr lang="en-US" sz="2800" i="1" dirty="0" smtClean="0">
                <a:sym typeface="Symbol"/>
              </a:rPr>
              <a:t>I</a:t>
            </a:r>
            <a:r>
              <a:rPr lang="en-US" sz="2800" dirty="0" smtClean="0">
                <a:sym typeface="Symbol"/>
              </a:rPr>
              <a:t>)</a:t>
            </a:r>
            <a:r>
              <a:rPr lang="en-US" sz="2800" dirty="0" smtClean="0"/>
              <a:t>.</a:t>
            </a:r>
            <a:r>
              <a:rPr lang="ru-RU" sz="2800" dirty="0" smtClean="0"/>
              <a:t> </a:t>
            </a:r>
            <a:endParaRPr lang="en-US" sz="2800" dirty="0" smtClean="0"/>
          </a:p>
          <a:p>
            <a:pPr eaLnBrk="1" hangingPunct="1"/>
            <a:r>
              <a:rPr lang="en-US" sz="2800" dirty="0" smtClean="0"/>
              <a:t>We will use OPT</a:t>
            </a:r>
            <a:r>
              <a:rPr lang="el-GR" sz="2800" baseline="-25000" dirty="0" smtClean="0">
                <a:cs typeface="Times New Roman" pitchFamily="18" charset="0"/>
              </a:rPr>
              <a:t>Π</a:t>
            </a:r>
            <a:r>
              <a:rPr lang="en-US" sz="2800" dirty="0" smtClean="0"/>
              <a:t>(</a:t>
            </a:r>
            <a:r>
              <a:rPr lang="en-US" sz="2800" i="1" dirty="0" smtClean="0"/>
              <a:t>I</a:t>
            </a:r>
            <a:r>
              <a:rPr lang="en-US" sz="2800" dirty="0" smtClean="0"/>
              <a:t>) or OPT(</a:t>
            </a:r>
            <a:r>
              <a:rPr lang="en-US" sz="2800" i="1" dirty="0" smtClean="0"/>
              <a:t>I</a:t>
            </a:r>
            <a:r>
              <a:rPr lang="en-US" sz="2800" dirty="0" smtClean="0"/>
              <a:t>) to denote the objective function value of an optimal solution to instance </a:t>
            </a:r>
            <a:r>
              <a:rPr lang="en-US" sz="2800" i="1" dirty="0" smtClean="0"/>
              <a:t>I</a:t>
            </a:r>
            <a:r>
              <a:rPr lang="en-US" sz="2800" dirty="0" smtClean="0"/>
              <a:t>. </a:t>
            </a:r>
            <a:endParaRPr lang="ru-RU" sz="2800" dirty="0" smtClean="0"/>
          </a:p>
          <a:p>
            <a:pPr eaLnBrk="1" hangingPunct="1"/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383F0F1-7739-4A74-A222-6BA2694950A4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Vertex cover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752600"/>
            <a:ext cx="7696200" cy="4373563"/>
          </a:xfrm>
        </p:spPr>
        <p:txBody>
          <a:bodyPr/>
          <a:lstStyle/>
          <a:p>
            <a:pPr eaLnBrk="1" hangingPunct="1"/>
            <a:endParaRPr lang="ru-RU" sz="2800" i="1" dirty="0" smtClean="0">
              <a:solidFill>
                <a:schemeClr val="accent2"/>
              </a:solidFill>
            </a:endParaRPr>
          </a:p>
          <a:p>
            <a:pPr eaLnBrk="1" hangingPunct="1"/>
            <a:r>
              <a:rPr lang="en-US" sz="2800" i="1" dirty="0" smtClean="0">
                <a:solidFill>
                  <a:schemeClr val="accent2"/>
                </a:solidFill>
              </a:rPr>
              <a:t>Given</a:t>
            </a:r>
            <a:r>
              <a:rPr lang="en-US" sz="2800" dirty="0" smtClean="0"/>
              <a:t>  an undirected graph </a:t>
            </a:r>
            <a:r>
              <a:rPr lang="en-US" sz="2800" i="1" dirty="0" smtClean="0"/>
              <a:t>G</a:t>
            </a:r>
            <a:r>
              <a:rPr lang="ru-RU" sz="2800" i="1" dirty="0" smtClean="0"/>
              <a:t> </a:t>
            </a:r>
            <a:r>
              <a:rPr lang="ru-RU" sz="2800" dirty="0" smtClean="0"/>
              <a:t>= (</a:t>
            </a:r>
            <a:r>
              <a:rPr lang="en-US" sz="2800" i="1" dirty="0" smtClean="0"/>
              <a:t>V</a:t>
            </a:r>
            <a:r>
              <a:rPr lang="en-US" sz="2800" dirty="0" smtClean="0"/>
              <a:t>,</a:t>
            </a:r>
            <a:r>
              <a:rPr lang="ru-RU" sz="2800" dirty="0" smtClean="0"/>
              <a:t> </a:t>
            </a:r>
            <a:r>
              <a:rPr lang="en-US" sz="2800" i="1" dirty="0" smtClean="0"/>
              <a:t>E</a:t>
            </a:r>
            <a:r>
              <a:rPr lang="ru-RU" sz="2800" dirty="0" smtClean="0"/>
              <a:t>)</a:t>
            </a:r>
            <a:r>
              <a:rPr lang="en-US" sz="2800" dirty="0" smtClean="0"/>
              <a:t>, and a cost function on vertices </a:t>
            </a:r>
            <a:r>
              <a:rPr lang="en-US" sz="2800" i="1" dirty="0" smtClean="0"/>
              <a:t>c</a:t>
            </a:r>
            <a:r>
              <a:rPr lang="en-US" sz="2800" dirty="0" smtClean="0"/>
              <a:t>: </a:t>
            </a:r>
            <a:r>
              <a:rPr lang="en-US" sz="2800" i="1" dirty="0" smtClean="0"/>
              <a:t>V</a:t>
            </a:r>
            <a:r>
              <a:rPr lang="en-US" sz="2800" dirty="0" smtClean="0"/>
              <a:t> </a:t>
            </a:r>
            <a:r>
              <a:rPr lang="en-US" sz="2800" dirty="0" smtClean="0">
                <a:cs typeface="Times New Roman" pitchFamily="18" charset="0"/>
              </a:rPr>
              <a:t>→ </a:t>
            </a:r>
            <a:r>
              <a:rPr lang="en-US" sz="2800" b="1" dirty="0" smtClean="0">
                <a:cs typeface="Times New Roman" pitchFamily="18" charset="0"/>
              </a:rPr>
              <a:t>Q</a:t>
            </a:r>
            <a:r>
              <a:rPr lang="en-US" sz="2800" b="1" baseline="30000" dirty="0" smtClean="0">
                <a:cs typeface="Times New Roman" pitchFamily="18" charset="0"/>
              </a:rPr>
              <a:t>+</a:t>
            </a:r>
            <a:r>
              <a:rPr lang="en-US" sz="2800" dirty="0" smtClean="0">
                <a:cs typeface="Times New Roman" pitchFamily="18" charset="0"/>
              </a:rPr>
              <a:t>.</a:t>
            </a:r>
            <a:endParaRPr lang="en-US" sz="2800" b="1" dirty="0" smtClean="0">
              <a:cs typeface="Times New Roman" pitchFamily="18" charset="0"/>
            </a:endParaRPr>
          </a:p>
          <a:p>
            <a:pPr eaLnBrk="1" hangingPunct="1"/>
            <a:r>
              <a:rPr lang="en-US" sz="2800" i="1" dirty="0" smtClean="0">
                <a:solidFill>
                  <a:schemeClr val="accent2"/>
                </a:solidFill>
              </a:rPr>
              <a:t>Find </a:t>
            </a:r>
            <a:r>
              <a:rPr lang="en-US" sz="2800" dirty="0" smtClean="0"/>
              <a:t>a minimum cost vertex cover.</a:t>
            </a:r>
            <a:endParaRPr lang="ru-RU" sz="2800" dirty="0" smtClean="0"/>
          </a:p>
          <a:p>
            <a:pPr eaLnBrk="1" hangingPunct="1"/>
            <a:r>
              <a:rPr lang="en-US" sz="2800" b="1" dirty="0" smtClean="0">
                <a:solidFill>
                  <a:schemeClr val="hlink"/>
                </a:solidFill>
              </a:rPr>
              <a:t>Vertex cover </a:t>
            </a:r>
            <a:r>
              <a:rPr lang="en-US" sz="2800" dirty="0" smtClean="0">
                <a:solidFill>
                  <a:schemeClr val="hlink"/>
                </a:solidFill>
              </a:rPr>
              <a:t>is a set </a:t>
            </a:r>
            <a:r>
              <a:rPr lang="en-US" sz="2800" i="1" dirty="0" smtClean="0">
                <a:solidFill>
                  <a:schemeClr val="hlink"/>
                </a:solidFill>
                <a:cs typeface="Times New Roman" pitchFamily="18" charset="0"/>
              </a:rPr>
              <a:t>V′</a:t>
            </a:r>
            <a:r>
              <a:rPr lang="ru-RU" sz="2800" dirty="0" smtClean="0">
                <a:solidFill>
                  <a:schemeClr val="hlink"/>
                </a:solidFill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chemeClr val="hlink"/>
                </a:solidFill>
                <a:sym typeface="Symbol" pitchFamily="18" charset="2"/>
              </a:rPr>
              <a:t> </a:t>
            </a:r>
            <a:r>
              <a:rPr lang="en-US" sz="2800" i="1" dirty="0" smtClean="0">
                <a:solidFill>
                  <a:schemeClr val="hlink"/>
                </a:solidFill>
                <a:sym typeface="Symbol" pitchFamily="18" charset="2"/>
              </a:rPr>
              <a:t>V</a:t>
            </a:r>
            <a:r>
              <a:rPr lang="en-US" sz="2800" b="1" dirty="0" smtClean="0">
                <a:solidFill>
                  <a:schemeClr val="hlink"/>
                </a:solidFill>
                <a:sym typeface="Symbol" pitchFamily="18" charset="2"/>
              </a:rPr>
              <a:t> </a:t>
            </a:r>
            <a:r>
              <a:rPr lang="ru-RU" sz="2800" dirty="0" smtClean="0">
                <a:solidFill>
                  <a:schemeClr val="hlink"/>
                </a:solidFill>
              </a:rPr>
              <a:t> </a:t>
            </a:r>
            <a:r>
              <a:rPr lang="en-US" sz="2800" dirty="0" smtClean="0">
                <a:solidFill>
                  <a:schemeClr val="hlink"/>
                </a:solidFill>
              </a:rPr>
              <a:t>such that every edge has at least one endpoint incident at</a:t>
            </a:r>
            <a:r>
              <a:rPr lang="ru-RU" sz="2800" dirty="0" smtClean="0">
                <a:solidFill>
                  <a:schemeClr val="hlink"/>
                </a:solidFill>
              </a:rPr>
              <a:t> </a:t>
            </a:r>
            <a:r>
              <a:rPr lang="en-US" sz="2800" i="1" dirty="0" smtClean="0">
                <a:solidFill>
                  <a:schemeClr val="hlink"/>
                </a:solidFill>
                <a:cs typeface="Times New Roman" pitchFamily="18" charset="0"/>
              </a:rPr>
              <a:t>V′</a:t>
            </a:r>
            <a:r>
              <a:rPr lang="ru-RU" sz="2800" dirty="0" smtClean="0">
                <a:solidFill>
                  <a:schemeClr val="hlink"/>
                </a:solidFill>
                <a:cs typeface="Times New Roman" pitchFamily="18" charset="0"/>
              </a:rPr>
              <a:t> </a:t>
            </a:r>
            <a:r>
              <a:rPr lang="ru-RU" sz="2800" dirty="0" smtClean="0">
                <a:solidFill>
                  <a:schemeClr val="hlink"/>
                </a:solidFill>
              </a:rPr>
              <a:t>.</a:t>
            </a:r>
            <a:endParaRPr lang="en-US" sz="2800" dirty="0" smtClean="0">
              <a:solidFill>
                <a:schemeClr val="hlin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4628</TotalTime>
  <Words>1942</Words>
  <Application>Microsoft Office PowerPoint</Application>
  <PresentationFormat>Экран (4:3)</PresentationFormat>
  <Paragraphs>176</Paragraphs>
  <Slides>33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33</vt:i4>
      </vt:variant>
    </vt:vector>
  </HeadingPairs>
  <TitlesOfParts>
    <vt:vector size="35" baseType="lpstr">
      <vt:lpstr>Default Design</vt:lpstr>
      <vt:lpstr>Формула</vt:lpstr>
      <vt:lpstr>Слайд 1</vt:lpstr>
      <vt:lpstr>We will study</vt:lpstr>
      <vt:lpstr>What you should know!</vt:lpstr>
      <vt:lpstr>Some books in Combinatorial Optimization</vt:lpstr>
      <vt:lpstr>Problem</vt:lpstr>
      <vt:lpstr>Input size</vt:lpstr>
      <vt:lpstr>Optimization problem</vt:lpstr>
      <vt:lpstr>Optimal solution</vt:lpstr>
      <vt:lpstr>Vertex cover</vt:lpstr>
      <vt:lpstr>Algorithm</vt:lpstr>
      <vt:lpstr>Running time</vt:lpstr>
      <vt:lpstr>Polynomial algorithm</vt:lpstr>
      <vt:lpstr>NP-hard problem </vt:lpstr>
      <vt:lpstr>What we can do with NP-hard problems?</vt:lpstr>
      <vt:lpstr>Approximation algorithm</vt:lpstr>
      <vt:lpstr>Approximation schemes</vt:lpstr>
      <vt:lpstr>Algorithm</vt:lpstr>
      <vt:lpstr>Linear Programming</vt:lpstr>
      <vt:lpstr>Polynomially solvable problems</vt:lpstr>
      <vt:lpstr>How do we establish the approximation guarantee?</vt:lpstr>
      <vt:lpstr>Lower bound</vt:lpstr>
      <vt:lpstr>Cardinality vertex cover </vt:lpstr>
      <vt:lpstr>Maximum and maximal matching</vt:lpstr>
      <vt:lpstr> Simple Algorithm  </vt:lpstr>
      <vt:lpstr>Approximation ratio of  the Simple Algorithm</vt:lpstr>
      <vt:lpstr>Proof:</vt:lpstr>
      <vt:lpstr>Can we improve the approximation guarantee?</vt:lpstr>
      <vt:lpstr>Tight example</vt:lpstr>
      <vt:lpstr>Can we improve the approximation guarantee?</vt:lpstr>
      <vt:lpstr>Comparing the cost of the solution with the lower bound</vt:lpstr>
      <vt:lpstr>Can we improve the approximation guarantee?</vt:lpstr>
      <vt:lpstr>Books</vt:lpstr>
      <vt:lpstr>Exercises</vt:lpstr>
    </vt:vector>
  </TitlesOfParts>
  <Company>ncnu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Classification of Scheduling Problems</dc:title>
  <dc:creator>Kononov</dc:creator>
  <cp:lastModifiedBy>Кононов</cp:lastModifiedBy>
  <cp:revision>161</cp:revision>
  <dcterms:created xsi:type="dcterms:W3CDTF">2003-07-18T17:26:38Z</dcterms:created>
  <dcterms:modified xsi:type="dcterms:W3CDTF">2015-03-01T06:34:52Z</dcterms:modified>
</cp:coreProperties>
</file>