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3" r:id="rId2"/>
    <p:sldId id="395" r:id="rId3"/>
    <p:sldId id="355" r:id="rId4"/>
    <p:sldId id="330" r:id="rId5"/>
    <p:sldId id="356" r:id="rId6"/>
    <p:sldId id="357" r:id="rId7"/>
    <p:sldId id="358" r:id="rId8"/>
    <p:sldId id="359" r:id="rId9"/>
    <p:sldId id="360" r:id="rId10"/>
    <p:sldId id="350" r:id="rId11"/>
    <p:sldId id="392" r:id="rId12"/>
    <p:sldId id="396" r:id="rId13"/>
    <p:sldId id="397" r:id="rId14"/>
    <p:sldId id="393" r:id="rId15"/>
    <p:sldId id="398" r:id="rId16"/>
    <p:sldId id="361" r:id="rId17"/>
    <p:sldId id="362" r:id="rId18"/>
    <p:sldId id="390" r:id="rId19"/>
    <p:sldId id="394" r:id="rId20"/>
    <p:sldId id="363" r:id="rId21"/>
    <p:sldId id="364" r:id="rId22"/>
    <p:sldId id="365" r:id="rId23"/>
    <p:sldId id="367" r:id="rId24"/>
    <p:sldId id="368" r:id="rId25"/>
    <p:sldId id="391" r:id="rId26"/>
    <p:sldId id="369" r:id="rId27"/>
    <p:sldId id="371" r:id="rId28"/>
    <p:sldId id="399" r:id="rId29"/>
    <p:sldId id="370" r:id="rId30"/>
    <p:sldId id="372" r:id="rId31"/>
    <p:sldId id="373" r:id="rId32"/>
    <p:sldId id="374" r:id="rId33"/>
    <p:sldId id="400" r:id="rId34"/>
    <p:sldId id="375" r:id="rId35"/>
    <p:sldId id="376" r:id="rId36"/>
    <p:sldId id="377" r:id="rId37"/>
    <p:sldId id="401" r:id="rId38"/>
    <p:sldId id="402" r:id="rId39"/>
    <p:sldId id="378" r:id="rId40"/>
    <p:sldId id="379" r:id="rId41"/>
    <p:sldId id="381" r:id="rId42"/>
    <p:sldId id="382" r:id="rId43"/>
    <p:sldId id="380" r:id="rId44"/>
    <p:sldId id="383" r:id="rId45"/>
    <p:sldId id="384" r:id="rId46"/>
    <p:sldId id="403" r:id="rId47"/>
    <p:sldId id="385" r:id="rId48"/>
    <p:sldId id="386" r:id="rId49"/>
    <p:sldId id="387" r:id="rId50"/>
    <p:sldId id="388" r:id="rId51"/>
    <p:sldId id="389" r:id="rId52"/>
    <p:sldId id="404" r:id="rId5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FF66"/>
    <a:srgbClr val="FF0000"/>
    <a:srgbClr val="FF66FF"/>
    <a:srgbClr val="FF9933"/>
    <a:srgbClr val="FF00FF"/>
    <a:srgbClr val="FFFF00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1" autoAdjust="0"/>
    <p:restoredTop sz="94660"/>
  </p:normalViewPr>
  <p:slideViewPr>
    <p:cSldViewPr>
      <p:cViewPr varScale="1">
        <p:scale>
          <a:sx n="54" d="100"/>
          <a:sy n="54" d="100"/>
        </p:scale>
        <p:origin x="-116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3.wmf"/><Relationship Id="rId4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E7B8EE-EC38-44A8-85F1-A0C3CCA49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AEE3B-B36E-487F-94D7-9C28BE97C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0FA79-3AD4-4CB9-B1C7-3F8CBCAE0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C712E-281B-4053-AD26-601E1DA7EF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4FAA1-7DCB-4381-86A6-88F623380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51CC8-9810-4D9F-A7F0-13837051FF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F82D68-FE6A-46E7-ADCF-B9DED5D158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10194-5309-484A-9BAC-391A512AA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F1FD0-51C7-4DC4-991B-AB5840AF3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50795-6292-4745-8BEF-21E48CEB9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C7A0A-98C7-40D0-8432-53495CEDF1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9E8FF3F0-F181-4BA2-AAE7-8FA0F3B81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0.v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3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Linear Program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 </a:t>
            </a:r>
          </a:p>
          <a:p>
            <a:pPr eaLnBrk="1" hangingPunct="1"/>
            <a:r>
              <a:rPr lang="en-US" dirty="0" smtClean="0"/>
              <a:t>Set Cover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Primal</a:t>
            </a:r>
            <a:r>
              <a:rPr lang="ru-RU" sz="4000" dirty="0" smtClean="0"/>
              <a:t> </a:t>
            </a:r>
            <a:r>
              <a:rPr lang="en-US" sz="4000" dirty="0" smtClean="0"/>
              <a:t>and</a:t>
            </a:r>
            <a:r>
              <a:rPr lang="ru-RU" sz="4000" dirty="0" smtClean="0"/>
              <a:t> </a:t>
            </a:r>
            <a:r>
              <a:rPr lang="en-US" sz="4000" dirty="0" smtClean="0"/>
              <a:t>Dual programs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609600" y="1600200"/>
          <a:ext cx="3657600" cy="2273300"/>
        </p:xfrm>
        <a:graphic>
          <a:graphicData uri="http://schemas.openxmlformats.org/presentationml/2006/ole">
            <p:oleObj spid="_x0000_s3074" name="Формула" r:id="rId3" imgW="3657600" imgH="2273040" progId="Equation.3">
              <p:embed/>
            </p:oleObj>
          </a:graphicData>
        </a:graphic>
      </p:graphicFrame>
      <p:graphicFrame>
        <p:nvGraphicFramePr>
          <p:cNvPr id="3075" name="Object 5"/>
          <p:cNvGraphicFramePr>
            <a:graphicFrameLocks noChangeAspect="1"/>
          </p:cNvGraphicFramePr>
          <p:nvPr/>
        </p:nvGraphicFramePr>
        <p:xfrm>
          <a:off x="4800600" y="4046538"/>
          <a:ext cx="3810000" cy="2254250"/>
        </p:xfrm>
        <a:graphic>
          <a:graphicData uri="http://schemas.openxmlformats.org/presentationml/2006/ole">
            <p:oleObj spid="_x0000_s3075" name="Формула" r:id="rId4" imgW="1866600" imgH="1104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1-st LP-Duality Theorem</a:t>
            </a:r>
            <a:endParaRPr lang="ru-RU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84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      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dirty="0" smtClean="0"/>
              <a:t> </a:t>
            </a:r>
            <a:r>
              <a:rPr lang="en-US" sz="2800" dirty="0" smtClean="0"/>
              <a:t>The primal program has finite optimum </a:t>
            </a:r>
            <a:r>
              <a:rPr lang="en-US" sz="2800" dirty="0" err="1" smtClean="0"/>
              <a:t>iff</a:t>
            </a:r>
            <a:r>
              <a:rPr lang="en-US" sz="2800" dirty="0" smtClean="0"/>
              <a:t> its dual has finite optimum</a:t>
            </a:r>
            <a:r>
              <a:rPr lang="ru-RU" sz="2800" dirty="0" smtClean="0"/>
              <a:t>.</a:t>
            </a:r>
            <a:r>
              <a:rPr lang="en-US" sz="2800" dirty="0" smtClean="0"/>
              <a:t> Moreover, if </a:t>
            </a:r>
            <a:r>
              <a:rPr lang="en-US" sz="2800" i="1" dirty="0" smtClean="0"/>
              <a:t>x</a:t>
            </a:r>
            <a:r>
              <a:rPr lang="en-US" sz="2800" dirty="0" smtClean="0"/>
              <a:t>*=(</a:t>
            </a:r>
            <a:r>
              <a:rPr lang="en-US" sz="2800" i="1" spc="-100" dirty="0" smtClean="0"/>
              <a:t>x</a:t>
            </a:r>
            <a:r>
              <a:rPr lang="en-US" sz="2800" spc="-100" baseline="-25000" dirty="0" smtClean="0"/>
              <a:t>1</a:t>
            </a:r>
            <a:r>
              <a:rPr lang="en-US" sz="2800" spc="-100" dirty="0" smtClean="0"/>
              <a:t>*,…,</a:t>
            </a:r>
            <a:r>
              <a:rPr lang="en-US" sz="2800" i="1" spc="-100" dirty="0" smtClean="0"/>
              <a:t> </a:t>
            </a:r>
            <a:r>
              <a:rPr lang="en-US" sz="2800" i="1" spc="-100" dirty="0" err="1" smtClean="0"/>
              <a:t>x</a:t>
            </a:r>
            <a:r>
              <a:rPr lang="en-US" sz="2800" i="1" spc="-100" baseline="-25000" dirty="0" err="1" smtClean="0"/>
              <a:t>n</a:t>
            </a:r>
            <a:r>
              <a:rPr lang="en-US" sz="2800" spc="-100" dirty="0" smtClean="0"/>
              <a:t>*</a:t>
            </a:r>
            <a:r>
              <a:rPr lang="en-US" sz="2800" dirty="0" smtClean="0"/>
              <a:t>) and </a:t>
            </a:r>
            <a:r>
              <a:rPr lang="en-US" sz="2800" i="1" dirty="0" smtClean="0"/>
              <a:t>y</a:t>
            </a:r>
            <a:r>
              <a:rPr lang="en-US" sz="2800" dirty="0" smtClean="0"/>
              <a:t>*=(</a:t>
            </a:r>
            <a:r>
              <a:rPr lang="en-US" sz="2800" i="1" spc="-100" dirty="0" smtClean="0"/>
              <a:t>y</a:t>
            </a:r>
            <a:r>
              <a:rPr lang="en-US" sz="2800" spc="-100" baseline="-25000" dirty="0" smtClean="0"/>
              <a:t>1</a:t>
            </a:r>
            <a:r>
              <a:rPr lang="en-US" sz="2800" spc="-100" dirty="0" smtClean="0"/>
              <a:t>*,…,</a:t>
            </a:r>
            <a:r>
              <a:rPr lang="en-US" sz="2800" i="1" spc="-100" dirty="0" smtClean="0"/>
              <a:t> </a:t>
            </a:r>
            <a:r>
              <a:rPr lang="en-US" sz="2800" i="1" spc="-100" dirty="0" err="1" smtClean="0"/>
              <a:t>y</a:t>
            </a:r>
            <a:r>
              <a:rPr lang="en-US" sz="2800" i="1" spc="-100" baseline="-25000" dirty="0" err="1" smtClean="0"/>
              <a:t>m</a:t>
            </a:r>
            <a:r>
              <a:rPr lang="en-US" sz="2800" spc="-100" dirty="0" smtClean="0"/>
              <a:t>*</a:t>
            </a:r>
            <a:r>
              <a:rPr lang="en-US" sz="2800" dirty="0" smtClean="0"/>
              <a:t>) are optimal solutions for the primal and dual programs, respectively, then </a:t>
            </a:r>
            <a:endParaRPr lang="ru-RU" sz="2800" dirty="0" smtClean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032250" y="4114800"/>
          <a:ext cx="2403475" cy="989013"/>
        </p:xfrm>
        <a:graphic>
          <a:graphicData uri="http://schemas.openxmlformats.org/presentationml/2006/ole">
            <p:oleObj spid="_x0000_s23553" name="Формула" r:id="rId3" imgW="107928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/>
          <a:lstStyle/>
          <a:p>
            <a:r>
              <a:rPr lang="en-US" dirty="0" smtClean="0"/>
              <a:t>Weak Duality Theorem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2400" dirty="0" smtClean="0"/>
              <a:t>If </a:t>
            </a:r>
            <a:r>
              <a:rPr lang="en-US" sz="2400" b="1" i="1" dirty="0" smtClean="0"/>
              <a:t>x</a:t>
            </a:r>
            <a:r>
              <a:rPr lang="en-US" sz="2400" i="1" dirty="0" smtClean="0"/>
              <a:t> </a:t>
            </a:r>
            <a:r>
              <a:rPr lang="en-US" sz="2400" dirty="0" smtClean="0"/>
              <a:t>= (</a:t>
            </a:r>
            <a:r>
              <a:rPr lang="en-US" sz="2400" i="1" spc="-100" dirty="0" smtClean="0"/>
              <a:t>x</a:t>
            </a:r>
            <a:r>
              <a:rPr lang="en-US" sz="2400" spc="-100" baseline="-25000" dirty="0" smtClean="0"/>
              <a:t>1</a:t>
            </a:r>
            <a:r>
              <a:rPr lang="en-US" sz="2400" spc="-100" dirty="0" smtClean="0"/>
              <a:t>,…,</a:t>
            </a:r>
            <a:r>
              <a:rPr lang="en-US" sz="2400" i="1" spc="-100" dirty="0" smtClean="0"/>
              <a:t> </a:t>
            </a:r>
            <a:r>
              <a:rPr lang="en-US" sz="2400" i="1" spc="-100" dirty="0" err="1" smtClean="0"/>
              <a:t>x</a:t>
            </a:r>
            <a:r>
              <a:rPr lang="en-US" sz="2400" i="1" spc="-100" baseline="-25000" dirty="0" err="1" smtClean="0"/>
              <a:t>n</a:t>
            </a:r>
            <a:r>
              <a:rPr lang="en-US" sz="2400" dirty="0" smtClean="0"/>
              <a:t>) and </a:t>
            </a:r>
            <a:r>
              <a:rPr lang="en-US" sz="2400" b="1" i="1" dirty="0" smtClean="0"/>
              <a:t>y</a:t>
            </a:r>
            <a:r>
              <a:rPr lang="en-US" sz="2400" i="1" dirty="0" smtClean="0"/>
              <a:t> </a:t>
            </a:r>
            <a:r>
              <a:rPr lang="en-US" sz="2400" dirty="0" smtClean="0"/>
              <a:t>= (</a:t>
            </a:r>
            <a:r>
              <a:rPr lang="en-US" sz="2400" i="1" spc="-100" dirty="0" smtClean="0"/>
              <a:t>y</a:t>
            </a:r>
            <a:r>
              <a:rPr lang="en-US" sz="2400" spc="-100" baseline="-25000" dirty="0" smtClean="0"/>
              <a:t>1</a:t>
            </a:r>
            <a:r>
              <a:rPr lang="en-US" sz="2400" spc="-100" dirty="0" smtClean="0"/>
              <a:t>,…,</a:t>
            </a:r>
            <a:r>
              <a:rPr lang="en-US" sz="2400" i="1" spc="-100" dirty="0" smtClean="0"/>
              <a:t> </a:t>
            </a:r>
            <a:r>
              <a:rPr lang="en-US" sz="2400" i="1" spc="-100" dirty="0" err="1" smtClean="0"/>
              <a:t>y</a:t>
            </a:r>
            <a:r>
              <a:rPr lang="en-US" sz="2400" i="1" spc="-100" baseline="-25000" dirty="0" err="1" smtClean="0"/>
              <a:t>m</a:t>
            </a:r>
            <a:r>
              <a:rPr lang="en-US" sz="2400" dirty="0" smtClean="0"/>
              <a:t>) are feasible solutions for the primal and dual programs, respectively, then</a:t>
            </a:r>
          </a:p>
          <a:p>
            <a:endParaRPr lang="en-US" sz="2400" dirty="0" smtClean="0"/>
          </a:p>
          <a:p>
            <a:endParaRPr lang="en-US" sz="2400" b="1" dirty="0" smtClean="0"/>
          </a:p>
          <a:p>
            <a:r>
              <a:rPr lang="en-US" sz="2400" b="1" dirty="0" smtClean="0"/>
              <a:t>Proof</a:t>
            </a:r>
            <a:r>
              <a:rPr lang="en-US" sz="2400" dirty="0" smtClean="0"/>
              <a:t>. Since </a:t>
            </a:r>
            <a:r>
              <a:rPr lang="en-US" sz="2400" b="1" i="1" dirty="0" smtClean="0"/>
              <a:t>y</a:t>
            </a:r>
            <a:r>
              <a:rPr lang="en-US" sz="2400" dirty="0" smtClean="0"/>
              <a:t> is dual feasible and </a:t>
            </a:r>
            <a:r>
              <a:rPr lang="en-US" sz="2400" i="1" spc="-100" dirty="0" err="1" smtClean="0"/>
              <a:t>x</a:t>
            </a:r>
            <a:r>
              <a:rPr lang="en-US" sz="2400" i="1" spc="-100" baseline="-25000" dirty="0" err="1" smtClean="0"/>
              <a:t>j</a:t>
            </a:r>
            <a:r>
              <a:rPr lang="en-US" sz="2400" i="1" spc="-100" baseline="-25000" dirty="0" smtClean="0"/>
              <a:t> </a:t>
            </a:r>
            <a:r>
              <a:rPr lang="en-US" sz="2400" dirty="0" smtClean="0"/>
              <a:t>are nonnegative,</a:t>
            </a:r>
          </a:p>
          <a:p>
            <a:endParaRPr lang="en-US" sz="2400" b="1" dirty="0" smtClean="0"/>
          </a:p>
          <a:p>
            <a:endParaRPr lang="en-US" sz="2400" b="1" dirty="0" smtClean="0"/>
          </a:p>
          <a:p>
            <a:r>
              <a:rPr lang="en-US" sz="2400" dirty="0" smtClean="0"/>
              <a:t>Similarly, since </a:t>
            </a:r>
            <a:r>
              <a:rPr lang="en-US" sz="2400" b="1" i="1" dirty="0" smtClean="0"/>
              <a:t>x</a:t>
            </a:r>
            <a:r>
              <a:rPr lang="en-US" sz="2400" dirty="0" smtClean="0"/>
              <a:t> is primal feasible and </a:t>
            </a:r>
            <a:r>
              <a:rPr lang="en-US" sz="2400" i="1" spc="-100" dirty="0" err="1" smtClean="0"/>
              <a:t>y</a:t>
            </a:r>
            <a:r>
              <a:rPr lang="en-US" sz="2400" i="1" spc="-100" baseline="-25000" dirty="0" err="1" smtClean="0"/>
              <a:t>i</a:t>
            </a:r>
            <a:r>
              <a:rPr lang="en-US" sz="2400" i="1" spc="-100" baseline="-25000" dirty="0" smtClean="0"/>
              <a:t> </a:t>
            </a:r>
            <a:r>
              <a:rPr lang="en-US" sz="2400" dirty="0" smtClean="0"/>
              <a:t>are nonnegative,</a:t>
            </a:r>
          </a:p>
          <a:p>
            <a:endParaRPr lang="ru-RU" sz="2800" dirty="0"/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3568700" y="2057400"/>
          <a:ext cx="2374900" cy="989013"/>
        </p:xfrm>
        <a:graphic>
          <a:graphicData uri="http://schemas.openxmlformats.org/presentationml/2006/ole">
            <p:oleObj spid="_x0000_s55298" name="Формула" r:id="rId3" imgW="1066680" imgH="444240" progId="Equation.3">
              <p:embed/>
            </p:oleObj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886200" y="3429000"/>
          <a:ext cx="3478212" cy="1017587"/>
        </p:xfrm>
        <a:graphic>
          <a:graphicData uri="http://schemas.openxmlformats.org/presentationml/2006/ole">
            <p:oleObj spid="_x0000_s55299" name="Формула" r:id="rId4" imgW="1562040" imgH="457200" progId="Equation.3">
              <p:embed/>
            </p:oleObj>
          </a:graphicData>
        </a:graphic>
      </p:graphicFrame>
      <p:graphicFrame>
        <p:nvGraphicFramePr>
          <p:cNvPr id="55300" name="Object 2"/>
          <p:cNvGraphicFramePr>
            <a:graphicFrameLocks noChangeAspect="1"/>
          </p:cNvGraphicFramePr>
          <p:nvPr/>
        </p:nvGraphicFramePr>
        <p:xfrm>
          <a:off x="3962400" y="4724400"/>
          <a:ext cx="3138487" cy="1074737"/>
        </p:xfrm>
        <a:graphic>
          <a:graphicData uri="http://schemas.openxmlformats.org/presentationml/2006/ole">
            <p:oleObj spid="_x0000_s55300" name="Формула" r:id="rId5" imgW="14094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Weak Duality Theorem(2)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525963"/>
          </a:xfrm>
        </p:spPr>
        <p:txBody>
          <a:bodyPr/>
          <a:lstStyle/>
          <a:p>
            <a:r>
              <a:rPr lang="en-US" sz="2800" dirty="0" smtClean="0"/>
              <a:t>We obtain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By the 1-st LP-Duality theorem, </a:t>
            </a:r>
            <a:r>
              <a:rPr lang="en-US" sz="2800" b="1" i="1" dirty="0" smtClean="0"/>
              <a:t>x</a:t>
            </a:r>
            <a:r>
              <a:rPr lang="en-US" sz="2800" dirty="0" smtClean="0"/>
              <a:t> and </a:t>
            </a:r>
            <a:r>
              <a:rPr lang="en-US" sz="2800" b="1" i="1" dirty="0" smtClean="0"/>
              <a:t>y</a:t>
            </a:r>
            <a:r>
              <a:rPr lang="en-US" sz="2800" dirty="0" smtClean="0"/>
              <a:t> are both optimal solutions </a:t>
            </a:r>
            <a:r>
              <a:rPr lang="en-US" sz="2800" dirty="0" err="1" smtClean="0"/>
              <a:t>iff</a:t>
            </a:r>
            <a:r>
              <a:rPr lang="en-US" sz="2800" dirty="0" smtClean="0"/>
              <a:t> both inequalities hold with equality. Hence we get the following result about the structure of optimal solutions.</a:t>
            </a:r>
            <a:endParaRPr lang="ru-RU" sz="2800" dirty="0"/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815975" y="2212975"/>
          <a:ext cx="3675063" cy="1017588"/>
        </p:xfrm>
        <a:graphic>
          <a:graphicData uri="http://schemas.openxmlformats.org/presentationml/2006/ole">
            <p:oleObj spid="_x0000_s56322" name="Формула" r:id="rId3" imgW="1650960" imgH="457200" progId="Equation.3">
              <p:embed/>
            </p:oleObj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4419600" y="2212975"/>
          <a:ext cx="2973388" cy="1017588"/>
        </p:xfrm>
        <a:graphic>
          <a:graphicData uri="http://schemas.openxmlformats.org/presentationml/2006/ole">
            <p:oleObj spid="_x0000_s56323" name="Формула" r:id="rId4" imgW="14094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2-nd LP-Duality Theorem</a:t>
            </a:r>
            <a:endParaRPr lang="ru-RU" dirty="0" smtClean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24800" cy="1752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Let </a:t>
            </a:r>
            <a:r>
              <a:rPr lang="en-US" sz="2800" b="1" i="1" dirty="0" smtClean="0"/>
              <a:t>x</a:t>
            </a:r>
            <a:r>
              <a:rPr lang="en-US" sz="2800" i="1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and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b="1" i="1" dirty="0" smtClean="0"/>
              <a:t>y</a:t>
            </a:r>
            <a:r>
              <a:rPr lang="en-US" sz="2800" i="1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be primal and dual feasible solutions , respectively. Then, </a:t>
            </a:r>
            <a:r>
              <a:rPr lang="en-US" sz="2800" b="1" i="1" dirty="0" smtClean="0"/>
              <a:t>x</a:t>
            </a:r>
            <a:r>
              <a:rPr lang="en-US" sz="2800" i="1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and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b="1" i="1" dirty="0" smtClean="0"/>
              <a:t>y</a:t>
            </a:r>
            <a:r>
              <a:rPr lang="en-US" sz="2800" i="1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are both optimal </a:t>
            </a:r>
            <a:r>
              <a:rPr lang="en-US" sz="2800" dirty="0" err="1" smtClean="0">
                <a:cs typeface="Times New Roman" pitchFamily="18" charset="0"/>
              </a:rPr>
              <a:t>iff</a:t>
            </a:r>
            <a:r>
              <a:rPr lang="en-US" sz="2800" dirty="0" smtClean="0">
                <a:cs typeface="Times New Roman" pitchFamily="18" charset="0"/>
              </a:rPr>
              <a:t> all of the following conditions are satisfied:</a:t>
            </a:r>
            <a:endParaRPr lang="ru-RU" sz="2800" dirty="0" smtClean="0">
              <a:cs typeface="Times New Roman" pitchFamily="18" charset="0"/>
            </a:endParaRPr>
          </a:p>
          <a:p>
            <a:pPr eaLnBrk="1" hangingPunct="1"/>
            <a:endParaRPr lang="en-US" dirty="0" smtClean="0">
              <a:cs typeface="Times New Roman" pitchFamily="18" charset="0"/>
            </a:endParaRP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2287588" y="3429000"/>
          <a:ext cx="4052887" cy="1177925"/>
        </p:xfrm>
        <a:graphic>
          <a:graphicData uri="http://schemas.openxmlformats.org/presentationml/2006/ole">
            <p:oleObj spid="_x0000_s4098" name="Формула" r:id="rId3" imgW="1574640" imgH="457200" progId="Equation.3">
              <p:embed/>
            </p:oleObj>
          </a:graphicData>
        </a:graphic>
      </p:graphicFrame>
      <p:graphicFrame>
        <p:nvGraphicFramePr>
          <p:cNvPr id="4099" name="Object 9"/>
          <p:cNvGraphicFramePr>
            <a:graphicFrameLocks noChangeAspect="1"/>
          </p:cNvGraphicFramePr>
          <p:nvPr/>
        </p:nvGraphicFramePr>
        <p:xfrm>
          <a:off x="2209800" y="4876800"/>
          <a:ext cx="3987800" cy="1176338"/>
        </p:xfrm>
        <a:graphic>
          <a:graphicData uri="http://schemas.openxmlformats.org/presentationml/2006/ole">
            <p:oleObj spid="_x0000_s4099" name="Формула" r:id="rId4" imgW="154908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Primal-Dual Schema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primal-dual schema is the method of choice for designing approximation algorithms since it yields combinatorial algorithms with good approximation factors and good running times.</a:t>
            </a:r>
          </a:p>
          <a:p>
            <a:r>
              <a:rPr lang="en-US" dirty="0" smtClean="0"/>
              <a:t>We will first present the central ideas behind this schema and then use it to design a simple  </a:t>
            </a:r>
            <a:r>
              <a:rPr lang="en-US" i="1" dirty="0" smtClean="0"/>
              <a:t>f</a:t>
            </a:r>
            <a:r>
              <a:rPr lang="en-US" dirty="0" smtClean="0"/>
              <a:t> factor algorithm for set cover, where </a:t>
            </a:r>
            <a:r>
              <a:rPr lang="en-US" i="1" dirty="0" smtClean="0"/>
              <a:t>f</a:t>
            </a:r>
            <a:r>
              <a:rPr lang="en-US" dirty="0" smtClean="0"/>
              <a:t> is the frequency of the most frequent element.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Complementary slackness conditions</a:t>
            </a:r>
          </a:p>
        </p:txBody>
      </p:sp>
      <p:graphicFrame>
        <p:nvGraphicFramePr>
          <p:cNvPr id="5122" name="Object 3"/>
          <p:cNvGraphicFramePr>
            <a:graphicFrameLocks noChangeAspect="1"/>
          </p:cNvGraphicFramePr>
          <p:nvPr/>
        </p:nvGraphicFramePr>
        <p:xfrm>
          <a:off x="609600" y="1371600"/>
          <a:ext cx="3657600" cy="2209800"/>
        </p:xfrm>
        <a:graphic>
          <a:graphicData uri="http://schemas.openxmlformats.org/presentationml/2006/ole">
            <p:oleObj spid="_x0000_s5122" name="Формула" r:id="rId3" imgW="3657600" imgH="2273040" progId="Equation.3">
              <p:embed/>
            </p:oleObj>
          </a:graphicData>
        </a:graphic>
      </p:graphicFrame>
      <p:graphicFrame>
        <p:nvGraphicFramePr>
          <p:cNvPr id="5123" name="Object 4"/>
          <p:cNvGraphicFramePr>
            <a:graphicFrameLocks noChangeAspect="1"/>
          </p:cNvGraphicFramePr>
          <p:nvPr/>
        </p:nvGraphicFramePr>
        <p:xfrm>
          <a:off x="4711700" y="1371600"/>
          <a:ext cx="3683000" cy="2197100"/>
        </p:xfrm>
        <a:graphic>
          <a:graphicData uri="http://schemas.openxmlformats.org/presentationml/2006/ole">
            <p:oleObj spid="_x0000_s5123" name="Формула" r:id="rId4" imgW="3682800" imgH="2197080" progId="Equation.3">
              <p:embed/>
            </p:oleObj>
          </a:graphicData>
        </a:graphic>
      </p:graphicFrame>
      <p:sp>
        <p:nvSpPr>
          <p:cNvPr id="5127" name="Rectangle 5"/>
          <p:cNvSpPr>
            <a:spLocks noChangeArrowheads="1"/>
          </p:cNvSpPr>
          <p:nvPr/>
        </p:nvSpPr>
        <p:spPr bwMode="auto">
          <a:xfrm>
            <a:off x="838200" y="3886200"/>
            <a:ext cx="5588389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Primal complementary slackness conditions</a:t>
            </a:r>
            <a:endParaRPr lang="ru-RU" sz="24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graphicFrame>
        <p:nvGraphicFramePr>
          <p:cNvPr id="5124" name="Object 6"/>
          <p:cNvGraphicFramePr>
            <a:graphicFrameLocks noChangeAspect="1"/>
          </p:cNvGraphicFramePr>
          <p:nvPr/>
        </p:nvGraphicFramePr>
        <p:xfrm>
          <a:off x="1771650" y="4432300"/>
          <a:ext cx="5600700" cy="825500"/>
        </p:xfrm>
        <a:graphic>
          <a:graphicData uri="http://schemas.openxmlformats.org/presentationml/2006/ole">
            <p:oleObj spid="_x0000_s5124" name="Формула" r:id="rId5" imgW="5600520" imgH="825480" progId="Equation.3">
              <p:embed/>
            </p:oleObj>
          </a:graphicData>
        </a:graphic>
      </p:graphicFrame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912813" y="5410200"/>
            <a:ext cx="5367175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Dual complementary slackness conditions</a:t>
            </a:r>
            <a:endParaRPr lang="ru-RU" sz="24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graphicFrame>
        <p:nvGraphicFramePr>
          <p:cNvPr id="5125" name="Object 8"/>
          <p:cNvGraphicFramePr>
            <a:graphicFrameLocks noChangeAspect="1"/>
          </p:cNvGraphicFramePr>
          <p:nvPr/>
        </p:nvGraphicFramePr>
        <p:xfrm>
          <a:off x="1727200" y="5962650"/>
          <a:ext cx="5689600" cy="812800"/>
        </p:xfrm>
        <a:graphic>
          <a:graphicData uri="http://schemas.openxmlformats.org/presentationml/2006/ole">
            <p:oleObj spid="_x0000_s5125" name="Формула" r:id="rId6" imgW="5689440" imgH="812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514600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CC3399"/>
                </a:solidFill>
              </a:rPr>
              <a:t>Proposition 10</a:t>
            </a:r>
            <a:r>
              <a:rPr lang="ru-RU" sz="3600" b="1" dirty="0" smtClean="0">
                <a:solidFill>
                  <a:srgbClr val="CC3399"/>
                </a:solidFill>
              </a:rPr>
              <a:t>.3</a:t>
            </a:r>
          </a:p>
          <a:p>
            <a:pPr eaLnBrk="1" hangingPunct="1">
              <a:buFontTx/>
              <a:buNone/>
            </a:pPr>
            <a:r>
              <a:rPr lang="ru-RU" sz="2800" dirty="0" smtClean="0"/>
              <a:t>   </a:t>
            </a:r>
            <a:r>
              <a:rPr lang="ru-RU" dirty="0" smtClean="0"/>
              <a:t>     </a:t>
            </a:r>
            <a:r>
              <a:rPr lang="en-US" dirty="0" smtClean="0"/>
              <a:t>If</a:t>
            </a:r>
            <a:r>
              <a:rPr lang="ru-RU" dirty="0" smtClean="0"/>
              <a:t> </a:t>
            </a:r>
            <a:r>
              <a:rPr lang="en-US" b="1" i="1" dirty="0" smtClean="0"/>
              <a:t>x</a:t>
            </a:r>
            <a:r>
              <a:rPr lang="en-US" i="1" dirty="0" smtClean="0"/>
              <a:t> </a:t>
            </a:r>
            <a:r>
              <a:rPr lang="en-US" dirty="0" smtClean="0"/>
              <a:t>and</a:t>
            </a:r>
            <a:r>
              <a:rPr lang="ru-RU" i="1" dirty="0" smtClean="0"/>
              <a:t> </a:t>
            </a:r>
            <a:r>
              <a:rPr lang="en-US" b="1" i="1" dirty="0" smtClean="0"/>
              <a:t>y</a:t>
            </a:r>
            <a:r>
              <a:rPr lang="en-US" i="1" dirty="0" smtClean="0"/>
              <a:t> </a:t>
            </a:r>
            <a:r>
              <a:rPr lang="en-US" dirty="0" smtClean="0"/>
              <a:t>are primal and dual feasible solutions satisfying the conditions stated above then</a:t>
            </a:r>
            <a:endParaRPr lang="ru-RU" dirty="0" smtClean="0"/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2286000" y="3429000"/>
          <a:ext cx="2781300" cy="946150"/>
        </p:xfrm>
        <a:graphic>
          <a:graphicData uri="http://schemas.openxmlformats.org/presentationml/2006/ole">
            <p:oleObj spid="_x0000_s6146" name="Формула" r:id="rId3" imgW="2463480" imgH="838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Proof </a:t>
            </a:r>
            <a:endParaRPr lang="ru-RU" sz="4000" dirty="0" smtClean="0"/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2101850" y="2286000"/>
          <a:ext cx="4818063" cy="2332038"/>
        </p:xfrm>
        <a:graphic>
          <a:graphicData uri="http://schemas.openxmlformats.org/presentationml/2006/ole">
            <p:oleObj spid="_x0000_s7170" name="Формула" r:id="rId3" imgW="1993680" imgH="9651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Primal-Dual Scheme</a:t>
            </a:r>
            <a:endParaRPr lang="ru-RU" sz="3600" dirty="0" smtClean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algorithm starts with a primal infeasible solution and dual feasible solution; these are usually trivial solutions</a:t>
            </a:r>
            <a:r>
              <a:rPr lang="ru-RU" sz="2000" dirty="0" smtClean="0"/>
              <a:t> </a:t>
            </a:r>
            <a:r>
              <a:rPr lang="en-US" sz="2000" b="1" i="1" dirty="0" smtClean="0"/>
              <a:t>x</a:t>
            </a:r>
            <a:r>
              <a:rPr lang="en-US" sz="2000" i="1" dirty="0" smtClean="0"/>
              <a:t> </a:t>
            </a:r>
            <a:r>
              <a:rPr lang="en-US" sz="2000" dirty="0" smtClean="0"/>
              <a:t>= 0 and </a:t>
            </a:r>
            <a:r>
              <a:rPr lang="ru-RU" sz="2000" dirty="0" smtClean="0"/>
              <a:t> </a:t>
            </a:r>
            <a:r>
              <a:rPr lang="en-US" sz="2000" b="1" i="1" dirty="0" smtClean="0"/>
              <a:t>y</a:t>
            </a:r>
            <a:r>
              <a:rPr lang="en-US" sz="2000" dirty="0" smtClean="0"/>
              <a:t> = 0.</a:t>
            </a:r>
          </a:p>
          <a:p>
            <a:r>
              <a:rPr lang="en-US" sz="2000" dirty="0" smtClean="0"/>
              <a:t>It iteratively improves the feasibility of the primal solution</a:t>
            </a:r>
            <a:r>
              <a:rPr lang="ru-RU" sz="2000" dirty="0" smtClean="0"/>
              <a:t>, </a:t>
            </a:r>
            <a:r>
              <a:rPr lang="en-US" sz="2000" dirty="0" smtClean="0"/>
              <a:t>and the optimality of the dual solution, ensuring that in the end a primal feasible solution is obtained and all conditions stated above, with a suitable choice of </a:t>
            </a:r>
            <a:r>
              <a:rPr lang="el-GR" sz="2000" dirty="0" smtClean="0"/>
              <a:t>α</a:t>
            </a:r>
            <a:r>
              <a:rPr lang="ru-RU" sz="2000" dirty="0" smtClean="0"/>
              <a:t> </a:t>
            </a:r>
            <a:r>
              <a:rPr lang="en-US" sz="2000" dirty="0" smtClean="0"/>
              <a:t>and</a:t>
            </a:r>
            <a:r>
              <a:rPr lang="ru-RU" sz="2000" dirty="0" smtClean="0"/>
              <a:t> </a:t>
            </a:r>
            <a:r>
              <a:rPr lang="el-GR" sz="2000" dirty="0" smtClean="0"/>
              <a:t>β</a:t>
            </a:r>
            <a:r>
              <a:rPr lang="en-US" sz="2000" dirty="0" smtClean="0"/>
              <a:t> are satisfied</a:t>
            </a:r>
            <a:r>
              <a:rPr lang="ru-RU" sz="2000" dirty="0" smtClean="0"/>
              <a:t>.</a:t>
            </a:r>
          </a:p>
          <a:p>
            <a:r>
              <a:rPr lang="en-US" sz="2000" dirty="0" smtClean="0"/>
              <a:t>The primal solution is always extended integrally, thus ensuring that the final solution is integral</a:t>
            </a:r>
            <a:r>
              <a:rPr lang="ru-RU" sz="2000" dirty="0" smtClean="0"/>
              <a:t>.</a:t>
            </a:r>
          </a:p>
          <a:p>
            <a:r>
              <a:rPr lang="en-US" sz="2000" dirty="0" smtClean="0"/>
              <a:t>The improvements to the primal and the dual go hand-in-hand : the current primal solution is used to determine the improvement to the dual, and vice versa</a:t>
            </a:r>
            <a:r>
              <a:rPr lang="ru-RU" sz="2000" dirty="0" smtClean="0"/>
              <a:t>.</a:t>
            </a:r>
          </a:p>
          <a:p>
            <a:r>
              <a:rPr lang="en-US" sz="2000" dirty="0" smtClean="0"/>
              <a:t>Finally, the cost of the dual solution is used as a lower bound on OPT.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Set Cover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96200" cy="4373563"/>
          </a:xfrm>
        </p:spPr>
        <p:txBody>
          <a:bodyPr/>
          <a:lstStyle/>
          <a:p>
            <a:pPr eaLnBrk="1" hangingPunct="1"/>
            <a:endParaRPr lang="ru-RU" i="1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i="1" dirty="0" smtClean="0">
                <a:solidFill>
                  <a:schemeClr val="accent2"/>
                </a:solidFill>
              </a:rPr>
              <a:t>Given</a:t>
            </a:r>
            <a:r>
              <a:rPr lang="en-US" dirty="0" smtClean="0"/>
              <a:t> a universe </a:t>
            </a:r>
            <a:r>
              <a:rPr lang="en-US" i="1" dirty="0" smtClean="0"/>
              <a:t>U </a:t>
            </a:r>
            <a:r>
              <a:rPr lang="en-US" dirty="0" smtClean="0"/>
              <a:t>of</a:t>
            </a:r>
            <a:r>
              <a:rPr lang="ru-RU" i="1" dirty="0" smtClean="0"/>
              <a:t> </a:t>
            </a:r>
            <a:r>
              <a:rPr lang="en-US" i="1" dirty="0" smtClean="0"/>
              <a:t>n </a:t>
            </a:r>
            <a:r>
              <a:rPr lang="en-US" dirty="0" smtClean="0"/>
              <a:t>elements</a:t>
            </a:r>
            <a:r>
              <a:rPr lang="ru-RU" dirty="0" smtClean="0"/>
              <a:t>, </a:t>
            </a:r>
            <a:r>
              <a:rPr lang="en-US" dirty="0" smtClean="0"/>
              <a:t>a collection of subsets of </a:t>
            </a:r>
            <a:r>
              <a:rPr lang="en-US" i="1" dirty="0" smtClean="0"/>
              <a:t>U</a:t>
            </a:r>
            <a:r>
              <a:rPr lang="en-US" dirty="0" smtClean="0"/>
              <a:t>, </a:t>
            </a:r>
            <a:r>
              <a:rPr lang="en-US" i="1" dirty="0" smtClean="0"/>
              <a:t>S</a:t>
            </a:r>
            <a:r>
              <a:rPr lang="ru-RU" dirty="0" smtClean="0"/>
              <a:t> = </a:t>
            </a:r>
            <a:r>
              <a:rPr lang="en-US" dirty="0" smtClean="0"/>
              <a:t>{</a:t>
            </a:r>
            <a:r>
              <a:rPr lang="en-US" i="1" dirty="0" smtClean="0"/>
              <a:t>S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err="1" smtClean="0"/>
              <a:t>S</a:t>
            </a:r>
            <a:r>
              <a:rPr lang="en-US" i="1" baseline="-25000" dirty="0" err="1" smtClean="0"/>
              <a:t>k</a:t>
            </a:r>
            <a:r>
              <a:rPr lang="en-US" dirty="0" smtClean="0"/>
              <a:t>}, and a cost function </a:t>
            </a:r>
            <a:r>
              <a:rPr lang="en-US" i="1" dirty="0" smtClean="0"/>
              <a:t>c</a:t>
            </a:r>
            <a:r>
              <a:rPr lang="en-US" dirty="0" smtClean="0"/>
              <a:t>: </a:t>
            </a:r>
            <a:r>
              <a:rPr lang="en-US" i="1" dirty="0" smtClean="0"/>
              <a:t>S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en-US" b="1" dirty="0" smtClean="0">
                <a:cs typeface="Times New Roman" pitchFamily="18" charset="0"/>
              </a:rPr>
              <a:t>Q</a:t>
            </a:r>
            <a:r>
              <a:rPr lang="en-US" b="1" baseline="30000" dirty="0" smtClean="0">
                <a:cs typeface="Times New Roman" pitchFamily="18" charset="0"/>
              </a:rPr>
              <a:t>+</a:t>
            </a:r>
            <a:r>
              <a:rPr lang="en-US" dirty="0" smtClean="0">
                <a:cs typeface="Times New Roman" pitchFamily="18" charset="0"/>
              </a:rPr>
              <a:t>.</a:t>
            </a:r>
            <a:endParaRPr lang="en-US" b="1" dirty="0" smtClean="0">
              <a:cs typeface="Times New Roman" pitchFamily="18" charset="0"/>
            </a:endParaRPr>
          </a:p>
          <a:p>
            <a:pPr eaLnBrk="1" hangingPunct="1"/>
            <a:r>
              <a:rPr lang="en-US" i="1" dirty="0" smtClean="0">
                <a:solidFill>
                  <a:schemeClr val="accent2"/>
                </a:solidFill>
              </a:rPr>
              <a:t>Find </a:t>
            </a:r>
            <a:r>
              <a:rPr lang="en-US" dirty="0" smtClean="0"/>
              <a:t>a minimum cost subcollection of </a:t>
            </a:r>
            <a:r>
              <a:rPr lang="en-US" i="1" dirty="0" smtClean="0"/>
              <a:t>S</a:t>
            </a:r>
            <a:r>
              <a:rPr lang="en-US" dirty="0" smtClean="0"/>
              <a:t> that covers all elements of </a:t>
            </a:r>
            <a:r>
              <a:rPr lang="en-US" i="1" dirty="0" smtClean="0"/>
              <a:t>U</a:t>
            </a:r>
            <a:r>
              <a:rPr lang="ru-RU" dirty="0" smtClean="0"/>
              <a:t>.</a:t>
            </a:r>
            <a:r>
              <a:rPr lang="en-US" smtClean="0"/>
              <a:t>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LP</a:t>
            </a:r>
            <a:r>
              <a:rPr lang="ru-RU" dirty="0" smtClean="0"/>
              <a:t>-</a:t>
            </a:r>
            <a:r>
              <a:rPr lang="en-US" dirty="0" smtClean="0"/>
              <a:t>relaxation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(</a:t>
            </a:r>
            <a:r>
              <a:rPr lang="en-US" dirty="0" smtClean="0"/>
              <a:t>Set Cover</a:t>
            </a:r>
            <a:r>
              <a:rPr lang="ru-RU" dirty="0" smtClean="0"/>
              <a:t>)</a:t>
            </a: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1893888" y="1981200"/>
          <a:ext cx="4887912" cy="2955925"/>
        </p:xfrm>
        <a:graphic>
          <a:graphicData uri="http://schemas.openxmlformats.org/presentationml/2006/ole">
            <p:oleObj spid="_x0000_s8194" name="Формула" r:id="rId3" imgW="2958840" imgH="1790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Dual Program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(</a:t>
            </a:r>
            <a:r>
              <a:rPr lang="en-US" dirty="0" smtClean="0"/>
              <a:t>Set Cover</a:t>
            </a:r>
            <a:r>
              <a:rPr lang="ru-RU" dirty="0" smtClean="0"/>
              <a:t>)</a:t>
            </a: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1663700" y="1981200"/>
          <a:ext cx="5348288" cy="2955925"/>
        </p:xfrm>
        <a:graphic>
          <a:graphicData uri="http://schemas.openxmlformats.org/presentationml/2006/ole">
            <p:oleObj spid="_x0000_s9218" name="Формула" r:id="rId3" imgW="3238200" imgH="1790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l-GR" i="1" dirty="0" smtClean="0">
                <a:cs typeface="Times New Roman" pitchFamily="18" charset="0"/>
              </a:rPr>
              <a:t>α</a:t>
            </a:r>
            <a:r>
              <a:rPr lang="en-US" i="1" dirty="0" smtClean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=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ru-RU" dirty="0" smtClean="0">
                <a:cs typeface="Times New Roman" pitchFamily="18" charset="0"/>
              </a:rPr>
              <a:t>1, </a:t>
            </a:r>
            <a:r>
              <a:rPr lang="el-GR" i="1" dirty="0" smtClean="0">
                <a:latin typeface="+mn-lt"/>
                <a:cs typeface="Times New Roman" pitchFamily="18" charset="0"/>
              </a:rPr>
              <a:t>β</a:t>
            </a:r>
            <a:r>
              <a:rPr lang="en-US" i="1" dirty="0" smtClean="0">
                <a:latin typeface="+mn-lt"/>
                <a:cs typeface="Times New Roman" pitchFamily="18" charset="0"/>
              </a:rPr>
              <a:t> </a:t>
            </a:r>
            <a:r>
              <a:rPr lang="ru-RU" dirty="0" smtClean="0">
                <a:latin typeface="+mn-lt"/>
                <a:cs typeface="Times New Roman" pitchFamily="18" charset="0"/>
              </a:rPr>
              <a:t>=</a:t>
            </a:r>
            <a:r>
              <a:rPr lang="en-US" dirty="0" smtClean="0">
                <a:latin typeface="+mn-lt"/>
                <a:cs typeface="Times New Roman" pitchFamily="18" charset="0"/>
              </a:rPr>
              <a:t> </a:t>
            </a:r>
            <a:r>
              <a:rPr lang="en-US" i="1" dirty="0" smtClean="0">
                <a:cs typeface="Times New Roman" pitchFamily="18" charset="0"/>
              </a:rPr>
              <a:t>f</a:t>
            </a:r>
            <a:endParaRPr lang="el-GR" dirty="0" smtClean="0">
              <a:cs typeface="Times New Roman" pitchFamily="18" charset="0"/>
            </a:endParaRPr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609600" y="1447800"/>
            <a:ext cx="5588389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Primal complementary slackness conditions</a:t>
            </a:r>
            <a:endParaRPr lang="ru-RU" sz="24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graphicFrame>
        <p:nvGraphicFramePr>
          <p:cNvPr id="10242" name="Object 5"/>
          <p:cNvGraphicFramePr>
            <a:graphicFrameLocks noChangeAspect="1"/>
          </p:cNvGraphicFramePr>
          <p:nvPr/>
        </p:nvGraphicFramePr>
        <p:xfrm>
          <a:off x="4419600" y="2095500"/>
          <a:ext cx="3822700" cy="622300"/>
        </p:xfrm>
        <a:graphic>
          <a:graphicData uri="http://schemas.openxmlformats.org/presentationml/2006/ole">
            <p:oleObj spid="_x0000_s10242" name="Формула" r:id="rId3" imgW="3822480" imgH="622080" progId="Equation.3">
              <p:embed/>
            </p:oleObj>
          </a:graphicData>
        </a:graphic>
      </p:graphicFrame>
      <p:sp>
        <p:nvSpPr>
          <p:cNvPr id="10247" name="Rectangle 6"/>
          <p:cNvSpPr>
            <a:spLocks noChangeArrowheads="1"/>
          </p:cNvSpPr>
          <p:nvPr/>
        </p:nvSpPr>
        <p:spPr bwMode="auto">
          <a:xfrm>
            <a:off x="684213" y="2971800"/>
            <a:ext cx="5367175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</a:rPr>
              <a:t>Dual complementary slackness conditions</a:t>
            </a:r>
            <a:endParaRPr lang="ru-RU" sz="2400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graphicFrame>
        <p:nvGraphicFramePr>
          <p:cNvPr id="10243" name="Object 7"/>
          <p:cNvGraphicFramePr>
            <a:graphicFrameLocks noChangeAspect="1"/>
          </p:cNvGraphicFramePr>
          <p:nvPr/>
        </p:nvGraphicFramePr>
        <p:xfrm>
          <a:off x="5334000" y="3581400"/>
          <a:ext cx="2933700" cy="622300"/>
        </p:xfrm>
        <a:graphic>
          <a:graphicData uri="http://schemas.openxmlformats.org/presentationml/2006/ole">
            <p:oleObj spid="_x0000_s10243" name="Формула" r:id="rId4" imgW="2933640" imgH="622080" progId="Equation.3">
              <p:embed/>
            </p:oleObj>
          </a:graphicData>
        </a:graphic>
      </p:graphicFrame>
      <p:graphicFrame>
        <p:nvGraphicFramePr>
          <p:cNvPr id="10244" name="Object 8"/>
          <p:cNvGraphicFramePr>
            <a:graphicFrameLocks noChangeAspect="1"/>
          </p:cNvGraphicFramePr>
          <p:nvPr/>
        </p:nvGraphicFramePr>
        <p:xfrm>
          <a:off x="4699000" y="4519612"/>
          <a:ext cx="1778000" cy="738188"/>
        </p:xfrm>
        <a:graphic>
          <a:graphicData uri="http://schemas.openxmlformats.org/presentationml/2006/ole">
            <p:oleObj spid="_x0000_s10244" name="Формула" r:id="rId5" imgW="825480" imgH="342720" progId="Equation.3">
              <p:embed/>
            </p:oleObj>
          </a:graphicData>
        </a:graphic>
      </p:graphicFrame>
      <p:sp>
        <p:nvSpPr>
          <p:cNvPr id="10248" name="Text Box 9"/>
          <p:cNvSpPr txBox="1">
            <a:spLocks noChangeArrowheads="1"/>
          </p:cNvSpPr>
          <p:nvPr/>
        </p:nvSpPr>
        <p:spPr bwMode="auto">
          <a:xfrm>
            <a:off x="533400" y="4572000"/>
            <a:ext cx="4172937" cy="830997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     Set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will be said to be</a:t>
            </a:r>
            <a:r>
              <a:rPr lang="en-US" sz="2400" i="1" dirty="0" smtClean="0">
                <a:latin typeface="Times New Roman" pitchFamily="18" charset="0"/>
              </a:rPr>
              <a:t> </a:t>
            </a:r>
            <a:r>
              <a:rPr lang="en-US" sz="2400" b="1" dirty="0" smtClean="0">
                <a:latin typeface="Times New Roman" pitchFamily="18" charset="0"/>
              </a:rPr>
              <a:t>tight</a:t>
            </a:r>
            <a:r>
              <a:rPr lang="ru-RU" sz="2400" dirty="0" smtClean="0">
                <a:latin typeface="Times New Roman" pitchFamily="18" charset="0"/>
              </a:rPr>
              <a:t>, </a:t>
            </a:r>
            <a:r>
              <a:rPr lang="en-US" sz="2400" dirty="0" smtClean="0">
                <a:latin typeface="Times New Roman" pitchFamily="18" charset="0"/>
              </a:rPr>
              <a:t>if</a:t>
            </a:r>
          </a:p>
          <a:p>
            <a:r>
              <a:rPr lang="en-US" sz="2400" i="1" dirty="0" smtClean="0">
                <a:latin typeface="Times New Roman" pitchFamily="18" charset="0"/>
              </a:rPr>
              <a:t>Pick only tight sets in the cover</a:t>
            </a:r>
            <a:r>
              <a:rPr lang="en-US" sz="2400" dirty="0" smtClean="0">
                <a:latin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</a:endParaRPr>
          </a:p>
        </p:txBody>
      </p:sp>
      <p:sp>
        <p:nvSpPr>
          <p:cNvPr id="10249" name="Text Box 10"/>
          <p:cNvSpPr txBox="1">
            <a:spLocks noChangeArrowheads="1"/>
          </p:cNvSpPr>
          <p:nvPr/>
        </p:nvSpPr>
        <p:spPr bwMode="auto">
          <a:xfrm>
            <a:off x="609600" y="5722203"/>
            <a:ext cx="5466561" cy="83099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Each element having a nonzero dual value </a:t>
            </a:r>
          </a:p>
          <a:p>
            <a:r>
              <a:rPr lang="en-US" sz="2400" dirty="0" smtClean="0">
                <a:latin typeface="Times New Roman" pitchFamily="18" charset="0"/>
              </a:rPr>
              <a:t>can be covered at most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times</a:t>
            </a:r>
            <a:r>
              <a:rPr lang="ru-RU" sz="2400" dirty="0" smtClean="0">
                <a:latin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Primal-Dual Algorithm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001000" cy="45259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sz="2800" dirty="0" smtClean="0">
              <a:latin typeface="Times" pitchFamily="18" charset="0"/>
              <a:ea typeface="MS Mincho" pitchFamily="49" charset="-128"/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800" dirty="0" smtClean="0">
                <a:latin typeface="Times" pitchFamily="18" charset="0"/>
                <a:ea typeface="MS Mincho" pitchFamily="49" charset="-128"/>
              </a:rPr>
              <a:t>0)   </a:t>
            </a:r>
            <a:r>
              <a:rPr lang="en-US" sz="2800" dirty="0" smtClean="0">
                <a:ea typeface="MS Mincho" pitchFamily="49" charset="-128"/>
              </a:rPr>
              <a:t> </a:t>
            </a:r>
            <a:r>
              <a:rPr lang="en-US" sz="2800" b="1" dirty="0" smtClean="0"/>
              <a:t>Input </a:t>
            </a:r>
            <a:r>
              <a:rPr lang="en-US" sz="2800" dirty="0" smtClean="0"/>
              <a:t>(</a:t>
            </a:r>
            <a:r>
              <a:rPr lang="en-US" sz="2800" i="1" dirty="0" smtClean="0">
                <a:ea typeface="MS Mincho" pitchFamily="49" charset="-128"/>
                <a:sym typeface="Symbol" pitchFamily="18" charset="2"/>
              </a:rPr>
              <a:t>U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l-GR" sz="2800" dirty="0" smtClean="0">
                <a:cs typeface="Times New Roman" pitchFamily="18" charset="0"/>
              </a:rPr>
              <a:t>Ω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sz="2800" i="1" dirty="0" smtClean="0"/>
              <a:t>c</a:t>
            </a:r>
            <a:r>
              <a:rPr lang="en-US" sz="2800" dirty="0" smtClean="0"/>
              <a:t>: </a:t>
            </a:r>
            <a:r>
              <a:rPr lang="el-GR" sz="2800" dirty="0" smtClean="0">
                <a:cs typeface="Times New Roman" pitchFamily="18" charset="0"/>
              </a:rPr>
              <a:t>Ω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)</a:t>
            </a:r>
            <a:endParaRPr lang="en-US" sz="2800" dirty="0" smtClean="0"/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AutoNum type="arabicParenR"/>
            </a:pPr>
            <a:r>
              <a:rPr lang="en-US" sz="2800" dirty="0" smtClean="0">
                <a:ea typeface="MS Mincho" pitchFamily="49" charset="-128"/>
              </a:rPr>
              <a:t> </a:t>
            </a:r>
            <a:r>
              <a:rPr lang="en-US" sz="2800" b="1" i="1" dirty="0" smtClean="0"/>
              <a:t>x</a:t>
            </a:r>
            <a:r>
              <a:rPr lang="en-US" sz="2800" i="1" dirty="0" smtClean="0"/>
              <a:t> </a:t>
            </a:r>
            <a:r>
              <a:rPr lang="en-US" sz="2800" i="1" dirty="0" smtClean="0">
                <a:cs typeface="Times New Roman" pitchFamily="18" charset="0"/>
              </a:rPr>
              <a:t>← </a:t>
            </a:r>
            <a:r>
              <a:rPr lang="en-US" sz="2800" dirty="0" smtClean="0">
                <a:cs typeface="Times New Roman" pitchFamily="18" charset="0"/>
              </a:rPr>
              <a:t>0, </a:t>
            </a:r>
            <a:r>
              <a:rPr lang="en-US" sz="2800" b="1" i="1" dirty="0" smtClean="0"/>
              <a:t>y</a:t>
            </a:r>
            <a:r>
              <a:rPr lang="en-US" sz="2800" i="1" dirty="0" smtClean="0"/>
              <a:t> </a:t>
            </a:r>
            <a:r>
              <a:rPr lang="en-US" sz="2800" i="1" dirty="0" smtClean="0">
                <a:cs typeface="Times New Roman" pitchFamily="18" charset="0"/>
              </a:rPr>
              <a:t>← </a:t>
            </a:r>
            <a:r>
              <a:rPr lang="en-US" sz="2800" dirty="0" smtClean="0">
                <a:cs typeface="Times New Roman" pitchFamily="18" charset="0"/>
              </a:rPr>
              <a:t>0 </a:t>
            </a:r>
            <a:r>
              <a:rPr lang="en-US" sz="2800" dirty="0" smtClean="0"/>
              <a:t>.</a:t>
            </a:r>
            <a:endParaRPr lang="en-US" sz="2800" dirty="0" smtClean="0">
              <a:latin typeface="MS Mincho" pitchFamily="49" charset="-128"/>
              <a:sym typeface="Symbol" pitchFamily="18" charset="2"/>
            </a:endParaRP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AutoNum type="arabicParenR"/>
            </a:pP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 </a:t>
            </a:r>
            <a:r>
              <a:rPr lang="en-US" sz="2800" b="1" dirty="0" smtClean="0">
                <a:ea typeface="MS Mincho" pitchFamily="49" charset="-128"/>
                <a:sym typeface="Symbol" pitchFamily="18" charset="2"/>
              </a:rPr>
              <a:t>Until </a:t>
            </a:r>
            <a:r>
              <a:rPr lang="en-US" sz="2800" dirty="0" smtClean="0">
                <a:sym typeface="Symbol" pitchFamily="18" charset="2"/>
              </a:rPr>
              <a:t>all elements are covered</a:t>
            </a:r>
            <a:r>
              <a:rPr lang="ru-RU" sz="2800" dirty="0" smtClean="0">
                <a:sym typeface="Symbol" pitchFamily="18" charset="2"/>
              </a:rPr>
              <a:t>, </a:t>
            </a:r>
            <a:r>
              <a:rPr lang="en-US" sz="2800" b="1" dirty="0" smtClean="0">
                <a:sym typeface="Symbol" pitchFamily="18" charset="2"/>
              </a:rPr>
              <a:t>do:</a:t>
            </a:r>
            <a:endParaRPr lang="en-US" sz="2800" dirty="0" smtClean="0">
              <a:sym typeface="Symbol" pitchFamily="18" charset="2"/>
            </a:endParaRPr>
          </a:p>
          <a:p>
            <a:pPr marL="990600" lvl="1" indent="-533400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en-US" sz="2400" dirty="0" smtClean="0">
                <a:sym typeface="Symbol" pitchFamily="18" charset="2"/>
              </a:rPr>
              <a:t>Pick an uncovered element</a:t>
            </a:r>
            <a:r>
              <a:rPr lang="ru-RU" sz="2400" dirty="0" smtClean="0">
                <a:sym typeface="Symbol" pitchFamily="18" charset="2"/>
              </a:rPr>
              <a:t>, </a:t>
            </a:r>
            <a:r>
              <a:rPr lang="en-US" sz="2400" dirty="0" smtClean="0">
                <a:sym typeface="Symbol" pitchFamily="18" charset="2"/>
              </a:rPr>
              <a:t>say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e</a:t>
            </a:r>
            <a:r>
              <a:rPr lang="en-US" sz="2400" dirty="0" smtClean="0">
                <a:sym typeface="Symbol" pitchFamily="18" charset="2"/>
              </a:rPr>
              <a:t>, and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raise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y</a:t>
            </a:r>
            <a:r>
              <a:rPr lang="en-US" sz="2400" i="1" baseline="-25000" dirty="0" smtClean="0">
                <a:sym typeface="Symbol" pitchFamily="18" charset="2"/>
              </a:rPr>
              <a:t>e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until some</a:t>
            </a:r>
            <a:r>
              <a:rPr lang="ru-RU" sz="2400" dirty="0" smtClean="0">
                <a:sym typeface="Symbol" pitchFamily="18" charset="2"/>
              </a:rPr>
              <a:t> </a:t>
            </a:r>
            <a:r>
              <a:rPr lang="en-US" sz="2400" dirty="0" smtClean="0">
                <a:sym typeface="Symbol" pitchFamily="18" charset="2"/>
              </a:rPr>
              <a:t>set goes tight</a:t>
            </a:r>
            <a:r>
              <a:rPr lang="ru-RU" sz="2400" dirty="0" smtClean="0">
                <a:sym typeface="Symbol" pitchFamily="18" charset="2"/>
              </a:rPr>
              <a:t>.</a:t>
            </a:r>
          </a:p>
          <a:p>
            <a:pPr marL="990600" lvl="1" indent="-533400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en-US" sz="2400" dirty="0" smtClean="0">
                <a:sym typeface="Symbol" pitchFamily="18" charset="2"/>
              </a:rPr>
              <a:t>Pick all tight sets in the cover and update </a:t>
            </a:r>
            <a:r>
              <a:rPr lang="en-US" sz="2400" b="1" i="1" dirty="0" smtClean="0">
                <a:sym typeface="Symbol" pitchFamily="18" charset="2"/>
              </a:rPr>
              <a:t>x</a:t>
            </a:r>
            <a:r>
              <a:rPr lang="en-US" sz="2400" i="1" dirty="0" smtClean="0">
                <a:sym typeface="Symbol" pitchFamily="18" charset="2"/>
              </a:rPr>
              <a:t>.</a:t>
            </a:r>
          </a:p>
          <a:p>
            <a:pPr marL="990600" lvl="1" indent="-533400">
              <a:lnSpc>
                <a:spcPct val="90000"/>
              </a:lnSpc>
              <a:spcBef>
                <a:spcPct val="0"/>
              </a:spcBef>
              <a:buFontTx/>
              <a:buChar char="•"/>
            </a:pPr>
            <a:r>
              <a:rPr lang="en-US" sz="2400" dirty="0" smtClean="0">
                <a:sym typeface="Symbol" pitchFamily="18" charset="2"/>
              </a:rPr>
              <a:t>Declare all the elements occurring in these sets as “covered”</a:t>
            </a:r>
            <a:r>
              <a:rPr lang="ru-RU" sz="2400" dirty="0" smtClean="0">
                <a:sym typeface="Symbol" pitchFamily="18" charset="2"/>
              </a:rPr>
              <a:t>.</a:t>
            </a:r>
          </a:p>
          <a:p>
            <a:pPr marL="609600" indent="-609600">
              <a:lnSpc>
                <a:spcPct val="90000"/>
              </a:lnSpc>
              <a:spcBef>
                <a:spcPct val="0"/>
              </a:spcBef>
              <a:buFontTx/>
              <a:buAutoNum type="arabicParenR"/>
            </a:pP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(</a:t>
            </a:r>
            <a:r>
              <a:rPr lang="en-US" sz="2800" b="1" i="1" dirty="0" smtClean="0">
                <a:sym typeface="MT Extra" pitchFamily="18" charset="2"/>
              </a:rPr>
              <a:t>x</a:t>
            </a:r>
            <a:r>
              <a:rPr lang="en-US" sz="2800" dirty="0" smtClean="0">
                <a:sym typeface="MT Extra" pitchFamily="18" charset="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f</a:t>
            </a:r>
            <a:r>
              <a:rPr lang="en-US" dirty="0" smtClean="0"/>
              <a:t>-factor approximation</a:t>
            </a:r>
            <a:endParaRPr lang="ru-RU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CC3399"/>
                </a:solidFill>
              </a:rPr>
              <a:t>Theorem 10</a:t>
            </a:r>
            <a:r>
              <a:rPr lang="ru-RU" sz="4000" b="1" dirty="0" smtClean="0">
                <a:solidFill>
                  <a:srgbClr val="CC3399"/>
                </a:solidFill>
              </a:rPr>
              <a:t>.</a:t>
            </a:r>
            <a:r>
              <a:rPr lang="en-US" sz="4000" b="1" dirty="0" smtClean="0">
                <a:solidFill>
                  <a:srgbClr val="CC3399"/>
                </a:solidFill>
              </a:rPr>
              <a:t>4</a:t>
            </a:r>
            <a:endParaRPr lang="ru-RU" sz="40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Primal-Dual Algorithm achieves an approximation factor of </a:t>
            </a:r>
            <a:r>
              <a:rPr lang="en-US" i="1" dirty="0" smtClean="0"/>
              <a:t>f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Proof</a:t>
            </a:r>
            <a:endParaRPr lang="ru-RU" sz="400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The algorithm terminates when all elements are covered</a:t>
            </a:r>
            <a:r>
              <a:rPr lang="ru-RU" sz="2400" dirty="0" smtClean="0"/>
              <a:t> (</a:t>
            </a:r>
            <a:r>
              <a:rPr lang="en-US" sz="2400" dirty="0" smtClean="0"/>
              <a:t>feasibility</a:t>
            </a:r>
            <a:r>
              <a:rPr lang="ru-RU" sz="2400" dirty="0" smtClean="0"/>
              <a:t>).</a:t>
            </a:r>
          </a:p>
          <a:p>
            <a:pPr eaLnBrk="1" hangingPunct="1"/>
            <a:r>
              <a:rPr lang="en-US" sz="2400" dirty="0" smtClean="0"/>
              <a:t>Only tight sets are picked in the cover by the algorithm. </a:t>
            </a:r>
            <a:r>
              <a:rPr lang="ru-RU" sz="2400" dirty="0" smtClean="0"/>
              <a:t>значения </a:t>
            </a:r>
            <a:r>
              <a:rPr lang="en-US" sz="2400" i="1" dirty="0" smtClean="0">
                <a:sym typeface="Symbol" pitchFamily="18" charset="2"/>
              </a:rPr>
              <a:t>y</a:t>
            </a:r>
            <a:r>
              <a:rPr lang="en-US" sz="2400" i="1" baseline="-25000" dirty="0" smtClean="0">
                <a:sym typeface="Symbol" pitchFamily="18" charset="2"/>
              </a:rPr>
              <a:t>e</a:t>
            </a:r>
            <a:r>
              <a:rPr lang="ru-RU" sz="2400" dirty="0" smtClean="0"/>
              <a:t> элементов, которые в них входят больше не изменяются (</a:t>
            </a:r>
            <a:r>
              <a:rPr lang="en-US" sz="2400" dirty="0" smtClean="0"/>
              <a:t>feasibility</a:t>
            </a:r>
            <a:r>
              <a:rPr lang="ru-RU" sz="2400" dirty="0" smtClean="0"/>
              <a:t> </a:t>
            </a:r>
            <a:r>
              <a:rPr lang="en-US" sz="2400" dirty="0" smtClean="0"/>
              <a:t>and</a:t>
            </a:r>
            <a:r>
              <a:rPr lang="ru-RU" sz="2400" dirty="0" smtClean="0"/>
              <a:t> </a:t>
            </a:r>
            <a:r>
              <a:rPr lang="en-US" sz="2400" dirty="0" smtClean="0"/>
              <a:t>primal condition</a:t>
            </a:r>
            <a:r>
              <a:rPr lang="ru-RU" sz="2400" dirty="0" smtClean="0"/>
              <a:t>).</a:t>
            </a:r>
          </a:p>
          <a:p>
            <a:r>
              <a:rPr lang="en-US" sz="2400" dirty="0" smtClean="0">
                <a:latin typeface="Times New Roman" pitchFamily="18" charset="0"/>
              </a:rPr>
              <a:t>Each element having a nonzero dual value can be covered at most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</a:rPr>
              <a:t>f</a:t>
            </a:r>
            <a:r>
              <a:rPr lang="en-US" sz="2400" dirty="0" smtClean="0">
                <a:latin typeface="Times New Roman" pitchFamily="18" charset="0"/>
              </a:rPr>
              <a:t> times </a:t>
            </a:r>
            <a:r>
              <a:rPr lang="ru-RU" sz="2400" dirty="0" smtClean="0"/>
              <a:t>(</a:t>
            </a:r>
            <a:r>
              <a:rPr lang="en-US" sz="2400" dirty="0" smtClean="0"/>
              <a:t>dual condition</a:t>
            </a:r>
            <a:r>
              <a:rPr lang="ru-RU" sz="2400" dirty="0" smtClean="0"/>
              <a:t>).</a:t>
            </a:r>
          </a:p>
          <a:p>
            <a:pPr eaLnBrk="1" hangingPunct="1"/>
            <a:r>
              <a:rPr lang="en-US" sz="2400" dirty="0" smtClean="0"/>
              <a:t>By proposition 10</a:t>
            </a:r>
            <a:r>
              <a:rPr lang="ru-RU" sz="2400" dirty="0" smtClean="0"/>
              <a:t>.3 </a:t>
            </a:r>
            <a:r>
              <a:rPr lang="en-US" sz="2400" dirty="0" smtClean="0"/>
              <a:t>the approximation factor is </a:t>
            </a:r>
            <a:r>
              <a:rPr lang="en-US" sz="2400" i="1" dirty="0" smtClean="0"/>
              <a:t>f</a:t>
            </a:r>
            <a:r>
              <a:rPr lang="ru-RU" sz="2400" dirty="0" smtClean="0"/>
              <a:t>.</a:t>
            </a:r>
          </a:p>
          <a:p>
            <a:pPr eaLnBrk="1" hangingPunct="1"/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Tight example</a:t>
            </a:r>
            <a:endParaRPr lang="ru-RU" dirty="0" smtClean="0"/>
          </a:p>
        </p:txBody>
      </p:sp>
      <p:sp>
        <p:nvSpPr>
          <p:cNvPr id="31747" name="Oval 3"/>
          <p:cNvSpPr>
            <a:spLocks noChangeArrowheads="1"/>
          </p:cNvSpPr>
          <p:nvPr/>
        </p:nvSpPr>
        <p:spPr bwMode="auto">
          <a:xfrm rot="2700000">
            <a:off x="1524000" y="3048000"/>
            <a:ext cx="2743200" cy="9144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8" name="Oval 4"/>
          <p:cNvSpPr>
            <a:spLocks noChangeArrowheads="1"/>
          </p:cNvSpPr>
          <p:nvPr/>
        </p:nvSpPr>
        <p:spPr bwMode="auto">
          <a:xfrm rot="4200000">
            <a:off x="2218531" y="2886869"/>
            <a:ext cx="2344738" cy="990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49" name="Oval 5"/>
          <p:cNvSpPr>
            <a:spLocks noChangeArrowheads="1"/>
          </p:cNvSpPr>
          <p:nvPr/>
        </p:nvSpPr>
        <p:spPr bwMode="auto">
          <a:xfrm rot="9360000">
            <a:off x="3276600" y="3429000"/>
            <a:ext cx="2590800" cy="990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0" name="Oval 6"/>
          <p:cNvSpPr>
            <a:spLocks noChangeArrowheads="1"/>
          </p:cNvSpPr>
          <p:nvPr/>
        </p:nvSpPr>
        <p:spPr bwMode="auto">
          <a:xfrm>
            <a:off x="914400" y="1371600"/>
            <a:ext cx="6096000" cy="47244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5302250" y="2819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31752" name="Text Box 10"/>
          <p:cNvSpPr txBox="1">
            <a:spLocks noChangeArrowheads="1"/>
          </p:cNvSpPr>
          <p:nvPr/>
        </p:nvSpPr>
        <p:spPr bwMode="auto">
          <a:xfrm>
            <a:off x="3454400" y="3810000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i="1" baseline="-25000">
                <a:latin typeface="Times New Roman" pitchFamily="18" charset="0"/>
              </a:rPr>
              <a:t>n</a:t>
            </a:r>
            <a:endParaRPr lang="ru-RU" sz="2400" b="1" i="1">
              <a:latin typeface="Times New Roman" pitchFamily="18" charset="0"/>
            </a:endParaRPr>
          </a:p>
        </p:txBody>
      </p:sp>
      <p:sp>
        <p:nvSpPr>
          <p:cNvPr id="31753" name="Oval 11"/>
          <p:cNvSpPr>
            <a:spLocks noChangeAspect="1" noChangeArrowheads="1"/>
          </p:cNvSpPr>
          <p:nvPr/>
        </p:nvSpPr>
        <p:spPr bwMode="auto">
          <a:xfrm>
            <a:off x="3429000" y="5105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4" name="Oval 12"/>
          <p:cNvSpPr>
            <a:spLocks noChangeAspect="1" noChangeArrowheads="1"/>
          </p:cNvSpPr>
          <p:nvPr/>
        </p:nvSpPr>
        <p:spPr bwMode="auto">
          <a:xfrm>
            <a:off x="1985963" y="26717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5" name="Oval 13"/>
          <p:cNvSpPr>
            <a:spLocks noChangeAspect="1" noChangeArrowheads="1"/>
          </p:cNvSpPr>
          <p:nvPr/>
        </p:nvSpPr>
        <p:spPr bwMode="auto">
          <a:xfrm>
            <a:off x="5186363" y="33575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6" name="Oval 15"/>
          <p:cNvSpPr>
            <a:spLocks noChangeAspect="1" noChangeArrowheads="1"/>
          </p:cNvSpPr>
          <p:nvPr/>
        </p:nvSpPr>
        <p:spPr bwMode="auto">
          <a:xfrm>
            <a:off x="3586163" y="42719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7" name="Oval 16"/>
          <p:cNvSpPr>
            <a:spLocks noChangeAspect="1" noChangeArrowheads="1"/>
          </p:cNvSpPr>
          <p:nvPr/>
        </p:nvSpPr>
        <p:spPr bwMode="auto">
          <a:xfrm>
            <a:off x="2976563" y="23669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8" name="Oval 32"/>
          <p:cNvSpPr>
            <a:spLocks noChangeAspect="1" noChangeArrowheads="1"/>
          </p:cNvSpPr>
          <p:nvPr/>
        </p:nvSpPr>
        <p:spPr bwMode="auto">
          <a:xfrm>
            <a:off x="4151313" y="2932113"/>
            <a:ext cx="115887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59" name="Oval 33"/>
          <p:cNvSpPr>
            <a:spLocks noChangeAspect="1" noChangeArrowheads="1"/>
          </p:cNvSpPr>
          <p:nvPr/>
        </p:nvSpPr>
        <p:spPr bwMode="auto">
          <a:xfrm>
            <a:off x="3886200" y="29321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60" name="Oval 34"/>
          <p:cNvSpPr>
            <a:spLocks noChangeAspect="1" noChangeArrowheads="1"/>
          </p:cNvSpPr>
          <p:nvPr/>
        </p:nvSpPr>
        <p:spPr bwMode="auto">
          <a:xfrm>
            <a:off x="4456113" y="2932113"/>
            <a:ext cx="115887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761" name="Text Box 46"/>
          <p:cNvSpPr txBox="1">
            <a:spLocks noChangeArrowheads="1"/>
          </p:cNvSpPr>
          <p:nvPr/>
        </p:nvSpPr>
        <p:spPr bwMode="auto">
          <a:xfrm>
            <a:off x="4749800" y="3352800"/>
            <a:ext cx="6016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i="1" baseline="-25000">
                <a:latin typeface="Times New Roman" pitchFamily="18" charset="0"/>
              </a:rPr>
              <a:t>n</a:t>
            </a:r>
            <a:r>
              <a:rPr lang="en-US" sz="2400" b="1" baseline="-25000">
                <a:latin typeface="Times New Roman" pitchFamily="18" charset="0"/>
              </a:rPr>
              <a:t>-1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31762" name="Text Box 47"/>
          <p:cNvSpPr txBox="1">
            <a:spLocks noChangeArrowheads="1"/>
          </p:cNvSpPr>
          <p:nvPr/>
        </p:nvSpPr>
        <p:spPr bwMode="auto">
          <a:xfrm>
            <a:off x="3048000" y="25146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baseline="-25000">
                <a:latin typeface="Times New Roman" pitchFamily="18" charset="0"/>
              </a:rPr>
              <a:t>2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31763" name="Text Box 48"/>
          <p:cNvSpPr txBox="1">
            <a:spLocks noChangeArrowheads="1"/>
          </p:cNvSpPr>
          <p:nvPr/>
        </p:nvSpPr>
        <p:spPr bwMode="auto">
          <a:xfrm>
            <a:off x="2133600" y="2743200"/>
            <a:ext cx="420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baseline="-25000">
                <a:latin typeface="Times New Roman" pitchFamily="18" charset="0"/>
              </a:rPr>
              <a:t>1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31764" name="Text Box 49"/>
          <p:cNvSpPr txBox="1">
            <a:spLocks noChangeArrowheads="1"/>
          </p:cNvSpPr>
          <p:nvPr/>
        </p:nvSpPr>
        <p:spPr bwMode="auto">
          <a:xfrm>
            <a:off x="2971800" y="1828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31765" name="Text Box 50"/>
          <p:cNvSpPr txBox="1">
            <a:spLocks noChangeArrowheads="1"/>
          </p:cNvSpPr>
          <p:nvPr/>
        </p:nvSpPr>
        <p:spPr bwMode="auto">
          <a:xfrm>
            <a:off x="1981200" y="20574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31766" name="Text Box 51"/>
          <p:cNvSpPr txBox="1">
            <a:spLocks noChangeArrowheads="1"/>
          </p:cNvSpPr>
          <p:nvPr/>
        </p:nvSpPr>
        <p:spPr bwMode="auto">
          <a:xfrm>
            <a:off x="6172200" y="5334000"/>
            <a:ext cx="636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1+</a:t>
            </a:r>
            <a:r>
              <a:rPr lang="el-GR" sz="2400">
                <a:latin typeface="Times New Roman" pitchFamily="18" charset="0"/>
                <a:cs typeface="Times New Roman" pitchFamily="18" charset="0"/>
              </a:rPr>
              <a:t>ε</a:t>
            </a:r>
          </a:p>
        </p:txBody>
      </p:sp>
      <p:sp>
        <p:nvSpPr>
          <p:cNvPr id="31767" name="Text Box 52"/>
          <p:cNvSpPr txBox="1">
            <a:spLocks noChangeArrowheads="1"/>
          </p:cNvSpPr>
          <p:nvPr/>
        </p:nvSpPr>
        <p:spPr bwMode="auto">
          <a:xfrm>
            <a:off x="3657600" y="4876800"/>
            <a:ext cx="649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latin typeface="Times New Roman" pitchFamily="18" charset="0"/>
              </a:rPr>
              <a:t>e</a:t>
            </a:r>
            <a:r>
              <a:rPr lang="en-US" sz="2400" b="1" i="1" baseline="-25000">
                <a:latin typeface="Times New Roman" pitchFamily="18" charset="0"/>
              </a:rPr>
              <a:t>n</a:t>
            </a:r>
            <a:r>
              <a:rPr lang="en-US" sz="2400" b="1" baseline="-25000">
                <a:latin typeface="Times New Roman" pitchFamily="18" charset="0"/>
              </a:rPr>
              <a:t>+1</a:t>
            </a:r>
            <a:endParaRPr lang="ru-RU" sz="2400" b="1">
              <a:latin typeface="Times New Roman" pitchFamily="18" charset="0"/>
            </a:endParaRPr>
          </a:p>
        </p:txBody>
      </p:sp>
      <p:sp>
        <p:nvSpPr>
          <p:cNvPr id="31768" name="Text Box 53"/>
          <p:cNvSpPr txBox="1">
            <a:spLocks noChangeArrowheads="1"/>
          </p:cNvSpPr>
          <p:nvPr/>
        </p:nvSpPr>
        <p:spPr bwMode="auto">
          <a:xfrm>
            <a:off x="7086600" y="1971675"/>
            <a:ext cx="974725" cy="51911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 f </a:t>
            </a:r>
            <a:r>
              <a:rPr lang="en-US" sz="2800">
                <a:latin typeface="Times New Roman" pitchFamily="18" charset="0"/>
              </a:rPr>
              <a:t>= </a:t>
            </a:r>
            <a:r>
              <a:rPr lang="en-US" sz="2800" i="1">
                <a:latin typeface="Times New Roman" pitchFamily="18" charset="0"/>
              </a:rPr>
              <a:t>n</a:t>
            </a:r>
            <a:endParaRPr lang="ru-RU" sz="2800" i="1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Maximum Satisfiability (MAX-SAT)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696200" cy="4373563"/>
          </a:xfrm>
        </p:spPr>
        <p:txBody>
          <a:bodyPr/>
          <a:lstStyle/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Given</a:t>
            </a:r>
            <a:r>
              <a:rPr lang="en-US" sz="2800" dirty="0" smtClean="0"/>
              <a:t>  a conjunctive normal form formula</a:t>
            </a:r>
            <a:r>
              <a:rPr lang="ru-RU" sz="2800" dirty="0" smtClean="0"/>
              <a:t> </a:t>
            </a:r>
            <a:r>
              <a:rPr lang="en-US" sz="2800" i="1" dirty="0" smtClean="0"/>
              <a:t>f</a:t>
            </a:r>
            <a:r>
              <a:rPr lang="en-US" sz="2800" dirty="0" smtClean="0"/>
              <a:t> on Boolean variables 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ru-RU" sz="2800" dirty="0" smtClean="0"/>
              <a:t>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n</a:t>
            </a:r>
            <a:r>
              <a:rPr lang="en-US" sz="2800" dirty="0" smtClean="0"/>
              <a:t>, and nonnegative weights 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dirty="0" smtClean="0"/>
              <a:t>, for each clause </a:t>
            </a:r>
            <a:r>
              <a:rPr lang="en-US" sz="2800" i="1" dirty="0" smtClean="0"/>
              <a:t>c</a:t>
            </a:r>
            <a:r>
              <a:rPr lang="en-US" sz="2800" dirty="0" smtClean="0"/>
              <a:t> of  </a:t>
            </a:r>
            <a:r>
              <a:rPr lang="en-US" sz="2800" i="1" dirty="0" smtClean="0"/>
              <a:t>f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.</a:t>
            </a:r>
            <a:endParaRPr lang="en-US" sz="2800" b="1" dirty="0" smtClean="0">
              <a:cs typeface="Times New Roman" pitchFamily="18" charset="0"/>
            </a:endParaRPr>
          </a:p>
          <a:p>
            <a:pPr eaLnBrk="1" hangingPunct="1"/>
            <a:r>
              <a:rPr lang="en-US" sz="2800" i="1" dirty="0" smtClean="0">
                <a:solidFill>
                  <a:schemeClr val="accent2"/>
                </a:solidFill>
              </a:rPr>
              <a:t>Find</a:t>
            </a:r>
            <a:r>
              <a:rPr lang="ru-RU" sz="2800" dirty="0" smtClean="0"/>
              <a:t> </a:t>
            </a:r>
            <a:r>
              <a:rPr lang="en-US" sz="2800" dirty="0" smtClean="0"/>
              <a:t>a truth assignment to the Boolean variables that maximizes the total weight of satisfied clauses. 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Clauses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Each clause is a disjunction of </a:t>
            </a:r>
            <a:r>
              <a:rPr lang="en-US" sz="2800" dirty="0" smtClean="0"/>
              <a:t>literals; </a:t>
            </a:r>
            <a:r>
              <a:rPr lang="en-US" sz="2800" dirty="0" smtClean="0"/>
              <a:t>each literal being either a Boolean variable or its negation. Let size(</a:t>
            </a:r>
            <a:r>
              <a:rPr lang="en-US" sz="2800" i="1" dirty="0" smtClean="0"/>
              <a:t>c</a:t>
            </a:r>
            <a:r>
              <a:rPr lang="en-US" sz="2800" dirty="0" smtClean="0"/>
              <a:t>) denote the </a:t>
            </a:r>
            <a:r>
              <a:rPr lang="en-US" sz="2800" b="1" dirty="0" smtClean="0"/>
              <a:t>size</a:t>
            </a:r>
            <a:r>
              <a:rPr lang="en-US" sz="2800" dirty="0" smtClean="0"/>
              <a:t> of clause </a:t>
            </a:r>
            <a:r>
              <a:rPr lang="en-US" sz="2800" i="1" dirty="0" smtClean="0"/>
              <a:t>c</a:t>
            </a:r>
            <a:r>
              <a:rPr lang="en-US" sz="2800" dirty="0" smtClean="0"/>
              <a:t>, i.e., the number of literals in it. We will assume that the sizes of clauses in </a:t>
            </a:r>
            <a:r>
              <a:rPr lang="en-US" sz="2800" i="1" dirty="0" smtClean="0"/>
              <a:t>f</a:t>
            </a:r>
            <a:r>
              <a:rPr lang="en-US" sz="2800" dirty="0" smtClean="0"/>
              <a:t> are arbitrary</a:t>
            </a:r>
            <a:r>
              <a:rPr lang="en-US" sz="2800" dirty="0" smtClean="0"/>
              <a:t>.</a:t>
            </a:r>
          </a:p>
          <a:p>
            <a:r>
              <a:rPr lang="en-US" sz="2800" dirty="0" smtClean="0">
                <a:solidFill>
                  <a:schemeClr val="hlink"/>
                </a:solidFill>
              </a:rPr>
              <a:t>A clause is said to be satisfied if one of the unnegated variables is set to true or one of the negated variables is set to false</a:t>
            </a:r>
            <a:r>
              <a:rPr lang="ru-RU" sz="2800" dirty="0" smtClean="0">
                <a:solidFill>
                  <a:schemeClr val="hlink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Terminology</a:t>
            </a:r>
            <a:endParaRPr lang="ru-RU" sz="4000" dirty="0" smtClean="0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2286000"/>
          </a:xfrm>
        </p:spPr>
        <p:txBody>
          <a:bodyPr/>
          <a:lstStyle/>
          <a:p>
            <a:pPr eaLnBrk="1" hangingPunct="1"/>
            <a:r>
              <a:rPr lang="en-US" dirty="0" smtClean="0"/>
              <a:t>Random variable </a:t>
            </a:r>
            <a:r>
              <a:rPr lang="en-US" i="1" dirty="0" smtClean="0"/>
              <a:t>W </a:t>
            </a:r>
            <a:r>
              <a:rPr lang="en-US" dirty="0" smtClean="0">
                <a:cs typeface="Times New Roman" pitchFamily="18" charset="0"/>
              </a:rPr>
              <a:t>will denote the total weight of satisfied clauses</a:t>
            </a:r>
            <a:r>
              <a:rPr lang="ru-RU" dirty="0" smtClean="0"/>
              <a:t>.</a:t>
            </a:r>
          </a:p>
          <a:p>
            <a:pPr eaLnBrk="1" hangingPunct="1"/>
            <a:r>
              <a:rPr lang="en-US" dirty="0" smtClean="0"/>
              <a:t>For each clause </a:t>
            </a:r>
            <a:r>
              <a:rPr lang="en-US" i="1" dirty="0" err="1" smtClean="0"/>
              <a:t>c</a:t>
            </a:r>
            <a:r>
              <a:rPr lang="en-US" dirty="0" err="1" smtClean="0">
                <a:sym typeface="Symbol" pitchFamily="18" charset="2"/>
              </a:rPr>
              <a:t></a:t>
            </a:r>
            <a:r>
              <a:rPr lang="en-US" i="1" dirty="0" err="1" smtClean="0">
                <a:sym typeface="Symbol" pitchFamily="18" charset="2"/>
              </a:rPr>
              <a:t>f</a:t>
            </a:r>
            <a:r>
              <a:rPr lang="en-US" dirty="0" smtClean="0">
                <a:sym typeface="Symbol" pitchFamily="18" charset="2"/>
              </a:rPr>
              <a:t>, random variable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i="1" dirty="0" smtClean="0"/>
              <a:t> </a:t>
            </a:r>
            <a:r>
              <a:rPr lang="en-US" dirty="0" smtClean="0"/>
              <a:t>denotes the weight contributed by clause </a:t>
            </a:r>
            <a:r>
              <a:rPr lang="en-US" i="1" dirty="0" smtClean="0"/>
              <a:t>c</a:t>
            </a:r>
            <a:r>
              <a:rPr lang="ru-RU" i="1" dirty="0" smtClean="0"/>
              <a:t> </a:t>
            </a:r>
            <a:r>
              <a:rPr lang="en-US" dirty="0" smtClean="0"/>
              <a:t>to</a:t>
            </a:r>
            <a:r>
              <a:rPr lang="ru-RU" dirty="0" smtClean="0"/>
              <a:t> </a:t>
            </a:r>
            <a:r>
              <a:rPr lang="en-US" i="1" dirty="0" smtClean="0"/>
              <a:t>W</a:t>
            </a:r>
            <a:r>
              <a:rPr lang="ru-RU" dirty="0" smtClean="0"/>
              <a:t>.</a:t>
            </a: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3352800" y="4114800"/>
          <a:ext cx="3016250" cy="1346200"/>
        </p:xfrm>
        <a:graphic>
          <a:graphicData uri="http://schemas.openxmlformats.org/presentationml/2006/ole">
            <p:oleObj spid="_x0000_s11266" name="Формула" r:id="rId3" imgW="1307880" imgH="583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Frequency</a:t>
            </a:r>
            <a:endParaRPr lang="ru-RU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Define the </a:t>
            </a:r>
            <a:r>
              <a:rPr lang="en-US" b="1" i="1" dirty="0" smtClean="0"/>
              <a:t>frequency</a:t>
            </a:r>
            <a:r>
              <a:rPr lang="en-US" dirty="0" smtClean="0"/>
              <a:t>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</a:t>
            </a:r>
            <a:r>
              <a:rPr lang="en-US" dirty="0" smtClean="0"/>
              <a:t>of an element </a:t>
            </a:r>
            <a:r>
              <a:rPr lang="en-US" i="1" dirty="0" err="1" smtClean="0"/>
              <a:t>e</a:t>
            </a:r>
            <a:r>
              <a:rPr lang="en-US" i="1" baseline="-25000" dirty="0" err="1" smtClean="0"/>
              <a:t>i</a:t>
            </a:r>
            <a:r>
              <a:rPr lang="en-US" i="1" baseline="-25000" dirty="0" smtClean="0"/>
              <a:t>  </a:t>
            </a:r>
            <a:r>
              <a:rPr lang="en-US" dirty="0" smtClean="0"/>
              <a:t>to be the number of sets it is in. </a:t>
            </a:r>
            <a:endParaRPr lang="ru-RU" dirty="0" smtClean="0"/>
          </a:p>
          <a:p>
            <a:pPr eaLnBrk="1" hangingPunct="1"/>
            <a:r>
              <a:rPr lang="en-US" dirty="0" smtClean="0"/>
              <a:t>Let</a:t>
            </a:r>
            <a:r>
              <a:rPr lang="ru-RU" dirty="0" smtClean="0"/>
              <a:t> </a:t>
            </a:r>
            <a:r>
              <a:rPr lang="en-US" dirty="0" smtClean="0"/>
              <a:t> </a:t>
            </a:r>
            <a:r>
              <a:rPr lang="en-US" i="1" dirty="0" smtClean="0"/>
              <a:t>f </a:t>
            </a:r>
            <a:r>
              <a:rPr lang="en-US" dirty="0" smtClean="0"/>
              <a:t>= max</a:t>
            </a:r>
            <a:r>
              <a:rPr lang="en-US" i="1" baseline="-25000" dirty="0" smtClean="0"/>
              <a:t>i</a:t>
            </a:r>
            <a:r>
              <a:rPr lang="en-US" baseline="-25000" dirty="0" smtClean="0">
                <a:sym typeface="Symbol" pitchFamily="18" charset="2"/>
              </a:rPr>
              <a:t>=1,…,</a:t>
            </a:r>
            <a:r>
              <a:rPr lang="en-US" i="1" baseline="-25000" dirty="0" smtClean="0">
                <a:sym typeface="Symbol" pitchFamily="18" charset="2"/>
              </a:rPr>
              <a:t>n</a:t>
            </a:r>
            <a:r>
              <a:rPr lang="ru-RU" i="1" dirty="0" smtClean="0"/>
              <a:t>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i</a:t>
            </a:r>
            <a:r>
              <a:rPr lang="en-US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Johnson’s Algorithm</a:t>
            </a:r>
            <a:endParaRPr lang="ru-RU" sz="4000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ru-RU" dirty="0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Times" pitchFamily="18" charset="0"/>
                <a:ea typeface="MS Mincho" pitchFamily="49" charset="-128"/>
              </a:rPr>
              <a:t>0)   </a:t>
            </a:r>
            <a:r>
              <a:rPr lang="en-US" dirty="0" smtClean="0">
                <a:ea typeface="MS Mincho" pitchFamily="49" charset="-128"/>
              </a:rPr>
              <a:t> </a:t>
            </a:r>
            <a:r>
              <a:rPr lang="en-US" b="1" dirty="0" smtClean="0"/>
              <a:t>Input 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, </a:t>
            </a:r>
            <a:r>
              <a:rPr lang="en-US" i="1" dirty="0" smtClean="0"/>
              <a:t>f</a:t>
            </a:r>
            <a:r>
              <a:rPr lang="en-US" dirty="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i="1" dirty="0" smtClean="0"/>
              <a:t>w</a:t>
            </a:r>
            <a:r>
              <a:rPr lang="en-US" dirty="0" smtClean="0"/>
              <a:t>: </a:t>
            </a:r>
            <a:r>
              <a:rPr lang="en-US" i="1" dirty="0" smtClean="0"/>
              <a:t>f</a:t>
            </a:r>
            <a:r>
              <a:rPr lang="en-US" dirty="0" smtClean="0"/>
              <a:t> </a:t>
            </a:r>
            <a:r>
              <a:rPr lang="en-US" dirty="0" smtClean="0">
                <a:cs typeface="Times New Roman" pitchFamily="18" charset="0"/>
              </a:rPr>
              <a:t>→ </a:t>
            </a:r>
            <a:r>
              <a:rPr lang="en-US" b="1" dirty="0" smtClean="0">
                <a:cs typeface="Times New Roman" pitchFamily="18" charset="0"/>
              </a:rPr>
              <a:t>Q</a:t>
            </a:r>
            <a:r>
              <a:rPr lang="en-US" b="1" baseline="30000" dirty="0" smtClean="0">
                <a:cs typeface="Times New Roman" pitchFamily="18" charset="0"/>
              </a:rPr>
              <a:t>+</a:t>
            </a:r>
            <a:r>
              <a:rPr lang="en-US" dirty="0" smtClean="0">
                <a:cs typeface="Times New Roman" pitchFamily="18" charset="0"/>
              </a:rPr>
              <a:t>)</a:t>
            </a:r>
            <a:endParaRPr lang="en-US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dirty="0" smtClean="0">
                <a:ea typeface="MS Mincho" pitchFamily="49" charset="-128"/>
              </a:rPr>
              <a:t> </a:t>
            </a:r>
            <a:r>
              <a:rPr lang="en-US" dirty="0" smtClean="0"/>
              <a:t>Set each Boolean variable to be True independently with probability 1/2. </a:t>
            </a:r>
            <a:endParaRPr lang="en-US" dirty="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ru-RU" dirty="0" smtClean="0">
                <a:sym typeface="MT Extra" pitchFamily="18" charset="2"/>
              </a:rPr>
              <a:t>3)   </a:t>
            </a:r>
            <a:r>
              <a:rPr lang="en-US" b="1" dirty="0" smtClean="0">
                <a:sym typeface="MT Extra" pitchFamily="18" charset="2"/>
              </a:rPr>
              <a:t>Output</a:t>
            </a:r>
            <a:r>
              <a:rPr lang="ru-RU" dirty="0" smtClean="0">
                <a:sym typeface="MT Extra" pitchFamily="18" charset="2"/>
              </a:rPr>
              <a:t> </a:t>
            </a:r>
            <a:r>
              <a:rPr lang="en-US" dirty="0" smtClean="0">
                <a:sym typeface="MT Extra" pitchFamily="18" charset="2"/>
              </a:rPr>
              <a:t>the resulting truth assignment, say </a:t>
            </a:r>
            <a:r>
              <a:rPr lang="el-GR" dirty="0" smtClean="0">
                <a:cs typeface="Times New Roman" pitchFamily="18" charset="0"/>
                <a:sym typeface="MT Extra" pitchFamily="18" charset="2"/>
              </a:rPr>
              <a:t>τ</a:t>
            </a:r>
            <a:r>
              <a:rPr lang="en-US" dirty="0" smtClean="0">
                <a:sym typeface="MT Extra" pitchFamily="18" charset="2"/>
              </a:rPr>
              <a:t>.</a:t>
            </a:r>
            <a:endParaRPr lang="ru-RU" dirty="0" smtClean="0">
              <a:sym typeface="MT Extra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good algorithm for large </a:t>
            </a:r>
            <a:r>
              <a:rPr lang="en-US" dirty="0" smtClean="0"/>
              <a:t>clauses</a:t>
            </a:r>
            <a:endParaRPr lang="ru-RU" dirty="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For</a:t>
            </a:r>
            <a:r>
              <a:rPr lang="ru-RU" sz="2800" dirty="0" smtClean="0"/>
              <a:t> </a:t>
            </a:r>
            <a:r>
              <a:rPr lang="en-US" sz="2800" i="1" dirty="0" smtClean="0"/>
              <a:t>k </a:t>
            </a:r>
            <a:r>
              <a:rPr lang="en-US" sz="2800" dirty="0" smtClean="0">
                <a:cs typeface="Times New Roman" pitchFamily="18" charset="0"/>
              </a:rPr>
              <a:t>≥ 1,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define 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en-US" sz="2800" i="1" baseline="-25000" dirty="0" smtClean="0">
                <a:cs typeface="Times New Roman" pitchFamily="18" charset="0"/>
              </a:rPr>
              <a:t>k</a:t>
            </a:r>
            <a:r>
              <a:rPr lang="en-US" sz="2800" dirty="0" smtClean="0">
                <a:cs typeface="Times New Roman" pitchFamily="18" charset="0"/>
              </a:rPr>
              <a:t>=1–2</a:t>
            </a:r>
            <a:r>
              <a:rPr lang="en-US" sz="2800" baseline="30000" dirty="0" smtClean="0">
                <a:cs typeface="Times New Roman" pitchFamily="18" charset="0"/>
              </a:rPr>
              <a:t>–</a:t>
            </a:r>
            <a:r>
              <a:rPr lang="en-US" sz="2800" i="1" baseline="30000" dirty="0" smtClean="0">
                <a:cs typeface="Times New Roman" pitchFamily="18" charset="0"/>
              </a:rPr>
              <a:t>k</a:t>
            </a:r>
            <a:r>
              <a:rPr lang="en-US" sz="2800" i="1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b="1" dirty="0" smtClean="0">
                <a:solidFill>
                  <a:srgbClr val="CC3399"/>
                </a:solidFill>
              </a:rPr>
              <a:t>Lemma 10</a:t>
            </a:r>
            <a:r>
              <a:rPr lang="ru-RU" b="1" dirty="0" smtClean="0">
                <a:solidFill>
                  <a:srgbClr val="CC3399"/>
                </a:solidFill>
              </a:rPr>
              <a:t>.5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sz="2800" dirty="0" smtClean="0"/>
              <a:t> If</a:t>
            </a:r>
            <a:r>
              <a:rPr lang="ru-RU" sz="2800" dirty="0" smtClean="0"/>
              <a:t> </a:t>
            </a:r>
            <a:r>
              <a:rPr lang="en-US" sz="2800" dirty="0" smtClean="0"/>
              <a:t>size(</a:t>
            </a:r>
            <a:r>
              <a:rPr lang="en-US" sz="2800" i="1" dirty="0" smtClean="0"/>
              <a:t>c</a:t>
            </a:r>
            <a:r>
              <a:rPr lang="en-US" sz="2800" dirty="0" smtClean="0"/>
              <a:t>)=</a:t>
            </a:r>
            <a:r>
              <a:rPr lang="en-US" sz="2800" i="1" dirty="0" smtClean="0"/>
              <a:t>k</a:t>
            </a:r>
            <a:r>
              <a:rPr lang="en-US" sz="2800" dirty="0" smtClean="0"/>
              <a:t>, then</a:t>
            </a:r>
            <a:r>
              <a:rPr lang="ru-RU" sz="2800" dirty="0" smtClean="0"/>
              <a:t> </a:t>
            </a:r>
            <a:r>
              <a:rPr lang="en-US" sz="2800" dirty="0" smtClean="0"/>
              <a:t>E[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dirty="0" smtClean="0"/>
              <a:t>]=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en-US" sz="2800" i="1" baseline="-25000" dirty="0" err="1" smtClean="0">
                <a:cs typeface="Times New Roman" pitchFamily="18" charset="0"/>
              </a:rPr>
              <a:t>k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i="1" dirty="0" smtClean="0"/>
              <a:t>.</a:t>
            </a:r>
          </a:p>
          <a:p>
            <a:pPr eaLnBrk="1" hangingPunct="1">
              <a:buFontTx/>
              <a:buNone/>
            </a:pPr>
            <a:r>
              <a:rPr lang="en-US" sz="2800" dirty="0" smtClean="0"/>
              <a:t>    Proof. Clause</a:t>
            </a:r>
            <a:r>
              <a:rPr lang="en-US" sz="2800" i="1" dirty="0" smtClean="0"/>
              <a:t> c </a:t>
            </a:r>
            <a:r>
              <a:rPr lang="en-US" sz="2800" dirty="0" smtClean="0"/>
              <a:t>is not satisfied by </a:t>
            </a:r>
            <a:r>
              <a:rPr lang="el-GR" sz="2800" dirty="0" smtClean="0">
                <a:cs typeface="Times New Roman" pitchFamily="18" charset="0"/>
                <a:sym typeface="MT Extra" pitchFamily="18" charset="2"/>
              </a:rPr>
              <a:t>τ </a:t>
            </a:r>
            <a:r>
              <a:rPr lang="en-US" sz="2800" dirty="0" err="1" smtClean="0"/>
              <a:t>iff</a:t>
            </a:r>
            <a:r>
              <a:rPr lang="en-US" sz="2800" dirty="0" smtClean="0"/>
              <a:t> all its literals are set to False. The probability of this event is </a:t>
            </a:r>
            <a:r>
              <a:rPr lang="en-US" sz="2800" dirty="0" smtClean="0">
                <a:cs typeface="Times New Roman" pitchFamily="18" charset="0"/>
              </a:rPr>
              <a:t>2</a:t>
            </a:r>
            <a:r>
              <a:rPr lang="en-US" sz="2800" baseline="30000" dirty="0" smtClean="0">
                <a:cs typeface="Times New Roman" pitchFamily="18" charset="0"/>
              </a:rPr>
              <a:t>–</a:t>
            </a:r>
            <a:r>
              <a:rPr lang="en-US" sz="2800" i="1" baseline="30000" dirty="0" smtClean="0">
                <a:cs typeface="Times New Roman" pitchFamily="18" charset="0"/>
              </a:rPr>
              <a:t>k</a:t>
            </a:r>
            <a:r>
              <a:rPr lang="en-US" sz="2800" i="1" dirty="0" smtClean="0">
                <a:cs typeface="Times New Roman" pitchFamily="18" charset="0"/>
              </a:rPr>
              <a:t>.</a:t>
            </a:r>
            <a:r>
              <a:rPr lang="en-US" sz="2800" dirty="0" smtClean="0"/>
              <a:t> </a:t>
            </a:r>
          </a:p>
          <a:p>
            <a:pPr eaLnBrk="1" hangingPunct="1"/>
            <a:r>
              <a:rPr lang="en-US" b="1" dirty="0" smtClean="0">
                <a:solidFill>
                  <a:srgbClr val="CC3399"/>
                </a:solidFill>
              </a:rPr>
              <a:t>Corollary 10</a:t>
            </a:r>
            <a:r>
              <a:rPr lang="ru-RU" b="1" dirty="0" smtClean="0">
                <a:solidFill>
                  <a:srgbClr val="CC3399"/>
                </a:solidFill>
              </a:rPr>
              <a:t>.6 </a:t>
            </a:r>
            <a:r>
              <a:rPr lang="en-US" b="1" dirty="0" smtClean="0">
                <a:solidFill>
                  <a:srgbClr val="CC3399"/>
                </a:solidFill>
              </a:rPr>
              <a:t> </a:t>
            </a:r>
            <a:r>
              <a:rPr lang="en-US" sz="2800" dirty="0" smtClean="0"/>
              <a:t>E[</a:t>
            </a:r>
            <a:r>
              <a:rPr lang="en-US" sz="2800" i="1" dirty="0" smtClean="0"/>
              <a:t>W</a:t>
            </a:r>
            <a:r>
              <a:rPr lang="en-US" sz="2800" dirty="0" smtClean="0"/>
              <a:t>]</a:t>
            </a:r>
            <a:r>
              <a:rPr lang="ru-RU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≥</a:t>
            </a:r>
            <a:r>
              <a:rPr lang="ru-RU" sz="2800" dirty="0" smtClean="0">
                <a:cs typeface="Times New Roman" pitchFamily="18" charset="0"/>
              </a:rPr>
              <a:t> ½</a:t>
            </a:r>
            <a:r>
              <a:rPr lang="en-US" sz="2800" dirty="0" smtClean="0">
                <a:cs typeface="Times New Roman" pitchFamily="18" charset="0"/>
              </a:rPr>
              <a:t> OPT.</a:t>
            </a:r>
            <a:endParaRPr lang="en-US" sz="2800" b="1" dirty="0" smtClean="0">
              <a:solidFill>
                <a:srgbClr val="CC3399"/>
              </a:solidFill>
              <a:cs typeface="Times New Roman" pitchFamily="18" charset="0"/>
            </a:endParaRPr>
          </a:p>
          <a:p>
            <a:pPr eaLnBrk="1" hangingPunct="1">
              <a:buNone/>
            </a:pPr>
            <a:r>
              <a:rPr lang="en-US" sz="2800" dirty="0" smtClean="0"/>
              <a:t>     Proof. </a:t>
            </a:r>
            <a:r>
              <a:rPr lang="en-US" sz="2800" dirty="0" smtClean="0">
                <a:solidFill>
                  <a:srgbClr val="000000"/>
                </a:solidFill>
              </a:rPr>
              <a:t>For</a:t>
            </a:r>
            <a:r>
              <a:rPr lang="ru-RU" sz="2800" dirty="0" smtClean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k </a:t>
            </a:r>
            <a:r>
              <a:rPr lang="en-US" sz="2800" dirty="0" smtClean="0">
                <a:solidFill>
                  <a:srgbClr val="000000"/>
                </a:solidFill>
                <a:cs typeface="Times New Roman" pitchFamily="18" charset="0"/>
              </a:rPr>
              <a:t>≥ 1, </a:t>
            </a:r>
            <a:r>
              <a:rPr lang="el-GR" sz="2800" dirty="0" smtClean="0">
                <a:cs typeface="Times New Roman" pitchFamily="18" charset="0"/>
              </a:rPr>
              <a:t>α</a:t>
            </a:r>
            <a:r>
              <a:rPr lang="en-US" sz="2800" i="1" baseline="-25000" dirty="0" smtClean="0">
                <a:cs typeface="Times New Roman" pitchFamily="18" charset="0"/>
              </a:rPr>
              <a:t>k</a:t>
            </a:r>
            <a:r>
              <a:rPr lang="en-US" sz="2800" dirty="0" smtClean="0"/>
              <a:t> </a:t>
            </a:r>
            <a:r>
              <a:rPr lang="ru-RU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≥</a:t>
            </a:r>
            <a:r>
              <a:rPr lang="ru-RU" sz="2800" dirty="0" smtClean="0">
                <a:cs typeface="Times New Roman" pitchFamily="18" charset="0"/>
              </a:rPr>
              <a:t> ½</a:t>
            </a:r>
            <a:r>
              <a:rPr lang="en-US" sz="2800" dirty="0" smtClean="0">
                <a:cs typeface="Times New Roman" pitchFamily="18" charset="0"/>
              </a:rPr>
              <a:t>. By linearity of expectation,</a:t>
            </a:r>
          </a:p>
          <a:p>
            <a:pPr eaLnBrk="1" hangingPunct="1">
              <a:buNone/>
            </a:pPr>
            <a:r>
              <a:rPr lang="en-US" sz="2800" dirty="0" smtClean="0"/>
              <a:t>     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None/>
            </a:pPr>
            <a:endParaRPr lang="en-US" sz="2800" i="1" baseline="-25000" dirty="0" smtClean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828800" y="4953000"/>
          <a:ext cx="5246688" cy="1008063"/>
        </p:xfrm>
        <a:graphic>
          <a:graphicData uri="http://schemas.openxmlformats.org/presentationml/2006/ole">
            <p:oleObj spid="_x0000_s43009" name="Формула" r:id="rId3" imgW="22478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Conditional Expectation</a:t>
            </a:r>
            <a:endParaRPr lang="ru-RU" dirty="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525963"/>
          </a:xfrm>
        </p:spPr>
        <p:txBody>
          <a:bodyPr/>
          <a:lstStyle/>
          <a:p>
            <a:pPr eaLnBrk="1" hangingPunct="1"/>
            <a:r>
              <a:rPr lang="en-US" dirty="0" smtClean="0"/>
              <a:t>Let</a:t>
            </a:r>
            <a:r>
              <a:rPr lang="ru-RU" dirty="0" smtClean="0"/>
              <a:t>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ru-RU" i="1" baseline="-25000" dirty="0" smtClean="0"/>
              <a:t> </a:t>
            </a:r>
            <a:r>
              <a:rPr lang="en-US" dirty="0" smtClean="0"/>
              <a:t>be a truth assignment to</a:t>
            </a:r>
            <a:r>
              <a:rPr lang="ru-RU" dirty="0" smtClean="0"/>
              <a:t>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i="1" dirty="0" smtClean="0"/>
              <a:t>.</a:t>
            </a:r>
          </a:p>
          <a:p>
            <a:pPr eaLnBrk="1" hangingPunct="1"/>
            <a:endParaRPr lang="en-US" sz="3600" b="1" dirty="0" smtClean="0">
              <a:solidFill>
                <a:srgbClr val="CC3399"/>
              </a:solidFill>
            </a:endParaRPr>
          </a:p>
          <a:p>
            <a:pPr eaLnBrk="1" hangingPunct="1"/>
            <a:r>
              <a:rPr lang="en-US" sz="3600" b="1" dirty="0" smtClean="0">
                <a:solidFill>
                  <a:srgbClr val="CC3399"/>
                </a:solidFill>
              </a:rPr>
              <a:t>Lemma 10</a:t>
            </a:r>
            <a:r>
              <a:rPr lang="ru-RU" sz="3600" b="1" dirty="0" smtClean="0">
                <a:solidFill>
                  <a:srgbClr val="CC3399"/>
                </a:solidFill>
              </a:rPr>
              <a:t>.</a:t>
            </a:r>
            <a:r>
              <a:rPr lang="en-US" sz="3600" b="1" dirty="0" smtClean="0">
                <a:solidFill>
                  <a:srgbClr val="CC3399"/>
                </a:solidFill>
              </a:rPr>
              <a:t>7</a:t>
            </a:r>
          </a:p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  </a:t>
            </a:r>
            <a:r>
              <a:rPr lang="ru-RU" sz="3600" b="1" dirty="0" smtClean="0">
                <a:solidFill>
                  <a:srgbClr val="CC3399"/>
                </a:solidFill>
              </a:rPr>
              <a:t>    </a:t>
            </a:r>
            <a:r>
              <a:rPr lang="en-US" dirty="0" smtClean="0"/>
              <a:t>E[</a:t>
            </a:r>
            <a:r>
              <a:rPr lang="en-US" i="1" dirty="0" smtClean="0"/>
              <a:t>W| x</a:t>
            </a:r>
            <a:r>
              <a:rPr lang="en-US" baseline="-25000" dirty="0" smtClean="0"/>
              <a:t>1</a:t>
            </a:r>
            <a:r>
              <a:rPr lang="en-US" dirty="0" smtClean="0"/>
              <a:t>=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smtClean="0"/>
              <a:t>x</a:t>
            </a:r>
            <a:r>
              <a:rPr lang="en-US" i="1" baseline="-25000" dirty="0" smtClean="0"/>
              <a:t>i </a:t>
            </a:r>
            <a:r>
              <a:rPr lang="en-US" dirty="0" smtClean="0"/>
              <a:t>= </a:t>
            </a:r>
            <a:r>
              <a:rPr lang="en-US" i="1" dirty="0" err="1" smtClean="0"/>
              <a:t>a</a:t>
            </a:r>
            <a:r>
              <a:rPr lang="en-US" i="1" baseline="-25000" dirty="0" err="1" smtClean="0"/>
              <a:t>i</a:t>
            </a:r>
            <a:r>
              <a:rPr lang="en-US" dirty="0" smtClean="0"/>
              <a:t>] can be computed in polynomial time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Let an assignment of variables 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</a:t>
            </a:r>
            <a:r>
              <a:rPr lang="en-US" sz="2800" dirty="0" smtClean="0"/>
              <a:t> is fixed say 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=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ru-RU" sz="2800" dirty="0" smtClean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 </a:t>
            </a:r>
            <a:r>
              <a:rPr lang="en-US" sz="2800" dirty="0" smtClean="0"/>
              <a:t>= </a:t>
            </a:r>
            <a:r>
              <a:rPr lang="en-US" sz="2800" i="1" dirty="0" err="1" smtClean="0"/>
              <a:t>a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Let </a:t>
            </a:r>
            <a:r>
              <a:rPr lang="el-GR" sz="2800" dirty="0" smtClean="0"/>
              <a:t>φ</a:t>
            </a:r>
            <a:r>
              <a:rPr lang="en-US" sz="2800" dirty="0" smtClean="0"/>
              <a:t> be the Boolean formula, on variables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i+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n</a:t>
            </a:r>
            <a:r>
              <a:rPr lang="en-US" sz="2800" i="1" dirty="0" smtClean="0"/>
              <a:t>, </a:t>
            </a:r>
            <a:r>
              <a:rPr lang="en-US" sz="2800" dirty="0" smtClean="0"/>
              <a:t>obtained for this node via self-reducibility.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 smtClean="0"/>
              <a:t>expected weight of satisfied clauses of </a:t>
            </a:r>
            <a:r>
              <a:rPr lang="en-US" sz="2800" i="1" dirty="0" smtClean="0"/>
              <a:t>φ </a:t>
            </a:r>
            <a:r>
              <a:rPr lang="en-US" sz="2800" dirty="0" smtClean="0"/>
              <a:t>under a random truth </a:t>
            </a:r>
            <a:r>
              <a:rPr lang="en-US" sz="2800" dirty="0" smtClean="0"/>
              <a:t>assignment</a:t>
            </a:r>
            <a:r>
              <a:rPr lang="en-US" sz="2800" i="1" dirty="0" smtClean="0"/>
              <a:t> </a:t>
            </a:r>
            <a:r>
              <a:rPr lang="en-US" sz="2800" dirty="0" smtClean="0"/>
              <a:t>to </a:t>
            </a:r>
            <a:r>
              <a:rPr lang="en-US" sz="2800" dirty="0" smtClean="0"/>
              <a:t>the </a:t>
            </a:r>
            <a:r>
              <a:rPr lang="en-US" sz="2800" dirty="0" smtClean="0"/>
              <a:t>variables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i+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n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can be computed in polynomial time. </a:t>
            </a:r>
            <a:endParaRPr lang="en-US" sz="2800" dirty="0" smtClean="0"/>
          </a:p>
          <a:p>
            <a:r>
              <a:rPr lang="en-US" sz="2800" dirty="0" smtClean="0"/>
              <a:t>Adding to this </a:t>
            </a:r>
            <a:r>
              <a:rPr lang="en-US" sz="2800" dirty="0" smtClean="0"/>
              <a:t>the total weight of clauses of </a:t>
            </a:r>
            <a:r>
              <a:rPr lang="en-US" sz="2800" i="1" dirty="0" smtClean="0"/>
              <a:t>f </a:t>
            </a:r>
            <a:r>
              <a:rPr lang="en-US" sz="2800" dirty="0" smtClean="0"/>
              <a:t>already satisfied by the partial </a:t>
            </a:r>
            <a:r>
              <a:rPr lang="en-US" sz="2800" dirty="0" smtClean="0"/>
              <a:t>assignment 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= </a:t>
            </a:r>
            <a:r>
              <a:rPr lang="en-US" sz="2800" i="1" dirty="0" smtClean="0"/>
              <a:t>a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ru-RU" sz="2800" dirty="0" smtClean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 </a:t>
            </a:r>
            <a:r>
              <a:rPr lang="en-US" sz="2800" dirty="0" smtClean="0"/>
              <a:t>= </a:t>
            </a:r>
            <a:r>
              <a:rPr lang="en-US" sz="2800" i="1" dirty="0" err="1" smtClean="0"/>
              <a:t>a</a:t>
            </a:r>
            <a:r>
              <a:rPr lang="en-US" sz="2800" i="1" baseline="-25000" dirty="0" err="1" smtClean="0"/>
              <a:t>i</a:t>
            </a:r>
            <a:r>
              <a:rPr lang="en-US" sz="2800" i="1" baseline="-25000" dirty="0" smtClean="0"/>
              <a:t> </a:t>
            </a:r>
            <a:r>
              <a:rPr lang="en-US" sz="2800" dirty="0" smtClean="0"/>
              <a:t>gives the answer.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Derandomazing</a:t>
            </a:r>
            <a:endParaRPr lang="ru-RU" dirty="0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153400" cy="4525963"/>
          </a:xfrm>
        </p:spPr>
        <p:txBody>
          <a:bodyPr/>
          <a:lstStyle/>
          <a:p>
            <a:pPr eaLnBrk="1" hangingPunct="1"/>
            <a:r>
              <a:rPr lang="en-US" sz="3600" b="1" dirty="0" smtClean="0">
                <a:solidFill>
                  <a:srgbClr val="CC3399"/>
                </a:solidFill>
              </a:rPr>
              <a:t>Theorem 10</a:t>
            </a:r>
            <a:r>
              <a:rPr lang="ru-RU" sz="3600" b="1" dirty="0" smtClean="0">
                <a:solidFill>
                  <a:srgbClr val="CC3399"/>
                </a:solidFill>
              </a:rPr>
              <a:t>.8</a:t>
            </a:r>
            <a:endParaRPr lang="en-US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en-US" sz="3600" b="1" dirty="0" smtClean="0">
                <a:solidFill>
                  <a:srgbClr val="CC3399"/>
                </a:solidFill>
              </a:rPr>
              <a:t>  </a:t>
            </a:r>
            <a:r>
              <a:rPr lang="ru-RU" sz="3600" b="1" dirty="0" smtClean="0">
                <a:solidFill>
                  <a:srgbClr val="CC3399"/>
                </a:solidFill>
              </a:rPr>
              <a:t> </a:t>
            </a:r>
            <a:r>
              <a:rPr lang="en-US" dirty="0" smtClean="0"/>
              <a:t>We can compute, in polynomial time,                     an assignment </a:t>
            </a:r>
            <a:r>
              <a:rPr lang="ru-RU" dirty="0" smtClean="0"/>
              <a:t> </a:t>
            </a:r>
            <a:r>
              <a:rPr lang="en-US" i="1" dirty="0" smtClean="0"/>
              <a:t>x</a:t>
            </a:r>
            <a:r>
              <a:rPr lang="en-US" baseline="-25000" dirty="0" smtClean="0"/>
              <a:t>1</a:t>
            </a:r>
            <a:r>
              <a:rPr lang="en-US" dirty="0" smtClean="0"/>
              <a:t>=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r>
              <a:rPr lang="en-US" dirty="0" smtClean="0"/>
              <a:t>=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en-US" dirty="0" smtClean="0"/>
              <a:t> such that</a:t>
            </a:r>
            <a:r>
              <a:rPr lang="ru-RU" dirty="0" smtClean="0"/>
              <a:t> </a:t>
            </a:r>
            <a:r>
              <a:rPr lang="en-US" i="1" dirty="0" smtClean="0"/>
              <a:t>W</a:t>
            </a:r>
            <a:r>
              <a:rPr lang="en-US" dirty="0" smtClean="0"/>
              <a:t>(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,…,</a:t>
            </a:r>
            <a:r>
              <a:rPr lang="ru-RU" dirty="0" smtClean="0"/>
              <a:t> 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ru-RU" i="1" baseline="-25000" dirty="0" smtClean="0"/>
              <a:t> </a:t>
            </a:r>
            <a:r>
              <a:rPr lang="en-US" dirty="0" smtClean="0"/>
              <a:t>) </a:t>
            </a:r>
            <a:r>
              <a:rPr lang="en-US" dirty="0" smtClean="0">
                <a:cs typeface="Times New Roman" pitchFamily="18" charset="0"/>
              </a:rPr>
              <a:t>≥ </a:t>
            </a:r>
            <a:r>
              <a:rPr lang="en-US" dirty="0" smtClean="0"/>
              <a:t>E[</a:t>
            </a:r>
            <a:r>
              <a:rPr lang="en-US" i="1" dirty="0" smtClean="0"/>
              <a:t>W</a:t>
            </a:r>
            <a:r>
              <a:rPr lang="en-US" dirty="0" smtClean="0"/>
              <a:t>]</a:t>
            </a:r>
            <a:r>
              <a:rPr lang="ru-RU" dirty="0" smtClean="0"/>
              <a:t>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Proof</a:t>
            </a:r>
            <a:endParaRPr lang="ru-RU" sz="4000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2400" dirty="0" smtClean="0"/>
          </a:p>
          <a:p>
            <a:pPr eaLnBrk="1" hangingPunct="1"/>
            <a:r>
              <a:rPr lang="en-US" sz="2400" dirty="0" smtClean="0"/>
              <a:t>E[</a:t>
            </a:r>
            <a:r>
              <a:rPr lang="en-US" sz="2400" i="1" dirty="0" smtClean="0"/>
              <a:t>W|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ru-RU" sz="2400" dirty="0" smtClean="0"/>
              <a:t>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=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]</a:t>
            </a:r>
            <a:r>
              <a:rPr lang="ru-RU" sz="2400" dirty="0" smtClean="0"/>
              <a:t> = </a:t>
            </a:r>
            <a:r>
              <a:rPr lang="en-US" sz="2400" dirty="0" smtClean="0"/>
              <a:t>E[</a:t>
            </a:r>
            <a:r>
              <a:rPr lang="en-US" sz="2400" i="1" dirty="0" smtClean="0"/>
              <a:t>W|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ru-RU" sz="2400" dirty="0" smtClean="0"/>
              <a:t>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=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</a:t>
            </a:r>
            <a:r>
              <a:rPr lang="ru-RU" sz="2400" i="1" dirty="0" smtClean="0"/>
              <a:t>,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ru-RU" sz="2400" baseline="-25000" dirty="0" smtClean="0"/>
              <a:t>+1</a:t>
            </a:r>
            <a:r>
              <a:rPr lang="ru-RU" sz="2400" dirty="0" smtClean="0"/>
              <a:t>=</a:t>
            </a:r>
            <a:r>
              <a:rPr lang="en-US" sz="2400" dirty="0" smtClean="0"/>
              <a:t> True]/2 +          + E[</a:t>
            </a:r>
            <a:r>
              <a:rPr lang="en-US" sz="2400" i="1" dirty="0" smtClean="0"/>
              <a:t>W|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ru-RU" sz="2400" dirty="0" smtClean="0"/>
              <a:t>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=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</a:t>
            </a:r>
            <a:r>
              <a:rPr lang="ru-RU" sz="2400" i="1" dirty="0" smtClean="0"/>
              <a:t>,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ru-RU" sz="2400" baseline="-25000" dirty="0" smtClean="0"/>
              <a:t>+1</a:t>
            </a:r>
            <a:r>
              <a:rPr lang="ru-RU" sz="2400" dirty="0" smtClean="0"/>
              <a:t>=</a:t>
            </a:r>
            <a:r>
              <a:rPr lang="en-US" sz="2400" dirty="0" smtClean="0"/>
              <a:t> False]/2</a:t>
            </a:r>
            <a:r>
              <a:rPr lang="ru-RU" sz="2400" dirty="0" smtClean="0"/>
              <a:t> 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It follows that</a:t>
            </a:r>
            <a:r>
              <a:rPr lang="ru-RU" sz="2400" dirty="0" smtClean="0"/>
              <a:t>                                                                            </a:t>
            </a:r>
            <a:r>
              <a:rPr lang="en-US" sz="2400" dirty="0" smtClean="0"/>
              <a:t>either</a:t>
            </a:r>
            <a:r>
              <a:rPr lang="ru-RU" sz="2400" dirty="0" smtClean="0"/>
              <a:t> </a:t>
            </a:r>
            <a:r>
              <a:rPr lang="en-US" sz="2400" dirty="0" smtClean="0"/>
              <a:t>E[</a:t>
            </a:r>
            <a:r>
              <a:rPr lang="en-US" sz="2400" i="1" dirty="0" smtClean="0"/>
              <a:t>W|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ru-RU" sz="2400" dirty="0" smtClean="0"/>
              <a:t>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=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</a:t>
            </a:r>
            <a:r>
              <a:rPr lang="ru-RU" sz="2400" i="1" dirty="0" smtClean="0"/>
              <a:t>,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ru-RU" sz="2400" baseline="-25000" dirty="0" smtClean="0"/>
              <a:t>+1</a:t>
            </a:r>
            <a:r>
              <a:rPr lang="ru-RU" sz="2400" dirty="0" smtClean="0"/>
              <a:t>=</a:t>
            </a:r>
            <a:r>
              <a:rPr lang="en-US" sz="2400" dirty="0" smtClean="0"/>
              <a:t> True]</a:t>
            </a:r>
            <a:r>
              <a:rPr lang="ru-RU" sz="2400" dirty="0" smtClean="0"/>
              <a:t> </a:t>
            </a:r>
            <a:r>
              <a:rPr lang="ru-RU" sz="2400" dirty="0" smtClean="0">
                <a:cs typeface="Times New Roman" pitchFamily="18" charset="0"/>
              </a:rPr>
              <a:t>≥ </a:t>
            </a:r>
            <a:r>
              <a:rPr lang="en-US" sz="2400" dirty="0" smtClean="0"/>
              <a:t>E[</a:t>
            </a:r>
            <a:r>
              <a:rPr lang="en-US" sz="2400" i="1" dirty="0" smtClean="0"/>
              <a:t>W|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ru-RU" sz="2400" dirty="0" smtClean="0"/>
              <a:t>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=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]</a:t>
            </a:r>
            <a:r>
              <a:rPr lang="ru-RU" sz="2400" dirty="0" smtClean="0"/>
              <a:t>,  </a:t>
            </a:r>
            <a:r>
              <a:rPr lang="en-US" sz="2400" dirty="0" smtClean="0"/>
              <a:t>or</a:t>
            </a:r>
            <a:r>
              <a:rPr lang="ru-RU" sz="2400" dirty="0" smtClean="0"/>
              <a:t> </a:t>
            </a:r>
            <a:r>
              <a:rPr lang="en-US" sz="2400" dirty="0" smtClean="0"/>
              <a:t>E[</a:t>
            </a:r>
            <a:r>
              <a:rPr lang="en-US" sz="2400" i="1" dirty="0" smtClean="0"/>
              <a:t>W|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ru-RU" sz="2400" dirty="0" smtClean="0"/>
              <a:t>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=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</a:t>
            </a:r>
            <a:r>
              <a:rPr lang="ru-RU" sz="2400" i="1" dirty="0" smtClean="0"/>
              <a:t>,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ru-RU" sz="2400" baseline="-25000" dirty="0" smtClean="0"/>
              <a:t>+1</a:t>
            </a:r>
            <a:r>
              <a:rPr lang="ru-RU" sz="2400" dirty="0" smtClean="0"/>
              <a:t>=</a:t>
            </a:r>
            <a:r>
              <a:rPr lang="en-US" sz="2400" dirty="0" smtClean="0"/>
              <a:t> False]</a:t>
            </a:r>
            <a:r>
              <a:rPr lang="ru-RU" sz="2400" dirty="0" smtClean="0"/>
              <a:t> </a:t>
            </a:r>
            <a:r>
              <a:rPr lang="ru-RU" sz="2400" dirty="0" smtClean="0">
                <a:cs typeface="Times New Roman" pitchFamily="18" charset="0"/>
              </a:rPr>
              <a:t>≥ </a:t>
            </a:r>
            <a:r>
              <a:rPr lang="en-US" sz="2400" dirty="0" smtClean="0"/>
              <a:t>E[</a:t>
            </a:r>
            <a:r>
              <a:rPr lang="en-US" sz="2400" i="1" dirty="0" smtClean="0"/>
              <a:t>W| x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=</a:t>
            </a:r>
            <a:r>
              <a:rPr lang="en-US" sz="2400" i="1" dirty="0" smtClean="0"/>
              <a:t>a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,…,</a:t>
            </a:r>
            <a:r>
              <a:rPr lang="ru-RU" sz="2400" dirty="0" smtClean="0"/>
              <a:t> </a:t>
            </a:r>
            <a:r>
              <a:rPr lang="en-US" sz="2400" i="1" dirty="0" smtClean="0"/>
              <a:t>x</a:t>
            </a:r>
            <a:r>
              <a:rPr lang="en-US" sz="2400" i="1" baseline="-25000" dirty="0" smtClean="0"/>
              <a:t>i</a:t>
            </a:r>
            <a:r>
              <a:rPr lang="en-US" sz="2400" dirty="0" smtClean="0"/>
              <a:t>=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i</a:t>
            </a:r>
            <a:r>
              <a:rPr lang="en-US" sz="2400" dirty="0" smtClean="0"/>
              <a:t>]</a:t>
            </a:r>
            <a:r>
              <a:rPr lang="ru-RU" sz="2400" dirty="0" smtClean="0"/>
              <a:t>.</a:t>
            </a:r>
          </a:p>
          <a:p>
            <a:pPr eaLnBrk="1" hangingPunct="1"/>
            <a:r>
              <a:rPr lang="en-US" sz="2400" dirty="0" smtClean="0"/>
              <a:t>Take an assignment with larger expectation</a:t>
            </a:r>
            <a:r>
              <a:rPr lang="ru-RU" sz="2400" dirty="0" smtClean="0"/>
              <a:t>. </a:t>
            </a:r>
          </a:p>
          <a:p>
            <a:pPr eaLnBrk="1" hangingPunct="1"/>
            <a:r>
              <a:rPr lang="en-US" sz="2400" dirty="0" smtClean="0"/>
              <a:t>The procedure requires </a:t>
            </a:r>
            <a:r>
              <a:rPr lang="en-US" sz="2400" i="1" dirty="0" smtClean="0"/>
              <a:t>n</a:t>
            </a:r>
            <a:r>
              <a:rPr lang="en-US" sz="2400" dirty="0" smtClean="0"/>
              <a:t> iterations.</a:t>
            </a:r>
            <a:r>
              <a:rPr lang="ru-RU" sz="2400" dirty="0" smtClean="0"/>
              <a:t> </a:t>
            </a:r>
            <a:r>
              <a:rPr lang="en-US" sz="2400" dirty="0" smtClean="0"/>
              <a:t>Lemma</a:t>
            </a:r>
            <a:r>
              <a:rPr lang="ru-RU" sz="2400" dirty="0" smtClean="0"/>
              <a:t> </a:t>
            </a:r>
            <a:r>
              <a:rPr lang="en-US" sz="2400" dirty="0" smtClean="0"/>
              <a:t>10</a:t>
            </a:r>
            <a:r>
              <a:rPr lang="ru-RU" sz="2400" dirty="0" smtClean="0"/>
              <a:t>.7 </a:t>
            </a:r>
            <a:r>
              <a:rPr lang="en-US" sz="2400" dirty="0" smtClean="0"/>
              <a:t>implies that each iteration can be done in polynomial time</a:t>
            </a:r>
            <a:r>
              <a:rPr lang="ru-RU" sz="2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Remark</a:t>
            </a:r>
            <a:endParaRPr lang="ru-RU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 smtClean="0"/>
              <a:t>Let us show that the technique outlined above can, in principle, be used </a:t>
            </a:r>
            <a:r>
              <a:rPr lang="en-US" sz="2000" dirty="0" smtClean="0"/>
              <a:t>to derandomize </a:t>
            </a:r>
            <a:r>
              <a:rPr lang="en-US" sz="2000" dirty="0" smtClean="0"/>
              <a:t>more complex randomized algorithms. Suppose the </a:t>
            </a:r>
            <a:r>
              <a:rPr lang="en-US" sz="2000" dirty="0" smtClean="0"/>
              <a:t>algorithm does </a:t>
            </a:r>
            <a:r>
              <a:rPr lang="en-US" sz="2000" dirty="0" smtClean="0"/>
              <a:t>not set the Boolean variables independently of each </a:t>
            </a:r>
            <a:r>
              <a:rPr lang="en-US" sz="2000" dirty="0" smtClean="0"/>
              <a:t>other. </a:t>
            </a:r>
            <a:r>
              <a:rPr lang="en-US" sz="2000" dirty="0" smtClean="0"/>
              <a:t>Now, </a:t>
            </a:r>
            <a:endParaRPr lang="en-US" sz="2000" dirty="0" smtClean="0"/>
          </a:p>
          <a:p>
            <a:r>
              <a:rPr lang="en-US" sz="2000" dirty="0" smtClean="0"/>
              <a:t>E[</a:t>
            </a:r>
            <a:r>
              <a:rPr lang="en-US" sz="2000" i="1" dirty="0" smtClean="0"/>
              <a:t>W</a:t>
            </a:r>
            <a:r>
              <a:rPr lang="en-US" sz="2000" i="1" dirty="0" smtClean="0"/>
              <a:t>|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,…,</a:t>
            </a:r>
            <a:r>
              <a:rPr lang="ru-RU" sz="2000" dirty="0" smtClean="0"/>
              <a:t>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=</a:t>
            </a:r>
            <a:r>
              <a:rPr lang="en-US" sz="2000" i="1" dirty="0" err="1" smtClean="0"/>
              <a:t>a</a:t>
            </a:r>
            <a:r>
              <a:rPr lang="en-US" sz="2000" i="1" baseline="-25000" dirty="0" err="1" smtClean="0"/>
              <a:t>i</a:t>
            </a:r>
            <a:r>
              <a:rPr lang="en-US" sz="2000" dirty="0" smtClean="0"/>
              <a:t>]</a:t>
            </a:r>
            <a:r>
              <a:rPr lang="ru-RU" sz="2000" dirty="0" smtClean="0"/>
              <a:t> =                                                                </a:t>
            </a:r>
            <a:r>
              <a:rPr lang="en-US" sz="2000" dirty="0" smtClean="0"/>
              <a:t>                       </a:t>
            </a:r>
            <a:r>
              <a:rPr lang="ru-RU" sz="2000" dirty="0" smtClean="0"/>
              <a:t> </a:t>
            </a:r>
          </a:p>
          <a:p>
            <a:pPr eaLnBrk="1" hangingPunct="1">
              <a:buFontTx/>
              <a:buNone/>
            </a:pPr>
            <a:r>
              <a:rPr lang="en-US" sz="2000" dirty="0" smtClean="0"/>
              <a:t>E[</a:t>
            </a:r>
            <a:r>
              <a:rPr lang="en-US" sz="2000" i="1" dirty="0" smtClean="0"/>
              <a:t>W|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,…,</a:t>
            </a:r>
            <a:r>
              <a:rPr lang="ru-RU" sz="2000" dirty="0" smtClean="0"/>
              <a:t>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=</a:t>
            </a:r>
            <a:r>
              <a:rPr lang="en-US" sz="2000" i="1" dirty="0" err="1" smtClean="0"/>
              <a:t>a</a:t>
            </a:r>
            <a:r>
              <a:rPr lang="en-US" sz="2000" i="1" baseline="-25000" dirty="0" err="1" smtClean="0"/>
              <a:t>i</a:t>
            </a:r>
            <a:r>
              <a:rPr lang="ru-RU" sz="2000" i="1" dirty="0" smtClean="0"/>
              <a:t>,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ru-RU" sz="2000" baseline="-25000" dirty="0" smtClean="0"/>
              <a:t>+1</a:t>
            </a:r>
            <a:r>
              <a:rPr lang="ru-RU" sz="2000" dirty="0" smtClean="0"/>
              <a:t>=</a:t>
            </a:r>
            <a:r>
              <a:rPr lang="en-US" sz="2000" dirty="0" smtClean="0"/>
              <a:t> True] </a:t>
            </a:r>
            <a:r>
              <a:rPr lang="en-US" sz="2000" dirty="0" smtClean="0">
                <a:cs typeface="Times New Roman" pitchFamily="18" charset="0"/>
              </a:rPr>
              <a:t>·</a:t>
            </a:r>
            <a:r>
              <a:rPr lang="en-US" sz="2000" dirty="0" smtClean="0"/>
              <a:t>Pr[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ru-RU" sz="2000" baseline="-25000" dirty="0" smtClean="0"/>
              <a:t>+1</a:t>
            </a:r>
            <a:r>
              <a:rPr lang="ru-RU" sz="2000" dirty="0" smtClean="0"/>
              <a:t>=</a:t>
            </a:r>
            <a:r>
              <a:rPr lang="en-US" sz="2000" dirty="0" smtClean="0"/>
              <a:t> True</a:t>
            </a:r>
            <a:r>
              <a:rPr lang="en-US" sz="2000" i="1" dirty="0" smtClean="0"/>
              <a:t>|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,…,</a:t>
            </a:r>
            <a:r>
              <a:rPr lang="ru-RU" sz="2000" dirty="0" smtClean="0"/>
              <a:t>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=</a:t>
            </a:r>
            <a:r>
              <a:rPr lang="en-US" sz="2000" i="1" dirty="0" err="1" smtClean="0"/>
              <a:t>a</a:t>
            </a:r>
            <a:r>
              <a:rPr lang="en-US" sz="2000" i="1" baseline="-25000" dirty="0" err="1" smtClean="0"/>
              <a:t>i</a:t>
            </a:r>
            <a:r>
              <a:rPr lang="en-US" sz="2000" dirty="0" smtClean="0"/>
              <a:t>] +          </a:t>
            </a:r>
            <a:r>
              <a:rPr lang="ru-RU" sz="2000" dirty="0" smtClean="0"/>
              <a:t>                               </a:t>
            </a:r>
          </a:p>
          <a:p>
            <a:pPr eaLnBrk="1" hangingPunct="1">
              <a:buFontTx/>
              <a:buNone/>
            </a:pPr>
            <a:r>
              <a:rPr lang="en-US" sz="2000" dirty="0" smtClean="0"/>
              <a:t>E[</a:t>
            </a:r>
            <a:r>
              <a:rPr lang="en-US" sz="2000" i="1" dirty="0" smtClean="0"/>
              <a:t>W|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,…,</a:t>
            </a:r>
            <a:r>
              <a:rPr lang="ru-RU" sz="2000" dirty="0" smtClean="0"/>
              <a:t>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=</a:t>
            </a:r>
            <a:r>
              <a:rPr lang="en-US" sz="2000" i="1" dirty="0" err="1" smtClean="0"/>
              <a:t>a</a:t>
            </a:r>
            <a:r>
              <a:rPr lang="en-US" sz="2000" i="1" baseline="-25000" dirty="0" err="1" smtClean="0"/>
              <a:t>i</a:t>
            </a:r>
            <a:r>
              <a:rPr lang="ru-RU" sz="2000" i="1" dirty="0" smtClean="0"/>
              <a:t>,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ru-RU" sz="2000" baseline="-25000" dirty="0" smtClean="0"/>
              <a:t>+1</a:t>
            </a:r>
            <a:r>
              <a:rPr lang="ru-RU" sz="2000" dirty="0" smtClean="0"/>
              <a:t>=</a:t>
            </a:r>
            <a:r>
              <a:rPr lang="en-US" sz="2000" dirty="0" smtClean="0"/>
              <a:t> False] </a:t>
            </a:r>
            <a:r>
              <a:rPr lang="en-US" sz="2000" dirty="0" smtClean="0">
                <a:cs typeface="Times New Roman" pitchFamily="18" charset="0"/>
              </a:rPr>
              <a:t>·</a:t>
            </a:r>
            <a:r>
              <a:rPr lang="en-US" sz="2000" dirty="0" smtClean="0"/>
              <a:t>Pr[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ru-RU" sz="2000" baseline="-25000" dirty="0" smtClean="0"/>
              <a:t>+1</a:t>
            </a:r>
            <a:r>
              <a:rPr lang="ru-RU" sz="2000" dirty="0" smtClean="0"/>
              <a:t>=</a:t>
            </a:r>
            <a:r>
              <a:rPr lang="en-US" sz="2000" dirty="0" smtClean="0"/>
              <a:t> False</a:t>
            </a:r>
            <a:r>
              <a:rPr lang="en-US" sz="2000" i="1" dirty="0" smtClean="0"/>
              <a:t>|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,…,</a:t>
            </a:r>
            <a:r>
              <a:rPr lang="ru-RU" sz="2000" dirty="0" smtClean="0"/>
              <a:t>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=</a:t>
            </a:r>
            <a:r>
              <a:rPr lang="en-US" sz="2000" i="1" dirty="0" err="1" smtClean="0"/>
              <a:t>a</a:t>
            </a:r>
            <a:r>
              <a:rPr lang="en-US" sz="2000" i="1" baseline="-25000" dirty="0" err="1" smtClean="0"/>
              <a:t>i</a:t>
            </a:r>
            <a:r>
              <a:rPr lang="en-US" sz="2000" dirty="0" smtClean="0"/>
              <a:t>]</a:t>
            </a:r>
            <a:r>
              <a:rPr lang="ru-RU" sz="2000" dirty="0" smtClean="0"/>
              <a:t>.</a:t>
            </a:r>
            <a:endParaRPr lang="en-US" sz="2000" dirty="0" smtClean="0"/>
          </a:p>
          <a:p>
            <a:r>
              <a:rPr lang="en-US" sz="2000" dirty="0" smtClean="0"/>
              <a:t>The sum of the two conditional probabilities is again 1, since the </a:t>
            </a:r>
            <a:r>
              <a:rPr lang="en-US" sz="2000" dirty="0" smtClean="0"/>
              <a:t>two events </a:t>
            </a:r>
            <a:r>
              <a:rPr lang="en-US" sz="2000" dirty="0" smtClean="0"/>
              <a:t>are exhaustive.</a:t>
            </a:r>
            <a:endParaRPr lang="ru-RU" sz="2000" dirty="0" smtClean="0"/>
          </a:p>
          <a:p>
            <a:pPr eaLnBrk="1" hangingPunct="1">
              <a:buFontTx/>
              <a:buNone/>
            </a:pPr>
            <a:r>
              <a:rPr lang="en-US" sz="2000" dirty="0" smtClean="0"/>
              <a:t>Pr[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ru-RU" sz="2000" baseline="-25000" dirty="0" smtClean="0"/>
              <a:t>+1</a:t>
            </a:r>
            <a:r>
              <a:rPr lang="ru-RU" sz="2000" dirty="0" smtClean="0"/>
              <a:t>=</a:t>
            </a:r>
            <a:r>
              <a:rPr lang="en-US" sz="2000" dirty="0" smtClean="0"/>
              <a:t> True</a:t>
            </a:r>
            <a:r>
              <a:rPr lang="en-US" sz="2000" i="1" dirty="0" smtClean="0"/>
              <a:t>|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,…,</a:t>
            </a:r>
            <a:r>
              <a:rPr lang="ru-RU" sz="2000" dirty="0" smtClean="0"/>
              <a:t>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=</a:t>
            </a:r>
            <a:r>
              <a:rPr lang="en-US" sz="2000" i="1" dirty="0" err="1" smtClean="0"/>
              <a:t>a</a:t>
            </a:r>
            <a:r>
              <a:rPr lang="en-US" sz="2000" i="1" baseline="-25000" dirty="0" err="1" smtClean="0"/>
              <a:t>i</a:t>
            </a:r>
            <a:r>
              <a:rPr lang="en-US" sz="2000" dirty="0" smtClean="0"/>
              <a:t>]+Pr[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ru-RU" sz="2000" baseline="-25000" dirty="0" smtClean="0"/>
              <a:t>+1</a:t>
            </a:r>
            <a:r>
              <a:rPr lang="ru-RU" sz="2000" dirty="0" smtClean="0"/>
              <a:t>=</a:t>
            </a:r>
            <a:r>
              <a:rPr lang="en-US" sz="2000" dirty="0" smtClean="0"/>
              <a:t> False</a:t>
            </a:r>
            <a:r>
              <a:rPr lang="en-US" sz="2000" i="1" dirty="0" smtClean="0"/>
              <a:t>| x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=</a:t>
            </a:r>
            <a:r>
              <a:rPr lang="en-US" sz="2000" i="1" dirty="0" smtClean="0"/>
              <a:t>a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,…,</a:t>
            </a:r>
            <a:r>
              <a:rPr lang="ru-RU" sz="2000" dirty="0" smtClean="0"/>
              <a:t> </a:t>
            </a:r>
            <a:r>
              <a:rPr lang="en-US" sz="2000" i="1" dirty="0" smtClean="0"/>
              <a:t>x</a:t>
            </a:r>
            <a:r>
              <a:rPr lang="en-US" sz="2000" i="1" baseline="-25000" dirty="0" smtClean="0"/>
              <a:t>i</a:t>
            </a:r>
            <a:r>
              <a:rPr lang="en-US" sz="2000" dirty="0" smtClean="0"/>
              <a:t>=</a:t>
            </a:r>
            <a:r>
              <a:rPr lang="en-US" sz="2000" i="1" dirty="0" err="1" smtClean="0"/>
              <a:t>a</a:t>
            </a:r>
            <a:r>
              <a:rPr lang="en-US" sz="2000" i="1" baseline="-25000" dirty="0" err="1" smtClean="0"/>
              <a:t>i</a:t>
            </a:r>
            <a:r>
              <a:rPr lang="en-US" sz="2000" dirty="0" smtClean="0"/>
              <a:t>]</a:t>
            </a:r>
            <a:r>
              <a:rPr lang="ru-RU" sz="2000" dirty="0" smtClean="0"/>
              <a:t>=1</a:t>
            </a:r>
            <a:r>
              <a:rPr lang="ru-RU" sz="2000" dirty="0" smtClean="0"/>
              <a:t>.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Conclusion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hangingPunct="1"/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/>
              <a:t>So, the conditional expectation of the parent is </a:t>
            </a:r>
            <a:r>
              <a:rPr lang="en-US" sz="2000" dirty="0" smtClean="0"/>
              <a:t>still a </a:t>
            </a:r>
            <a:r>
              <a:rPr lang="en-US" sz="2000" dirty="0" smtClean="0"/>
              <a:t>convex combination of the conditional expectations of the two children</a:t>
            </a:r>
            <a:r>
              <a:rPr lang="en-US" sz="2000" dirty="0" smtClean="0"/>
              <a:t>.</a:t>
            </a:r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>
                <a:solidFill>
                  <a:srgbClr val="000000"/>
                </a:solidFill>
              </a:rPr>
              <a:t>T</a:t>
            </a:r>
            <a:r>
              <a:rPr lang="en-US" sz="2000" dirty="0" smtClean="0">
                <a:solidFill>
                  <a:srgbClr val="000000"/>
                </a:solidFill>
              </a:rPr>
              <a:t>hus</a:t>
            </a:r>
            <a:r>
              <a:rPr lang="ru-RU" sz="2000" dirty="0" smtClean="0">
                <a:solidFill>
                  <a:srgbClr val="000000"/>
                </a:solidFill>
              </a:rPr>
              <a:t>,                                                                            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0" eaLnBrk="1" hangingPunct="1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     either</a:t>
            </a:r>
            <a:r>
              <a:rPr lang="ru-RU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E[</a:t>
            </a:r>
            <a:r>
              <a:rPr lang="en-US" sz="2000" i="1" dirty="0" smtClean="0">
                <a:solidFill>
                  <a:srgbClr val="000000"/>
                </a:solidFill>
              </a:rPr>
              <a:t>W| x</a:t>
            </a:r>
            <a:r>
              <a:rPr lang="en-US" sz="2000" baseline="-25000" dirty="0" smtClean="0">
                <a:solidFill>
                  <a:srgbClr val="000000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=</a:t>
            </a:r>
            <a:r>
              <a:rPr lang="en-US" sz="2000" i="1" dirty="0" smtClean="0">
                <a:solidFill>
                  <a:srgbClr val="000000"/>
                </a:solidFill>
              </a:rPr>
              <a:t>a</a:t>
            </a:r>
            <a:r>
              <a:rPr lang="en-US" sz="2000" baseline="-25000" dirty="0" smtClean="0">
                <a:solidFill>
                  <a:srgbClr val="000000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,…,</a:t>
            </a:r>
            <a:r>
              <a:rPr lang="ru-RU" sz="2000" dirty="0" smtClean="0">
                <a:solidFill>
                  <a:srgbClr val="000000"/>
                </a:solidFill>
              </a:rPr>
              <a:t> </a:t>
            </a:r>
            <a:r>
              <a:rPr lang="en-US" sz="2000" i="1" dirty="0" smtClean="0">
                <a:solidFill>
                  <a:srgbClr val="000000"/>
                </a:solidFill>
              </a:rPr>
              <a:t>x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i</a:t>
            </a:r>
            <a:r>
              <a:rPr lang="en-US" sz="2000" dirty="0" smtClean="0">
                <a:solidFill>
                  <a:srgbClr val="000000"/>
                </a:solidFill>
              </a:rPr>
              <a:t>=</a:t>
            </a:r>
            <a:r>
              <a:rPr lang="en-US" sz="2000" i="1" dirty="0" err="1" smtClean="0">
                <a:solidFill>
                  <a:srgbClr val="000000"/>
                </a:solidFill>
              </a:rPr>
              <a:t>a</a:t>
            </a:r>
            <a:r>
              <a:rPr lang="en-US" sz="2000" i="1" baseline="-25000" dirty="0" err="1" smtClean="0">
                <a:solidFill>
                  <a:srgbClr val="000000"/>
                </a:solidFill>
              </a:rPr>
              <a:t>i</a:t>
            </a:r>
            <a:r>
              <a:rPr lang="ru-RU" sz="2000" i="1" dirty="0" smtClean="0">
                <a:solidFill>
                  <a:srgbClr val="000000"/>
                </a:solidFill>
              </a:rPr>
              <a:t>, </a:t>
            </a:r>
            <a:r>
              <a:rPr lang="en-US" sz="2000" i="1" dirty="0" smtClean="0">
                <a:solidFill>
                  <a:srgbClr val="000000"/>
                </a:solidFill>
              </a:rPr>
              <a:t>x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i</a:t>
            </a:r>
            <a:r>
              <a:rPr lang="ru-RU" sz="2000" baseline="-25000" dirty="0" smtClean="0">
                <a:solidFill>
                  <a:srgbClr val="000000"/>
                </a:solidFill>
              </a:rPr>
              <a:t>+1</a:t>
            </a:r>
            <a:r>
              <a:rPr lang="ru-RU" sz="2000" dirty="0" smtClean="0">
                <a:solidFill>
                  <a:srgbClr val="000000"/>
                </a:solidFill>
              </a:rPr>
              <a:t>=</a:t>
            </a:r>
            <a:r>
              <a:rPr lang="en-US" sz="2000" dirty="0" smtClean="0">
                <a:solidFill>
                  <a:srgbClr val="000000"/>
                </a:solidFill>
              </a:rPr>
              <a:t> True]</a:t>
            </a:r>
            <a:r>
              <a:rPr lang="ru-RU" sz="2000" dirty="0" smtClean="0">
                <a:solidFill>
                  <a:srgbClr val="000000"/>
                </a:solidFill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≥ </a:t>
            </a:r>
            <a:r>
              <a:rPr lang="en-US" sz="2000" dirty="0" smtClean="0">
                <a:solidFill>
                  <a:srgbClr val="000000"/>
                </a:solidFill>
              </a:rPr>
              <a:t>E[</a:t>
            </a:r>
            <a:r>
              <a:rPr lang="en-US" sz="2000" i="1" dirty="0" smtClean="0">
                <a:solidFill>
                  <a:srgbClr val="000000"/>
                </a:solidFill>
              </a:rPr>
              <a:t>W| x</a:t>
            </a:r>
            <a:r>
              <a:rPr lang="en-US" sz="2000" baseline="-25000" dirty="0" smtClean="0">
                <a:solidFill>
                  <a:srgbClr val="000000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=</a:t>
            </a:r>
            <a:r>
              <a:rPr lang="en-US" sz="2000" i="1" dirty="0" smtClean="0">
                <a:solidFill>
                  <a:srgbClr val="000000"/>
                </a:solidFill>
              </a:rPr>
              <a:t>a</a:t>
            </a:r>
            <a:r>
              <a:rPr lang="en-US" sz="2000" baseline="-25000" dirty="0" smtClean="0">
                <a:solidFill>
                  <a:srgbClr val="000000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,…,</a:t>
            </a:r>
            <a:r>
              <a:rPr lang="ru-RU" sz="2000" dirty="0" smtClean="0">
                <a:solidFill>
                  <a:srgbClr val="000000"/>
                </a:solidFill>
              </a:rPr>
              <a:t> </a:t>
            </a:r>
            <a:r>
              <a:rPr lang="en-US" sz="2000" i="1" dirty="0" smtClean="0">
                <a:solidFill>
                  <a:srgbClr val="000000"/>
                </a:solidFill>
              </a:rPr>
              <a:t>x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i</a:t>
            </a:r>
            <a:r>
              <a:rPr lang="en-US" sz="2000" dirty="0" smtClean="0">
                <a:solidFill>
                  <a:srgbClr val="000000"/>
                </a:solidFill>
              </a:rPr>
              <a:t>=</a:t>
            </a:r>
            <a:r>
              <a:rPr lang="en-US" sz="2000" i="1" dirty="0" err="1" smtClean="0">
                <a:solidFill>
                  <a:srgbClr val="000000"/>
                </a:solidFill>
              </a:rPr>
              <a:t>a</a:t>
            </a:r>
            <a:r>
              <a:rPr lang="en-US" sz="2000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sz="2000" dirty="0" smtClean="0">
                <a:solidFill>
                  <a:srgbClr val="000000"/>
                </a:solidFill>
              </a:rPr>
              <a:t>]</a:t>
            </a:r>
            <a:r>
              <a:rPr lang="ru-RU" sz="2000" dirty="0" smtClean="0">
                <a:solidFill>
                  <a:srgbClr val="000000"/>
                </a:solidFill>
              </a:rPr>
              <a:t>,  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0" eaLnBrk="1" hangingPunct="1"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          or</a:t>
            </a:r>
            <a:r>
              <a:rPr lang="ru-RU" sz="2000" dirty="0" smtClean="0">
                <a:solidFill>
                  <a:srgbClr val="000000"/>
                </a:solidFill>
              </a:rPr>
              <a:t> </a:t>
            </a:r>
            <a:r>
              <a:rPr lang="en-US" sz="2000" dirty="0" smtClean="0">
                <a:solidFill>
                  <a:srgbClr val="000000"/>
                </a:solidFill>
              </a:rPr>
              <a:t>E[</a:t>
            </a:r>
            <a:r>
              <a:rPr lang="en-US" sz="2000" i="1" dirty="0" smtClean="0">
                <a:solidFill>
                  <a:srgbClr val="000000"/>
                </a:solidFill>
              </a:rPr>
              <a:t>W| x</a:t>
            </a:r>
            <a:r>
              <a:rPr lang="en-US" sz="2000" baseline="-25000" dirty="0" smtClean="0">
                <a:solidFill>
                  <a:srgbClr val="000000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=</a:t>
            </a:r>
            <a:r>
              <a:rPr lang="en-US" sz="2000" i="1" dirty="0" smtClean="0">
                <a:solidFill>
                  <a:srgbClr val="000000"/>
                </a:solidFill>
              </a:rPr>
              <a:t>a</a:t>
            </a:r>
            <a:r>
              <a:rPr lang="en-US" sz="2000" baseline="-25000" dirty="0" smtClean="0">
                <a:solidFill>
                  <a:srgbClr val="000000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,…,</a:t>
            </a:r>
            <a:r>
              <a:rPr lang="ru-RU" sz="2000" dirty="0" smtClean="0">
                <a:solidFill>
                  <a:srgbClr val="000000"/>
                </a:solidFill>
              </a:rPr>
              <a:t> </a:t>
            </a:r>
            <a:r>
              <a:rPr lang="en-US" sz="2000" i="1" dirty="0" smtClean="0">
                <a:solidFill>
                  <a:srgbClr val="000000"/>
                </a:solidFill>
              </a:rPr>
              <a:t>x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i</a:t>
            </a:r>
            <a:r>
              <a:rPr lang="en-US" sz="2000" dirty="0" smtClean="0">
                <a:solidFill>
                  <a:srgbClr val="000000"/>
                </a:solidFill>
              </a:rPr>
              <a:t>=</a:t>
            </a:r>
            <a:r>
              <a:rPr lang="en-US" sz="2000" i="1" dirty="0" err="1" smtClean="0">
                <a:solidFill>
                  <a:srgbClr val="000000"/>
                </a:solidFill>
              </a:rPr>
              <a:t>a</a:t>
            </a:r>
            <a:r>
              <a:rPr lang="en-US" sz="2000" i="1" baseline="-25000" dirty="0" err="1" smtClean="0">
                <a:solidFill>
                  <a:srgbClr val="000000"/>
                </a:solidFill>
              </a:rPr>
              <a:t>i</a:t>
            </a:r>
            <a:r>
              <a:rPr lang="ru-RU" sz="2000" i="1" dirty="0" smtClean="0">
                <a:solidFill>
                  <a:srgbClr val="000000"/>
                </a:solidFill>
              </a:rPr>
              <a:t>, </a:t>
            </a:r>
            <a:r>
              <a:rPr lang="en-US" sz="2000" i="1" dirty="0" smtClean="0">
                <a:solidFill>
                  <a:srgbClr val="000000"/>
                </a:solidFill>
              </a:rPr>
              <a:t>x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i</a:t>
            </a:r>
            <a:r>
              <a:rPr lang="ru-RU" sz="2000" baseline="-25000" dirty="0" smtClean="0">
                <a:solidFill>
                  <a:srgbClr val="000000"/>
                </a:solidFill>
              </a:rPr>
              <a:t>+1</a:t>
            </a:r>
            <a:r>
              <a:rPr lang="ru-RU" sz="2000" dirty="0" smtClean="0">
                <a:solidFill>
                  <a:srgbClr val="000000"/>
                </a:solidFill>
              </a:rPr>
              <a:t>=</a:t>
            </a:r>
            <a:r>
              <a:rPr lang="en-US" sz="2000" dirty="0" smtClean="0">
                <a:solidFill>
                  <a:srgbClr val="000000"/>
                </a:solidFill>
              </a:rPr>
              <a:t> False]</a:t>
            </a:r>
            <a:r>
              <a:rPr lang="ru-RU" sz="2000" dirty="0" smtClean="0">
                <a:solidFill>
                  <a:srgbClr val="000000"/>
                </a:solidFill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cs typeface="Times New Roman" pitchFamily="18" charset="0"/>
              </a:rPr>
              <a:t>≥ </a:t>
            </a:r>
            <a:r>
              <a:rPr lang="en-US" sz="2000" dirty="0" smtClean="0">
                <a:solidFill>
                  <a:srgbClr val="000000"/>
                </a:solidFill>
              </a:rPr>
              <a:t>E[</a:t>
            </a:r>
            <a:r>
              <a:rPr lang="en-US" sz="2000" i="1" dirty="0" smtClean="0">
                <a:solidFill>
                  <a:srgbClr val="000000"/>
                </a:solidFill>
              </a:rPr>
              <a:t>W| x</a:t>
            </a:r>
            <a:r>
              <a:rPr lang="en-US" sz="2000" baseline="-25000" dirty="0" smtClean="0">
                <a:solidFill>
                  <a:srgbClr val="000000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=</a:t>
            </a:r>
            <a:r>
              <a:rPr lang="en-US" sz="2000" i="1" dirty="0" smtClean="0">
                <a:solidFill>
                  <a:srgbClr val="000000"/>
                </a:solidFill>
              </a:rPr>
              <a:t>a</a:t>
            </a:r>
            <a:r>
              <a:rPr lang="en-US" sz="2000" baseline="-25000" dirty="0" smtClean="0">
                <a:solidFill>
                  <a:srgbClr val="000000"/>
                </a:solidFill>
              </a:rPr>
              <a:t>1</a:t>
            </a:r>
            <a:r>
              <a:rPr lang="en-US" sz="2000" dirty="0" smtClean="0">
                <a:solidFill>
                  <a:srgbClr val="000000"/>
                </a:solidFill>
              </a:rPr>
              <a:t>,…,</a:t>
            </a:r>
            <a:r>
              <a:rPr lang="ru-RU" sz="2000" dirty="0" smtClean="0">
                <a:solidFill>
                  <a:srgbClr val="000000"/>
                </a:solidFill>
              </a:rPr>
              <a:t> </a:t>
            </a:r>
            <a:r>
              <a:rPr lang="en-US" sz="2000" i="1" dirty="0" smtClean="0">
                <a:solidFill>
                  <a:srgbClr val="000000"/>
                </a:solidFill>
              </a:rPr>
              <a:t>x</a:t>
            </a:r>
            <a:r>
              <a:rPr lang="en-US" sz="2000" i="1" baseline="-25000" dirty="0" smtClean="0">
                <a:solidFill>
                  <a:srgbClr val="000000"/>
                </a:solidFill>
              </a:rPr>
              <a:t>i</a:t>
            </a:r>
            <a:r>
              <a:rPr lang="en-US" sz="2000" dirty="0" smtClean="0">
                <a:solidFill>
                  <a:srgbClr val="000000"/>
                </a:solidFill>
              </a:rPr>
              <a:t>=</a:t>
            </a:r>
            <a:r>
              <a:rPr lang="en-US" sz="2000" i="1" dirty="0" err="1" smtClean="0">
                <a:solidFill>
                  <a:srgbClr val="000000"/>
                </a:solidFill>
              </a:rPr>
              <a:t>a</a:t>
            </a:r>
            <a:r>
              <a:rPr lang="en-US" sz="2000" i="1" baseline="-25000" dirty="0" err="1" smtClean="0">
                <a:solidFill>
                  <a:srgbClr val="000000"/>
                </a:solidFill>
              </a:rPr>
              <a:t>i</a:t>
            </a:r>
            <a:r>
              <a:rPr lang="en-US" sz="2000" dirty="0" smtClean="0">
                <a:solidFill>
                  <a:srgbClr val="000000"/>
                </a:solidFill>
              </a:rPr>
              <a:t>]</a:t>
            </a:r>
            <a:r>
              <a:rPr lang="ru-RU" sz="2000" dirty="0" smtClean="0">
                <a:solidFill>
                  <a:srgbClr val="000000"/>
                </a:solidFill>
              </a:rPr>
              <a:t>.</a:t>
            </a:r>
            <a:endParaRPr lang="en-US" sz="2000" dirty="0" smtClean="0">
              <a:solidFill>
                <a:srgbClr val="000000"/>
              </a:solidFill>
            </a:endParaRPr>
          </a:p>
          <a:p>
            <a:r>
              <a:rPr lang="en-US" sz="2000" dirty="0" smtClean="0"/>
              <a:t>If we </a:t>
            </a:r>
            <a:r>
              <a:rPr lang="en-US" sz="2000" dirty="0" smtClean="0"/>
              <a:t>can determine, in polynomial time, which of the two children has a </a:t>
            </a:r>
            <a:r>
              <a:rPr lang="en-US" sz="2000" dirty="0" smtClean="0"/>
              <a:t>larger value</a:t>
            </a:r>
            <a:r>
              <a:rPr lang="en-US" sz="2000" dirty="0" smtClean="0"/>
              <a:t>, we can again derandomize the algorithm.</a:t>
            </a:r>
            <a:endParaRPr lang="ru-RU" sz="2000" dirty="0" smtClean="0">
              <a:solidFill>
                <a:srgbClr val="0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good algorithm for small clauses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4525963"/>
          </a:xfrm>
        </p:spPr>
        <p:txBody>
          <a:bodyPr/>
          <a:lstStyle/>
          <a:p>
            <a:r>
              <a:rPr lang="en-US" sz="2800" dirty="0" smtClean="0"/>
              <a:t>We design an integer program for MAX-SAT.</a:t>
            </a:r>
          </a:p>
          <a:p>
            <a:r>
              <a:rPr lang="en-US" sz="2800" dirty="0" smtClean="0"/>
              <a:t>For each clause </a:t>
            </a:r>
            <a:r>
              <a:rPr lang="en-US" sz="2800" i="1" dirty="0" err="1" smtClean="0"/>
              <a:t>c</a:t>
            </a:r>
            <a:r>
              <a:rPr lang="en-US" sz="2800" dirty="0" err="1" smtClean="0">
                <a:sym typeface="Symbol" pitchFamily="18" charset="2"/>
              </a:rPr>
              <a:t></a:t>
            </a:r>
            <a:r>
              <a:rPr lang="en-US" sz="2800" i="1" dirty="0" err="1" smtClean="0">
                <a:sym typeface="Symbol" pitchFamily="18" charset="2"/>
              </a:rPr>
              <a:t>f</a:t>
            </a:r>
            <a:r>
              <a:rPr lang="en-US" sz="2800" dirty="0" smtClean="0">
                <a:sym typeface="Symbol" pitchFamily="18" charset="2"/>
              </a:rPr>
              <a:t>, let              denote </a:t>
            </a:r>
            <a:r>
              <a:rPr lang="en-US" sz="2800" dirty="0" smtClean="0"/>
              <a:t>the set of Boolean variables occurring nonnegated (negated) </a:t>
            </a:r>
            <a:r>
              <a:rPr lang="en-US" sz="2800" dirty="0" smtClean="0"/>
              <a:t>in </a:t>
            </a:r>
            <a:r>
              <a:rPr lang="en-US" sz="2800" i="1" dirty="0" smtClean="0"/>
              <a:t>c</a:t>
            </a:r>
            <a:r>
              <a:rPr lang="en-US" sz="2800" i="1" dirty="0" smtClean="0"/>
              <a:t>.</a:t>
            </a:r>
            <a:r>
              <a:rPr lang="en-US" sz="2800" dirty="0" smtClean="0">
                <a:sym typeface="Symbol" pitchFamily="18" charset="2"/>
              </a:rPr>
              <a:t> </a:t>
            </a:r>
          </a:p>
          <a:p>
            <a:r>
              <a:rPr lang="en-US" sz="2800" dirty="0" smtClean="0"/>
              <a:t>The </a:t>
            </a:r>
            <a:r>
              <a:rPr lang="en-US" sz="2800" dirty="0" smtClean="0"/>
              <a:t>truth assignment is encoded by </a:t>
            </a:r>
            <a:r>
              <a:rPr lang="en-US" sz="2800" b="1" i="1" dirty="0" smtClean="0"/>
              <a:t>y. </a:t>
            </a:r>
            <a:r>
              <a:rPr lang="en-US" sz="2800" dirty="0" smtClean="0"/>
              <a:t>Picking</a:t>
            </a:r>
            <a:r>
              <a:rPr lang="en-US" sz="2800" b="1" i="1" dirty="0" smtClean="0"/>
              <a:t> </a:t>
            </a:r>
            <a:r>
              <a:rPr lang="en-US" sz="2800" i="1" dirty="0" err="1" smtClean="0"/>
              <a:t>y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 = 1 </a:t>
            </a:r>
            <a:r>
              <a:rPr lang="en-US" sz="2800" dirty="0" smtClean="0"/>
              <a:t>  (</a:t>
            </a:r>
            <a:r>
              <a:rPr lang="en-US" sz="2800" i="1" dirty="0" err="1" smtClean="0"/>
              <a:t>y</a:t>
            </a:r>
            <a:r>
              <a:rPr lang="en-US" sz="2800" i="1" baseline="-25000" dirty="0" err="1" smtClean="0"/>
              <a:t>i</a:t>
            </a:r>
            <a:r>
              <a:rPr lang="en-US" sz="2800" dirty="0" smtClean="0"/>
              <a:t> = 0) </a:t>
            </a:r>
            <a:r>
              <a:rPr lang="en-US" sz="2800" dirty="0" smtClean="0"/>
              <a:t>denotes</a:t>
            </a:r>
            <a:r>
              <a:rPr lang="en-US" sz="2800" b="1" i="1" dirty="0" smtClean="0"/>
              <a:t> </a:t>
            </a:r>
            <a:r>
              <a:rPr lang="en-US" sz="2800" dirty="0" smtClean="0"/>
              <a:t>setting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</a:t>
            </a:r>
            <a:r>
              <a:rPr lang="en-US" sz="2800" i="1" dirty="0" smtClean="0"/>
              <a:t> </a:t>
            </a:r>
            <a:r>
              <a:rPr lang="en-US" sz="2800" dirty="0" smtClean="0"/>
              <a:t>to True (False).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 smtClean="0"/>
              <a:t>constraint for clause </a:t>
            </a:r>
            <a:r>
              <a:rPr lang="en-US" sz="2800" i="1" dirty="0" smtClean="0"/>
              <a:t>c </a:t>
            </a:r>
            <a:r>
              <a:rPr lang="en-US" sz="2800" dirty="0" smtClean="0"/>
              <a:t>ensures that </a:t>
            </a:r>
            <a:r>
              <a:rPr lang="en-US" sz="2800" i="1" dirty="0" err="1" smtClean="0"/>
              <a:t>z</a:t>
            </a:r>
            <a:r>
              <a:rPr lang="en-US" sz="2800" i="1" baseline="-25000" dirty="0" err="1" smtClean="0"/>
              <a:t>c</a:t>
            </a:r>
            <a:r>
              <a:rPr lang="en-US" sz="2800" i="1" dirty="0" smtClean="0"/>
              <a:t> </a:t>
            </a:r>
            <a:r>
              <a:rPr lang="en-US" sz="2800" dirty="0" smtClean="0"/>
              <a:t>can </a:t>
            </a:r>
            <a:r>
              <a:rPr lang="en-US" sz="2800" dirty="0" smtClean="0"/>
              <a:t>be set </a:t>
            </a:r>
            <a:r>
              <a:rPr lang="en-US" sz="2800" dirty="0" smtClean="0"/>
              <a:t>to 1 only if at least one of the literals occurring in </a:t>
            </a:r>
            <a:r>
              <a:rPr lang="en-US" sz="2800" i="1" dirty="0" smtClean="0"/>
              <a:t>c </a:t>
            </a:r>
            <a:r>
              <a:rPr lang="en-US" sz="2800" dirty="0" smtClean="0"/>
              <a:t>is set to True, i.e., </a:t>
            </a:r>
            <a:r>
              <a:rPr lang="en-US" sz="2800" dirty="0" smtClean="0"/>
              <a:t>if clause </a:t>
            </a:r>
            <a:r>
              <a:rPr lang="en-US" sz="2800" i="1" dirty="0" smtClean="0"/>
              <a:t>c </a:t>
            </a:r>
            <a:r>
              <a:rPr lang="en-US" sz="2800" dirty="0" smtClean="0"/>
              <a:t>is satisfied by the picked truth assignment.</a:t>
            </a:r>
            <a:endParaRPr lang="ru-RU" sz="2800" baseline="300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311650" y="2133600"/>
          <a:ext cx="1022350" cy="482600"/>
        </p:xfrm>
        <a:graphic>
          <a:graphicData uri="http://schemas.openxmlformats.org/presentationml/2006/ole">
            <p:oleObj spid="_x0000_s90114" name="Формула" r:id="rId3" imgW="4824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ILP </a:t>
            </a:r>
            <a:r>
              <a:rPr lang="en-US" sz="4000" dirty="0" smtClean="0"/>
              <a:t>of MAX-SAT </a:t>
            </a:r>
            <a:endParaRPr lang="ru-RU" sz="4000" dirty="0" smtClean="0"/>
          </a:p>
        </p:txBody>
      </p:sp>
      <p:graphicFrame>
        <p:nvGraphicFramePr>
          <p:cNvPr id="12290" name="Object 4"/>
          <p:cNvGraphicFramePr>
            <a:graphicFrameLocks noChangeAspect="1"/>
          </p:cNvGraphicFramePr>
          <p:nvPr/>
        </p:nvGraphicFramePr>
        <p:xfrm>
          <a:off x="823913" y="1905000"/>
          <a:ext cx="7027862" cy="3900487"/>
        </p:xfrm>
        <a:graphic>
          <a:graphicData uri="http://schemas.openxmlformats.org/presentationml/2006/ole">
            <p:oleObj spid="_x0000_s12290" name="Microsoft Equation 3.0" r:id="rId3" imgW="4254480" imgH="236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dirty="0" smtClean="0"/>
              <a:t>IP</a:t>
            </a:r>
            <a:r>
              <a:rPr lang="ru-RU" sz="4800" dirty="0" smtClean="0"/>
              <a:t> (</a:t>
            </a:r>
            <a:r>
              <a:rPr lang="en-US" sz="4800" dirty="0" smtClean="0"/>
              <a:t>Set Cover</a:t>
            </a:r>
            <a:r>
              <a:rPr lang="ru-RU" sz="4800" dirty="0" smtClean="0"/>
              <a:t>)</a:t>
            </a: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752600" y="2133600"/>
          <a:ext cx="4973638" cy="2573338"/>
        </p:xfrm>
        <a:graphic>
          <a:graphicData uri="http://schemas.openxmlformats.org/presentationml/2006/ole">
            <p:oleObj spid="_x0000_s1026" name="Формула" r:id="rId3" imgW="1790640" imgH="9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LP-relaxation </a:t>
            </a:r>
            <a:r>
              <a:rPr lang="en-US" sz="4000" dirty="0" smtClean="0"/>
              <a:t>of MAX-SAT </a:t>
            </a:r>
            <a:endParaRPr lang="ru-RU" sz="4000" dirty="0" smtClean="0"/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823913" y="1981200"/>
          <a:ext cx="7027862" cy="3900487"/>
        </p:xfrm>
        <a:graphic>
          <a:graphicData uri="http://schemas.openxmlformats.org/presentationml/2006/ole">
            <p:oleObj spid="_x0000_s13314" name="Формула" r:id="rId3" imgW="4254480" imgH="2361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Algorithm LP-</a:t>
            </a:r>
            <a:r>
              <a:rPr lang="en-US" dirty="0" smtClean="0">
                <a:cs typeface="Times New Roman" pitchFamily="18" charset="0"/>
              </a:rPr>
              <a:t>MAX-SAT</a:t>
            </a:r>
            <a:endParaRPr lang="ru-RU" dirty="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96200" cy="4525963"/>
          </a:xfrm>
        </p:spPr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ru-RU" dirty="0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Times" pitchFamily="18" charset="0"/>
                <a:ea typeface="MS Mincho" pitchFamily="49" charset="-128"/>
              </a:rPr>
              <a:t>0)   </a:t>
            </a:r>
            <a:r>
              <a:rPr lang="en-US" sz="2800" b="1" dirty="0" smtClean="0"/>
              <a:t>Input </a:t>
            </a:r>
            <a:r>
              <a:rPr lang="en-US" sz="2800" dirty="0" smtClean="0"/>
              <a:t>(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ru-RU" sz="2800" dirty="0" smtClean="0"/>
              <a:t>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n</a:t>
            </a:r>
            <a:r>
              <a:rPr lang="en-US" sz="2800" dirty="0" smtClean="0"/>
              <a:t>, </a:t>
            </a:r>
            <a:r>
              <a:rPr lang="en-US" sz="2800" i="1" dirty="0" smtClean="0"/>
              <a:t>f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sz="2800" i="1" dirty="0" smtClean="0"/>
              <a:t>w</a:t>
            </a:r>
            <a:r>
              <a:rPr lang="en-US" sz="2800" dirty="0" smtClean="0"/>
              <a:t>: </a:t>
            </a:r>
            <a:r>
              <a:rPr lang="en-US" sz="2800" i="1" dirty="0" smtClean="0"/>
              <a:t>f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)</a:t>
            </a:r>
            <a:endParaRPr lang="ru-RU" sz="2800" dirty="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sz="2800" dirty="0" smtClean="0">
                <a:cs typeface="Times New Roman" pitchFamily="18" charset="0"/>
              </a:rPr>
              <a:t>Solve LP-relaxation of MAX-SAT</a:t>
            </a:r>
            <a:r>
              <a:rPr lang="ru-RU" sz="2800" dirty="0" smtClean="0"/>
              <a:t>. </a:t>
            </a:r>
            <a:r>
              <a:rPr lang="en-US" sz="2800" dirty="0" smtClean="0"/>
              <a:t>                      Let</a:t>
            </a:r>
            <a:r>
              <a:rPr lang="ru-RU" sz="2800" dirty="0" smtClean="0"/>
              <a:t> </a:t>
            </a:r>
            <a:r>
              <a:rPr lang="ru-RU" sz="2800" dirty="0" smtClean="0"/>
              <a:t>(</a:t>
            </a:r>
            <a:r>
              <a:rPr lang="en-US" sz="2800" i="1" dirty="0" smtClean="0"/>
              <a:t>y*</a:t>
            </a:r>
            <a:r>
              <a:rPr lang="en-US" sz="2800" dirty="0" smtClean="0"/>
              <a:t>, </a:t>
            </a:r>
            <a:r>
              <a:rPr lang="en-US" sz="2800" i="1" dirty="0" smtClean="0"/>
              <a:t>z</a:t>
            </a:r>
            <a:r>
              <a:rPr lang="en-US" sz="2800" dirty="0" smtClean="0"/>
              <a:t>*</a:t>
            </a:r>
            <a:r>
              <a:rPr lang="ru-RU" sz="2800" dirty="0" smtClean="0"/>
              <a:t>)</a:t>
            </a:r>
            <a:r>
              <a:rPr lang="en-US" sz="2800" dirty="0" smtClean="0"/>
              <a:t> </a:t>
            </a:r>
            <a:r>
              <a:rPr lang="en-US" sz="2800" dirty="0" smtClean="0"/>
              <a:t>denote the optimal solution</a:t>
            </a:r>
            <a:r>
              <a:rPr lang="ru-RU" sz="2800" dirty="0" smtClean="0"/>
              <a:t>.</a:t>
            </a:r>
            <a:endParaRPr lang="en-US" sz="2800" dirty="0" smtClean="0"/>
          </a:p>
          <a:p>
            <a:pPr marL="609600" indent="-609600">
              <a:spcBef>
                <a:spcPct val="0"/>
              </a:spcBef>
              <a:buFontTx/>
              <a:buAutoNum type="arabicParenR"/>
            </a:pPr>
            <a:r>
              <a:rPr lang="en-US" sz="2800" dirty="0" smtClean="0"/>
              <a:t>Independently set</a:t>
            </a:r>
            <a:r>
              <a:rPr lang="ru-RU" sz="2800" dirty="0" smtClean="0"/>
              <a:t> </a:t>
            </a:r>
            <a:r>
              <a:rPr lang="en-US" sz="2800" i="1" dirty="0" smtClean="0"/>
              <a:t>x</a:t>
            </a:r>
            <a:r>
              <a:rPr lang="en-US" sz="2800" i="1" baseline="-25000" dirty="0" smtClean="0"/>
              <a:t>i</a:t>
            </a:r>
            <a:r>
              <a:rPr lang="en-US" sz="2800" i="1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to</a:t>
            </a:r>
            <a:r>
              <a:rPr lang="en-US" sz="2800" dirty="0" smtClean="0"/>
              <a:t> True with probability</a:t>
            </a:r>
            <a:r>
              <a:rPr lang="ru-RU" sz="2800" dirty="0" smtClean="0"/>
              <a:t> </a:t>
            </a:r>
            <a:r>
              <a:rPr lang="en-US" sz="2800" i="1" dirty="0" err="1" smtClean="0"/>
              <a:t>y</a:t>
            </a:r>
            <a:r>
              <a:rPr lang="en-US" sz="2800" i="1" baseline="-25000" dirty="0" err="1" smtClean="0"/>
              <a:t>i</a:t>
            </a:r>
            <a:r>
              <a:rPr lang="en-US" sz="2800" i="1" dirty="0" smtClean="0"/>
              <a:t>*</a:t>
            </a:r>
            <a:r>
              <a:rPr lang="en-US" sz="2800" dirty="0" smtClean="0"/>
              <a:t>.</a:t>
            </a:r>
            <a:r>
              <a:rPr lang="ru-RU" sz="2800" dirty="0" smtClean="0"/>
              <a:t> </a:t>
            </a:r>
            <a:endParaRPr lang="en-US" sz="2800" dirty="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None/>
            </a:pPr>
            <a:r>
              <a:rPr lang="ru-RU" sz="2800" dirty="0" smtClean="0">
                <a:sym typeface="MT Extra" pitchFamily="18" charset="2"/>
              </a:rPr>
              <a:t>3) </a:t>
            </a:r>
            <a:r>
              <a:rPr lang="en-US" sz="2800" dirty="0" smtClean="0">
                <a:sym typeface="MT Extra" pitchFamily="18" charset="2"/>
              </a:rPr>
              <a:t>   </a:t>
            </a:r>
            <a:r>
              <a:rPr lang="en-US" sz="2800" b="1" dirty="0" smtClean="0">
                <a:sym typeface="MT Extra" pitchFamily="18" charset="2"/>
              </a:rPr>
              <a:t>Output</a:t>
            </a:r>
            <a:r>
              <a:rPr lang="ru-RU" sz="2800" dirty="0" smtClean="0">
                <a:sym typeface="MT Extra" pitchFamily="18" charset="2"/>
              </a:rPr>
              <a:t> </a:t>
            </a:r>
            <a:r>
              <a:rPr lang="en-US" sz="2800" dirty="0" smtClean="0">
                <a:sym typeface="MT Extra" pitchFamily="18" charset="2"/>
              </a:rPr>
              <a:t>the resulting truth assignment, say </a:t>
            </a:r>
            <a:r>
              <a:rPr lang="el-GR" sz="2800" dirty="0" smtClean="0">
                <a:cs typeface="Times New Roman" pitchFamily="18" charset="0"/>
                <a:sym typeface="MT Extra" pitchFamily="18" charset="2"/>
              </a:rPr>
              <a:t>τ</a:t>
            </a:r>
            <a:r>
              <a:rPr lang="en-US" sz="2800" dirty="0" smtClean="0">
                <a:sym typeface="MT Extra" pitchFamily="18" charset="2"/>
              </a:rPr>
              <a:t>.</a:t>
            </a:r>
            <a:endParaRPr lang="ru-RU" sz="2800" dirty="0" smtClean="0">
              <a:sym typeface="MT Extra" pitchFamily="18" charset="2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endParaRPr lang="ru-RU" sz="2800" dirty="0" smtClean="0">
              <a:sym typeface="MT Extra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Expected weight of disjunction</a:t>
            </a:r>
            <a:endParaRPr lang="ru-RU" dirty="0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For</a:t>
            </a:r>
            <a:r>
              <a:rPr lang="ru-RU" dirty="0" smtClean="0"/>
              <a:t> </a:t>
            </a:r>
            <a:r>
              <a:rPr lang="en-US" i="1" dirty="0" smtClean="0"/>
              <a:t>k </a:t>
            </a:r>
            <a:r>
              <a:rPr lang="en-US" dirty="0" smtClean="0">
                <a:cs typeface="Times New Roman" pitchFamily="18" charset="0"/>
              </a:rPr>
              <a:t>≥ 1</a:t>
            </a:r>
            <a:r>
              <a:rPr lang="en-US" dirty="0" smtClean="0">
                <a:cs typeface="Times New Roman" pitchFamily="18" charset="0"/>
              </a:rPr>
              <a:t>, define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l-GR" i="1" dirty="0" smtClean="0">
                <a:cs typeface="Times New Roman" pitchFamily="18" charset="0"/>
              </a:rPr>
              <a:t>β</a:t>
            </a:r>
            <a:r>
              <a:rPr lang="en-US" i="1" baseline="-25000" dirty="0" smtClean="0">
                <a:cs typeface="Times New Roman" pitchFamily="18" charset="0"/>
              </a:rPr>
              <a:t>k</a:t>
            </a:r>
            <a:r>
              <a:rPr lang="en-US" dirty="0" smtClean="0">
                <a:cs typeface="Times New Roman" pitchFamily="18" charset="0"/>
              </a:rPr>
              <a:t>=1– (1 –1/k)</a:t>
            </a:r>
            <a:r>
              <a:rPr lang="en-US" i="1" baseline="30000" dirty="0" smtClean="0">
                <a:cs typeface="Times New Roman" pitchFamily="18" charset="0"/>
              </a:rPr>
              <a:t>k</a:t>
            </a:r>
            <a:r>
              <a:rPr lang="en-US" i="1" dirty="0" smtClean="0"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3600" b="1" dirty="0" smtClean="0">
                <a:solidFill>
                  <a:srgbClr val="CC3399"/>
                </a:solidFill>
              </a:rPr>
              <a:t>Lemma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</a:t>
            </a:r>
            <a:r>
              <a:rPr lang="en-US" sz="3600" b="1" dirty="0" smtClean="0">
                <a:solidFill>
                  <a:srgbClr val="CC3399"/>
                </a:solidFill>
              </a:rPr>
              <a:t>9</a:t>
            </a:r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en-US" dirty="0" smtClean="0"/>
              <a:t>If</a:t>
            </a:r>
            <a:r>
              <a:rPr lang="ru-RU" dirty="0" smtClean="0"/>
              <a:t> </a:t>
            </a:r>
            <a:r>
              <a:rPr lang="en-US" dirty="0" smtClean="0"/>
              <a:t>size(</a:t>
            </a:r>
            <a:r>
              <a:rPr lang="en-US" i="1" dirty="0" smtClean="0"/>
              <a:t>c</a:t>
            </a:r>
            <a:r>
              <a:rPr lang="en-US" dirty="0" smtClean="0"/>
              <a:t>)=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  <a:r>
              <a:rPr lang="en-US" dirty="0" smtClean="0"/>
              <a:t>then</a:t>
            </a:r>
            <a:r>
              <a:rPr lang="ru-RU" dirty="0" smtClean="0"/>
              <a:t> </a:t>
            </a:r>
            <a:r>
              <a:rPr lang="en-US" dirty="0" smtClean="0"/>
              <a:t>E[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dirty="0" smtClean="0"/>
              <a:t>]</a:t>
            </a:r>
            <a:r>
              <a:rPr lang="ru-RU" dirty="0" smtClean="0"/>
              <a:t> </a:t>
            </a:r>
            <a:r>
              <a:rPr lang="en-US" dirty="0" smtClean="0">
                <a:cs typeface="Times New Roman" pitchFamily="18" charset="0"/>
              </a:rPr>
              <a:t>≥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el-GR" i="1" dirty="0" smtClean="0">
                <a:cs typeface="Times New Roman" pitchFamily="18" charset="0"/>
              </a:rPr>
              <a:t>β</a:t>
            </a:r>
            <a:r>
              <a:rPr lang="en-US" i="1" baseline="-25000" dirty="0" err="1" smtClean="0">
                <a:cs typeface="Times New Roman" pitchFamily="18" charset="0"/>
              </a:rPr>
              <a:t>k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i="1" dirty="0" err="1" smtClean="0"/>
              <a:t>z</a:t>
            </a:r>
            <a:r>
              <a:rPr lang="en-US" i="1" baseline="30000" dirty="0" smtClean="0"/>
              <a:t>*</a:t>
            </a:r>
            <a:r>
              <a:rPr lang="en-US" dirty="0" smtClean="0"/>
              <a:t>(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  <a:r>
              <a:rPr lang="en-US" i="1" dirty="0" smtClean="0"/>
              <a:t>.</a:t>
            </a:r>
          </a:p>
          <a:p>
            <a:pPr eaLnBrk="1" hangingPunct="1">
              <a:buFontTx/>
              <a:buNone/>
            </a:pP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</a:t>
            </a:r>
            <a:endParaRPr lang="ru-RU" dirty="0" smtClean="0"/>
          </a:p>
        </p:txBody>
      </p:sp>
      <p:graphicFrame>
        <p:nvGraphicFramePr>
          <p:cNvPr id="14338" name="Object 4"/>
          <p:cNvGraphicFramePr>
            <a:graphicFrameLocks noChangeAspect="1"/>
          </p:cNvGraphicFramePr>
          <p:nvPr/>
        </p:nvGraphicFramePr>
        <p:xfrm>
          <a:off x="1524000" y="2368550"/>
          <a:ext cx="5456238" cy="3651250"/>
        </p:xfrm>
        <a:graphic>
          <a:graphicData uri="http://schemas.openxmlformats.org/presentationml/2006/ole">
            <p:oleObj spid="_x0000_s14338" name="Формула" r:id="rId3" imgW="3035160" imgH="203184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3400" y="1447800"/>
            <a:ext cx="79835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+mn-lt"/>
              </a:rPr>
              <a:t>We </a:t>
            </a:r>
            <a:r>
              <a:rPr lang="en-US" sz="2400" dirty="0" smtClean="0">
                <a:latin typeface="+mn-lt"/>
              </a:rPr>
              <a:t>may assume </a:t>
            </a:r>
            <a:r>
              <a:rPr lang="en-US" sz="2400" dirty="0" err="1" smtClean="0">
                <a:latin typeface="+mn-lt"/>
              </a:rPr>
              <a:t>w.l.o.g</a:t>
            </a:r>
            <a:r>
              <a:rPr lang="en-US" sz="2400" dirty="0" smtClean="0">
                <a:latin typeface="+mn-lt"/>
              </a:rPr>
              <a:t>. that all literals in </a:t>
            </a:r>
            <a:r>
              <a:rPr lang="en-US" sz="2400" i="1" dirty="0" smtClean="0">
                <a:latin typeface="+mn-lt"/>
              </a:rPr>
              <a:t>c </a:t>
            </a:r>
            <a:r>
              <a:rPr lang="en-US" sz="2400" dirty="0" smtClean="0">
                <a:latin typeface="+mn-lt"/>
              </a:rPr>
              <a:t>appear </a:t>
            </a:r>
            <a:r>
              <a:rPr lang="en-US" sz="2400" dirty="0" smtClean="0">
                <a:latin typeface="+mn-lt"/>
              </a:rPr>
              <a:t>nonnegated.</a:t>
            </a:r>
          </a:p>
          <a:p>
            <a:r>
              <a:rPr lang="en-US" sz="2400" dirty="0" smtClean="0">
                <a:latin typeface="+mn-lt"/>
              </a:rPr>
              <a:t>Further, by </a:t>
            </a:r>
            <a:r>
              <a:rPr lang="en-US" sz="2400" dirty="0" smtClean="0">
                <a:latin typeface="+mn-lt"/>
              </a:rPr>
              <a:t>renaming variables</a:t>
            </a:r>
            <a:r>
              <a:rPr lang="en-US" sz="2400" dirty="0" smtClean="0">
                <a:latin typeface="+mn-lt"/>
              </a:rPr>
              <a:t>, we may assume</a:t>
            </a:r>
            <a:endParaRPr lang="ru-RU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Proof</a:t>
            </a:r>
            <a:endParaRPr lang="ru-RU" dirty="0" smtClean="0"/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V="1">
            <a:off x="838200" y="1600200"/>
            <a:ext cx="0" cy="3733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V="1">
            <a:off x="838200" y="5334000"/>
            <a:ext cx="723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52450" y="5195888"/>
            <a:ext cx="361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0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5181600" y="52578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latin typeface="Times New Roman" pitchFamily="18" charset="0"/>
              </a:rPr>
              <a:t>1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 flipV="1">
            <a:off x="838200" y="1524000"/>
            <a:ext cx="6705600" cy="38100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Freeform 9"/>
          <p:cNvSpPr>
            <a:spLocks/>
          </p:cNvSpPr>
          <p:nvPr/>
        </p:nvSpPr>
        <p:spPr bwMode="auto">
          <a:xfrm>
            <a:off x="838200" y="2362200"/>
            <a:ext cx="6248400" cy="2971800"/>
          </a:xfrm>
          <a:custGeom>
            <a:avLst/>
            <a:gdLst>
              <a:gd name="T0" fmla="*/ 0 w 3984"/>
              <a:gd name="T1" fmla="*/ 2971800 h 2064"/>
              <a:gd name="T2" fmla="*/ 1204511 w 3984"/>
              <a:gd name="T3" fmla="*/ 1520456 h 2064"/>
              <a:gd name="T4" fmla="*/ 6248400 w 3984"/>
              <a:gd name="T5" fmla="*/ 0 h 2064"/>
              <a:gd name="T6" fmla="*/ 0 60000 65536"/>
              <a:gd name="T7" fmla="*/ 0 60000 65536"/>
              <a:gd name="T8" fmla="*/ 0 60000 65536"/>
              <a:gd name="T9" fmla="*/ 0 w 3984"/>
              <a:gd name="T10" fmla="*/ 0 h 2064"/>
              <a:gd name="T11" fmla="*/ 3984 w 3984"/>
              <a:gd name="T12" fmla="*/ 2064 h 20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84" h="2064">
                <a:moveTo>
                  <a:pt x="0" y="2064"/>
                </a:moveTo>
                <a:cubicBezTo>
                  <a:pt x="52" y="1732"/>
                  <a:pt x="104" y="1400"/>
                  <a:pt x="768" y="1056"/>
                </a:cubicBezTo>
                <a:cubicBezTo>
                  <a:pt x="1432" y="712"/>
                  <a:pt x="2708" y="356"/>
                  <a:pt x="3984" y="0"/>
                </a:cubicBezTo>
              </a:path>
            </a:pathLst>
          </a:custGeom>
          <a:noFill/>
          <a:ln w="28575" cmpd="sng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 flipH="1" flipV="1">
            <a:off x="5181600" y="1600200"/>
            <a:ext cx="76200" cy="3962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7620000" y="5181600"/>
            <a:ext cx="322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z</a:t>
            </a:r>
            <a:endParaRPr lang="ru-RU" sz="2800" i="1">
              <a:latin typeface="Times New Roman" pitchFamily="18" charset="0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76200" y="1524000"/>
            <a:ext cx="738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latin typeface="Times New Roman" pitchFamily="18" charset="0"/>
              </a:rPr>
              <a:t>g</a:t>
            </a:r>
            <a:r>
              <a:rPr lang="en-US" sz="2800">
                <a:latin typeface="Times New Roman" pitchFamily="18" charset="0"/>
              </a:rPr>
              <a:t>(</a:t>
            </a:r>
            <a:r>
              <a:rPr lang="en-US" sz="2800" i="1">
                <a:latin typeface="Times New Roman" pitchFamily="18" charset="0"/>
              </a:rPr>
              <a:t>z</a:t>
            </a:r>
            <a:r>
              <a:rPr lang="en-US" sz="2800">
                <a:latin typeface="Times New Roman" pitchFamily="18" charset="0"/>
              </a:rPr>
              <a:t>)</a:t>
            </a:r>
            <a:endParaRPr lang="ru-RU" sz="2800">
              <a:latin typeface="Times New Roman" pitchFamily="18" charset="0"/>
            </a:endParaRP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752600" y="2667000"/>
            <a:ext cx="24050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chemeClr val="accent2"/>
                </a:solidFill>
                <a:latin typeface="Times New Roman" pitchFamily="18" charset="0"/>
              </a:rPr>
              <a:t>g</a:t>
            </a:r>
            <a:r>
              <a:rPr lang="en-US" sz="2800">
                <a:solidFill>
                  <a:schemeClr val="accent2"/>
                </a:solidFill>
                <a:latin typeface="Times New Roman" pitchFamily="18" charset="0"/>
              </a:rPr>
              <a:t>(</a:t>
            </a:r>
            <a:r>
              <a:rPr lang="en-US" sz="2800" i="1">
                <a:solidFill>
                  <a:schemeClr val="accent2"/>
                </a:solidFill>
                <a:latin typeface="Times New Roman" pitchFamily="18" charset="0"/>
              </a:rPr>
              <a:t>z</a:t>
            </a:r>
            <a:r>
              <a:rPr lang="en-US" sz="2800">
                <a:solidFill>
                  <a:schemeClr val="accent2"/>
                </a:solidFill>
                <a:latin typeface="Times New Roman" pitchFamily="18" charset="0"/>
              </a:rPr>
              <a:t>)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</a:rPr>
              <a:t>=1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– (1 </a:t>
            </a:r>
            <a:r>
              <a:rPr lang="en-US" sz="2400">
                <a:solidFill>
                  <a:schemeClr val="accent2"/>
                </a:solidFill>
              </a:rPr>
              <a:t>– </a:t>
            </a:r>
            <a:r>
              <a:rPr lang="en-US" sz="2400" i="1">
                <a:solidFill>
                  <a:schemeClr val="accent2"/>
                </a:solidFill>
                <a:latin typeface="Times New Roman" pitchFamily="18" charset="0"/>
              </a:rPr>
              <a:t>z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</a:rPr>
              <a:t>/</a:t>
            </a:r>
            <a:r>
              <a:rPr lang="en-US" sz="2400" i="1">
                <a:solidFill>
                  <a:schemeClr val="accent2"/>
                </a:solidFill>
                <a:latin typeface="Times New Roman" pitchFamily="18" charset="0"/>
              </a:rPr>
              <a:t>k</a:t>
            </a:r>
            <a:r>
              <a:rPr lang="en-US" sz="2400">
                <a:solidFill>
                  <a:schemeClr val="accent2"/>
                </a:solidFill>
                <a:latin typeface="Times New Roman" pitchFamily="18" charset="0"/>
              </a:rPr>
              <a:t>)</a:t>
            </a:r>
            <a:r>
              <a:rPr lang="en-US" sz="2400" i="1" baseline="30000">
                <a:solidFill>
                  <a:schemeClr val="accent2"/>
                </a:solidFill>
                <a:latin typeface="Times New Roman" pitchFamily="18" charset="0"/>
              </a:rPr>
              <a:t>k</a:t>
            </a:r>
            <a:endParaRPr lang="ru-RU" sz="2400" i="1" baseline="3000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15374" name="Rectangle 15"/>
          <p:cNvSpPr>
            <a:spLocks noChangeArrowheads="1"/>
          </p:cNvSpPr>
          <p:nvPr/>
        </p:nvSpPr>
        <p:spPr bwMode="auto">
          <a:xfrm>
            <a:off x="1752600" y="1371600"/>
            <a:ext cx="2162175" cy="457200"/>
          </a:xfrm>
          <a:prstGeom prst="rec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sz="2400" i="1">
                <a:latin typeface="Times New Roman" pitchFamily="18" charset="0"/>
              </a:rPr>
              <a:t>β</a:t>
            </a:r>
            <a:r>
              <a:rPr lang="en-US" sz="2400" i="1" baseline="-25000">
                <a:latin typeface="Times New Roman" pitchFamily="18" charset="0"/>
              </a:rPr>
              <a:t>k</a:t>
            </a:r>
            <a:r>
              <a:rPr lang="en-US" sz="2400" i="1">
                <a:latin typeface="Times New Roman" pitchFamily="18" charset="0"/>
              </a:rPr>
              <a:t>=</a:t>
            </a:r>
            <a:r>
              <a:rPr lang="en-US" sz="2400">
                <a:latin typeface="Times New Roman" pitchFamily="18" charset="0"/>
              </a:rPr>
              <a:t>1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– (1 </a:t>
            </a:r>
            <a:r>
              <a:rPr lang="en-US" sz="2400"/>
              <a:t>– </a:t>
            </a:r>
            <a:r>
              <a:rPr lang="en-US" sz="2400">
                <a:latin typeface="Times New Roman" pitchFamily="18" charset="0"/>
              </a:rPr>
              <a:t>1/</a:t>
            </a:r>
            <a:r>
              <a:rPr lang="en-US" sz="2400" i="1">
                <a:latin typeface="Times New Roman" pitchFamily="18" charset="0"/>
              </a:rPr>
              <a:t>k</a:t>
            </a:r>
            <a:r>
              <a:rPr lang="en-US" sz="2400">
                <a:latin typeface="Times New Roman" pitchFamily="18" charset="0"/>
              </a:rPr>
              <a:t>)</a:t>
            </a:r>
            <a:r>
              <a:rPr lang="en-US" sz="2400" i="1" baseline="30000">
                <a:latin typeface="Times New Roman" pitchFamily="18" charset="0"/>
              </a:rPr>
              <a:t>k</a:t>
            </a:r>
            <a:endParaRPr lang="ru-RU" sz="2400" i="1" baseline="30000">
              <a:latin typeface="Times New Roman" pitchFamily="18" charset="0"/>
            </a:endParaRPr>
          </a:p>
        </p:txBody>
      </p:sp>
      <p:sp>
        <p:nvSpPr>
          <p:cNvPr id="15375" name="Text Box 16"/>
          <p:cNvSpPr txBox="1">
            <a:spLocks noChangeArrowheads="1"/>
          </p:cNvSpPr>
          <p:nvPr/>
        </p:nvSpPr>
        <p:spPr bwMode="auto">
          <a:xfrm>
            <a:off x="2743200" y="4114800"/>
            <a:ext cx="1401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i="1">
                <a:solidFill>
                  <a:srgbClr val="008000"/>
                </a:solidFill>
                <a:latin typeface="Times New Roman" pitchFamily="18" charset="0"/>
              </a:rPr>
              <a:t>g</a:t>
            </a:r>
            <a:r>
              <a:rPr lang="en-US" sz="2800">
                <a:solidFill>
                  <a:srgbClr val="008000"/>
                </a:solidFill>
                <a:latin typeface="Times New Roman" pitchFamily="18" charset="0"/>
              </a:rPr>
              <a:t>(</a:t>
            </a:r>
            <a:r>
              <a:rPr lang="en-US" sz="2800" i="1">
                <a:solidFill>
                  <a:srgbClr val="008000"/>
                </a:solidFill>
                <a:latin typeface="Times New Roman" pitchFamily="18" charset="0"/>
              </a:rPr>
              <a:t>z</a:t>
            </a:r>
            <a:r>
              <a:rPr lang="en-US" sz="2800">
                <a:solidFill>
                  <a:srgbClr val="008000"/>
                </a:solidFill>
                <a:latin typeface="Times New Roman" pitchFamily="18" charset="0"/>
              </a:rPr>
              <a:t>)</a:t>
            </a:r>
            <a:r>
              <a:rPr lang="en-US" sz="2400" i="1">
                <a:solidFill>
                  <a:srgbClr val="008000"/>
                </a:solidFill>
                <a:latin typeface="Times New Roman" pitchFamily="18" charset="0"/>
              </a:rPr>
              <a:t>=</a:t>
            </a:r>
            <a:r>
              <a:rPr lang="el-GR" sz="2400" i="1">
                <a:solidFill>
                  <a:srgbClr val="008000"/>
                </a:solidFill>
                <a:latin typeface="Times New Roman" pitchFamily="18" charset="0"/>
              </a:rPr>
              <a:t>β</a:t>
            </a:r>
            <a:r>
              <a:rPr lang="en-US" sz="2400" i="1" baseline="-25000">
                <a:solidFill>
                  <a:srgbClr val="008000"/>
                </a:solidFill>
                <a:latin typeface="Times New Roman" pitchFamily="18" charset="0"/>
              </a:rPr>
              <a:t>k</a:t>
            </a:r>
            <a:r>
              <a:rPr lang="en-US" sz="2400" i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2800" i="1">
                <a:solidFill>
                  <a:srgbClr val="008000"/>
                </a:solidFill>
                <a:latin typeface="Times New Roman" pitchFamily="18" charset="0"/>
              </a:rPr>
              <a:t>z</a:t>
            </a:r>
            <a:endParaRPr lang="ru-RU" sz="2800" i="1">
              <a:solidFill>
                <a:srgbClr val="008000"/>
              </a:solidFill>
              <a:latin typeface="Times New Roman" pitchFamily="18" charset="0"/>
            </a:endParaRPr>
          </a:p>
        </p:txBody>
      </p:sp>
      <p:graphicFrame>
        <p:nvGraphicFramePr>
          <p:cNvPr id="208913" name="Object 17"/>
          <p:cNvGraphicFramePr>
            <a:graphicFrameLocks noChangeAspect="1"/>
          </p:cNvGraphicFramePr>
          <p:nvPr/>
        </p:nvGraphicFramePr>
        <p:xfrm>
          <a:off x="1054100" y="5791200"/>
          <a:ext cx="5041900" cy="838200"/>
        </p:xfrm>
        <a:graphic>
          <a:graphicData uri="http://schemas.openxmlformats.org/presentationml/2006/ole">
            <p:oleObj spid="_x0000_s15362" name="Формула" r:id="rId3" imgW="5041800" imgH="838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0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smtClean="0"/>
              <a:t>1</a:t>
            </a:r>
            <a:r>
              <a:rPr lang="ru-RU" sz="4000" smtClean="0">
                <a:cs typeface="Times New Roman" pitchFamily="18" charset="0"/>
              </a:rPr>
              <a:t>–1</a:t>
            </a:r>
            <a:r>
              <a:rPr lang="en-US" sz="4000" smtClean="0">
                <a:cs typeface="Times New Roman" pitchFamily="18" charset="0"/>
              </a:rPr>
              <a:t>/e</a:t>
            </a:r>
            <a:endParaRPr lang="ru-RU" sz="4000" smtClean="0">
              <a:cs typeface="Times New Roman" pitchFamily="18" charset="0"/>
            </a:endParaRP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CC3399"/>
                </a:solidFill>
              </a:rPr>
              <a:t>Corollary </a:t>
            </a:r>
            <a:r>
              <a:rPr lang="en-US" b="1" dirty="0" smtClean="0">
                <a:solidFill>
                  <a:srgbClr val="CC3399"/>
                </a:solidFill>
              </a:rPr>
              <a:t>10</a:t>
            </a:r>
            <a:r>
              <a:rPr lang="ru-RU" b="1" dirty="0" smtClean="0">
                <a:solidFill>
                  <a:srgbClr val="CC3399"/>
                </a:solidFill>
              </a:rPr>
              <a:t>.</a:t>
            </a:r>
            <a:r>
              <a:rPr lang="en-US" b="1" dirty="0" smtClean="0">
                <a:solidFill>
                  <a:srgbClr val="CC3399"/>
                </a:solidFill>
              </a:rPr>
              <a:t>10</a:t>
            </a:r>
            <a:r>
              <a:rPr lang="ru-RU" b="1" dirty="0" smtClean="0">
                <a:solidFill>
                  <a:srgbClr val="CC3399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  </a:t>
            </a:r>
            <a:r>
              <a:rPr lang="en-US" sz="2800" dirty="0" smtClean="0"/>
              <a:t>E[</a:t>
            </a:r>
            <a:r>
              <a:rPr lang="en-US" sz="2800" i="1" dirty="0" smtClean="0"/>
              <a:t>W</a:t>
            </a:r>
            <a:r>
              <a:rPr lang="en-US" sz="2800" dirty="0" smtClean="0"/>
              <a:t>]</a:t>
            </a:r>
            <a:r>
              <a:rPr lang="ru-RU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≥</a:t>
            </a: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el-GR" sz="2800" i="1" dirty="0" smtClean="0">
                <a:cs typeface="Times New Roman" pitchFamily="18" charset="0"/>
              </a:rPr>
              <a:t>β</a:t>
            </a:r>
            <a:r>
              <a:rPr lang="en-US" sz="2800" i="1" baseline="-25000" dirty="0" err="1" smtClean="0">
                <a:cs typeface="Times New Roman" pitchFamily="18" charset="0"/>
              </a:rPr>
              <a:t>k</a:t>
            </a:r>
            <a:r>
              <a:rPr lang="en-US" sz="2800" dirty="0" err="1" smtClean="0">
                <a:cs typeface="Times New Roman" pitchFamily="18" charset="0"/>
              </a:rPr>
              <a:t>OPT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smtClean="0">
                <a:cs typeface="Times New Roman" pitchFamily="18" charset="0"/>
              </a:rPr>
              <a:t>(if all clauses are of size at most </a:t>
            </a:r>
            <a:r>
              <a:rPr lang="en-US" sz="2800" i="1" dirty="0" smtClean="0">
                <a:cs typeface="Times New Roman" pitchFamily="18" charset="0"/>
              </a:rPr>
              <a:t>k</a:t>
            </a:r>
            <a:r>
              <a:rPr lang="en-US" sz="2800" dirty="0" smtClean="0">
                <a:cs typeface="Times New Roman" pitchFamily="18" charset="0"/>
              </a:rPr>
              <a:t>).</a:t>
            </a:r>
          </a:p>
          <a:p>
            <a:r>
              <a:rPr lang="en-US" sz="2800" dirty="0" smtClean="0">
                <a:cs typeface="Times New Roman" pitchFamily="18" charset="0"/>
              </a:rPr>
              <a:t>Proof. </a:t>
            </a:r>
            <a:r>
              <a:rPr lang="en-US" sz="2800" dirty="0" smtClean="0"/>
              <a:t>Notice that </a:t>
            </a:r>
            <a:r>
              <a:rPr lang="en-US" sz="2800" i="1" dirty="0" err="1" smtClean="0"/>
              <a:t>β</a:t>
            </a:r>
            <a:r>
              <a:rPr lang="en-US" sz="2800" i="1" baseline="-25000" dirty="0" err="1" smtClean="0"/>
              <a:t>k</a:t>
            </a:r>
            <a:r>
              <a:rPr lang="en-US" sz="2800" i="1" dirty="0" smtClean="0"/>
              <a:t> </a:t>
            </a:r>
            <a:r>
              <a:rPr lang="en-US" sz="2800" dirty="0" smtClean="0"/>
              <a:t>is a decreasing function of </a:t>
            </a:r>
            <a:r>
              <a:rPr lang="en-US" sz="2800" i="1" dirty="0" smtClean="0"/>
              <a:t>k. </a:t>
            </a:r>
            <a:r>
              <a:rPr lang="en-US" sz="2800" dirty="0" smtClean="0"/>
              <a:t>Thus, if all clauses are of </a:t>
            </a:r>
            <a:r>
              <a:rPr lang="en-US" sz="2800" dirty="0" smtClean="0"/>
              <a:t>size at </a:t>
            </a:r>
            <a:r>
              <a:rPr lang="en-US" sz="2800" dirty="0" smtClean="0"/>
              <a:t>most </a:t>
            </a:r>
            <a:r>
              <a:rPr lang="en-US" sz="2800" i="1" dirty="0" smtClean="0"/>
              <a:t>k,</a:t>
            </a: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800" dirty="0" smtClean="0"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endParaRPr lang="en-US" sz="2800" b="1" dirty="0" smtClean="0">
              <a:solidFill>
                <a:srgbClr val="CC3399"/>
              </a:solidFill>
              <a:cs typeface="Times New Roman" pitchFamily="18" charset="0"/>
            </a:endParaRPr>
          </a:p>
        </p:txBody>
      </p:sp>
      <p:graphicFrame>
        <p:nvGraphicFramePr>
          <p:cNvPr id="16386" name="Object 4"/>
          <p:cNvGraphicFramePr>
            <a:graphicFrameLocks noChangeAspect="1"/>
          </p:cNvGraphicFramePr>
          <p:nvPr/>
        </p:nvGraphicFramePr>
        <p:xfrm>
          <a:off x="2144713" y="3886200"/>
          <a:ext cx="5302250" cy="765175"/>
        </p:xfrm>
        <a:graphic>
          <a:graphicData uri="http://schemas.openxmlformats.org/presentationml/2006/ole">
            <p:oleObj spid="_x0000_s16386" name="Формула" r:id="rId3" imgW="2463480" imgH="355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(1</a:t>
            </a:r>
            <a:r>
              <a:rPr lang="ru-RU" dirty="0" smtClean="0">
                <a:cs typeface="Times New Roman" pitchFamily="18" charset="0"/>
              </a:rPr>
              <a:t>–1</a:t>
            </a:r>
            <a:r>
              <a:rPr lang="en-US" dirty="0" smtClean="0">
                <a:cs typeface="Times New Roman" pitchFamily="18" charset="0"/>
              </a:rPr>
              <a:t>/e</a:t>
            </a:r>
            <a:r>
              <a:rPr lang="ru-RU" dirty="0" smtClean="0"/>
              <a:t>)</a:t>
            </a:r>
            <a:r>
              <a:rPr lang="en-US" dirty="0" smtClean="0"/>
              <a:t>-</a:t>
            </a:r>
            <a:r>
              <a:rPr lang="en-US" dirty="0" smtClean="0"/>
              <a:t>factor approximation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Since                                  we obtain the following result .</a:t>
            </a:r>
          </a:p>
          <a:p>
            <a:pPr eaLnBrk="1" hangingPunct="1">
              <a:buNone/>
            </a:pPr>
            <a:endParaRPr lang="en-US" sz="2800" b="1" dirty="0" smtClean="0">
              <a:solidFill>
                <a:srgbClr val="CC3399"/>
              </a:solidFill>
            </a:endParaRPr>
          </a:p>
          <a:p>
            <a:pPr eaLnBrk="1" hangingPunct="1">
              <a:buNone/>
            </a:pPr>
            <a:r>
              <a:rPr lang="en-US" sz="2800" b="1" dirty="0" smtClean="0">
                <a:solidFill>
                  <a:srgbClr val="CC3399"/>
                </a:solidFill>
              </a:rPr>
              <a:t> </a:t>
            </a:r>
            <a:r>
              <a:rPr lang="en-US" sz="2800" b="1" dirty="0" smtClean="0">
                <a:solidFill>
                  <a:srgbClr val="CC3399"/>
                </a:solidFill>
              </a:rPr>
              <a:t>   Theorem </a:t>
            </a:r>
            <a:r>
              <a:rPr lang="en-US" sz="2800" b="1" dirty="0" smtClean="0">
                <a:solidFill>
                  <a:srgbClr val="CC3399"/>
                </a:solidFill>
              </a:rPr>
              <a:t>10</a:t>
            </a:r>
            <a:r>
              <a:rPr lang="ru-RU" sz="2800" b="1" dirty="0" smtClean="0">
                <a:solidFill>
                  <a:srgbClr val="CC3399"/>
                </a:solidFill>
              </a:rPr>
              <a:t>.</a:t>
            </a:r>
            <a:r>
              <a:rPr lang="en-US" sz="2800" b="1" dirty="0" smtClean="0">
                <a:solidFill>
                  <a:srgbClr val="CC3399"/>
                </a:solidFill>
              </a:rPr>
              <a:t>1</a:t>
            </a:r>
            <a:r>
              <a:rPr lang="ru-RU" sz="2800" b="1" dirty="0" smtClean="0">
                <a:solidFill>
                  <a:srgbClr val="CC3399"/>
                </a:solidFill>
              </a:rPr>
              <a:t>1 </a:t>
            </a:r>
          </a:p>
          <a:p>
            <a:pPr eaLnBrk="1" hangingPunct="1">
              <a:buFontTx/>
              <a:buNone/>
            </a:pPr>
            <a:r>
              <a:rPr lang="en-US" sz="2800" dirty="0" smtClean="0"/>
              <a:t>    Algorithm LP-</a:t>
            </a:r>
            <a:r>
              <a:rPr lang="en-US" sz="2800" dirty="0" smtClean="0">
                <a:cs typeface="Times New Roman" pitchFamily="18" charset="0"/>
              </a:rPr>
              <a:t>MAX-SAT is a </a:t>
            </a:r>
            <a:r>
              <a:rPr lang="ru-RU" sz="2800" dirty="0" smtClean="0"/>
              <a:t>(</a:t>
            </a:r>
            <a:r>
              <a:rPr lang="ru-RU" sz="2800" dirty="0" smtClean="0"/>
              <a:t>1</a:t>
            </a:r>
            <a:r>
              <a:rPr lang="ru-RU" sz="2800" dirty="0" smtClean="0">
                <a:cs typeface="Times New Roman" pitchFamily="18" charset="0"/>
              </a:rPr>
              <a:t>–1</a:t>
            </a:r>
            <a:r>
              <a:rPr lang="en-US" sz="2800" dirty="0" smtClean="0">
                <a:cs typeface="Times New Roman" pitchFamily="18" charset="0"/>
              </a:rPr>
              <a:t>/e</a:t>
            </a:r>
            <a:r>
              <a:rPr lang="ru-RU" sz="2800" dirty="0" smtClean="0"/>
              <a:t>)</a:t>
            </a:r>
            <a:r>
              <a:rPr lang="en-US" sz="2800" dirty="0" smtClean="0"/>
              <a:t>-factor algorithm for MAX-SAT</a:t>
            </a:r>
            <a:r>
              <a:rPr lang="ru-RU" sz="2800" dirty="0" smtClean="0"/>
              <a:t>. </a:t>
            </a:r>
            <a:endParaRPr lang="ru-RU" sz="2800" dirty="0" smtClean="0"/>
          </a:p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828800" y="1600200"/>
          <a:ext cx="2670175" cy="866775"/>
        </p:xfrm>
        <a:graphic>
          <a:graphicData uri="http://schemas.openxmlformats.org/presentationml/2006/ole">
            <p:oleObj spid="_x0000_s91138" name="Формула" r:id="rId3" imgW="144756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</a:t>
            </a:r>
            <a:r>
              <a:rPr lang="ru-RU" sz="4000" dirty="0" smtClean="0"/>
              <a:t> (¾)-</a:t>
            </a:r>
            <a:r>
              <a:rPr lang="en-US" sz="4000" dirty="0" smtClean="0"/>
              <a:t>factor algorithm</a:t>
            </a:r>
            <a:endParaRPr lang="ru-RU" sz="4000" dirty="0" smtClean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will combine the two algorithms as follows. Let </a:t>
            </a:r>
            <a:r>
              <a:rPr lang="en-US" i="1" dirty="0" smtClean="0"/>
              <a:t>b </a:t>
            </a:r>
            <a:r>
              <a:rPr lang="en-US" dirty="0" smtClean="0"/>
              <a:t>be the flip of a fair coin.</a:t>
            </a:r>
          </a:p>
          <a:p>
            <a:r>
              <a:rPr lang="en-US" dirty="0" smtClean="0"/>
              <a:t>If </a:t>
            </a:r>
            <a:r>
              <a:rPr lang="en-US" i="1" dirty="0" smtClean="0"/>
              <a:t>b </a:t>
            </a:r>
            <a:r>
              <a:rPr lang="en-US" dirty="0" smtClean="0"/>
              <a:t>= 0</a:t>
            </a:r>
            <a:r>
              <a:rPr lang="en-US" i="1" dirty="0" smtClean="0"/>
              <a:t>, </a:t>
            </a:r>
            <a:r>
              <a:rPr lang="en-US" dirty="0" smtClean="0"/>
              <a:t>run the </a:t>
            </a:r>
            <a:r>
              <a:rPr lang="en-US" dirty="0" smtClean="0"/>
              <a:t>Johnson algorithm, </a:t>
            </a:r>
            <a:r>
              <a:rPr lang="en-US" dirty="0" smtClean="0"/>
              <a:t>and </a:t>
            </a:r>
            <a:r>
              <a:rPr lang="en-US" dirty="0" smtClean="0"/>
              <a:t>               if </a:t>
            </a:r>
            <a:r>
              <a:rPr lang="en-US" i="1" dirty="0" smtClean="0"/>
              <a:t>b </a:t>
            </a:r>
            <a:r>
              <a:rPr lang="en-US" dirty="0" smtClean="0"/>
              <a:t>= 1</a:t>
            </a:r>
            <a:r>
              <a:rPr lang="en-US" i="1" dirty="0" smtClean="0"/>
              <a:t>, </a:t>
            </a:r>
            <a:r>
              <a:rPr lang="en-US" dirty="0" smtClean="0"/>
              <a:t>run Algorithm LP-</a:t>
            </a:r>
            <a:r>
              <a:rPr lang="en-US" dirty="0" smtClean="0">
                <a:cs typeface="Times New Roman" pitchFamily="18" charset="0"/>
              </a:rPr>
              <a:t>MAX-SAT</a:t>
            </a:r>
            <a:r>
              <a:rPr lang="en-US" dirty="0" smtClean="0"/>
              <a:t>. </a:t>
            </a:r>
            <a:endParaRPr lang="ru-RU" dirty="0" smtClean="0"/>
          </a:p>
          <a:p>
            <a:pPr eaLnBrk="1" hangingPunct="1"/>
            <a:r>
              <a:rPr lang="en-US" dirty="0" smtClean="0"/>
              <a:t>Let</a:t>
            </a:r>
            <a:r>
              <a:rPr lang="ru-RU" dirty="0" smtClean="0"/>
              <a:t> </a:t>
            </a:r>
            <a:r>
              <a:rPr lang="en-US" i="1" dirty="0" smtClean="0"/>
              <a:t>z</a:t>
            </a:r>
            <a:r>
              <a:rPr lang="en-US" dirty="0" smtClean="0"/>
              <a:t>* </a:t>
            </a:r>
            <a:r>
              <a:rPr lang="en-US" dirty="0" smtClean="0"/>
              <a:t>be </a:t>
            </a:r>
            <a:r>
              <a:rPr lang="en-US" dirty="0" smtClean="0"/>
              <a:t>the optimal solution of </a:t>
            </a:r>
            <a:r>
              <a:rPr lang="en-US" dirty="0" smtClean="0"/>
              <a:t>LP </a:t>
            </a:r>
            <a:r>
              <a:rPr lang="en-US" dirty="0" smtClean="0"/>
              <a:t>on the given instance.</a:t>
            </a:r>
            <a:endParaRPr lang="ru-RU" dirty="0" smtClean="0"/>
          </a:p>
          <a:p>
            <a:pPr eaLnBrk="1" hangingPunct="1"/>
            <a:r>
              <a:rPr lang="en-US" b="1" dirty="0" smtClean="0">
                <a:solidFill>
                  <a:srgbClr val="CC3399"/>
                </a:solidFill>
              </a:rPr>
              <a:t>Lemma </a:t>
            </a:r>
            <a:r>
              <a:rPr lang="en-US" b="1" dirty="0" smtClean="0">
                <a:solidFill>
                  <a:srgbClr val="CC3399"/>
                </a:solidFill>
              </a:rPr>
              <a:t>10</a:t>
            </a:r>
            <a:r>
              <a:rPr lang="ru-RU" b="1" dirty="0" smtClean="0">
                <a:solidFill>
                  <a:srgbClr val="CC3399"/>
                </a:solidFill>
              </a:rPr>
              <a:t>.12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</a:t>
            </a:r>
            <a:r>
              <a:rPr lang="ru-RU" dirty="0" smtClean="0"/>
              <a:t> </a:t>
            </a:r>
            <a:r>
              <a:rPr lang="en-US" dirty="0" smtClean="0"/>
              <a:t>E[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dirty="0" smtClean="0"/>
              <a:t>] </a:t>
            </a:r>
            <a:r>
              <a:rPr lang="en-US" dirty="0" smtClean="0">
                <a:cs typeface="Times New Roman" pitchFamily="18" charset="0"/>
              </a:rPr>
              <a:t>≥ </a:t>
            </a:r>
            <a:r>
              <a:rPr lang="ru-RU" dirty="0" smtClean="0"/>
              <a:t>(3</a:t>
            </a:r>
            <a:r>
              <a:rPr lang="en-US" dirty="0" smtClean="0"/>
              <a:t>/4</a:t>
            </a:r>
            <a:r>
              <a:rPr lang="ru-RU" dirty="0" smtClean="0"/>
              <a:t>)</a:t>
            </a:r>
            <a:r>
              <a:rPr lang="en-US" i="1" dirty="0" err="1" smtClean="0"/>
              <a:t>w</a:t>
            </a:r>
            <a:r>
              <a:rPr lang="en-US" i="1" baseline="-25000" dirty="0" err="1" smtClean="0"/>
              <a:t>c</a:t>
            </a:r>
            <a:r>
              <a:rPr lang="en-US" i="1" dirty="0" err="1" smtClean="0"/>
              <a:t>z</a:t>
            </a:r>
            <a:r>
              <a:rPr lang="en-US" i="1" baseline="30000" dirty="0" smtClean="0"/>
              <a:t>*</a:t>
            </a:r>
            <a:r>
              <a:rPr lang="en-US" dirty="0" smtClean="0"/>
              <a:t>(</a:t>
            </a:r>
            <a:r>
              <a:rPr lang="en-US" i="1" dirty="0" smtClean="0"/>
              <a:t>c</a:t>
            </a:r>
            <a:r>
              <a:rPr lang="en-US" dirty="0" smtClean="0"/>
              <a:t>)</a:t>
            </a:r>
            <a:r>
              <a:rPr lang="en-US" i="1" dirty="0" smtClean="0"/>
              <a:t>.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E[</a:t>
            </a:r>
            <a:r>
              <a:rPr lang="en-US" i="1" smtClean="0"/>
              <a:t>W</a:t>
            </a:r>
            <a:r>
              <a:rPr lang="en-US" i="1" baseline="-25000" smtClean="0"/>
              <a:t>c</a:t>
            </a:r>
            <a:r>
              <a:rPr lang="en-US" smtClean="0"/>
              <a:t>] </a:t>
            </a:r>
            <a:r>
              <a:rPr lang="en-US" smtClean="0">
                <a:cs typeface="Times New Roman" pitchFamily="18" charset="0"/>
              </a:rPr>
              <a:t>≥ </a:t>
            </a:r>
            <a:r>
              <a:rPr lang="ru-RU" smtClean="0"/>
              <a:t>(3</a:t>
            </a:r>
            <a:r>
              <a:rPr lang="en-US" smtClean="0"/>
              <a:t>/4</a:t>
            </a:r>
            <a:r>
              <a:rPr lang="ru-RU" smtClean="0"/>
              <a:t>)</a:t>
            </a:r>
            <a:r>
              <a:rPr lang="en-US" i="1" smtClean="0"/>
              <a:t>w</a:t>
            </a:r>
            <a:r>
              <a:rPr lang="en-US" i="1" baseline="-25000" smtClean="0"/>
              <a:t>c</a:t>
            </a:r>
            <a:r>
              <a:rPr lang="en-US" i="1" smtClean="0"/>
              <a:t>z</a:t>
            </a:r>
            <a:r>
              <a:rPr lang="en-US" i="1" baseline="30000" smtClean="0"/>
              <a:t>*</a:t>
            </a:r>
            <a:r>
              <a:rPr lang="en-US" smtClean="0"/>
              <a:t>(</a:t>
            </a:r>
            <a:r>
              <a:rPr lang="en-US" i="1" smtClean="0"/>
              <a:t>c</a:t>
            </a:r>
            <a:r>
              <a:rPr lang="en-US" smtClean="0"/>
              <a:t>)</a:t>
            </a:r>
            <a:endParaRPr lang="ru-RU" i="1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Let</a:t>
            </a:r>
            <a:r>
              <a:rPr lang="ru-RU" sz="2800" dirty="0" smtClean="0"/>
              <a:t> </a:t>
            </a:r>
            <a:r>
              <a:rPr lang="en-US" sz="2800" dirty="0" smtClean="0"/>
              <a:t>size(</a:t>
            </a:r>
            <a:r>
              <a:rPr lang="en-US" sz="2800" i="1" dirty="0" smtClean="0"/>
              <a:t>c</a:t>
            </a:r>
            <a:r>
              <a:rPr lang="en-US" sz="2800" dirty="0" smtClean="0"/>
              <a:t>)=</a:t>
            </a:r>
            <a:r>
              <a:rPr lang="en-US" sz="2800" i="1" dirty="0" smtClean="0"/>
              <a:t>k. </a:t>
            </a:r>
            <a:endParaRPr lang="ru-RU" sz="2800" i="1" dirty="0" smtClean="0"/>
          </a:p>
          <a:p>
            <a:pPr eaLnBrk="1" hangingPunct="1"/>
            <a:r>
              <a:rPr lang="ru-RU" sz="2800" i="1" dirty="0" smtClean="0"/>
              <a:t>Л </a:t>
            </a:r>
            <a:r>
              <a:rPr lang="ru-RU" sz="2800" dirty="0" smtClean="0"/>
              <a:t>8.5 </a:t>
            </a:r>
            <a:r>
              <a:rPr lang="ru-RU" sz="2800" dirty="0" smtClean="0">
                <a:sym typeface="Symbol" pitchFamily="18" charset="2"/>
              </a:rPr>
              <a:t> </a:t>
            </a:r>
            <a:r>
              <a:rPr lang="en-US" sz="2800" dirty="0" smtClean="0"/>
              <a:t>E[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i="1" dirty="0" err="1" smtClean="0"/>
              <a:t>|b</a:t>
            </a:r>
            <a:r>
              <a:rPr lang="en-US" sz="2800" dirty="0" smtClean="0"/>
              <a:t>=0]</a:t>
            </a:r>
            <a:r>
              <a:rPr lang="ru-RU" sz="2800" dirty="0" smtClean="0"/>
              <a:t> </a:t>
            </a:r>
            <a:r>
              <a:rPr lang="en-US" sz="2800" dirty="0" smtClean="0"/>
              <a:t>=</a:t>
            </a:r>
            <a:r>
              <a:rPr lang="ru-RU" sz="2800" dirty="0" smtClean="0"/>
              <a:t> </a:t>
            </a:r>
            <a:r>
              <a:rPr lang="el-GR" sz="2800" i="1" dirty="0" smtClean="0">
                <a:cs typeface="Times New Roman" pitchFamily="18" charset="0"/>
              </a:rPr>
              <a:t>α</a:t>
            </a:r>
            <a:r>
              <a:rPr lang="en-US" sz="2800" i="1" baseline="-25000" dirty="0" err="1" smtClean="0">
                <a:cs typeface="Times New Roman" pitchFamily="18" charset="0"/>
              </a:rPr>
              <a:t>k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ru-RU" sz="2800" i="1" baseline="-25000" dirty="0" smtClean="0"/>
              <a:t> </a:t>
            </a:r>
            <a:r>
              <a:rPr lang="ru-RU" sz="2800" dirty="0" smtClean="0">
                <a:cs typeface="Times New Roman" pitchFamily="18" charset="0"/>
              </a:rPr>
              <a:t>≥ </a:t>
            </a:r>
            <a:r>
              <a:rPr lang="el-GR" sz="2800" i="1" dirty="0" smtClean="0">
                <a:cs typeface="Times New Roman" pitchFamily="18" charset="0"/>
              </a:rPr>
              <a:t>α</a:t>
            </a:r>
            <a:r>
              <a:rPr lang="en-US" sz="2800" i="1" baseline="-25000" dirty="0" err="1" smtClean="0">
                <a:cs typeface="Times New Roman" pitchFamily="18" charset="0"/>
              </a:rPr>
              <a:t>k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ru-RU" sz="2800" i="1" baseline="-25000" dirty="0" smtClean="0"/>
              <a:t> </a:t>
            </a:r>
            <a:r>
              <a:rPr lang="en-US" sz="2800" i="1" dirty="0" smtClean="0"/>
              <a:t>z</a:t>
            </a:r>
            <a:r>
              <a:rPr lang="en-US" sz="2800" i="1" baseline="30000" dirty="0" smtClean="0"/>
              <a:t>*</a:t>
            </a:r>
            <a:r>
              <a:rPr lang="en-US" sz="2800" dirty="0" smtClean="0"/>
              <a:t>(</a:t>
            </a:r>
            <a:r>
              <a:rPr lang="en-US" sz="2800" i="1" dirty="0" smtClean="0"/>
              <a:t>c</a:t>
            </a:r>
            <a:r>
              <a:rPr lang="en-US" sz="2800" dirty="0" smtClean="0"/>
              <a:t>)</a:t>
            </a:r>
          </a:p>
          <a:p>
            <a:pPr eaLnBrk="1" hangingPunct="1"/>
            <a:r>
              <a:rPr lang="ru-RU" sz="2800" i="1" dirty="0" smtClean="0"/>
              <a:t>Л </a:t>
            </a:r>
            <a:r>
              <a:rPr lang="ru-RU" sz="2800" dirty="0" smtClean="0"/>
              <a:t>8.</a:t>
            </a:r>
            <a:r>
              <a:rPr lang="en-US" sz="2800" dirty="0" smtClean="0"/>
              <a:t>9</a:t>
            </a:r>
            <a:r>
              <a:rPr lang="ru-RU" sz="2800" dirty="0" smtClean="0"/>
              <a:t> </a:t>
            </a:r>
            <a:r>
              <a:rPr lang="ru-RU" sz="2800" dirty="0" smtClean="0">
                <a:sym typeface="Symbol" pitchFamily="18" charset="2"/>
              </a:rPr>
              <a:t> </a:t>
            </a:r>
            <a:r>
              <a:rPr lang="en-US" sz="2800" dirty="0" smtClean="0"/>
              <a:t>E[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i="1" dirty="0" err="1" smtClean="0"/>
              <a:t>|b</a:t>
            </a:r>
            <a:r>
              <a:rPr lang="en-US" sz="2800" dirty="0" smtClean="0"/>
              <a:t>=1]</a:t>
            </a:r>
            <a:r>
              <a:rPr lang="ru-RU" sz="2800" dirty="0" smtClean="0"/>
              <a:t> </a:t>
            </a:r>
            <a:r>
              <a:rPr lang="ru-RU" sz="2800" i="1" baseline="-25000" dirty="0" smtClean="0"/>
              <a:t> </a:t>
            </a:r>
            <a:r>
              <a:rPr lang="ru-RU" sz="2800" dirty="0" smtClean="0">
                <a:cs typeface="Times New Roman" pitchFamily="18" charset="0"/>
              </a:rPr>
              <a:t>≥ </a:t>
            </a:r>
            <a:r>
              <a:rPr lang="el-GR" sz="2800" i="1" dirty="0" smtClean="0">
                <a:cs typeface="Times New Roman" pitchFamily="18" charset="0"/>
              </a:rPr>
              <a:t>β</a:t>
            </a:r>
            <a:r>
              <a:rPr lang="en-US" sz="2800" i="1" baseline="-25000" dirty="0" err="1" smtClean="0">
                <a:cs typeface="Times New Roman" pitchFamily="18" charset="0"/>
              </a:rPr>
              <a:t>k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ru-RU" sz="2800" i="1" baseline="-25000" dirty="0" smtClean="0"/>
              <a:t> </a:t>
            </a:r>
            <a:r>
              <a:rPr lang="en-US" sz="2800" i="1" dirty="0" smtClean="0"/>
              <a:t>z</a:t>
            </a:r>
            <a:r>
              <a:rPr lang="en-US" sz="2800" i="1" baseline="30000" dirty="0" smtClean="0"/>
              <a:t>*</a:t>
            </a:r>
            <a:r>
              <a:rPr lang="en-US" sz="2800" dirty="0" smtClean="0"/>
              <a:t>(</a:t>
            </a:r>
            <a:r>
              <a:rPr lang="en-US" sz="2800" i="1" dirty="0" smtClean="0"/>
              <a:t>c</a:t>
            </a:r>
            <a:r>
              <a:rPr lang="en-US" sz="2800" dirty="0" smtClean="0"/>
              <a:t>)</a:t>
            </a:r>
          </a:p>
          <a:p>
            <a:pPr eaLnBrk="1" hangingPunct="1"/>
            <a:r>
              <a:rPr lang="en-US" sz="2800" dirty="0" smtClean="0"/>
              <a:t>E[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dirty="0" smtClean="0"/>
              <a:t>] = (1/2)(E[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i="1" dirty="0" err="1" smtClean="0"/>
              <a:t>|b</a:t>
            </a:r>
            <a:r>
              <a:rPr lang="en-US" sz="2800" dirty="0" smtClean="0"/>
              <a:t>=0]+ E[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i="1" dirty="0" err="1" smtClean="0"/>
              <a:t>|b</a:t>
            </a:r>
            <a:r>
              <a:rPr lang="en-US" sz="2800" dirty="0" smtClean="0"/>
              <a:t>=1]) </a:t>
            </a:r>
            <a:r>
              <a:rPr lang="en-US" sz="2800" dirty="0" smtClean="0">
                <a:cs typeface="Times New Roman" pitchFamily="18" charset="0"/>
              </a:rPr>
              <a:t>≥</a:t>
            </a:r>
            <a:r>
              <a:rPr lang="en-US" sz="2800" dirty="0" smtClean="0"/>
              <a:t>                      </a:t>
            </a:r>
            <a:r>
              <a:rPr lang="ru-RU" sz="2800" dirty="0" smtClean="0">
                <a:cs typeface="Times New Roman" pitchFamily="18" charset="0"/>
              </a:rPr>
              <a:t>≥</a:t>
            </a:r>
            <a:r>
              <a:rPr lang="en-US" sz="2800" dirty="0" smtClean="0">
                <a:cs typeface="Times New Roman" pitchFamily="18" charset="0"/>
              </a:rPr>
              <a:t> </a:t>
            </a:r>
            <a:r>
              <a:rPr lang="en-US" sz="2800" dirty="0" smtClean="0"/>
              <a:t>(1/2)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ru-RU" sz="2800" i="1" baseline="-25000" dirty="0" smtClean="0"/>
              <a:t> </a:t>
            </a:r>
            <a:r>
              <a:rPr lang="en-US" sz="2800" i="1" dirty="0" smtClean="0"/>
              <a:t>z</a:t>
            </a:r>
            <a:r>
              <a:rPr lang="en-US" sz="2800" i="1" baseline="30000" dirty="0" smtClean="0"/>
              <a:t>*</a:t>
            </a:r>
            <a:r>
              <a:rPr lang="en-US" sz="2800" dirty="0" smtClean="0"/>
              <a:t>(</a:t>
            </a:r>
            <a:r>
              <a:rPr lang="en-US" sz="2800" i="1" dirty="0" smtClean="0"/>
              <a:t>c</a:t>
            </a:r>
            <a:r>
              <a:rPr lang="en-US" sz="2800" dirty="0" smtClean="0"/>
              <a:t>)(</a:t>
            </a:r>
            <a:r>
              <a:rPr lang="el-GR" sz="2800" i="1" dirty="0" smtClean="0">
                <a:cs typeface="Times New Roman" pitchFamily="18" charset="0"/>
              </a:rPr>
              <a:t>α</a:t>
            </a:r>
            <a:r>
              <a:rPr lang="en-US" sz="2800" i="1" baseline="-25000" dirty="0" smtClean="0">
                <a:cs typeface="Times New Roman" pitchFamily="18" charset="0"/>
              </a:rPr>
              <a:t>k</a:t>
            </a:r>
            <a:r>
              <a:rPr lang="en-US" sz="2800" i="1" dirty="0" smtClean="0">
                <a:cs typeface="Times New Roman" pitchFamily="18" charset="0"/>
              </a:rPr>
              <a:t>+</a:t>
            </a:r>
            <a:r>
              <a:rPr lang="el-GR" sz="2800" i="1" dirty="0" smtClean="0">
                <a:cs typeface="Times New Roman" pitchFamily="18" charset="0"/>
              </a:rPr>
              <a:t>β</a:t>
            </a:r>
            <a:r>
              <a:rPr lang="en-US" sz="2800" i="1" baseline="-25000" dirty="0" smtClean="0">
                <a:cs typeface="Times New Roman" pitchFamily="18" charset="0"/>
              </a:rPr>
              <a:t>k</a:t>
            </a:r>
            <a:r>
              <a:rPr lang="en-US" sz="2800" dirty="0" smtClean="0"/>
              <a:t>)</a:t>
            </a:r>
          </a:p>
          <a:p>
            <a:pPr eaLnBrk="1" hangingPunct="1"/>
            <a:r>
              <a:rPr lang="el-GR" sz="2800" i="1" dirty="0" smtClean="0">
                <a:cs typeface="Times New Roman" pitchFamily="18" charset="0"/>
              </a:rPr>
              <a:t>α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dirty="0" smtClean="0">
                <a:cs typeface="Times New Roman" pitchFamily="18" charset="0"/>
              </a:rPr>
              <a:t>+ </a:t>
            </a:r>
            <a:r>
              <a:rPr lang="el-GR" sz="2800" i="1" dirty="0" smtClean="0">
                <a:cs typeface="Times New Roman" pitchFamily="18" charset="0"/>
              </a:rPr>
              <a:t>β</a:t>
            </a:r>
            <a:r>
              <a:rPr lang="en-US" sz="2800" baseline="-25000" dirty="0" smtClean="0">
                <a:cs typeface="Times New Roman" pitchFamily="18" charset="0"/>
              </a:rPr>
              <a:t>1</a:t>
            </a:r>
            <a:r>
              <a:rPr lang="en-US" sz="2800" dirty="0" smtClean="0">
                <a:cs typeface="Times New Roman" pitchFamily="18" charset="0"/>
              </a:rPr>
              <a:t> = </a:t>
            </a:r>
            <a:r>
              <a:rPr lang="el-GR" sz="2800" i="1" dirty="0" smtClean="0">
                <a:cs typeface="Times New Roman" pitchFamily="18" charset="0"/>
              </a:rPr>
              <a:t>α</a:t>
            </a:r>
            <a:r>
              <a:rPr lang="en-US" sz="2800" baseline="-25000" dirty="0" smtClean="0">
                <a:cs typeface="Times New Roman" pitchFamily="18" charset="0"/>
              </a:rPr>
              <a:t>2</a:t>
            </a:r>
            <a:r>
              <a:rPr lang="en-US" sz="2800" dirty="0" smtClean="0">
                <a:cs typeface="Times New Roman" pitchFamily="18" charset="0"/>
              </a:rPr>
              <a:t>+ </a:t>
            </a:r>
            <a:r>
              <a:rPr lang="el-GR" sz="2800" i="1" dirty="0" smtClean="0">
                <a:cs typeface="Times New Roman" pitchFamily="18" charset="0"/>
              </a:rPr>
              <a:t>β</a:t>
            </a:r>
            <a:r>
              <a:rPr lang="en-US" sz="2800" baseline="-25000" dirty="0" smtClean="0">
                <a:cs typeface="Times New Roman" pitchFamily="18" charset="0"/>
              </a:rPr>
              <a:t>2</a:t>
            </a:r>
            <a:r>
              <a:rPr lang="en-US" sz="2800" dirty="0" smtClean="0">
                <a:cs typeface="Times New Roman" pitchFamily="18" charset="0"/>
              </a:rPr>
              <a:t> = 3/2</a:t>
            </a:r>
          </a:p>
          <a:p>
            <a:pPr eaLnBrk="1" hangingPunct="1"/>
            <a:r>
              <a:rPr lang="en-US" sz="2800" i="1" dirty="0" smtClean="0">
                <a:cs typeface="Times New Roman" pitchFamily="18" charset="0"/>
              </a:rPr>
              <a:t>k </a:t>
            </a:r>
            <a:r>
              <a:rPr lang="en-US" sz="2800" dirty="0" smtClean="0">
                <a:cs typeface="Times New Roman" pitchFamily="18" charset="0"/>
              </a:rPr>
              <a:t>≥ 3, </a:t>
            </a:r>
            <a:r>
              <a:rPr lang="el-GR" sz="2800" i="1" dirty="0" smtClean="0">
                <a:cs typeface="Times New Roman" pitchFamily="18" charset="0"/>
              </a:rPr>
              <a:t>α</a:t>
            </a:r>
            <a:r>
              <a:rPr lang="en-US" sz="2800" i="1" baseline="-25000" dirty="0" smtClean="0">
                <a:cs typeface="Times New Roman" pitchFamily="18" charset="0"/>
              </a:rPr>
              <a:t>k</a:t>
            </a:r>
            <a:r>
              <a:rPr lang="en-US" sz="2800" i="1" dirty="0" smtClean="0">
                <a:cs typeface="Times New Roman" pitchFamily="18" charset="0"/>
              </a:rPr>
              <a:t>+ </a:t>
            </a:r>
            <a:r>
              <a:rPr lang="el-GR" sz="2800" i="1" dirty="0" smtClean="0">
                <a:cs typeface="Times New Roman" pitchFamily="18" charset="0"/>
              </a:rPr>
              <a:t>β</a:t>
            </a:r>
            <a:r>
              <a:rPr lang="en-US" sz="2800" i="1" baseline="-25000" dirty="0" smtClean="0">
                <a:cs typeface="Times New Roman" pitchFamily="18" charset="0"/>
              </a:rPr>
              <a:t>k </a:t>
            </a:r>
            <a:r>
              <a:rPr lang="en-US" sz="2800" dirty="0" smtClean="0">
                <a:cs typeface="Times New Roman" pitchFamily="18" charset="0"/>
              </a:rPr>
              <a:t>≥ 7/8 + (1– 1/e) &gt; 3/2</a:t>
            </a:r>
          </a:p>
          <a:p>
            <a:pPr eaLnBrk="1" hangingPunct="1"/>
            <a:r>
              <a:rPr lang="en-US" sz="2800" dirty="0" smtClean="0"/>
              <a:t>E[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dirty="0" smtClean="0"/>
              <a:t>] </a:t>
            </a:r>
            <a:r>
              <a:rPr lang="en-US" sz="2800" dirty="0" smtClean="0">
                <a:cs typeface="Times New Roman" pitchFamily="18" charset="0"/>
              </a:rPr>
              <a:t>≥ </a:t>
            </a:r>
            <a:r>
              <a:rPr lang="ru-RU" sz="2800" dirty="0" smtClean="0"/>
              <a:t>(3</a:t>
            </a:r>
            <a:r>
              <a:rPr lang="en-US" sz="2800" dirty="0" smtClean="0"/>
              <a:t>/4</a:t>
            </a:r>
            <a:r>
              <a:rPr lang="ru-RU" sz="2800" dirty="0" smtClean="0"/>
              <a:t>)</a:t>
            </a:r>
            <a:r>
              <a:rPr lang="en-US" sz="2800" i="1" dirty="0" err="1" smtClean="0"/>
              <a:t>w</a:t>
            </a:r>
            <a:r>
              <a:rPr lang="en-US" sz="2800" i="1" baseline="-25000" dirty="0" err="1" smtClean="0"/>
              <a:t>c</a:t>
            </a:r>
            <a:r>
              <a:rPr lang="en-US" sz="2800" i="1" dirty="0" err="1" smtClean="0"/>
              <a:t>z</a:t>
            </a:r>
            <a:r>
              <a:rPr lang="en-US" sz="2800" i="1" baseline="30000" dirty="0" smtClean="0"/>
              <a:t>*</a:t>
            </a:r>
            <a:r>
              <a:rPr lang="en-US" sz="2800" dirty="0" smtClean="0"/>
              <a:t>(</a:t>
            </a:r>
            <a:r>
              <a:rPr lang="en-US" sz="2800" i="1" dirty="0" smtClean="0"/>
              <a:t>c</a:t>
            </a:r>
            <a:r>
              <a:rPr lang="en-US" sz="2800" dirty="0" smtClean="0"/>
              <a:t>)</a:t>
            </a:r>
            <a:endParaRPr lang="en-US" sz="2800" i="1" dirty="0" smtClean="0">
              <a:cs typeface="Times New Roman" pitchFamily="18" charset="0"/>
            </a:endParaRPr>
          </a:p>
          <a:p>
            <a:pPr eaLnBrk="1" hangingPunct="1"/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E[</a:t>
            </a:r>
            <a:r>
              <a:rPr lang="en-US" i="1" dirty="0" smtClean="0"/>
              <a:t>W</a:t>
            </a:r>
            <a:r>
              <a:rPr lang="en-US" dirty="0" smtClean="0"/>
              <a:t>] </a:t>
            </a:r>
            <a:endParaRPr lang="ru-RU" dirty="0" smtClean="0"/>
          </a:p>
        </p:txBody>
      </p:sp>
      <p:graphicFrame>
        <p:nvGraphicFramePr>
          <p:cNvPr id="17410" name="Object 4"/>
          <p:cNvGraphicFramePr>
            <a:graphicFrameLocks noChangeAspect="1"/>
          </p:cNvGraphicFramePr>
          <p:nvPr/>
        </p:nvGraphicFramePr>
        <p:xfrm>
          <a:off x="1295400" y="3048000"/>
          <a:ext cx="6808788" cy="903287"/>
        </p:xfrm>
        <a:graphic>
          <a:graphicData uri="http://schemas.openxmlformats.org/presentationml/2006/ole">
            <p:oleObj spid="_x0000_s17410" name="Формула" r:id="rId3" imgW="3251160" imgH="43164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43000" y="2286000"/>
            <a:ext cx="4107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By linearity of expectation,</a:t>
            </a:r>
            <a:endParaRPr lang="ru-RU" sz="280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4495800"/>
            <a:ext cx="845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Finally</a:t>
            </a:r>
            <a:r>
              <a:rPr lang="en-US" sz="2800" dirty="0" smtClean="0">
                <a:latin typeface="+mn-lt"/>
              </a:rPr>
              <a:t>, consider the </a:t>
            </a:r>
            <a:r>
              <a:rPr lang="en-US" sz="2800" dirty="0" smtClean="0">
                <a:latin typeface="+mn-lt"/>
              </a:rPr>
              <a:t>following deterministic </a:t>
            </a:r>
            <a:r>
              <a:rPr lang="en-US" sz="2800" dirty="0" smtClean="0">
                <a:latin typeface="+mn-lt"/>
              </a:rPr>
              <a:t>algorithm.</a:t>
            </a:r>
            <a:endParaRPr lang="ru-RU" sz="2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LP</a:t>
            </a:r>
            <a:r>
              <a:rPr lang="ru-RU" dirty="0" smtClean="0"/>
              <a:t>-</a:t>
            </a:r>
            <a:r>
              <a:rPr lang="en-US" dirty="0" smtClean="0"/>
              <a:t>relaxation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(</a:t>
            </a:r>
            <a:r>
              <a:rPr lang="en-US" dirty="0" smtClean="0"/>
              <a:t>Set Cover</a:t>
            </a:r>
            <a:r>
              <a:rPr lang="ru-RU" dirty="0" smtClean="0"/>
              <a:t>)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1355725" y="2209800"/>
          <a:ext cx="5578475" cy="2825750"/>
        </p:xfrm>
        <a:graphic>
          <a:graphicData uri="http://schemas.openxmlformats.org/presentationml/2006/ole">
            <p:oleObj spid="_x0000_s2050" name="Формула" r:id="rId3" imgW="1828800" imgH="927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Goemans</a:t>
            </a:r>
            <a:r>
              <a:rPr lang="en-US" dirty="0" smtClean="0"/>
              <a:t>-Williamson Algorithm</a:t>
            </a:r>
            <a:endParaRPr lang="ru-RU" dirty="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696200" cy="4525963"/>
          </a:xfrm>
        </p:spPr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ru-RU" dirty="0" smtClean="0">
              <a:latin typeface="Arial" charset="0"/>
            </a:endParaRPr>
          </a:p>
          <a:p>
            <a:pPr marL="609600" indent="-609600">
              <a:spcBef>
                <a:spcPct val="0"/>
              </a:spcBef>
              <a:buFontTx/>
              <a:buNone/>
            </a:pPr>
            <a:r>
              <a:rPr lang="en-US" dirty="0" smtClean="0">
                <a:latin typeface="Times" pitchFamily="18" charset="0"/>
                <a:ea typeface="MS Mincho" pitchFamily="49" charset="-128"/>
              </a:rPr>
              <a:t>0.   </a:t>
            </a:r>
            <a:r>
              <a:rPr lang="en-US" sz="2800" b="1" dirty="0" smtClean="0"/>
              <a:t>Input </a:t>
            </a:r>
            <a:r>
              <a:rPr lang="en-US" sz="2800" dirty="0" smtClean="0"/>
              <a:t>(</a:t>
            </a:r>
            <a:r>
              <a:rPr lang="en-US" sz="2800" i="1" dirty="0" smtClean="0"/>
              <a:t>x</a:t>
            </a:r>
            <a:r>
              <a:rPr lang="en-US" sz="2800" baseline="-25000" dirty="0" smtClean="0"/>
              <a:t>1</a:t>
            </a:r>
            <a:r>
              <a:rPr lang="en-US" sz="2800" dirty="0" smtClean="0"/>
              <a:t>,…,</a:t>
            </a:r>
            <a:r>
              <a:rPr lang="ru-RU" sz="2800" dirty="0" smtClean="0"/>
              <a:t> </a:t>
            </a:r>
            <a:r>
              <a:rPr lang="en-US" sz="2800" i="1" dirty="0" err="1" smtClean="0"/>
              <a:t>x</a:t>
            </a:r>
            <a:r>
              <a:rPr lang="en-US" sz="2800" i="1" baseline="-25000" dirty="0" err="1" smtClean="0"/>
              <a:t>n</a:t>
            </a:r>
            <a:r>
              <a:rPr lang="en-US" sz="2800" dirty="0" smtClean="0"/>
              <a:t>, </a:t>
            </a:r>
            <a:r>
              <a:rPr lang="en-US" sz="2800" i="1" dirty="0" smtClean="0"/>
              <a:t>f</a:t>
            </a:r>
            <a:r>
              <a:rPr lang="en-US" sz="2800" dirty="0" smtClean="0">
                <a:ea typeface="MS Mincho" pitchFamily="49" charset="-128"/>
                <a:sym typeface="Symbol" pitchFamily="18" charset="2"/>
              </a:rPr>
              <a:t>, </a:t>
            </a:r>
            <a:r>
              <a:rPr lang="en-US" sz="2800" i="1" dirty="0" smtClean="0"/>
              <a:t>w</a:t>
            </a:r>
            <a:r>
              <a:rPr lang="en-US" sz="2800" dirty="0" smtClean="0"/>
              <a:t>: </a:t>
            </a:r>
            <a:r>
              <a:rPr lang="en-US" sz="2800" i="1" dirty="0" smtClean="0"/>
              <a:t>f</a:t>
            </a:r>
            <a:r>
              <a:rPr lang="en-US" sz="2800" dirty="0" smtClean="0"/>
              <a:t> </a:t>
            </a:r>
            <a:r>
              <a:rPr lang="en-US" sz="2800" dirty="0" smtClean="0">
                <a:cs typeface="Times New Roman" pitchFamily="18" charset="0"/>
              </a:rPr>
              <a:t>→ </a:t>
            </a:r>
            <a:r>
              <a:rPr lang="en-US" sz="2800" b="1" dirty="0" smtClean="0">
                <a:cs typeface="Times New Roman" pitchFamily="18" charset="0"/>
              </a:rPr>
              <a:t>Q</a:t>
            </a:r>
            <a:r>
              <a:rPr lang="en-US" sz="2800" b="1" baseline="30000" dirty="0" smtClean="0">
                <a:cs typeface="Times New Roman" pitchFamily="18" charset="0"/>
              </a:rPr>
              <a:t>+</a:t>
            </a:r>
            <a:r>
              <a:rPr lang="en-US" sz="2800" dirty="0" smtClean="0">
                <a:cs typeface="Times New Roman" pitchFamily="18" charset="0"/>
              </a:rPr>
              <a:t>)</a:t>
            </a:r>
            <a:endParaRPr lang="ru-RU" sz="2800" dirty="0" smtClean="0"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Use the </a:t>
            </a:r>
            <a:r>
              <a:rPr lang="en-US" sz="2800" dirty="0" smtClean="0"/>
              <a:t>Johnson algorithm </a:t>
            </a:r>
            <a:r>
              <a:rPr lang="en-US" sz="2800" dirty="0" smtClean="0"/>
              <a:t>to get a truth assignment</a:t>
            </a:r>
            <a:r>
              <a:rPr lang="en-US" sz="2800" i="1" dirty="0" smtClean="0"/>
              <a:t>,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l-GR" sz="2800" dirty="0" smtClean="0">
                <a:cs typeface="Times New Roman" pitchFamily="18" charset="0"/>
                <a:sym typeface="Symbol" pitchFamily="18" charset="2"/>
              </a:rPr>
              <a:t>τ</a:t>
            </a:r>
            <a:r>
              <a:rPr lang="ru-RU" sz="2800" baseline="-25000" dirty="0" smtClean="0">
                <a:cs typeface="Times New Roman" pitchFamily="18" charset="0"/>
                <a:sym typeface="Symbol" pitchFamily="18" charset="2"/>
              </a:rPr>
              <a:t>1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.</a:t>
            </a:r>
            <a:r>
              <a:rPr lang="ru-RU" sz="2800" dirty="0" smtClean="0">
                <a:sym typeface="Symbol" pitchFamily="18" charset="2"/>
              </a:rPr>
              <a:t> </a:t>
            </a:r>
            <a:endParaRPr lang="en-US" sz="2800" dirty="0" smtClean="0"/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en-US" sz="2800" dirty="0" smtClean="0"/>
              <a:t>Use Algorithm </a:t>
            </a:r>
            <a:r>
              <a:rPr lang="en-US" sz="2800" dirty="0" smtClean="0"/>
              <a:t>LP-</a:t>
            </a:r>
            <a:r>
              <a:rPr lang="en-US" sz="2800" dirty="0" smtClean="0">
                <a:cs typeface="Times New Roman" pitchFamily="18" charset="0"/>
              </a:rPr>
              <a:t>MAX-SAT to get a truth assignment</a:t>
            </a:r>
            <a:r>
              <a:rPr lang="en-US" sz="2800" dirty="0" smtClean="0"/>
              <a:t>,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l-GR" sz="2800" dirty="0" smtClean="0">
                <a:cs typeface="Times New Roman" pitchFamily="18" charset="0"/>
                <a:sym typeface="Symbol" pitchFamily="18" charset="2"/>
              </a:rPr>
              <a:t>τ</a:t>
            </a:r>
            <a:r>
              <a:rPr lang="ru-RU" sz="2800" baseline="-25000" dirty="0" smtClean="0">
                <a:cs typeface="Times New Roman" pitchFamily="18" charset="0"/>
                <a:sym typeface="Symbol" pitchFamily="18" charset="2"/>
              </a:rPr>
              <a:t>2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.</a:t>
            </a:r>
            <a:r>
              <a:rPr lang="ru-RU" sz="2800" dirty="0" smtClean="0">
                <a:sym typeface="Symbol" pitchFamily="18" charset="2"/>
              </a:rPr>
              <a:t> </a:t>
            </a:r>
            <a:endParaRPr lang="en-US" sz="2800" dirty="0" smtClean="0">
              <a:cs typeface="Times New Roman" pitchFamily="18" charset="0"/>
            </a:endParaRP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en-US" sz="2800" dirty="0" smtClean="0"/>
              <a:t>Output the better of the two assignments.</a:t>
            </a:r>
            <a:endParaRPr lang="ru-RU" sz="2800" dirty="0" smtClean="0">
              <a:sym typeface="MT Extra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(3</a:t>
            </a:r>
            <a:r>
              <a:rPr lang="en-US" dirty="0" smtClean="0"/>
              <a:t>/4</a:t>
            </a:r>
            <a:r>
              <a:rPr lang="ru-RU" dirty="0" smtClean="0"/>
              <a:t>)</a:t>
            </a:r>
            <a:r>
              <a:rPr lang="en-US" dirty="0" smtClean="0"/>
              <a:t>- approximation</a:t>
            </a:r>
            <a:endParaRPr lang="ru-RU" dirty="0" smtClean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sz="3600" b="1" dirty="0" smtClean="0">
              <a:solidFill>
                <a:srgbClr val="CC3399"/>
              </a:solidFill>
            </a:endParaRPr>
          </a:p>
          <a:p>
            <a:pPr eaLnBrk="1" hangingPunct="1"/>
            <a:r>
              <a:rPr lang="en-US" sz="3600" b="1" dirty="0" smtClean="0">
                <a:solidFill>
                  <a:srgbClr val="CC3399"/>
                </a:solidFill>
              </a:rPr>
              <a:t>Theorem </a:t>
            </a:r>
            <a:r>
              <a:rPr lang="en-US" sz="3600" b="1" dirty="0" smtClean="0">
                <a:solidFill>
                  <a:srgbClr val="CC3399"/>
                </a:solidFill>
              </a:rPr>
              <a:t>10</a:t>
            </a:r>
            <a:r>
              <a:rPr lang="ru-RU" sz="3600" b="1" dirty="0" smtClean="0">
                <a:solidFill>
                  <a:srgbClr val="CC3399"/>
                </a:solidFill>
              </a:rPr>
              <a:t>.</a:t>
            </a:r>
            <a:r>
              <a:rPr lang="en-US" sz="3600" b="1" dirty="0" smtClean="0">
                <a:solidFill>
                  <a:srgbClr val="CC3399"/>
                </a:solidFill>
              </a:rPr>
              <a:t>13</a:t>
            </a:r>
            <a:r>
              <a:rPr lang="ru-RU" sz="3600" b="1" dirty="0" smtClean="0">
                <a:solidFill>
                  <a:srgbClr val="CC3399"/>
                </a:solidFill>
              </a:rPr>
              <a:t> </a:t>
            </a:r>
          </a:p>
          <a:p>
            <a:pPr eaLnBrk="1" hangingPunct="1">
              <a:buFontTx/>
              <a:buNone/>
            </a:pPr>
            <a:r>
              <a:rPr lang="ru-RU" sz="2800" dirty="0" smtClean="0"/>
              <a:t>     </a:t>
            </a:r>
            <a:r>
              <a:rPr lang="en-US" dirty="0" err="1" smtClean="0"/>
              <a:t>Goemans</a:t>
            </a:r>
            <a:r>
              <a:rPr lang="en-US" dirty="0" smtClean="0"/>
              <a:t>-Williamson Algorithm </a:t>
            </a:r>
            <a:r>
              <a:rPr lang="en-US" dirty="0" smtClean="0"/>
              <a:t>is a deterministic factor </a:t>
            </a:r>
            <a:r>
              <a:rPr lang="ru-RU" dirty="0" smtClean="0"/>
              <a:t>3</a:t>
            </a:r>
            <a:r>
              <a:rPr lang="en-US" dirty="0" smtClean="0"/>
              <a:t>/4</a:t>
            </a:r>
            <a:r>
              <a:rPr lang="en-US" dirty="0" smtClean="0"/>
              <a:t> </a:t>
            </a:r>
            <a:r>
              <a:rPr lang="en-US" dirty="0" smtClean="0"/>
              <a:t>approximation algorithm for MAX-SAT</a:t>
            </a:r>
            <a:r>
              <a:rPr lang="ru-RU" dirty="0" smtClean="0"/>
              <a:t>.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Consider the following instance </a:t>
            </a:r>
            <a:r>
              <a:rPr lang="en-US" sz="2400" i="1" dirty="0" smtClean="0"/>
              <a:t>I</a:t>
            </a:r>
            <a:r>
              <a:rPr lang="en-US" sz="2400" dirty="0" smtClean="0"/>
              <a:t> of MAX-SAT problem. </a:t>
            </a:r>
          </a:p>
          <a:p>
            <a:pPr lvl="1"/>
            <a:r>
              <a:rPr lang="en-US" sz="2000" dirty="0" smtClean="0"/>
              <a:t>Each clause has two or more literals.</a:t>
            </a:r>
          </a:p>
          <a:p>
            <a:pPr lvl="1"/>
            <a:r>
              <a:rPr lang="en-US" sz="2000" dirty="0" smtClean="0"/>
              <a:t>If clause has exactly two literals it has at least one nonnegated variable.</a:t>
            </a:r>
          </a:p>
          <a:p>
            <a:r>
              <a:rPr lang="en-US" sz="2400" dirty="0" smtClean="0"/>
              <a:t>Consider Algorithm Random(</a:t>
            </a:r>
            <a:r>
              <a:rPr lang="en-US" sz="2400" i="1" dirty="0" smtClean="0"/>
              <a:t>p</a:t>
            </a:r>
            <a:r>
              <a:rPr lang="en-US" sz="2400" dirty="0" smtClean="0"/>
              <a:t>): set </a:t>
            </a:r>
            <a:r>
              <a:rPr lang="en-US" sz="2400" dirty="0" smtClean="0"/>
              <a:t>each Boolean variable to be True independently with probability </a:t>
            </a:r>
            <a:r>
              <a:rPr lang="en-US" sz="2400" i="1" dirty="0" smtClean="0"/>
              <a:t>p</a:t>
            </a:r>
            <a:r>
              <a:rPr lang="en-US" sz="2400" dirty="0" smtClean="0"/>
              <a:t>. </a:t>
            </a:r>
          </a:p>
          <a:p>
            <a:r>
              <a:rPr lang="en-US" sz="2400" dirty="0" smtClean="0"/>
              <a:t>Determine the value of </a:t>
            </a:r>
            <a:r>
              <a:rPr lang="en-US" sz="2400" i="1" dirty="0" smtClean="0"/>
              <a:t>p </a:t>
            </a:r>
            <a:r>
              <a:rPr lang="en-US" sz="2400" dirty="0" smtClean="0"/>
              <a:t>for which </a:t>
            </a:r>
            <a:r>
              <a:rPr lang="en-US" sz="2400" dirty="0" smtClean="0"/>
              <a:t>Algorithm Random(</a:t>
            </a:r>
            <a:r>
              <a:rPr lang="en-US" sz="2400" i="1" dirty="0" smtClean="0"/>
              <a:t>p</a:t>
            </a:r>
            <a:r>
              <a:rPr lang="en-US" sz="2400" dirty="0" smtClean="0"/>
              <a:t>) finds the best solution for the </a:t>
            </a:r>
            <a:r>
              <a:rPr lang="en-US" sz="2400" dirty="0" smtClean="0"/>
              <a:t>instance </a:t>
            </a:r>
            <a:r>
              <a:rPr lang="en-US" sz="2400" i="1" dirty="0" smtClean="0"/>
              <a:t>I </a:t>
            </a:r>
            <a:r>
              <a:rPr lang="en-US" sz="2400" dirty="0" smtClean="0"/>
              <a:t>in the worst case.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Algorithm LP-rounding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spcBef>
                <a:spcPct val="0"/>
              </a:spcBef>
              <a:buFontTx/>
              <a:buNone/>
            </a:pPr>
            <a:endParaRPr lang="en-US" sz="2800" dirty="0" smtClean="0"/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endParaRPr lang="en-US" sz="2800" dirty="0" smtClean="0"/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en-US" sz="2800" dirty="0" smtClean="0"/>
              <a:t>Find an optimal solution to the LP-relaxation.</a:t>
            </a:r>
            <a:endParaRPr lang="en-US" sz="2800" dirty="0" smtClean="0">
              <a:latin typeface="MS Mincho" pitchFamily="49" charset="-128"/>
              <a:sym typeface="Symbol" pitchFamily="18" charset="2"/>
            </a:endParaRPr>
          </a:p>
          <a:p>
            <a:pPr marL="609600" indent="-609600">
              <a:spcBef>
                <a:spcPct val="0"/>
              </a:spcBef>
              <a:buFont typeface="+mj-lt"/>
              <a:buAutoNum type="arabicPeriod"/>
            </a:pPr>
            <a:r>
              <a:rPr lang="en-US" sz="2800" dirty="0" smtClean="0">
                <a:sym typeface="Symbol" pitchFamily="18" charset="2"/>
              </a:rPr>
              <a:t>Pick all sets </a:t>
            </a:r>
            <a:r>
              <a:rPr lang="en-US" sz="2800" i="1" dirty="0" smtClean="0">
                <a:sym typeface="Symbol" pitchFamily="18" charset="2"/>
              </a:rPr>
              <a:t>S</a:t>
            </a:r>
            <a:r>
              <a:rPr lang="en-US" sz="2800" dirty="0" smtClean="0">
                <a:sym typeface="Symbol" pitchFamily="18" charset="2"/>
              </a:rPr>
              <a:t> for which </a:t>
            </a:r>
            <a:r>
              <a:rPr lang="en-US" sz="2800" i="1" dirty="0" err="1" smtClean="0">
                <a:sym typeface="Symbol" pitchFamily="18" charset="2"/>
              </a:rPr>
              <a:t>x</a:t>
            </a:r>
            <a:r>
              <a:rPr lang="en-US" sz="2800" i="1" baseline="-25000" dirty="0" err="1" smtClean="0">
                <a:sym typeface="Symbol" pitchFamily="18" charset="2"/>
              </a:rPr>
              <a:t>S</a:t>
            </a:r>
            <a:r>
              <a:rPr lang="en-US" sz="2800" i="1" baseline="-25000" dirty="0" smtClean="0">
                <a:sym typeface="Symbol" pitchFamily="18" charset="2"/>
              </a:rPr>
              <a:t> 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≥ 1/f in this solution.</a:t>
            </a:r>
            <a:endParaRPr lang="en-US" sz="28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f</a:t>
            </a:r>
            <a:r>
              <a:rPr lang="en-US" dirty="0" smtClean="0"/>
              <a:t>-approximation</a:t>
            </a:r>
            <a:endParaRPr lang="ru-RU" dirty="0" smtClean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b="1" dirty="0" smtClean="0">
                <a:solidFill>
                  <a:srgbClr val="CC3399"/>
                </a:solidFill>
              </a:rPr>
              <a:t>   </a:t>
            </a:r>
            <a:r>
              <a:rPr lang="en-US" b="1" dirty="0" smtClean="0">
                <a:solidFill>
                  <a:srgbClr val="CC3399"/>
                </a:solidFill>
              </a:rPr>
              <a:t>Theorem 10</a:t>
            </a:r>
            <a:r>
              <a:rPr lang="ru-RU" b="1" dirty="0" smtClean="0">
                <a:solidFill>
                  <a:srgbClr val="CC3399"/>
                </a:solidFill>
              </a:rPr>
              <a:t>.</a:t>
            </a:r>
            <a:r>
              <a:rPr lang="en-US" b="1" dirty="0" smtClean="0">
                <a:solidFill>
                  <a:srgbClr val="CC3399"/>
                </a:solidFill>
              </a:rPr>
              <a:t>1</a:t>
            </a:r>
            <a:endParaRPr lang="ru-RU" b="1" dirty="0" smtClean="0">
              <a:solidFill>
                <a:srgbClr val="CC3399"/>
              </a:solidFill>
            </a:endParaRPr>
          </a:p>
          <a:p>
            <a:pPr eaLnBrk="1" hangingPunct="1">
              <a:buFontTx/>
              <a:buNone/>
            </a:pPr>
            <a:r>
              <a:rPr lang="ru-RU" dirty="0" smtClean="0"/>
              <a:t>   </a:t>
            </a:r>
            <a:r>
              <a:rPr lang="en-US" sz="2800" dirty="0" smtClean="0"/>
              <a:t>Algorithm LP-rounding achieves an approximation factor of </a:t>
            </a:r>
            <a:r>
              <a:rPr lang="en-US" sz="2800" i="1" dirty="0" smtClean="0"/>
              <a:t>f</a:t>
            </a:r>
            <a:r>
              <a:rPr lang="en-US" sz="2800" dirty="0" smtClean="0"/>
              <a:t> for</a:t>
            </a:r>
            <a:r>
              <a:rPr lang="ru-RU" sz="2800" dirty="0" smtClean="0"/>
              <a:t> </a:t>
            </a:r>
            <a:r>
              <a:rPr lang="en-US" sz="2800" dirty="0" smtClean="0"/>
              <a:t>the set cover problem</a:t>
            </a:r>
            <a:r>
              <a:rPr lang="ru-RU" sz="2800" dirty="0" smtClean="0"/>
              <a:t>.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Proof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eaLnBrk="1" hangingPunct="1"/>
            <a:r>
              <a:rPr lang="en-US" sz="2400" dirty="0" smtClean="0"/>
              <a:t>Consider an arbitrary element </a:t>
            </a:r>
            <a:r>
              <a:rPr lang="en-US" sz="2400" i="1" dirty="0" smtClean="0"/>
              <a:t>e</a:t>
            </a:r>
            <a:r>
              <a:rPr lang="en-US" sz="2400" dirty="0" smtClean="0"/>
              <a:t>. Each element</a:t>
            </a:r>
            <a:r>
              <a:rPr lang="en-US" sz="2400" i="1" dirty="0" smtClean="0"/>
              <a:t> </a:t>
            </a:r>
            <a:r>
              <a:rPr lang="en-US" sz="2400" dirty="0" smtClean="0"/>
              <a:t>is in at most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f </a:t>
            </a:r>
            <a:r>
              <a:rPr lang="en-US" sz="2400" dirty="0" smtClean="0"/>
              <a:t>sets.</a:t>
            </a:r>
            <a:endParaRPr lang="ru-RU" sz="2400" dirty="0" smtClean="0"/>
          </a:p>
          <a:p>
            <a:pPr eaLnBrk="1" hangingPunct="1"/>
            <a:r>
              <a:rPr lang="en-US" sz="2400" i="1" dirty="0" smtClean="0"/>
              <a:t>e</a:t>
            </a:r>
            <a:r>
              <a:rPr lang="ru-RU" sz="2400" dirty="0" smtClean="0"/>
              <a:t> </a:t>
            </a:r>
            <a:r>
              <a:rPr lang="ru-RU" sz="2400" dirty="0" smtClean="0">
                <a:sym typeface="Symbol" pitchFamily="18" charset="2"/>
              </a:rPr>
              <a:t>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i="1" dirty="0" smtClean="0"/>
              <a:t>U</a:t>
            </a:r>
            <a:r>
              <a:rPr lang="en-US" sz="2400" dirty="0" smtClean="0"/>
              <a:t>:</a:t>
            </a:r>
            <a:r>
              <a:rPr lang="ru-RU" sz="2400" dirty="0" smtClean="0"/>
              <a:t> (1) </a:t>
            </a:r>
            <a:r>
              <a:rPr lang="ru-RU" sz="2400" dirty="0" smtClean="0">
                <a:sym typeface="Symbol" pitchFamily="18" charset="2"/>
              </a:rPr>
              <a:t>  </a:t>
            </a:r>
            <a:r>
              <a:rPr lang="en-US" sz="2400" i="1" dirty="0" err="1" smtClean="0">
                <a:sym typeface="Symbol" pitchFamily="18" charset="2"/>
              </a:rPr>
              <a:t>x</a:t>
            </a:r>
            <a:r>
              <a:rPr lang="en-US" sz="2400" i="1" baseline="-25000" dirty="0" err="1" smtClean="0">
                <a:sym typeface="Symbol" pitchFamily="18" charset="2"/>
              </a:rPr>
              <a:t>S</a:t>
            </a:r>
            <a:r>
              <a:rPr lang="en-US" sz="2400" i="1" dirty="0" smtClean="0">
                <a:sym typeface="Symbol" pitchFamily="18" charset="2"/>
              </a:rPr>
              <a:t>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≥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1/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f </a:t>
            </a:r>
            <a:r>
              <a:rPr lang="en-US" sz="2400" dirty="0" smtClean="0">
                <a:sym typeface="Symbol" pitchFamily="18" charset="2"/>
              </a:rPr>
              <a:t>(</a:t>
            </a:r>
            <a:r>
              <a:rPr lang="en-US" sz="2400" i="1" dirty="0" smtClean="0"/>
              <a:t>e</a:t>
            </a:r>
            <a:r>
              <a:rPr lang="ru-RU" sz="2400" dirty="0" smtClean="0"/>
              <a:t> </a:t>
            </a:r>
            <a:r>
              <a:rPr lang="ru-RU" sz="2400" dirty="0" smtClean="0">
                <a:sym typeface="Symbol" pitchFamily="18" charset="2"/>
              </a:rPr>
              <a:t></a:t>
            </a:r>
            <a:r>
              <a:rPr lang="en-US" sz="2400" dirty="0" smtClean="0">
                <a:sym typeface="Symbol" pitchFamily="18" charset="2"/>
              </a:rPr>
              <a:t> </a:t>
            </a:r>
            <a:r>
              <a:rPr lang="en-US" sz="2400" i="1" dirty="0" smtClean="0">
                <a:sym typeface="Symbol" pitchFamily="18" charset="2"/>
              </a:rPr>
              <a:t>S</a:t>
            </a:r>
            <a:r>
              <a:rPr lang="en-US" sz="2400" dirty="0" smtClean="0">
                <a:sym typeface="Symbol" pitchFamily="18" charset="2"/>
              </a:rPr>
              <a:t>) </a:t>
            </a:r>
            <a:r>
              <a:rPr lang="ru-RU" sz="2400" dirty="0" smtClean="0">
                <a:sym typeface="Symbol" pitchFamily="18" charset="2"/>
              </a:rPr>
              <a:t></a:t>
            </a:r>
            <a:r>
              <a:rPr lang="en-US" sz="2400" dirty="0" smtClean="0">
                <a:sym typeface="Symbol" pitchFamily="18" charset="2"/>
              </a:rPr>
              <a:t> e is covered</a:t>
            </a:r>
            <a:r>
              <a:rPr lang="ru-RU" sz="2400" dirty="0" smtClean="0">
                <a:sym typeface="Symbol" pitchFamily="18" charset="2"/>
              </a:rPr>
              <a:t>.</a:t>
            </a:r>
          </a:p>
          <a:p>
            <a:pPr eaLnBrk="1" hangingPunct="1"/>
            <a:r>
              <a:rPr lang="en-US" sz="2400" dirty="0" smtClean="0">
                <a:sym typeface="Symbol" pitchFamily="18" charset="2"/>
              </a:rPr>
              <a:t>We have </a:t>
            </a:r>
            <a:r>
              <a:rPr lang="en-US" sz="2400" i="1" dirty="0" err="1" smtClean="0">
                <a:sym typeface="Symbol" pitchFamily="18" charset="2"/>
              </a:rPr>
              <a:t>x</a:t>
            </a:r>
            <a:r>
              <a:rPr lang="en-US" sz="2400" i="1" baseline="-25000" dirty="0" err="1" smtClean="0">
                <a:sym typeface="Symbol" pitchFamily="18" charset="2"/>
              </a:rPr>
              <a:t>S</a:t>
            </a:r>
            <a:r>
              <a:rPr lang="en-US" sz="2400" i="1" dirty="0" smtClean="0">
                <a:sym typeface="Symbol" pitchFamily="18" charset="2"/>
              </a:rPr>
              <a:t>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≥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1/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f </a:t>
            </a:r>
            <a:r>
              <a:rPr lang="ru-RU" sz="2400" i="1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for every picked set </a:t>
            </a:r>
            <a:r>
              <a:rPr lang="en-US" sz="2400" i="1" dirty="0" smtClean="0">
                <a:sym typeface="Symbol" pitchFamily="18" charset="2"/>
              </a:rPr>
              <a:t>S.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Therefore the cost of the solution is at most </a:t>
            </a:r>
            <a:r>
              <a:rPr lang="en-US" sz="2400" i="1" dirty="0" smtClean="0">
                <a:cs typeface="Times New Roman" pitchFamily="18" charset="0"/>
                <a:sym typeface="Symbol" pitchFamily="18" charset="2"/>
              </a:rPr>
              <a:t>f</a:t>
            </a:r>
            <a:r>
              <a:rPr lang="en-US" sz="2400" dirty="0" smtClean="0">
                <a:cs typeface="Times New Roman" pitchFamily="18" charset="0"/>
                <a:sym typeface="Symbol" pitchFamily="18" charset="2"/>
              </a:rPr>
              <a:t> times the cost of fractional cover</a:t>
            </a:r>
            <a:r>
              <a:rPr lang="ru-RU" sz="2400" dirty="0" smtClean="0">
                <a:cs typeface="Times New Roman" pitchFamily="18" charset="0"/>
                <a:sym typeface="Symbol" pitchFamily="18" charset="2"/>
              </a:rPr>
              <a:t>.</a:t>
            </a:r>
            <a:endParaRPr lang="ru-RU" sz="2400" dirty="0" smtClean="0">
              <a:sym typeface="Symbol" pitchFamily="18" charset="2"/>
            </a:endParaRPr>
          </a:p>
          <a:p>
            <a:pPr eaLnBrk="1" hangingPunct="1"/>
            <a:endParaRPr lang="ru-RU" sz="2400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2-</a:t>
            </a:r>
            <a:r>
              <a:rPr lang="en-US" dirty="0" smtClean="0"/>
              <a:t>approximation</a:t>
            </a:r>
            <a:endParaRPr lang="ru-RU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3600" b="1" dirty="0" smtClean="0">
                <a:solidFill>
                  <a:srgbClr val="CC3399"/>
                </a:solidFill>
              </a:rPr>
              <a:t>   </a:t>
            </a:r>
            <a:r>
              <a:rPr lang="en-US" sz="3600" b="1" dirty="0" smtClean="0">
                <a:solidFill>
                  <a:srgbClr val="CC3399"/>
                </a:solidFill>
              </a:rPr>
              <a:t>Corollary 10</a:t>
            </a:r>
            <a:r>
              <a:rPr lang="ru-RU" sz="3600" b="1" dirty="0" smtClean="0">
                <a:solidFill>
                  <a:srgbClr val="CC3399"/>
                </a:solidFill>
              </a:rPr>
              <a:t>.2</a:t>
            </a:r>
          </a:p>
          <a:p>
            <a:pPr eaLnBrk="1" hangingPunct="1"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   Algorithm LP-rounding achieves an approximation factor of </a:t>
            </a:r>
            <a:r>
              <a:rPr lang="en-US" i="1" dirty="0" smtClean="0"/>
              <a:t>f</a:t>
            </a:r>
            <a:r>
              <a:rPr lang="en-US" dirty="0" smtClean="0"/>
              <a:t> for</a:t>
            </a:r>
            <a:r>
              <a:rPr lang="ru-RU" dirty="0" smtClean="0"/>
              <a:t> </a:t>
            </a:r>
            <a:r>
              <a:rPr lang="en-US" dirty="0" smtClean="0"/>
              <a:t>the vertex       cover problem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Tight example </a:t>
            </a:r>
            <a:r>
              <a:rPr lang="ru-RU" dirty="0" smtClean="0"/>
              <a:t>(</a:t>
            </a:r>
            <a:r>
              <a:rPr lang="en-US" dirty="0" err="1" smtClean="0"/>
              <a:t>hypergraph</a:t>
            </a:r>
            <a:r>
              <a:rPr lang="ru-RU" dirty="0" smtClean="0"/>
              <a:t>)</a:t>
            </a:r>
          </a:p>
        </p:txBody>
      </p:sp>
      <p:sp>
        <p:nvSpPr>
          <p:cNvPr id="25603" name="Oval 4"/>
          <p:cNvSpPr>
            <a:spLocks noChangeArrowheads="1"/>
          </p:cNvSpPr>
          <p:nvPr/>
        </p:nvSpPr>
        <p:spPr bwMode="auto">
          <a:xfrm>
            <a:off x="1066800" y="1828800"/>
            <a:ext cx="2743200" cy="609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4" name="Oval 5"/>
          <p:cNvSpPr>
            <a:spLocks noChangeArrowheads="1"/>
          </p:cNvSpPr>
          <p:nvPr/>
        </p:nvSpPr>
        <p:spPr bwMode="auto">
          <a:xfrm>
            <a:off x="1219200" y="2819400"/>
            <a:ext cx="2743200" cy="609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5" name="Oval 6"/>
          <p:cNvSpPr>
            <a:spLocks noChangeArrowheads="1"/>
          </p:cNvSpPr>
          <p:nvPr/>
        </p:nvSpPr>
        <p:spPr bwMode="auto">
          <a:xfrm>
            <a:off x="1295400" y="3810000"/>
            <a:ext cx="2743200" cy="609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6" name="Oval 7"/>
          <p:cNvSpPr>
            <a:spLocks noChangeArrowheads="1"/>
          </p:cNvSpPr>
          <p:nvPr/>
        </p:nvSpPr>
        <p:spPr bwMode="auto">
          <a:xfrm>
            <a:off x="1524000" y="5486400"/>
            <a:ext cx="2743200" cy="609600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7" name="Text Box 8"/>
          <p:cNvSpPr txBox="1">
            <a:spLocks noChangeArrowheads="1"/>
          </p:cNvSpPr>
          <p:nvPr/>
        </p:nvSpPr>
        <p:spPr bwMode="auto">
          <a:xfrm>
            <a:off x="228600" y="1828800"/>
            <a:ext cx="565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baseline="-25000">
                <a:latin typeface="Times New Roman" pitchFamily="18" charset="0"/>
              </a:rPr>
              <a:t>1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25608" name="Text Box 9"/>
          <p:cNvSpPr txBox="1">
            <a:spLocks noChangeArrowheads="1"/>
          </p:cNvSpPr>
          <p:nvPr/>
        </p:nvSpPr>
        <p:spPr bwMode="auto">
          <a:xfrm>
            <a:off x="228600" y="2819400"/>
            <a:ext cx="565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baseline="-25000">
                <a:latin typeface="Times New Roman" pitchFamily="18" charset="0"/>
              </a:rPr>
              <a:t>2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25609" name="Text Box 10"/>
          <p:cNvSpPr txBox="1">
            <a:spLocks noChangeArrowheads="1"/>
          </p:cNvSpPr>
          <p:nvPr/>
        </p:nvSpPr>
        <p:spPr bwMode="auto">
          <a:xfrm>
            <a:off x="228600" y="3763963"/>
            <a:ext cx="565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baseline="-25000">
                <a:latin typeface="Times New Roman" pitchFamily="18" charset="0"/>
              </a:rPr>
              <a:t>3</a:t>
            </a:r>
            <a:endParaRPr lang="ru-RU" sz="3200">
              <a:latin typeface="Times New Roman" pitchFamily="18" charset="0"/>
            </a:endParaRPr>
          </a:p>
        </p:txBody>
      </p:sp>
      <p:sp>
        <p:nvSpPr>
          <p:cNvPr id="25610" name="Text Box 11"/>
          <p:cNvSpPr txBox="1">
            <a:spLocks noChangeArrowheads="1"/>
          </p:cNvSpPr>
          <p:nvPr/>
        </p:nvSpPr>
        <p:spPr bwMode="auto">
          <a:xfrm>
            <a:off x="304800" y="5486400"/>
            <a:ext cx="550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i="1" baseline="-25000">
                <a:latin typeface="Times New Roman" pitchFamily="18" charset="0"/>
              </a:rPr>
              <a:t>k</a:t>
            </a:r>
            <a:endParaRPr lang="ru-RU" sz="3200" i="1">
              <a:latin typeface="Times New Roman" pitchFamily="18" charset="0"/>
            </a:endParaRPr>
          </a:p>
        </p:txBody>
      </p:sp>
      <p:sp>
        <p:nvSpPr>
          <p:cNvPr id="25611" name="Oval 12"/>
          <p:cNvSpPr>
            <a:spLocks noChangeAspect="1" noChangeArrowheads="1"/>
          </p:cNvSpPr>
          <p:nvPr/>
        </p:nvSpPr>
        <p:spPr bwMode="auto">
          <a:xfrm>
            <a:off x="1447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2" name="Oval 13"/>
          <p:cNvSpPr>
            <a:spLocks noChangeAspect="1" noChangeArrowheads="1"/>
          </p:cNvSpPr>
          <p:nvPr/>
        </p:nvSpPr>
        <p:spPr bwMode="auto">
          <a:xfrm>
            <a:off x="1828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3" name="Oval 14"/>
          <p:cNvSpPr>
            <a:spLocks noChangeAspect="1" noChangeArrowheads="1"/>
          </p:cNvSpPr>
          <p:nvPr/>
        </p:nvSpPr>
        <p:spPr bwMode="auto">
          <a:xfrm>
            <a:off x="2209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4" name="Oval 15"/>
          <p:cNvSpPr>
            <a:spLocks noChangeAspect="1" noChangeArrowheads="1"/>
          </p:cNvSpPr>
          <p:nvPr/>
        </p:nvSpPr>
        <p:spPr bwMode="auto">
          <a:xfrm>
            <a:off x="2286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5" name="Oval 16"/>
          <p:cNvSpPr>
            <a:spLocks noChangeAspect="1" noChangeArrowheads="1"/>
          </p:cNvSpPr>
          <p:nvPr/>
        </p:nvSpPr>
        <p:spPr bwMode="auto">
          <a:xfrm>
            <a:off x="2971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6" name="Oval 18"/>
          <p:cNvSpPr>
            <a:spLocks noChangeAspect="1" noChangeArrowheads="1"/>
          </p:cNvSpPr>
          <p:nvPr/>
        </p:nvSpPr>
        <p:spPr bwMode="auto">
          <a:xfrm>
            <a:off x="2590800" y="20574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7" name="Oval 19"/>
          <p:cNvSpPr>
            <a:spLocks noChangeAspect="1" noChangeArrowheads="1"/>
          </p:cNvSpPr>
          <p:nvPr/>
        </p:nvSpPr>
        <p:spPr bwMode="auto">
          <a:xfrm>
            <a:off x="1524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8" name="Oval 20"/>
          <p:cNvSpPr>
            <a:spLocks noChangeAspect="1" noChangeArrowheads="1"/>
          </p:cNvSpPr>
          <p:nvPr/>
        </p:nvSpPr>
        <p:spPr bwMode="auto">
          <a:xfrm>
            <a:off x="1905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19" name="Oval 21"/>
          <p:cNvSpPr>
            <a:spLocks noChangeAspect="1" noChangeArrowheads="1"/>
          </p:cNvSpPr>
          <p:nvPr/>
        </p:nvSpPr>
        <p:spPr bwMode="auto">
          <a:xfrm>
            <a:off x="2667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0" name="Oval 22"/>
          <p:cNvSpPr>
            <a:spLocks noChangeAspect="1" noChangeArrowheads="1"/>
          </p:cNvSpPr>
          <p:nvPr/>
        </p:nvSpPr>
        <p:spPr bwMode="auto">
          <a:xfrm>
            <a:off x="3048000" y="30480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1" name="Oval 24"/>
          <p:cNvSpPr>
            <a:spLocks noChangeAspect="1" noChangeArrowheads="1"/>
          </p:cNvSpPr>
          <p:nvPr/>
        </p:nvSpPr>
        <p:spPr bwMode="auto">
          <a:xfrm>
            <a:off x="2519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2" name="Oval 25"/>
          <p:cNvSpPr>
            <a:spLocks noChangeAspect="1" noChangeArrowheads="1"/>
          </p:cNvSpPr>
          <p:nvPr/>
        </p:nvSpPr>
        <p:spPr bwMode="auto">
          <a:xfrm>
            <a:off x="1757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3" name="Oval 26"/>
          <p:cNvSpPr>
            <a:spLocks noChangeAspect="1" noChangeArrowheads="1"/>
          </p:cNvSpPr>
          <p:nvPr/>
        </p:nvSpPr>
        <p:spPr bwMode="auto">
          <a:xfrm>
            <a:off x="2138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4" name="Oval 27"/>
          <p:cNvSpPr>
            <a:spLocks noChangeAspect="1" noChangeArrowheads="1"/>
          </p:cNvSpPr>
          <p:nvPr/>
        </p:nvSpPr>
        <p:spPr bwMode="auto">
          <a:xfrm>
            <a:off x="2900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5" name="Oval 28"/>
          <p:cNvSpPr>
            <a:spLocks noChangeAspect="1" noChangeArrowheads="1"/>
          </p:cNvSpPr>
          <p:nvPr/>
        </p:nvSpPr>
        <p:spPr bwMode="auto">
          <a:xfrm>
            <a:off x="3281363" y="4043363"/>
            <a:ext cx="223837" cy="223837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6" name="Oval 29"/>
          <p:cNvSpPr>
            <a:spLocks noChangeAspect="1" noChangeArrowheads="1"/>
          </p:cNvSpPr>
          <p:nvPr/>
        </p:nvSpPr>
        <p:spPr bwMode="auto">
          <a:xfrm>
            <a:off x="2743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7" name="Oval 30"/>
          <p:cNvSpPr>
            <a:spLocks noChangeAspect="1" noChangeArrowheads="1"/>
          </p:cNvSpPr>
          <p:nvPr/>
        </p:nvSpPr>
        <p:spPr bwMode="auto">
          <a:xfrm>
            <a:off x="1981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8" name="Oval 31"/>
          <p:cNvSpPr>
            <a:spLocks noChangeAspect="1" noChangeArrowheads="1"/>
          </p:cNvSpPr>
          <p:nvPr/>
        </p:nvSpPr>
        <p:spPr bwMode="auto">
          <a:xfrm>
            <a:off x="2362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29" name="Oval 32"/>
          <p:cNvSpPr>
            <a:spLocks noChangeAspect="1" noChangeArrowheads="1"/>
          </p:cNvSpPr>
          <p:nvPr/>
        </p:nvSpPr>
        <p:spPr bwMode="auto">
          <a:xfrm>
            <a:off x="3124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30" name="Oval 33"/>
          <p:cNvSpPr>
            <a:spLocks noChangeAspect="1" noChangeArrowheads="1"/>
          </p:cNvSpPr>
          <p:nvPr/>
        </p:nvSpPr>
        <p:spPr bwMode="auto">
          <a:xfrm>
            <a:off x="3505200" y="5638800"/>
            <a:ext cx="223838" cy="223838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31" name="Text Box 34"/>
          <p:cNvSpPr txBox="1">
            <a:spLocks noChangeArrowheads="1"/>
          </p:cNvSpPr>
          <p:nvPr/>
        </p:nvSpPr>
        <p:spPr bwMode="auto">
          <a:xfrm>
            <a:off x="4876800" y="1981200"/>
            <a:ext cx="33480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Times New Roman" pitchFamily="18" charset="0"/>
              </a:rPr>
              <a:t>V=V</a:t>
            </a:r>
            <a:r>
              <a:rPr lang="en-US" sz="3200" baseline="-25000">
                <a:latin typeface="Times New Roman" pitchFamily="18" charset="0"/>
              </a:rPr>
              <a:t>1</a:t>
            </a:r>
            <a:r>
              <a:rPr lang="en-US" sz="3200">
                <a:latin typeface="Times New Roman" pitchFamily="18" charset="0"/>
                <a:sym typeface="Symbol" pitchFamily="18" charset="2"/>
              </a:rPr>
              <a:t></a:t>
            </a:r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baseline="-25000">
                <a:latin typeface="Times New Roman" pitchFamily="18" charset="0"/>
              </a:rPr>
              <a:t>2 </a:t>
            </a:r>
            <a:r>
              <a:rPr lang="en-US" sz="3200">
                <a:latin typeface="Times New Roman" pitchFamily="18" charset="0"/>
                <a:sym typeface="Symbol" pitchFamily="18" charset="2"/>
              </a:rPr>
              <a:t>… </a:t>
            </a:r>
            <a:r>
              <a:rPr lang="en-US" sz="3200" i="1">
                <a:latin typeface="Times New Roman" pitchFamily="18" charset="0"/>
              </a:rPr>
              <a:t>V</a:t>
            </a:r>
            <a:r>
              <a:rPr lang="en-US" sz="3200" i="1" baseline="-25000">
                <a:latin typeface="Times New Roman" pitchFamily="18" charset="0"/>
              </a:rPr>
              <a:t>k</a:t>
            </a:r>
            <a:endParaRPr lang="ru-RU" sz="3200"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5632" name="Oval 35"/>
          <p:cNvSpPr>
            <a:spLocks noChangeAspect="1" noChangeArrowheads="1"/>
          </p:cNvSpPr>
          <p:nvPr/>
        </p:nvSpPr>
        <p:spPr bwMode="auto">
          <a:xfrm>
            <a:off x="2286000" y="4953000"/>
            <a:ext cx="115888" cy="11588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33" name="Oval 36"/>
          <p:cNvSpPr>
            <a:spLocks noChangeAspect="1" noChangeArrowheads="1"/>
          </p:cNvSpPr>
          <p:nvPr/>
        </p:nvSpPr>
        <p:spPr bwMode="auto">
          <a:xfrm>
            <a:off x="2286000" y="46847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34" name="Oval 37"/>
          <p:cNvSpPr>
            <a:spLocks noChangeAspect="1" noChangeArrowheads="1"/>
          </p:cNvSpPr>
          <p:nvPr/>
        </p:nvSpPr>
        <p:spPr bwMode="auto">
          <a:xfrm>
            <a:off x="2286000" y="5218113"/>
            <a:ext cx="115888" cy="11588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cxnSp>
        <p:nvCxnSpPr>
          <p:cNvPr id="25635" name="AutoShape 40"/>
          <p:cNvCxnSpPr>
            <a:cxnSpLocks noChangeShapeType="1"/>
            <a:stCxn id="25611" idx="4"/>
            <a:endCxn id="25617" idx="0"/>
          </p:cNvCxnSpPr>
          <p:nvPr/>
        </p:nvCxnSpPr>
        <p:spPr bwMode="auto">
          <a:xfrm>
            <a:off x="1560513" y="2281238"/>
            <a:ext cx="76200" cy="766762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5636" name="AutoShape 41"/>
          <p:cNvCxnSpPr>
            <a:cxnSpLocks noChangeShapeType="1"/>
            <a:stCxn id="25617" idx="4"/>
            <a:endCxn id="25622" idx="0"/>
          </p:cNvCxnSpPr>
          <p:nvPr/>
        </p:nvCxnSpPr>
        <p:spPr bwMode="auto">
          <a:xfrm>
            <a:off x="1636713" y="3271838"/>
            <a:ext cx="233362" cy="771525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5637" name="AutoShape 42"/>
          <p:cNvCxnSpPr>
            <a:cxnSpLocks noChangeShapeType="1"/>
            <a:stCxn id="25622" idx="4"/>
            <a:endCxn id="25627" idx="0"/>
          </p:cNvCxnSpPr>
          <p:nvPr/>
        </p:nvCxnSpPr>
        <p:spPr bwMode="auto">
          <a:xfrm>
            <a:off x="1870075" y="4267200"/>
            <a:ext cx="223838" cy="1371600"/>
          </a:xfrm>
          <a:prstGeom prst="straightConnector1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5638" name="AutoShape 43"/>
          <p:cNvCxnSpPr>
            <a:cxnSpLocks noChangeShapeType="1"/>
            <a:stCxn id="25613" idx="4"/>
            <a:endCxn id="25618" idx="0"/>
          </p:cNvCxnSpPr>
          <p:nvPr/>
        </p:nvCxnSpPr>
        <p:spPr bwMode="auto">
          <a:xfrm flipH="1">
            <a:off x="2017713" y="2281238"/>
            <a:ext cx="304800" cy="766762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</p:spPr>
      </p:cxnSp>
      <p:cxnSp>
        <p:nvCxnSpPr>
          <p:cNvPr id="25639" name="AutoShape 44"/>
          <p:cNvCxnSpPr>
            <a:cxnSpLocks noChangeShapeType="1"/>
            <a:stCxn id="25622" idx="7"/>
            <a:endCxn id="25618" idx="4"/>
          </p:cNvCxnSpPr>
          <p:nvPr/>
        </p:nvCxnSpPr>
        <p:spPr bwMode="auto">
          <a:xfrm flipV="1">
            <a:off x="1947863" y="3271838"/>
            <a:ext cx="69850" cy="804862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</p:spPr>
      </p:cxnSp>
      <p:cxnSp>
        <p:nvCxnSpPr>
          <p:cNvPr id="25640" name="AutoShape 45"/>
          <p:cNvCxnSpPr>
            <a:cxnSpLocks noChangeShapeType="1"/>
            <a:endCxn id="25626" idx="0"/>
          </p:cNvCxnSpPr>
          <p:nvPr/>
        </p:nvCxnSpPr>
        <p:spPr bwMode="auto">
          <a:xfrm>
            <a:off x="1905000" y="4267200"/>
            <a:ext cx="950913" cy="1371600"/>
          </a:xfrm>
          <a:prstGeom prst="straightConnector1">
            <a:avLst/>
          </a:prstGeom>
          <a:noFill/>
          <a:ln w="28575">
            <a:solidFill>
              <a:srgbClr val="660033"/>
            </a:solidFill>
            <a:round/>
            <a:headEnd/>
            <a:tailEnd/>
          </a:ln>
        </p:spPr>
      </p:cxnSp>
      <p:cxnSp>
        <p:nvCxnSpPr>
          <p:cNvPr id="25641" name="AutoShape 46"/>
          <p:cNvCxnSpPr>
            <a:cxnSpLocks noChangeShapeType="1"/>
            <a:stCxn id="25615" idx="4"/>
            <a:endCxn id="25619" idx="0"/>
          </p:cNvCxnSpPr>
          <p:nvPr/>
        </p:nvCxnSpPr>
        <p:spPr bwMode="auto">
          <a:xfrm flipH="1">
            <a:off x="2779713" y="2281238"/>
            <a:ext cx="304800" cy="766762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</p:cxnSp>
      <p:cxnSp>
        <p:nvCxnSpPr>
          <p:cNvPr id="25642" name="AutoShape 47"/>
          <p:cNvCxnSpPr>
            <a:cxnSpLocks noChangeShapeType="1"/>
            <a:stCxn id="25621" idx="0"/>
            <a:endCxn id="25619" idx="4"/>
          </p:cNvCxnSpPr>
          <p:nvPr/>
        </p:nvCxnSpPr>
        <p:spPr bwMode="auto">
          <a:xfrm flipV="1">
            <a:off x="2632075" y="3271838"/>
            <a:ext cx="147638" cy="771525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</p:cxnSp>
      <p:cxnSp>
        <p:nvCxnSpPr>
          <p:cNvPr id="25643" name="AutoShape 48"/>
          <p:cNvCxnSpPr>
            <a:cxnSpLocks noChangeShapeType="1"/>
            <a:stCxn id="25621" idx="5"/>
          </p:cNvCxnSpPr>
          <p:nvPr/>
        </p:nvCxnSpPr>
        <p:spPr bwMode="auto">
          <a:xfrm>
            <a:off x="2709863" y="4233863"/>
            <a:ext cx="828675" cy="1438275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</p:cxnSp>
      <p:sp>
        <p:nvSpPr>
          <p:cNvPr id="25644" name="Text Box 49"/>
          <p:cNvSpPr txBox="1">
            <a:spLocks noChangeArrowheads="1"/>
          </p:cNvSpPr>
          <p:nvPr/>
        </p:nvSpPr>
        <p:spPr bwMode="auto">
          <a:xfrm>
            <a:off x="5105400" y="2743200"/>
            <a:ext cx="255390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 dirty="0" err="1">
                <a:latin typeface="Times New Roman" pitchFamily="18" charset="0"/>
              </a:rPr>
              <a:t>n</a:t>
            </a:r>
            <a:r>
              <a:rPr lang="en-US" sz="3200" i="1" baseline="30000" dirty="0" err="1">
                <a:latin typeface="Times New Roman" pitchFamily="18" charset="0"/>
              </a:rPr>
              <a:t>k</a:t>
            </a:r>
            <a:r>
              <a:rPr lang="ru-RU" sz="3200" i="1" baseline="30000" dirty="0">
                <a:latin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</a:rPr>
              <a:t>hyperedges</a:t>
            </a:r>
            <a:endParaRPr lang="ru-RU" sz="3200" dirty="0">
              <a:latin typeface="Times New Roman" pitchFamily="18" charset="0"/>
            </a:endParaRPr>
          </a:p>
        </p:txBody>
      </p:sp>
      <p:sp>
        <p:nvSpPr>
          <p:cNvPr id="25645" name="Text Box 50"/>
          <p:cNvSpPr txBox="1">
            <a:spLocks noChangeArrowheads="1"/>
          </p:cNvSpPr>
          <p:nvPr/>
        </p:nvSpPr>
        <p:spPr bwMode="auto">
          <a:xfrm>
            <a:off x="4038600" y="3832225"/>
            <a:ext cx="4876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</a:rPr>
              <a:t>Each </a:t>
            </a:r>
            <a:r>
              <a:rPr lang="en-US" sz="2400" dirty="0" err="1" smtClean="0">
                <a:latin typeface="Times New Roman" pitchFamily="18" charset="0"/>
              </a:rPr>
              <a:t>hyperedge</a:t>
            </a:r>
            <a:r>
              <a:rPr lang="en-US" sz="2400" dirty="0" smtClean="0">
                <a:latin typeface="Times New Roman" pitchFamily="18" charset="0"/>
              </a:rPr>
              <a:t> picks one vertex from each </a:t>
            </a:r>
            <a:r>
              <a:rPr lang="en-US" sz="2400" i="1" dirty="0" smtClean="0">
                <a:latin typeface="Times New Roman" pitchFamily="18" charset="0"/>
              </a:rPr>
              <a:t>V</a:t>
            </a:r>
            <a:r>
              <a:rPr lang="en-US" sz="2400" i="1" baseline="-25000" dirty="0" smtClean="0">
                <a:latin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</a:rPr>
              <a:t>In the set cover instance, elements correspond to </a:t>
            </a:r>
            <a:r>
              <a:rPr lang="en-US" sz="2400" dirty="0" err="1" smtClean="0">
                <a:latin typeface="Times New Roman" pitchFamily="18" charset="0"/>
              </a:rPr>
              <a:t>hyperedges</a:t>
            </a:r>
            <a:r>
              <a:rPr lang="en-US" sz="2400" dirty="0" smtClean="0">
                <a:latin typeface="Times New Roman" pitchFamily="18" charset="0"/>
              </a:rPr>
              <a:t> and sets correspond </a:t>
            </a:r>
            <a:r>
              <a:rPr lang="en-US" sz="2400" smtClean="0">
                <a:latin typeface="Times New Roman" pitchFamily="18" charset="0"/>
              </a:rPr>
              <a:t>to vertices.  </a:t>
            </a:r>
            <a:endParaRPr lang="ru-RU" sz="24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4724</TotalTime>
  <Words>2356</Words>
  <Application>Microsoft Office PowerPoint</Application>
  <PresentationFormat>Экран (4:3)</PresentationFormat>
  <Paragraphs>234</Paragraphs>
  <Slides>52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52</vt:i4>
      </vt:variant>
    </vt:vector>
  </HeadingPairs>
  <TitlesOfParts>
    <vt:vector size="55" baseType="lpstr">
      <vt:lpstr>Default Design</vt:lpstr>
      <vt:lpstr>Формула</vt:lpstr>
      <vt:lpstr>Microsoft Equation 3.0</vt:lpstr>
      <vt:lpstr>Linear Program</vt:lpstr>
      <vt:lpstr>Set Cover</vt:lpstr>
      <vt:lpstr>Frequency</vt:lpstr>
      <vt:lpstr>IP (Set Cover)</vt:lpstr>
      <vt:lpstr>LP-relaxation  (Set Cover)</vt:lpstr>
      <vt:lpstr>Algorithm LP-rounding</vt:lpstr>
      <vt:lpstr>f-approximation</vt:lpstr>
      <vt:lpstr>2-approximation</vt:lpstr>
      <vt:lpstr>Tight example (hypergraph)</vt:lpstr>
      <vt:lpstr>Primal and Dual programs</vt:lpstr>
      <vt:lpstr>The 1-st LP-Duality Theorem</vt:lpstr>
      <vt:lpstr>Weak Duality Theorem</vt:lpstr>
      <vt:lpstr>Weak Duality Theorem(2)</vt:lpstr>
      <vt:lpstr>The 2-nd LP-Duality Theorem</vt:lpstr>
      <vt:lpstr>Primal-Dual Schema</vt:lpstr>
      <vt:lpstr>Complementary slackness conditions</vt:lpstr>
      <vt:lpstr>Слайд 17</vt:lpstr>
      <vt:lpstr>Proof </vt:lpstr>
      <vt:lpstr>Primal-Dual Scheme</vt:lpstr>
      <vt:lpstr>LP-relaxation  (Set Cover)</vt:lpstr>
      <vt:lpstr>Dual Program  (Set Cover)</vt:lpstr>
      <vt:lpstr>α = 1, β = f</vt:lpstr>
      <vt:lpstr>Primal-Dual Algorithm</vt:lpstr>
      <vt:lpstr>f-factor approximation</vt:lpstr>
      <vt:lpstr>Proof</vt:lpstr>
      <vt:lpstr>Tight example</vt:lpstr>
      <vt:lpstr>Maximum Satisfiability (MAX-SAT)</vt:lpstr>
      <vt:lpstr>Clauses</vt:lpstr>
      <vt:lpstr>Terminology</vt:lpstr>
      <vt:lpstr>Johnson’s Algorithm</vt:lpstr>
      <vt:lpstr>A good algorithm for large clauses</vt:lpstr>
      <vt:lpstr>Conditional Expectation</vt:lpstr>
      <vt:lpstr>Proof</vt:lpstr>
      <vt:lpstr>Derandomazing</vt:lpstr>
      <vt:lpstr>Proof</vt:lpstr>
      <vt:lpstr>Remark</vt:lpstr>
      <vt:lpstr>Conclusion</vt:lpstr>
      <vt:lpstr>A good algorithm for small clauses</vt:lpstr>
      <vt:lpstr>ILP of MAX-SAT </vt:lpstr>
      <vt:lpstr>LP-relaxation of MAX-SAT </vt:lpstr>
      <vt:lpstr>Algorithm LP-MAX-SAT</vt:lpstr>
      <vt:lpstr>Expected weight of disjunction</vt:lpstr>
      <vt:lpstr>Proof</vt:lpstr>
      <vt:lpstr>Proof</vt:lpstr>
      <vt:lpstr>1–1/e</vt:lpstr>
      <vt:lpstr>(1–1/e)-factor approximation</vt:lpstr>
      <vt:lpstr>A (¾)-factor algorithm</vt:lpstr>
      <vt:lpstr>E[Wc] ≥ (3/4)wcz*(c)</vt:lpstr>
      <vt:lpstr>E[W] </vt:lpstr>
      <vt:lpstr>Goemans-Williamson Algorithm</vt:lpstr>
      <vt:lpstr>(3/4)- approximation</vt:lpstr>
      <vt:lpstr>Exercise </vt:lpstr>
    </vt:vector>
  </TitlesOfParts>
  <Company>ncnu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PTAS  for Open Shop Scheduling Problem</dc:title>
  <dc:creator>Kononov</dc:creator>
  <cp:lastModifiedBy>Кононов</cp:lastModifiedBy>
  <cp:revision>260</cp:revision>
  <dcterms:created xsi:type="dcterms:W3CDTF">2003-03-19T10:41:40Z</dcterms:created>
  <dcterms:modified xsi:type="dcterms:W3CDTF">2015-05-08T09:26:45Z</dcterms:modified>
</cp:coreProperties>
</file>