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425" r:id="rId3"/>
    <p:sldId id="395" r:id="rId4"/>
    <p:sldId id="396" r:id="rId5"/>
    <p:sldId id="430" r:id="rId6"/>
    <p:sldId id="426" r:id="rId7"/>
    <p:sldId id="431" r:id="rId8"/>
    <p:sldId id="397" r:id="rId9"/>
    <p:sldId id="355" r:id="rId10"/>
    <p:sldId id="357" r:id="rId11"/>
    <p:sldId id="398" r:id="rId12"/>
    <p:sldId id="399" r:id="rId13"/>
    <p:sldId id="427" r:id="rId14"/>
    <p:sldId id="400" r:id="rId15"/>
    <p:sldId id="359" r:id="rId16"/>
    <p:sldId id="428" r:id="rId17"/>
    <p:sldId id="432" r:id="rId18"/>
    <p:sldId id="402" r:id="rId19"/>
    <p:sldId id="403" r:id="rId20"/>
    <p:sldId id="433" r:id="rId21"/>
    <p:sldId id="404" r:id="rId22"/>
    <p:sldId id="330" r:id="rId23"/>
    <p:sldId id="405" r:id="rId24"/>
    <p:sldId id="406" r:id="rId25"/>
    <p:sldId id="407" r:id="rId26"/>
    <p:sldId id="408" r:id="rId27"/>
    <p:sldId id="409" r:id="rId28"/>
    <p:sldId id="410" r:id="rId29"/>
    <p:sldId id="411" r:id="rId30"/>
    <p:sldId id="412" r:id="rId31"/>
    <p:sldId id="437" r:id="rId32"/>
    <p:sldId id="413" r:id="rId33"/>
    <p:sldId id="415" r:id="rId34"/>
    <p:sldId id="416" r:id="rId35"/>
    <p:sldId id="417" r:id="rId36"/>
    <p:sldId id="418" r:id="rId37"/>
    <p:sldId id="419" r:id="rId38"/>
    <p:sldId id="420" r:id="rId39"/>
    <p:sldId id="421" r:id="rId40"/>
    <p:sldId id="434" r:id="rId41"/>
    <p:sldId id="436" r:id="rId42"/>
    <p:sldId id="435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60033"/>
    <a:srgbClr val="FFFF66"/>
    <a:srgbClr val="FF0000"/>
    <a:srgbClr val="FF66FF"/>
    <a:srgbClr val="FF9933"/>
    <a:srgbClr val="FFFF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7B8EE-EC38-44A8-85F1-A0C3CCA49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AEE3B-B36E-487F-94D7-9C28BE97C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0FA79-3AD4-4CB9-B1C7-3F8CBCAE0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C712E-281B-4053-AD26-601E1DA7E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4FAA1-7DCB-4381-86A6-88F623380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51CC8-9810-4D9F-A7F0-13837051F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82D68-FE6A-46E7-ADCF-B9DED5D15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10194-5309-484A-9BAC-391A512AA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F1FD0-51C7-4DC4-991B-AB5840AF3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50795-6292-4745-8BEF-21E48CEB9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C7A0A-98C7-40D0-8432-53495CEDF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9E8FF3F0-F181-4BA2-AAE7-8FA0F3B81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33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36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41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43.bin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oleObject" Target="../embeddings/oleObject44.bin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Linear program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1676400"/>
          </a:xfrm>
        </p:spPr>
        <p:txBody>
          <a:bodyPr/>
          <a:lstStyle/>
          <a:p>
            <a:pPr eaLnBrk="1" hangingPunct="1"/>
            <a:r>
              <a:rPr lang="ru-RU" dirty="0" smtClean="0"/>
              <a:t> </a:t>
            </a:r>
          </a:p>
          <a:p>
            <a:pPr eaLnBrk="1" hangingPunct="1"/>
            <a:r>
              <a:rPr lang="en-US" dirty="0" smtClean="0"/>
              <a:t>Separation Oracle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Algorithm                                         </a:t>
            </a:r>
            <a:r>
              <a:rPr lang="ru-RU" sz="3600" dirty="0" smtClean="0"/>
              <a:t>«</a:t>
            </a:r>
            <a:r>
              <a:rPr lang="en-US" sz="3600" dirty="0" smtClean="0"/>
              <a:t>Rounding preemptive schedule</a:t>
            </a:r>
            <a:r>
              <a:rPr lang="ru-RU" sz="3600" dirty="0" smtClean="0"/>
              <a:t>»</a:t>
            </a:r>
            <a:endParaRPr lang="en-US" sz="36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en-US" sz="2400" dirty="0" smtClean="0"/>
              <a:t>Find an optimal preemptive schedule 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sym typeface="Symbol"/>
              </a:rPr>
              <a:t>pr </a:t>
            </a:r>
            <a:r>
              <a:rPr lang="en-US" sz="2400" dirty="0" smtClean="0"/>
              <a:t>using SRPT.</a:t>
            </a:r>
            <a:endParaRPr lang="ru-RU" sz="2400" dirty="0" smtClean="0"/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en-US" sz="2400" dirty="0" smtClean="0">
                <a:sym typeface="Symbol" pitchFamily="18" charset="2"/>
              </a:rPr>
              <a:t>Schedule the jobs in 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 </a:t>
            </a:r>
            <a:r>
              <a:rPr lang="en-US" sz="2400" dirty="0" smtClean="0">
                <a:sym typeface="Symbol" pitchFamily="18" charset="2"/>
              </a:rPr>
              <a:t>nonpreemptively in the same order that they complete in 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ru-RU" sz="2400" dirty="0" smtClean="0">
                <a:sym typeface="Symbol" pitchFamily="18" charset="2"/>
              </a:rPr>
              <a:t>. </a:t>
            </a:r>
            <a:endParaRPr lang="en-US" sz="2400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None/>
            </a:pPr>
            <a:r>
              <a:rPr lang="en-US" sz="2400" dirty="0" smtClean="0">
                <a:sym typeface="Symbol" pitchFamily="18" charset="2"/>
              </a:rPr>
              <a:t>        </a:t>
            </a:r>
          </a:p>
          <a:p>
            <a:pPr marL="609600" indent="-609600">
              <a:spcBef>
                <a:spcPct val="0"/>
              </a:spcBef>
              <a:buNone/>
            </a:pPr>
            <a:r>
              <a:rPr lang="en-US" sz="2400" dirty="0" smtClean="0">
                <a:sym typeface="Symbol" pitchFamily="18" charset="2"/>
              </a:rPr>
              <a:t>        To be more precise, suppose that the jobs are indexed such that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</a:rPr>
              <a:t>) ≤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</a:rPr>
              <a:t>) ≤ … ≤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</a:rPr>
              <a:t>).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Then we schedule job 1 from its release date </a:t>
            </a:r>
            <a:r>
              <a:rPr lang="en-US" sz="2400" i="1" dirty="0" smtClean="0">
                <a:solidFill>
                  <a:srgbClr val="000000"/>
                </a:solidFill>
              </a:rPr>
              <a:t>r</a:t>
            </a:r>
            <a:r>
              <a:rPr lang="en-US" sz="2400" baseline="-25000" dirty="0" smtClean="0">
                <a:solidFill>
                  <a:srgbClr val="000000"/>
                </a:solidFill>
              </a:rPr>
              <a:t>1 </a:t>
            </a:r>
            <a:r>
              <a:rPr lang="en-US" sz="2400" dirty="0" smtClean="0"/>
              <a:t>to time </a:t>
            </a:r>
            <a:r>
              <a:rPr lang="en-US" sz="2400" i="1" dirty="0" smtClean="0">
                <a:solidFill>
                  <a:srgbClr val="000000"/>
                </a:solidFill>
              </a:rPr>
              <a:t>r</a:t>
            </a:r>
            <a:r>
              <a:rPr lang="en-US" sz="2400" baseline="-25000" dirty="0" smtClean="0">
                <a:solidFill>
                  <a:srgbClr val="000000"/>
                </a:solidFill>
              </a:rPr>
              <a:t>1 </a:t>
            </a:r>
            <a:r>
              <a:rPr lang="en-US" sz="2400" dirty="0" smtClean="0"/>
              <a:t>+ </a:t>
            </a:r>
            <a:r>
              <a:rPr lang="en-US" sz="2400" i="1" dirty="0" smtClean="0">
                <a:solidFill>
                  <a:srgbClr val="000000"/>
                </a:solidFill>
              </a:rPr>
              <a:t>p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/>
              <a:t>. We schedule job 2 to start as soon as possible after job 1; that is, we schedule it from max(</a:t>
            </a:r>
            <a:r>
              <a:rPr lang="en-US" sz="2400" i="1" dirty="0" smtClean="0">
                <a:solidFill>
                  <a:srgbClr val="000000"/>
                </a:solidFill>
              </a:rPr>
              <a:t>r</a:t>
            </a:r>
            <a:r>
              <a:rPr lang="en-US" sz="2400" baseline="-25000" dirty="0" smtClean="0">
                <a:solidFill>
                  <a:srgbClr val="000000"/>
                </a:solidFill>
              </a:rPr>
              <a:t>1 </a:t>
            </a:r>
            <a:r>
              <a:rPr lang="en-US" sz="2400" dirty="0" smtClean="0"/>
              <a:t>+ </a:t>
            </a:r>
            <a:r>
              <a:rPr lang="en-US" sz="2400" i="1" dirty="0" smtClean="0">
                <a:solidFill>
                  <a:srgbClr val="000000"/>
                </a:solidFill>
              </a:rPr>
              <a:t>p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/>
              <a:t>,</a:t>
            </a:r>
            <a:r>
              <a:rPr lang="en-US" sz="2400" i="1" dirty="0" smtClean="0">
                <a:solidFill>
                  <a:srgbClr val="000000"/>
                </a:solidFill>
              </a:rPr>
              <a:t> r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/>
              <a:t>) to max(</a:t>
            </a:r>
            <a:r>
              <a:rPr lang="en-US" sz="2400" i="1" dirty="0" smtClean="0">
                <a:solidFill>
                  <a:srgbClr val="000000"/>
                </a:solidFill>
              </a:rPr>
              <a:t>r</a:t>
            </a:r>
            <a:r>
              <a:rPr lang="en-US" sz="2400" baseline="-25000" dirty="0" smtClean="0">
                <a:solidFill>
                  <a:srgbClr val="000000"/>
                </a:solidFill>
              </a:rPr>
              <a:t>1 </a:t>
            </a:r>
            <a:r>
              <a:rPr lang="en-US" sz="2400" dirty="0" smtClean="0"/>
              <a:t>+ </a:t>
            </a:r>
            <a:r>
              <a:rPr lang="en-US" sz="2400" i="1" dirty="0" smtClean="0">
                <a:solidFill>
                  <a:srgbClr val="000000"/>
                </a:solidFill>
              </a:rPr>
              <a:t>p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/>
              <a:t>,</a:t>
            </a:r>
            <a:r>
              <a:rPr lang="en-US" sz="2400" i="1" dirty="0" smtClean="0">
                <a:solidFill>
                  <a:srgbClr val="000000"/>
                </a:solidFill>
              </a:rPr>
              <a:t> r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/>
              <a:t>) + </a:t>
            </a:r>
            <a:r>
              <a:rPr lang="en-US" sz="2400" i="1" dirty="0" smtClean="0">
                <a:solidFill>
                  <a:srgbClr val="000000"/>
                </a:solidFill>
              </a:rPr>
              <a:t>p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/>
              <a:t>. The remaining jobs are scheduled analogously.</a:t>
            </a:r>
          </a:p>
          <a:p>
            <a:pPr marL="609600" indent="-609600">
              <a:spcBef>
                <a:spcPct val="0"/>
              </a:spcBef>
              <a:buNone/>
            </a:pPr>
            <a:endParaRPr lang="en-US" sz="2400" dirty="0" smtClean="0"/>
          </a:p>
          <a:p>
            <a:pPr marL="609600" indent="-609600">
              <a:spcBef>
                <a:spcPct val="0"/>
              </a:spcBef>
              <a:buNone/>
            </a:pPr>
            <a:r>
              <a:rPr lang="en-US" sz="2400" dirty="0" smtClean="0"/>
              <a:t>        We will show that scheduling  nonpreemptively in this way does not delay the jobs by too much.</a:t>
            </a:r>
          </a:p>
          <a:p>
            <a:pPr marL="609600" indent="-609600">
              <a:spcBef>
                <a:spcPct val="0"/>
              </a:spcBef>
              <a:buNone/>
            </a:pPr>
            <a:endParaRPr lang="en-US" sz="2400" dirty="0" smtClean="0"/>
          </a:p>
          <a:p>
            <a:pPr marL="609600" indent="-609600">
              <a:spcBef>
                <a:spcPct val="0"/>
              </a:spcBef>
              <a:buNone/>
            </a:pPr>
            <a:r>
              <a:rPr lang="en-US" sz="2400" dirty="0" smtClean="0"/>
              <a:t> </a:t>
            </a:r>
            <a:endParaRPr lang="en-US" sz="2400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000000"/>
                </a:solidFill>
              </a:rPr>
              <a:t>Example</a:t>
            </a:r>
            <a:endParaRPr lang="ru-RU" dirty="0" smtClean="0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55650" y="3186688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783000" y="2627888"/>
            <a:ext cx="36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1870800" y="2627888"/>
            <a:ext cx="72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5132" name="Oval 14"/>
          <p:cNvSpPr>
            <a:spLocks noChangeArrowheads="1"/>
          </p:cNvSpPr>
          <p:nvPr/>
        </p:nvSpPr>
        <p:spPr bwMode="auto">
          <a:xfrm>
            <a:off x="7191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Oval 15"/>
          <p:cNvSpPr>
            <a:spLocks noChangeArrowheads="1"/>
          </p:cNvSpPr>
          <p:nvPr/>
        </p:nvSpPr>
        <p:spPr bwMode="auto">
          <a:xfrm>
            <a:off x="10795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Oval 16"/>
          <p:cNvSpPr>
            <a:spLocks noChangeArrowheads="1"/>
          </p:cNvSpPr>
          <p:nvPr/>
        </p:nvSpPr>
        <p:spPr bwMode="auto">
          <a:xfrm>
            <a:off x="1438275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Oval 17"/>
          <p:cNvSpPr>
            <a:spLocks noChangeArrowheads="1"/>
          </p:cNvSpPr>
          <p:nvPr/>
        </p:nvSpPr>
        <p:spPr bwMode="auto">
          <a:xfrm>
            <a:off x="17986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6" name="Oval 18"/>
          <p:cNvSpPr>
            <a:spLocks noChangeArrowheads="1"/>
          </p:cNvSpPr>
          <p:nvPr/>
        </p:nvSpPr>
        <p:spPr bwMode="auto">
          <a:xfrm>
            <a:off x="21590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2517775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8" name="Oval 20"/>
          <p:cNvSpPr>
            <a:spLocks noChangeArrowheads="1"/>
          </p:cNvSpPr>
          <p:nvPr/>
        </p:nvSpPr>
        <p:spPr bwMode="auto">
          <a:xfrm>
            <a:off x="50371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Oval 21"/>
          <p:cNvSpPr>
            <a:spLocks noChangeArrowheads="1"/>
          </p:cNvSpPr>
          <p:nvPr/>
        </p:nvSpPr>
        <p:spPr bwMode="auto">
          <a:xfrm>
            <a:off x="53975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Oval 22"/>
          <p:cNvSpPr>
            <a:spLocks noChangeArrowheads="1"/>
          </p:cNvSpPr>
          <p:nvPr/>
        </p:nvSpPr>
        <p:spPr bwMode="auto">
          <a:xfrm>
            <a:off x="5757863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Oval 23"/>
          <p:cNvSpPr>
            <a:spLocks noChangeArrowheads="1"/>
          </p:cNvSpPr>
          <p:nvPr/>
        </p:nvSpPr>
        <p:spPr bwMode="auto">
          <a:xfrm>
            <a:off x="61166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2" name="Oval 24"/>
          <p:cNvSpPr>
            <a:spLocks noChangeArrowheads="1"/>
          </p:cNvSpPr>
          <p:nvPr/>
        </p:nvSpPr>
        <p:spPr bwMode="auto">
          <a:xfrm>
            <a:off x="64770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3" name="Oval 25"/>
          <p:cNvSpPr>
            <a:spLocks noChangeArrowheads="1"/>
          </p:cNvSpPr>
          <p:nvPr/>
        </p:nvSpPr>
        <p:spPr bwMode="auto">
          <a:xfrm>
            <a:off x="6837363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4" name="Oval 27"/>
          <p:cNvSpPr>
            <a:spLocks noChangeArrowheads="1"/>
          </p:cNvSpPr>
          <p:nvPr/>
        </p:nvSpPr>
        <p:spPr bwMode="auto">
          <a:xfrm>
            <a:off x="28781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5" name="Oval 28"/>
          <p:cNvSpPr>
            <a:spLocks noChangeArrowheads="1"/>
          </p:cNvSpPr>
          <p:nvPr/>
        </p:nvSpPr>
        <p:spPr bwMode="auto">
          <a:xfrm>
            <a:off x="32385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Oval 29"/>
          <p:cNvSpPr>
            <a:spLocks noChangeArrowheads="1"/>
          </p:cNvSpPr>
          <p:nvPr/>
        </p:nvSpPr>
        <p:spPr bwMode="auto">
          <a:xfrm>
            <a:off x="3598863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7" name="Oval 30"/>
          <p:cNvSpPr>
            <a:spLocks noChangeArrowheads="1"/>
          </p:cNvSpPr>
          <p:nvPr/>
        </p:nvSpPr>
        <p:spPr bwMode="auto">
          <a:xfrm>
            <a:off x="39576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8" name="Oval 31"/>
          <p:cNvSpPr>
            <a:spLocks noChangeArrowheads="1"/>
          </p:cNvSpPr>
          <p:nvPr/>
        </p:nvSpPr>
        <p:spPr bwMode="auto">
          <a:xfrm>
            <a:off x="43180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9" name="Oval 32"/>
          <p:cNvSpPr>
            <a:spLocks noChangeArrowheads="1"/>
          </p:cNvSpPr>
          <p:nvPr/>
        </p:nvSpPr>
        <p:spPr bwMode="auto">
          <a:xfrm>
            <a:off x="4678363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5" name="Oval 141"/>
          <p:cNvSpPr>
            <a:spLocks noChangeArrowheads="1"/>
          </p:cNvSpPr>
          <p:nvPr/>
        </p:nvSpPr>
        <p:spPr bwMode="auto">
          <a:xfrm>
            <a:off x="7197725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6" name="Oval 142"/>
          <p:cNvSpPr>
            <a:spLocks noChangeArrowheads="1"/>
          </p:cNvSpPr>
          <p:nvPr/>
        </p:nvSpPr>
        <p:spPr bwMode="auto">
          <a:xfrm>
            <a:off x="75565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7" name="Text Box 143"/>
          <p:cNvSpPr txBox="1">
            <a:spLocks noChangeArrowheads="1"/>
          </p:cNvSpPr>
          <p:nvPr/>
        </p:nvSpPr>
        <p:spPr bwMode="auto">
          <a:xfrm>
            <a:off x="601663" y="32517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0</a:t>
            </a:r>
            <a:endParaRPr lang="ru-RU" dirty="0"/>
          </a:p>
        </p:txBody>
      </p:sp>
      <p:sp>
        <p:nvSpPr>
          <p:cNvPr id="5188" name="Text Box 144"/>
          <p:cNvSpPr txBox="1">
            <a:spLocks noChangeArrowheads="1"/>
          </p:cNvSpPr>
          <p:nvPr/>
        </p:nvSpPr>
        <p:spPr bwMode="auto">
          <a:xfrm>
            <a:off x="7805738" y="3259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</a:t>
            </a:r>
            <a:endParaRPr lang="ru-RU"/>
          </a:p>
        </p:txBody>
      </p:sp>
      <p:sp>
        <p:nvSpPr>
          <p:cNvPr id="5189" name="Text Box 145"/>
          <p:cNvSpPr txBox="1">
            <a:spLocks noChangeArrowheads="1"/>
          </p:cNvSpPr>
          <p:nvPr/>
        </p:nvSpPr>
        <p:spPr bwMode="auto">
          <a:xfrm>
            <a:off x="2401888" y="32517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5</a:t>
            </a:r>
            <a:endParaRPr lang="ru-RU" dirty="0"/>
          </a:p>
        </p:txBody>
      </p:sp>
      <p:sp>
        <p:nvSpPr>
          <p:cNvPr id="5190" name="Text Box 146"/>
          <p:cNvSpPr txBox="1">
            <a:spLocks noChangeArrowheads="1"/>
          </p:cNvSpPr>
          <p:nvPr/>
        </p:nvSpPr>
        <p:spPr bwMode="auto">
          <a:xfrm>
            <a:off x="4159250" y="325177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5191" name="Text Box 147"/>
          <p:cNvSpPr txBox="1">
            <a:spLocks noChangeArrowheads="1"/>
          </p:cNvSpPr>
          <p:nvPr/>
        </p:nvSpPr>
        <p:spPr bwMode="auto">
          <a:xfrm>
            <a:off x="5959475" y="325177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15</a:t>
            </a:r>
            <a:endParaRPr lang="ru-RU" dirty="0"/>
          </a:p>
        </p:txBody>
      </p:sp>
      <p:sp>
        <p:nvSpPr>
          <p:cNvPr id="5193" name="Oval 25"/>
          <p:cNvSpPr>
            <a:spLocks noChangeArrowheads="1"/>
          </p:cNvSpPr>
          <p:nvPr/>
        </p:nvSpPr>
        <p:spPr bwMode="auto">
          <a:xfrm>
            <a:off x="8008938" y="3186688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5" name="Прямоугольник 84"/>
          <p:cNvSpPr/>
          <p:nvPr/>
        </p:nvSpPr>
        <p:spPr>
          <a:xfrm>
            <a:off x="152400" y="2057400"/>
            <a:ext cx="6591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r>
              <a:rPr lang="en-US" sz="32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endParaRPr lang="ru-RU" baseline="30000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3200400" y="1600200"/>
            <a:ext cx="41360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3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= 2</a:t>
            </a:r>
            <a:r>
              <a:rPr lang="ru-RU" sz="2400" dirty="0" smtClean="0">
                <a:solidFill>
                  <a:srgbClr val="000000"/>
                </a:solidFill>
                <a:latin typeface="+mn-lt"/>
              </a:rPr>
              <a:t>2</a:t>
            </a:r>
            <a:endParaRPr lang="ru-RU" sz="2400" dirty="0">
              <a:latin typeface="+mn-lt"/>
            </a:endParaRPr>
          </a:p>
        </p:txBody>
      </p:sp>
      <p:sp>
        <p:nvSpPr>
          <p:cNvPr id="87" name="Rectangle 12"/>
          <p:cNvSpPr>
            <a:spLocks noChangeArrowheads="1"/>
          </p:cNvSpPr>
          <p:nvPr/>
        </p:nvSpPr>
        <p:spPr bwMode="auto">
          <a:xfrm>
            <a:off x="1164000" y="2627888"/>
            <a:ext cx="36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88" name="Rectangle 136"/>
          <p:cNvSpPr>
            <a:spLocks noChangeArrowheads="1"/>
          </p:cNvSpPr>
          <p:nvPr/>
        </p:nvSpPr>
        <p:spPr bwMode="auto">
          <a:xfrm>
            <a:off x="1544637" y="2627888"/>
            <a:ext cx="360363" cy="3952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89" name="Rectangle 11"/>
          <p:cNvSpPr>
            <a:spLocks noChangeArrowheads="1"/>
          </p:cNvSpPr>
          <p:nvPr/>
        </p:nvSpPr>
        <p:spPr bwMode="auto">
          <a:xfrm>
            <a:off x="2572200" y="2627888"/>
            <a:ext cx="324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6734175" y="2209800"/>
          <a:ext cx="1647825" cy="539750"/>
        </p:xfrm>
        <a:graphic>
          <a:graphicData uri="http://schemas.openxmlformats.org/presentationml/2006/ole">
            <p:oleObj spid="_x0000_s55298" name="Формула" r:id="rId3" imgW="660240" imgH="215640" progId="Equation.3">
              <p:embed/>
            </p:oleObj>
          </a:graphicData>
        </a:graphic>
      </p:graphicFrame>
      <p:sp>
        <p:nvSpPr>
          <p:cNvPr id="42" name="Line 5"/>
          <p:cNvSpPr>
            <a:spLocks noChangeShapeType="1"/>
          </p:cNvSpPr>
          <p:nvPr/>
        </p:nvSpPr>
        <p:spPr bwMode="auto">
          <a:xfrm>
            <a:off x="846137" y="5546725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" name="Oval 14"/>
          <p:cNvSpPr>
            <a:spLocks noChangeArrowheads="1"/>
          </p:cNvSpPr>
          <p:nvPr/>
        </p:nvSpPr>
        <p:spPr bwMode="auto">
          <a:xfrm>
            <a:off x="8096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Oval 15"/>
          <p:cNvSpPr>
            <a:spLocks noChangeArrowheads="1"/>
          </p:cNvSpPr>
          <p:nvPr/>
        </p:nvSpPr>
        <p:spPr bwMode="auto">
          <a:xfrm>
            <a:off x="11699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Oval 16"/>
          <p:cNvSpPr>
            <a:spLocks noChangeArrowheads="1"/>
          </p:cNvSpPr>
          <p:nvPr/>
        </p:nvSpPr>
        <p:spPr bwMode="auto">
          <a:xfrm>
            <a:off x="1528762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Oval 17"/>
          <p:cNvSpPr>
            <a:spLocks noChangeArrowheads="1"/>
          </p:cNvSpPr>
          <p:nvPr/>
        </p:nvSpPr>
        <p:spPr bwMode="auto">
          <a:xfrm>
            <a:off x="18891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" name="Oval 18"/>
          <p:cNvSpPr>
            <a:spLocks noChangeArrowheads="1"/>
          </p:cNvSpPr>
          <p:nvPr/>
        </p:nvSpPr>
        <p:spPr bwMode="auto">
          <a:xfrm>
            <a:off x="22494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" name="Oval 19"/>
          <p:cNvSpPr>
            <a:spLocks noChangeArrowheads="1"/>
          </p:cNvSpPr>
          <p:nvPr/>
        </p:nvSpPr>
        <p:spPr bwMode="auto">
          <a:xfrm>
            <a:off x="2608262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" name="Oval 20"/>
          <p:cNvSpPr>
            <a:spLocks noChangeArrowheads="1"/>
          </p:cNvSpPr>
          <p:nvPr/>
        </p:nvSpPr>
        <p:spPr bwMode="auto">
          <a:xfrm>
            <a:off x="51276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" name="Oval 21"/>
          <p:cNvSpPr>
            <a:spLocks noChangeArrowheads="1"/>
          </p:cNvSpPr>
          <p:nvPr/>
        </p:nvSpPr>
        <p:spPr bwMode="auto">
          <a:xfrm>
            <a:off x="54879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" name="Oval 22"/>
          <p:cNvSpPr>
            <a:spLocks noChangeArrowheads="1"/>
          </p:cNvSpPr>
          <p:nvPr/>
        </p:nvSpPr>
        <p:spPr bwMode="auto">
          <a:xfrm>
            <a:off x="58483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" name="Oval 23"/>
          <p:cNvSpPr>
            <a:spLocks noChangeArrowheads="1"/>
          </p:cNvSpPr>
          <p:nvPr/>
        </p:nvSpPr>
        <p:spPr bwMode="auto">
          <a:xfrm>
            <a:off x="62071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3" name="Oval 24"/>
          <p:cNvSpPr>
            <a:spLocks noChangeArrowheads="1"/>
          </p:cNvSpPr>
          <p:nvPr/>
        </p:nvSpPr>
        <p:spPr bwMode="auto">
          <a:xfrm>
            <a:off x="65674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4" name="Oval 25"/>
          <p:cNvSpPr>
            <a:spLocks noChangeArrowheads="1"/>
          </p:cNvSpPr>
          <p:nvPr/>
        </p:nvSpPr>
        <p:spPr bwMode="auto">
          <a:xfrm>
            <a:off x="69278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" name="Oval 27"/>
          <p:cNvSpPr>
            <a:spLocks noChangeArrowheads="1"/>
          </p:cNvSpPr>
          <p:nvPr/>
        </p:nvSpPr>
        <p:spPr bwMode="auto">
          <a:xfrm>
            <a:off x="29686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6" name="Oval 28"/>
          <p:cNvSpPr>
            <a:spLocks noChangeArrowheads="1"/>
          </p:cNvSpPr>
          <p:nvPr/>
        </p:nvSpPr>
        <p:spPr bwMode="auto">
          <a:xfrm>
            <a:off x="33289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" name="Oval 29"/>
          <p:cNvSpPr>
            <a:spLocks noChangeArrowheads="1"/>
          </p:cNvSpPr>
          <p:nvPr/>
        </p:nvSpPr>
        <p:spPr bwMode="auto">
          <a:xfrm>
            <a:off x="36893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Oval 30"/>
          <p:cNvSpPr>
            <a:spLocks noChangeArrowheads="1"/>
          </p:cNvSpPr>
          <p:nvPr/>
        </p:nvSpPr>
        <p:spPr bwMode="auto">
          <a:xfrm>
            <a:off x="40481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Oval 31"/>
          <p:cNvSpPr>
            <a:spLocks noChangeArrowheads="1"/>
          </p:cNvSpPr>
          <p:nvPr/>
        </p:nvSpPr>
        <p:spPr bwMode="auto">
          <a:xfrm>
            <a:off x="44084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" name="Oval 32"/>
          <p:cNvSpPr>
            <a:spLocks noChangeArrowheads="1"/>
          </p:cNvSpPr>
          <p:nvPr/>
        </p:nvSpPr>
        <p:spPr bwMode="auto">
          <a:xfrm>
            <a:off x="47688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" name="Oval 141"/>
          <p:cNvSpPr>
            <a:spLocks noChangeArrowheads="1"/>
          </p:cNvSpPr>
          <p:nvPr/>
        </p:nvSpPr>
        <p:spPr bwMode="auto">
          <a:xfrm>
            <a:off x="7288212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2" name="Oval 142"/>
          <p:cNvSpPr>
            <a:spLocks noChangeArrowheads="1"/>
          </p:cNvSpPr>
          <p:nvPr/>
        </p:nvSpPr>
        <p:spPr bwMode="auto">
          <a:xfrm>
            <a:off x="76469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" name="Oval 25"/>
          <p:cNvSpPr>
            <a:spLocks noChangeArrowheads="1"/>
          </p:cNvSpPr>
          <p:nvPr/>
        </p:nvSpPr>
        <p:spPr bwMode="auto">
          <a:xfrm>
            <a:off x="8099425" y="55467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657600" y="4235747"/>
            <a:ext cx="35702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3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= 2</a:t>
            </a:r>
            <a:r>
              <a:rPr lang="ru-RU" sz="2400" dirty="0" smtClean="0">
                <a:solidFill>
                  <a:srgbClr val="000000"/>
                </a:solidFill>
                <a:latin typeface="+mn-lt"/>
              </a:rPr>
              <a:t>5</a:t>
            </a:r>
            <a:endParaRPr lang="ru-RU" sz="2400" dirty="0">
              <a:latin typeface="+mn-lt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1952625" y="4953000"/>
            <a:ext cx="108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66" name="Rectangle 136"/>
          <p:cNvSpPr>
            <a:spLocks noChangeArrowheads="1"/>
          </p:cNvSpPr>
          <p:nvPr/>
        </p:nvSpPr>
        <p:spPr bwMode="auto">
          <a:xfrm>
            <a:off x="1571625" y="4953000"/>
            <a:ext cx="360363" cy="3952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67" name="Rectangle 11"/>
          <p:cNvSpPr>
            <a:spLocks noChangeArrowheads="1"/>
          </p:cNvSpPr>
          <p:nvPr/>
        </p:nvSpPr>
        <p:spPr bwMode="auto">
          <a:xfrm>
            <a:off x="3019425" y="4953000"/>
            <a:ext cx="360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4800" y="4292025"/>
            <a:ext cx="4315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endParaRPr lang="ru-RU" baseline="30000" dirty="0"/>
          </a:p>
        </p:txBody>
      </p:sp>
      <p:sp>
        <p:nvSpPr>
          <p:cNvPr id="69" name="Text Box 143"/>
          <p:cNvSpPr txBox="1">
            <a:spLocks noChangeArrowheads="1"/>
          </p:cNvSpPr>
          <p:nvPr/>
        </p:nvSpPr>
        <p:spPr bwMode="auto">
          <a:xfrm>
            <a:off x="733425" y="5653087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0</a:t>
            </a:r>
            <a:endParaRPr lang="ru-RU" dirty="0"/>
          </a:p>
        </p:txBody>
      </p:sp>
      <p:sp>
        <p:nvSpPr>
          <p:cNvPr id="70" name="Text Box 143"/>
          <p:cNvSpPr txBox="1">
            <a:spLocks noChangeArrowheads="1"/>
          </p:cNvSpPr>
          <p:nvPr/>
        </p:nvSpPr>
        <p:spPr bwMode="auto">
          <a:xfrm>
            <a:off x="1425575" y="5653087"/>
            <a:ext cx="3129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71" name="Text Box 143"/>
          <p:cNvSpPr txBox="1">
            <a:spLocks noChangeArrowheads="1"/>
          </p:cNvSpPr>
          <p:nvPr/>
        </p:nvSpPr>
        <p:spPr bwMode="auto">
          <a:xfrm>
            <a:off x="1806575" y="5638800"/>
            <a:ext cx="3129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2" name="Text Box 143"/>
          <p:cNvSpPr txBox="1">
            <a:spLocks noChangeArrowheads="1"/>
          </p:cNvSpPr>
          <p:nvPr/>
        </p:nvSpPr>
        <p:spPr bwMode="auto">
          <a:xfrm>
            <a:off x="2873375" y="5653087"/>
            <a:ext cx="3129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73" name="Text Box 143"/>
          <p:cNvSpPr txBox="1">
            <a:spLocks noChangeArrowheads="1"/>
          </p:cNvSpPr>
          <p:nvPr/>
        </p:nvSpPr>
        <p:spPr bwMode="auto">
          <a:xfrm>
            <a:off x="1676400" y="3217800"/>
            <a:ext cx="312906" cy="3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4" name="Text Box 147"/>
          <p:cNvSpPr txBox="1">
            <a:spLocks noChangeArrowheads="1"/>
          </p:cNvSpPr>
          <p:nvPr/>
        </p:nvSpPr>
        <p:spPr bwMode="auto">
          <a:xfrm>
            <a:off x="6416675" y="5576887"/>
            <a:ext cx="4411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r>
              <a:rPr lang="ru-RU" dirty="0" smtClean="0"/>
              <a:t>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</a:t>
            </a:r>
            <a:endParaRPr lang="en-US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b="1" dirty="0" smtClean="0">
                <a:solidFill>
                  <a:srgbClr val="CC3399"/>
                </a:solidFill>
              </a:rPr>
              <a:t>Lemma </a:t>
            </a:r>
            <a:r>
              <a:rPr lang="ru-RU" b="1" dirty="0" smtClean="0">
                <a:solidFill>
                  <a:srgbClr val="CC3399"/>
                </a:solidFill>
              </a:rPr>
              <a:t>11.1</a:t>
            </a:r>
          </a:p>
          <a:p>
            <a:pPr eaLnBrk="1" hangingPunct="1">
              <a:buNone/>
            </a:pPr>
            <a:r>
              <a:rPr lang="ru-RU" dirty="0" smtClean="0"/>
              <a:t>   </a:t>
            </a:r>
            <a:r>
              <a:rPr lang="en-US" sz="2800" dirty="0" smtClean="0"/>
              <a:t>For each job </a:t>
            </a:r>
            <a:r>
              <a:rPr lang="en-US" sz="2800" i="1" dirty="0" smtClean="0"/>
              <a:t>j </a:t>
            </a:r>
            <a:r>
              <a:rPr lang="en-US" sz="2800" dirty="0" smtClean="0"/>
              <a:t>= 1,</a:t>
            </a:r>
            <a:r>
              <a:rPr lang="ru-RU" sz="2800" dirty="0" smtClean="0"/>
              <a:t>…</a:t>
            </a:r>
            <a:r>
              <a:rPr lang="en-US" sz="2800" dirty="0" smtClean="0"/>
              <a:t>,</a:t>
            </a:r>
            <a:r>
              <a:rPr lang="en-US" sz="2800" i="1" dirty="0" smtClean="0"/>
              <a:t>n,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i="1" baseline="-25000" dirty="0" smtClean="0">
                <a:solidFill>
                  <a:srgbClr val="000000"/>
                </a:solidFill>
              </a:rPr>
              <a:t>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dirty="0" smtClean="0">
                <a:solidFill>
                  <a:srgbClr val="000000"/>
                </a:solidFill>
              </a:rPr>
              <a:t>) ≤ 2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i="1" baseline="-25000" dirty="0" smtClean="0">
                <a:solidFill>
                  <a:srgbClr val="000000"/>
                </a:solidFill>
              </a:rPr>
              <a:t>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en-US" sz="2800" dirty="0" smtClean="0">
                <a:solidFill>
                  <a:srgbClr val="000000"/>
                </a:solidFill>
              </a:rPr>
              <a:t>).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199"/>
          </a:xfrm>
        </p:spPr>
        <p:txBody>
          <a:bodyPr/>
          <a:lstStyle/>
          <a:p>
            <a:r>
              <a:rPr lang="en-US" sz="2800" dirty="0" smtClean="0"/>
              <a:t>Let us first derive some easy lower bounds on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i="1" baseline="-25000" dirty="0" smtClean="0">
                <a:solidFill>
                  <a:srgbClr val="000000"/>
                </a:solidFill>
              </a:rPr>
              <a:t>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en-US" sz="2800" dirty="0" smtClean="0">
                <a:solidFill>
                  <a:srgbClr val="000000"/>
                </a:solidFill>
              </a:rPr>
              <a:t>).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Since we know that </a:t>
            </a:r>
            <a:r>
              <a:rPr lang="en-US" sz="2800" i="1" dirty="0" smtClean="0"/>
              <a:t>j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is processed in 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 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after jobs 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1,…,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  <a:sym typeface="Symbol"/>
              </a:rPr>
              <a:t>j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−1</a:t>
            </a:r>
            <a:r>
              <a:rPr lang="ru-RU" sz="2800" dirty="0" smtClean="0"/>
              <a:t>,</a:t>
            </a:r>
            <a:r>
              <a:rPr lang="ru-RU" sz="2800" i="1" dirty="0" smtClean="0"/>
              <a:t> </a:t>
            </a:r>
            <a:r>
              <a:rPr lang="en-US" sz="2800" dirty="0" smtClean="0"/>
              <a:t>we have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By construction it is also the case that</a:t>
            </a:r>
          </a:p>
          <a:p>
            <a:endParaRPr lang="en-US" sz="2800" dirty="0" smtClean="0"/>
          </a:p>
          <a:p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544763" y="2790825"/>
          <a:ext cx="2735262" cy="722313"/>
        </p:xfrm>
        <a:graphic>
          <a:graphicData uri="http://schemas.openxmlformats.org/presentationml/2006/ole">
            <p:oleObj spid="_x0000_s100354" name="Формула" r:id="rId3" imgW="1104840" imgH="29196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535612" y="2514600"/>
          <a:ext cx="2541588" cy="1079500"/>
        </p:xfrm>
        <a:graphic>
          <a:graphicData uri="http://schemas.openxmlformats.org/presentationml/2006/ole">
            <p:oleObj spid="_x0000_s100355" name="Формула" r:id="rId4" imgW="1015920" imgH="431640" progId="Equation.3">
              <p:embed/>
            </p:oleObj>
          </a:graphicData>
        </a:graphic>
      </p:graphicFrame>
      <p:graphicFrame>
        <p:nvGraphicFramePr>
          <p:cNvPr id="100360" name="Object 8"/>
          <p:cNvGraphicFramePr>
            <a:graphicFrameLocks noChangeAspect="1"/>
          </p:cNvGraphicFramePr>
          <p:nvPr/>
        </p:nvGraphicFramePr>
        <p:xfrm>
          <a:off x="2382838" y="4687888"/>
          <a:ext cx="3363912" cy="722312"/>
        </p:xfrm>
        <a:graphic>
          <a:graphicData uri="http://schemas.openxmlformats.org/presentationml/2006/ole">
            <p:oleObj spid="_x0000_s100360" name="Формула" r:id="rId5" imgW="1358640" imgH="29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199"/>
          </a:xfrm>
        </p:spPr>
        <p:txBody>
          <a:bodyPr/>
          <a:lstStyle/>
          <a:p>
            <a:r>
              <a:rPr lang="en-US" sz="2800" dirty="0" smtClean="0"/>
              <a:t>Consider the nonpreemptive schedule constructed by the algorithm, and focus on any period of time that the machine is idle; idle time occurs only when the next job to be processed has not yet been released.</a:t>
            </a:r>
          </a:p>
          <a:p>
            <a:r>
              <a:rPr lang="en-US" sz="2800" dirty="0" smtClean="0"/>
              <a:t>Consequently, in the time interval                     there cannot be any point in time at which the machine is idle.</a:t>
            </a:r>
            <a:endParaRPr lang="en-US" sz="2800" dirty="0" smtClean="0">
              <a:solidFill>
                <a:srgbClr val="000000"/>
              </a:solidFill>
              <a:sym typeface="Symbol"/>
            </a:endParaRPr>
          </a:p>
          <a:p>
            <a:r>
              <a:rPr lang="en-US" sz="2800" dirty="0" smtClean="0">
                <a:solidFill>
                  <a:srgbClr val="000000"/>
                </a:solidFill>
                <a:sym typeface="Symbol"/>
              </a:rPr>
              <a:t>Therefore, this interval can be of length at most        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 </a:t>
            </a:r>
            <a:endParaRPr lang="ru-RU" sz="2800" dirty="0"/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5715000" y="3124200"/>
          <a:ext cx="1795463" cy="655638"/>
        </p:xfrm>
        <a:graphic>
          <a:graphicData uri="http://schemas.openxmlformats.org/presentationml/2006/ole">
            <p:oleObj spid="_x0000_s56324" name="Формула" r:id="rId3" imgW="1041120" imgH="380880" progId="Equation.3">
              <p:embed/>
            </p:oleObj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7696200" y="4494212"/>
          <a:ext cx="576262" cy="611188"/>
        </p:xfrm>
        <a:graphic>
          <a:graphicData uri="http://schemas.openxmlformats.org/presentationml/2006/ole">
            <p:oleObj spid="_x0000_s56326" name="Формула" r:id="rId4" imgW="406080" imgH="431640" progId="Equation.3">
              <p:embed/>
            </p:oleObj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1828800" y="5257800"/>
          <a:ext cx="5005387" cy="993775"/>
        </p:xfrm>
        <a:graphic>
          <a:graphicData uri="http://schemas.openxmlformats.org/presentationml/2006/ole">
            <p:oleObj spid="_x0000_s56327" name="Формула" r:id="rId5" imgW="217152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2-</a:t>
            </a:r>
            <a:r>
              <a:rPr lang="en-US" dirty="0" smtClean="0"/>
              <a:t>approximation</a:t>
            </a:r>
            <a:endParaRPr lang="ru-RU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1"/>
            <a:ext cx="83820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</a:t>
            </a:r>
            <a:r>
              <a:rPr lang="en-US" b="1" dirty="0" smtClean="0">
                <a:solidFill>
                  <a:srgbClr val="CC3399"/>
                </a:solidFill>
              </a:rPr>
              <a:t>Theorem 1</a:t>
            </a:r>
            <a:r>
              <a:rPr lang="ru-RU" b="1" dirty="0" smtClean="0">
                <a:solidFill>
                  <a:srgbClr val="CC3399"/>
                </a:solidFill>
              </a:rPr>
              <a:t>1.2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en-US" sz="2800" dirty="0" smtClean="0"/>
              <a:t>Scheduling in order of the completion times of an optimal preemptive schedule is a 2-approximation algorithm for scheduling </a:t>
            </a:r>
            <a:r>
              <a:rPr lang="en-US" sz="2800" dirty="0" smtClean="0"/>
              <a:t>jobs </a:t>
            </a:r>
            <a:r>
              <a:rPr lang="en-US" sz="2800" dirty="0" smtClean="0"/>
              <a:t>on a </a:t>
            </a:r>
            <a:r>
              <a:rPr lang="en-US" sz="2800" dirty="0" smtClean="0"/>
              <a:t>single machine with release dates to minimize the sum of completion times. </a:t>
            </a:r>
            <a:endParaRPr lang="ru-RU" sz="2800" dirty="0" smtClean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133600" y="4697412"/>
          <a:ext cx="5002213" cy="1093788"/>
        </p:xfrm>
        <a:graphic>
          <a:graphicData uri="http://schemas.openxmlformats.org/presentationml/2006/ole">
            <p:oleObj spid="_x0000_s19457" name="Формула" r:id="rId3" imgW="203184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dirty="0" smtClean="0"/>
              <a:t>1</a:t>
            </a:r>
            <a:r>
              <a:rPr lang="en-US" sz="4800" dirty="0" smtClean="0"/>
              <a:t>|</a:t>
            </a:r>
            <a:r>
              <a:rPr lang="en-US" sz="4800" i="1" dirty="0" err="1" smtClean="0"/>
              <a:t>r</a:t>
            </a:r>
            <a:r>
              <a:rPr lang="en-US" sz="4800" i="1" baseline="-25000" dirty="0" err="1" smtClean="0"/>
              <a:t>j</a:t>
            </a:r>
            <a:r>
              <a:rPr lang="en-US" sz="4800" i="1" baseline="-25000" dirty="0" smtClean="0"/>
              <a:t> </a:t>
            </a:r>
            <a:r>
              <a:rPr lang="en-US" sz="4800" dirty="0" smtClean="0"/>
              <a:t>|</a:t>
            </a:r>
            <a:r>
              <a:rPr lang="el-GR" sz="4800" dirty="0" smtClean="0"/>
              <a:t>Σ</a:t>
            </a:r>
            <a:r>
              <a:rPr lang="en-US" sz="4800" i="1" dirty="0" err="1" smtClean="0"/>
              <a:t>w</a:t>
            </a:r>
            <a:r>
              <a:rPr lang="en-US" sz="4800" i="1" baseline="-25000" dirty="0" err="1" smtClean="0"/>
              <a:t>j</a:t>
            </a:r>
            <a:r>
              <a:rPr lang="en-US" sz="4800" i="1" dirty="0" err="1" smtClean="0"/>
              <a:t>C</a:t>
            </a:r>
            <a:r>
              <a:rPr lang="en-US" sz="4800" i="1" baseline="-25000" dirty="0" err="1" smtClean="0"/>
              <a:t>j</a:t>
            </a:r>
            <a:endParaRPr lang="en-US" sz="4800" i="1" baseline="-250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/>
            <a:r>
              <a:rPr lang="en-US" dirty="0" smtClean="0"/>
              <a:t>Single machine</a:t>
            </a:r>
            <a:endParaRPr lang="ru-RU" b="1" i="1" dirty="0" smtClean="0"/>
          </a:p>
          <a:p>
            <a:pPr eaLnBrk="1" hangingPunct="1"/>
            <a:r>
              <a:rPr lang="en-US" b="1" i="1" dirty="0" smtClean="0"/>
              <a:t>J </a:t>
            </a:r>
            <a:r>
              <a:rPr lang="en-US" i="1" dirty="0" smtClean="0"/>
              <a:t>= </a:t>
            </a:r>
            <a:r>
              <a:rPr lang="en-US" dirty="0" smtClean="0"/>
              <a:t>{</a:t>
            </a:r>
            <a:r>
              <a:rPr lang="ru-RU" dirty="0" smtClean="0"/>
              <a:t>1</a:t>
            </a:r>
            <a:r>
              <a:rPr lang="en-US" dirty="0" smtClean="0"/>
              <a:t>,..., </a:t>
            </a:r>
            <a:r>
              <a:rPr lang="en-US" i="1" dirty="0" smtClean="0"/>
              <a:t>n</a:t>
            </a:r>
            <a:r>
              <a:rPr lang="en-US" dirty="0" smtClean="0"/>
              <a:t>} – jobs  </a:t>
            </a:r>
          </a:p>
          <a:p>
            <a:pPr eaLnBrk="1" hangingPunct="1"/>
            <a:r>
              <a:rPr lang="en-US" dirty="0" smtClean="0"/>
              <a:t>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en-US" dirty="0" smtClean="0"/>
              <a:t> 0</a:t>
            </a:r>
            <a:r>
              <a:rPr lang="ru-RU" dirty="0" smtClean="0"/>
              <a:t> </a:t>
            </a:r>
            <a:r>
              <a:rPr lang="en-US" dirty="0" smtClean="0"/>
              <a:t>– processing time of job </a:t>
            </a:r>
            <a:r>
              <a:rPr lang="en-US" i="1" dirty="0" smtClean="0"/>
              <a:t>j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i="1" dirty="0" smtClean="0"/>
              <a:t>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en-US" dirty="0" smtClean="0"/>
              <a:t> 0 – release time of job </a:t>
            </a:r>
            <a:r>
              <a:rPr lang="en-US" i="1" dirty="0" smtClean="0"/>
              <a:t>j.</a:t>
            </a:r>
          </a:p>
          <a:p>
            <a:pPr eaLnBrk="1" hangingPunct="1"/>
            <a:r>
              <a:rPr lang="en-US" i="1" dirty="0" smtClean="0"/>
              <a:t> 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en-US" dirty="0" smtClean="0"/>
              <a:t> 0</a:t>
            </a:r>
            <a:r>
              <a:rPr lang="ru-RU" dirty="0" smtClean="0"/>
              <a:t> </a:t>
            </a:r>
            <a:r>
              <a:rPr lang="en-US" dirty="0" smtClean="0"/>
              <a:t>– weight of job </a:t>
            </a:r>
            <a:r>
              <a:rPr lang="en-US" i="1" dirty="0" smtClean="0"/>
              <a:t>j</a:t>
            </a:r>
            <a:r>
              <a:rPr lang="ru-RU" dirty="0" smtClean="0"/>
              <a:t>.</a:t>
            </a:r>
          </a:p>
          <a:p>
            <a:pPr eaLnBrk="1" hangingPunct="1"/>
            <a:r>
              <a:rPr lang="ru-RU" i="1" dirty="0" smtClean="0"/>
              <a:t>С</a:t>
            </a:r>
            <a:r>
              <a:rPr lang="en-US" i="1" baseline="-25000" dirty="0" smtClean="0"/>
              <a:t>j</a:t>
            </a:r>
            <a:r>
              <a:rPr lang="ru-RU" dirty="0" smtClean="0"/>
              <a:t>(</a:t>
            </a:r>
            <a:r>
              <a:rPr lang="ru-RU" dirty="0" smtClean="0">
                <a:sym typeface="Symbol"/>
              </a:rPr>
              <a:t></a:t>
            </a:r>
            <a:r>
              <a:rPr lang="ru-RU" dirty="0" smtClean="0"/>
              <a:t>) </a:t>
            </a:r>
            <a:r>
              <a:rPr lang="en-US" dirty="0" smtClean="0"/>
              <a:t>–</a:t>
            </a:r>
            <a:r>
              <a:rPr lang="ru-RU" dirty="0" smtClean="0"/>
              <a:t> </a:t>
            </a:r>
            <a:r>
              <a:rPr lang="en-US" dirty="0" smtClean="0"/>
              <a:t>completion time of job </a:t>
            </a:r>
            <a:r>
              <a:rPr lang="en-US" i="1" dirty="0" smtClean="0"/>
              <a:t>j</a:t>
            </a:r>
            <a:r>
              <a:rPr lang="en-US" dirty="0" smtClean="0"/>
              <a:t> in </a:t>
            </a:r>
            <a:r>
              <a:rPr lang="ru-RU" dirty="0" smtClean="0">
                <a:sym typeface="Symbol"/>
              </a:rPr>
              <a:t>.</a:t>
            </a:r>
            <a:endParaRPr lang="en-US" dirty="0" smtClean="0"/>
          </a:p>
          <a:p>
            <a:pPr eaLnBrk="1" hangingPunct="1"/>
            <a:r>
              <a:rPr lang="en-US" dirty="0" smtClean="0"/>
              <a:t>No  preemption</a:t>
            </a:r>
            <a:r>
              <a:rPr lang="ru-RU" dirty="0" smtClean="0"/>
              <a:t>.</a:t>
            </a:r>
          </a:p>
          <a:p>
            <a:pPr eaLnBrk="1" hangingPunct="1"/>
            <a:r>
              <a:rPr lang="en-US" dirty="0" smtClean="0"/>
              <a:t>The machine cannot process two jobs at the same time</a:t>
            </a:r>
            <a:r>
              <a:rPr lang="ru-RU" dirty="0" smtClean="0"/>
              <a:t>. </a:t>
            </a:r>
            <a:endParaRPr lang="en-US" dirty="0" smtClean="0"/>
          </a:p>
          <a:p>
            <a:pPr eaLnBrk="1" hangingPunct="1"/>
            <a:r>
              <a:rPr lang="ru-RU" dirty="0" smtClean="0"/>
              <a:t>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en-US" dirty="0" smtClean="0"/>
              <a:t>|</a:t>
            </a:r>
            <a:r>
              <a:rPr lang="en-US" dirty="0" err="1" smtClean="0"/>
              <a:t>pmtn</a:t>
            </a:r>
            <a:r>
              <a:rPr lang="en-US" dirty="0" smtClean="0"/>
              <a:t>,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i="1" baseline="-25000" dirty="0" smtClean="0"/>
              <a:t> </a:t>
            </a:r>
            <a:r>
              <a:rPr lang="en-US" dirty="0" smtClean="0"/>
              <a:t>|</a:t>
            </a:r>
            <a:r>
              <a:rPr lang="el-GR" dirty="0" smtClean="0"/>
              <a:t>Σ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j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j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algorithm “Rounding preemptive schedule” and analysis give us a way to round any preemptive schedule  to one whose sum of weighted completion times is at most twice more.</a:t>
            </a:r>
          </a:p>
          <a:p>
            <a:r>
              <a:rPr lang="en-US" sz="2800" dirty="0" smtClean="0"/>
              <a:t>Unfortunately, we cannot use the same technique of finding a lower bound on the cost of the optimal nonpreemptive schedule by finding an optimal preemptive schedule.</a:t>
            </a:r>
          </a:p>
          <a:p>
            <a:r>
              <a:rPr lang="en-US" sz="2800" dirty="0" smtClean="0"/>
              <a:t>Unlike the unweighted case, it is NP-hard to find an optimal schedule for the preemptive version of the weighted case. 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r>
              <a:rPr lang="en-US" sz="3600" dirty="0" smtClean="0"/>
              <a:t>What we use to obtain the 2-approximation?</a:t>
            </a:r>
            <a:endParaRPr lang="ru-RU" sz="3600" dirty="0"/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1020763" y="3124200"/>
          <a:ext cx="2751137" cy="1093788"/>
        </p:xfrm>
        <a:graphic>
          <a:graphicData uri="http://schemas.openxmlformats.org/presentationml/2006/ole">
            <p:oleObj spid="_x0000_s57346" name="Формула" r:id="rId3" imgW="1117440" imgH="444240" progId="Equation.3">
              <p:embed/>
            </p:oleObj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1006475" y="1600200"/>
          <a:ext cx="2640013" cy="722313"/>
        </p:xfrm>
        <a:graphic>
          <a:graphicData uri="http://schemas.openxmlformats.org/presentationml/2006/ole">
            <p:oleObj spid="_x0000_s57347" name="Формула" r:id="rId4" imgW="1066680" imgH="291960" progId="Equation.3">
              <p:embed/>
            </p:oleObj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990600" y="2197100"/>
          <a:ext cx="2478088" cy="1079500"/>
        </p:xfrm>
        <a:graphic>
          <a:graphicData uri="http://schemas.openxmlformats.org/presentationml/2006/ole">
            <p:oleObj spid="_x0000_s57348" name="Формула" r:id="rId5" imgW="990360" imgH="4316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" y="4495800"/>
            <a:ext cx="84355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We can give a linear programming relaxation of the problem with variables </a:t>
            </a:r>
            <a:r>
              <a:rPr lang="en-US" sz="2400" i="1" dirty="0" err="1" smtClean="0">
                <a:latin typeface="+mn-lt"/>
              </a:rPr>
              <a:t>C</a:t>
            </a:r>
            <a:r>
              <a:rPr lang="en-US" sz="2400" i="1" baseline="-25000" dirty="0" err="1" smtClean="0">
                <a:latin typeface="+mn-lt"/>
              </a:rPr>
              <a:t>j</a:t>
            </a:r>
            <a:r>
              <a:rPr lang="en-US" sz="2400" dirty="0" smtClean="0">
                <a:latin typeface="+mn-lt"/>
              </a:rPr>
              <a:t> such</a:t>
            </a:r>
            <a:r>
              <a:rPr lang="ru-RU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that these inequalities hold within a constant factor, which in turn will lead to a constant factor approximation for the </a:t>
            </a:r>
            <a:r>
              <a:rPr lang="ru-RU" sz="2400" dirty="0" smtClean="0">
                <a:latin typeface="+mn-lt"/>
              </a:rPr>
              <a:t>1</a:t>
            </a:r>
            <a:r>
              <a:rPr lang="en-US" sz="2400" dirty="0" smtClean="0">
                <a:latin typeface="+mn-lt"/>
              </a:rPr>
              <a:t>|</a:t>
            </a:r>
            <a:r>
              <a:rPr lang="en-US" sz="2400" i="1" dirty="0" err="1" smtClean="0">
                <a:latin typeface="+mn-lt"/>
              </a:rPr>
              <a:t>r</a:t>
            </a:r>
            <a:r>
              <a:rPr lang="en-US" sz="2400" i="1" baseline="-25000" dirty="0" err="1" smtClean="0">
                <a:latin typeface="+mn-lt"/>
              </a:rPr>
              <a:t>j</a:t>
            </a:r>
            <a:r>
              <a:rPr lang="en-US" sz="2400" i="1" baseline="-250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|</a:t>
            </a:r>
            <a:r>
              <a:rPr lang="el-GR" sz="2400" dirty="0" smtClean="0">
                <a:latin typeface="+mn-lt"/>
              </a:rPr>
              <a:t>Σ</a:t>
            </a:r>
            <a:r>
              <a:rPr lang="en-US" sz="2400" i="1" dirty="0" err="1" smtClean="0">
                <a:latin typeface="+mn-lt"/>
              </a:rPr>
              <a:t>w</a:t>
            </a:r>
            <a:r>
              <a:rPr lang="en-US" sz="2400" i="1" baseline="-25000" dirty="0" err="1" smtClean="0">
                <a:latin typeface="+mn-lt"/>
              </a:rPr>
              <a:t>j</a:t>
            </a:r>
            <a:r>
              <a:rPr lang="en-US" sz="2400" i="1" dirty="0" err="1" smtClean="0">
                <a:latin typeface="+mn-lt"/>
              </a:rPr>
              <a:t>C</a:t>
            </a:r>
            <a:r>
              <a:rPr lang="en-US" sz="2400" i="1" baseline="-25000" dirty="0" err="1" smtClean="0">
                <a:latin typeface="+mn-lt"/>
              </a:rPr>
              <a:t>j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  <a:sym typeface="Symbol"/>
              </a:rPr>
              <a:t>problem</a:t>
            </a:r>
            <a:r>
              <a:rPr lang="ru-RU" sz="2400" dirty="0" smtClean="0">
                <a:latin typeface="+mn-lt"/>
                <a:sym typeface="Symbol"/>
              </a:rPr>
              <a:t>.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5068888" y="3048000"/>
          <a:ext cx="2655887" cy="1093788"/>
        </p:xfrm>
        <a:graphic>
          <a:graphicData uri="http://schemas.openxmlformats.org/presentationml/2006/ole">
            <p:oleObj spid="_x0000_s57349" name="Формула" r:id="rId6" imgW="1079280" imgH="444240" progId="Equation.3">
              <p:embed/>
            </p:oleObj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4865688" y="1524000"/>
          <a:ext cx="2922587" cy="722313"/>
        </p:xfrm>
        <a:graphic>
          <a:graphicData uri="http://schemas.openxmlformats.org/presentationml/2006/ole">
            <p:oleObj spid="_x0000_s57350" name="Формула" r:id="rId7" imgW="1180800" imgH="291960" progId="Equation.3">
              <p:embed/>
            </p:oleObj>
          </a:graphicData>
        </a:graphic>
      </p:graphicFrame>
      <p:graphicFrame>
        <p:nvGraphicFramePr>
          <p:cNvPr id="57351" name="Object 7"/>
          <p:cNvGraphicFramePr>
            <a:graphicFrameLocks noChangeAspect="1"/>
          </p:cNvGraphicFramePr>
          <p:nvPr/>
        </p:nvGraphicFramePr>
        <p:xfrm>
          <a:off x="4864100" y="2120900"/>
          <a:ext cx="2733675" cy="1079500"/>
        </p:xfrm>
        <a:graphic>
          <a:graphicData uri="http://schemas.openxmlformats.org/presentationml/2006/ole">
            <p:oleObj spid="_x0000_s57351" name="Формула" r:id="rId8" imgW="10918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constraints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800" dirty="0" smtClean="0"/>
              <a:t>Denote by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ru-RU" sz="2800" i="1" baseline="-25000" dirty="0" smtClean="0"/>
              <a:t> </a:t>
            </a:r>
            <a:r>
              <a:rPr lang="ru-RU" sz="2800" dirty="0" smtClean="0"/>
              <a:t> </a:t>
            </a:r>
            <a:r>
              <a:rPr lang="en-US" sz="2800" dirty="0" smtClean="0"/>
              <a:t>the completion time of job</a:t>
            </a:r>
            <a:r>
              <a:rPr lang="ru-RU" sz="2800" dirty="0" smtClean="0"/>
              <a:t> </a:t>
            </a:r>
            <a:r>
              <a:rPr lang="en-US" sz="2800" i="1" dirty="0" smtClean="0"/>
              <a:t>j</a:t>
            </a:r>
            <a:r>
              <a:rPr lang="en-US" sz="2800" dirty="0" smtClean="0"/>
              <a:t>.</a:t>
            </a:r>
            <a:endParaRPr lang="ru-RU" sz="2800" dirty="0" smtClean="0"/>
          </a:p>
          <a:p>
            <a:r>
              <a:rPr lang="en-US" sz="2800" dirty="0" smtClean="0"/>
              <a:t>We want to minimize </a:t>
            </a:r>
            <a:r>
              <a:rPr lang="en-US" sz="2800" dirty="0" smtClean="0"/>
              <a:t> </a:t>
            </a:r>
          </a:p>
          <a:p>
            <a:endParaRPr lang="en-US" sz="2800" i="1" dirty="0" smtClean="0"/>
          </a:p>
          <a:p>
            <a:r>
              <a:rPr lang="en-US" sz="2800" dirty="0" smtClean="0"/>
              <a:t>The</a:t>
            </a:r>
            <a:r>
              <a:rPr lang="en-US" sz="2800" i="1" dirty="0" smtClean="0"/>
              <a:t> </a:t>
            </a:r>
            <a:r>
              <a:rPr lang="en-US" sz="2800" dirty="0" smtClean="0"/>
              <a:t>first set of constraints is easy:                                       for each job </a:t>
            </a:r>
            <a:r>
              <a:rPr lang="en-US" sz="2800" i="1" dirty="0" smtClean="0"/>
              <a:t>j </a:t>
            </a:r>
            <a:r>
              <a:rPr lang="en-US" sz="2800" dirty="0" smtClean="0"/>
              <a:t>= 1,…, </a:t>
            </a:r>
            <a:r>
              <a:rPr lang="en-US" sz="2800" i="1" dirty="0" smtClean="0"/>
              <a:t>n, </a:t>
            </a:r>
            <a:r>
              <a:rPr lang="en-US" sz="2800" dirty="0" smtClean="0"/>
              <a:t>job</a:t>
            </a:r>
            <a:r>
              <a:rPr lang="en-US" sz="2800" i="1" dirty="0" smtClean="0"/>
              <a:t> j </a:t>
            </a:r>
            <a:r>
              <a:rPr lang="en-US" sz="2800" dirty="0" smtClean="0"/>
              <a:t>cannot complete before it is released and processed, so that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</a:t>
            </a:r>
            <a:r>
              <a:rPr lang="ru-RU" sz="2800" i="1" baseline="-25000" dirty="0" smtClean="0"/>
              <a:t> </a:t>
            </a:r>
            <a:r>
              <a:rPr lang="ru-RU" sz="2800" dirty="0" smtClean="0"/>
              <a:t>≥ 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</a:t>
            </a:r>
            <a:r>
              <a:rPr lang="ru-RU" sz="2800" dirty="0" smtClean="0"/>
              <a:t>+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j</a:t>
            </a:r>
            <a:r>
              <a:rPr lang="en-US" sz="2800" i="1" dirty="0" smtClean="0"/>
              <a:t>.</a:t>
            </a:r>
            <a:r>
              <a:rPr lang="ru-RU" sz="2800" dirty="0" smtClean="0"/>
              <a:t> </a:t>
            </a:r>
            <a:endParaRPr lang="en-US" sz="2800" dirty="0" smtClean="0"/>
          </a:p>
          <a:p>
            <a:endParaRPr lang="ru-RU" sz="2800" dirty="0"/>
          </a:p>
        </p:txBody>
      </p:sp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4087813" y="2057400"/>
          <a:ext cx="1184275" cy="752475"/>
        </p:xfrm>
        <a:graphic>
          <a:graphicData uri="http://schemas.openxmlformats.org/presentationml/2006/ole">
            <p:oleObj spid="_x0000_s58373" name="Формула" r:id="rId3" imgW="55872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Rounding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We consider a single-machine scheduling problem, and see another way of rounding fractional solutions to integer solutions. </a:t>
            </a:r>
          </a:p>
          <a:p>
            <a:r>
              <a:rPr lang="en-US" sz="2400" dirty="0" smtClean="0"/>
              <a:t>We will see that by solving a relaxation, we are able to get information on how the jobs might be ordered. </a:t>
            </a:r>
          </a:p>
          <a:p>
            <a:r>
              <a:rPr lang="en-US" sz="2400" dirty="0" smtClean="0"/>
              <a:t>We construct a solution  in which we schedule jobs in the same order  as given by the relaxation, and we are able </a:t>
            </a:r>
            <a:r>
              <a:rPr lang="en-US" sz="2400" dirty="0" err="1" smtClean="0"/>
              <a:t>toshow</a:t>
            </a:r>
            <a:r>
              <a:rPr lang="en-US" sz="2400" dirty="0" smtClean="0"/>
              <a:t> that his leads to a good solution 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set of constraints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400" dirty="0" smtClean="0"/>
              <a:t>Consider some set</a:t>
            </a:r>
            <a:r>
              <a:rPr lang="ru-RU" sz="2400" dirty="0" smtClean="0"/>
              <a:t> </a:t>
            </a:r>
            <a:r>
              <a:rPr lang="en-US" sz="2400" i="1" dirty="0" smtClean="0"/>
              <a:t>S </a:t>
            </a:r>
            <a:r>
              <a:rPr lang="en-US" sz="2400" dirty="0" smtClean="0">
                <a:sym typeface="Symbol"/>
              </a:rPr>
              <a:t> </a:t>
            </a:r>
            <a:r>
              <a:rPr lang="en-US" sz="2400" b="1" i="1" dirty="0" smtClean="0"/>
              <a:t>J </a:t>
            </a:r>
            <a:r>
              <a:rPr lang="en-US" sz="2400" dirty="0" smtClean="0"/>
              <a:t>of jobs and the sum</a:t>
            </a:r>
            <a:endParaRPr lang="en-US" sz="2400" dirty="0" smtClean="0">
              <a:sym typeface="Symbol"/>
            </a:endParaRPr>
          </a:p>
          <a:p>
            <a:r>
              <a:rPr lang="en-US" sz="2400" dirty="0" smtClean="0">
                <a:sym typeface="Symbol"/>
              </a:rPr>
              <a:t>This sum is minimized when all the jobs in </a:t>
            </a:r>
            <a:r>
              <a:rPr lang="en-US" sz="2400" i="1" dirty="0" smtClean="0">
                <a:sym typeface="Symbol"/>
              </a:rPr>
              <a:t>S</a:t>
            </a:r>
            <a:r>
              <a:rPr lang="en-US" sz="2400" dirty="0" smtClean="0">
                <a:sym typeface="Symbol"/>
              </a:rPr>
              <a:t> have a release date of </a:t>
            </a:r>
            <a:r>
              <a:rPr lang="ru-RU" sz="2400" dirty="0" smtClean="0">
                <a:sym typeface="Symbol"/>
              </a:rPr>
              <a:t>0</a:t>
            </a:r>
            <a:r>
              <a:rPr lang="en-US" sz="2400" dirty="0" smtClean="0">
                <a:sym typeface="Symbol"/>
              </a:rPr>
              <a:t> and all the jobs in </a:t>
            </a:r>
            <a:r>
              <a:rPr lang="en-US" sz="2400" i="1" dirty="0" smtClean="0">
                <a:sym typeface="Symbol"/>
              </a:rPr>
              <a:t>S </a:t>
            </a:r>
            <a:r>
              <a:rPr lang="en-US" sz="2400" dirty="0" smtClean="0">
                <a:sym typeface="Symbol"/>
              </a:rPr>
              <a:t>finish first in the schedule</a:t>
            </a:r>
            <a:r>
              <a:rPr lang="ru-RU" sz="2400" dirty="0" smtClean="0">
                <a:sym typeface="Symbol"/>
              </a:rPr>
              <a:t>.</a:t>
            </a:r>
            <a:endParaRPr lang="ru-RU" sz="2400" dirty="0" smtClean="0">
              <a:sym typeface="Symbol"/>
            </a:endParaRPr>
          </a:p>
          <a:p>
            <a:r>
              <a:rPr lang="en-US" sz="2400" dirty="0" smtClean="0">
                <a:sym typeface="Symbol"/>
              </a:rPr>
              <a:t>Assuming these two conditions hold, then any completion time</a:t>
            </a:r>
            <a:r>
              <a:rPr lang="ru-RU" sz="2400" dirty="0" smtClean="0">
                <a:sym typeface="Symbol"/>
              </a:rPr>
              <a:t> 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j</a:t>
            </a:r>
            <a:r>
              <a:rPr lang="ru-RU" sz="2400" dirty="0" smtClean="0"/>
              <a:t>(</a:t>
            </a:r>
            <a:r>
              <a:rPr lang="ru-RU" sz="2400" dirty="0" smtClean="0">
                <a:sym typeface="Symbol"/>
              </a:rPr>
              <a:t></a:t>
            </a:r>
            <a:r>
              <a:rPr lang="ru-RU" sz="2400" dirty="0" smtClean="0"/>
              <a:t>)</a:t>
            </a:r>
            <a:r>
              <a:rPr lang="en-US" sz="2400" i="1" baseline="-25000" dirty="0" smtClean="0"/>
              <a:t> </a:t>
            </a:r>
            <a:r>
              <a:rPr lang="en-US" sz="2400" dirty="0" smtClean="0">
                <a:sym typeface="Symbol"/>
              </a:rPr>
              <a:t>for</a:t>
            </a:r>
            <a:r>
              <a:rPr lang="ru-RU" sz="2400" dirty="0" smtClean="0">
                <a:sym typeface="Symbol"/>
              </a:rPr>
              <a:t> </a:t>
            </a:r>
            <a:r>
              <a:rPr lang="en-US" sz="2400" i="1" dirty="0" err="1" smtClean="0">
                <a:sym typeface="Symbol"/>
              </a:rPr>
              <a:t>j</a:t>
            </a:r>
            <a:r>
              <a:rPr lang="en-US" sz="2400" dirty="0" err="1" smtClean="0">
                <a:sym typeface="Symbol"/>
              </a:rPr>
              <a:t></a:t>
            </a:r>
            <a:r>
              <a:rPr lang="en-US" sz="2400" i="1" dirty="0" err="1" smtClean="0">
                <a:sym typeface="Symbol"/>
              </a:rPr>
              <a:t>S</a:t>
            </a:r>
            <a:r>
              <a:rPr lang="en-US" sz="2400" i="1" dirty="0" smtClean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is equal to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r>
              <a:rPr lang="en-US" sz="2400" dirty="0" smtClean="0">
                <a:sym typeface="Symbol"/>
              </a:rPr>
              <a:t>+</a:t>
            </a:r>
            <a:r>
              <a:rPr lang="ru-RU" sz="2400" dirty="0" smtClean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the sum of all processing times of the jobs in </a:t>
            </a:r>
            <a:r>
              <a:rPr lang="en-US" sz="2400" i="1" dirty="0" smtClean="0">
                <a:sym typeface="Symbol"/>
              </a:rPr>
              <a:t>S </a:t>
            </a:r>
            <a:r>
              <a:rPr lang="en-US" sz="2400" dirty="0" smtClean="0">
                <a:sym typeface="Symbol"/>
              </a:rPr>
              <a:t>that preceded</a:t>
            </a:r>
            <a:r>
              <a:rPr lang="ru-RU" sz="2400" dirty="0" smtClean="0">
                <a:sym typeface="Symbol"/>
              </a:rPr>
              <a:t> </a:t>
            </a:r>
            <a:r>
              <a:rPr lang="en-US" sz="2400" i="1" dirty="0" smtClean="0">
                <a:sym typeface="Symbol"/>
              </a:rPr>
              <a:t>j </a:t>
            </a:r>
            <a:r>
              <a:rPr lang="en-US" sz="2400" dirty="0" smtClean="0">
                <a:sym typeface="Symbol"/>
              </a:rPr>
              <a:t>in the schedule</a:t>
            </a:r>
            <a:r>
              <a:rPr lang="ru-RU" sz="2400" dirty="0" smtClean="0">
                <a:sym typeface="Symbol"/>
              </a:rPr>
              <a:t>.</a:t>
            </a:r>
            <a:endParaRPr lang="ru-RU" sz="2400" dirty="0" smtClean="0">
              <a:sym typeface="Symbol"/>
            </a:endParaRPr>
          </a:p>
          <a:p>
            <a:r>
              <a:rPr lang="en-US" sz="2400" dirty="0" smtClean="0">
                <a:sym typeface="Symbol"/>
              </a:rPr>
              <a:t>Then in the product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j</a:t>
            </a:r>
            <a:r>
              <a:rPr lang="en-US" sz="2400" dirty="0" smtClean="0">
                <a:sym typeface="Symbol"/>
              </a:rPr>
              <a:t>,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r>
              <a:rPr lang="en-US" sz="2400" dirty="0" smtClean="0">
                <a:sym typeface="Symbol"/>
              </a:rPr>
              <a:t>multiplies itself and the processing of all jobs in </a:t>
            </a:r>
            <a:r>
              <a:rPr lang="en-US" sz="2400" i="1" dirty="0" smtClean="0">
                <a:sym typeface="Symbol"/>
              </a:rPr>
              <a:t>S </a:t>
            </a:r>
            <a:r>
              <a:rPr lang="en-US" sz="2400" dirty="0" smtClean="0">
                <a:sym typeface="Symbol"/>
              </a:rPr>
              <a:t>that preceded</a:t>
            </a:r>
            <a:r>
              <a:rPr lang="ru-RU" sz="2400" dirty="0" smtClean="0">
                <a:sym typeface="Symbol"/>
              </a:rPr>
              <a:t> </a:t>
            </a:r>
            <a:r>
              <a:rPr lang="en-US" sz="2400" i="1" dirty="0" smtClean="0">
                <a:sym typeface="Symbol"/>
              </a:rPr>
              <a:t>j </a:t>
            </a:r>
            <a:r>
              <a:rPr lang="en-US" sz="2400" dirty="0" smtClean="0">
                <a:sym typeface="Symbol"/>
              </a:rPr>
              <a:t>in the schedule</a:t>
            </a:r>
            <a:r>
              <a:rPr lang="ru-RU" sz="2400" dirty="0" smtClean="0">
                <a:sym typeface="Symbol"/>
              </a:rPr>
              <a:t>.</a:t>
            </a:r>
            <a:r>
              <a:rPr lang="en-US" sz="2400" dirty="0" smtClean="0">
                <a:sym typeface="Symbol"/>
              </a:rPr>
              <a:t> </a:t>
            </a:r>
            <a:r>
              <a:rPr lang="ru-RU" sz="2400" dirty="0" smtClean="0">
                <a:sym typeface="Symbol"/>
              </a:rPr>
              <a:t> </a:t>
            </a:r>
            <a:endParaRPr lang="en-US" sz="2400" dirty="0" smtClean="0">
              <a:sym typeface="Symbol"/>
            </a:endParaRPr>
          </a:p>
          <a:p>
            <a:r>
              <a:rPr lang="en-US" sz="2400" dirty="0" smtClean="0">
                <a:sym typeface="Symbol"/>
              </a:rPr>
              <a:t>The sum                 </a:t>
            </a:r>
            <a:r>
              <a:rPr lang="en-US" sz="2400" dirty="0" smtClean="0">
                <a:sym typeface="Symbol"/>
              </a:rPr>
              <a:t>must contain</a:t>
            </a:r>
            <a:r>
              <a:rPr lang="ru-RU" sz="2400" dirty="0" smtClean="0">
                <a:sym typeface="Symbol"/>
              </a:rPr>
              <a:t>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k</a:t>
            </a:r>
            <a:r>
              <a:rPr lang="en-US" sz="2400" i="1" baseline="-25000" dirty="0" smtClean="0"/>
              <a:t> </a:t>
            </a:r>
            <a:r>
              <a:rPr lang="ru-RU" sz="2400" i="1" baseline="-25000" dirty="0" smtClean="0"/>
              <a:t> </a:t>
            </a:r>
            <a:r>
              <a:rPr lang="en-US" sz="2400" dirty="0" smtClean="0">
                <a:sym typeface="Symbol"/>
              </a:rPr>
              <a:t>for all pairs</a:t>
            </a:r>
            <a:r>
              <a:rPr lang="ru-RU" sz="2400" dirty="0" smtClean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i="1" dirty="0" err="1" smtClean="0">
                <a:sym typeface="Symbol"/>
              </a:rPr>
              <a:t>j,k</a:t>
            </a:r>
            <a:r>
              <a:rPr lang="en-US" sz="2400" dirty="0" err="1" smtClean="0">
                <a:sym typeface="Symbol"/>
              </a:rPr>
              <a:t></a:t>
            </a:r>
            <a:r>
              <a:rPr lang="en-US" sz="2400" i="1" dirty="0" err="1" smtClean="0">
                <a:sym typeface="Symbol"/>
              </a:rPr>
              <a:t>S</a:t>
            </a:r>
            <a:r>
              <a:rPr lang="en-US" sz="2400" i="1" dirty="0" smtClean="0">
                <a:sym typeface="Symbol"/>
              </a:rPr>
              <a:t>.</a:t>
            </a:r>
            <a:r>
              <a:rPr lang="ru-RU" sz="2400" dirty="0" smtClean="0">
                <a:sym typeface="Symbol"/>
              </a:rPr>
              <a:t>    </a:t>
            </a:r>
            <a:endParaRPr lang="en-US" sz="2400" dirty="0" smtClean="0"/>
          </a:p>
          <a:p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057400" y="4841875"/>
          <a:ext cx="968375" cy="644525"/>
        </p:xfrm>
        <a:graphic>
          <a:graphicData uri="http://schemas.openxmlformats.org/presentationml/2006/ole">
            <p:oleObj spid="_x0000_s115714" name="Формула" r:id="rId3" imgW="533160" imgH="355320" progId="Equation.3">
              <p:embed/>
            </p:oleObj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6437313" y="1524000"/>
          <a:ext cx="1011237" cy="642938"/>
        </p:xfrm>
        <a:graphic>
          <a:graphicData uri="http://schemas.openxmlformats.org/presentationml/2006/ole">
            <p:oleObj spid="_x0000_s115715" name="Формула" r:id="rId4" imgW="55872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Queyranne’s inequality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752600" y="2438400"/>
          <a:ext cx="5581650" cy="2220913"/>
        </p:xfrm>
        <a:graphic>
          <a:graphicData uri="http://schemas.openxmlformats.org/presentationml/2006/ole">
            <p:oleObj spid="_x0000_s59394" name="Формула" r:id="rId3" imgW="223488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dirty="0" smtClean="0"/>
              <a:t>LP</a:t>
            </a:r>
            <a:r>
              <a:rPr lang="ru-RU" sz="4800" dirty="0" smtClean="0"/>
              <a:t>(1</a:t>
            </a:r>
            <a:r>
              <a:rPr lang="en-US" sz="4800" dirty="0" smtClean="0"/>
              <a:t>|</a:t>
            </a:r>
            <a:r>
              <a:rPr lang="en-US" sz="4800" i="1" dirty="0" err="1" smtClean="0"/>
              <a:t>r</a:t>
            </a:r>
            <a:r>
              <a:rPr lang="en-US" sz="4800" i="1" baseline="-25000" dirty="0" err="1" smtClean="0"/>
              <a:t>j</a:t>
            </a:r>
            <a:r>
              <a:rPr lang="en-US" sz="4800" i="1" baseline="-25000" dirty="0" smtClean="0"/>
              <a:t> </a:t>
            </a:r>
            <a:r>
              <a:rPr lang="en-US" sz="4800" dirty="0" smtClean="0"/>
              <a:t>|</a:t>
            </a:r>
            <a:r>
              <a:rPr lang="el-GR" sz="4800" dirty="0" smtClean="0"/>
              <a:t>Σ</a:t>
            </a:r>
            <a:r>
              <a:rPr lang="en-US" sz="4800" i="1" dirty="0" err="1" smtClean="0"/>
              <a:t>w</a:t>
            </a:r>
            <a:r>
              <a:rPr lang="en-US" sz="4800" i="1" baseline="-25000" dirty="0" err="1" smtClean="0"/>
              <a:t>j</a:t>
            </a:r>
            <a:r>
              <a:rPr lang="en-US" sz="4800" i="1" dirty="0" err="1" smtClean="0"/>
              <a:t>C</a:t>
            </a:r>
            <a:r>
              <a:rPr lang="en-US" sz="4800" i="1" baseline="-25000" dirty="0" err="1" smtClean="0"/>
              <a:t>j</a:t>
            </a:r>
            <a:r>
              <a:rPr lang="ru-RU" sz="4800" dirty="0" smtClean="0"/>
              <a:t>)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995363" y="2219325"/>
          <a:ext cx="6491287" cy="3419475"/>
        </p:xfrm>
        <a:graphic>
          <a:graphicData uri="http://schemas.openxmlformats.org/presentationml/2006/ole">
            <p:oleObj spid="_x0000_s1026" name="Формула" r:id="rId3" imgW="2336760" imgH="1231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Algorithm </a:t>
            </a:r>
            <a:r>
              <a:rPr lang="ru-RU" sz="3600" dirty="0" smtClean="0"/>
              <a:t>1</a:t>
            </a:r>
            <a:r>
              <a:rPr lang="en-US" sz="3600" dirty="0" smtClean="0"/>
              <a:t>|</a:t>
            </a:r>
            <a:r>
              <a:rPr lang="en-US" sz="3600" i="1" dirty="0" err="1" smtClean="0"/>
              <a:t>r</a:t>
            </a:r>
            <a:r>
              <a:rPr lang="en-US" sz="3600" i="1" baseline="-25000" dirty="0" err="1" smtClean="0"/>
              <a:t>j</a:t>
            </a:r>
            <a:r>
              <a:rPr lang="en-US" sz="3600" i="1" baseline="-25000" dirty="0" smtClean="0"/>
              <a:t> </a:t>
            </a:r>
            <a:r>
              <a:rPr lang="en-US" sz="3600" dirty="0" smtClean="0"/>
              <a:t>|</a:t>
            </a:r>
            <a:r>
              <a:rPr lang="el-GR" sz="3600" dirty="0" smtClean="0"/>
              <a:t>Σ</a:t>
            </a:r>
            <a:r>
              <a:rPr lang="en-US" sz="3600" i="1" dirty="0" err="1" smtClean="0"/>
              <a:t>w</a:t>
            </a:r>
            <a:r>
              <a:rPr lang="en-US" sz="3600" i="1" baseline="-25000" dirty="0" err="1" smtClean="0"/>
              <a:t>j</a:t>
            </a:r>
            <a:r>
              <a:rPr lang="en-US" sz="3600" i="1" dirty="0" err="1" smtClean="0"/>
              <a:t>C</a:t>
            </a:r>
            <a:r>
              <a:rPr lang="en-US" sz="3600" i="1" baseline="-25000" dirty="0" err="1" smtClean="0"/>
              <a:t>j</a:t>
            </a:r>
            <a:endParaRPr lang="en-US" sz="36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en-US" dirty="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en-US" sz="2800" dirty="0" smtClean="0"/>
              <a:t>Find an optimal </a:t>
            </a:r>
            <a:r>
              <a:rPr lang="en-US" sz="2800" dirty="0" smtClean="0"/>
              <a:t>solution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=</a:t>
            </a:r>
            <a:r>
              <a:rPr lang="ru-RU" sz="2800" dirty="0" smtClean="0"/>
              <a:t> </a:t>
            </a:r>
            <a:r>
              <a:rPr lang="ru-RU" sz="2800" dirty="0" smtClean="0"/>
              <a:t>(</a:t>
            </a:r>
            <a:r>
              <a:rPr lang="ru-RU" sz="2800" i="1" dirty="0" smtClean="0"/>
              <a:t>С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ru-RU" sz="2800" dirty="0" smtClean="0"/>
              <a:t>),</a:t>
            </a:r>
            <a:r>
              <a:rPr lang="ru-RU" sz="2800" i="1" dirty="0" smtClean="0"/>
              <a:t> С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ru-RU" sz="2800" dirty="0" smtClean="0"/>
              <a:t>), …, </a:t>
            </a:r>
            <a:r>
              <a:rPr lang="ru-RU" sz="2800" i="1" dirty="0" smtClean="0"/>
              <a:t>С</a:t>
            </a:r>
            <a:r>
              <a:rPr lang="en-US" sz="2800" i="1" baseline="-25000" dirty="0" smtClean="0"/>
              <a:t>n</a:t>
            </a:r>
            <a:r>
              <a:rPr lang="ru-RU" sz="2800" dirty="0" smtClean="0"/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ru-RU" sz="2800" dirty="0" smtClean="0"/>
              <a:t>)) </a:t>
            </a:r>
            <a:r>
              <a:rPr lang="en-US" sz="2800" dirty="0" smtClean="0"/>
              <a:t>of the LP</a:t>
            </a:r>
            <a:r>
              <a:rPr lang="ru-RU" sz="2800" dirty="0" smtClean="0"/>
              <a:t>(1</a:t>
            </a:r>
            <a:r>
              <a:rPr lang="en-US" sz="2800" dirty="0" smtClean="0"/>
              <a:t>|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|</a:t>
            </a:r>
            <a:r>
              <a:rPr lang="el-GR" sz="2800" dirty="0" smtClean="0"/>
              <a:t>Σ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j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.</a:t>
            </a:r>
            <a:endParaRPr lang="ru-RU" sz="2800" dirty="0" smtClean="0"/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en-US" sz="2800" dirty="0" smtClean="0">
                <a:sym typeface="Symbol" pitchFamily="18" charset="2"/>
              </a:rPr>
              <a:t>Schedule the jobs in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 </a:t>
            </a:r>
            <a:r>
              <a:rPr lang="en-US" sz="2800" dirty="0" smtClean="0">
                <a:sym typeface="Symbol" pitchFamily="18" charset="2"/>
              </a:rPr>
              <a:t>nonpreemptively in the same order that they complete in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ru-RU" sz="2800" dirty="0" smtClean="0">
                <a:sym typeface="Symbol" pitchFamily="18" charset="2"/>
              </a:rPr>
              <a:t>. </a:t>
            </a:r>
            <a:endParaRPr lang="en-US" sz="2800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en-US" sz="2800" b="1" dirty="0" smtClean="0">
                <a:sym typeface="MT Extra" pitchFamily="18" charset="2"/>
              </a:rPr>
              <a:t>Output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dirty="0" smtClean="0">
                <a:sym typeface="MT Extra" pitchFamily="18" charset="2"/>
              </a:rPr>
              <a:t>)</a:t>
            </a:r>
            <a:endParaRPr lang="en-US" sz="2800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3</a:t>
            </a:r>
            <a:r>
              <a:rPr lang="ru-RU" dirty="0" smtClean="0"/>
              <a:t>-</a:t>
            </a:r>
            <a:r>
              <a:rPr lang="en-US" dirty="0" smtClean="0"/>
              <a:t>approximation</a:t>
            </a:r>
            <a:endParaRPr lang="ru-RU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</a:t>
            </a:r>
            <a:r>
              <a:rPr lang="en-US" sz="3600" b="1" dirty="0" smtClean="0">
                <a:solidFill>
                  <a:srgbClr val="CC3399"/>
                </a:solidFill>
              </a:rPr>
              <a:t>Theorem </a:t>
            </a:r>
            <a:r>
              <a:rPr lang="en-US" sz="3600" b="1" dirty="0" smtClean="0">
                <a:solidFill>
                  <a:srgbClr val="CC3399"/>
                </a:solidFill>
              </a:rPr>
              <a:t>1</a:t>
            </a:r>
            <a:r>
              <a:rPr lang="ru-RU" sz="3600" b="1" dirty="0" smtClean="0">
                <a:solidFill>
                  <a:srgbClr val="CC3399"/>
                </a:solidFill>
              </a:rPr>
              <a:t>1.</a:t>
            </a:r>
            <a:r>
              <a:rPr lang="en-US" sz="3600" b="1" dirty="0" smtClean="0">
                <a:solidFill>
                  <a:srgbClr val="CC3399"/>
                </a:solidFill>
              </a:rPr>
              <a:t>3</a:t>
            </a: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 </a:t>
            </a:r>
            <a:r>
              <a:rPr lang="en-US" sz="2800" dirty="0" smtClean="0"/>
              <a:t>Scheduling </a:t>
            </a:r>
            <a:r>
              <a:rPr lang="en-US" sz="2800" dirty="0" smtClean="0"/>
              <a:t>in order of the completion times of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800" dirty="0" smtClean="0"/>
              <a:t> </a:t>
            </a:r>
            <a:r>
              <a:rPr lang="en-US" sz="2800" dirty="0" smtClean="0"/>
              <a:t>is a </a:t>
            </a:r>
            <a:r>
              <a:rPr lang="en-US" sz="2800" dirty="0" smtClean="0"/>
              <a:t>3-approximation </a:t>
            </a:r>
            <a:r>
              <a:rPr lang="en-US" sz="2800" dirty="0" smtClean="0"/>
              <a:t>algorithm for scheduling </a:t>
            </a:r>
            <a:r>
              <a:rPr lang="en-US" sz="2800" dirty="0" smtClean="0"/>
              <a:t>jobs on a </a:t>
            </a:r>
            <a:r>
              <a:rPr lang="en-US" sz="2800" dirty="0" smtClean="0"/>
              <a:t>single machine with release dates to minimize the sum of </a:t>
            </a:r>
            <a:r>
              <a:rPr lang="en-US" sz="2800" dirty="0" smtClean="0"/>
              <a:t>weighted completion </a:t>
            </a:r>
            <a:r>
              <a:rPr lang="en-US" sz="2800" dirty="0" smtClean="0"/>
              <a:t>times.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endParaRPr lang="ru-RU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Assume that the jobs are </a:t>
            </a:r>
            <a:r>
              <a:rPr lang="en-US" sz="2800" dirty="0" smtClean="0"/>
              <a:t>reindex</a:t>
            </a:r>
            <a:r>
              <a:rPr lang="en-US" sz="2800" dirty="0" smtClean="0"/>
              <a:t>ed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so that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              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baseline="-25000" dirty="0" smtClean="0">
                <a:solidFill>
                  <a:srgbClr val="000000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800" dirty="0" smtClean="0">
                <a:solidFill>
                  <a:srgbClr val="000000"/>
                </a:solidFill>
              </a:rPr>
              <a:t>) ≤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baseline="-25000" dirty="0" smtClean="0">
                <a:solidFill>
                  <a:srgbClr val="00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800" dirty="0" smtClean="0">
                <a:solidFill>
                  <a:srgbClr val="000000"/>
                </a:solidFill>
              </a:rPr>
              <a:t>) ≤ … ≤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i="1" baseline="-25000" dirty="0" smtClean="0">
                <a:solidFill>
                  <a:srgbClr val="00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800" dirty="0" smtClean="0">
                <a:solidFill>
                  <a:srgbClr val="000000"/>
                </a:solidFill>
              </a:rPr>
              <a:t>).</a:t>
            </a:r>
            <a:endParaRPr lang="ru-RU" sz="2800" dirty="0" smtClean="0">
              <a:solidFill>
                <a:srgbClr val="000000"/>
              </a:solidFill>
            </a:endParaRPr>
          </a:p>
          <a:p>
            <a:r>
              <a:rPr lang="en-US" sz="2800" dirty="0" smtClean="0"/>
              <a:t>As in the proof of Lemma 11.1, there cannot be any idle </a:t>
            </a:r>
            <a:r>
              <a:rPr lang="en-US" sz="2800" dirty="0" smtClean="0"/>
              <a:t>time in the time </a:t>
            </a:r>
            <a:r>
              <a:rPr lang="en-US" sz="2800" dirty="0" smtClean="0"/>
              <a:t>interval</a:t>
            </a:r>
          </a:p>
          <a:p>
            <a:r>
              <a:rPr lang="en-US" sz="2800" dirty="0" smtClean="0"/>
              <a:t>Therefore it must be the case that </a:t>
            </a:r>
            <a:endParaRPr lang="ru-RU" sz="2800" dirty="0"/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5006975" y="3733800"/>
          <a:ext cx="1774825" cy="655638"/>
        </p:xfrm>
        <a:graphic>
          <a:graphicData uri="http://schemas.openxmlformats.org/presentationml/2006/ole">
            <p:oleObj spid="_x0000_s61442" name="Формула" r:id="rId3" imgW="1028520" imgH="380880" progId="Equation.3">
              <p:embed/>
            </p:oleObj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4848225" y="4800600"/>
          <a:ext cx="3425825" cy="993775"/>
        </p:xfrm>
        <a:graphic>
          <a:graphicData uri="http://schemas.openxmlformats.org/presentationml/2006/ole">
            <p:oleObj spid="_x0000_s61443" name="Формула" r:id="rId4" imgW="1485720" imgH="43164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035300" y="1381125"/>
          <a:ext cx="2451100" cy="1057275"/>
        </p:xfrm>
        <a:graphic>
          <a:graphicData uri="http://schemas.openxmlformats.org/presentationml/2006/ole">
            <p:oleObj spid="_x0000_s61444" name="Формула" r:id="rId5" imgW="102852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600200"/>
            <a:ext cx="8686800" cy="4525963"/>
          </a:xfrm>
        </p:spPr>
        <p:txBody>
          <a:bodyPr/>
          <a:lstStyle/>
          <a:p>
            <a:r>
              <a:rPr lang="en-US" sz="2400" dirty="0" smtClean="0"/>
              <a:t>Let</a:t>
            </a:r>
            <a:r>
              <a:rPr lang="ru-RU" sz="2400" dirty="0" smtClean="0"/>
              <a:t>  </a:t>
            </a:r>
            <a:r>
              <a:rPr lang="en-US" sz="2400" i="1" dirty="0" smtClean="0"/>
              <a:t>l</a:t>
            </a:r>
            <a:r>
              <a:rPr lang="en-US" sz="2400" dirty="0" smtClean="0">
                <a:sym typeface="Symbol"/>
              </a:rPr>
              <a:t>{1,…, </a:t>
            </a:r>
            <a:r>
              <a:rPr lang="en-US" sz="2400" i="1" dirty="0" smtClean="0">
                <a:sym typeface="Symbol"/>
              </a:rPr>
              <a:t>j</a:t>
            </a:r>
            <a:r>
              <a:rPr lang="en-US" sz="2400" dirty="0" smtClean="0">
                <a:sym typeface="Symbol"/>
              </a:rPr>
              <a:t>} be the index of the job </a:t>
            </a:r>
            <a:r>
              <a:rPr lang="en-US" sz="2400" dirty="0" smtClean="0">
                <a:sym typeface="Symbol"/>
              </a:rPr>
              <a:t>that maximizes </a:t>
            </a:r>
            <a:r>
              <a:rPr lang="en-US" sz="2400" dirty="0" err="1" smtClean="0">
                <a:sym typeface="Symbol"/>
              </a:rPr>
              <a:t>max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en-US" sz="2400" baseline="-25000" dirty="0" smtClean="0">
                <a:sym typeface="Symbol"/>
              </a:rPr>
              <a:t>=1,…,</a:t>
            </a:r>
            <a:r>
              <a:rPr lang="en-US" sz="2400" i="1" baseline="-25000" dirty="0" err="1" smtClean="0">
                <a:sym typeface="Symbol"/>
              </a:rPr>
              <a:t>j</a:t>
            </a:r>
            <a:r>
              <a:rPr lang="en-US" sz="2400" i="1" dirty="0" err="1" smtClean="0">
                <a:sym typeface="Symbol"/>
              </a:rPr>
              <a:t>r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en-US" sz="2400" i="1" baseline="-25000" dirty="0" smtClean="0">
                <a:sym typeface="Symbol"/>
              </a:rPr>
              <a:t>  </a:t>
            </a:r>
            <a:r>
              <a:rPr lang="en-US" sz="2400" dirty="0" smtClean="0">
                <a:sym typeface="Symbol"/>
              </a:rPr>
              <a:t>so that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i="1" dirty="0" err="1" smtClean="0">
                <a:sym typeface="Symbol"/>
              </a:rPr>
              <a:t>r</a:t>
            </a:r>
            <a:r>
              <a:rPr lang="en-US" sz="2400" i="1" baseline="-25000" dirty="0" err="1" smtClean="0">
                <a:sym typeface="Symbol"/>
              </a:rPr>
              <a:t>l</a:t>
            </a:r>
            <a:r>
              <a:rPr lang="en-US" sz="2400" i="1" baseline="-25000" dirty="0" smtClean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= </a:t>
            </a:r>
            <a:r>
              <a:rPr lang="en-US" sz="2400" dirty="0" err="1" smtClean="0">
                <a:sym typeface="Symbol"/>
              </a:rPr>
              <a:t>max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en-US" sz="2400" baseline="-25000" dirty="0" smtClean="0">
                <a:sym typeface="Symbol"/>
              </a:rPr>
              <a:t>=1,…,</a:t>
            </a:r>
            <a:r>
              <a:rPr lang="en-US" sz="2400" i="1" baseline="-25000" dirty="0" err="1" smtClean="0">
                <a:sym typeface="Symbol"/>
              </a:rPr>
              <a:t>j</a:t>
            </a:r>
            <a:r>
              <a:rPr lang="en-US" sz="2400" i="1" dirty="0" err="1" smtClean="0">
                <a:sym typeface="Symbol"/>
              </a:rPr>
              <a:t>r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.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We have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0000"/>
                </a:solidFill>
              </a:rPr>
              <a:t>j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 ≥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0000"/>
                </a:solidFill>
              </a:rPr>
              <a:t>l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 </a:t>
            </a:r>
            <a:r>
              <a:rPr lang="en-US" sz="2400" dirty="0" smtClean="0">
                <a:solidFill>
                  <a:srgbClr val="000000"/>
                </a:solidFill>
              </a:rPr>
              <a:t>and</a:t>
            </a:r>
            <a:r>
              <a:rPr lang="ru-RU" sz="2400" dirty="0" smtClean="0">
                <a:solidFill>
                  <a:srgbClr val="000000"/>
                </a:solidFill>
              </a:rPr>
              <a:t>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0000"/>
                </a:solidFill>
              </a:rPr>
              <a:t>l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 ≥ </a:t>
            </a:r>
            <a:r>
              <a:rPr lang="en-US" sz="2400" i="1" dirty="0" err="1" smtClean="0">
                <a:sym typeface="Symbol"/>
              </a:rPr>
              <a:t>r</a:t>
            </a:r>
            <a:r>
              <a:rPr lang="en-US" sz="2400" i="1" baseline="-25000" dirty="0" err="1" smtClean="0">
                <a:sym typeface="Symbol"/>
              </a:rPr>
              <a:t>l</a:t>
            </a:r>
            <a:r>
              <a:rPr lang="en-US" sz="2400" i="1" baseline="-25000" dirty="0" smtClean="0">
                <a:sym typeface="Symbol"/>
              </a:rPr>
              <a:t> </a:t>
            </a:r>
            <a:r>
              <a:rPr lang="ru-RU" sz="2400" i="1" baseline="-25000" dirty="0" smtClean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by the LP constraints; </a:t>
            </a:r>
            <a:r>
              <a:rPr lang="en-US" sz="2400" dirty="0" smtClean="0">
                <a:sym typeface="Symbol" pitchFamily="18" charset="2"/>
              </a:rPr>
              <a:t>thus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ru-RU" sz="2400" i="1" dirty="0" smtClean="0">
                <a:solidFill>
                  <a:srgbClr val="00206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2060"/>
                </a:solidFill>
              </a:rPr>
              <a:t>j</a:t>
            </a:r>
            <a:r>
              <a:rPr lang="en-US" sz="2400" dirty="0" smtClean="0">
                <a:solidFill>
                  <a:srgbClr val="002060"/>
                </a:solidFill>
              </a:rPr>
              <a:t>(</a:t>
            </a:r>
            <a:r>
              <a:rPr lang="en-US" sz="2400" dirty="0" smtClean="0">
                <a:solidFill>
                  <a:srgbClr val="00206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206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2060"/>
                </a:solidFill>
              </a:rPr>
              <a:t>) ≥</a:t>
            </a:r>
            <a:r>
              <a:rPr lang="en-US" sz="2400" dirty="0" smtClean="0">
                <a:solidFill>
                  <a:srgbClr val="002060"/>
                </a:solidFill>
                <a:sym typeface="Symbol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sym typeface="Symbol"/>
              </a:rPr>
              <a:t>max</a:t>
            </a:r>
            <a:r>
              <a:rPr lang="en-US" sz="2400" i="1" baseline="-25000" dirty="0" err="1" smtClean="0">
                <a:solidFill>
                  <a:srgbClr val="002060"/>
                </a:solidFill>
                <a:sym typeface="Symbol"/>
              </a:rPr>
              <a:t>k</a:t>
            </a:r>
            <a:r>
              <a:rPr lang="en-US" sz="2400" baseline="-25000" dirty="0" smtClean="0">
                <a:solidFill>
                  <a:srgbClr val="002060"/>
                </a:solidFill>
                <a:sym typeface="Symbol"/>
              </a:rPr>
              <a:t>=1,…,</a:t>
            </a:r>
            <a:r>
              <a:rPr lang="en-US" sz="2400" i="1" baseline="-25000" dirty="0" err="1" smtClean="0">
                <a:solidFill>
                  <a:srgbClr val="002060"/>
                </a:solidFill>
                <a:sym typeface="Symbol"/>
              </a:rPr>
              <a:t>j</a:t>
            </a:r>
            <a:r>
              <a:rPr lang="en-US" sz="2400" i="1" dirty="0" err="1" smtClean="0">
                <a:solidFill>
                  <a:srgbClr val="002060"/>
                </a:solidFill>
                <a:sym typeface="Symbol"/>
              </a:rPr>
              <a:t>r</a:t>
            </a:r>
            <a:r>
              <a:rPr lang="en-US" sz="2400" i="1" baseline="-25000" dirty="0" err="1" smtClean="0">
                <a:solidFill>
                  <a:srgbClr val="002060"/>
                </a:solidFill>
                <a:sym typeface="Symbol"/>
              </a:rPr>
              <a:t>k</a:t>
            </a:r>
            <a:r>
              <a:rPr lang="ru-RU" sz="2400" i="1" dirty="0" smtClean="0">
                <a:sym typeface="Symbol"/>
              </a:rPr>
              <a:t>.</a:t>
            </a:r>
          </a:p>
          <a:p>
            <a:r>
              <a:rPr lang="en-US" sz="2400" dirty="0" smtClean="0">
                <a:sym typeface="Symbol"/>
              </a:rPr>
              <a:t>Consider set</a:t>
            </a:r>
            <a:r>
              <a:rPr lang="ru-RU" sz="2400" dirty="0" smtClean="0">
                <a:sym typeface="Symbol"/>
              </a:rPr>
              <a:t> </a:t>
            </a:r>
            <a:r>
              <a:rPr lang="en-US" sz="2400" i="1" dirty="0" smtClean="0">
                <a:sym typeface="Symbol"/>
              </a:rPr>
              <a:t>S = </a:t>
            </a:r>
            <a:r>
              <a:rPr lang="en-US" sz="2400" dirty="0" smtClean="0">
                <a:sym typeface="Symbol"/>
              </a:rPr>
              <a:t>{</a:t>
            </a:r>
            <a:r>
              <a:rPr lang="en-US" sz="2400" dirty="0" smtClean="0">
                <a:sym typeface="Symbol"/>
              </a:rPr>
              <a:t>1,…, </a:t>
            </a:r>
            <a:r>
              <a:rPr lang="en-US" sz="2400" i="1" dirty="0" smtClean="0">
                <a:sym typeface="Symbol"/>
              </a:rPr>
              <a:t>j</a:t>
            </a:r>
            <a:r>
              <a:rPr lang="en-US" sz="2400" dirty="0" smtClean="0">
                <a:sym typeface="Symbol"/>
              </a:rPr>
              <a:t>}</a:t>
            </a:r>
            <a:r>
              <a:rPr lang="ru-RU" sz="2400" dirty="0" smtClean="0">
                <a:sym typeface="Symbol"/>
              </a:rPr>
              <a:t>.</a:t>
            </a:r>
          </a:p>
          <a:p>
            <a:r>
              <a:rPr lang="en-US" sz="2400" dirty="0" smtClean="0">
                <a:sym typeface="Symbol"/>
              </a:rPr>
              <a:t>From the fact that 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 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is a feasible LP solution </a:t>
            </a:r>
            <a:r>
              <a:rPr lang="ru-RU" sz="2400" dirty="0" smtClean="0"/>
              <a:t>, </a:t>
            </a:r>
            <a:r>
              <a:rPr lang="en-US" sz="2400" dirty="0" smtClean="0"/>
              <a:t>we know that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Since</a:t>
            </a:r>
            <a:r>
              <a:rPr lang="ru-RU" sz="2400" dirty="0" smtClean="0"/>
              <a:t>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 ≤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 ≤ … ≤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0000"/>
                </a:solidFill>
              </a:rPr>
              <a:t>j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), </a:t>
            </a:r>
            <a:r>
              <a:rPr lang="en-US" sz="2400" dirty="0" smtClean="0">
                <a:solidFill>
                  <a:srgbClr val="000000"/>
                </a:solidFill>
              </a:rPr>
              <a:t>we have</a:t>
            </a:r>
          </a:p>
          <a:p>
            <a:endParaRPr lang="en-US" sz="2400" dirty="0" smtClean="0">
              <a:solidFill>
                <a:srgbClr val="000000"/>
              </a:solidFill>
            </a:endParaRPr>
          </a:p>
          <a:p>
            <a:endParaRPr lang="en-US" sz="2400" dirty="0" smtClean="0">
              <a:solidFill>
                <a:srgbClr val="000000"/>
              </a:solidFill>
            </a:endParaRPr>
          </a:p>
          <a:p>
            <a:r>
              <a:rPr lang="en-US" sz="2400" dirty="0" smtClean="0">
                <a:solidFill>
                  <a:srgbClr val="000000"/>
                </a:solidFill>
              </a:rPr>
              <a:t>By combining these two inequalities we see that</a:t>
            </a:r>
            <a:endParaRPr lang="en-US" sz="2400" dirty="0" smtClean="0"/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2728912" y="381000"/>
          <a:ext cx="3367088" cy="993775"/>
        </p:xfrm>
        <a:graphic>
          <a:graphicData uri="http://schemas.openxmlformats.org/presentationml/2006/ole">
            <p:oleObj spid="_x0000_s62466" name="Формула" r:id="rId3" imgW="1460160" imgH="431640" progId="Equation.3">
              <p:embed/>
            </p:oleObj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6443662" y="4032250"/>
          <a:ext cx="2547938" cy="738188"/>
        </p:xfrm>
        <a:graphic>
          <a:graphicData uri="http://schemas.openxmlformats.org/presentationml/2006/ole">
            <p:oleObj spid="_x0000_s62468" name="Формула" r:id="rId4" imgW="1663560" imgH="48240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311650" y="4872037"/>
          <a:ext cx="4527550" cy="842963"/>
        </p:xfrm>
        <a:graphic>
          <a:graphicData uri="http://schemas.openxmlformats.org/presentationml/2006/ole">
            <p:oleObj spid="_x0000_s62469" name="Формула" r:id="rId5" imgW="2590560" imgH="482400" progId="Equation.3">
              <p:embed/>
            </p:oleObj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6600825" y="5715000"/>
          <a:ext cx="2314575" cy="857250"/>
        </p:xfrm>
        <a:graphic>
          <a:graphicData uri="http://schemas.openxmlformats.org/presentationml/2006/ole">
            <p:oleObj spid="_x0000_s62470" name="Формула" r:id="rId6" imgW="113004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ru-RU" dirty="0"/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582612" y="2667000"/>
          <a:ext cx="7875588" cy="993775"/>
        </p:xfrm>
        <a:graphic>
          <a:graphicData uri="http://schemas.openxmlformats.org/presentationml/2006/ole">
            <p:oleObj spid="_x0000_s63490" name="Формула" r:id="rId3" imgW="3416040" imgH="431640" progId="Equation.3">
              <p:embed/>
            </p:oleObj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846138" y="1681163"/>
          <a:ext cx="2430462" cy="673100"/>
        </p:xfrm>
        <a:graphic>
          <a:graphicData uri="http://schemas.openxmlformats.org/presentationml/2006/ole">
            <p:oleObj spid="_x0000_s63491" name="Формула" r:id="rId4" imgW="1054080" imgH="291960" progId="Equation.3">
              <p:embed/>
            </p:oleObj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3857625" y="1504950"/>
          <a:ext cx="2314575" cy="857250"/>
        </p:xfrm>
        <a:graphic>
          <a:graphicData uri="http://schemas.openxmlformats.org/presentationml/2006/ole">
            <p:oleObj spid="_x0000_s63492" name="Формула" r:id="rId5" imgW="1130040" imgH="4190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057400" y="4343400"/>
          <a:ext cx="5103813" cy="985838"/>
        </p:xfrm>
        <a:graphic>
          <a:graphicData uri="http://schemas.openxmlformats.org/presentationml/2006/ole">
            <p:oleObj spid="_x0000_s63493" name="Формула" r:id="rId6" imgW="229860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dirty="0" smtClean="0"/>
              <a:t>How to solve LP</a:t>
            </a:r>
            <a:r>
              <a:rPr lang="ru-RU" sz="4800" dirty="0" smtClean="0"/>
              <a:t>?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942975" y="2219325"/>
          <a:ext cx="6596063" cy="3419475"/>
        </p:xfrm>
        <a:graphic>
          <a:graphicData uri="http://schemas.openxmlformats.org/presentationml/2006/ole">
            <p:oleObj spid="_x0000_s84994" name="Формула" r:id="rId3" imgW="2374560" imgH="1231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Ellipsoid method </a:t>
            </a:r>
            <a:r>
              <a:rPr lang="ru-RU" dirty="0" smtClean="0"/>
              <a:t>(</a:t>
            </a:r>
            <a:r>
              <a:rPr lang="en-US" dirty="0" smtClean="0"/>
              <a:t>draft</a:t>
            </a:r>
            <a:r>
              <a:rPr lang="ru-RU" dirty="0" smtClean="0"/>
              <a:t>)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The input for the algorithm is a system of inequalities </a:t>
            </a:r>
            <a:r>
              <a:rPr lang="en-US" sz="2400" i="1" dirty="0" smtClean="0"/>
              <a:t>P </a:t>
            </a:r>
            <a:r>
              <a:rPr lang="en-US" sz="2400" dirty="0" smtClean="0"/>
              <a:t>={</a:t>
            </a:r>
            <a:r>
              <a:rPr lang="en-US" sz="2400" i="1" dirty="0" err="1" smtClean="0"/>
              <a:t>Cx</a:t>
            </a:r>
            <a:r>
              <a:rPr lang="en-US" sz="2400" dirty="0" smtClean="0"/>
              <a:t> ≤ </a:t>
            </a:r>
            <a:r>
              <a:rPr lang="en-US" sz="2400" i="1" dirty="0" smtClean="0"/>
              <a:t>d</a:t>
            </a:r>
            <a:r>
              <a:rPr lang="en-US" sz="2400" dirty="0" smtClean="0"/>
              <a:t>} with n variables in integral coefficients.</a:t>
            </a:r>
          </a:p>
          <a:p>
            <a:pPr>
              <a:defRPr/>
            </a:pPr>
            <a:r>
              <a:rPr lang="en-US" sz="2400" dirty="0" smtClean="0"/>
              <a:t>We would like to determine whether </a:t>
            </a:r>
            <a:r>
              <a:rPr lang="en-US" sz="2400" i="1" dirty="0" smtClean="0"/>
              <a:t>P</a:t>
            </a:r>
            <a:r>
              <a:rPr lang="en-US" sz="2400" dirty="0" smtClean="0"/>
              <a:t> is empty or not, and if it is nonempty, we would like to find a point in </a:t>
            </a:r>
            <a:r>
              <a:rPr lang="en-US" sz="2400" i="1" dirty="0" smtClean="0"/>
              <a:t>P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Let </a:t>
            </a:r>
            <a:r>
              <a:rPr lang="en-US" sz="2400" i="1" dirty="0" smtClean="0"/>
              <a:t>N</a:t>
            </a:r>
            <a:r>
              <a:rPr lang="en-US" sz="2400" dirty="0" smtClean="0"/>
              <a:t>=2</a:t>
            </a:r>
            <a:r>
              <a:rPr lang="en-US" sz="2400" i="1" dirty="0" smtClean="0"/>
              <a:t>n</a:t>
            </a:r>
            <a:r>
              <a:rPr lang="en-US" sz="2400" dirty="0" smtClean="0"/>
              <a:t>((2</a:t>
            </a:r>
            <a:r>
              <a:rPr lang="en-US" sz="2400" i="1" dirty="0" smtClean="0"/>
              <a:t>n</a:t>
            </a:r>
            <a:r>
              <a:rPr lang="en-US" sz="2400" dirty="0" smtClean="0"/>
              <a:t>+1)</a:t>
            </a:r>
            <a:r>
              <a:rPr lang="en-US" sz="2400" dirty="0" smtClean="0">
                <a:sym typeface="Symbol"/>
              </a:rPr>
              <a:t></a:t>
            </a:r>
            <a:r>
              <a:rPr lang="en-US" sz="2400" i="1" dirty="0" smtClean="0">
                <a:sym typeface="Symbol"/>
              </a:rPr>
              <a:t>C</a:t>
            </a:r>
            <a:r>
              <a:rPr lang="en-US" sz="2400" dirty="0" smtClean="0">
                <a:sym typeface="Symbol"/>
              </a:rPr>
              <a:t> + </a:t>
            </a:r>
            <a:r>
              <a:rPr lang="en-US" sz="2400" i="1" dirty="0" err="1" smtClean="0">
                <a:sym typeface="Symbol"/>
              </a:rPr>
              <a:t>n</a:t>
            </a:r>
            <a:r>
              <a:rPr lang="en-US" sz="2400" dirty="0" err="1" smtClean="0">
                <a:sym typeface="Symbol"/>
              </a:rPr>
              <a:t></a:t>
            </a:r>
            <a:r>
              <a:rPr lang="en-US" sz="2400" i="1" dirty="0" err="1" smtClean="0">
                <a:sym typeface="Symbol"/>
              </a:rPr>
              <a:t>d</a:t>
            </a:r>
            <a:r>
              <a:rPr lang="en-US" sz="2400" dirty="0" smtClean="0">
                <a:sym typeface="Symbol"/>
              </a:rPr>
              <a:t> </a:t>
            </a:r>
            <a:r>
              <a:rPr lang="en-US" sz="2400" dirty="0" smtClean="0">
                <a:latin typeface="Times New Roman"/>
                <a:cs typeface="Times New Roman"/>
                <a:sym typeface="Symbol"/>
              </a:rPr>
              <a:t>− </a:t>
            </a:r>
            <a:r>
              <a:rPr lang="en-US" sz="2400" i="1" dirty="0" smtClean="0">
                <a:latin typeface="Times New Roman"/>
                <a:cs typeface="Times New Roman"/>
                <a:sym typeface="Symbol"/>
              </a:rPr>
              <a:t>n</a:t>
            </a:r>
            <a:r>
              <a:rPr lang="en-US" sz="2400" baseline="30000" dirty="0" smtClean="0">
                <a:latin typeface="Times New Roman"/>
                <a:cs typeface="Times New Roman"/>
                <a:sym typeface="Symbol"/>
              </a:rPr>
              <a:t>3</a:t>
            </a:r>
            <a:r>
              <a:rPr lang="en-US" sz="2400" dirty="0" smtClean="0">
                <a:latin typeface="Times New Roman"/>
                <a:cs typeface="Times New Roman"/>
                <a:sym typeface="Symbol"/>
              </a:rPr>
              <a:t>)</a:t>
            </a:r>
            <a:r>
              <a:rPr lang="en-US" sz="2400" dirty="0" smtClean="0">
                <a:sym typeface="Symbol"/>
              </a:rPr>
              <a:t> and </a:t>
            </a:r>
            <a:r>
              <a:rPr lang="en-US" sz="2400" i="1" dirty="0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 = </a:t>
            </a:r>
            <a:r>
              <a:rPr lang="en-US" sz="2400" dirty="0" smtClean="0">
                <a:sym typeface="Symbol"/>
              </a:rPr>
              <a:t>0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Find a “big”  ellipsoid </a:t>
            </a:r>
            <a:r>
              <a:rPr lang="en-US" sz="2400" i="1" dirty="0" smtClean="0"/>
              <a:t>E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,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ru-RU" sz="2400" dirty="0" smtClean="0"/>
              <a:t>, </a:t>
            </a:r>
            <a:r>
              <a:rPr lang="en-US" sz="2400" dirty="0" smtClean="0"/>
              <a:t>that contains our polytope</a:t>
            </a:r>
            <a:r>
              <a:rPr lang="ru-RU" sz="2400" dirty="0" smtClean="0"/>
              <a:t> </a:t>
            </a:r>
            <a:r>
              <a:rPr lang="en-US" sz="2400" i="1" dirty="0" smtClean="0"/>
              <a:t>P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 smtClean="0"/>
              <a:t>If</a:t>
            </a:r>
            <a:r>
              <a:rPr lang="ru-RU" sz="2400" dirty="0" smtClean="0"/>
              <a:t> </a:t>
            </a:r>
            <a:r>
              <a:rPr lang="en-US" sz="2400" i="1" dirty="0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 = </a:t>
            </a:r>
            <a:r>
              <a:rPr lang="en-US" sz="2400" i="1" dirty="0" smtClean="0"/>
              <a:t>N</a:t>
            </a:r>
            <a:r>
              <a:rPr lang="ru-RU" sz="2400" i="1" dirty="0" smtClean="0"/>
              <a:t>, </a:t>
            </a:r>
            <a:r>
              <a:rPr lang="en-US" sz="2400" b="1" dirty="0" smtClean="0"/>
              <a:t>then</a:t>
            </a:r>
            <a:r>
              <a:rPr lang="ru-RU" sz="2400" dirty="0" smtClean="0"/>
              <a:t> </a:t>
            </a:r>
            <a:r>
              <a:rPr lang="en-US" sz="2400" dirty="0" smtClean="0"/>
              <a:t>STOP! </a:t>
            </a:r>
            <a:r>
              <a:rPr lang="en-US" sz="2400" dirty="0" smtClean="0"/>
              <a:t>(Declare </a:t>
            </a:r>
            <a:r>
              <a:rPr lang="en-US" sz="2400" i="1" dirty="0" smtClean="0"/>
              <a:t>P </a:t>
            </a:r>
            <a:r>
              <a:rPr lang="en-US" sz="2400" dirty="0" smtClean="0">
                <a:latin typeface="Times New Roman"/>
                <a:cs typeface="Times New Roman"/>
              </a:rPr>
              <a:t>empty</a:t>
            </a:r>
            <a:r>
              <a:rPr lang="en-US" sz="2400" i="1" dirty="0" smtClean="0">
                <a:latin typeface="Times New Roman"/>
                <a:cs typeface="Times New Roman"/>
              </a:rPr>
              <a:t>.</a:t>
            </a:r>
            <a:r>
              <a:rPr lang="en-US" sz="2400" dirty="0" smtClean="0"/>
              <a:t>)</a:t>
            </a:r>
            <a:endParaRPr lang="ru-RU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 smtClean="0"/>
              <a:t>If</a:t>
            </a:r>
            <a:r>
              <a:rPr lang="ru-RU" sz="2400" dirty="0" smtClean="0"/>
              <a:t>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en-US" sz="2400" i="1" dirty="0" smtClean="0"/>
              <a:t> </a:t>
            </a:r>
            <a:r>
              <a:rPr lang="ru-RU" sz="2400" dirty="0" smtClean="0">
                <a:cs typeface="Andalus" pitchFamily="2" charset="-78"/>
                <a:sym typeface="Symbol" pitchFamily="18" charset="2"/>
              </a:rPr>
              <a:t></a:t>
            </a:r>
            <a:r>
              <a:rPr lang="en-US" sz="2400" dirty="0" smtClean="0">
                <a:cs typeface="Andalus" pitchFamily="2" charset="-78"/>
                <a:sym typeface="Symbol" pitchFamily="18" charset="2"/>
              </a:rPr>
              <a:t> </a:t>
            </a:r>
            <a:r>
              <a:rPr lang="en-US" sz="2400" i="1" dirty="0" smtClean="0"/>
              <a:t>P,</a:t>
            </a:r>
            <a:r>
              <a:rPr lang="ru-RU" sz="2400" i="1" dirty="0" smtClean="0"/>
              <a:t>  </a:t>
            </a:r>
            <a:r>
              <a:rPr lang="en-US" sz="2400" b="1" dirty="0" smtClean="0"/>
              <a:t>then</a:t>
            </a:r>
            <a:r>
              <a:rPr lang="ru-RU" sz="2400" dirty="0" smtClean="0"/>
              <a:t> </a:t>
            </a:r>
            <a:r>
              <a:rPr lang="en-US" sz="2400" dirty="0" smtClean="0"/>
              <a:t>STOP! </a:t>
            </a:r>
            <a:r>
              <a:rPr lang="en-US" sz="2400" dirty="0" smtClean="0"/>
              <a:t>(A feasible solution is found</a:t>
            </a:r>
            <a:r>
              <a:rPr lang="en-US" sz="2400" i="1" dirty="0" smtClean="0"/>
              <a:t>.</a:t>
            </a:r>
            <a:r>
              <a:rPr lang="en-US" sz="2400" dirty="0" smtClean="0"/>
              <a:t>)</a:t>
            </a:r>
            <a:endParaRPr lang="ru-RU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 smtClean="0"/>
              <a:t>If</a:t>
            </a:r>
            <a:r>
              <a:rPr lang="ru-RU" sz="2400" dirty="0" smtClean="0"/>
              <a:t>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en-US" sz="2400" i="1" dirty="0" smtClean="0"/>
              <a:t> </a:t>
            </a:r>
            <a:r>
              <a:rPr lang="ru-RU" sz="2400" dirty="0" smtClean="0">
                <a:cs typeface="Andalus" pitchFamily="2" charset="-78"/>
                <a:sym typeface="Symbol"/>
              </a:rPr>
              <a:t></a:t>
            </a:r>
            <a:r>
              <a:rPr lang="en-US" sz="2400" dirty="0" smtClean="0">
                <a:cs typeface="Andalus" pitchFamily="2" charset="-78"/>
                <a:sym typeface="Symbol" pitchFamily="18" charset="2"/>
              </a:rPr>
              <a:t> </a:t>
            </a:r>
            <a:r>
              <a:rPr lang="en-US" sz="2400" i="1" dirty="0" smtClean="0"/>
              <a:t>P,</a:t>
            </a:r>
            <a:r>
              <a:rPr lang="ru-RU" sz="2400" i="1" dirty="0" smtClean="0"/>
              <a:t> </a:t>
            </a:r>
            <a:r>
              <a:rPr lang="en-US" sz="2400" b="1" dirty="0" smtClean="0"/>
              <a:t>then</a:t>
            </a:r>
            <a:r>
              <a:rPr lang="en-US" sz="2400" dirty="0" smtClean="0"/>
              <a:t> choose an inequality that is violated by</a:t>
            </a:r>
            <a:r>
              <a:rPr lang="ru-RU" sz="2400" dirty="0" smtClean="0"/>
              <a:t>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ru-RU" sz="2400" dirty="0" smtClean="0"/>
              <a:t>.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ru-RU" sz="2400" dirty="0" smtClean="0"/>
              <a:t>6. </a:t>
            </a:r>
            <a:r>
              <a:rPr lang="en-US" sz="2400" dirty="0" smtClean="0"/>
              <a:t>   Create a new ellipsoid</a:t>
            </a:r>
            <a:r>
              <a:rPr lang="ru-RU" sz="2400" dirty="0" smtClean="0"/>
              <a:t> </a:t>
            </a:r>
            <a:r>
              <a:rPr lang="en-US" sz="2400" i="1" dirty="0" smtClean="0"/>
              <a:t>E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,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), go to 3.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dirty="0" smtClean="0"/>
              <a:t>1</a:t>
            </a:r>
            <a:r>
              <a:rPr lang="en-US" sz="4800" dirty="0" smtClean="0"/>
              <a:t>|</a:t>
            </a:r>
            <a:r>
              <a:rPr lang="en-US" sz="4800" i="1" dirty="0" err="1" smtClean="0"/>
              <a:t>r</a:t>
            </a:r>
            <a:r>
              <a:rPr lang="en-US" sz="4800" i="1" baseline="-25000" dirty="0" err="1" smtClean="0"/>
              <a:t>j</a:t>
            </a:r>
            <a:r>
              <a:rPr lang="en-US" sz="4800" i="1" baseline="-25000" dirty="0" smtClean="0"/>
              <a:t> </a:t>
            </a:r>
            <a:r>
              <a:rPr lang="en-US" sz="4800" dirty="0" smtClean="0"/>
              <a:t>|</a:t>
            </a:r>
            <a:r>
              <a:rPr lang="el-GR" sz="4800" dirty="0" smtClean="0"/>
              <a:t>Σ</a:t>
            </a:r>
            <a:r>
              <a:rPr lang="en-US" sz="4800" i="1" dirty="0" err="1" smtClean="0"/>
              <a:t>C</a:t>
            </a:r>
            <a:r>
              <a:rPr lang="en-US" sz="4800" i="1" baseline="-25000" dirty="0" err="1" smtClean="0"/>
              <a:t>j</a:t>
            </a:r>
            <a:endParaRPr lang="en-US" sz="4800" i="1" baseline="-250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Single machine</a:t>
            </a:r>
            <a:endParaRPr lang="ru-RU" b="1" i="1" dirty="0" smtClean="0"/>
          </a:p>
          <a:p>
            <a:pPr eaLnBrk="1" hangingPunct="1"/>
            <a:r>
              <a:rPr lang="en-US" b="1" i="1" dirty="0" smtClean="0"/>
              <a:t>J </a:t>
            </a:r>
            <a:r>
              <a:rPr lang="en-US" i="1" dirty="0" smtClean="0"/>
              <a:t>= </a:t>
            </a:r>
            <a:r>
              <a:rPr lang="en-US" dirty="0" smtClean="0"/>
              <a:t>{</a:t>
            </a:r>
            <a:r>
              <a:rPr lang="ru-RU" dirty="0" smtClean="0"/>
              <a:t>1</a:t>
            </a:r>
            <a:r>
              <a:rPr lang="en-US" dirty="0" smtClean="0"/>
              <a:t>,..., </a:t>
            </a:r>
            <a:r>
              <a:rPr lang="en-US" i="1" dirty="0" smtClean="0"/>
              <a:t>n</a:t>
            </a:r>
            <a:r>
              <a:rPr lang="en-US" dirty="0" smtClean="0"/>
              <a:t>} – jobs  </a:t>
            </a:r>
          </a:p>
          <a:p>
            <a:pPr eaLnBrk="1" hangingPunct="1"/>
            <a:r>
              <a:rPr lang="en-US" dirty="0" smtClean="0"/>
              <a:t>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en-US" dirty="0" smtClean="0"/>
              <a:t> 0</a:t>
            </a:r>
            <a:r>
              <a:rPr lang="ru-RU" dirty="0" smtClean="0"/>
              <a:t> </a:t>
            </a:r>
            <a:r>
              <a:rPr lang="en-US" dirty="0" smtClean="0"/>
              <a:t>– processing time of job </a:t>
            </a:r>
            <a:r>
              <a:rPr lang="en-US" i="1" dirty="0" smtClean="0"/>
              <a:t>j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i="1" dirty="0" smtClean="0"/>
              <a:t>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en-US" dirty="0" smtClean="0"/>
              <a:t> 0 – release time of job </a:t>
            </a:r>
            <a:r>
              <a:rPr lang="en-US" i="1" dirty="0" smtClean="0"/>
              <a:t>j.</a:t>
            </a:r>
            <a:endParaRPr lang="ru-RU" dirty="0" smtClean="0"/>
          </a:p>
          <a:p>
            <a:pPr eaLnBrk="1" hangingPunct="1"/>
            <a:r>
              <a:rPr lang="ru-RU" i="1" dirty="0" smtClean="0"/>
              <a:t>С</a:t>
            </a:r>
            <a:r>
              <a:rPr lang="en-US" i="1" baseline="-25000" dirty="0" smtClean="0"/>
              <a:t>j</a:t>
            </a:r>
            <a:r>
              <a:rPr lang="ru-RU" dirty="0" smtClean="0"/>
              <a:t>(</a:t>
            </a:r>
            <a:r>
              <a:rPr lang="ru-RU" dirty="0" smtClean="0">
                <a:sym typeface="Symbol"/>
              </a:rPr>
              <a:t></a:t>
            </a:r>
            <a:r>
              <a:rPr lang="ru-RU" dirty="0" smtClean="0"/>
              <a:t>) </a:t>
            </a:r>
            <a:r>
              <a:rPr lang="en-US" dirty="0" smtClean="0"/>
              <a:t>–</a:t>
            </a:r>
            <a:r>
              <a:rPr lang="ru-RU" dirty="0" smtClean="0"/>
              <a:t> </a:t>
            </a:r>
            <a:r>
              <a:rPr lang="en-US" dirty="0" smtClean="0"/>
              <a:t>completion time of job </a:t>
            </a:r>
            <a:r>
              <a:rPr lang="en-US" i="1" dirty="0" smtClean="0"/>
              <a:t>j</a:t>
            </a:r>
            <a:r>
              <a:rPr lang="en-US" dirty="0" smtClean="0"/>
              <a:t> in </a:t>
            </a:r>
            <a:r>
              <a:rPr lang="ru-RU" dirty="0" smtClean="0">
                <a:sym typeface="Symbol"/>
              </a:rPr>
              <a:t>.</a:t>
            </a:r>
            <a:endParaRPr lang="en-US" dirty="0" smtClean="0"/>
          </a:p>
          <a:p>
            <a:pPr eaLnBrk="1" hangingPunct="1"/>
            <a:r>
              <a:rPr lang="en-US" dirty="0" smtClean="0"/>
              <a:t>No  preemption</a:t>
            </a:r>
            <a:r>
              <a:rPr lang="ru-RU" dirty="0" smtClean="0"/>
              <a:t>.</a:t>
            </a:r>
          </a:p>
          <a:p>
            <a:pPr eaLnBrk="1" hangingPunct="1"/>
            <a:r>
              <a:rPr lang="en-US" dirty="0" smtClean="0"/>
              <a:t>The machine cannot process two jobs at the same time</a:t>
            </a:r>
            <a:r>
              <a:rPr lang="ru-RU" dirty="0" smtClean="0"/>
              <a:t>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Löwner</a:t>
            </a:r>
            <a:r>
              <a:rPr lang="ru-RU" dirty="0" smtClean="0"/>
              <a:t>-</a:t>
            </a:r>
            <a:r>
              <a:rPr lang="en-US" dirty="0" smtClean="0"/>
              <a:t>John</a:t>
            </a:r>
            <a:r>
              <a:rPr lang="ru-RU" dirty="0" smtClean="0"/>
              <a:t> </a:t>
            </a:r>
            <a:r>
              <a:rPr lang="en-US" dirty="0" smtClean="0"/>
              <a:t>ellipsoid</a:t>
            </a:r>
            <a:endParaRPr lang="ru-RU" dirty="0" smtClean="0"/>
          </a:p>
        </p:txBody>
      </p:sp>
      <p:pic>
        <p:nvPicPr>
          <p:cNvPr id="102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2708275"/>
            <a:ext cx="6003925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Box 4"/>
          <p:cNvSpPr txBox="1">
            <a:spLocks noChangeArrowheads="1"/>
          </p:cNvSpPr>
          <p:nvPr/>
        </p:nvSpPr>
        <p:spPr bwMode="auto">
          <a:xfrm>
            <a:off x="468313" y="1557338"/>
            <a:ext cx="53990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E</a:t>
            </a:r>
            <a:r>
              <a:rPr lang="en-US" sz="2400"/>
              <a:t>=</a:t>
            </a:r>
            <a:r>
              <a:rPr lang="en-US" sz="2400" i="1"/>
              <a:t>E</a:t>
            </a:r>
            <a:r>
              <a:rPr lang="en-US" sz="2400"/>
              <a:t>(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a</a:t>
            </a:r>
            <a:r>
              <a:rPr lang="en-US" sz="2400"/>
              <a:t>) = {</a:t>
            </a:r>
            <a:r>
              <a:rPr lang="en-US" sz="2400" i="1">
                <a:latin typeface="Calisto MT" pitchFamily="18" charset="0"/>
                <a:cs typeface="Andalus" pitchFamily="2" charset="-78"/>
              </a:rPr>
              <a:t>x</a:t>
            </a:r>
            <a:r>
              <a:rPr lang="ru-RU" sz="2400" i="1">
                <a:latin typeface="Calisto MT" pitchFamily="18" charset="0"/>
                <a:cs typeface="Andalus" pitchFamily="2" charset="-78"/>
              </a:rPr>
              <a:t> </a:t>
            </a:r>
            <a:r>
              <a:rPr lang="ru-RU" sz="2400">
                <a:latin typeface="Calisto MT" pitchFamily="18" charset="0"/>
                <a:cs typeface="Andalus" pitchFamily="2" charset="-78"/>
                <a:sym typeface="Symbol" pitchFamily="18" charset="2"/>
              </a:rPr>
              <a:t> </a:t>
            </a:r>
            <a:r>
              <a:rPr lang="en-US" sz="2400" b="1" i="1">
                <a:latin typeface="Calisto MT" pitchFamily="18" charset="0"/>
                <a:cs typeface="Andalus" pitchFamily="2" charset="-78"/>
              </a:rPr>
              <a:t>R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n </a:t>
            </a:r>
            <a:r>
              <a:rPr lang="en-US" sz="2400" i="1"/>
              <a:t>|</a:t>
            </a:r>
            <a:r>
              <a:rPr lang="en-US" sz="2400"/>
              <a:t>(</a:t>
            </a:r>
            <a:r>
              <a:rPr lang="en-US" sz="2400" i="1"/>
              <a:t>x−a</a:t>
            </a:r>
            <a:r>
              <a:rPr lang="en-US" sz="2400"/>
              <a:t>)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 T</a:t>
            </a:r>
            <a:r>
              <a:rPr lang="en-US" sz="2400" i="1"/>
              <a:t>A</a:t>
            </a:r>
            <a:r>
              <a:rPr lang="en-US" sz="2400" baseline="30000"/>
              <a:t>−1</a:t>
            </a:r>
            <a:r>
              <a:rPr lang="en-US" sz="2400"/>
              <a:t>(</a:t>
            </a:r>
            <a:r>
              <a:rPr lang="en-US" sz="2400" i="1"/>
              <a:t>x−a</a:t>
            </a:r>
            <a:r>
              <a:rPr lang="en-US" sz="2400"/>
              <a:t>) ≤ 1}</a:t>
            </a:r>
            <a:endParaRPr lang="ru-RU" sz="2400"/>
          </a:p>
        </p:txBody>
      </p:sp>
      <p:sp>
        <p:nvSpPr>
          <p:cNvPr id="1030" name="TextBox 5"/>
          <p:cNvSpPr txBox="1">
            <a:spLocks noChangeArrowheads="1"/>
          </p:cNvSpPr>
          <p:nvPr/>
        </p:nvSpPr>
        <p:spPr bwMode="auto">
          <a:xfrm>
            <a:off x="488950" y="2060575"/>
            <a:ext cx="525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Eʹ</a:t>
            </a:r>
            <a:r>
              <a:rPr lang="en-US" sz="2400"/>
              <a:t>(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c</a:t>
            </a:r>
            <a:r>
              <a:rPr lang="en-US" sz="2400"/>
              <a:t>) = </a:t>
            </a:r>
            <a:r>
              <a:rPr lang="en-US" sz="2400" i="1"/>
              <a:t>E</a:t>
            </a:r>
            <a:r>
              <a:rPr lang="en-US" sz="2400"/>
              <a:t>(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a</a:t>
            </a:r>
            <a:r>
              <a:rPr lang="en-US" sz="2400"/>
              <a:t>) ∩ {</a:t>
            </a:r>
            <a:r>
              <a:rPr lang="en-US" sz="2400" i="1">
                <a:latin typeface="Calisto MT" pitchFamily="18" charset="0"/>
                <a:cs typeface="Andalus" pitchFamily="2" charset="-78"/>
              </a:rPr>
              <a:t>x</a:t>
            </a:r>
            <a:r>
              <a:rPr lang="ru-RU" sz="2400" i="1">
                <a:latin typeface="Calisto MT" pitchFamily="18" charset="0"/>
                <a:cs typeface="Andalus" pitchFamily="2" charset="-78"/>
              </a:rPr>
              <a:t> </a:t>
            </a:r>
            <a:r>
              <a:rPr lang="ru-RU" sz="2400">
                <a:latin typeface="Calisto MT" pitchFamily="18" charset="0"/>
                <a:cs typeface="Andalus" pitchFamily="2" charset="-78"/>
                <a:sym typeface="Symbol" pitchFamily="18" charset="2"/>
              </a:rPr>
              <a:t> </a:t>
            </a:r>
            <a:r>
              <a:rPr lang="en-US" sz="2400" b="1" i="1">
                <a:latin typeface="Calisto MT" pitchFamily="18" charset="0"/>
                <a:cs typeface="Andalus" pitchFamily="2" charset="-78"/>
              </a:rPr>
              <a:t>R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n </a:t>
            </a:r>
            <a:r>
              <a:rPr lang="en-US" sz="2400" i="1"/>
              <a:t>|c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T</a:t>
            </a:r>
            <a:r>
              <a:rPr lang="en-US" sz="2400" i="1"/>
              <a:t>x</a:t>
            </a:r>
            <a:r>
              <a:rPr lang="en-US" sz="2400"/>
              <a:t> ≤ </a:t>
            </a:r>
            <a:r>
              <a:rPr lang="en-US" sz="2400" i="1"/>
              <a:t>c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T</a:t>
            </a:r>
            <a:r>
              <a:rPr lang="en-US" sz="2400" i="1"/>
              <a:t>a</a:t>
            </a:r>
            <a:r>
              <a:rPr lang="en-US" sz="2400"/>
              <a:t>} </a:t>
            </a:r>
            <a:endParaRPr lang="ru-RU" sz="240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5492750" y="5154613"/>
          <a:ext cx="3400425" cy="1514475"/>
        </p:xfrm>
        <a:graphic>
          <a:graphicData uri="http://schemas.openxmlformats.org/presentationml/2006/ole">
            <p:oleObj spid="_x0000_s86018" name="Формула" r:id="rId4" imgW="210816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smtClean="0"/>
              <a:t>Ellipsoid method </a:t>
            </a:r>
            <a:r>
              <a:rPr lang="ru-RU" dirty="0" smtClean="0"/>
              <a:t>(</a:t>
            </a:r>
            <a:r>
              <a:rPr lang="en-US" dirty="0" smtClean="0"/>
              <a:t>draft</a:t>
            </a:r>
            <a:r>
              <a:rPr lang="ru-RU" dirty="0" smtClean="0"/>
              <a:t>)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830763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The input for the algorithm is a system of inequalities </a:t>
            </a:r>
            <a:r>
              <a:rPr lang="en-US" sz="2400" i="1" dirty="0" smtClean="0"/>
              <a:t>P </a:t>
            </a:r>
            <a:r>
              <a:rPr lang="en-US" sz="2400" dirty="0" smtClean="0"/>
              <a:t>={</a:t>
            </a:r>
            <a:r>
              <a:rPr lang="en-US" sz="2400" i="1" dirty="0" err="1" smtClean="0"/>
              <a:t>Cx</a:t>
            </a:r>
            <a:r>
              <a:rPr lang="en-US" sz="2400" dirty="0" smtClean="0"/>
              <a:t> ≤ </a:t>
            </a:r>
            <a:r>
              <a:rPr lang="en-US" sz="2400" i="1" dirty="0" smtClean="0"/>
              <a:t>d</a:t>
            </a:r>
            <a:r>
              <a:rPr lang="en-US" sz="2400" dirty="0" smtClean="0"/>
              <a:t>} with n variables in integral coefficients.</a:t>
            </a:r>
          </a:p>
          <a:p>
            <a:pPr>
              <a:defRPr/>
            </a:pPr>
            <a:r>
              <a:rPr lang="en-US" sz="2400" dirty="0" smtClean="0"/>
              <a:t>We would like to determine whether </a:t>
            </a:r>
            <a:r>
              <a:rPr lang="en-US" sz="2400" i="1" dirty="0" smtClean="0"/>
              <a:t>P</a:t>
            </a:r>
            <a:r>
              <a:rPr lang="en-US" sz="2400" dirty="0" smtClean="0"/>
              <a:t> is empty or not, and if it is nonempty, we would like to find a point in </a:t>
            </a:r>
            <a:r>
              <a:rPr lang="en-US" sz="2400" i="1" dirty="0" smtClean="0"/>
              <a:t>P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Let </a:t>
            </a:r>
            <a:r>
              <a:rPr lang="en-US" sz="2400" i="1" dirty="0" smtClean="0"/>
              <a:t>N</a:t>
            </a:r>
            <a:r>
              <a:rPr lang="en-US" sz="2400" dirty="0" smtClean="0"/>
              <a:t>=2</a:t>
            </a:r>
            <a:r>
              <a:rPr lang="en-US" sz="2400" i="1" dirty="0" smtClean="0"/>
              <a:t>n</a:t>
            </a:r>
            <a:r>
              <a:rPr lang="en-US" sz="2400" dirty="0" smtClean="0"/>
              <a:t>((2</a:t>
            </a:r>
            <a:r>
              <a:rPr lang="en-US" sz="2400" i="1" dirty="0" smtClean="0"/>
              <a:t>n</a:t>
            </a:r>
            <a:r>
              <a:rPr lang="en-US" sz="2400" dirty="0" smtClean="0"/>
              <a:t>+1)</a:t>
            </a:r>
            <a:r>
              <a:rPr lang="en-US" sz="2400" dirty="0" smtClean="0">
                <a:sym typeface="Symbol"/>
              </a:rPr>
              <a:t></a:t>
            </a:r>
            <a:r>
              <a:rPr lang="en-US" sz="2400" i="1" dirty="0" smtClean="0">
                <a:sym typeface="Symbol"/>
              </a:rPr>
              <a:t>C</a:t>
            </a:r>
            <a:r>
              <a:rPr lang="en-US" sz="2400" dirty="0" smtClean="0">
                <a:sym typeface="Symbol"/>
              </a:rPr>
              <a:t> + </a:t>
            </a:r>
            <a:r>
              <a:rPr lang="en-US" sz="2400" i="1" dirty="0" err="1" smtClean="0">
                <a:sym typeface="Symbol"/>
              </a:rPr>
              <a:t>n</a:t>
            </a:r>
            <a:r>
              <a:rPr lang="en-US" sz="2400" dirty="0" err="1" smtClean="0">
                <a:sym typeface="Symbol"/>
              </a:rPr>
              <a:t></a:t>
            </a:r>
            <a:r>
              <a:rPr lang="en-US" sz="2400" i="1" dirty="0" err="1" smtClean="0">
                <a:sym typeface="Symbol"/>
              </a:rPr>
              <a:t>d</a:t>
            </a:r>
            <a:r>
              <a:rPr lang="en-US" sz="2400" dirty="0" smtClean="0">
                <a:sym typeface="Symbol"/>
              </a:rPr>
              <a:t> </a:t>
            </a:r>
            <a:r>
              <a:rPr lang="en-US" sz="2400" dirty="0" smtClean="0">
                <a:latin typeface="Times New Roman"/>
                <a:cs typeface="Times New Roman"/>
                <a:sym typeface="Symbol"/>
              </a:rPr>
              <a:t>− </a:t>
            </a:r>
            <a:r>
              <a:rPr lang="en-US" sz="2400" i="1" dirty="0" smtClean="0">
                <a:latin typeface="Times New Roman"/>
                <a:cs typeface="Times New Roman"/>
                <a:sym typeface="Symbol"/>
              </a:rPr>
              <a:t>n</a:t>
            </a:r>
            <a:r>
              <a:rPr lang="en-US" sz="2400" baseline="30000" dirty="0" smtClean="0">
                <a:latin typeface="Times New Roman"/>
                <a:cs typeface="Times New Roman"/>
                <a:sym typeface="Symbol"/>
              </a:rPr>
              <a:t>3</a:t>
            </a:r>
            <a:r>
              <a:rPr lang="en-US" sz="2400" dirty="0" smtClean="0">
                <a:latin typeface="Times New Roman"/>
                <a:cs typeface="Times New Roman"/>
                <a:sym typeface="Symbol"/>
              </a:rPr>
              <a:t>)</a:t>
            </a:r>
            <a:r>
              <a:rPr lang="en-US" sz="2400" dirty="0" smtClean="0">
                <a:sym typeface="Symbol"/>
              </a:rPr>
              <a:t> and </a:t>
            </a:r>
            <a:r>
              <a:rPr lang="en-US" sz="2400" i="1" dirty="0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 = </a:t>
            </a:r>
            <a:r>
              <a:rPr lang="en-US" sz="2400" dirty="0" smtClean="0">
                <a:sym typeface="Symbol"/>
              </a:rPr>
              <a:t>0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Find a “big”  ellipsoid </a:t>
            </a:r>
            <a:r>
              <a:rPr lang="en-US" sz="2400" i="1" dirty="0" smtClean="0"/>
              <a:t>E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,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ru-RU" sz="2400" dirty="0" smtClean="0"/>
              <a:t>, </a:t>
            </a:r>
            <a:r>
              <a:rPr lang="en-US" sz="2400" dirty="0" smtClean="0"/>
              <a:t>that contains our polytope</a:t>
            </a:r>
            <a:r>
              <a:rPr lang="ru-RU" sz="2400" dirty="0" smtClean="0"/>
              <a:t> </a:t>
            </a:r>
            <a:r>
              <a:rPr lang="en-US" sz="2400" i="1" dirty="0" smtClean="0"/>
              <a:t>P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 smtClean="0"/>
              <a:t>If</a:t>
            </a:r>
            <a:r>
              <a:rPr lang="ru-RU" sz="2400" dirty="0" smtClean="0"/>
              <a:t> </a:t>
            </a:r>
            <a:r>
              <a:rPr lang="en-US" sz="2400" i="1" dirty="0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 = </a:t>
            </a:r>
            <a:r>
              <a:rPr lang="en-US" sz="2400" i="1" dirty="0" smtClean="0"/>
              <a:t>N</a:t>
            </a:r>
            <a:r>
              <a:rPr lang="ru-RU" sz="2400" i="1" dirty="0" smtClean="0"/>
              <a:t>, </a:t>
            </a:r>
            <a:r>
              <a:rPr lang="en-US" sz="2400" b="1" dirty="0" smtClean="0"/>
              <a:t>then</a:t>
            </a:r>
            <a:r>
              <a:rPr lang="ru-RU" sz="2400" dirty="0" smtClean="0"/>
              <a:t> </a:t>
            </a:r>
            <a:r>
              <a:rPr lang="en-US" sz="2400" dirty="0" smtClean="0"/>
              <a:t>STOP! </a:t>
            </a:r>
            <a:r>
              <a:rPr lang="en-US" sz="2400" dirty="0" smtClean="0"/>
              <a:t>(Declare </a:t>
            </a:r>
            <a:r>
              <a:rPr lang="en-US" sz="2400" i="1" dirty="0" smtClean="0"/>
              <a:t>P </a:t>
            </a:r>
            <a:r>
              <a:rPr lang="en-US" sz="2400" dirty="0" smtClean="0">
                <a:latin typeface="Times New Roman"/>
                <a:cs typeface="Times New Roman"/>
              </a:rPr>
              <a:t>empty</a:t>
            </a:r>
            <a:r>
              <a:rPr lang="en-US" sz="2400" i="1" dirty="0" smtClean="0">
                <a:latin typeface="Times New Roman"/>
                <a:cs typeface="Times New Roman"/>
              </a:rPr>
              <a:t>.</a:t>
            </a:r>
            <a:r>
              <a:rPr lang="en-US" sz="2400" dirty="0" smtClean="0"/>
              <a:t>)</a:t>
            </a:r>
            <a:endParaRPr lang="ru-RU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If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</a:rPr>
              <a:t>a</a:t>
            </a:r>
            <a:r>
              <a:rPr lang="en-US" sz="2400" i="1" baseline="-25000" dirty="0" err="1" smtClean="0">
                <a:solidFill>
                  <a:srgbClr val="FF0000"/>
                </a:solidFill>
                <a:sym typeface="Symbol"/>
              </a:rPr>
              <a:t>k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cs typeface="Andalus" pitchFamily="2" charset="-78"/>
                <a:sym typeface="Symbol" pitchFamily="18" charset="2"/>
              </a:rPr>
              <a:t></a:t>
            </a:r>
            <a:r>
              <a:rPr lang="en-US" sz="2400" dirty="0" smtClean="0">
                <a:solidFill>
                  <a:srgbClr val="FF0000"/>
                </a:solidFill>
                <a:cs typeface="Andalus" pitchFamily="2" charset="-78"/>
                <a:sym typeface="Symbol" pitchFamily="18" charset="2"/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</a:rPr>
              <a:t>P,</a:t>
            </a:r>
            <a:r>
              <a:rPr lang="ru-RU" sz="2400" i="1" dirty="0" smtClean="0">
                <a:solidFill>
                  <a:srgbClr val="FF0000"/>
                </a:solidFill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</a:rPr>
              <a:t>then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STOP! </a:t>
            </a:r>
            <a:r>
              <a:rPr lang="en-US" sz="2400" dirty="0" smtClean="0">
                <a:solidFill>
                  <a:srgbClr val="FF0000"/>
                </a:solidFill>
              </a:rPr>
              <a:t>(A feasible solution is found</a:t>
            </a:r>
            <a:r>
              <a:rPr lang="en-US" sz="2400" i="1" dirty="0" smtClean="0">
                <a:solidFill>
                  <a:srgbClr val="FF0000"/>
                </a:solidFill>
              </a:rPr>
              <a:t>.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ru-RU" sz="24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If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</a:rPr>
              <a:t>a</a:t>
            </a:r>
            <a:r>
              <a:rPr lang="en-US" sz="2400" i="1" baseline="-25000" dirty="0" err="1" smtClean="0">
                <a:solidFill>
                  <a:srgbClr val="FF0000"/>
                </a:solidFill>
                <a:sym typeface="Symbol"/>
              </a:rPr>
              <a:t>k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cs typeface="Andalus" pitchFamily="2" charset="-78"/>
                <a:sym typeface="Symbol"/>
              </a:rPr>
              <a:t></a:t>
            </a:r>
            <a:r>
              <a:rPr lang="en-US" sz="2400" dirty="0" smtClean="0">
                <a:solidFill>
                  <a:srgbClr val="FF0000"/>
                </a:solidFill>
                <a:cs typeface="Andalus" pitchFamily="2" charset="-78"/>
                <a:sym typeface="Symbol" pitchFamily="18" charset="2"/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</a:rPr>
              <a:t>P,</a:t>
            </a:r>
            <a:r>
              <a:rPr lang="ru-RU" sz="2400" i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then</a:t>
            </a:r>
            <a:r>
              <a:rPr lang="en-US" sz="2400" dirty="0" smtClean="0">
                <a:solidFill>
                  <a:srgbClr val="FF0000"/>
                </a:solidFill>
              </a:rPr>
              <a:t> choose an inequality that is violated by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</a:rPr>
              <a:t>a</a:t>
            </a:r>
            <a:r>
              <a:rPr lang="en-US" sz="2400" i="1" baseline="-25000" dirty="0" err="1" smtClean="0">
                <a:solidFill>
                  <a:srgbClr val="FF0000"/>
                </a:solidFill>
                <a:sym typeface="Symbol"/>
              </a:rPr>
              <a:t>k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</a:p>
          <a:p>
            <a:pPr marL="514350" indent="-514350">
              <a:buAutoNum type="arabicPeriod" startAt="6"/>
              <a:defRPr/>
            </a:pPr>
            <a:r>
              <a:rPr lang="en-US" sz="2400" dirty="0" smtClean="0"/>
              <a:t>Create a new ellipsoid</a:t>
            </a:r>
            <a:r>
              <a:rPr lang="ru-RU" sz="2400" dirty="0" smtClean="0"/>
              <a:t> </a:t>
            </a:r>
            <a:r>
              <a:rPr lang="en-US" sz="2400" i="1" dirty="0" smtClean="0"/>
              <a:t>E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,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), go to 3</a:t>
            </a:r>
            <a:r>
              <a:rPr lang="en-US" sz="2400" dirty="0" smtClean="0"/>
              <a:t>.</a:t>
            </a:r>
            <a:r>
              <a:rPr lang="ru-RU" sz="2400" b="1" dirty="0" smtClean="0"/>
              <a:t> </a:t>
            </a:r>
            <a:endParaRPr lang="en-US" sz="2400" b="1" dirty="0" smtClean="0"/>
          </a:p>
          <a:p>
            <a:pPr marL="514350" indent="-514350">
              <a:buNone/>
              <a:defRPr/>
            </a:pPr>
            <a:r>
              <a:rPr lang="en-US" sz="2400" b="1" dirty="0" smtClean="0"/>
              <a:t>We need a polynomial time procedure </a:t>
            </a:r>
            <a:r>
              <a:rPr lang="ru-RU" sz="2400" b="1" dirty="0" smtClean="0"/>
              <a:t>(</a:t>
            </a:r>
            <a:r>
              <a:rPr lang="en-US" sz="2400" b="1" dirty="0" smtClean="0"/>
              <a:t>separation oracle</a:t>
            </a:r>
            <a:r>
              <a:rPr lang="ru-RU" sz="2400" b="1" dirty="0" smtClean="0"/>
              <a:t>) </a:t>
            </a:r>
            <a:r>
              <a:rPr lang="en-US" sz="2400" b="1" dirty="0" smtClean="0"/>
              <a:t>for steps 4 and 5.</a:t>
            </a:r>
            <a:endParaRPr lang="ru-RU" sz="2400" b="1" dirty="0" smtClean="0"/>
          </a:p>
          <a:p>
            <a:pPr marL="514350" indent="-514350">
              <a:buFont typeface="Arial" charset="0"/>
              <a:buNone/>
              <a:defRPr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How to find the violated constraint?</a:t>
            </a:r>
            <a:endParaRPr lang="ru-RU" sz="4000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81000" y="2438400"/>
            <a:ext cx="8382000" cy="3840163"/>
          </a:xfrm>
        </p:spPr>
        <p:txBody>
          <a:bodyPr/>
          <a:lstStyle/>
          <a:p>
            <a:r>
              <a:rPr lang="en-US" sz="2400" dirty="0" smtClean="0"/>
              <a:t>Given a solution </a:t>
            </a:r>
            <a:r>
              <a:rPr lang="ru-RU" sz="2400" dirty="0" smtClean="0">
                <a:sym typeface="Symbol"/>
              </a:rPr>
              <a:t></a:t>
            </a:r>
            <a:r>
              <a:rPr lang="ru-RU" sz="2400" dirty="0" smtClean="0">
                <a:sym typeface="Symbol"/>
              </a:rPr>
              <a:t>.</a:t>
            </a:r>
          </a:p>
          <a:p>
            <a:r>
              <a:rPr lang="en-US" sz="2400" dirty="0" smtClean="0">
                <a:sym typeface="Symbol"/>
              </a:rPr>
              <a:t>Reindex the variables so that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</a:rPr>
              <a:t>) ≤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</a:rPr>
              <a:t>) ≤ … ≤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</a:rPr>
              <a:t>).</a:t>
            </a:r>
            <a:endParaRPr lang="ru-RU" sz="2400" dirty="0" smtClean="0">
              <a:solidFill>
                <a:srgbClr val="000000"/>
              </a:solidFill>
            </a:endParaRPr>
          </a:p>
          <a:p>
            <a:r>
              <a:rPr lang="en-US" sz="2400" dirty="0" smtClean="0">
                <a:solidFill>
                  <a:srgbClr val="000000"/>
                </a:solidFill>
              </a:rPr>
              <a:t>Let</a:t>
            </a:r>
            <a:r>
              <a:rPr lang="ru-RU" sz="2400" dirty="0" smtClean="0">
                <a:solidFill>
                  <a:srgbClr val="000000"/>
                </a:solidFill>
              </a:rPr>
              <a:t> </a:t>
            </a:r>
            <a:r>
              <a:rPr lang="en-US" sz="2400" i="1" dirty="0" smtClean="0">
                <a:sym typeface="Symbol"/>
              </a:rPr>
              <a:t>S</a:t>
            </a:r>
            <a:r>
              <a:rPr lang="en-US" sz="2400" baseline="-25000" dirty="0" smtClean="0">
                <a:solidFill>
                  <a:srgbClr val="000000"/>
                </a:solidFill>
              </a:rPr>
              <a:t>1 </a:t>
            </a:r>
            <a:r>
              <a:rPr lang="en-US" sz="2400" dirty="0" smtClean="0">
                <a:sym typeface="Symbol"/>
              </a:rPr>
              <a:t>={1}, </a:t>
            </a:r>
            <a:r>
              <a:rPr lang="en-US" sz="2400" i="1" dirty="0" smtClean="0">
                <a:sym typeface="Symbol"/>
              </a:rPr>
              <a:t>S</a:t>
            </a:r>
            <a:r>
              <a:rPr lang="en-US" sz="2400" baseline="-25000" dirty="0" smtClean="0">
                <a:solidFill>
                  <a:srgbClr val="000000"/>
                </a:solidFill>
              </a:rPr>
              <a:t>2 </a:t>
            </a:r>
            <a:r>
              <a:rPr lang="en-US" sz="2400" dirty="0" smtClean="0">
                <a:sym typeface="Symbol"/>
              </a:rPr>
              <a:t>={1, 2},…, </a:t>
            </a:r>
            <a:r>
              <a:rPr lang="en-US" sz="2400" i="1" dirty="0" err="1" smtClean="0">
                <a:sym typeface="Symbol"/>
              </a:rPr>
              <a:t>S</a:t>
            </a:r>
            <a:r>
              <a:rPr lang="en-US" sz="2400" i="1" baseline="-25000" dirty="0" err="1" smtClean="0">
                <a:solidFill>
                  <a:srgbClr val="000000"/>
                </a:solidFill>
              </a:rPr>
              <a:t>n</a:t>
            </a:r>
            <a:r>
              <a:rPr lang="en-US" sz="2400" baseline="-250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ym typeface="Symbol"/>
              </a:rPr>
              <a:t>={1,…, </a:t>
            </a:r>
            <a:r>
              <a:rPr lang="en-US" sz="2400" i="1" dirty="0" smtClean="0">
                <a:sym typeface="Symbol"/>
              </a:rPr>
              <a:t>n</a:t>
            </a:r>
            <a:r>
              <a:rPr lang="en-US" sz="2400" dirty="0" smtClean="0">
                <a:sym typeface="Symbol"/>
              </a:rPr>
              <a:t>}.</a:t>
            </a:r>
          </a:p>
          <a:p>
            <a:r>
              <a:rPr lang="en-US" sz="2400" dirty="0" smtClean="0">
                <a:solidFill>
                  <a:srgbClr val="000000"/>
                </a:solidFill>
                <a:sym typeface="Symbol"/>
              </a:rPr>
              <a:t>We claim that it is sufficient to check whether the constraints are violated for the </a:t>
            </a:r>
            <a:r>
              <a:rPr lang="en-US" sz="2400" i="1" dirty="0" smtClean="0">
                <a:solidFill>
                  <a:srgbClr val="000000"/>
                </a:solidFill>
                <a:sym typeface="Symbol"/>
              </a:rPr>
              <a:t>n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 sets </a:t>
            </a:r>
            <a:r>
              <a:rPr lang="en-US" sz="2400" i="1" dirty="0" smtClean="0">
                <a:sym typeface="Symbol"/>
              </a:rPr>
              <a:t>S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,</a:t>
            </a:r>
            <a:r>
              <a:rPr lang="en-US" sz="2400" i="1" dirty="0" smtClean="0">
                <a:sym typeface="Symbol"/>
              </a:rPr>
              <a:t> S</a:t>
            </a:r>
            <a:r>
              <a:rPr lang="ru-RU" sz="2400" baseline="-25000" dirty="0" smtClean="0">
                <a:solidFill>
                  <a:srgbClr val="000000"/>
                </a:solidFill>
              </a:rPr>
              <a:t>2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,…, </a:t>
            </a:r>
            <a:r>
              <a:rPr lang="en-US" sz="2400" i="1" dirty="0" err="1" smtClean="0">
                <a:sym typeface="Symbol"/>
              </a:rPr>
              <a:t>S</a:t>
            </a:r>
            <a:r>
              <a:rPr lang="en-US" sz="2400" i="1" baseline="-25000" dirty="0" err="1" smtClean="0">
                <a:solidFill>
                  <a:srgbClr val="000000"/>
                </a:solidFill>
                <a:sym typeface="Symbol"/>
              </a:rPr>
              <a:t>n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.</a:t>
            </a:r>
            <a:endParaRPr lang="en-US" sz="2400" dirty="0" smtClean="0">
              <a:solidFill>
                <a:srgbClr val="000000"/>
              </a:solidFill>
              <a:sym typeface="Symbol"/>
            </a:endParaRPr>
          </a:p>
          <a:p>
            <a:r>
              <a:rPr lang="en-US" sz="2400" dirty="0" smtClean="0">
                <a:solidFill>
                  <a:srgbClr val="000000"/>
                </a:solidFill>
                <a:sym typeface="Symbol"/>
              </a:rPr>
              <a:t>If any of these </a:t>
            </a:r>
            <a:r>
              <a:rPr lang="en-US" sz="2400" i="1" dirty="0" smtClean="0">
                <a:solidFill>
                  <a:srgbClr val="000000"/>
                </a:solidFill>
                <a:sym typeface="Symbol"/>
              </a:rPr>
              <a:t>n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 constraints are violated, then we return the set as a violated constraint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.</a:t>
            </a:r>
            <a:endParaRPr lang="en-US" sz="2400" dirty="0" smtClean="0">
              <a:solidFill>
                <a:srgbClr val="000000"/>
              </a:solidFill>
              <a:sym typeface="Symbol"/>
            </a:endParaRPr>
          </a:p>
          <a:p>
            <a:r>
              <a:rPr lang="en-US" sz="2400" dirty="0" smtClean="0">
                <a:solidFill>
                  <a:srgbClr val="000000"/>
                </a:solidFill>
                <a:sym typeface="Symbol"/>
              </a:rPr>
              <a:t>If not, we show below that all constraints are satisfied.</a:t>
            </a:r>
            <a:endParaRPr lang="ru-RU" sz="2400" dirty="0" smtClean="0">
              <a:solidFill>
                <a:srgbClr val="000000"/>
              </a:solidFill>
            </a:endParaRPr>
          </a:p>
          <a:p>
            <a:endParaRPr lang="ru-RU" sz="2400" dirty="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1954213" y="1219200"/>
          <a:ext cx="4427537" cy="1154113"/>
        </p:xfrm>
        <a:graphic>
          <a:graphicData uri="http://schemas.openxmlformats.org/presentationml/2006/ole">
            <p:oleObj spid="_x0000_s87042" name="Формула" r:id="rId3" imgW="199368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Separation oracle</a:t>
            </a:r>
            <a:endParaRPr lang="ru-RU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</a:t>
            </a:r>
            <a:r>
              <a:rPr lang="en-US" b="1" dirty="0" smtClean="0">
                <a:solidFill>
                  <a:srgbClr val="CC3399"/>
                </a:solidFill>
              </a:rPr>
              <a:t>Lemma </a:t>
            </a:r>
            <a:r>
              <a:rPr lang="ru-RU" b="1" dirty="0" smtClean="0">
                <a:solidFill>
                  <a:srgbClr val="CC3399"/>
                </a:solidFill>
              </a:rPr>
              <a:t>11.</a:t>
            </a:r>
            <a:r>
              <a:rPr lang="en-US" b="1" dirty="0" smtClean="0">
                <a:solidFill>
                  <a:srgbClr val="CC3399"/>
                </a:solidFill>
              </a:rPr>
              <a:t>4</a:t>
            </a:r>
            <a:endParaRPr lang="ru-RU" b="1" dirty="0" smtClean="0">
              <a:solidFill>
                <a:srgbClr val="CC3399"/>
              </a:solidFill>
            </a:endParaRPr>
          </a:p>
          <a:p>
            <a:pPr eaLnBrk="1" hangingPunct="1">
              <a:buNone/>
            </a:pPr>
            <a:r>
              <a:rPr lang="ru-RU" dirty="0" smtClean="0"/>
              <a:t>   </a:t>
            </a:r>
            <a:r>
              <a:rPr lang="en-US" sz="2800" dirty="0" smtClean="0"/>
              <a:t>Given variables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, if constraints </a:t>
            </a:r>
            <a:r>
              <a:rPr lang="ru-RU" sz="2800" dirty="0" smtClean="0"/>
              <a:t>(2</a:t>
            </a:r>
            <a:r>
              <a:rPr lang="ru-RU" sz="2800" dirty="0" smtClean="0"/>
              <a:t>) </a:t>
            </a:r>
            <a:r>
              <a:rPr lang="en-US" sz="2800" dirty="0" smtClean="0"/>
              <a:t>are satisfied for the </a:t>
            </a:r>
            <a:r>
              <a:rPr lang="en-US" sz="2800" i="1" dirty="0" smtClean="0"/>
              <a:t>n</a:t>
            </a:r>
            <a:r>
              <a:rPr lang="en-US" sz="2800" dirty="0" smtClean="0"/>
              <a:t> sets</a:t>
            </a:r>
            <a:r>
              <a:rPr lang="ru-RU" sz="2800" dirty="0" smtClean="0"/>
              <a:t> </a:t>
            </a:r>
            <a:r>
              <a:rPr lang="en-US" sz="2800" i="1" dirty="0" smtClean="0">
                <a:sym typeface="Symbol"/>
              </a:rPr>
              <a:t>S</a:t>
            </a:r>
            <a:r>
              <a:rPr lang="en-US" sz="2800" baseline="-25000" dirty="0" smtClean="0">
                <a:solidFill>
                  <a:srgbClr val="000000"/>
                </a:solidFill>
              </a:rPr>
              <a:t>1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,</a:t>
            </a:r>
            <a:r>
              <a:rPr lang="en-US" sz="2800" i="1" dirty="0" smtClean="0">
                <a:sym typeface="Symbol"/>
              </a:rPr>
              <a:t> S</a:t>
            </a:r>
            <a:r>
              <a:rPr lang="ru-RU" sz="2800" baseline="-25000" dirty="0" smtClean="0">
                <a:solidFill>
                  <a:srgbClr val="000000"/>
                </a:solidFill>
              </a:rPr>
              <a:t>2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,…, </a:t>
            </a:r>
            <a:r>
              <a:rPr lang="en-US" sz="2800" i="1" dirty="0" err="1" smtClean="0">
                <a:sym typeface="Symbol"/>
              </a:rPr>
              <a:t>S</a:t>
            </a:r>
            <a:r>
              <a:rPr lang="en-US" sz="2800" i="1" baseline="-25000" dirty="0" err="1" smtClean="0">
                <a:solidFill>
                  <a:srgbClr val="000000"/>
                </a:solidFill>
                <a:sym typeface="Symbol"/>
              </a:rPr>
              <a:t>n</a:t>
            </a:r>
            <a:r>
              <a:rPr lang="ru-RU" sz="2800" dirty="0" smtClean="0"/>
              <a:t>, </a:t>
            </a:r>
            <a:r>
              <a:rPr lang="en-US" sz="2800" dirty="0" err="1" smtClean="0"/>
              <a:t>thet</a:t>
            </a:r>
            <a:r>
              <a:rPr lang="en-US" sz="2800" dirty="0" smtClean="0"/>
              <a:t> they are satisfied for all   </a:t>
            </a:r>
            <a:r>
              <a:rPr lang="ru-RU" sz="2800" dirty="0" smtClean="0"/>
              <a:t> </a:t>
            </a:r>
            <a:r>
              <a:rPr lang="en-US" sz="2800" i="1" dirty="0" smtClean="0"/>
              <a:t>S </a:t>
            </a:r>
            <a:r>
              <a:rPr lang="en-US" sz="2800" dirty="0" smtClean="0">
                <a:sym typeface="Symbol"/>
              </a:rPr>
              <a:t> </a:t>
            </a:r>
            <a:r>
              <a:rPr lang="en-US" sz="2800" b="1" i="1" dirty="0" smtClean="0">
                <a:sym typeface="Symbol"/>
              </a:rPr>
              <a:t>J</a:t>
            </a:r>
            <a:r>
              <a:rPr lang="en-US" sz="2800" dirty="0" smtClean="0">
                <a:sym typeface="Symbol"/>
              </a:rPr>
              <a:t>.</a:t>
            </a:r>
            <a:endParaRPr lang="ru-RU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r>
              <a:rPr lang="ru-RU" dirty="0" smtClean="0"/>
              <a:t> (1)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Let</a:t>
            </a:r>
            <a:r>
              <a:rPr lang="ru-RU" sz="2400" dirty="0" smtClean="0"/>
              <a:t> </a:t>
            </a:r>
            <a:r>
              <a:rPr lang="en-US" sz="2400" i="1" dirty="0" smtClean="0"/>
              <a:t>S</a:t>
            </a:r>
            <a:r>
              <a:rPr lang="ru-RU" sz="2400" dirty="0" smtClean="0"/>
              <a:t> </a:t>
            </a:r>
            <a:r>
              <a:rPr lang="en-US" sz="2400" dirty="0" smtClean="0">
                <a:sym typeface="Symbol"/>
              </a:rPr>
              <a:t> </a:t>
            </a:r>
            <a:r>
              <a:rPr lang="en-US" sz="2400" b="1" i="1" dirty="0" smtClean="0">
                <a:sym typeface="Symbol"/>
              </a:rPr>
              <a:t>J </a:t>
            </a:r>
            <a:r>
              <a:rPr lang="ru-RU" sz="2400" dirty="0" smtClean="0"/>
              <a:t> </a:t>
            </a:r>
            <a:r>
              <a:rPr lang="en-US" sz="2400" dirty="0" smtClean="0"/>
              <a:t>be a</a:t>
            </a:r>
            <a:r>
              <a:rPr lang="ru-RU" sz="2400" dirty="0" smtClean="0"/>
              <a:t> </a:t>
            </a:r>
            <a:r>
              <a:rPr lang="en-US" sz="2400" dirty="0" smtClean="0"/>
              <a:t>constraint that is not satisfied; that is</a:t>
            </a:r>
            <a:endParaRPr lang="en-US" sz="2400" dirty="0" smtClean="0"/>
          </a:p>
          <a:p>
            <a:endParaRPr lang="ru-RU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We will show that then there must be some set </a:t>
            </a:r>
            <a:r>
              <a:rPr lang="en-US" sz="2400" i="1" dirty="0" smtClean="0">
                <a:sym typeface="Symbol"/>
              </a:rPr>
              <a:t>S</a:t>
            </a:r>
            <a:r>
              <a:rPr lang="en-US" sz="2400" i="1" baseline="-25000" dirty="0" smtClean="0">
                <a:solidFill>
                  <a:srgbClr val="000000"/>
                </a:solidFill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dirty="0" smtClean="0"/>
              <a:t>that is also not satisfied. We do this by considering changes to </a:t>
            </a:r>
            <a:r>
              <a:rPr lang="en-US" sz="2400" i="1" dirty="0" smtClean="0"/>
              <a:t>S </a:t>
            </a:r>
            <a:r>
              <a:rPr lang="en-US" sz="2400" dirty="0" smtClean="0"/>
              <a:t>that decrease the difference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Any such change will result in another set </a:t>
            </a:r>
            <a:r>
              <a:rPr lang="en-US" sz="2400" i="1" dirty="0" smtClean="0"/>
              <a:t>S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that also does not satisfy the constraint.</a:t>
            </a:r>
            <a:endParaRPr lang="ru-RU" sz="2400" dirty="0"/>
          </a:p>
        </p:txBody>
      </p:sp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2644775" y="2063750"/>
          <a:ext cx="2192338" cy="831850"/>
        </p:xfrm>
        <a:graphic>
          <a:graphicData uri="http://schemas.openxmlformats.org/presentationml/2006/ole">
            <p:oleObj spid="_x0000_s88067" name="Формула" r:id="rId3" imgW="1371600" imgH="520560" progId="Equation.3">
              <p:embed/>
            </p:oleObj>
          </a:graphicData>
        </a:graphic>
      </p:graphicFrame>
      <p:graphicFrame>
        <p:nvGraphicFramePr>
          <p:cNvPr id="88068" name="Object 3"/>
          <p:cNvGraphicFramePr>
            <a:graphicFrameLocks noChangeAspect="1"/>
          </p:cNvGraphicFramePr>
          <p:nvPr/>
        </p:nvGraphicFramePr>
        <p:xfrm>
          <a:off x="4076700" y="3733800"/>
          <a:ext cx="2476500" cy="831850"/>
        </p:xfrm>
        <a:graphic>
          <a:graphicData uri="http://schemas.openxmlformats.org/presentationml/2006/ole">
            <p:oleObj spid="_x0000_s88068" name="Формула" r:id="rId4" imgW="154908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Removing a job </a:t>
            </a:r>
            <a:r>
              <a:rPr lang="en-US" sz="2800" i="1" dirty="0" smtClean="0"/>
              <a:t>k </a:t>
            </a:r>
            <a:r>
              <a:rPr lang="en-US" sz="2800" dirty="0" smtClean="0"/>
              <a:t>from</a:t>
            </a:r>
            <a:r>
              <a:rPr lang="en-US" sz="2800" i="1" dirty="0" smtClean="0"/>
              <a:t> S</a:t>
            </a:r>
            <a:r>
              <a:rPr lang="en-US" sz="2800" dirty="0" smtClean="0"/>
              <a:t> decreases</a:t>
            </a:r>
            <a:r>
              <a:rPr lang="ru-RU" sz="2800" dirty="0" smtClean="0"/>
              <a:t> </a:t>
            </a:r>
            <a:r>
              <a:rPr lang="en-US" sz="2800" i="1" dirty="0" smtClean="0"/>
              <a:t>x</a:t>
            </a:r>
            <a:r>
              <a:rPr lang="en-US" sz="2800" dirty="0" smtClean="0"/>
              <a:t> </a:t>
            </a:r>
            <a:r>
              <a:rPr lang="en-US" sz="2800" dirty="0" smtClean="0"/>
              <a:t>if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Adding a job </a:t>
            </a:r>
            <a:r>
              <a:rPr lang="en-US" sz="2800" i="1" dirty="0" smtClean="0"/>
              <a:t>k</a:t>
            </a:r>
            <a:r>
              <a:rPr lang="en-US" sz="2800" dirty="0" smtClean="0"/>
              <a:t> </a:t>
            </a:r>
            <a:r>
              <a:rPr lang="en-US" sz="2800" dirty="0" smtClean="0"/>
              <a:t>to</a:t>
            </a:r>
            <a:r>
              <a:rPr lang="en-US" sz="2800" i="1" dirty="0" smtClean="0"/>
              <a:t> </a:t>
            </a:r>
            <a:r>
              <a:rPr lang="en-US" sz="2800" i="1" dirty="0" smtClean="0"/>
              <a:t>S</a:t>
            </a:r>
            <a:r>
              <a:rPr lang="en-US" sz="2800" dirty="0" smtClean="0"/>
              <a:t> decreases</a:t>
            </a:r>
            <a:r>
              <a:rPr lang="ru-RU" sz="2800" dirty="0" smtClean="0"/>
              <a:t> </a:t>
            </a:r>
            <a:r>
              <a:rPr lang="en-US" sz="2800" i="1" dirty="0" smtClean="0"/>
              <a:t>x</a:t>
            </a:r>
            <a:r>
              <a:rPr lang="en-US" sz="2800" dirty="0" smtClean="0"/>
              <a:t> if</a:t>
            </a:r>
            <a:endParaRPr lang="en-US" sz="2800" dirty="0" smtClean="0"/>
          </a:p>
          <a:p>
            <a:endParaRPr lang="ru-RU" sz="2800" dirty="0"/>
          </a:p>
        </p:txBody>
      </p:sp>
      <p:graphicFrame>
        <p:nvGraphicFramePr>
          <p:cNvPr id="89090" name="Object 3"/>
          <p:cNvGraphicFramePr>
            <a:graphicFrameLocks noChangeAspect="1"/>
          </p:cNvGraphicFramePr>
          <p:nvPr/>
        </p:nvGraphicFramePr>
        <p:xfrm>
          <a:off x="2827337" y="304800"/>
          <a:ext cx="3116263" cy="1047750"/>
        </p:xfrm>
        <a:graphic>
          <a:graphicData uri="http://schemas.openxmlformats.org/presentationml/2006/ole">
            <p:oleObj spid="_x0000_s89090" name="Формула" r:id="rId3" imgW="1549080" imgH="52056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49299" y="2286000"/>
          <a:ext cx="7327901" cy="823913"/>
        </p:xfrm>
        <a:graphic>
          <a:graphicData uri="http://schemas.openxmlformats.org/presentationml/2006/ole">
            <p:oleObj spid="_x0000_s89091" name="Формула" r:id="rId4" imgW="3162240" imgH="355320" progId="Equation.3">
              <p:embed/>
            </p:oleObj>
          </a:graphicData>
        </a:graphic>
      </p:graphicFrame>
      <p:graphicFrame>
        <p:nvGraphicFramePr>
          <p:cNvPr id="89092" name="Object 4"/>
          <p:cNvGraphicFramePr>
            <a:graphicFrameLocks noChangeAspect="1"/>
          </p:cNvGraphicFramePr>
          <p:nvPr/>
        </p:nvGraphicFramePr>
        <p:xfrm>
          <a:off x="1133475" y="3900488"/>
          <a:ext cx="6710363" cy="823912"/>
        </p:xfrm>
        <a:graphic>
          <a:graphicData uri="http://schemas.openxmlformats.org/presentationml/2006/ole">
            <p:oleObj spid="_x0000_s89092" name="Формула" r:id="rId5" imgW="289548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Removing of jobs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Let</a:t>
            </a:r>
            <a:r>
              <a:rPr lang="ru-RU" sz="2800" dirty="0" smtClean="0"/>
              <a:t> </a:t>
            </a:r>
            <a:r>
              <a:rPr lang="en-US" sz="2800" i="1" dirty="0" smtClean="0"/>
              <a:t>l</a:t>
            </a:r>
            <a:r>
              <a:rPr lang="ru-RU" sz="2800" i="1" dirty="0" smtClean="0"/>
              <a:t> </a:t>
            </a:r>
            <a:r>
              <a:rPr lang="en-US" sz="2800" dirty="0" smtClean="0"/>
              <a:t>be the highest indexed job in </a:t>
            </a:r>
            <a:r>
              <a:rPr lang="en-US" sz="2800" i="1" dirty="0" smtClean="0"/>
              <a:t>S</a:t>
            </a:r>
            <a:r>
              <a:rPr lang="en-US" sz="2800" dirty="0" smtClean="0"/>
              <a:t>.</a:t>
            </a:r>
            <a:r>
              <a:rPr lang="ru-RU" sz="2800" dirty="0" smtClean="0"/>
              <a:t> </a:t>
            </a:r>
            <a:endParaRPr lang="en-US" sz="2800" dirty="0" smtClean="0"/>
          </a:p>
          <a:p>
            <a:r>
              <a:rPr lang="en-US" sz="2800" dirty="0" smtClean="0"/>
              <a:t>We remove</a:t>
            </a:r>
            <a:r>
              <a:rPr lang="ru-RU" sz="2800" dirty="0" smtClean="0"/>
              <a:t> </a:t>
            </a:r>
            <a:r>
              <a:rPr lang="en-US" sz="2800" i="1" dirty="0" smtClean="0"/>
              <a:t>l</a:t>
            </a:r>
            <a:r>
              <a:rPr lang="en-US" sz="2800" dirty="0" smtClean="0"/>
              <a:t> </a:t>
            </a:r>
            <a:r>
              <a:rPr lang="en-US" sz="2800" dirty="0" smtClean="0"/>
              <a:t>from</a:t>
            </a:r>
            <a:r>
              <a:rPr lang="ru-RU" sz="2800" dirty="0" smtClean="0"/>
              <a:t> </a:t>
            </a:r>
            <a:r>
              <a:rPr lang="en-US" sz="2800" i="1" dirty="0" smtClean="0"/>
              <a:t>S </a:t>
            </a:r>
            <a:r>
              <a:rPr lang="en-US" sz="2800" dirty="0" smtClean="0"/>
              <a:t>if</a:t>
            </a:r>
            <a:r>
              <a:rPr lang="en-US" sz="2800" i="1" dirty="0" smtClean="0"/>
              <a:t> </a:t>
            </a:r>
          </a:p>
          <a:p>
            <a:r>
              <a:rPr lang="en-US" sz="2800" dirty="0" smtClean="0"/>
              <a:t>In this case the resulting set </a:t>
            </a:r>
            <a:r>
              <a:rPr lang="en-US" sz="2800" i="1" dirty="0" smtClean="0"/>
              <a:t>S</a:t>
            </a:r>
            <a:r>
              <a:rPr lang="en-US" sz="2800" dirty="0" smtClean="0"/>
              <a:t> \ {</a:t>
            </a:r>
            <a:r>
              <a:rPr lang="en-US" sz="2800" i="1" dirty="0" smtClean="0"/>
              <a:t>l</a:t>
            </a:r>
            <a:r>
              <a:rPr lang="en-US" sz="2800" dirty="0" smtClean="0"/>
              <a:t>}</a:t>
            </a:r>
            <a:r>
              <a:rPr lang="en-US" sz="2800" dirty="0" smtClean="0"/>
              <a:t> also </a:t>
            </a:r>
            <a:r>
              <a:rPr lang="en-US" sz="2800" dirty="0" smtClean="0"/>
              <a:t>does not satisfy the constraint (2).</a:t>
            </a:r>
            <a:endParaRPr lang="en-US" sz="2800" dirty="0" smtClean="0"/>
          </a:p>
          <a:p>
            <a:r>
              <a:rPr lang="en-US" sz="2800" dirty="0" smtClean="0"/>
              <a:t>We continue to remove the highest indexed job in the resulting set until finally we have a set </a:t>
            </a:r>
            <a:r>
              <a:rPr lang="en-US" sz="2800" i="1" dirty="0" smtClean="0"/>
              <a:t>S</a:t>
            </a:r>
            <a:r>
              <a:rPr lang="en-US" sz="2800" i="1" dirty="0" smtClean="0">
                <a:sym typeface="Symbol"/>
              </a:rPr>
              <a:t></a:t>
            </a:r>
            <a:r>
              <a:rPr lang="ru-RU" sz="2800" i="1" dirty="0" smtClean="0">
                <a:sym typeface="Symbol"/>
              </a:rPr>
              <a:t> </a:t>
            </a:r>
            <a:r>
              <a:rPr lang="ru-RU" sz="2800" dirty="0" smtClean="0"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such that its highest indexed job</a:t>
            </a:r>
            <a:r>
              <a:rPr lang="ru-RU" sz="2800" dirty="0" smtClean="0">
                <a:sym typeface="Symbol"/>
              </a:rPr>
              <a:t> </a:t>
            </a:r>
            <a:r>
              <a:rPr lang="en-US" sz="2800" i="1" dirty="0" smtClean="0"/>
              <a:t>l </a:t>
            </a:r>
            <a:r>
              <a:rPr lang="en-US" sz="2800" dirty="0" smtClean="0">
                <a:sym typeface="Symbol"/>
              </a:rPr>
              <a:t>has</a:t>
            </a:r>
            <a:endParaRPr lang="ru-RU" sz="2800" dirty="0"/>
          </a:p>
        </p:txBody>
      </p:sp>
      <p:graphicFrame>
        <p:nvGraphicFramePr>
          <p:cNvPr id="90114" name="Object 2"/>
          <p:cNvGraphicFramePr>
            <a:graphicFrameLocks noChangeAspect="1"/>
          </p:cNvGraphicFramePr>
          <p:nvPr/>
        </p:nvGraphicFramePr>
        <p:xfrm>
          <a:off x="4114800" y="1981200"/>
          <a:ext cx="2420937" cy="752475"/>
        </p:xfrm>
        <a:graphic>
          <a:graphicData uri="http://schemas.openxmlformats.org/presentationml/2006/ole">
            <p:oleObj spid="_x0000_s90114" name="Формула" r:id="rId3" imgW="1143000" imgH="355320" progId="Equation.3">
              <p:embed/>
            </p:oleObj>
          </a:graphicData>
        </a:graphic>
      </p:graphicFrame>
      <p:graphicFrame>
        <p:nvGraphicFramePr>
          <p:cNvPr id="90115" name="Object 3"/>
          <p:cNvGraphicFramePr>
            <a:graphicFrameLocks noChangeAspect="1"/>
          </p:cNvGraphicFramePr>
          <p:nvPr/>
        </p:nvGraphicFramePr>
        <p:xfrm>
          <a:off x="4665663" y="4648200"/>
          <a:ext cx="2420937" cy="752475"/>
        </p:xfrm>
        <a:graphic>
          <a:graphicData uri="http://schemas.openxmlformats.org/presentationml/2006/ole">
            <p:oleObj spid="_x0000_s90115" name="Формула" r:id="rId4" imgW="114300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of jobs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Now suppose </a:t>
            </a:r>
            <a:r>
              <a:rPr lang="en-US" sz="2800" i="1" dirty="0" smtClean="0"/>
              <a:t>S</a:t>
            </a:r>
            <a:r>
              <a:rPr lang="en-US" sz="2800" i="1" dirty="0" smtClean="0">
                <a:sym typeface="Symbol"/>
              </a:rPr>
              <a:t></a:t>
            </a:r>
            <a:r>
              <a:rPr lang="ru-RU" sz="2800" dirty="0" smtClean="0"/>
              <a:t> ≠ </a:t>
            </a:r>
            <a:r>
              <a:rPr lang="en-US" sz="2800" i="1" dirty="0" err="1" smtClean="0">
                <a:sym typeface="Symbol"/>
              </a:rPr>
              <a:t>S</a:t>
            </a:r>
            <a:r>
              <a:rPr lang="en-US" sz="2800" i="1" baseline="-25000" dirty="0" err="1" smtClean="0">
                <a:solidFill>
                  <a:srgbClr val="000000"/>
                </a:solidFill>
                <a:sym typeface="Symbol"/>
              </a:rPr>
              <a:t>l</a:t>
            </a:r>
            <a:r>
              <a:rPr lang="en-US" sz="2800" baseline="-250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ym typeface="Symbol"/>
              </a:rPr>
              <a:t>={1,…, </a:t>
            </a:r>
            <a:r>
              <a:rPr lang="en-US" sz="2800" i="1" dirty="0" smtClean="0">
                <a:sym typeface="Symbol"/>
              </a:rPr>
              <a:t>l</a:t>
            </a:r>
            <a:r>
              <a:rPr lang="en-US" sz="2800" dirty="0" smtClean="0">
                <a:sym typeface="Symbol"/>
              </a:rPr>
              <a:t>}.</a:t>
            </a:r>
          </a:p>
          <a:p>
            <a:r>
              <a:rPr lang="en-US" sz="2800" dirty="0" smtClean="0">
                <a:sym typeface="Symbol"/>
              </a:rPr>
              <a:t>Let</a:t>
            </a:r>
            <a:r>
              <a:rPr lang="ru-RU" sz="2800" dirty="0" smtClean="0">
                <a:sym typeface="Symbol"/>
              </a:rPr>
              <a:t> </a:t>
            </a:r>
            <a:r>
              <a:rPr lang="en-US" sz="2800" i="1" dirty="0" smtClean="0">
                <a:sym typeface="Symbol"/>
              </a:rPr>
              <a:t>k</a:t>
            </a:r>
            <a:r>
              <a:rPr lang="en-US" sz="2800" dirty="0" smtClean="0">
                <a:sym typeface="Symbol"/>
              </a:rPr>
              <a:t> &lt; </a:t>
            </a:r>
            <a:r>
              <a:rPr lang="en-US" sz="2800" i="1" dirty="0" smtClean="0">
                <a:sym typeface="Symbol"/>
              </a:rPr>
              <a:t>l</a:t>
            </a:r>
            <a:r>
              <a:rPr lang="ru-RU" sz="2800" dirty="0" smtClean="0"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and</a:t>
            </a:r>
            <a:r>
              <a:rPr lang="ru-RU" sz="2800" dirty="0" smtClean="0">
                <a:sym typeface="Symbol"/>
              </a:rPr>
              <a:t> </a:t>
            </a:r>
            <a:r>
              <a:rPr lang="en-US" sz="2800" i="1" dirty="0" err="1" smtClean="0">
                <a:sym typeface="Symbol"/>
              </a:rPr>
              <a:t>k</a:t>
            </a:r>
            <a:r>
              <a:rPr lang="en-US" sz="2800" dirty="0" err="1" smtClean="0">
                <a:sym typeface="Symbol"/>
              </a:rPr>
              <a:t></a:t>
            </a:r>
            <a:r>
              <a:rPr lang="en-US" sz="2800" i="1" dirty="0" err="1" smtClean="0">
                <a:sym typeface="Symbol"/>
              </a:rPr>
              <a:t>S</a:t>
            </a:r>
            <a:r>
              <a:rPr lang="en-US" sz="2800" i="1" baseline="-25000" dirty="0" err="1" smtClean="0">
                <a:solidFill>
                  <a:srgbClr val="000000"/>
                </a:solidFill>
                <a:sym typeface="Symbol"/>
              </a:rPr>
              <a:t>l</a:t>
            </a:r>
            <a:r>
              <a:rPr lang="en-US" sz="2800" dirty="0" smtClean="0">
                <a:sym typeface="Symbol"/>
              </a:rPr>
              <a:t> .</a:t>
            </a:r>
          </a:p>
          <a:p>
            <a:r>
              <a:rPr lang="en-US" sz="2800" dirty="0" smtClean="0">
                <a:sym typeface="Symbol"/>
              </a:rPr>
              <a:t>We have</a:t>
            </a:r>
            <a:endParaRPr lang="en-US" sz="2800" dirty="0" smtClean="0">
              <a:sym typeface="Symbol"/>
            </a:endParaRPr>
          </a:p>
          <a:p>
            <a:endParaRPr lang="en-US" sz="2800" dirty="0" smtClean="0">
              <a:sym typeface="Symbol"/>
            </a:endParaRPr>
          </a:p>
          <a:p>
            <a:r>
              <a:rPr lang="en-US" sz="2800" dirty="0" smtClean="0">
                <a:sym typeface="Symbol"/>
              </a:rPr>
              <a:t>It follows that, adding</a:t>
            </a:r>
            <a:r>
              <a:rPr lang="ru-RU" sz="2800" dirty="0" smtClean="0">
                <a:sym typeface="Symbol"/>
              </a:rPr>
              <a:t> </a:t>
            </a:r>
            <a:r>
              <a:rPr lang="en-US" sz="2800" i="1" dirty="0" smtClean="0">
                <a:sym typeface="Symbol"/>
              </a:rPr>
              <a:t>k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to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i="1" dirty="0" smtClean="0"/>
              <a:t>S</a:t>
            </a:r>
            <a:r>
              <a:rPr lang="en-US" sz="2800" i="1" dirty="0" smtClean="0">
                <a:sym typeface="Symbol"/>
              </a:rPr>
              <a:t></a:t>
            </a:r>
            <a:r>
              <a:rPr lang="ru-RU" sz="2800" dirty="0" smtClean="0"/>
              <a:t>  </a:t>
            </a:r>
            <a:r>
              <a:rPr lang="en-US" sz="2800" dirty="0" smtClean="0">
                <a:sym typeface="Symbol"/>
              </a:rPr>
              <a:t>can only decrease the difference</a:t>
            </a:r>
            <a:endParaRPr lang="en-US" sz="2800" dirty="0" smtClean="0">
              <a:sym typeface="Symbol"/>
            </a:endParaRPr>
          </a:p>
          <a:p>
            <a:pPr>
              <a:buNone/>
            </a:pPr>
            <a:endParaRPr lang="en-US" sz="2800" dirty="0" smtClean="0">
              <a:sym typeface="Symbol"/>
            </a:endParaRPr>
          </a:p>
          <a:p>
            <a:r>
              <a:rPr lang="en-US" sz="2800" dirty="0" smtClean="0">
                <a:sym typeface="Symbol"/>
              </a:rPr>
              <a:t>Thus we can add all </a:t>
            </a:r>
            <a:r>
              <a:rPr lang="en-US" sz="2800" i="1" dirty="0" smtClean="0">
                <a:sym typeface="Symbol"/>
              </a:rPr>
              <a:t>k</a:t>
            </a:r>
            <a:r>
              <a:rPr lang="en-US" sz="2800" dirty="0" smtClean="0">
                <a:sym typeface="Symbol"/>
              </a:rPr>
              <a:t> &lt; </a:t>
            </a:r>
            <a:r>
              <a:rPr lang="en-US" sz="2800" i="1" dirty="0" smtClean="0">
                <a:sym typeface="Symbol"/>
              </a:rPr>
              <a:t>l </a:t>
            </a:r>
            <a:r>
              <a:rPr lang="en-US" sz="2800" i="1" dirty="0" smtClean="0"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to </a:t>
            </a:r>
            <a:r>
              <a:rPr lang="en-US" sz="2800" i="1" dirty="0" smtClean="0"/>
              <a:t>S</a:t>
            </a:r>
            <a:r>
              <a:rPr lang="en-US" sz="2800" i="1" dirty="0" smtClean="0">
                <a:sym typeface="Symbol"/>
              </a:rPr>
              <a:t></a:t>
            </a:r>
            <a:r>
              <a:rPr lang="ru-RU" sz="2800" dirty="0" smtClean="0"/>
              <a:t> </a:t>
            </a:r>
            <a:r>
              <a:rPr lang="en-US" sz="2800" dirty="0" smtClean="0">
                <a:sym typeface="Symbol"/>
              </a:rPr>
              <a:t>, and the resulting    set </a:t>
            </a:r>
            <a:r>
              <a:rPr lang="en-US" sz="2800" i="1" dirty="0" err="1" smtClean="0">
                <a:sym typeface="Symbol"/>
              </a:rPr>
              <a:t>S</a:t>
            </a:r>
            <a:r>
              <a:rPr lang="en-US" sz="2800" i="1" baseline="-25000" dirty="0" err="1" smtClean="0">
                <a:solidFill>
                  <a:srgbClr val="000000"/>
                </a:solidFill>
                <a:sym typeface="Symbol"/>
              </a:rPr>
              <a:t>l</a:t>
            </a:r>
            <a:r>
              <a:rPr lang="en-US" sz="2800" dirty="0" smtClean="0">
                <a:sym typeface="Symbol"/>
              </a:rPr>
              <a:t> will also not satisfy the constraint </a:t>
            </a:r>
            <a:r>
              <a:rPr lang="ru-RU" sz="2800" dirty="0" smtClean="0">
                <a:sym typeface="Symbol"/>
              </a:rPr>
              <a:t>(2</a:t>
            </a:r>
            <a:r>
              <a:rPr lang="ru-RU" sz="2800" dirty="0" smtClean="0">
                <a:sym typeface="Symbol"/>
              </a:rPr>
              <a:t>).</a:t>
            </a:r>
          </a:p>
          <a:p>
            <a:endParaRPr lang="en-US" dirty="0" smtClean="0">
              <a:sym typeface="Symbol"/>
            </a:endParaRPr>
          </a:p>
        </p:txBody>
      </p:sp>
      <p:graphicFrame>
        <p:nvGraphicFramePr>
          <p:cNvPr id="91138" name="Object 2"/>
          <p:cNvGraphicFramePr>
            <a:graphicFrameLocks noChangeAspect="1"/>
          </p:cNvGraphicFramePr>
          <p:nvPr/>
        </p:nvGraphicFramePr>
        <p:xfrm>
          <a:off x="2257425" y="2743200"/>
          <a:ext cx="5972175" cy="752475"/>
        </p:xfrm>
        <a:graphic>
          <a:graphicData uri="http://schemas.openxmlformats.org/presentationml/2006/ole">
            <p:oleObj spid="_x0000_s91138" name="Формула" r:id="rId3" imgW="2819160" imgH="355320" progId="Equation.3">
              <p:embed/>
            </p:oleObj>
          </a:graphicData>
        </a:graphic>
      </p:graphicFrame>
      <p:graphicFrame>
        <p:nvGraphicFramePr>
          <p:cNvPr id="91140" name="Object 3"/>
          <p:cNvGraphicFramePr>
            <a:graphicFrameLocks noChangeAspect="1"/>
          </p:cNvGraphicFramePr>
          <p:nvPr/>
        </p:nvGraphicFramePr>
        <p:xfrm>
          <a:off x="2514600" y="4114800"/>
          <a:ext cx="2994025" cy="974725"/>
        </p:xfrm>
        <a:graphic>
          <a:graphicData uri="http://schemas.openxmlformats.org/presentationml/2006/ole">
            <p:oleObj spid="_x0000_s91140" name="Формула" r:id="rId4" imgW="160020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Ellipsoid Method </a:t>
            </a:r>
            <a:r>
              <a:rPr lang="ru-RU" dirty="0" smtClean="0"/>
              <a:t>(1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400" dirty="0" smtClean="0"/>
              <a:t>Suppose we are trying to solve LP</a:t>
            </a:r>
            <a:r>
              <a:rPr lang="ru-RU" sz="2400" dirty="0" smtClean="0"/>
              <a:t>(1</a:t>
            </a:r>
            <a:r>
              <a:rPr lang="en-US" sz="2400" dirty="0" smtClean="0"/>
              <a:t>|</a:t>
            </a:r>
            <a:r>
              <a:rPr lang="en-US" sz="2400" i="1" dirty="0" err="1" smtClean="0"/>
              <a:t>r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|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w</a:t>
            </a:r>
            <a:r>
              <a:rPr lang="en-US" sz="2400" i="1" baseline="-25000" dirty="0" err="1" smtClean="0"/>
              <a:t>j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j</a:t>
            </a:r>
            <a:r>
              <a:rPr lang="ru-RU" sz="2400" dirty="0" smtClean="0"/>
              <a:t>).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Initially, the algorithm finds an ellipsoid in </a:t>
            </a:r>
            <a:r>
              <a:rPr lang="en-US" sz="2400" b="1" dirty="0" err="1" smtClean="0"/>
              <a:t>R</a:t>
            </a:r>
            <a:r>
              <a:rPr lang="en-US" sz="2400" i="1" baseline="42000" dirty="0" err="1" smtClean="0"/>
              <a:t>n</a:t>
            </a:r>
            <a:r>
              <a:rPr lang="en-US" sz="2400" i="1" dirty="0" smtClean="0"/>
              <a:t> </a:t>
            </a:r>
            <a:r>
              <a:rPr lang="en-US" sz="2400" dirty="0" smtClean="0"/>
              <a:t>containing all basic solutions for the linear program.</a:t>
            </a:r>
            <a:endParaRPr lang="ru-RU" sz="2400" baseline="42000" dirty="0" smtClean="0"/>
          </a:p>
          <a:p>
            <a:r>
              <a:rPr lang="en-US" sz="2400" dirty="0" smtClean="0"/>
              <a:t>Let </a:t>
            </a:r>
            <a:r>
              <a:rPr lang="en-US" sz="2400" i="1" dirty="0" smtClean="0"/>
              <a:t>Č</a:t>
            </a:r>
            <a:r>
              <a:rPr lang="ru-RU" sz="2400" dirty="0" smtClean="0"/>
              <a:t> </a:t>
            </a:r>
            <a:r>
              <a:rPr lang="en-US" sz="2400" dirty="0" smtClean="0"/>
              <a:t>be</a:t>
            </a:r>
            <a:r>
              <a:rPr lang="ru-RU" sz="2400" dirty="0" smtClean="0"/>
              <a:t> </a:t>
            </a:r>
            <a:r>
              <a:rPr lang="en-US" sz="2400" dirty="0" smtClean="0"/>
              <a:t>the center of the ellipsoid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r>
              <a:rPr lang="en-US" sz="2400" dirty="0" smtClean="0"/>
              <a:t>The algorithm calls the separation oracle with </a:t>
            </a:r>
            <a:r>
              <a:rPr lang="en-US" sz="2400" i="1" dirty="0" smtClean="0"/>
              <a:t>Č</a:t>
            </a:r>
            <a:r>
              <a:rPr lang="ru-RU" sz="2400" dirty="0" smtClean="0"/>
              <a:t>.</a:t>
            </a:r>
          </a:p>
          <a:p>
            <a:r>
              <a:rPr lang="en-US" sz="2400" dirty="0" smtClean="0"/>
              <a:t>If</a:t>
            </a:r>
            <a:r>
              <a:rPr lang="ru-RU" sz="2400" dirty="0" smtClean="0"/>
              <a:t> </a:t>
            </a:r>
            <a:r>
              <a:rPr lang="en-US" sz="2400" i="1" dirty="0" smtClean="0"/>
              <a:t>Č</a:t>
            </a:r>
            <a:r>
              <a:rPr lang="ru-RU" sz="2400" dirty="0" smtClean="0"/>
              <a:t> </a:t>
            </a:r>
            <a:r>
              <a:rPr lang="en-US" sz="2400" dirty="0" smtClean="0"/>
              <a:t>is feasible, it creates a constraint 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w</a:t>
            </a:r>
            <a:r>
              <a:rPr lang="en-US" sz="2400" i="1" baseline="-25000" dirty="0" err="1" smtClean="0"/>
              <a:t>j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j</a:t>
            </a:r>
            <a:r>
              <a:rPr lang="en-US" sz="2400" i="1" dirty="0" smtClean="0"/>
              <a:t> ≤ 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w</a:t>
            </a:r>
            <a:r>
              <a:rPr lang="en-US" sz="2400" i="1" baseline="-25000" dirty="0" err="1" smtClean="0"/>
              <a:t>j</a:t>
            </a:r>
            <a:r>
              <a:rPr lang="en-US" sz="2400" i="1" dirty="0" err="1" smtClean="0"/>
              <a:t>Č</a:t>
            </a:r>
            <a:r>
              <a:rPr lang="en-US" sz="2400" i="1" baseline="-25000" dirty="0" err="1" smtClean="0"/>
              <a:t>j</a:t>
            </a:r>
            <a:r>
              <a:rPr lang="en-US" sz="2400" i="1" dirty="0" smtClean="0"/>
              <a:t>,</a:t>
            </a:r>
            <a:r>
              <a:rPr lang="en-US" sz="2400" dirty="0" smtClean="0"/>
              <a:t> </a:t>
            </a:r>
            <a:r>
              <a:rPr lang="en-US" sz="2400" dirty="0" smtClean="0"/>
              <a:t>since a basic optimal solution must have objective function value no greater than the feasible solution</a:t>
            </a:r>
            <a:r>
              <a:rPr lang="ru-RU" sz="2400" dirty="0" smtClean="0"/>
              <a:t> </a:t>
            </a:r>
            <a:r>
              <a:rPr lang="en-US" sz="2400" i="1" dirty="0" smtClean="0"/>
              <a:t>Č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r>
              <a:rPr lang="en-US" sz="2400" dirty="0" smtClean="0"/>
              <a:t>This constraint is sometimes called </a:t>
            </a:r>
            <a:r>
              <a:rPr lang="en-US" sz="2400" b="1" dirty="0" smtClean="0"/>
              <a:t>an objective function cut</a:t>
            </a:r>
            <a:r>
              <a:rPr lang="en-US" sz="2400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Ellipsoid </a:t>
            </a:r>
            <a:r>
              <a:rPr lang="en-US" dirty="0" smtClean="0"/>
              <a:t>Method </a:t>
            </a:r>
            <a:r>
              <a:rPr lang="ru-RU" dirty="0" smtClean="0"/>
              <a:t>(2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 sz="2400" dirty="0" smtClean="0">
                <a:solidFill>
                  <a:srgbClr val="000000"/>
                </a:solidFill>
              </a:rPr>
              <a:t>If </a:t>
            </a:r>
            <a:r>
              <a:rPr lang="en-US" sz="2400" i="1" dirty="0" smtClean="0"/>
              <a:t>Č</a:t>
            </a:r>
            <a:r>
              <a:rPr lang="ru-RU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 smtClean="0"/>
              <a:t>not feasible the separation oracle returns a constraint 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ij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j</a:t>
            </a:r>
            <a:r>
              <a:rPr lang="en-US" sz="2400" i="1" dirty="0" smtClean="0"/>
              <a:t> ≥ b</a:t>
            </a:r>
            <a:r>
              <a:rPr lang="en-US" sz="2400" i="1" baseline="-25000" dirty="0" smtClean="0"/>
              <a:t>i</a:t>
            </a:r>
            <a:r>
              <a:rPr lang="en-US" sz="2400" i="1" dirty="0" smtClean="0"/>
              <a:t> </a:t>
            </a:r>
            <a:r>
              <a:rPr lang="en-US" sz="2400" dirty="0" smtClean="0"/>
              <a:t>that is violated by </a:t>
            </a:r>
            <a:r>
              <a:rPr lang="en-US" sz="2400" i="1" dirty="0" smtClean="0"/>
              <a:t>Č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In either case, we have a hyperplane through </a:t>
            </a:r>
            <a:r>
              <a:rPr lang="en-US" sz="2400" i="1" dirty="0" smtClean="0"/>
              <a:t>Č </a:t>
            </a:r>
            <a:r>
              <a:rPr lang="en-US" sz="2400" dirty="0" smtClean="0"/>
              <a:t>such that a basic optimal solution to the linear program must lie on one side of the hyperplane.</a:t>
            </a:r>
          </a:p>
          <a:p>
            <a:r>
              <a:rPr lang="en-US" sz="2400" dirty="0" smtClean="0"/>
              <a:t>In the case of a feasible </a:t>
            </a:r>
            <a:r>
              <a:rPr lang="en-US" sz="2400" i="1" dirty="0" smtClean="0"/>
              <a:t>Č </a:t>
            </a:r>
            <a:r>
              <a:rPr lang="en-US" sz="2400" dirty="0" smtClean="0"/>
              <a:t>the hyperplane is 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w</a:t>
            </a:r>
            <a:r>
              <a:rPr lang="en-US" sz="2400" i="1" baseline="-25000" dirty="0" err="1" smtClean="0"/>
              <a:t>j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j</a:t>
            </a:r>
            <a:r>
              <a:rPr lang="en-US" sz="2400" i="1" dirty="0" smtClean="0"/>
              <a:t> ≤ 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w</a:t>
            </a:r>
            <a:r>
              <a:rPr lang="en-US" sz="2400" i="1" baseline="-25000" dirty="0" err="1" smtClean="0"/>
              <a:t>j</a:t>
            </a:r>
            <a:r>
              <a:rPr lang="en-US" sz="2400" i="1" dirty="0" err="1" smtClean="0"/>
              <a:t>Č</a:t>
            </a:r>
            <a:r>
              <a:rPr lang="en-US" sz="2400" i="1" baseline="-25000" dirty="0" err="1" smtClean="0"/>
              <a:t>j</a:t>
            </a:r>
            <a:r>
              <a:rPr lang="en-US" sz="2400" i="1" dirty="0" smtClean="0"/>
              <a:t>.</a:t>
            </a:r>
          </a:p>
          <a:p>
            <a:r>
              <a:rPr lang="en-US" sz="2400" dirty="0" smtClean="0"/>
              <a:t>In the case of an infeasible the </a:t>
            </a:r>
            <a:r>
              <a:rPr lang="en-US" sz="2400" i="1" dirty="0" smtClean="0"/>
              <a:t>Č </a:t>
            </a:r>
            <a:r>
              <a:rPr lang="en-US" sz="2400" dirty="0" smtClean="0"/>
              <a:t>the hyperplane </a:t>
            </a:r>
            <a:r>
              <a:rPr lang="en-US" sz="2400" dirty="0" smtClean="0"/>
              <a:t>is 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ij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j</a:t>
            </a:r>
            <a:r>
              <a:rPr lang="en-US" sz="2400" dirty="0" smtClean="0">
                <a:solidFill>
                  <a:srgbClr val="000000"/>
                </a:solidFill>
              </a:rPr>
              <a:t> ≥ 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ij</a:t>
            </a:r>
            <a:r>
              <a:rPr lang="en-US" sz="2400" i="1" dirty="0" err="1" smtClean="0"/>
              <a:t>Č</a:t>
            </a:r>
            <a:r>
              <a:rPr lang="en-US" sz="2400" i="1" baseline="-25000" dirty="0" err="1" smtClean="0"/>
              <a:t>j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</a:t>
            </a:r>
            <a:endParaRPr lang="ru-RU" dirty="0" smtClean="0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55650" y="4278313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762000" y="1881188"/>
            <a:ext cx="360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4709662" y="1881188"/>
            <a:ext cx="108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5132" name="Oval 14"/>
          <p:cNvSpPr>
            <a:spLocks noChangeArrowheads="1"/>
          </p:cNvSpPr>
          <p:nvPr/>
        </p:nvSpPr>
        <p:spPr bwMode="auto">
          <a:xfrm>
            <a:off x="7191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Oval 15"/>
          <p:cNvSpPr>
            <a:spLocks noChangeArrowheads="1"/>
          </p:cNvSpPr>
          <p:nvPr/>
        </p:nvSpPr>
        <p:spPr bwMode="auto">
          <a:xfrm>
            <a:off x="10795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Oval 16"/>
          <p:cNvSpPr>
            <a:spLocks noChangeArrowheads="1"/>
          </p:cNvSpPr>
          <p:nvPr/>
        </p:nvSpPr>
        <p:spPr bwMode="auto">
          <a:xfrm>
            <a:off x="1438275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Oval 17"/>
          <p:cNvSpPr>
            <a:spLocks noChangeArrowheads="1"/>
          </p:cNvSpPr>
          <p:nvPr/>
        </p:nvSpPr>
        <p:spPr bwMode="auto">
          <a:xfrm>
            <a:off x="17986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6" name="Oval 18"/>
          <p:cNvSpPr>
            <a:spLocks noChangeArrowheads="1"/>
          </p:cNvSpPr>
          <p:nvPr/>
        </p:nvSpPr>
        <p:spPr bwMode="auto">
          <a:xfrm>
            <a:off x="21590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2517775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8" name="Oval 20"/>
          <p:cNvSpPr>
            <a:spLocks noChangeArrowheads="1"/>
          </p:cNvSpPr>
          <p:nvPr/>
        </p:nvSpPr>
        <p:spPr bwMode="auto">
          <a:xfrm>
            <a:off x="50371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Oval 21"/>
          <p:cNvSpPr>
            <a:spLocks noChangeArrowheads="1"/>
          </p:cNvSpPr>
          <p:nvPr/>
        </p:nvSpPr>
        <p:spPr bwMode="auto">
          <a:xfrm>
            <a:off x="53975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Oval 22"/>
          <p:cNvSpPr>
            <a:spLocks noChangeArrowheads="1"/>
          </p:cNvSpPr>
          <p:nvPr/>
        </p:nvSpPr>
        <p:spPr bwMode="auto">
          <a:xfrm>
            <a:off x="5757863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Oval 23"/>
          <p:cNvSpPr>
            <a:spLocks noChangeArrowheads="1"/>
          </p:cNvSpPr>
          <p:nvPr/>
        </p:nvSpPr>
        <p:spPr bwMode="auto">
          <a:xfrm>
            <a:off x="61166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2" name="Oval 24"/>
          <p:cNvSpPr>
            <a:spLocks noChangeArrowheads="1"/>
          </p:cNvSpPr>
          <p:nvPr/>
        </p:nvSpPr>
        <p:spPr bwMode="auto">
          <a:xfrm>
            <a:off x="64770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3" name="Oval 25"/>
          <p:cNvSpPr>
            <a:spLocks noChangeArrowheads="1"/>
          </p:cNvSpPr>
          <p:nvPr/>
        </p:nvSpPr>
        <p:spPr bwMode="auto">
          <a:xfrm>
            <a:off x="6837363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4" name="Oval 27"/>
          <p:cNvSpPr>
            <a:spLocks noChangeArrowheads="1"/>
          </p:cNvSpPr>
          <p:nvPr/>
        </p:nvSpPr>
        <p:spPr bwMode="auto">
          <a:xfrm>
            <a:off x="28781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5" name="Oval 28"/>
          <p:cNvSpPr>
            <a:spLocks noChangeArrowheads="1"/>
          </p:cNvSpPr>
          <p:nvPr/>
        </p:nvSpPr>
        <p:spPr bwMode="auto">
          <a:xfrm>
            <a:off x="32385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Oval 29"/>
          <p:cNvSpPr>
            <a:spLocks noChangeArrowheads="1"/>
          </p:cNvSpPr>
          <p:nvPr/>
        </p:nvSpPr>
        <p:spPr bwMode="auto">
          <a:xfrm>
            <a:off x="3598863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7" name="Oval 30"/>
          <p:cNvSpPr>
            <a:spLocks noChangeArrowheads="1"/>
          </p:cNvSpPr>
          <p:nvPr/>
        </p:nvSpPr>
        <p:spPr bwMode="auto">
          <a:xfrm>
            <a:off x="39576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8" name="Oval 31"/>
          <p:cNvSpPr>
            <a:spLocks noChangeArrowheads="1"/>
          </p:cNvSpPr>
          <p:nvPr/>
        </p:nvSpPr>
        <p:spPr bwMode="auto">
          <a:xfrm>
            <a:off x="43180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9" name="Oval 32"/>
          <p:cNvSpPr>
            <a:spLocks noChangeArrowheads="1"/>
          </p:cNvSpPr>
          <p:nvPr/>
        </p:nvSpPr>
        <p:spPr bwMode="auto">
          <a:xfrm>
            <a:off x="4678363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92270" name="Group 110"/>
          <p:cNvGraphicFramePr>
            <a:graphicFrameLocks noGrp="1"/>
          </p:cNvGraphicFramePr>
          <p:nvPr/>
        </p:nvGraphicFramePr>
        <p:xfrm>
          <a:off x="1600200" y="4960937"/>
          <a:ext cx="2692400" cy="1592263"/>
        </p:xfrm>
        <a:graphic>
          <a:graphicData uri="http://schemas.openxmlformats.org/drawingml/2006/table">
            <a:tbl>
              <a:tblPr/>
              <a:tblGrid>
                <a:gridCol w="1223962"/>
                <a:gridCol w="1468438"/>
              </a:tblGrid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3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10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84" name="Rectangle 136"/>
          <p:cNvSpPr>
            <a:spLocks noChangeArrowheads="1"/>
          </p:cNvSpPr>
          <p:nvPr/>
        </p:nvSpPr>
        <p:spPr bwMode="auto">
          <a:xfrm>
            <a:off x="4343400" y="1881188"/>
            <a:ext cx="360363" cy="3952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5185" name="Oval 141"/>
          <p:cNvSpPr>
            <a:spLocks noChangeArrowheads="1"/>
          </p:cNvSpPr>
          <p:nvPr/>
        </p:nvSpPr>
        <p:spPr bwMode="auto">
          <a:xfrm>
            <a:off x="7197725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6" name="Oval 142"/>
          <p:cNvSpPr>
            <a:spLocks noChangeArrowheads="1"/>
          </p:cNvSpPr>
          <p:nvPr/>
        </p:nvSpPr>
        <p:spPr bwMode="auto">
          <a:xfrm>
            <a:off x="75565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7" name="Text Box 143"/>
          <p:cNvSpPr txBox="1">
            <a:spLocks noChangeArrowheads="1"/>
          </p:cNvSpPr>
          <p:nvPr/>
        </p:nvSpPr>
        <p:spPr bwMode="auto">
          <a:xfrm>
            <a:off x="601663" y="43434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5188" name="Text Box 144"/>
          <p:cNvSpPr txBox="1">
            <a:spLocks noChangeArrowheads="1"/>
          </p:cNvSpPr>
          <p:nvPr/>
        </p:nvSpPr>
        <p:spPr bwMode="auto">
          <a:xfrm>
            <a:off x="7805738" y="435133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</a:t>
            </a:r>
            <a:endParaRPr lang="ru-RU"/>
          </a:p>
        </p:txBody>
      </p:sp>
      <p:sp>
        <p:nvSpPr>
          <p:cNvPr id="5189" name="Text Box 145"/>
          <p:cNvSpPr txBox="1">
            <a:spLocks noChangeArrowheads="1"/>
          </p:cNvSpPr>
          <p:nvPr/>
        </p:nvSpPr>
        <p:spPr bwMode="auto">
          <a:xfrm>
            <a:off x="2401888" y="43434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5190" name="Text Box 146"/>
          <p:cNvSpPr txBox="1">
            <a:spLocks noChangeArrowheads="1"/>
          </p:cNvSpPr>
          <p:nvPr/>
        </p:nvSpPr>
        <p:spPr bwMode="auto">
          <a:xfrm>
            <a:off x="4159250" y="43434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5191" name="Text Box 147"/>
          <p:cNvSpPr txBox="1">
            <a:spLocks noChangeArrowheads="1"/>
          </p:cNvSpPr>
          <p:nvPr/>
        </p:nvSpPr>
        <p:spPr bwMode="auto">
          <a:xfrm>
            <a:off x="5959475" y="43434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15</a:t>
            </a:r>
            <a:endParaRPr lang="ru-RU" dirty="0"/>
          </a:p>
        </p:txBody>
      </p:sp>
      <p:sp>
        <p:nvSpPr>
          <p:cNvPr id="5193" name="Oval 25"/>
          <p:cNvSpPr>
            <a:spLocks noChangeArrowheads="1"/>
          </p:cNvSpPr>
          <p:nvPr/>
        </p:nvSpPr>
        <p:spPr bwMode="auto">
          <a:xfrm>
            <a:off x="8008938" y="4278313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95" name="Rectangle 136"/>
          <p:cNvSpPr>
            <a:spLocks noChangeArrowheads="1"/>
          </p:cNvSpPr>
          <p:nvPr/>
        </p:nvSpPr>
        <p:spPr bwMode="auto">
          <a:xfrm>
            <a:off x="838200" y="4987924"/>
            <a:ext cx="360363" cy="3952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5196" name="Rectangle 63"/>
          <p:cNvSpPr>
            <a:spLocks noChangeArrowheads="1"/>
          </p:cNvSpPr>
          <p:nvPr/>
        </p:nvSpPr>
        <p:spPr bwMode="auto">
          <a:xfrm>
            <a:off x="838200" y="5548312"/>
            <a:ext cx="360363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5197" name="Rectangle 65"/>
          <p:cNvSpPr>
            <a:spLocks noChangeArrowheads="1"/>
          </p:cNvSpPr>
          <p:nvPr/>
        </p:nvSpPr>
        <p:spPr bwMode="auto">
          <a:xfrm>
            <a:off x="838200" y="6116637"/>
            <a:ext cx="3603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>
            <a:off x="763587" y="2455863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" name="Oval 14"/>
          <p:cNvSpPr>
            <a:spLocks noChangeArrowheads="1"/>
          </p:cNvSpPr>
          <p:nvPr/>
        </p:nvSpPr>
        <p:spPr bwMode="auto">
          <a:xfrm>
            <a:off x="7270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" name="Oval 15"/>
          <p:cNvSpPr>
            <a:spLocks noChangeArrowheads="1"/>
          </p:cNvSpPr>
          <p:nvPr/>
        </p:nvSpPr>
        <p:spPr bwMode="auto">
          <a:xfrm>
            <a:off x="10874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Oval 16"/>
          <p:cNvSpPr>
            <a:spLocks noChangeArrowheads="1"/>
          </p:cNvSpPr>
          <p:nvPr/>
        </p:nvSpPr>
        <p:spPr bwMode="auto">
          <a:xfrm>
            <a:off x="1446212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Oval 17"/>
          <p:cNvSpPr>
            <a:spLocks noChangeArrowheads="1"/>
          </p:cNvSpPr>
          <p:nvPr/>
        </p:nvSpPr>
        <p:spPr bwMode="auto">
          <a:xfrm>
            <a:off x="18065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" name="Oval 18"/>
          <p:cNvSpPr>
            <a:spLocks noChangeArrowheads="1"/>
          </p:cNvSpPr>
          <p:nvPr/>
        </p:nvSpPr>
        <p:spPr bwMode="auto">
          <a:xfrm>
            <a:off x="21669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" name="Oval 19"/>
          <p:cNvSpPr>
            <a:spLocks noChangeArrowheads="1"/>
          </p:cNvSpPr>
          <p:nvPr/>
        </p:nvSpPr>
        <p:spPr bwMode="auto">
          <a:xfrm>
            <a:off x="2525712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2" name="Oval 20"/>
          <p:cNvSpPr>
            <a:spLocks noChangeArrowheads="1"/>
          </p:cNvSpPr>
          <p:nvPr/>
        </p:nvSpPr>
        <p:spPr bwMode="auto">
          <a:xfrm>
            <a:off x="50450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" name="Oval 21"/>
          <p:cNvSpPr>
            <a:spLocks noChangeArrowheads="1"/>
          </p:cNvSpPr>
          <p:nvPr/>
        </p:nvSpPr>
        <p:spPr bwMode="auto">
          <a:xfrm>
            <a:off x="54054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4" name="Oval 22"/>
          <p:cNvSpPr>
            <a:spLocks noChangeArrowheads="1"/>
          </p:cNvSpPr>
          <p:nvPr/>
        </p:nvSpPr>
        <p:spPr bwMode="auto">
          <a:xfrm>
            <a:off x="5765800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5" name="Oval 23"/>
          <p:cNvSpPr>
            <a:spLocks noChangeArrowheads="1"/>
          </p:cNvSpPr>
          <p:nvPr/>
        </p:nvSpPr>
        <p:spPr bwMode="auto">
          <a:xfrm>
            <a:off x="61245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" name="Oval 24"/>
          <p:cNvSpPr>
            <a:spLocks noChangeArrowheads="1"/>
          </p:cNvSpPr>
          <p:nvPr/>
        </p:nvSpPr>
        <p:spPr bwMode="auto">
          <a:xfrm>
            <a:off x="64849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7" name="Oval 25"/>
          <p:cNvSpPr>
            <a:spLocks noChangeArrowheads="1"/>
          </p:cNvSpPr>
          <p:nvPr/>
        </p:nvSpPr>
        <p:spPr bwMode="auto">
          <a:xfrm>
            <a:off x="6845300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8" name="Oval 27"/>
          <p:cNvSpPr>
            <a:spLocks noChangeArrowheads="1"/>
          </p:cNvSpPr>
          <p:nvPr/>
        </p:nvSpPr>
        <p:spPr bwMode="auto">
          <a:xfrm>
            <a:off x="28860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" name="Oval 28"/>
          <p:cNvSpPr>
            <a:spLocks noChangeArrowheads="1"/>
          </p:cNvSpPr>
          <p:nvPr/>
        </p:nvSpPr>
        <p:spPr bwMode="auto">
          <a:xfrm>
            <a:off x="32464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0" name="Oval 29"/>
          <p:cNvSpPr>
            <a:spLocks noChangeArrowheads="1"/>
          </p:cNvSpPr>
          <p:nvPr/>
        </p:nvSpPr>
        <p:spPr bwMode="auto">
          <a:xfrm>
            <a:off x="3606800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" name="Oval 30"/>
          <p:cNvSpPr>
            <a:spLocks noChangeArrowheads="1"/>
          </p:cNvSpPr>
          <p:nvPr/>
        </p:nvSpPr>
        <p:spPr bwMode="auto">
          <a:xfrm>
            <a:off x="39655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" name="Oval 31"/>
          <p:cNvSpPr>
            <a:spLocks noChangeArrowheads="1"/>
          </p:cNvSpPr>
          <p:nvPr/>
        </p:nvSpPr>
        <p:spPr bwMode="auto">
          <a:xfrm>
            <a:off x="43259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3" name="Oval 32"/>
          <p:cNvSpPr>
            <a:spLocks noChangeArrowheads="1"/>
          </p:cNvSpPr>
          <p:nvPr/>
        </p:nvSpPr>
        <p:spPr bwMode="auto">
          <a:xfrm>
            <a:off x="4686300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4" name="Oval 141"/>
          <p:cNvSpPr>
            <a:spLocks noChangeArrowheads="1"/>
          </p:cNvSpPr>
          <p:nvPr/>
        </p:nvSpPr>
        <p:spPr bwMode="auto">
          <a:xfrm>
            <a:off x="7205662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" name="Oval 142"/>
          <p:cNvSpPr>
            <a:spLocks noChangeArrowheads="1"/>
          </p:cNvSpPr>
          <p:nvPr/>
        </p:nvSpPr>
        <p:spPr bwMode="auto">
          <a:xfrm>
            <a:off x="75644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6" name="Text Box 143"/>
          <p:cNvSpPr txBox="1">
            <a:spLocks noChangeArrowheads="1"/>
          </p:cNvSpPr>
          <p:nvPr/>
        </p:nvSpPr>
        <p:spPr bwMode="auto">
          <a:xfrm>
            <a:off x="609600" y="252095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77" name="Text Box 144"/>
          <p:cNvSpPr txBox="1">
            <a:spLocks noChangeArrowheads="1"/>
          </p:cNvSpPr>
          <p:nvPr/>
        </p:nvSpPr>
        <p:spPr bwMode="auto">
          <a:xfrm>
            <a:off x="7813675" y="25288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</a:t>
            </a:r>
            <a:endParaRPr lang="ru-RU"/>
          </a:p>
        </p:txBody>
      </p:sp>
      <p:sp>
        <p:nvSpPr>
          <p:cNvPr id="78" name="Text Box 145"/>
          <p:cNvSpPr txBox="1">
            <a:spLocks noChangeArrowheads="1"/>
          </p:cNvSpPr>
          <p:nvPr/>
        </p:nvSpPr>
        <p:spPr bwMode="auto">
          <a:xfrm>
            <a:off x="2409825" y="252095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79" name="Text Box 146"/>
          <p:cNvSpPr txBox="1">
            <a:spLocks noChangeArrowheads="1"/>
          </p:cNvSpPr>
          <p:nvPr/>
        </p:nvSpPr>
        <p:spPr bwMode="auto">
          <a:xfrm>
            <a:off x="4167187" y="252095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80" name="Text Box 147"/>
          <p:cNvSpPr txBox="1">
            <a:spLocks noChangeArrowheads="1"/>
          </p:cNvSpPr>
          <p:nvPr/>
        </p:nvSpPr>
        <p:spPr bwMode="auto">
          <a:xfrm>
            <a:off x="5967412" y="252095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15</a:t>
            </a:r>
            <a:endParaRPr lang="ru-RU" dirty="0"/>
          </a:p>
        </p:txBody>
      </p:sp>
      <p:sp>
        <p:nvSpPr>
          <p:cNvPr id="81" name="Oval 25"/>
          <p:cNvSpPr>
            <a:spLocks noChangeArrowheads="1"/>
          </p:cNvSpPr>
          <p:nvPr/>
        </p:nvSpPr>
        <p:spPr bwMode="auto">
          <a:xfrm>
            <a:off x="8016875" y="2455863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152400" y="1219200"/>
            <a:ext cx="5838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r>
              <a:rPr lang="en-US" sz="3200" baseline="-25000" dirty="0" smtClean="0">
                <a:solidFill>
                  <a:srgbClr val="000000"/>
                </a:solidFill>
              </a:rPr>
              <a:t>1</a:t>
            </a: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648200" y="1219200"/>
            <a:ext cx="3877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3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= 35</a:t>
            </a:r>
            <a:endParaRPr lang="ru-RU" sz="2400" dirty="0">
              <a:latin typeface="+mn-lt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152400" y="2920425"/>
            <a:ext cx="5838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r>
              <a:rPr lang="en-US" sz="3200" baseline="-25000" dirty="0" smtClean="0">
                <a:solidFill>
                  <a:srgbClr val="000000"/>
                </a:solidFill>
              </a:rPr>
              <a:t>2</a:t>
            </a:r>
            <a:endParaRPr lang="ru-RU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4648200" y="2967335"/>
            <a:ext cx="3877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3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= 24</a:t>
            </a:r>
            <a:endParaRPr lang="ru-RU" sz="2400" dirty="0">
              <a:latin typeface="+mn-lt"/>
            </a:endParaRPr>
          </a:p>
        </p:txBody>
      </p:sp>
      <p:sp>
        <p:nvSpPr>
          <p:cNvPr id="87" name="Rectangle 12"/>
          <p:cNvSpPr>
            <a:spLocks noChangeArrowheads="1"/>
          </p:cNvSpPr>
          <p:nvPr/>
        </p:nvSpPr>
        <p:spPr bwMode="auto">
          <a:xfrm>
            <a:off x="1129800" y="3719513"/>
            <a:ext cx="108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88" name="Rectangle 136"/>
          <p:cNvSpPr>
            <a:spLocks noChangeArrowheads="1"/>
          </p:cNvSpPr>
          <p:nvPr/>
        </p:nvSpPr>
        <p:spPr bwMode="auto">
          <a:xfrm>
            <a:off x="2209800" y="3719513"/>
            <a:ext cx="360363" cy="3952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89" name="Rectangle 11"/>
          <p:cNvSpPr>
            <a:spLocks noChangeArrowheads="1"/>
          </p:cNvSpPr>
          <p:nvPr/>
        </p:nvSpPr>
        <p:spPr bwMode="auto">
          <a:xfrm>
            <a:off x="2572200" y="3719513"/>
            <a:ext cx="360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Ellipsoid Method </a:t>
            </a:r>
            <a:r>
              <a:rPr lang="ru-RU" dirty="0" smtClean="0"/>
              <a:t>(</a:t>
            </a:r>
            <a:r>
              <a:rPr lang="en-US" dirty="0" smtClean="0"/>
              <a:t>3)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hyperplane containing </a:t>
            </a:r>
            <a:r>
              <a:rPr lang="en-US" sz="2800" i="1" dirty="0" smtClean="0"/>
              <a:t>Č </a:t>
            </a:r>
            <a:r>
              <a:rPr lang="en-US" sz="2800" dirty="0" smtClean="0"/>
              <a:t>splits the ellipsoid in two. </a:t>
            </a:r>
          </a:p>
          <a:p>
            <a:r>
              <a:rPr lang="en-US" sz="2800" dirty="0" smtClean="0"/>
              <a:t>The algorithm then finds a new ellipsoid containing the appropriate half of the original ellipsoid, and then consider the center of new ellipsoid.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Löwner</a:t>
            </a:r>
            <a:r>
              <a:rPr lang="ru-RU" dirty="0" smtClean="0"/>
              <a:t>-</a:t>
            </a:r>
            <a:r>
              <a:rPr lang="en-US" dirty="0" smtClean="0"/>
              <a:t>John</a:t>
            </a:r>
            <a:r>
              <a:rPr lang="ru-RU" dirty="0" smtClean="0"/>
              <a:t> </a:t>
            </a:r>
            <a:r>
              <a:rPr lang="en-US" dirty="0" smtClean="0"/>
              <a:t>ellipsoid</a:t>
            </a:r>
            <a:endParaRPr lang="ru-RU" dirty="0" smtClean="0"/>
          </a:p>
        </p:txBody>
      </p:sp>
      <p:pic>
        <p:nvPicPr>
          <p:cNvPr id="102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2708275"/>
            <a:ext cx="6003925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Box 4"/>
          <p:cNvSpPr txBox="1">
            <a:spLocks noChangeArrowheads="1"/>
          </p:cNvSpPr>
          <p:nvPr/>
        </p:nvSpPr>
        <p:spPr bwMode="auto">
          <a:xfrm>
            <a:off x="468313" y="1557338"/>
            <a:ext cx="53990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E</a:t>
            </a:r>
            <a:r>
              <a:rPr lang="en-US" sz="2400"/>
              <a:t>=</a:t>
            </a:r>
            <a:r>
              <a:rPr lang="en-US" sz="2400" i="1"/>
              <a:t>E</a:t>
            </a:r>
            <a:r>
              <a:rPr lang="en-US" sz="2400"/>
              <a:t>(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a</a:t>
            </a:r>
            <a:r>
              <a:rPr lang="en-US" sz="2400"/>
              <a:t>) = {</a:t>
            </a:r>
            <a:r>
              <a:rPr lang="en-US" sz="2400" i="1">
                <a:latin typeface="Calisto MT" pitchFamily="18" charset="0"/>
                <a:cs typeface="Andalus" pitchFamily="2" charset="-78"/>
              </a:rPr>
              <a:t>x</a:t>
            </a:r>
            <a:r>
              <a:rPr lang="ru-RU" sz="2400" i="1">
                <a:latin typeface="Calisto MT" pitchFamily="18" charset="0"/>
                <a:cs typeface="Andalus" pitchFamily="2" charset="-78"/>
              </a:rPr>
              <a:t> </a:t>
            </a:r>
            <a:r>
              <a:rPr lang="ru-RU" sz="2400">
                <a:latin typeface="Calisto MT" pitchFamily="18" charset="0"/>
                <a:cs typeface="Andalus" pitchFamily="2" charset="-78"/>
                <a:sym typeface="Symbol" pitchFamily="18" charset="2"/>
              </a:rPr>
              <a:t> </a:t>
            </a:r>
            <a:r>
              <a:rPr lang="en-US" sz="2400" b="1" i="1">
                <a:latin typeface="Calisto MT" pitchFamily="18" charset="0"/>
                <a:cs typeface="Andalus" pitchFamily="2" charset="-78"/>
              </a:rPr>
              <a:t>R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n </a:t>
            </a:r>
            <a:r>
              <a:rPr lang="en-US" sz="2400" i="1"/>
              <a:t>|</a:t>
            </a:r>
            <a:r>
              <a:rPr lang="en-US" sz="2400"/>
              <a:t>(</a:t>
            </a:r>
            <a:r>
              <a:rPr lang="en-US" sz="2400" i="1"/>
              <a:t>x−a</a:t>
            </a:r>
            <a:r>
              <a:rPr lang="en-US" sz="2400"/>
              <a:t>)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 T</a:t>
            </a:r>
            <a:r>
              <a:rPr lang="en-US" sz="2400" i="1"/>
              <a:t>A</a:t>
            </a:r>
            <a:r>
              <a:rPr lang="en-US" sz="2400" baseline="30000"/>
              <a:t>−1</a:t>
            </a:r>
            <a:r>
              <a:rPr lang="en-US" sz="2400"/>
              <a:t>(</a:t>
            </a:r>
            <a:r>
              <a:rPr lang="en-US" sz="2400" i="1"/>
              <a:t>x−a</a:t>
            </a:r>
            <a:r>
              <a:rPr lang="en-US" sz="2400"/>
              <a:t>) ≤ 1}</a:t>
            </a:r>
            <a:endParaRPr lang="ru-RU" sz="2400"/>
          </a:p>
        </p:txBody>
      </p:sp>
      <p:sp>
        <p:nvSpPr>
          <p:cNvPr id="1030" name="TextBox 5"/>
          <p:cNvSpPr txBox="1">
            <a:spLocks noChangeArrowheads="1"/>
          </p:cNvSpPr>
          <p:nvPr/>
        </p:nvSpPr>
        <p:spPr bwMode="auto">
          <a:xfrm>
            <a:off x="488950" y="2060575"/>
            <a:ext cx="525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Eʹ</a:t>
            </a:r>
            <a:r>
              <a:rPr lang="en-US" sz="2400"/>
              <a:t>(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c</a:t>
            </a:r>
            <a:r>
              <a:rPr lang="en-US" sz="2400"/>
              <a:t>) = </a:t>
            </a:r>
            <a:r>
              <a:rPr lang="en-US" sz="2400" i="1"/>
              <a:t>E</a:t>
            </a:r>
            <a:r>
              <a:rPr lang="en-US" sz="2400"/>
              <a:t>(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a</a:t>
            </a:r>
            <a:r>
              <a:rPr lang="en-US" sz="2400"/>
              <a:t>) ∩ {</a:t>
            </a:r>
            <a:r>
              <a:rPr lang="en-US" sz="2400" i="1">
                <a:latin typeface="Calisto MT" pitchFamily="18" charset="0"/>
                <a:cs typeface="Andalus" pitchFamily="2" charset="-78"/>
              </a:rPr>
              <a:t>x</a:t>
            </a:r>
            <a:r>
              <a:rPr lang="ru-RU" sz="2400" i="1">
                <a:latin typeface="Calisto MT" pitchFamily="18" charset="0"/>
                <a:cs typeface="Andalus" pitchFamily="2" charset="-78"/>
              </a:rPr>
              <a:t> </a:t>
            </a:r>
            <a:r>
              <a:rPr lang="ru-RU" sz="2400">
                <a:latin typeface="Calisto MT" pitchFamily="18" charset="0"/>
                <a:cs typeface="Andalus" pitchFamily="2" charset="-78"/>
                <a:sym typeface="Symbol" pitchFamily="18" charset="2"/>
              </a:rPr>
              <a:t> </a:t>
            </a:r>
            <a:r>
              <a:rPr lang="en-US" sz="2400" b="1" i="1">
                <a:latin typeface="Calisto MT" pitchFamily="18" charset="0"/>
                <a:cs typeface="Andalus" pitchFamily="2" charset="-78"/>
              </a:rPr>
              <a:t>R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n </a:t>
            </a:r>
            <a:r>
              <a:rPr lang="en-US" sz="2400" i="1"/>
              <a:t>|c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T</a:t>
            </a:r>
            <a:r>
              <a:rPr lang="en-US" sz="2400" i="1"/>
              <a:t>x</a:t>
            </a:r>
            <a:r>
              <a:rPr lang="en-US" sz="2400"/>
              <a:t> ≤ </a:t>
            </a:r>
            <a:r>
              <a:rPr lang="en-US" sz="2400" i="1"/>
              <a:t>c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T</a:t>
            </a:r>
            <a:r>
              <a:rPr lang="en-US" sz="2400" i="1"/>
              <a:t>a</a:t>
            </a:r>
            <a:r>
              <a:rPr lang="en-US" sz="2400"/>
              <a:t>} </a:t>
            </a:r>
            <a:endParaRPr lang="ru-RU" sz="240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5492750" y="5154613"/>
          <a:ext cx="3400425" cy="1514475"/>
        </p:xfrm>
        <a:graphic>
          <a:graphicData uri="http://schemas.openxmlformats.org/presentationml/2006/ole">
            <p:oleObj spid="_x0000_s116738" name="Формула" r:id="rId4" imgW="210816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Ellipsoid Method </a:t>
            </a:r>
            <a:r>
              <a:rPr lang="ru-RU" dirty="0" smtClean="0"/>
              <a:t>(</a:t>
            </a:r>
            <a:r>
              <a:rPr lang="en-US" dirty="0" smtClean="0"/>
              <a:t>3)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hyperplane </a:t>
            </a:r>
            <a:r>
              <a:rPr lang="en-US" sz="2800" dirty="0" err="1" smtClean="0"/>
              <a:t>conta</a:t>
            </a:r>
            <a:endParaRPr lang="en-US" sz="2800" dirty="0" smtClean="0"/>
          </a:p>
          <a:p>
            <a:r>
              <a:rPr lang="en-US" sz="2800" dirty="0" smtClean="0"/>
              <a:t>The algorithm then finds a new ellipsoid containing the appropriate half of the original ellipsoid, and then consider the center of new ellipsoid. </a:t>
            </a:r>
          </a:p>
          <a:p>
            <a:r>
              <a:rPr lang="en-US" sz="2800" dirty="0" smtClean="0"/>
              <a:t>This process repeats until the ellipsoid is sufficiently small that it can contain at most one basic feasible solution.</a:t>
            </a:r>
          </a:p>
          <a:p>
            <a:r>
              <a:rPr lang="en-US" sz="2800" dirty="0" smtClean="0"/>
              <a:t>This solution must be a basic optimal solution.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en-US" dirty="0" smtClean="0"/>
              <a:t>|</a:t>
            </a:r>
            <a:r>
              <a:rPr lang="en-US" dirty="0" err="1" smtClean="0"/>
              <a:t>pmtn</a:t>
            </a:r>
            <a:r>
              <a:rPr lang="en-US" dirty="0" smtClean="0"/>
              <a:t>,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i="1" baseline="-25000" dirty="0" smtClean="0"/>
              <a:t> </a:t>
            </a:r>
            <a:r>
              <a:rPr lang="en-US" dirty="0" smtClean="0"/>
              <a:t>|</a:t>
            </a:r>
            <a:r>
              <a:rPr lang="el-GR" dirty="0" smtClean="0"/>
              <a:t>Σ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j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sz="2800" dirty="0" smtClean="0"/>
              <a:t>We will show that we can convert any </a:t>
            </a:r>
            <a:r>
              <a:rPr lang="en-US" sz="2800" b="1" i="1" dirty="0" smtClean="0"/>
              <a:t>preemptive</a:t>
            </a:r>
            <a:r>
              <a:rPr lang="en-US" sz="2800" dirty="0" smtClean="0"/>
              <a:t> schedule into a nonpreemptive schedule in such way that the completion time of each job at most doubles.</a:t>
            </a:r>
          </a:p>
          <a:p>
            <a:r>
              <a:rPr lang="en-US" sz="2800" dirty="0" smtClean="0"/>
              <a:t>In a preemptive schedule, we can still only one job at a time on the machine, but we do not need to complete each job’s required processing consecutively; we can interrupt the processing of a job with the processing of other job.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SRPT rule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Each time that a job is completed, or at the next release date, the job to be processed next has the smallest remaining processing time among the available jobs.</a:t>
            </a:r>
          </a:p>
          <a:p>
            <a:r>
              <a:rPr lang="en-US" sz="2800" dirty="0" smtClean="0"/>
              <a:t>Denote by </a:t>
            </a:r>
            <a:r>
              <a:rPr lang="en-US" sz="2800" dirty="0" smtClean="0">
                <a:sym typeface="Symbol"/>
              </a:rPr>
              <a:t> the schedule obtained by SRPT rule and show that  is optimal.</a:t>
            </a:r>
          </a:p>
          <a:p>
            <a:r>
              <a:rPr lang="en-US" sz="2800" dirty="0" smtClean="0">
                <a:sym typeface="Symbol"/>
              </a:rPr>
              <a:t>Assume that an optimal schedule * coincides with a schedule  up to time </a:t>
            </a:r>
            <a:r>
              <a:rPr lang="en-US" sz="2800" i="1" dirty="0" smtClean="0">
                <a:sym typeface="Symbol"/>
              </a:rPr>
              <a:t>t</a:t>
            </a:r>
            <a:r>
              <a:rPr lang="en-US" sz="2800" dirty="0" smtClean="0">
                <a:sym typeface="Symbol"/>
              </a:rPr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 argument</a:t>
            </a:r>
            <a:endParaRPr lang="ru-RU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755650" y="2525713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783000" y="1863725"/>
            <a:ext cx="360000" cy="395287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smtClean="0">
                <a:latin typeface="+mn-lt"/>
              </a:rPr>
              <a:t>j</a:t>
            </a:r>
            <a:endParaRPr lang="en-US" sz="2400" b="1" baseline="-25000" dirty="0">
              <a:latin typeface="+mn-lt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251800" y="1863725"/>
            <a:ext cx="72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err="1" smtClean="0">
                <a:latin typeface="+mn-lt"/>
              </a:rPr>
              <a:t>i</a:t>
            </a:r>
            <a:endParaRPr lang="en-US" sz="2400" b="1" i="1" dirty="0">
              <a:latin typeface="+mn-lt"/>
            </a:endParaRPr>
          </a:p>
        </p:txBody>
      </p:sp>
      <p:sp>
        <p:nvSpPr>
          <p:cNvPr id="7" name="Oval 14"/>
          <p:cNvSpPr>
            <a:spLocks noChangeArrowheads="1"/>
          </p:cNvSpPr>
          <p:nvPr/>
        </p:nvSpPr>
        <p:spPr bwMode="auto">
          <a:xfrm>
            <a:off x="719138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Oval 15"/>
          <p:cNvSpPr>
            <a:spLocks noChangeArrowheads="1"/>
          </p:cNvSpPr>
          <p:nvPr/>
        </p:nvSpPr>
        <p:spPr bwMode="auto">
          <a:xfrm>
            <a:off x="1079500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Oval 16"/>
          <p:cNvSpPr>
            <a:spLocks noChangeArrowheads="1"/>
          </p:cNvSpPr>
          <p:nvPr/>
        </p:nvSpPr>
        <p:spPr bwMode="auto">
          <a:xfrm>
            <a:off x="1438275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1798638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Oval 18"/>
          <p:cNvSpPr>
            <a:spLocks noChangeArrowheads="1"/>
          </p:cNvSpPr>
          <p:nvPr/>
        </p:nvSpPr>
        <p:spPr bwMode="auto">
          <a:xfrm>
            <a:off x="2159000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Oval 19"/>
          <p:cNvSpPr>
            <a:spLocks noChangeArrowheads="1"/>
          </p:cNvSpPr>
          <p:nvPr/>
        </p:nvSpPr>
        <p:spPr bwMode="auto">
          <a:xfrm>
            <a:off x="2517775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Oval 20"/>
          <p:cNvSpPr>
            <a:spLocks noChangeArrowheads="1"/>
          </p:cNvSpPr>
          <p:nvPr/>
        </p:nvSpPr>
        <p:spPr bwMode="auto">
          <a:xfrm>
            <a:off x="5037138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Oval 21"/>
          <p:cNvSpPr>
            <a:spLocks noChangeArrowheads="1"/>
          </p:cNvSpPr>
          <p:nvPr/>
        </p:nvSpPr>
        <p:spPr bwMode="auto">
          <a:xfrm>
            <a:off x="5397500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Oval 22"/>
          <p:cNvSpPr>
            <a:spLocks noChangeArrowheads="1"/>
          </p:cNvSpPr>
          <p:nvPr/>
        </p:nvSpPr>
        <p:spPr bwMode="auto">
          <a:xfrm>
            <a:off x="5757863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Oval 23"/>
          <p:cNvSpPr>
            <a:spLocks noChangeArrowheads="1"/>
          </p:cNvSpPr>
          <p:nvPr/>
        </p:nvSpPr>
        <p:spPr bwMode="auto">
          <a:xfrm>
            <a:off x="6116638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Oval 24"/>
          <p:cNvSpPr>
            <a:spLocks noChangeArrowheads="1"/>
          </p:cNvSpPr>
          <p:nvPr/>
        </p:nvSpPr>
        <p:spPr bwMode="auto">
          <a:xfrm>
            <a:off x="6477000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Oval 25"/>
          <p:cNvSpPr>
            <a:spLocks noChangeArrowheads="1"/>
          </p:cNvSpPr>
          <p:nvPr/>
        </p:nvSpPr>
        <p:spPr bwMode="auto">
          <a:xfrm>
            <a:off x="6837363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Oval 27"/>
          <p:cNvSpPr>
            <a:spLocks noChangeArrowheads="1"/>
          </p:cNvSpPr>
          <p:nvPr/>
        </p:nvSpPr>
        <p:spPr bwMode="auto">
          <a:xfrm>
            <a:off x="2878138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Oval 28"/>
          <p:cNvSpPr>
            <a:spLocks noChangeArrowheads="1"/>
          </p:cNvSpPr>
          <p:nvPr/>
        </p:nvSpPr>
        <p:spPr bwMode="auto">
          <a:xfrm>
            <a:off x="3238500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Oval 29"/>
          <p:cNvSpPr>
            <a:spLocks noChangeArrowheads="1"/>
          </p:cNvSpPr>
          <p:nvPr/>
        </p:nvSpPr>
        <p:spPr bwMode="auto">
          <a:xfrm>
            <a:off x="3598863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" name="Oval 30"/>
          <p:cNvSpPr>
            <a:spLocks noChangeArrowheads="1"/>
          </p:cNvSpPr>
          <p:nvPr/>
        </p:nvSpPr>
        <p:spPr bwMode="auto">
          <a:xfrm>
            <a:off x="3957638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Oval 31"/>
          <p:cNvSpPr>
            <a:spLocks noChangeArrowheads="1"/>
          </p:cNvSpPr>
          <p:nvPr/>
        </p:nvSpPr>
        <p:spPr bwMode="auto">
          <a:xfrm>
            <a:off x="4318000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" name="Oval 32"/>
          <p:cNvSpPr>
            <a:spLocks noChangeArrowheads="1"/>
          </p:cNvSpPr>
          <p:nvPr/>
        </p:nvSpPr>
        <p:spPr bwMode="auto">
          <a:xfrm>
            <a:off x="4678363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Oval 141"/>
          <p:cNvSpPr>
            <a:spLocks noChangeArrowheads="1"/>
          </p:cNvSpPr>
          <p:nvPr/>
        </p:nvSpPr>
        <p:spPr bwMode="auto">
          <a:xfrm>
            <a:off x="7197725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Oval 142"/>
          <p:cNvSpPr>
            <a:spLocks noChangeArrowheads="1"/>
          </p:cNvSpPr>
          <p:nvPr/>
        </p:nvSpPr>
        <p:spPr bwMode="auto">
          <a:xfrm>
            <a:off x="7556500" y="25146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8008938" y="2525713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1468800" y="1863725"/>
            <a:ext cx="36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err="1" smtClean="0">
                <a:latin typeface="+mn-lt"/>
              </a:rPr>
              <a:t>i</a:t>
            </a:r>
            <a:endParaRPr lang="en-US" sz="2400" b="1" i="1" dirty="0">
              <a:latin typeface="+mn-lt"/>
            </a:endParaRP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3610200" y="1863725"/>
            <a:ext cx="1800000" cy="395287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smtClean="0">
                <a:latin typeface="+mn-lt"/>
              </a:rPr>
              <a:t>j</a:t>
            </a:r>
            <a:endParaRPr lang="en-US" sz="2400" b="1" baseline="-25000" dirty="0">
              <a:latin typeface="+mn-lt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172200" y="1826637"/>
            <a:ext cx="72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err="1" smtClean="0">
                <a:latin typeface="+mn-lt"/>
              </a:rPr>
              <a:t>i</a:t>
            </a:r>
            <a:endParaRPr lang="en-US" sz="2400" b="1" i="1" dirty="0">
              <a:latin typeface="+mn-lt"/>
            </a:endParaRPr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>
            <a:off x="769937" y="3870325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797287" y="3208337"/>
            <a:ext cx="360000" cy="395287"/>
          </a:xfrm>
          <a:prstGeom prst="rect">
            <a:avLst/>
          </a:prstGeom>
          <a:noFill/>
          <a:ln w="254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 baseline="-25000" dirty="0">
              <a:latin typeface="+mn-lt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2266087" y="3208337"/>
            <a:ext cx="720000" cy="395287"/>
          </a:xfrm>
          <a:prstGeom prst="rect">
            <a:avLst/>
          </a:prstGeom>
          <a:noFill/>
          <a:ln w="254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 i="1" dirty="0">
              <a:latin typeface="+mn-lt"/>
            </a:endParaRPr>
          </a:p>
        </p:txBody>
      </p:sp>
      <p:sp>
        <p:nvSpPr>
          <p:cNvPr id="35" name="Oval 14"/>
          <p:cNvSpPr>
            <a:spLocks noChangeArrowheads="1"/>
          </p:cNvSpPr>
          <p:nvPr/>
        </p:nvSpPr>
        <p:spPr bwMode="auto">
          <a:xfrm>
            <a:off x="733425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" name="Oval 15"/>
          <p:cNvSpPr>
            <a:spLocks noChangeArrowheads="1"/>
          </p:cNvSpPr>
          <p:nvPr/>
        </p:nvSpPr>
        <p:spPr bwMode="auto">
          <a:xfrm>
            <a:off x="1093787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" name="Oval 16"/>
          <p:cNvSpPr>
            <a:spLocks noChangeArrowheads="1"/>
          </p:cNvSpPr>
          <p:nvPr/>
        </p:nvSpPr>
        <p:spPr bwMode="auto">
          <a:xfrm>
            <a:off x="1452562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" name="Oval 17"/>
          <p:cNvSpPr>
            <a:spLocks noChangeArrowheads="1"/>
          </p:cNvSpPr>
          <p:nvPr/>
        </p:nvSpPr>
        <p:spPr bwMode="auto">
          <a:xfrm>
            <a:off x="1812925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9" name="Oval 18"/>
          <p:cNvSpPr>
            <a:spLocks noChangeArrowheads="1"/>
          </p:cNvSpPr>
          <p:nvPr/>
        </p:nvSpPr>
        <p:spPr bwMode="auto">
          <a:xfrm>
            <a:off x="2173287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Oval 19"/>
          <p:cNvSpPr>
            <a:spLocks noChangeArrowheads="1"/>
          </p:cNvSpPr>
          <p:nvPr/>
        </p:nvSpPr>
        <p:spPr bwMode="auto">
          <a:xfrm>
            <a:off x="2532062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Oval 20"/>
          <p:cNvSpPr>
            <a:spLocks noChangeArrowheads="1"/>
          </p:cNvSpPr>
          <p:nvPr/>
        </p:nvSpPr>
        <p:spPr bwMode="auto">
          <a:xfrm>
            <a:off x="5051425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>
            <a:off x="5411787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Oval 22"/>
          <p:cNvSpPr>
            <a:spLocks noChangeArrowheads="1"/>
          </p:cNvSpPr>
          <p:nvPr/>
        </p:nvSpPr>
        <p:spPr bwMode="auto">
          <a:xfrm>
            <a:off x="5772150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Oval 23"/>
          <p:cNvSpPr>
            <a:spLocks noChangeArrowheads="1"/>
          </p:cNvSpPr>
          <p:nvPr/>
        </p:nvSpPr>
        <p:spPr bwMode="auto">
          <a:xfrm>
            <a:off x="6130925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Oval 24"/>
          <p:cNvSpPr>
            <a:spLocks noChangeArrowheads="1"/>
          </p:cNvSpPr>
          <p:nvPr/>
        </p:nvSpPr>
        <p:spPr bwMode="auto">
          <a:xfrm>
            <a:off x="6491287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Oval 25"/>
          <p:cNvSpPr>
            <a:spLocks noChangeArrowheads="1"/>
          </p:cNvSpPr>
          <p:nvPr/>
        </p:nvSpPr>
        <p:spPr bwMode="auto">
          <a:xfrm>
            <a:off x="6851650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" name="Oval 27"/>
          <p:cNvSpPr>
            <a:spLocks noChangeArrowheads="1"/>
          </p:cNvSpPr>
          <p:nvPr/>
        </p:nvSpPr>
        <p:spPr bwMode="auto">
          <a:xfrm>
            <a:off x="2892425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" name="Oval 28"/>
          <p:cNvSpPr>
            <a:spLocks noChangeArrowheads="1"/>
          </p:cNvSpPr>
          <p:nvPr/>
        </p:nvSpPr>
        <p:spPr bwMode="auto">
          <a:xfrm>
            <a:off x="3252787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" name="Oval 29"/>
          <p:cNvSpPr>
            <a:spLocks noChangeArrowheads="1"/>
          </p:cNvSpPr>
          <p:nvPr/>
        </p:nvSpPr>
        <p:spPr bwMode="auto">
          <a:xfrm>
            <a:off x="3613150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" name="Oval 30"/>
          <p:cNvSpPr>
            <a:spLocks noChangeArrowheads="1"/>
          </p:cNvSpPr>
          <p:nvPr/>
        </p:nvSpPr>
        <p:spPr bwMode="auto">
          <a:xfrm>
            <a:off x="3971925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" name="Oval 31"/>
          <p:cNvSpPr>
            <a:spLocks noChangeArrowheads="1"/>
          </p:cNvSpPr>
          <p:nvPr/>
        </p:nvSpPr>
        <p:spPr bwMode="auto">
          <a:xfrm>
            <a:off x="4332287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" name="Oval 32"/>
          <p:cNvSpPr>
            <a:spLocks noChangeArrowheads="1"/>
          </p:cNvSpPr>
          <p:nvPr/>
        </p:nvSpPr>
        <p:spPr bwMode="auto">
          <a:xfrm>
            <a:off x="4692650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3" name="Oval 141"/>
          <p:cNvSpPr>
            <a:spLocks noChangeArrowheads="1"/>
          </p:cNvSpPr>
          <p:nvPr/>
        </p:nvSpPr>
        <p:spPr bwMode="auto">
          <a:xfrm>
            <a:off x="7212012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4" name="Oval 142"/>
          <p:cNvSpPr>
            <a:spLocks noChangeArrowheads="1"/>
          </p:cNvSpPr>
          <p:nvPr/>
        </p:nvSpPr>
        <p:spPr bwMode="auto">
          <a:xfrm>
            <a:off x="7570787" y="38592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" name="Oval 25"/>
          <p:cNvSpPr>
            <a:spLocks noChangeArrowheads="1"/>
          </p:cNvSpPr>
          <p:nvPr/>
        </p:nvSpPr>
        <p:spPr bwMode="auto">
          <a:xfrm>
            <a:off x="8023225" y="3870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6" name="Rectangle 12"/>
          <p:cNvSpPr>
            <a:spLocks noChangeArrowheads="1"/>
          </p:cNvSpPr>
          <p:nvPr/>
        </p:nvSpPr>
        <p:spPr bwMode="auto">
          <a:xfrm>
            <a:off x="1483087" y="3208337"/>
            <a:ext cx="360000" cy="395287"/>
          </a:xfrm>
          <a:prstGeom prst="rect">
            <a:avLst/>
          </a:prstGeom>
          <a:noFill/>
          <a:ln w="254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 i="1" dirty="0">
              <a:latin typeface="+mn-lt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3624487" y="3208337"/>
            <a:ext cx="1800000" cy="395287"/>
          </a:xfrm>
          <a:prstGeom prst="rect">
            <a:avLst/>
          </a:prstGeom>
          <a:noFill/>
          <a:ln w="254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 baseline="-25000" dirty="0">
              <a:latin typeface="+mn-lt"/>
            </a:endParaRPr>
          </a:p>
        </p:txBody>
      </p:sp>
      <p:sp>
        <p:nvSpPr>
          <p:cNvPr id="58" name="Rectangle 12"/>
          <p:cNvSpPr>
            <a:spLocks noChangeArrowheads="1"/>
          </p:cNvSpPr>
          <p:nvPr/>
        </p:nvSpPr>
        <p:spPr bwMode="auto">
          <a:xfrm>
            <a:off x="6186487" y="3171249"/>
            <a:ext cx="720000" cy="3952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 i="1" dirty="0">
              <a:latin typeface="+mn-lt"/>
            </a:endParaRPr>
          </a:p>
        </p:txBody>
      </p:sp>
      <p:sp>
        <p:nvSpPr>
          <p:cNvPr id="59" name="Line 5"/>
          <p:cNvSpPr>
            <a:spLocks noChangeShapeType="1"/>
          </p:cNvSpPr>
          <p:nvPr/>
        </p:nvSpPr>
        <p:spPr bwMode="auto">
          <a:xfrm>
            <a:off x="769937" y="5546725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0" name="Rectangle 11"/>
          <p:cNvSpPr>
            <a:spLocks noChangeArrowheads="1"/>
          </p:cNvSpPr>
          <p:nvPr/>
        </p:nvSpPr>
        <p:spPr bwMode="auto">
          <a:xfrm>
            <a:off x="797287" y="4884737"/>
            <a:ext cx="36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smtClean="0">
                <a:latin typeface="+mn-lt"/>
              </a:rPr>
              <a:t>i</a:t>
            </a:r>
            <a:endParaRPr lang="en-US" sz="2400" b="1" baseline="-25000" dirty="0">
              <a:latin typeface="+mn-lt"/>
            </a:endParaRPr>
          </a:p>
        </p:txBody>
      </p:sp>
      <p:sp>
        <p:nvSpPr>
          <p:cNvPr id="61" name="Rectangle 12"/>
          <p:cNvSpPr>
            <a:spLocks noChangeArrowheads="1"/>
          </p:cNvSpPr>
          <p:nvPr/>
        </p:nvSpPr>
        <p:spPr bwMode="auto">
          <a:xfrm>
            <a:off x="2266087" y="4884737"/>
            <a:ext cx="72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err="1" smtClean="0">
                <a:latin typeface="+mn-lt"/>
              </a:rPr>
              <a:t>i</a:t>
            </a:r>
            <a:endParaRPr lang="en-US" sz="2400" b="1" i="1" dirty="0">
              <a:latin typeface="+mn-lt"/>
            </a:endParaRPr>
          </a:p>
        </p:txBody>
      </p:sp>
      <p:sp>
        <p:nvSpPr>
          <p:cNvPr id="62" name="Oval 14"/>
          <p:cNvSpPr>
            <a:spLocks noChangeArrowheads="1"/>
          </p:cNvSpPr>
          <p:nvPr/>
        </p:nvSpPr>
        <p:spPr bwMode="auto">
          <a:xfrm>
            <a:off x="7334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" name="Oval 15"/>
          <p:cNvSpPr>
            <a:spLocks noChangeArrowheads="1"/>
          </p:cNvSpPr>
          <p:nvPr/>
        </p:nvSpPr>
        <p:spPr bwMode="auto">
          <a:xfrm>
            <a:off x="10937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4" name="Oval 16"/>
          <p:cNvSpPr>
            <a:spLocks noChangeArrowheads="1"/>
          </p:cNvSpPr>
          <p:nvPr/>
        </p:nvSpPr>
        <p:spPr bwMode="auto">
          <a:xfrm>
            <a:off x="1452562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5" name="Oval 17"/>
          <p:cNvSpPr>
            <a:spLocks noChangeArrowheads="1"/>
          </p:cNvSpPr>
          <p:nvPr/>
        </p:nvSpPr>
        <p:spPr bwMode="auto">
          <a:xfrm>
            <a:off x="18129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" name="Oval 18"/>
          <p:cNvSpPr>
            <a:spLocks noChangeArrowheads="1"/>
          </p:cNvSpPr>
          <p:nvPr/>
        </p:nvSpPr>
        <p:spPr bwMode="auto">
          <a:xfrm>
            <a:off x="21732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7" name="Oval 19"/>
          <p:cNvSpPr>
            <a:spLocks noChangeArrowheads="1"/>
          </p:cNvSpPr>
          <p:nvPr/>
        </p:nvSpPr>
        <p:spPr bwMode="auto">
          <a:xfrm>
            <a:off x="2532062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8" name="Oval 20"/>
          <p:cNvSpPr>
            <a:spLocks noChangeArrowheads="1"/>
          </p:cNvSpPr>
          <p:nvPr/>
        </p:nvSpPr>
        <p:spPr bwMode="auto">
          <a:xfrm>
            <a:off x="50514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" name="Oval 21"/>
          <p:cNvSpPr>
            <a:spLocks noChangeArrowheads="1"/>
          </p:cNvSpPr>
          <p:nvPr/>
        </p:nvSpPr>
        <p:spPr bwMode="auto">
          <a:xfrm>
            <a:off x="54117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0" name="Oval 22"/>
          <p:cNvSpPr>
            <a:spLocks noChangeArrowheads="1"/>
          </p:cNvSpPr>
          <p:nvPr/>
        </p:nvSpPr>
        <p:spPr bwMode="auto">
          <a:xfrm>
            <a:off x="57721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" name="Oval 23"/>
          <p:cNvSpPr>
            <a:spLocks noChangeArrowheads="1"/>
          </p:cNvSpPr>
          <p:nvPr/>
        </p:nvSpPr>
        <p:spPr bwMode="auto">
          <a:xfrm>
            <a:off x="61309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" name="Oval 24"/>
          <p:cNvSpPr>
            <a:spLocks noChangeArrowheads="1"/>
          </p:cNvSpPr>
          <p:nvPr/>
        </p:nvSpPr>
        <p:spPr bwMode="auto">
          <a:xfrm>
            <a:off x="64912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3" name="Oval 25"/>
          <p:cNvSpPr>
            <a:spLocks noChangeArrowheads="1"/>
          </p:cNvSpPr>
          <p:nvPr/>
        </p:nvSpPr>
        <p:spPr bwMode="auto">
          <a:xfrm>
            <a:off x="68516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4" name="Oval 27"/>
          <p:cNvSpPr>
            <a:spLocks noChangeArrowheads="1"/>
          </p:cNvSpPr>
          <p:nvPr/>
        </p:nvSpPr>
        <p:spPr bwMode="auto">
          <a:xfrm>
            <a:off x="28924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" name="Oval 28"/>
          <p:cNvSpPr>
            <a:spLocks noChangeArrowheads="1"/>
          </p:cNvSpPr>
          <p:nvPr/>
        </p:nvSpPr>
        <p:spPr bwMode="auto">
          <a:xfrm>
            <a:off x="32527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6" name="Oval 29"/>
          <p:cNvSpPr>
            <a:spLocks noChangeArrowheads="1"/>
          </p:cNvSpPr>
          <p:nvPr/>
        </p:nvSpPr>
        <p:spPr bwMode="auto">
          <a:xfrm>
            <a:off x="36131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7" name="Oval 30"/>
          <p:cNvSpPr>
            <a:spLocks noChangeArrowheads="1"/>
          </p:cNvSpPr>
          <p:nvPr/>
        </p:nvSpPr>
        <p:spPr bwMode="auto">
          <a:xfrm>
            <a:off x="39719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8" name="Oval 31"/>
          <p:cNvSpPr>
            <a:spLocks noChangeArrowheads="1"/>
          </p:cNvSpPr>
          <p:nvPr/>
        </p:nvSpPr>
        <p:spPr bwMode="auto">
          <a:xfrm>
            <a:off x="43322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9" name="Oval 32"/>
          <p:cNvSpPr>
            <a:spLocks noChangeArrowheads="1"/>
          </p:cNvSpPr>
          <p:nvPr/>
        </p:nvSpPr>
        <p:spPr bwMode="auto">
          <a:xfrm>
            <a:off x="46926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0" name="Oval 141"/>
          <p:cNvSpPr>
            <a:spLocks noChangeArrowheads="1"/>
          </p:cNvSpPr>
          <p:nvPr/>
        </p:nvSpPr>
        <p:spPr bwMode="auto">
          <a:xfrm>
            <a:off x="7212012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" name="Oval 142"/>
          <p:cNvSpPr>
            <a:spLocks noChangeArrowheads="1"/>
          </p:cNvSpPr>
          <p:nvPr/>
        </p:nvSpPr>
        <p:spPr bwMode="auto">
          <a:xfrm>
            <a:off x="75707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" name="Oval 25"/>
          <p:cNvSpPr>
            <a:spLocks noChangeArrowheads="1"/>
          </p:cNvSpPr>
          <p:nvPr/>
        </p:nvSpPr>
        <p:spPr bwMode="auto">
          <a:xfrm>
            <a:off x="8023225" y="55467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3" name="Rectangle 12"/>
          <p:cNvSpPr>
            <a:spLocks noChangeArrowheads="1"/>
          </p:cNvSpPr>
          <p:nvPr/>
        </p:nvSpPr>
        <p:spPr bwMode="auto">
          <a:xfrm>
            <a:off x="1483087" y="4884737"/>
            <a:ext cx="36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err="1" smtClean="0">
                <a:latin typeface="+mn-lt"/>
              </a:rPr>
              <a:t>i</a:t>
            </a:r>
            <a:endParaRPr lang="en-US" sz="2400" b="1" i="1" dirty="0">
              <a:latin typeface="+mn-lt"/>
            </a:endParaRPr>
          </a:p>
        </p:txBody>
      </p:sp>
      <p:sp>
        <p:nvSpPr>
          <p:cNvPr id="84" name="Rectangle 11"/>
          <p:cNvSpPr>
            <a:spLocks noChangeArrowheads="1"/>
          </p:cNvSpPr>
          <p:nvPr/>
        </p:nvSpPr>
        <p:spPr bwMode="auto">
          <a:xfrm>
            <a:off x="3991200" y="4862513"/>
            <a:ext cx="1440000" cy="395287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smtClean="0">
                <a:latin typeface="+mn-lt"/>
              </a:rPr>
              <a:t>j</a:t>
            </a:r>
            <a:endParaRPr lang="en-US" sz="2400" b="1" baseline="-25000" dirty="0">
              <a:latin typeface="+mn-lt"/>
            </a:endParaRPr>
          </a:p>
        </p:txBody>
      </p:sp>
      <p:sp>
        <p:nvSpPr>
          <p:cNvPr id="85" name="Rectangle 12"/>
          <p:cNvSpPr>
            <a:spLocks noChangeArrowheads="1"/>
          </p:cNvSpPr>
          <p:nvPr/>
        </p:nvSpPr>
        <p:spPr bwMode="auto">
          <a:xfrm>
            <a:off x="6186487" y="4847649"/>
            <a:ext cx="720000" cy="395287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err="1" smtClean="0">
                <a:latin typeface="+mn-lt"/>
              </a:rPr>
              <a:t>j</a:t>
            </a:r>
            <a:endParaRPr lang="en-US" sz="2400" b="1" i="1" dirty="0">
              <a:latin typeface="+mn-lt"/>
            </a:endParaRPr>
          </a:p>
        </p:txBody>
      </p:sp>
      <p:sp>
        <p:nvSpPr>
          <p:cNvPr id="113" name="Rectangle 12"/>
          <p:cNvSpPr>
            <a:spLocks noChangeArrowheads="1"/>
          </p:cNvSpPr>
          <p:nvPr/>
        </p:nvSpPr>
        <p:spPr bwMode="auto">
          <a:xfrm>
            <a:off x="3602400" y="4876800"/>
            <a:ext cx="36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err="1" smtClean="0">
                <a:latin typeface="+mn-lt"/>
              </a:rPr>
              <a:t>i</a:t>
            </a:r>
            <a:endParaRPr lang="en-US" sz="2400" b="1" i="1" dirty="0">
              <a:latin typeface="+mn-lt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76200" y="1295400"/>
            <a:ext cx="6367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+mn-lt"/>
                <a:sym typeface="Symbol"/>
              </a:rPr>
              <a:t></a:t>
            </a:r>
            <a:r>
              <a:rPr lang="en-US" sz="3200" dirty="0" smtClean="0">
                <a:latin typeface="+mn-lt"/>
                <a:sym typeface="Symbol"/>
              </a:rPr>
              <a:t>*</a:t>
            </a:r>
            <a:endParaRPr lang="ru-RU" sz="3200" dirty="0">
              <a:latin typeface="+mn-lt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15920" y="2514600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+mn-lt"/>
                <a:sym typeface="Symbol"/>
              </a:rPr>
              <a:t>t</a:t>
            </a:r>
            <a:endParaRPr lang="ru-RU" sz="3200" i="1" dirty="0">
              <a:latin typeface="+mn-lt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609600" y="3911025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+mn-lt"/>
                <a:sym typeface="Symbol"/>
              </a:rPr>
              <a:t>t</a:t>
            </a:r>
            <a:endParaRPr lang="ru-RU" sz="3200" i="1" dirty="0">
              <a:latin typeface="+mn-lt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609600" y="5562600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+mn-lt"/>
                <a:sym typeface="Symbol"/>
              </a:rPr>
              <a:t>t</a:t>
            </a:r>
            <a:endParaRPr lang="ru-RU" sz="3200" i="1" dirty="0">
              <a:latin typeface="+mn-lt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340320" y="2438400"/>
            <a:ext cx="534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latin typeface="+mn-lt"/>
                <a:sym typeface="Symbol"/>
              </a:rPr>
              <a:t>C</a:t>
            </a:r>
            <a:r>
              <a:rPr lang="en-US" sz="3200" i="1" baseline="-25000" dirty="0" err="1" smtClean="0">
                <a:latin typeface="+mn-lt"/>
                <a:sym typeface="Symbol"/>
              </a:rPr>
              <a:t>j</a:t>
            </a:r>
            <a:endParaRPr lang="ru-RU" sz="3200" i="1" baseline="-25000" dirty="0">
              <a:latin typeface="+mn-lt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6628679" y="2463225"/>
            <a:ext cx="534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latin typeface="+mn-lt"/>
                <a:sym typeface="Symbol"/>
              </a:rPr>
              <a:t>C</a:t>
            </a:r>
            <a:r>
              <a:rPr lang="en-US" sz="3200" i="1" baseline="-25000" dirty="0" err="1" smtClean="0">
                <a:latin typeface="+mn-lt"/>
                <a:sym typeface="Symbol"/>
              </a:rPr>
              <a:t>i</a:t>
            </a:r>
            <a:endParaRPr lang="ru-RU" sz="3200" i="1" baseline="-25000" dirty="0">
              <a:latin typeface="+mn-lt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628679" y="5511225"/>
            <a:ext cx="534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latin typeface="+mn-lt"/>
                <a:sym typeface="Symbol"/>
              </a:rPr>
              <a:t>C</a:t>
            </a:r>
            <a:r>
              <a:rPr lang="en-US" sz="3200" i="1" baseline="-25000" dirty="0" err="1" smtClean="0">
                <a:latin typeface="+mn-lt"/>
                <a:sym typeface="Symbol"/>
              </a:rPr>
              <a:t>j</a:t>
            </a:r>
            <a:endParaRPr lang="ru-RU" sz="3200" i="1" baseline="-25000" dirty="0">
              <a:latin typeface="+mn-lt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3733800" y="5587425"/>
            <a:ext cx="534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latin typeface="+mn-lt"/>
                <a:sym typeface="Symbol"/>
              </a:rPr>
              <a:t>C</a:t>
            </a:r>
            <a:r>
              <a:rPr lang="en-US" sz="3200" i="1" baseline="-25000" dirty="0" err="1" smtClean="0">
                <a:latin typeface="+mn-lt"/>
                <a:sym typeface="Symbol"/>
              </a:rPr>
              <a:t>i</a:t>
            </a:r>
            <a:endParaRPr lang="ru-RU" sz="3200" i="1" baseline="-25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Preemptive solution</a:t>
            </a:r>
            <a:endParaRPr lang="ru-RU" dirty="0" smtClean="0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55650" y="3415288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783000" y="2856488"/>
            <a:ext cx="36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1870800" y="2856488"/>
            <a:ext cx="72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5132" name="Oval 14"/>
          <p:cNvSpPr>
            <a:spLocks noChangeArrowheads="1"/>
          </p:cNvSpPr>
          <p:nvPr/>
        </p:nvSpPr>
        <p:spPr bwMode="auto">
          <a:xfrm>
            <a:off x="7191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Oval 15"/>
          <p:cNvSpPr>
            <a:spLocks noChangeArrowheads="1"/>
          </p:cNvSpPr>
          <p:nvPr/>
        </p:nvSpPr>
        <p:spPr bwMode="auto">
          <a:xfrm>
            <a:off x="10795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Oval 16"/>
          <p:cNvSpPr>
            <a:spLocks noChangeArrowheads="1"/>
          </p:cNvSpPr>
          <p:nvPr/>
        </p:nvSpPr>
        <p:spPr bwMode="auto">
          <a:xfrm>
            <a:off x="1438275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Oval 17"/>
          <p:cNvSpPr>
            <a:spLocks noChangeArrowheads="1"/>
          </p:cNvSpPr>
          <p:nvPr/>
        </p:nvSpPr>
        <p:spPr bwMode="auto">
          <a:xfrm>
            <a:off x="17986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6" name="Oval 18"/>
          <p:cNvSpPr>
            <a:spLocks noChangeArrowheads="1"/>
          </p:cNvSpPr>
          <p:nvPr/>
        </p:nvSpPr>
        <p:spPr bwMode="auto">
          <a:xfrm>
            <a:off x="21590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2517775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8" name="Oval 20"/>
          <p:cNvSpPr>
            <a:spLocks noChangeArrowheads="1"/>
          </p:cNvSpPr>
          <p:nvPr/>
        </p:nvSpPr>
        <p:spPr bwMode="auto">
          <a:xfrm>
            <a:off x="50371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Oval 21"/>
          <p:cNvSpPr>
            <a:spLocks noChangeArrowheads="1"/>
          </p:cNvSpPr>
          <p:nvPr/>
        </p:nvSpPr>
        <p:spPr bwMode="auto">
          <a:xfrm>
            <a:off x="53975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Oval 22"/>
          <p:cNvSpPr>
            <a:spLocks noChangeArrowheads="1"/>
          </p:cNvSpPr>
          <p:nvPr/>
        </p:nvSpPr>
        <p:spPr bwMode="auto">
          <a:xfrm>
            <a:off x="5757863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Oval 23"/>
          <p:cNvSpPr>
            <a:spLocks noChangeArrowheads="1"/>
          </p:cNvSpPr>
          <p:nvPr/>
        </p:nvSpPr>
        <p:spPr bwMode="auto">
          <a:xfrm>
            <a:off x="61166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2" name="Oval 24"/>
          <p:cNvSpPr>
            <a:spLocks noChangeArrowheads="1"/>
          </p:cNvSpPr>
          <p:nvPr/>
        </p:nvSpPr>
        <p:spPr bwMode="auto">
          <a:xfrm>
            <a:off x="64770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3" name="Oval 25"/>
          <p:cNvSpPr>
            <a:spLocks noChangeArrowheads="1"/>
          </p:cNvSpPr>
          <p:nvPr/>
        </p:nvSpPr>
        <p:spPr bwMode="auto">
          <a:xfrm>
            <a:off x="6837363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4" name="Oval 27"/>
          <p:cNvSpPr>
            <a:spLocks noChangeArrowheads="1"/>
          </p:cNvSpPr>
          <p:nvPr/>
        </p:nvSpPr>
        <p:spPr bwMode="auto">
          <a:xfrm>
            <a:off x="28781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5" name="Oval 28"/>
          <p:cNvSpPr>
            <a:spLocks noChangeArrowheads="1"/>
          </p:cNvSpPr>
          <p:nvPr/>
        </p:nvSpPr>
        <p:spPr bwMode="auto">
          <a:xfrm>
            <a:off x="32385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Oval 29"/>
          <p:cNvSpPr>
            <a:spLocks noChangeArrowheads="1"/>
          </p:cNvSpPr>
          <p:nvPr/>
        </p:nvSpPr>
        <p:spPr bwMode="auto">
          <a:xfrm>
            <a:off x="3598863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7" name="Oval 30"/>
          <p:cNvSpPr>
            <a:spLocks noChangeArrowheads="1"/>
          </p:cNvSpPr>
          <p:nvPr/>
        </p:nvSpPr>
        <p:spPr bwMode="auto">
          <a:xfrm>
            <a:off x="39576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8" name="Oval 31"/>
          <p:cNvSpPr>
            <a:spLocks noChangeArrowheads="1"/>
          </p:cNvSpPr>
          <p:nvPr/>
        </p:nvSpPr>
        <p:spPr bwMode="auto">
          <a:xfrm>
            <a:off x="43180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9" name="Oval 32"/>
          <p:cNvSpPr>
            <a:spLocks noChangeArrowheads="1"/>
          </p:cNvSpPr>
          <p:nvPr/>
        </p:nvSpPr>
        <p:spPr bwMode="auto">
          <a:xfrm>
            <a:off x="4678363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92270" name="Group 110"/>
          <p:cNvGraphicFramePr>
            <a:graphicFrameLocks noGrp="1"/>
          </p:cNvGraphicFramePr>
          <p:nvPr/>
        </p:nvGraphicFramePr>
        <p:xfrm>
          <a:off x="1879600" y="4267200"/>
          <a:ext cx="2692400" cy="1592263"/>
        </p:xfrm>
        <a:graphic>
          <a:graphicData uri="http://schemas.openxmlformats.org/drawingml/2006/table">
            <a:tbl>
              <a:tblPr/>
              <a:tblGrid>
                <a:gridCol w="1223962"/>
                <a:gridCol w="1468438"/>
              </a:tblGrid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3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10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85" name="Oval 141"/>
          <p:cNvSpPr>
            <a:spLocks noChangeArrowheads="1"/>
          </p:cNvSpPr>
          <p:nvPr/>
        </p:nvSpPr>
        <p:spPr bwMode="auto">
          <a:xfrm>
            <a:off x="7197725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6" name="Oval 142"/>
          <p:cNvSpPr>
            <a:spLocks noChangeArrowheads="1"/>
          </p:cNvSpPr>
          <p:nvPr/>
        </p:nvSpPr>
        <p:spPr bwMode="auto">
          <a:xfrm>
            <a:off x="75565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7" name="Text Box 143"/>
          <p:cNvSpPr txBox="1">
            <a:spLocks noChangeArrowheads="1"/>
          </p:cNvSpPr>
          <p:nvPr/>
        </p:nvSpPr>
        <p:spPr bwMode="auto">
          <a:xfrm>
            <a:off x="601663" y="34803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5188" name="Text Box 144"/>
          <p:cNvSpPr txBox="1">
            <a:spLocks noChangeArrowheads="1"/>
          </p:cNvSpPr>
          <p:nvPr/>
        </p:nvSpPr>
        <p:spPr bwMode="auto">
          <a:xfrm>
            <a:off x="7805738" y="34883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</a:t>
            </a:r>
            <a:endParaRPr lang="ru-RU"/>
          </a:p>
        </p:txBody>
      </p:sp>
      <p:sp>
        <p:nvSpPr>
          <p:cNvPr id="5189" name="Text Box 145"/>
          <p:cNvSpPr txBox="1">
            <a:spLocks noChangeArrowheads="1"/>
          </p:cNvSpPr>
          <p:nvPr/>
        </p:nvSpPr>
        <p:spPr bwMode="auto">
          <a:xfrm>
            <a:off x="2401888" y="34803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5190" name="Text Box 146"/>
          <p:cNvSpPr txBox="1">
            <a:spLocks noChangeArrowheads="1"/>
          </p:cNvSpPr>
          <p:nvPr/>
        </p:nvSpPr>
        <p:spPr bwMode="auto">
          <a:xfrm>
            <a:off x="4159250" y="348037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5191" name="Text Box 147"/>
          <p:cNvSpPr txBox="1">
            <a:spLocks noChangeArrowheads="1"/>
          </p:cNvSpPr>
          <p:nvPr/>
        </p:nvSpPr>
        <p:spPr bwMode="auto">
          <a:xfrm>
            <a:off x="5959475" y="348037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15</a:t>
            </a:r>
            <a:endParaRPr lang="ru-RU" dirty="0"/>
          </a:p>
        </p:txBody>
      </p:sp>
      <p:sp>
        <p:nvSpPr>
          <p:cNvPr id="5193" name="Oval 25"/>
          <p:cNvSpPr>
            <a:spLocks noChangeArrowheads="1"/>
          </p:cNvSpPr>
          <p:nvPr/>
        </p:nvSpPr>
        <p:spPr bwMode="auto">
          <a:xfrm>
            <a:off x="8008938" y="3415288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95" name="Rectangle 136"/>
          <p:cNvSpPr>
            <a:spLocks noChangeArrowheads="1"/>
          </p:cNvSpPr>
          <p:nvPr/>
        </p:nvSpPr>
        <p:spPr bwMode="auto">
          <a:xfrm>
            <a:off x="1117600" y="4294187"/>
            <a:ext cx="360363" cy="3952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5196" name="Rectangle 63"/>
          <p:cNvSpPr>
            <a:spLocks noChangeArrowheads="1"/>
          </p:cNvSpPr>
          <p:nvPr/>
        </p:nvSpPr>
        <p:spPr bwMode="auto">
          <a:xfrm>
            <a:off x="1117600" y="4827587"/>
            <a:ext cx="360363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5197" name="Rectangle 65"/>
          <p:cNvSpPr>
            <a:spLocks noChangeArrowheads="1"/>
          </p:cNvSpPr>
          <p:nvPr/>
        </p:nvSpPr>
        <p:spPr bwMode="auto">
          <a:xfrm>
            <a:off x="1117600" y="5422900"/>
            <a:ext cx="3603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152400" y="2057400"/>
            <a:ext cx="6591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r>
              <a:rPr lang="en-US" sz="32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endParaRPr lang="ru-RU" baseline="30000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3200400" y="1828800"/>
            <a:ext cx="41360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3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= 2</a:t>
            </a:r>
            <a:r>
              <a:rPr lang="ru-RU" sz="2400" dirty="0" smtClean="0">
                <a:solidFill>
                  <a:srgbClr val="000000"/>
                </a:solidFill>
                <a:latin typeface="+mn-lt"/>
              </a:rPr>
              <a:t>2</a:t>
            </a:r>
            <a:endParaRPr lang="ru-RU" sz="2400" dirty="0">
              <a:latin typeface="+mn-lt"/>
            </a:endParaRPr>
          </a:p>
        </p:txBody>
      </p:sp>
      <p:sp>
        <p:nvSpPr>
          <p:cNvPr id="87" name="Rectangle 12"/>
          <p:cNvSpPr>
            <a:spLocks noChangeArrowheads="1"/>
          </p:cNvSpPr>
          <p:nvPr/>
        </p:nvSpPr>
        <p:spPr bwMode="auto">
          <a:xfrm>
            <a:off x="1164000" y="2856488"/>
            <a:ext cx="36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88" name="Rectangle 136"/>
          <p:cNvSpPr>
            <a:spLocks noChangeArrowheads="1"/>
          </p:cNvSpPr>
          <p:nvPr/>
        </p:nvSpPr>
        <p:spPr bwMode="auto">
          <a:xfrm>
            <a:off x="1544637" y="2856488"/>
            <a:ext cx="360363" cy="3952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89" name="Rectangle 11"/>
          <p:cNvSpPr>
            <a:spLocks noChangeArrowheads="1"/>
          </p:cNvSpPr>
          <p:nvPr/>
        </p:nvSpPr>
        <p:spPr bwMode="auto">
          <a:xfrm>
            <a:off x="2572200" y="2856488"/>
            <a:ext cx="324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Lower bound</a:t>
            </a:r>
            <a:endParaRPr lang="ru-RU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Let</a:t>
            </a:r>
            <a:r>
              <a:rPr lang="ru-RU" sz="2800" dirty="0" smtClean="0"/>
              <a:t>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en-US" sz="2800" dirty="0" smtClean="0"/>
              <a:t>) be the completion time of job</a:t>
            </a:r>
            <a:r>
              <a:rPr lang="ru-RU" sz="2800" dirty="0" smtClean="0"/>
              <a:t> </a:t>
            </a:r>
            <a:r>
              <a:rPr lang="en-US" sz="2800" i="1" dirty="0" smtClean="0"/>
              <a:t>j</a:t>
            </a:r>
            <a:r>
              <a:rPr lang="en-US" sz="2800" dirty="0" smtClean="0"/>
              <a:t> in an optimal preemptive schedule</a:t>
            </a:r>
            <a:r>
              <a:rPr lang="ru-RU" sz="2800" dirty="0" smtClean="0"/>
              <a:t>.</a:t>
            </a:r>
          </a:p>
          <a:p>
            <a:r>
              <a:rPr lang="en-US" sz="2800" dirty="0" smtClean="0"/>
              <a:t>Let</a:t>
            </a:r>
            <a:r>
              <a:rPr lang="ru-RU" sz="2800" dirty="0" smtClean="0"/>
              <a:t> </a:t>
            </a:r>
            <a:r>
              <a:rPr lang="en-US" sz="2800" dirty="0" smtClean="0"/>
              <a:t>OPT</a:t>
            </a:r>
            <a:r>
              <a:rPr lang="ru-RU" sz="2800" dirty="0" smtClean="0"/>
              <a:t> </a:t>
            </a:r>
            <a:r>
              <a:rPr lang="en-US" sz="2800" dirty="0" smtClean="0"/>
              <a:t>be the sum of completion times in an optimal nonpreemptive schedule</a:t>
            </a:r>
            <a:r>
              <a:rPr lang="ru-RU" sz="2800" dirty="0" smtClean="0"/>
              <a:t>.</a:t>
            </a:r>
          </a:p>
          <a:p>
            <a:r>
              <a:rPr lang="en-US" sz="2800" dirty="0" smtClean="0"/>
              <a:t>We have 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209800" y="3810000"/>
          <a:ext cx="2874963" cy="1093788"/>
        </p:xfrm>
        <a:graphic>
          <a:graphicData uri="http://schemas.openxmlformats.org/presentationml/2006/ole">
            <p:oleObj spid="_x0000_s54273" name="Формула" r:id="rId3" imgW="116820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7466</TotalTime>
  <Words>2637</Words>
  <Application>Microsoft Office PowerPoint</Application>
  <PresentationFormat>Экран (4:3)</PresentationFormat>
  <Paragraphs>280</Paragraphs>
  <Slides>42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42</vt:i4>
      </vt:variant>
    </vt:vector>
  </HeadingPairs>
  <TitlesOfParts>
    <vt:vector size="45" baseType="lpstr">
      <vt:lpstr>Default Design</vt:lpstr>
      <vt:lpstr>Формула</vt:lpstr>
      <vt:lpstr>Microsoft Equation 3.0</vt:lpstr>
      <vt:lpstr>Linear program</vt:lpstr>
      <vt:lpstr>Rounding</vt:lpstr>
      <vt:lpstr>1|rj |ΣCj</vt:lpstr>
      <vt:lpstr>Example</vt:lpstr>
      <vt:lpstr>1|pmtn, rj |ΣCj</vt:lpstr>
      <vt:lpstr>SRPT rule</vt:lpstr>
      <vt:lpstr>Exchange argument</vt:lpstr>
      <vt:lpstr>Preemptive solution</vt:lpstr>
      <vt:lpstr>Lower bound</vt:lpstr>
      <vt:lpstr>Algorithm                                         «Rounding preemptive schedule»</vt:lpstr>
      <vt:lpstr>Example</vt:lpstr>
      <vt:lpstr>Слайд 12</vt:lpstr>
      <vt:lpstr>Proof</vt:lpstr>
      <vt:lpstr>Proof</vt:lpstr>
      <vt:lpstr>2-approximation</vt:lpstr>
      <vt:lpstr>1|rj |ΣwjCj</vt:lpstr>
      <vt:lpstr>1|pmtn, rj |ΣwjCj</vt:lpstr>
      <vt:lpstr>What we use to obtain the 2-approximation?</vt:lpstr>
      <vt:lpstr>Variables and constraints</vt:lpstr>
      <vt:lpstr>Second set of constraints</vt:lpstr>
      <vt:lpstr>Queyranne’s inequality</vt:lpstr>
      <vt:lpstr>LP(1|rj |ΣwjCj)</vt:lpstr>
      <vt:lpstr>Algorithm 1|rj |ΣwjCj</vt:lpstr>
      <vt:lpstr>3-approximation</vt:lpstr>
      <vt:lpstr>Proof</vt:lpstr>
      <vt:lpstr>Слайд 26</vt:lpstr>
      <vt:lpstr>Proof</vt:lpstr>
      <vt:lpstr>How to solve LP?</vt:lpstr>
      <vt:lpstr>Ellipsoid method (draft)</vt:lpstr>
      <vt:lpstr>Löwner-John ellipsoid</vt:lpstr>
      <vt:lpstr>Ellipsoid method (draft)</vt:lpstr>
      <vt:lpstr>How to find the violated constraint?</vt:lpstr>
      <vt:lpstr>Separation oracle</vt:lpstr>
      <vt:lpstr>Proof (1)</vt:lpstr>
      <vt:lpstr>Слайд 35</vt:lpstr>
      <vt:lpstr>Removing of jobs</vt:lpstr>
      <vt:lpstr>Adding of jobs</vt:lpstr>
      <vt:lpstr>Ellipsoid Method (1)</vt:lpstr>
      <vt:lpstr>Ellipsoid Method (2)</vt:lpstr>
      <vt:lpstr>Ellipsoid Method (3)</vt:lpstr>
      <vt:lpstr>Löwner-John ellipsoid</vt:lpstr>
      <vt:lpstr>Ellipsoid Method (3)</vt:lpstr>
    </vt:vector>
  </TitlesOfParts>
  <Company>ncnu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PTAS  for Open Shop Scheduling Problem</dc:title>
  <dc:creator>Kononov</dc:creator>
  <cp:lastModifiedBy>Кононов</cp:lastModifiedBy>
  <cp:revision>324</cp:revision>
  <dcterms:created xsi:type="dcterms:W3CDTF">2003-03-19T10:41:40Z</dcterms:created>
  <dcterms:modified xsi:type="dcterms:W3CDTF">2015-05-15T08:58:10Z</dcterms:modified>
</cp:coreProperties>
</file>