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27" r:id="rId2"/>
    <p:sldId id="324" r:id="rId3"/>
    <p:sldId id="356" r:id="rId4"/>
    <p:sldId id="326" r:id="rId5"/>
    <p:sldId id="328" r:id="rId6"/>
    <p:sldId id="329" r:id="rId7"/>
    <p:sldId id="332" r:id="rId8"/>
    <p:sldId id="333" r:id="rId9"/>
    <p:sldId id="331" r:id="rId10"/>
    <p:sldId id="334" r:id="rId11"/>
    <p:sldId id="357" r:id="rId12"/>
    <p:sldId id="358" r:id="rId13"/>
    <p:sldId id="330" r:id="rId14"/>
    <p:sldId id="336" r:id="rId15"/>
    <p:sldId id="359" r:id="rId16"/>
    <p:sldId id="337" r:id="rId17"/>
    <p:sldId id="338" r:id="rId18"/>
    <p:sldId id="348" r:id="rId19"/>
    <p:sldId id="349" r:id="rId20"/>
    <p:sldId id="350" r:id="rId21"/>
    <p:sldId id="351" r:id="rId22"/>
    <p:sldId id="352" r:id="rId23"/>
    <p:sldId id="353" r:id="rId24"/>
    <p:sldId id="339" r:id="rId25"/>
    <p:sldId id="347" r:id="rId26"/>
    <p:sldId id="360" r:id="rId27"/>
    <p:sldId id="361" r:id="rId28"/>
    <p:sldId id="362" r:id="rId29"/>
    <p:sldId id="340" r:id="rId30"/>
    <p:sldId id="341" r:id="rId31"/>
    <p:sldId id="342" r:id="rId32"/>
    <p:sldId id="343" r:id="rId33"/>
    <p:sldId id="344" r:id="rId34"/>
    <p:sldId id="345" r:id="rId35"/>
    <p:sldId id="346" r:id="rId36"/>
    <p:sldId id="355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00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E18DAF2-EDEC-4FD9-A9B9-D022022E65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4D3AF6-0866-43E8-B9F8-BA1FE603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78F06-253A-40D2-8E24-99A9DF9E9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4C5FF-48B3-43A1-8E1B-8CA02FCF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CF328-8DA1-49D5-B1DF-87560888E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21156-2733-44F0-8E31-2CD4A1A39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7FA69-915B-4963-8063-8DDBA5C7E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F33A3-1A5B-41CC-B84C-910CF9E79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34380-FA76-429C-85A5-A06A4F667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8555F-F0F3-4C9E-ADE4-67D9C3583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502F-A512-4F53-A5DF-4F513FB8A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B99D0-767A-474D-B3D9-3E00A1870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A9C0A-0B82-4306-9AF2-05A3AF8C0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A76B81E7-40DA-47F2-BD17-4EDA8854B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Combinatorial Algorithms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 Cover Problem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</a:t>
            </a:r>
            <a:endParaRPr lang="ru-RU" sz="4000" dirty="0" smtClean="0"/>
          </a:p>
        </p:txBody>
      </p:sp>
      <p:sp>
        <p:nvSpPr>
          <p:cNvPr id="12291" name="Oval 3"/>
          <p:cNvSpPr>
            <a:spLocks noChangeAspect="1" noChangeArrowheads="1"/>
          </p:cNvSpPr>
          <p:nvPr/>
        </p:nvSpPr>
        <p:spPr bwMode="auto">
          <a:xfrm>
            <a:off x="1600200" y="3429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Oval 4"/>
          <p:cNvSpPr>
            <a:spLocks noChangeAspect="1" noChangeArrowheads="1"/>
          </p:cNvSpPr>
          <p:nvPr/>
        </p:nvSpPr>
        <p:spPr bwMode="auto">
          <a:xfrm>
            <a:off x="3733800" y="3429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Oval 6"/>
          <p:cNvSpPr>
            <a:spLocks noChangeAspect="1" noChangeArrowheads="1"/>
          </p:cNvSpPr>
          <p:nvPr/>
        </p:nvSpPr>
        <p:spPr bwMode="auto">
          <a:xfrm>
            <a:off x="5562600" y="3429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Oval 9"/>
          <p:cNvSpPr>
            <a:spLocks noChangeAspect="1" noChangeArrowheads="1"/>
          </p:cNvSpPr>
          <p:nvPr/>
        </p:nvSpPr>
        <p:spPr bwMode="auto">
          <a:xfrm>
            <a:off x="2590800" y="3429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Oval 20"/>
          <p:cNvSpPr>
            <a:spLocks noChangeAspect="1" noChangeArrowheads="1"/>
          </p:cNvSpPr>
          <p:nvPr/>
        </p:nvSpPr>
        <p:spPr bwMode="auto">
          <a:xfrm>
            <a:off x="6477000" y="3429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Oval 27"/>
          <p:cNvSpPr>
            <a:spLocks noChangeArrowheads="1"/>
          </p:cNvSpPr>
          <p:nvPr/>
        </p:nvSpPr>
        <p:spPr bwMode="auto">
          <a:xfrm>
            <a:off x="762000" y="2895600"/>
            <a:ext cx="6705600" cy="1447800"/>
          </a:xfrm>
          <a:prstGeom prst="ellips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Oval 28"/>
          <p:cNvSpPr>
            <a:spLocks noChangeArrowheads="1"/>
          </p:cNvSpPr>
          <p:nvPr/>
        </p:nvSpPr>
        <p:spPr bwMode="auto">
          <a:xfrm>
            <a:off x="1447800" y="2667000"/>
            <a:ext cx="609600" cy="18288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Oval 29"/>
          <p:cNvSpPr>
            <a:spLocks noChangeArrowheads="1"/>
          </p:cNvSpPr>
          <p:nvPr/>
        </p:nvSpPr>
        <p:spPr bwMode="auto">
          <a:xfrm>
            <a:off x="2438400" y="2667000"/>
            <a:ext cx="609600" cy="18288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9" name="Oval 30"/>
          <p:cNvSpPr>
            <a:spLocks noChangeArrowheads="1"/>
          </p:cNvSpPr>
          <p:nvPr/>
        </p:nvSpPr>
        <p:spPr bwMode="auto">
          <a:xfrm>
            <a:off x="3581400" y="2667000"/>
            <a:ext cx="609600" cy="18288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Oval 31"/>
          <p:cNvSpPr>
            <a:spLocks noChangeArrowheads="1"/>
          </p:cNvSpPr>
          <p:nvPr/>
        </p:nvSpPr>
        <p:spPr bwMode="auto">
          <a:xfrm>
            <a:off x="5410200" y="2667000"/>
            <a:ext cx="609600" cy="18288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Oval 32"/>
          <p:cNvSpPr>
            <a:spLocks noChangeArrowheads="1"/>
          </p:cNvSpPr>
          <p:nvPr/>
        </p:nvSpPr>
        <p:spPr bwMode="auto">
          <a:xfrm>
            <a:off x="6324600" y="2667000"/>
            <a:ext cx="609600" cy="1828800"/>
          </a:xfrm>
          <a:prstGeom prst="ellips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2" name="Text Box 33"/>
          <p:cNvSpPr txBox="1">
            <a:spLocks noChangeArrowheads="1"/>
          </p:cNvSpPr>
          <p:nvPr/>
        </p:nvSpPr>
        <p:spPr bwMode="auto">
          <a:xfrm>
            <a:off x="4354513" y="3443288"/>
            <a:ext cx="598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●●●</a:t>
            </a:r>
          </a:p>
        </p:txBody>
      </p:sp>
      <p:sp>
        <p:nvSpPr>
          <p:cNvPr id="12303" name="Text Box 34"/>
          <p:cNvSpPr txBox="1">
            <a:spLocks noChangeArrowheads="1"/>
          </p:cNvSpPr>
          <p:nvPr/>
        </p:nvSpPr>
        <p:spPr bwMode="auto">
          <a:xfrm>
            <a:off x="7696200" y="3254375"/>
            <a:ext cx="88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latin typeface="Times New Roman" pitchFamily="18" charset="0"/>
              </a:rPr>
              <a:t>1+ </a:t>
            </a:r>
            <a:r>
              <a:rPr lang="el-GR" sz="3200"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12304" name="Text Box 35"/>
          <p:cNvSpPr txBox="1">
            <a:spLocks noChangeArrowheads="1"/>
          </p:cNvSpPr>
          <p:nvPr/>
        </p:nvSpPr>
        <p:spPr bwMode="auto">
          <a:xfrm>
            <a:off x="1295400" y="46482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/n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2305" name="Text Box 36"/>
          <p:cNvSpPr txBox="1">
            <a:spLocks noChangeArrowheads="1"/>
          </p:cNvSpPr>
          <p:nvPr/>
        </p:nvSpPr>
        <p:spPr bwMode="auto">
          <a:xfrm>
            <a:off x="2057400" y="4648200"/>
            <a:ext cx="1231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/(n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–1)</a:t>
            </a:r>
          </a:p>
        </p:txBody>
      </p:sp>
      <p:sp>
        <p:nvSpPr>
          <p:cNvPr id="12306" name="Text Box 37"/>
          <p:cNvSpPr txBox="1">
            <a:spLocks noChangeArrowheads="1"/>
          </p:cNvSpPr>
          <p:nvPr/>
        </p:nvSpPr>
        <p:spPr bwMode="auto">
          <a:xfrm>
            <a:off x="3263900" y="4648200"/>
            <a:ext cx="1231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/(n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–2)</a:t>
            </a:r>
          </a:p>
        </p:txBody>
      </p:sp>
      <p:sp>
        <p:nvSpPr>
          <p:cNvPr id="12307" name="Text Box 38"/>
          <p:cNvSpPr txBox="1">
            <a:spLocks noChangeArrowheads="1"/>
          </p:cNvSpPr>
          <p:nvPr/>
        </p:nvSpPr>
        <p:spPr bwMode="auto">
          <a:xfrm>
            <a:off x="5457825" y="45720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/2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2308" name="Text Box 39"/>
          <p:cNvSpPr txBox="1">
            <a:spLocks noChangeArrowheads="1"/>
          </p:cNvSpPr>
          <p:nvPr/>
        </p:nvSpPr>
        <p:spPr bwMode="auto">
          <a:xfrm>
            <a:off x="6477000" y="4586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83F0F1-7739-4A74-A222-6BA2694950A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Vertex cover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 an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</a:t>
            </a:r>
            <a:r>
              <a:rPr lang="en-US" sz="2800" dirty="0" smtClean="0"/>
              <a:t>, and a cost function on vertices </a:t>
            </a:r>
            <a:r>
              <a:rPr lang="en-US" sz="2800" i="1" dirty="0" smtClean="0"/>
              <a:t>c</a:t>
            </a:r>
            <a:r>
              <a:rPr lang="en-US" sz="2800" dirty="0" smtClean="0"/>
              <a:t>: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minimum cost vertex cover.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introduce a technique of layering.</a:t>
            </a:r>
          </a:p>
          <a:p>
            <a:r>
              <a:rPr lang="en-US" dirty="0" smtClean="0"/>
              <a:t>The idea in layering is to decompose the given weight function on vertices into convenient functions, called degree-weighted, on a nested sequence of subgraphs </a:t>
            </a:r>
            <a:r>
              <a:rPr lang="en-US" i="1" dirty="0" smtClean="0"/>
              <a:t>G</a:t>
            </a:r>
            <a:r>
              <a:rPr lang="en-US" dirty="0" smtClean="0"/>
              <a:t>. For degree-weighted functions, we will show that we will be within twice the optimal even if we pick all vertices in the cover.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Degree-weighted function</a:t>
            </a:r>
            <a:endParaRPr lang="ru-RU" sz="40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en-US" dirty="0" smtClean="0"/>
              <a:t>Let </a:t>
            </a:r>
            <a:r>
              <a:rPr lang="en-US" i="1" dirty="0" smtClean="0"/>
              <a:t>w</a:t>
            </a:r>
            <a:r>
              <a:rPr lang="en-US" dirty="0" smtClean="0"/>
              <a:t>: 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dirty="0" smtClean="0"/>
              <a:t>be the function assigning weights to the vertices of the given graph                  </a:t>
            </a:r>
            <a:r>
              <a:rPr lang="en-US" i="1" dirty="0" smtClean="0"/>
              <a:t>G </a:t>
            </a:r>
            <a:r>
              <a:rPr lang="en-US" dirty="0" smtClean="0"/>
              <a:t>= (</a:t>
            </a:r>
            <a:r>
              <a:rPr lang="en-US" i="1" dirty="0" smtClean="0"/>
              <a:t>V,E</a:t>
            </a:r>
            <a:r>
              <a:rPr lang="en-US" dirty="0" smtClean="0"/>
              <a:t>). </a:t>
            </a:r>
          </a:p>
          <a:p>
            <a:pPr eaLnBrk="1" hangingPunct="1"/>
            <a:r>
              <a:rPr lang="en-US" dirty="0" smtClean="0"/>
              <a:t>We will say that a function assigning vertex weight is </a:t>
            </a:r>
            <a:r>
              <a:rPr lang="en-US" b="1" dirty="0" smtClean="0"/>
              <a:t>degree</a:t>
            </a:r>
            <a:r>
              <a:rPr lang="ru-RU" b="1" dirty="0" smtClean="0"/>
              <a:t>-</a:t>
            </a:r>
            <a:r>
              <a:rPr lang="en-US" b="1" dirty="0" smtClean="0"/>
              <a:t>weighted</a:t>
            </a:r>
            <a:r>
              <a:rPr lang="ru-RU" dirty="0" smtClean="0"/>
              <a:t>, </a:t>
            </a:r>
            <a:r>
              <a:rPr lang="en-US" dirty="0" smtClean="0"/>
              <a:t>if there is a constant</a:t>
            </a:r>
            <a:r>
              <a:rPr lang="ru-RU" dirty="0" smtClean="0"/>
              <a:t> </a:t>
            </a:r>
            <a:r>
              <a:rPr lang="ru-RU" i="1" dirty="0" smtClean="0"/>
              <a:t>с</a:t>
            </a:r>
            <a:r>
              <a:rPr lang="en-US" i="1" dirty="0" smtClean="0"/>
              <a:t> </a:t>
            </a:r>
            <a:r>
              <a:rPr lang="en-US" dirty="0" smtClean="0"/>
              <a:t>&gt; 0</a:t>
            </a:r>
            <a:r>
              <a:rPr lang="ru-RU" dirty="0" smtClean="0"/>
              <a:t>, </a:t>
            </a:r>
            <a:r>
              <a:rPr lang="en-US" dirty="0" smtClean="0"/>
              <a:t>such that the weight of each vertex</a:t>
            </a:r>
            <a:r>
              <a:rPr lang="ru-RU" dirty="0" smtClean="0"/>
              <a:t> </a:t>
            </a:r>
            <a:r>
              <a:rPr lang="en-US" i="1" dirty="0" err="1" smtClean="0">
                <a:sym typeface="Symbol" pitchFamily="18" charset="2"/>
              </a:rPr>
              <a:t>v</a:t>
            </a:r>
            <a:r>
              <a:rPr lang="en-US" dirty="0" err="1" smtClean="0">
                <a:sym typeface="Symbol" pitchFamily="18" charset="2"/>
              </a:rPr>
              <a:t></a:t>
            </a:r>
            <a:r>
              <a:rPr lang="en-US" i="1" dirty="0" err="1" smtClean="0">
                <a:cs typeface="Times New Roman" pitchFamily="18" charset="0"/>
              </a:rPr>
              <a:t>V</a:t>
            </a:r>
            <a:r>
              <a:rPr lang="en-US" i="1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is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i="1" dirty="0" smtClean="0"/>
              <a:t>с</a:t>
            </a:r>
            <a:r>
              <a:rPr lang="ru-RU" i="1" dirty="0" smtClean="0">
                <a:sym typeface="Symbol" pitchFamily="18" charset="2"/>
              </a:rPr>
              <a:t></a:t>
            </a:r>
            <a:r>
              <a:rPr lang="en-US" i="1" dirty="0" smtClean="0">
                <a:sym typeface="Symbol" pitchFamily="18" charset="2"/>
              </a:rPr>
              <a:t> </a:t>
            </a:r>
            <a:r>
              <a:rPr lang="en-US" dirty="0" smtClean="0"/>
              <a:t>deg(</a:t>
            </a:r>
            <a:r>
              <a:rPr lang="en-US" i="1" dirty="0" smtClean="0"/>
              <a:t>v</a:t>
            </a:r>
            <a:r>
              <a:rPr lang="en-US" dirty="0" smtClean="0"/>
              <a:t>).</a:t>
            </a:r>
            <a:r>
              <a:rPr lang="en-US" i="1" dirty="0" smtClean="0">
                <a:cs typeface="Times New Roman" pitchFamily="18" charset="0"/>
              </a:rPr>
              <a:t> </a:t>
            </a:r>
            <a:endParaRPr lang="ru-RU" i="1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r>
              <a:rPr lang="en-US" b="1" dirty="0" smtClean="0">
                <a:solidFill>
                  <a:srgbClr val="CC3399"/>
                </a:solidFill>
              </a:rPr>
              <a:t>.3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 Let</a:t>
            </a:r>
            <a:r>
              <a:rPr lang="ru-RU" dirty="0" smtClean="0"/>
              <a:t> </a:t>
            </a:r>
            <a:r>
              <a:rPr lang="en-US" i="1" dirty="0" smtClean="0"/>
              <a:t>w</a:t>
            </a:r>
            <a:r>
              <a:rPr lang="en-US" dirty="0" smtClean="0"/>
              <a:t>: </a:t>
            </a:r>
            <a:r>
              <a:rPr lang="en-US" i="1" dirty="0" smtClean="0"/>
              <a:t>V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/>
              <a:t>be a degree</a:t>
            </a:r>
            <a:r>
              <a:rPr lang="ru-RU" dirty="0" smtClean="0"/>
              <a:t>-</a:t>
            </a:r>
            <a:r>
              <a:rPr lang="en-US" dirty="0" smtClean="0"/>
              <a:t>weighted function</a:t>
            </a:r>
            <a:r>
              <a:rPr lang="ru-RU" dirty="0" smtClean="0"/>
              <a:t>. </a:t>
            </a:r>
            <a:r>
              <a:rPr lang="en-US" dirty="0" smtClean="0"/>
              <a:t>Then</a:t>
            </a:r>
            <a:r>
              <a:rPr lang="ru-RU" dirty="0" smtClean="0"/>
              <a:t> </a:t>
            </a:r>
            <a:r>
              <a:rPr lang="en-US" i="1" dirty="0" smtClean="0"/>
              <a:t>w</a:t>
            </a:r>
            <a:r>
              <a:rPr lang="ru-RU" dirty="0" smtClean="0"/>
              <a:t>(</a:t>
            </a:r>
            <a:r>
              <a:rPr lang="en-US" i="1" dirty="0" smtClean="0"/>
              <a:t>V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</a:t>
            </a:r>
            <a:r>
              <a:rPr lang="ru-RU" dirty="0" smtClean="0">
                <a:sym typeface="Symbol" pitchFamily="18" charset="2"/>
              </a:rPr>
              <a:t> 2 </a:t>
            </a:r>
            <a:r>
              <a:rPr lang="en-US" dirty="0" smtClean="0">
                <a:sym typeface="Symbol" pitchFamily="18" charset="2"/>
              </a:rPr>
              <a:t>OPT.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167639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c</a:t>
            </a:r>
            <a:r>
              <a:rPr lang="en-US" dirty="0" smtClean="0"/>
              <a:t> be the constant such that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ru-RU" i="1" dirty="0" smtClean="0"/>
              <a:t> </a:t>
            </a:r>
            <a:r>
              <a:rPr lang="en-US" i="1" dirty="0" smtClean="0"/>
              <a:t>= </a:t>
            </a:r>
            <a:r>
              <a:rPr lang="ru-RU" i="1" dirty="0" smtClean="0"/>
              <a:t>с</a:t>
            </a:r>
            <a:r>
              <a:rPr lang="ru-RU" i="1" dirty="0" smtClean="0">
                <a:sym typeface="Symbol" pitchFamily="18" charset="2"/>
              </a:rPr>
              <a:t></a:t>
            </a:r>
            <a:r>
              <a:rPr lang="en-US" i="1" dirty="0" smtClean="0">
                <a:sym typeface="Symbol" pitchFamily="18" charset="2"/>
              </a:rPr>
              <a:t> </a:t>
            </a:r>
            <a:r>
              <a:rPr lang="en-US" dirty="0" smtClean="0"/>
              <a:t>deg(</a:t>
            </a:r>
            <a:r>
              <a:rPr lang="en-US" i="1" dirty="0" smtClean="0"/>
              <a:t>v</a:t>
            </a:r>
            <a:r>
              <a:rPr lang="en-US" dirty="0" smtClean="0"/>
              <a:t>), and let </a:t>
            </a:r>
            <a:r>
              <a:rPr lang="en-US" i="1" dirty="0" smtClean="0"/>
              <a:t>U</a:t>
            </a:r>
            <a:r>
              <a:rPr lang="en-US" dirty="0" smtClean="0"/>
              <a:t> be an optimal vertex cover in </a:t>
            </a:r>
            <a:r>
              <a:rPr lang="en-US" i="1" dirty="0" smtClean="0"/>
              <a:t>G</a:t>
            </a:r>
            <a:r>
              <a:rPr lang="en-US" dirty="0" smtClean="0"/>
              <a:t>. Since </a:t>
            </a:r>
            <a:r>
              <a:rPr lang="en-US" i="1" dirty="0" smtClean="0"/>
              <a:t>U </a:t>
            </a:r>
            <a:r>
              <a:rPr lang="en-US" dirty="0" smtClean="0"/>
              <a:t>covers all the edges,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429000" y="3352800"/>
          <a:ext cx="2317750" cy="846138"/>
        </p:xfrm>
        <a:graphic>
          <a:graphicData uri="http://schemas.openxmlformats.org/presentationml/2006/ole">
            <p:oleObj spid="_x0000_s39938" name="Формула" r:id="rId3" imgW="939600" imgH="34272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4419600"/>
            <a:ext cx="6144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+mn-lt"/>
              </a:rPr>
              <a:t> Therefore, </a:t>
            </a:r>
            <a:r>
              <a:rPr lang="en-US" sz="3200" i="1" dirty="0" smtClean="0">
                <a:latin typeface="+mn-lt"/>
              </a:rPr>
              <a:t>w</a:t>
            </a:r>
            <a:r>
              <a:rPr lang="en-US" sz="3200" dirty="0" smtClean="0">
                <a:latin typeface="+mn-lt"/>
              </a:rPr>
              <a:t>(</a:t>
            </a:r>
            <a:r>
              <a:rPr lang="en-US" sz="3200" i="1" dirty="0" smtClean="0">
                <a:latin typeface="+mn-lt"/>
              </a:rPr>
              <a:t>U</a:t>
            </a:r>
            <a:r>
              <a:rPr lang="en-US" sz="3200" dirty="0" smtClean="0">
                <a:latin typeface="+mn-lt"/>
              </a:rPr>
              <a:t>) ≥ </a:t>
            </a:r>
            <a:r>
              <a:rPr lang="en-US" sz="3200" i="1" dirty="0" err="1" smtClean="0">
                <a:latin typeface="+mn-lt"/>
              </a:rPr>
              <a:t>c</a:t>
            </a:r>
            <a:r>
              <a:rPr lang="en-US" sz="3200" dirty="0" err="1" smtClean="0">
                <a:latin typeface="+mn-lt"/>
              </a:rPr>
              <a:t>|</a:t>
            </a:r>
            <a:r>
              <a:rPr lang="en-US" sz="3200" i="1" dirty="0" err="1" smtClean="0">
                <a:latin typeface="+mn-lt"/>
              </a:rPr>
              <a:t>E</a:t>
            </a:r>
            <a:r>
              <a:rPr lang="en-US" sz="3200" dirty="0" smtClean="0">
                <a:latin typeface="+mn-lt"/>
              </a:rPr>
              <a:t>|. Now, since</a:t>
            </a:r>
            <a:endParaRPr lang="ru-RU" sz="3200" dirty="0">
              <a:latin typeface="+mn-lt"/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1905000" y="5257800"/>
          <a:ext cx="4822825" cy="846138"/>
        </p:xfrm>
        <a:graphic>
          <a:graphicData uri="http://schemas.openxmlformats.org/presentationml/2006/ole">
            <p:oleObj spid="_x0000_s39939" name="Формула" r:id="rId4" imgW="195552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Largest degree-weighted function</a:t>
            </a:r>
            <a:endParaRPr lang="ru-RU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/>
              <a:t>w</a:t>
            </a:r>
            <a:r>
              <a:rPr lang="en-US" sz="2800" dirty="0" smtClean="0"/>
              <a:t>: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be an arbitrary function</a:t>
            </a:r>
            <a:r>
              <a:rPr lang="ru-RU" sz="2800" dirty="0" smtClean="0">
                <a:cs typeface="Times New Roman" pitchFamily="18" charset="0"/>
              </a:rPr>
              <a:t>.</a:t>
            </a:r>
            <a:r>
              <a:rPr lang="ru-RU" sz="2800" dirty="0" smtClean="0"/>
              <a:t> </a:t>
            </a:r>
          </a:p>
          <a:p>
            <a:pPr eaLnBrk="1" hangingPunct="1"/>
            <a:r>
              <a:rPr lang="en-US" sz="2800" dirty="0" smtClean="0"/>
              <a:t>Let us define the</a:t>
            </a:r>
            <a:r>
              <a:rPr lang="ru-RU" sz="2800" dirty="0" smtClean="0"/>
              <a:t> </a:t>
            </a:r>
            <a:r>
              <a:rPr lang="en-US" sz="2800" b="1" dirty="0" smtClean="0"/>
              <a:t>largest degree-weighted function in </a:t>
            </a:r>
            <a:r>
              <a:rPr lang="en-US" sz="2800" i="1" dirty="0" smtClean="0"/>
              <a:t>w</a:t>
            </a:r>
            <a:r>
              <a:rPr lang="ru-RU" sz="2800" i="1" dirty="0" smtClean="0"/>
              <a:t> </a:t>
            </a:r>
            <a:r>
              <a:rPr lang="en-US" sz="2800" dirty="0" smtClean="0"/>
              <a:t>as follows</a:t>
            </a:r>
            <a:r>
              <a:rPr lang="ru-RU" sz="2800" dirty="0" smtClean="0"/>
              <a:t>:</a:t>
            </a:r>
            <a:r>
              <a:rPr lang="ru-RU" dirty="0" smtClean="0"/>
              <a:t> </a:t>
            </a:r>
          </a:p>
          <a:p>
            <a:pPr lvl="1" eaLnBrk="1" hangingPunct="1"/>
            <a:r>
              <a:rPr lang="en-US" sz="2400" dirty="0" smtClean="0"/>
              <a:t>Remove all degree zero vertices from the graph, and over the remaining vertices, compute</a:t>
            </a:r>
            <a:r>
              <a:rPr lang="ru-RU" sz="2400" dirty="0" smtClean="0"/>
              <a:t> </a:t>
            </a:r>
            <a:r>
              <a:rPr lang="en-US" sz="2400" i="1" dirty="0" smtClean="0"/>
              <a:t>c=</a:t>
            </a:r>
            <a:r>
              <a:rPr lang="ru-RU" sz="2400" i="1" dirty="0" smtClean="0"/>
              <a:t> </a:t>
            </a:r>
            <a:r>
              <a:rPr lang="en-US" sz="2400" dirty="0" smtClean="0"/>
              <a:t>min{</a:t>
            </a:r>
            <a:r>
              <a:rPr lang="en-US" sz="2400" i="1" dirty="0" smtClean="0"/>
              <a:t>w</a:t>
            </a:r>
            <a:r>
              <a:rPr lang="en-US" sz="2400" dirty="0" smtClean="0"/>
              <a:t>(</a:t>
            </a:r>
            <a:r>
              <a:rPr lang="en-US" sz="2400" i="1" dirty="0" smtClean="0"/>
              <a:t>v</a:t>
            </a:r>
            <a:r>
              <a:rPr lang="en-US" sz="2400" dirty="0" smtClean="0"/>
              <a:t>)/deg(</a:t>
            </a:r>
            <a:r>
              <a:rPr lang="en-US" sz="2400" i="1" dirty="0" smtClean="0"/>
              <a:t>v</a:t>
            </a:r>
            <a:r>
              <a:rPr lang="en-US" sz="2400" dirty="0" smtClean="0"/>
              <a:t>)}. </a:t>
            </a:r>
            <a:endParaRPr lang="ru-RU" sz="2400" dirty="0" smtClean="0"/>
          </a:p>
          <a:p>
            <a:pPr lvl="1" eaLnBrk="1" hangingPunct="1"/>
            <a:r>
              <a:rPr lang="en-US" sz="2400" dirty="0" smtClean="0"/>
              <a:t>Then</a:t>
            </a:r>
            <a:r>
              <a:rPr lang="ru-RU" sz="2400" dirty="0" smtClean="0"/>
              <a:t> </a:t>
            </a:r>
            <a:r>
              <a:rPr lang="en-US" sz="2400" i="1" dirty="0" smtClean="0"/>
              <a:t>t</a:t>
            </a:r>
            <a:r>
              <a:rPr lang="en-US" sz="2400" dirty="0" smtClean="0"/>
              <a:t>(</a:t>
            </a:r>
            <a:r>
              <a:rPr lang="en-US" sz="2400" i="1" dirty="0" smtClean="0"/>
              <a:t>v</a:t>
            </a:r>
            <a:r>
              <a:rPr lang="en-US" sz="2400" dirty="0" smtClean="0"/>
              <a:t>) = </a:t>
            </a:r>
            <a:r>
              <a:rPr lang="en-US" sz="2400" i="1" dirty="0" smtClean="0"/>
              <a:t>c</a:t>
            </a:r>
            <a:r>
              <a:rPr lang="ru-RU" i="1" dirty="0" smtClean="0">
                <a:sym typeface="Symbol" pitchFamily="18" charset="2"/>
              </a:rPr>
              <a:t>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dirty="0" smtClean="0"/>
              <a:t>deg(</a:t>
            </a:r>
            <a:r>
              <a:rPr lang="en-US" sz="2400" i="1" dirty="0" smtClean="0"/>
              <a:t>v</a:t>
            </a:r>
            <a:r>
              <a:rPr lang="en-US" sz="2400" dirty="0" smtClean="0"/>
              <a:t>) is the desired function.</a:t>
            </a:r>
            <a:endParaRPr lang="ru-RU" sz="2400" dirty="0" smtClean="0"/>
          </a:p>
          <a:p>
            <a:pPr eaLnBrk="1" hangingPunct="1"/>
            <a:r>
              <a:rPr lang="en-US" sz="2800" dirty="0" smtClean="0"/>
              <a:t>Define </a:t>
            </a:r>
            <a:r>
              <a:rPr lang="en-US" sz="2800" i="1" dirty="0" smtClean="0"/>
              <a:t>w</a:t>
            </a:r>
            <a:r>
              <a:rPr lang="en-US" sz="2800" i="1" dirty="0" smtClean="0">
                <a:cs typeface="Times New Roman" pitchFamily="18" charset="0"/>
              </a:rPr>
              <a:t>′</a:t>
            </a:r>
            <a:r>
              <a:rPr lang="en-US" sz="2800" dirty="0" smtClean="0"/>
              <a:t>(</a:t>
            </a:r>
            <a:r>
              <a:rPr lang="en-US" sz="2800" i="1" dirty="0" smtClean="0"/>
              <a:t>v</a:t>
            </a:r>
            <a:r>
              <a:rPr lang="en-US" sz="2800" dirty="0" smtClean="0"/>
              <a:t>)</a:t>
            </a:r>
            <a:r>
              <a:rPr lang="ru-RU" sz="2800" dirty="0" smtClean="0"/>
              <a:t> = </a:t>
            </a:r>
            <a:r>
              <a:rPr lang="en-US" sz="2800" i="1" dirty="0" smtClean="0"/>
              <a:t>w</a:t>
            </a:r>
            <a:r>
              <a:rPr lang="en-US" sz="2800" dirty="0" smtClean="0"/>
              <a:t>(</a:t>
            </a:r>
            <a:r>
              <a:rPr lang="en-US" sz="2800" i="1" dirty="0" smtClean="0"/>
              <a:t>v</a:t>
            </a:r>
            <a:r>
              <a:rPr lang="en-US" sz="2800" dirty="0" smtClean="0"/>
              <a:t>)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–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t</a:t>
            </a:r>
            <a:r>
              <a:rPr lang="en-US" sz="2800" dirty="0" smtClean="0"/>
              <a:t>(</a:t>
            </a:r>
            <a:r>
              <a:rPr lang="en-US" sz="2800" i="1" dirty="0" smtClean="0"/>
              <a:t>v</a:t>
            </a:r>
            <a:r>
              <a:rPr lang="en-US" sz="2800" dirty="0" smtClean="0"/>
              <a:t>) to be the</a:t>
            </a:r>
            <a:r>
              <a:rPr lang="ru-RU" sz="2800" dirty="0" smtClean="0"/>
              <a:t> </a:t>
            </a:r>
            <a:r>
              <a:rPr lang="en-US" sz="2800" b="1" dirty="0" smtClean="0"/>
              <a:t>residual weight function</a:t>
            </a:r>
            <a:r>
              <a:rPr lang="ru-RU" sz="2800" dirty="0" smtClean="0"/>
              <a:t>.</a:t>
            </a:r>
            <a:r>
              <a:rPr lang="ru-RU" sz="2800" dirty="0" smtClean="0">
                <a:cs typeface="Times New Roman" pitchFamily="18" charset="0"/>
              </a:rPr>
              <a:t> </a:t>
            </a:r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Layer 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b="1" smtClean="0">
                <a:latin typeface="Times" charset="0"/>
                <a:ea typeface="MS Mincho" pitchFamily="49" charset="-128"/>
              </a:rPr>
              <a:t>0)</a:t>
            </a:r>
            <a:r>
              <a:rPr lang="en-US" sz="2800" smtClean="0">
                <a:latin typeface="Times" charset="0"/>
                <a:ea typeface="MS Mincho" pitchFamily="49" charset="-128"/>
              </a:rPr>
              <a:t>    </a:t>
            </a:r>
            <a:r>
              <a:rPr lang="en-US" sz="2800" b="1" smtClean="0"/>
              <a:t>Input </a:t>
            </a:r>
            <a:r>
              <a:rPr lang="en-US" sz="2800" smtClean="0"/>
              <a:t>(</a:t>
            </a:r>
            <a:r>
              <a:rPr lang="en-US" sz="2800" i="1" smtClean="0"/>
              <a:t>G</a:t>
            </a:r>
            <a:r>
              <a:rPr lang="ru-RU" sz="2800" i="1" smtClean="0"/>
              <a:t> </a:t>
            </a:r>
            <a:r>
              <a:rPr lang="ru-RU" sz="2800" smtClean="0"/>
              <a:t>= (</a:t>
            </a:r>
            <a:r>
              <a:rPr lang="en-US" sz="2800" i="1" smtClean="0"/>
              <a:t>V</a:t>
            </a:r>
            <a:r>
              <a:rPr lang="en-US" sz="2800" smtClean="0"/>
              <a:t>,</a:t>
            </a:r>
            <a:r>
              <a:rPr lang="ru-RU" sz="2800" smtClean="0"/>
              <a:t> </a:t>
            </a:r>
            <a:r>
              <a:rPr lang="en-US" sz="2800" i="1" smtClean="0"/>
              <a:t>E</a:t>
            </a:r>
            <a:r>
              <a:rPr lang="ru-RU" sz="2800" smtClean="0"/>
              <a:t>)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smtClean="0"/>
              <a:t>w</a:t>
            </a:r>
            <a:r>
              <a:rPr lang="en-US" sz="2800" smtClean="0"/>
              <a:t>: </a:t>
            </a:r>
            <a:r>
              <a:rPr lang="en-US" sz="2800" i="1" smtClean="0"/>
              <a:t>V</a:t>
            </a:r>
            <a:r>
              <a:rPr lang="en-US" sz="2800" smtClean="0"/>
              <a:t> </a:t>
            </a:r>
            <a:r>
              <a:rPr lang="en-US" sz="2800" smtClean="0">
                <a:cs typeface="Times New Roman" pitchFamily="18" charset="0"/>
              </a:rPr>
              <a:t>→ </a:t>
            </a:r>
            <a:r>
              <a:rPr lang="en-US" sz="2800" b="1" smtClean="0">
                <a:cs typeface="Times New Roman" pitchFamily="18" charset="0"/>
              </a:rPr>
              <a:t>Q</a:t>
            </a:r>
            <a:r>
              <a:rPr lang="en-US" sz="2800" b="1" baseline="30000" smtClean="0">
                <a:cs typeface="Times New Roman" pitchFamily="18" charset="0"/>
              </a:rPr>
              <a:t>+</a:t>
            </a:r>
            <a:r>
              <a:rPr lang="en-US" sz="2800" smtClean="0">
                <a:cs typeface="Times New Roman" pitchFamily="18" charset="0"/>
              </a:rPr>
              <a:t>)</a:t>
            </a:r>
            <a:endParaRPr lang="en-US" sz="2800" b="1" smtClean="0"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z="2800" b="1" smtClean="0">
                <a:ea typeface="MS Mincho" pitchFamily="49" charset="-128"/>
              </a:rPr>
              <a:t> </a:t>
            </a:r>
            <a:r>
              <a:rPr lang="en-US" sz="2800" i="1" smtClean="0">
                <a:ea typeface="MS Mincho" pitchFamily="49" charset="-128"/>
              </a:rPr>
              <a:t>Sol </a:t>
            </a:r>
            <a:r>
              <a:rPr lang="en-US" sz="2800" smtClean="0">
                <a:ea typeface="MS Mincho" pitchFamily="49" charset="-128"/>
                <a:cs typeface="Times New Roman" pitchFamily="18" charset="0"/>
                <a:sym typeface="Symbol" pitchFamily="18" charset="2"/>
              </a:rPr>
              <a:t> </a:t>
            </a:r>
            <a:r>
              <a:rPr lang="en-US" sz="2800" b="1" smtClean="0">
                <a:ea typeface="MS Mincho" pitchFamily="49" charset="-128"/>
                <a:cs typeface="Times New Roman" pitchFamily="18" charset="0"/>
                <a:sym typeface="Symbol" pitchFamily="18" charset="2"/>
              </a:rPr>
              <a:t></a:t>
            </a:r>
            <a:r>
              <a:rPr lang="ru-RU" sz="2800" b="1" smtClean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i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0</a:t>
            </a:r>
            <a:r>
              <a:rPr lang="en-US" sz="2800" b="1" smtClean="0">
                <a:cs typeface="Times New Roman" pitchFamily="18" charset="0"/>
                <a:sym typeface="Symbol" pitchFamily="18" charset="2"/>
              </a:rPr>
              <a:t>,</a:t>
            </a:r>
            <a:r>
              <a:rPr lang="ru-RU" sz="2800" b="1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smtClean="0"/>
              <a:t>w</a:t>
            </a:r>
            <a:r>
              <a:rPr lang="en-US" sz="2800" i="1" smtClean="0">
                <a:cs typeface="Times New Roman" pitchFamily="18" charset="0"/>
              </a:rPr>
              <a:t>′</a:t>
            </a:r>
            <a:r>
              <a:rPr lang="en-US" sz="2800" smtClean="0"/>
              <a:t>(</a:t>
            </a:r>
            <a:r>
              <a:rPr lang="en-US" sz="2800" i="1" smtClean="0"/>
              <a:t>v</a:t>
            </a:r>
            <a:r>
              <a:rPr lang="en-US" sz="2800" smtClean="0"/>
              <a:t>)</a:t>
            </a:r>
            <a:r>
              <a:rPr lang="en-US" sz="2800" baseline="-2500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/>
              <a:t>w</a:t>
            </a:r>
            <a:r>
              <a:rPr lang="en-US" sz="2800" smtClean="0"/>
              <a:t>(</a:t>
            </a:r>
            <a:r>
              <a:rPr lang="en-US" sz="2800" i="1" smtClean="0"/>
              <a:t>v</a:t>
            </a:r>
            <a:r>
              <a:rPr lang="en-US" sz="2800" smtClean="0"/>
              <a:t>)</a:t>
            </a:r>
            <a:r>
              <a:rPr lang="en-US" sz="2800" b="1" smtClean="0"/>
              <a:t>,</a:t>
            </a:r>
            <a:endParaRPr lang="en-US" sz="2800" b="1" smtClean="0">
              <a:cs typeface="Times New Roman" pitchFamily="18" charset="0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i="1" smtClean="0">
                <a:cs typeface="Times New Roman" pitchFamily="18" charset="0"/>
                <a:sym typeface="Symbol" pitchFamily="18" charset="2"/>
              </a:rPr>
              <a:t>       V</a:t>
            </a:r>
            <a:r>
              <a:rPr lang="en-US" sz="2800" baseline="-25000" smtClean="0">
                <a:cs typeface="Times New Roman" pitchFamily="18" charset="0"/>
                <a:sym typeface="Symbol" pitchFamily="18" charset="2"/>
              </a:rPr>
              <a:t>0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V </a:t>
            </a:r>
            <a:r>
              <a:rPr lang="en-US" sz="2800" i="1" smtClean="0">
                <a:cs typeface="Times New Roman" pitchFamily="18" charset="0"/>
              </a:rPr>
              <a:t>– </a:t>
            </a:r>
            <a:r>
              <a:rPr lang="en-US" sz="2800" i="1" smtClean="0">
                <a:sym typeface="Symbol" pitchFamily="18" charset="2"/>
              </a:rPr>
              <a:t>D</a:t>
            </a:r>
            <a:r>
              <a:rPr lang="en-US" sz="2800" i="1" baseline="-25000" smtClean="0">
                <a:sym typeface="Symbol" pitchFamily="18" charset="2"/>
              </a:rPr>
              <a:t>0</a:t>
            </a:r>
            <a:r>
              <a:rPr lang="ru-RU" sz="2800" b="1" smtClean="0">
                <a:sym typeface="Symbol" pitchFamily="18" charset="2"/>
              </a:rPr>
              <a:t> 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D</a:t>
            </a:r>
            <a:r>
              <a:rPr lang="en-US" sz="2800" i="1" baseline="-25000" smtClean="0">
                <a:sym typeface="Symbol" pitchFamily="18" charset="2"/>
              </a:rPr>
              <a:t>0</a:t>
            </a:r>
            <a:r>
              <a:rPr lang="en-US" sz="2800" smtClean="0">
                <a:sym typeface="Symbol" pitchFamily="18" charset="2"/>
              </a:rPr>
              <a:t> ={</a:t>
            </a:r>
            <a:r>
              <a:rPr lang="en-US" sz="2800" i="1" smtClean="0">
                <a:sym typeface="Symbol" pitchFamily="18" charset="2"/>
              </a:rPr>
              <a:t>v </a:t>
            </a:r>
            <a:r>
              <a:rPr lang="en-US" sz="2800" smtClean="0">
                <a:sym typeface="Symbol" pitchFamily="18" charset="2"/>
              </a:rPr>
              <a:t></a:t>
            </a:r>
            <a:r>
              <a:rPr lang="en-US" sz="2800" i="1" smtClean="0">
                <a:sym typeface="Symbol" pitchFamily="18" charset="2"/>
              </a:rPr>
              <a:t> </a:t>
            </a:r>
            <a:r>
              <a:rPr lang="en-US" sz="2800" i="1" smtClean="0">
                <a:cs typeface="Times New Roman" pitchFamily="18" charset="0"/>
                <a:sym typeface="Symbol" pitchFamily="18" charset="2"/>
              </a:rPr>
              <a:t>V</a:t>
            </a:r>
            <a:r>
              <a:rPr lang="en-US" sz="2800" smtClean="0">
                <a:sym typeface="Symbol" pitchFamily="18" charset="2"/>
              </a:rPr>
              <a:t> |deg(</a:t>
            </a:r>
            <a:r>
              <a:rPr lang="en-US" sz="2800" i="1" smtClean="0">
                <a:sym typeface="Symbol" pitchFamily="18" charset="2"/>
              </a:rPr>
              <a:t>v</a:t>
            </a:r>
            <a:r>
              <a:rPr lang="en-US" sz="2800" smtClean="0">
                <a:sym typeface="Symbol" pitchFamily="18" charset="2"/>
              </a:rPr>
              <a:t>)=0})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 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sz="2800" b="1" smtClean="0">
                <a:sym typeface="Symbol" pitchFamily="18" charset="2"/>
              </a:rPr>
              <a:t>2)    </a:t>
            </a:r>
            <a:r>
              <a:rPr lang="en-US" sz="2800" b="1" smtClean="0">
                <a:ea typeface="MS Mincho" pitchFamily="49" charset="-128"/>
                <a:sym typeface="Symbol" pitchFamily="18" charset="2"/>
              </a:rPr>
              <a:t>While </a:t>
            </a:r>
            <a:r>
              <a:rPr lang="en-US" sz="2800" i="1" smtClean="0">
                <a:cs typeface="Times New Roman" pitchFamily="18" charset="0"/>
                <a:sym typeface="Symbol" pitchFamily="18" charset="2"/>
              </a:rPr>
              <a:t>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b="1" smtClean="0">
                <a:ea typeface="MS Mincho" pitchFamily="49" charset="-128"/>
                <a:sym typeface="Symbol" pitchFamily="18" charset="2"/>
              </a:rPr>
              <a:t>  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b="1" smtClean="0">
                <a:ea typeface="MS Mincho" pitchFamily="49" charset="-128"/>
                <a:sym typeface="Symbol" pitchFamily="18" charset="2"/>
              </a:rPr>
              <a:t>do: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i="1" smtClean="0"/>
              <a:t>                   w</a:t>
            </a:r>
            <a:r>
              <a:rPr lang="en-US" sz="2800" i="1" smtClean="0">
                <a:cs typeface="Times New Roman" pitchFamily="18" charset="0"/>
              </a:rPr>
              <a:t>′</a:t>
            </a:r>
            <a:r>
              <a:rPr lang="en-US" sz="2800" smtClean="0"/>
              <a:t>(</a:t>
            </a:r>
            <a:r>
              <a:rPr lang="en-US" sz="2800" i="1" smtClean="0"/>
              <a:t>v</a:t>
            </a:r>
            <a:r>
              <a:rPr lang="en-US" sz="2800" smtClean="0"/>
              <a:t>)</a:t>
            </a:r>
            <a:r>
              <a:rPr lang="en-US" sz="2800" baseline="-2500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/>
              <a:t>w</a:t>
            </a:r>
            <a:r>
              <a:rPr lang="en-US" sz="2800" i="1" smtClean="0">
                <a:cs typeface="Times New Roman" pitchFamily="18" charset="0"/>
              </a:rPr>
              <a:t>′</a:t>
            </a:r>
            <a:r>
              <a:rPr lang="en-US" sz="2800" smtClean="0"/>
              <a:t>(</a:t>
            </a:r>
            <a:r>
              <a:rPr lang="en-US" sz="2800" i="1" smtClean="0"/>
              <a:t>v</a:t>
            </a:r>
            <a:r>
              <a:rPr lang="en-US" sz="2800" smtClean="0"/>
              <a:t>)</a:t>
            </a:r>
            <a:r>
              <a:rPr lang="ru-RU" sz="2800" smtClean="0"/>
              <a:t> </a:t>
            </a:r>
            <a:r>
              <a:rPr lang="en-US" sz="2800" smtClean="0">
                <a:cs typeface="Times New Roman" pitchFamily="18" charset="0"/>
              </a:rPr>
              <a:t>–</a:t>
            </a:r>
            <a:r>
              <a:rPr lang="ru-RU" sz="2800" smtClean="0">
                <a:cs typeface="Times New Roman" pitchFamily="18" charset="0"/>
              </a:rPr>
              <a:t> </a:t>
            </a:r>
            <a:r>
              <a:rPr lang="en-US" sz="2800" i="1" smtClean="0"/>
              <a:t>t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smtClean="0"/>
              <a:t>(</a:t>
            </a:r>
            <a:r>
              <a:rPr lang="en-US" sz="2800" i="1" smtClean="0"/>
              <a:t>v</a:t>
            </a:r>
            <a:r>
              <a:rPr lang="en-US" sz="2800" smtClean="0"/>
              <a:t>)</a:t>
            </a:r>
            <a:endParaRPr lang="en-US" sz="280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i="1" smtClean="0"/>
              <a:t>                  </a:t>
            </a:r>
            <a:r>
              <a:rPr lang="ru-RU" sz="2800" i="1" smtClean="0"/>
              <a:t> </a:t>
            </a:r>
            <a:r>
              <a:rPr lang="en-US" sz="2800" i="1" smtClean="0">
                <a:ea typeface="MS Mincho" pitchFamily="49" charset="-128"/>
              </a:rPr>
              <a:t>Sol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>
                <a:ea typeface="MS Mincho" pitchFamily="49" charset="-128"/>
              </a:rPr>
              <a:t>Sol </a:t>
            </a:r>
            <a:r>
              <a:rPr lang="ru-RU" sz="2800" b="1" smtClean="0">
                <a:cs typeface="Times New Roman" pitchFamily="18" charset="0"/>
                <a:sym typeface="MT Extra" pitchFamily="18" charset="2"/>
              </a:rPr>
              <a:t> </a:t>
            </a:r>
            <a:r>
              <a:rPr lang="en-US" sz="2800" i="1" smtClean="0">
                <a:sym typeface="Symbol" pitchFamily="18" charset="2"/>
              </a:rPr>
              <a:t>W</a:t>
            </a:r>
            <a:r>
              <a:rPr lang="en-US" sz="2800" i="1" baseline="-25000" smtClean="0">
                <a:sym typeface="Symbol" pitchFamily="18" charset="2"/>
              </a:rPr>
              <a:t>i</a:t>
            </a:r>
            <a:r>
              <a:rPr lang="ru-RU" sz="2800" b="1" smtClean="0">
                <a:sym typeface="Symbol" pitchFamily="18" charset="2"/>
              </a:rPr>
              <a:t> 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W</a:t>
            </a:r>
            <a:r>
              <a:rPr lang="en-US" sz="2800" i="1" baseline="-25000" smtClean="0"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 ={</a:t>
            </a:r>
            <a:r>
              <a:rPr lang="en-US" sz="2800" i="1" smtClean="0">
                <a:sym typeface="Symbol" pitchFamily="18" charset="2"/>
              </a:rPr>
              <a:t>v </a:t>
            </a:r>
            <a:r>
              <a:rPr lang="en-US" sz="2800" smtClean="0">
                <a:sym typeface="Symbol" pitchFamily="18" charset="2"/>
              </a:rPr>
              <a:t></a:t>
            </a:r>
            <a:r>
              <a:rPr lang="en-US" sz="2800" i="1" smtClean="0">
                <a:sym typeface="Symbol" pitchFamily="18" charset="2"/>
              </a:rPr>
              <a:t> </a:t>
            </a:r>
            <a:r>
              <a:rPr lang="en-US" sz="2800" i="1" smtClean="0">
                <a:cs typeface="Times New Roman" pitchFamily="18" charset="0"/>
                <a:sym typeface="Symbol" pitchFamily="18" charset="2"/>
              </a:rPr>
              <a:t>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 |</a:t>
            </a:r>
            <a:r>
              <a:rPr lang="en-US" sz="2800" i="1" smtClean="0"/>
              <a:t>w</a:t>
            </a:r>
            <a:r>
              <a:rPr lang="en-US" sz="2800" i="1" smtClean="0">
                <a:cs typeface="Times New Roman" pitchFamily="18" charset="0"/>
              </a:rPr>
              <a:t>′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v</a:t>
            </a:r>
            <a:r>
              <a:rPr lang="en-US" sz="2800" smtClean="0">
                <a:sym typeface="Symbol" pitchFamily="18" charset="2"/>
              </a:rPr>
              <a:t>)=0})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i="1" smtClean="0">
                <a:cs typeface="Times New Roman" pitchFamily="18" charset="0"/>
                <a:sym typeface="Symbol" pitchFamily="18" charset="2"/>
              </a:rPr>
              <a:t>                   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i+</a:t>
            </a:r>
            <a:r>
              <a:rPr lang="en-US" sz="2800" baseline="-25000" smtClean="0">
                <a:cs typeface="Times New Roman" pitchFamily="18" charset="0"/>
                <a:sym typeface="Symbol" pitchFamily="18" charset="2"/>
              </a:rPr>
              <a:t>1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i="1" smtClean="0">
                <a:cs typeface="Times New Roman" pitchFamily="18" charset="0"/>
              </a:rPr>
              <a:t> – </a:t>
            </a:r>
            <a:r>
              <a:rPr lang="en-US" sz="2800" i="1" smtClean="0">
                <a:sym typeface="Symbol" pitchFamily="18" charset="2"/>
              </a:rPr>
              <a:t>W</a:t>
            </a:r>
            <a:r>
              <a:rPr lang="en-US" sz="2800" i="1" baseline="-25000" smtClean="0">
                <a:sym typeface="Symbol" pitchFamily="18" charset="2"/>
              </a:rPr>
              <a:t>i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i="1" smtClean="0">
                <a:sym typeface="Symbol" pitchFamily="18" charset="2"/>
              </a:rPr>
              <a:t>                   i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i+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1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smtClean="0">
                <a:ea typeface="MS Mincho" pitchFamily="49" charset="-128"/>
                <a:sym typeface="Symbol" pitchFamily="18" charset="2"/>
              </a:rPr>
              <a:t>                   </a:t>
            </a:r>
            <a:r>
              <a:rPr lang="en-US" sz="2800" i="1" smtClean="0">
                <a:cs typeface="Times New Roman" pitchFamily="18" charset="0"/>
                <a:sym typeface="Symbol" pitchFamily="18" charset="2"/>
              </a:rPr>
              <a:t>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baseline="-2500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sz="2800" i="1" smtClean="0">
                <a:ea typeface="MS Mincho" pitchFamily="49" charset="-128"/>
                <a:sym typeface="Symbol" pitchFamily="18" charset="2"/>
              </a:rPr>
              <a:t>V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i="1" smtClean="0">
                <a:cs typeface="Times New Roman" pitchFamily="18" charset="0"/>
              </a:rPr>
              <a:t> – </a:t>
            </a:r>
            <a:r>
              <a:rPr lang="en-US" sz="2800" i="1" smtClean="0">
                <a:sym typeface="Symbol" pitchFamily="18" charset="2"/>
              </a:rPr>
              <a:t>D</a:t>
            </a:r>
            <a:r>
              <a:rPr lang="en-US" sz="2800" i="1" baseline="-25000" smtClean="0">
                <a:sym typeface="Symbol" pitchFamily="18" charset="2"/>
              </a:rPr>
              <a:t>i</a:t>
            </a:r>
            <a:r>
              <a:rPr lang="ru-RU" sz="2800" b="1" smtClean="0">
                <a:sym typeface="Symbol" pitchFamily="18" charset="2"/>
              </a:rPr>
              <a:t> 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D</a:t>
            </a:r>
            <a:r>
              <a:rPr lang="en-US" sz="2800" i="1" baseline="-25000" smtClean="0"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 ={</a:t>
            </a:r>
            <a:r>
              <a:rPr lang="en-US" sz="2800" i="1" smtClean="0">
                <a:sym typeface="Symbol" pitchFamily="18" charset="2"/>
              </a:rPr>
              <a:t>v </a:t>
            </a:r>
            <a:r>
              <a:rPr lang="en-US" sz="2800" smtClean="0">
                <a:sym typeface="Symbol" pitchFamily="18" charset="2"/>
              </a:rPr>
              <a:t></a:t>
            </a:r>
            <a:r>
              <a:rPr lang="en-US" sz="2800" i="1" smtClean="0">
                <a:sym typeface="Symbol" pitchFamily="18" charset="2"/>
              </a:rPr>
              <a:t> </a:t>
            </a:r>
            <a:r>
              <a:rPr lang="en-US" sz="2800" i="1" smtClean="0">
                <a:cs typeface="Times New Roman" pitchFamily="18" charset="0"/>
                <a:sym typeface="Symbol" pitchFamily="18" charset="2"/>
              </a:rPr>
              <a:t>G</a:t>
            </a:r>
            <a:r>
              <a:rPr lang="en-US" sz="2800" i="1" baseline="-25000" smtClean="0"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 |deg(</a:t>
            </a:r>
            <a:r>
              <a:rPr lang="en-US" sz="2800" i="1" smtClean="0">
                <a:sym typeface="Symbol" pitchFamily="18" charset="2"/>
              </a:rPr>
              <a:t>v</a:t>
            </a:r>
            <a:r>
              <a:rPr lang="en-US" sz="2800" smtClean="0">
                <a:sym typeface="Symbol" pitchFamily="18" charset="2"/>
              </a:rPr>
              <a:t>)=0})</a:t>
            </a:r>
            <a:endParaRPr lang="en-US" sz="2800" smtClean="0">
              <a:cs typeface="Times New Roman" pitchFamily="18" charset="0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3"/>
            </a:pPr>
            <a:r>
              <a:rPr lang="en-US" sz="2800" b="1" smtClean="0">
                <a:sym typeface="MT Extra" pitchFamily="18" charset="2"/>
              </a:rPr>
              <a:t>Output</a:t>
            </a:r>
            <a:r>
              <a:rPr lang="ru-RU" sz="2800" smtClean="0">
                <a:sym typeface="MT Extra" pitchFamily="18" charset="2"/>
              </a:rPr>
              <a:t> </a:t>
            </a:r>
            <a:r>
              <a:rPr lang="en-US" sz="2800" smtClean="0">
                <a:sym typeface="MT Extra" pitchFamily="18" charset="2"/>
              </a:rPr>
              <a:t>(</a:t>
            </a:r>
            <a:r>
              <a:rPr lang="en-US" sz="2800" i="1" smtClean="0">
                <a:sym typeface="MT Extra" pitchFamily="18" charset="2"/>
              </a:rPr>
              <a:t>Sol</a:t>
            </a:r>
            <a:r>
              <a:rPr lang="en-US" sz="280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1676400" y="3200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7162800" y="1828800"/>
            <a:ext cx="331788" cy="3317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5486400" y="25908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Oval 7"/>
          <p:cNvSpPr>
            <a:spLocks noChangeArrowheads="1"/>
          </p:cNvSpPr>
          <p:nvPr/>
        </p:nvSpPr>
        <p:spPr bwMode="auto">
          <a:xfrm>
            <a:off x="3733800" y="1600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Oval 8"/>
          <p:cNvSpPr>
            <a:spLocks noChangeArrowheads="1"/>
          </p:cNvSpPr>
          <p:nvPr/>
        </p:nvSpPr>
        <p:spPr bwMode="auto">
          <a:xfrm>
            <a:off x="5029200" y="4800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8440" name="AutoShape 10"/>
          <p:cNvCxnSpPr>
            <a:cxnSpLocks noChangeShapeType="1"/>
            <a:stCxn id="18437" idx="3"/>
            <a:endCxn id="18443" idx="6"/>
          </p:cNvCxnSpPr>
          <p:nvPr/>
        </p:nvCxnSpPr>
        <p:spPr bwMode="auto">
          <a:xfrm flipH="1">
            <a:off x="2617788" y="2873375"/>
            <a:ext cx="2917825" cy="23225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1" name="AutoShape 13"/>
          <p:cNvCxnSpPr>
            <a:cxnSpLocks noChangeShapeType="1"/>
            <a:stCxn id="18437" idx="1"/>
            <a:endCxn id="18438" idx="5"/>
          </p:cNvCxnSpPr>
          <p:nvPr/>
        </p:nvCxnSpPr>
        <p:spPr bwMode="auto">
          <a:xfrm flipH="1" flipV="1">
            <a:off x="4016375" y="1882775"/>
            <a:ext cx="1519238" cy="7572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2" name="AutoShape 14"/>
          <p:cNvCxnSpPr>
            <a:cxnSpLocks noChangeShapeType="1"/>
            <a:stCxn id="18439" idx="2"/>
            <a:endCxn id="18443" idx="6"/>
          </p:cNvCxnSpPr>
          <p:nvPr/>
        </p:nvCxnSpPr>
        <p:spPr bwMode="auto">
          <a:xfrm flipH="1">
            <a:off x="2617788" y="4967288"/>
            <a:ext cx="2411412" cy="228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8443" name="Oval 16"/>
          <p:cNvSpPr>
            <a:spLocks noChangeArrowheads="1"/>
          </p:cNvSpPr>
          <p:nvPr/>
        </p:nvSpPr>
        <p:spPr bwMode="auto">
          <a:xfrm>
            <a:off x="2286000" y="50292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8444" name="AutoShape 18"/>
          <p:cNvCxnSpPr>
            <a:cxnSpLocks noChangeShapeType="1"/>
            <a:stCxn id="18435" idx="4"/>
            <a:endCxn id="18443" idx="0"/>
          </p:cNvCxnSpPr>
          <p:nvPr/>
        </p:nvCxnSpPr>
        <p:spPr bwMode="auto">
          <a:xfrm>
            <a:off x="1843088" y="3532188"/>
            <a:ext cx="609600" cy="1497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5" name="AutoShape 19"/>
          <p:cNvCxnSpPr>
            <a:cxnSpLocks noChangeShapeType="1"/>
            <a:stCxn id="18437" idx="4"/>
            <a:endCxn id="18439" idx="0"/>
          </p:cNvCxnSpPr>
          <p:nvPr/>
        </p:nvCxnSpPr>
        <p:spPr bwMode="auto">
          <a:xfrm flipH="1">
            <a:off x="5195888" y="2922588"/>
            <a:ext cx="457200" cy="1878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6" name="AutoShape 20"/>
          <p:cNvCxnSpPr>
            <a:cxnSpLocks noChangeShapeType="1"/>
            <a:stCxn id="18438" idx="2"/>
            <a:endCxn id="18435" idx="7"/>
          </p:cNvCxnSpPr>
          <p:nvPr/>
        </p:nvCxnSpPr>
        <p:spPr bwMode="auto">
          <a:xfrm flipH="1">
            <a:off x="1958975" y="1766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7" name="AutoShape 21"/>
          <p:cNvCxnSpPr>
            <a:cxnSpLocks noChangeShapeType="1"/>
            <a:stCxn id="18436" idx="3"/>
            <a:endCxn id="18437" idx="7"/>
          </p:cNvCxnSpPr>
          <p:nvPr/>
        </p:nvCxnSpPr>
        <p:spPr bwMode="auto">
          <a:xfrm flipH="1">
            <a:off x="5768975" y="2111375"/>
            <a:ext cx="1443038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8" name="AutoShape 22"/>
          <p:cNvCxnSpPr>
            <a:cxnSpLocks noChangeShapeType="1"/>
            <a:stCxn id="18438" idx="3"/>
            <a:endCxn id="18443" idx="7"/>
          </p:cNvCxnSpPr>
          <p:nvPr/>
        </p:nvCxnSpPr>
        <p:spPr bwMode="auto">
          <a:xfrm flipH="1">
            <a:off x="2568575" y="1882775"/>
            <a:ext cx="1214438" cy="3195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8449" name="Oval 24"/>
          <p:cNvSpPr>
            <a:spLocks noChangeArrowheads="1"/>
          </p:cNvSpPr>
          <p:nvPr/>
        </p:nvSpPr>
        <p:spPr bwMode="auto">
          <a:xfrm>
            <a:off x="6781800" y="39624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8450" name="AutoShape 25"/>
          <p:cNvCxnSpPr>
            <a:cxnSpLocks noChangeShapeType="1"/>
            <a:stCxn id="18449" idx="3"/>
            <a:endCxn id="18439" idx="6"/>
          </p:cNvCxnSpPr>
          <p:nvPr/>
        </p:nvCxnSpPr>
        <p:spPr bwMode="auto">
          <a:xfrm flipH="1">
            <a:off x="5360988" y="4244975"/>
            <a:ext cx="1470025" cy="7223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8451" name="Text Box 26"/>
          <p:cNvSpPr txBox="1">
            <a:spLocks noChangeArrowheads="1"/>
          </p:cNvSpPr>
          <p:nvPr/>
        </p:nvSpPr>
        <p:spPr bwMode="auto">
          <a:xfrm>
            <a:off x="4057650" y="1385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6</a:t>
            </a:r>
          </a:p>
        </p:txBody>
      </p:sp>
      <p:sp>
        <p:nvSpPr>
          <p:cNvPr id="18452" name="Text Box 27"/>
          <p:cNvSpPr txBox="1">
            <a:spLocks noChangeArrowheads="1"/>
          </p:cNvSpPr>
          <p:nvPr/>
        </p:nvSpPr>
        <p:spPr bwMode="auto">
          <a:xfrm>
            <a:off x="7639050" y="1538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18453" name="Text Box 28"/>
          <p:cNvSpPr txBox="1">
            <a:spLocks noChangeArrowheads="1"/>
          </p:cNvSpPr>
          <p:nvPr/>
        </p:nvSpPr>
        <p:spPr bwMode="auto">
          <a:xfrm>
            <a:off x="5962650" y="26050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18454" name="Text Box 29"/>
          <p:cNvSpPr txBox="1">
            <a:spLocks noChangeArrowheads="1"/>
          </p:cNvSpPr>
          <p:nvPr/>
        </p:nvSpPr>
        <p:spPr bwMode="auto">
          <a:xfrm>
            <a:off x="7029450" y="3443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18455" name="Text Box 30"/>
          <p:cNvSpPr txBox="1">
            <a:spLocks noChangeArrowheads="1"/>
          </p:cNvSpPr>
          <p:nvPr/>
        </p:nvSpPr>
        <p:spPr bwMode="auto">
          <a:xfrm>
            <a:off x="1828800" y="5029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6</a:t>
            </a:r>
          </a:p>
        </p:txBody>
      </p:sp>
      <p:sp>
        <p:nvSpPr>
          <p:cNvPr id="18456" name="Text Box 31"/>
          <p:cNvSpPr txBox="1">
            <a:spLocks noChangeArrowheads="1"/>
          </p:cNvSpPr>
          <p:nvPr/>
        </p:nvSpPr>
        <p:spPr bwMode="auto">
          <a:xfrm>
            <a:off x="5200650" y="4419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18457" name="Text Box 32"/>
          <p:cNvSpPr txBox="1">
            <a:spLocks noChangeArrowheads="1"/>
          </p:cNvSpPr>
          <p:nvPr/>
        </p:nvSpPr>
        <p:spPr bwMode="auto">
          <a:xfrm>
            <a:off x="1219200" y="3062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18458" name="Text Box 33"/>
          <p:cNvSpPr txBox="1">
            <a:spLocks noChangeArrowheads="1"/>
          </p:cNvSpPr>
          <p:nvPr/>
        </p:nvSpPr>
        <p:spPr bwMode="auto">
          <a:xfrm>
            <a:off x="4210050" y="5576888"/>
            <a:ext cx="2293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t</a:t>
            </a: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i="1">
                <a:latin typeface="Times New Roman" pitchFamily="18" charset="0"/>
              </a:rPr>
              <a:t>v</a:t>
            </a:r>
            <a:r>
              <a:rPr lang="en-US" sz="2800">
                <a:latin typeface="Times New Roman" pitchFamily="18" charset="0"/>
              </a:rPr>
              <a:t>) </a:t>
            </a:r>
            <a:r>
              <a:rPr lang="ru-RU" sz="2800">
                <a:latin typeface="Times New Roman" pitchFamily="18" charset="0"/>
              </a:rPr>
              <a:t>= 1</a:t>
            </a:r>
            <a:r>
              <a:rPr lang="ru-RU" sz="2400" i="1">
                <a:latin typeface="Times New Roman" pitchFamily="18" charset="0"/>
                <a:sym typeface="Symbol" pitchFamily="18" charset="2"/>
              </a:rPr>
              <a:t>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deg(</a:t>
            </a:r>
            <a:r>
              <a:rPr lang="en-US" sz="2800" i="1"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)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1676400" y="3200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7162800" y="1828800"/>
            <a:ext cx="331788" cy="3317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5486400" y="25908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3733800" y="1600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029200" y="4800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64" name="AutoShape 8"/>
          <p:cNvCxnSpPr>
            <a:cxnSpLocks noChangeShapeType="1"/>
            <a:stCxn id="19461" idx="3"/>
            <a:endCxn id="19467" idx="6"/>
          </p:cNvCxnSpPr>
          <p:nvPr/>
        </p:nvCxnSpPr>
        <p:spPr bwMode="auto">
          <a:xfrm flipH="1">
            <a:off x="2617788" y="2873375"/>
            <a:ext cx="2917825" cy="23225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5" name="AutoShape 9"/>
          <p:cNvCxnSpPr>
            <a:cxnSpLocks noChangeShapeType="1"/>
            <a:stCxn id="19461" idx="1"/>
            <a:endCxn id="19462" idx="5"/>
          </p:cNvCxnSpPr>
          <p:nvPr/>
        </p:nvCxnSpPr>
        <p:spPr bwMode="auto">
          <a:xfrm flipH="1" flipV="1">
            <a:off x="4016375" y="1882775"/>
            <a:ext cx="1519238" cy="7572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6" name="AutoShape 10"/>
          <p:cNvCxnSpPr>
            <a:cxnSpLocks noChangeShapeType="1"/>
            <a:stCxn id="19463" idx="2"/>
            <a:endCxn id="19467" idx="6"/>
          </p:cNvCxnSpPr>
          <p:nvPr/>
        </p:nvCxnSpPr>
        <p:spPr bwMode="auto">
          <a:xfrm flipH="1">
            <a:off x="2617788" y="4967288"/>
            <a:ext cx="2411412" cy="228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2286000" y="50292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68" name="AutoShape 12"/>
          <p:cNvCxnSpPr>
            <a:cxnSpLocks noChangeShapeType="1"/>
            <a:stCxn id="19459" idx="4"/>
            <a:endCxn id="19467" idx="0"/>
          </p:cNvCxnSpPr>
          <p:nvPr/>
        </p:nvCxnSpPr>
        <p:spPr bwMode="auto">
          <a:xfrm>
            <a:off x="1843088" y="3532188"/>
            <a:ext cx="609600" cy="1497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AutoShape 13"/>
          <p:cNvCxnSpPr>
            <a:cxnSpLocks noChangeShapeType="1"/>
            <a:stCxn id="19461" idx="4"/>
            <a:endCxn id="19463" idx="0"/>
          </p:cNvCxnSpPr>
          <p:nvPr/>
        </p:nvCxnSpPr>
        <p:spPr bwMode="auto">
          <a:xfrm flipH="1">
            <a:off x="5195888" y="2922588"/>
            <a:ext cx="457200" cy="1878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0" name="AutoShape 14"/>
          <p:cNvCxnSpPr>
            <a:cxnSpLocks noChangeShapeType="1"/>
            <a:stCxn id="19462" idx="2"/>
            <a:endCxn id="19459" idx="7"/>
          </p:cNvCxnSpPr>
          <p:nvPr/>
        </p:nvCxnSpPr>
        <p:spPr bwMode="auto">
          <a:xfrm flipH="1">
            <a:off x="1958975" y="1766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1" name="AutoShape 15"/>
          <p:cNvCxnSpPr>
            <a:cxnSpLocks noChangeShapeType="1"/>
            <a:stCxn id="19460" idx="3"/>
            <a:endCxn id="19461" idx="7"/>
          </p:cNvCxnSpPr>
          <p:nvPr/>
        </p:nvCxnSpPr>
        <p:spPr bwMode="auto">
          <a:xfrm flipH="1">
            <a:off x="5768975" y="2111375"/>
            <a:ext cx="1443038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2" name="AutoShape 16"/>
          <p:cNvCxnSpPr>
            <a:cxnSpLocks noChangeShapeType="1"/>
            <a:stCxn id="19462" idx="3"/>
            <a:endCxn id="19467" idx="7"/>
          </p:cNvCxnSpPr>
          <p:nvPr/>
        </p:nvCxnSpPr>
        <p:spPr bwMode="auto">
          <a:xfrm flipH="1">
            <a:off x="2568575" y="1882775"/>
            <a:ext cx="1214438" cy="3195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9473" name="Oval 17"/>
          <p:cNvSpPr>
            <a:spLocks noChangeArrowheads="1"/>
          </p:cNvSpPr>
          <p:nvPr/>
        </p:nvSpPr>
        <p:spPr bwMode="auto">
          <a:xfrm>
            <a:off x="6781800" y="39624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74" name="AutoShape 18"/>
          <p:cNvCxnSpPr>
            <a:cxnSpLocks noChangeShapeType="1"/>
            <a:stCxn id="19473" idx="3"/>
            <a:endCxn id="19463" idx="6"/>
          </p:cNvCxnSpPr>
          <p:nvPr/>
        </p:nvCxnSpPr>
        <p:spPr bwMode="auto">
          <a:xfrm flipH="1">
            <a:off x="5360988" y="4244975"/>
            <a:ext cx="1470025" cy="7223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4057650" y="1385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3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7639050" y="1538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5962650" y="26050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0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7029450" y="3443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0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1828800" y="5029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5200650" y="4419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1219200" y="3062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57200" y="1371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Sol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9483" name="Oval 27"/>
          <p:cNvSpPr>
            <a:spLocks noChangeArrowheads="1"/>
          </p:cNvSpPr>
          <p:nvPr/>
        </p:nvSpPr>
        <p:spPr bwMode="auto">
          <a:xfrm>
            <a:off x="1219200" y="15240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84" name="Oval 28"/>
          <p:cNvSpPr>
            <a:spLocks noChangeArrowheads="1"/>
          </p:cNvSpPr>
          <p:nvPr/>
        </p:nvSpPr>
        <p:spPr bwMode="auto">
          <a:xfrm>
            <a:off x="1676400" y="1524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 Cover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endParaRPr lang="ru-RU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Given</a:t>
            </a:r>
            <a:r>
              <a:rPr lang="en-US" dirty="0" smtClean="0"/>
              <a:t> a universe </a:t>
            </a:r>
            <a:r>
              <a:rPr lang="en-US" i="1" dirty="0" smtClean="0"/>
              <a:t>U </a:t>
            </a:r>
            <a:r>
              <a:rPr lang="en-US" dirty="0" smtClean="0"/>
              <a:t>of</a:t>
            </a:r>
            <a:r>
              <a:rPr lang="ru-RU" i="1" dirty="0" smtClean="0"/>
              <a:t> </a:t>
            </a:r>
            <a:r>
              <a:rPr lang="en-US" i="1" dirty="0" smtClean="0"/>
              <a:t>n </a:t>
            </a:r>
            <a:r>
              <a:rPr lang="en-US" dirty="0" smtClean="0"/>
              <a:t>elements</a:t>
            </a:r>
            <a:r>
              <a:rPr lang="ru-RU" dirty="0" smtClean="0"/>
              <a:t>, </a:t>
            </a:r>
            <a:r>
              <a:rPr lang="en-US" dirty="0" smtClean="0"/>
              <a:t>a collection of subsets of </a:t>
            </a:r>
            <a:r>
              <a:rPr lang="en-US" i="1" dirty="0" smtClean="0"/>
              <a:t>U</a:t>
            </a:r>
            <a:r>
              <a:rPr lang="en-US" dirty="0" smtClean="0"/>
              <a:t>, </a:t>
            </a:r>
            <a:r>
              <a:rPr lang="en-US" i="1" dirty="0" smtClean="0"/>
              <a:t>S</a:t>
            </a:r>
            <a:r>
              <a:rPr lang="ru-RU" dirty="0" smtClean="0"/>
              <a:t> = </a:t>
            </a:r>
            <a:r>
              <a:rPr lang="en-US" dirty="0" smtClean="0"/>
              <a:t>{</a:t>
            </a:r>
            <a:r>
              <a:rPr lang="en-US" i="1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k</a:t>
            </a:r>
            <a:r>
              <a:rPr lang="en-US" dirty="0" smtClean="0"/>
              <a:t>}, and a cost function </a:t>
            </a:r>
            <a:r>
              <a:rPr lang="en-US" i="1" dirty="0" smtClean="0"/>
              <a:t>c</a:t>
            </a:r>
            <a:r>
              <a:rPr lang="en-US" dirty="0" smtClean="0"/>
              <a:t>: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US" b="1" dirty="0" smtClean="0">
              <a:cs typeface="Times New Roman" pitchFamily="18" charset="0"/>
            </a:endParaRP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Find </a:t>
            </a:r>
            <a:r>
              <a:rPr lang="en-US" dirty="0" smtClean="0"/>
              <a:t>a minimum cost subcollection of </a:t>
            </a:r>
            <a:r>
              <a:rPr lang="en-US" i="1" dirty="0" smtClean="0"/>
              <a:t>S</a:t>
            </a:r>
            <a:r>
              <a:rPr lang="en-US" dirty="0" smtClean="0"/>
              <a:t> that covers all elements of </a:t>
            </a:r>
            <a:r>
              <a:rPr lang="en-US" i="1" dirty="0" smtClean="0"/>
              <a:t>U</a:t>
            </a:r>
            <a:r>
              <a:rPr lang="ru-RU" dirty="0" smtClean="0"/>
              <a:t>.</a:t>
            </a:r>
            <a:r>
              <a:rPr lang="en-US" smtClean="0"/>
              <a:t>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1676400" y="3200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5956" name="Oval 4"/>
          <p:cNvSpPr>
            <a:spLocks noChangeArrowheads="1"/>
          </p:cNvSpPr>
          <p:nvPr/>
        </p:nvSpPr>
        <p:spPr bwMode="auto">
          <a:xfrm>
            <a:off x="7162800" y="1828800"/>
            <a:ext cx="331788" cy="3317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Oval 6"/>
          <p:cNvSpPr>
            <a:spLocks noChangeArrowheads="1"/>
          </p:cNvSpPr>
          <p:nvPr/>
        </p:nvSpPr>
        <p:spPr bwMode="auto">
          <a:xfrm>
            <a:off x="3733800" y="1600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Oval 7"/>
          <p:cNvSpPr>
            <a:spLocks noChangeArrowheads="1"/>
          </p:cNvSpPr>
          <p:nvPr/>
        </p:nvSpPr>
        <p:spPr bwMode="auto">
          <a:xfrm>
            <a:off x="5029200" y="4800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487" name="AutoShape 10"/>
          <p:cNvCxnSpPr>
            <a:cxnSpLocks noChangeShapeType="1"/>
            <a:stCxn id="20486" idx="2"/>
            <a:endCxn id="20488" idx="6"/>
          </p:cNvCxnSpPr>
          <p:nvPr/>
        </p:nvCxnSpPr>
        <p:spPr bwMode="auto">
          <a:xfrm flipH="1">
            <a:off x="2617788" y="4967288"/>
            <a:ext cx="2411412" cy="228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0488" name="Oval 11"/>
          <p:cNvSpPr>
            <a:spLocks noChangeArrowheads="1"/>
          </p:cNvSpPr>
          <p:nvPr/>
        </p:nvSpPr>
        <p:spPr bwMode="auto">
          <a:xfrm>
            <a:off x="2286000" y="50292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0489" name="AutoShape 12"/>
          <p:cNvCxnSpPr>
            <a:cxnSpLocks noChangeShapeType="1"/>
            <a:stCxn id="20483" idx="4"/>
            <a:endCxn id="20488" idx="0"/>
          </p:cNvCxnSpPr>
          <p:nvPr/>
        </p:nvCxnSpPr>
        <p:spPr bwMode="auto">
          <a:xfrm>
            <a:off x="1843088" y="3532188"/>
            <a:ext cx="609600" cy="1497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0" name="AutoShape 14"/>
          <p:cNvCxnSpPr>
            <a:cxnSpLocks noChangeShapeType="1"/>
            <a:stCxn id="20485" idx="2"/>
            <a:endCxn id="20483" idx="7"/>
          </p:cNvCxnSpPr>
          <p:nvPr/>
        </p:nvCxnSpPr>
        <p:spPr bwMode="auto">
          <a:xfrm flipH="1">
            <a:off x="1958975" y="1766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1" name="AutoShape 16"/>
          <p:cNvCxnSpPr>
            <a:cxnSpLocks noChangeShapeType="1"/>
            <a:stCxn id="20485" idx="3"/>
            <a:endCxn id="20488" idx="7"/>
          </p:cNvCxnSpPr>
          <p:nvPr/>
        </p:nvCxnSpPr>
        <p:spPr bwMode="auto">
          <a:xfrm flipH="1">
            <a:off x="2568575" y="1882775"/>
            <a:ext cx="1214438" cy="3195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0492" name="Text Box 19"/>
          <p:cNvSpPr txBox="1">
            <a:spLocks noChangeArrowheads="1"/>
          </p:cNvSpPr>
          <p:nvPr/>
        </p:nvSpPr>
        <p:spPr bwMode="auto">
          <a:xfrm>
            <a:off x="4057650" y="1385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3</a:t>
            </a:r>
          </a:p>
        </p:txBody>
      </p:sp>
      <p:sp>
        <p:nvSpPr>
          <p:cNvPr id="125972" name="Text Box 20"/>
          <p:cNvSpPr txBox="1">
            <a:spLocks noChangeArrowheads="1"/>
          </p:cNvSpPr>
          <p:nvPr/>
        </p:nvSpPr>
        <p:spPr bwMode="auto">
          <a:xfrm>
            <a:off x="7639050" y="1538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20494" name="Text Box 23"/>
          <p:cNvSpPr txBox="1">
            <a:spLocks noChangeArrowheads="1"/>
          </p:cNvSpPr>
          <p:nvPr/>
        </p:nvSpPr>
        <p:spPr bwMode="auto">
          <a:xfrm>
            <a:off x="1828800" y="5029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20495" name="Text Box 24"/>
          <p:cNvSpPr txBox="1">
            <a:spLocks noChangeArrowheads="1"/>
          </p:cNvSpPr>
          <p:nvPr/>
        </p:nvSpPr>
        <p:spPr bwMode="auto">
          <a:xfrm>
            <a:off x="5200650" y="4419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20496" name="Text Box 25"/>
          <p:cNvSpPr txBox="1">
            <a:spLocks noChangeArrowheads="1"/>
          </p:cNvSpPr>
          <p:nvPr/>
        </p:nvSpPr>
        <p:spPr bwMode="auto">
          <a:xfrm>
            <a:off x="1219200" y="3062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20497" name="Text Box 26"/>
          <p:cNvSpPr txBox="1">
            <a:spLocks noChangeArrowheads="1"/>
          </p:cNvSpPr>
          <p:nvPr/>
        </p:nvSpPr>
        <p:spPr bwMode="auto">
          <a:xfrm>
            <a:off x="457200" y="1371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Sol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498" name="Oval 27"/>
          <p:cNvSpPr>
            <a:spLocks noChangeArrowheads="1"/>
          </p:cNvSpPr>
          <p:nvPr/>
        </p:nvSpPr>
        <p:spPr bwMode="auto">
          <a:xfrm>
            <a:off x="1219200" y="15240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9" name="Oval 28"/>
          <p:cNvSpPr>
            <a:spLocks noChangeArrowheads="1"/>
          </p:cNvSpPr>
          <p:nvPr/>
        </p:nvSpPr>
        <p:spPr bwMode="auto">
          <a:xfrm>
            <a:off x="1676400" y="1524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5981" name="Text Box 29"/>
          <p:cNvSpPr txBox="1">
            <a:spLocks noChangeArrowheads="1"/>
          </p:cNvSpPr>
          <p:nvPr/>
        </p:nvSpPr>
        <p:spPr bwMode="auto">
          <a:xfrm>
            <a:off x="4210050" y="5576888"/>
            <a:ext cx="28082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t</a:t>
            </a: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i="1">
                <a:latin typeface="Times New Roman" pitchFamily="18" charset="0"/>
              </a:rPr>
              <a:t>v</a:t>
            </a:r>
            <a:r>
              <a:rPr lang="en-US" sz="2800">
                <a:latin typeface="Times New Roman" pitchFamily="18" charset="0"/>
              </a:rPr>
              <a:t>) </a:t>
            </a:r>
            <a:r>
              <a:rPr lang="ru-RU" sz="2800">
                <a:latin typeface="Times New Roman" pitchFamily="18" charset="0"/>
              </a:rPr>
              <a:t>= </a:t>
            </a:r>
            <a:r>
              <a:rPr lang="en-US" sz="2800">
                <a:latin typeface="Times New Roman" pitchFamily="18" charset="0"/>
              </a:rPr>
              <a:t>(2/3)</a:t>
            </a:r>
            <a:r>
              <a:rPr lang="ru-RU" sz="2400" i="1">
                <a:latin typeface="Times New Roman" pitchFamily="18" charset="0"/>
                <a:sym typeface="Symbol" pitchFamily="18" charset="2"/>
              </a:rPr>
              <a:t>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deg(</a:t>
            </a:r>
            <a:r>
              <a:rPr lang="en-US" sz="2800" i="1"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)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5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  <p:bldP spid="125972" grpId="0"/>
      <p:bldP spid="12598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1676400" y="3200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8" name="Oval 5"/>
          <p:cNvSpPr>
            <a:spLocks noChangeArrowheads="1"/>
          </p:cNvSpPr>
          <p:nvPr/>
        </p:nvSpPr>
        <p:spPr bwMode="auto">
          <a:xfrm>
            <a:off x="3733800" y="1600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5029200" y="4800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1510" name="AutoShape 7"/>
          <p:cNvCxnSpPr>
            <a:cxnSpLocks noChangeShapeType="1"/>
            <a:stCxn id="21509" idx="2"/>
            <a:endCxn id="21511" idx="6"/>
          </p:cNvCxnSpPr>
          <p:nvPr/>
        </p:nvCxnSpPr>
        <p:spPr bwMode="auto">
          <a:xfrm flipH="1">
            <a:off x="2617788" y="4967288"/>
            <a:ext cx="2411412" cy="228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1" name="Oval 8"/>
          <p:cNvSpPr>
            <a:spLocks noChangeArrowheads="1"/>
          </p:cNvSpPr>
          <p:nvPr/>
        </p:nvSpPr>
        <p:spPr bwMode="auto">
          <a:xfrm>
            <a:off x="2286000" y="50292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1512" name="AutoShape 9"/>
          <p:cNvCxnSpPr>
            <a:cxnSpLocks noChangeShapeType="1"/>
            <a:stCxn id="21507" idx="4"/>
            <a:endCxn id="21511" idx="0"/>
          </p:cNvCxnSpPr>
          <p:nvPr/>
        </p:nvCxnSpPr>
        <p:spPr bwMode="auto">
          <a:xfrm>
            <a:off x="1843088" y="3532188"/>
            <a:ext cx="609600" cy="1497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3" name="AutoShape 10"/>
          <p:cNvCxnSpPr>
            <a:cxnSpLocks noChangeShapeType="1"/>
            <a:stCxn id="21508" idx="2"/>
            <a:endCxn id="21507" idx="7"/>
          </p:cNvCxnSpPr>
          <p:nvPr/>
        </p:nvCxnSpPr>
        <p:spPr bwMode="auto">
          <a:xfrm flipH="1">
            <a:off x="1958975" y="1766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14" name="AutoShape 11"/>
          <p:cNvCxnSpPr>
            <a:cxnSpLocks noChangeShapeType="1"/>
            <a:stCxn id="21508" idx="3"/>
            <a:endCxn id="21511" idx="7"/>
          </p:cNvCxnSpPr>
          <p:nvPr/>
        </p:nvCxnSpPr>
        <p:spPr bwMode="auto">
          <a:xfrm flipH="1">
            <a:off x="2568575" y="1882775"/>
            <a:ext cx="1214438" cy="3195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4057650" y="13858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5/3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1516" name="Text Box 14"/>
          <p:cNvSpPr txBox="1">
            <a:spLocks noChangeArrowheads="1"/>
          </p:cNvSpPr>
          <p:nvPr/>
        </p:nvSpPr>
        <p:spPr bwMode="auto">
          <a:xfrm>
            <a:off x="1828800" y="5029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0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auto">
          <a:xfrm>
            <a:off x="5200650" y="4419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1518" name="Text Box 16"/>
          <p:cNvSpPr txBox="1">
            <a:spLocks noChangeArrowheads="1"/>
          </p:cNvSpPr>
          <p:nvPr/>
        </p:nvSpPr>
        <p:spPr bwMode="auto">
          <a:xfrm>
            <a:off x="1219200" y="27432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2/3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457200" y="1371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Sol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1520" name="Oval 18"/>
          <p:cNvSpPr>
            <a:spLocks noChangeArrowheads="1"/>
          </p:cNvSpPr>
          <p:nvPr/>
        </p:nvSpPr>
        <p:spPr bwMode="auto">
          <a:xfrm>
            <a:off x="1219200" y="15240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1" name="Oval 19"/>
          <p:cNvSpPr>
            <a:spLocks noChangeArrowheads="1"/>
          </p:cNvSpPr>
          <p:nvPr/>
        </p:nvSpPr>
        <p:spPr bwMode="auto">
          <a:xfrm>
            <a:off x="1676400" y="1524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22" name="Oval 21"/>
          <p:cNvSpPr>
            <a:spLocks noChangeArrowheads="1"/>
          </p:cNvSpPr>
          <p:nvPr/>
        </p:nvSpPr>
        <p:spPr bwMode="auto">
          <a:xfrm>
            <a:off x="2133600" y="15240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1676400" y="3200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3733800" y="1600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8005" name="Oval 5"/>
          <p:cNvSpPr>
            <a:spLocks noChangeArrowheads="1"/>
          </p:cNvSpPr>
          <p:nvPr/>
        </p:nvSpPr>
        <p:spPr bwMode="auto">
          <a:xfrm>
            <a:off x="5029200" y="4800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2534" name="AutoShape 9"/>
          <p:cNvCxnSpPr>
            <a:cxnSpLocks noChangeShapeType="1"/>
            <a:stCxn id="22532" idx="2"/>
            <a:endCxn id="22531" idx="7"/>
          </p:cNvCxnSpPr>
          <p:nvPr/>
        </p:nvCxnSpPr>
        <p:spPr bwMode="auto">
          <a:xfrm flipH="1">
            <a:off x="1958975" y="1766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2535" name="Text Box 11"/>
          <p:cNvSpPr txBox="1">
            <a:spLocks noChangeArrowheads="1"/>
          </p:cNvSpPr>
          <p:nvPr/>
        </p:nvSpPr>
        <p:spPr bwMode="auto">
          <a:xfrm>
            <a:off x="4057650" y="1385888"/>
            <a:ext cx="63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5/3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5200650" y="4419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  <a:r>
              <a:rPr lang="en-US" sz="2800">
                <a:latin typeface="Times New Roman" pitchFamily="18" charset="0"/>
              </a:rPr>
              <a:t>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2537" name="Text Box 14"/>
          <p:cNvSpPr txBox="1">
            <a:spLocks noChangeArrowheads="1"/>
          </p:cNvSpPr>
          <p:nvPr/>
        </p:nvSpPr>
        <p:spPr bwMode="auto">
          <a:xfrm>
            <a:off x="1219200" y="27432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2/3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2538" name="Text Box 15"/>
          <p:cNvSpPr txBox="1">
            <a:spLocks noChangeArrowheads="1"/>
          </p:cNvSpPr>
          <p:nvPr/>
        </p:nvSpPr>
        <p:spPr bwMode="auto">
          <a:xfrm>
            <a:off x="457200" y="1371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Sol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2539" name="Oval 16"/>
          <p:cNvSpPr>
            <a:spLocks noChangeArrowheads="1"/>
          </p:cNvSpPr>
          <p:nvPr/>
        </p:nvSpPr>
        <p:spPr bwMode="auto">
          <a:xfrm>
            <a:off x="1219200" y="15240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0" name="Oval 17"/>
          <p:cNvSpPr>
            <a:spLocks noChangeArrowheads="1"/>
          </p:cNvSpPr>
          <p:nvPr/>
        </p:nvSpPr>
        <p:spPr bwMode="auto">
          <a:xfrm>
            <a:off x="1676400" y="15240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41" name="Oval 19"/>
          <p:cNvSpPr>
            <a:spLocks noChangeArrowheads="1"/>
          </p:cNvSpPr>
          <p:nvPr/>
        </p:nvSpPr>
        <p:spPr bwMode="auto">
          <a:xfrm>
            <a:off x="2133600" y="15240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8020" name="Text Box 20"/>
          <p:cNvSpPr txBox="1">
            <a:spLocks noChangeArrowheads="1"/>
          </p:cNvSpPr>
          <p:nvPr/>
        </p:nvSpPr>
        <p:spPr bwMode="auto">
          <a:xfrm>
            <a:off x="914400" y="43434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t</a:t>
            </a: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i="1">
                <a:latin typeface="Times New Roman" pitchFamily="18" charset="0"/>
              </a:rPr>
              <a:t>v</a:t>
            </a:r>
            <a:r>
              <a:rPr lang="en-US" sz="2800">
                <a:latin typeface="Times New Roman" pitchFamily="18" charset="0"/>
              </a:rPr>
              <a:t>) </a:t>
            </a:r>
            <a:r>
              <a:rPr lang="ru-RU" sz="2800">
                <a:latin typeface="Times New Roman" pitchFamily="18" charset="0"/>
              </a:rPr>
              <a:t>= </a:t>
            </a:r>
            <a:r>
              <a:rPr lang="en-US" sz="2800">
                <a:latin typeface="Times New Roman" pitchFamily="18" charset="0"/>
              </a:rPr>
              <a:t>(2/3)</a:t>
            </a:r>
            <a:r>
              <a:rPr lang="ru-RU" sz="2400" i="1">
                <a:latin typeface="Times New Roman" pitchFamily="18" charset="0"/>
                <a:sym typeface="Symbol" pitchFamily="18" charset="2"/>
              </a:rPr>
              <a:t>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deg(</a:t>
            </a:r>
            <a:r>
              <a:rPr lang="en-US" sz="2800" i="1"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800">
                <a:latin typeface="Times New Roman" pitchFamily="18" charset="0"/>
                <a:sym typeface="Symbol" pitchFamily="18" charset="2"/>
              </a:rPr>
              <a:t>)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 animBg="1"/>
      <p:bldP spid="128013" grpId="0"/>
      <p:bldP spid="1280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</a:t>
            </a:r>
            <a:endParaRPr lang="ru-RU" sz="4000" dirty="0" smtClean="0"/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1219200" y="28956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Text Box 10"/>
          <p:cNvSpPr txBox="1">
            <a:spLocks noChangeArrowheads="1"/>
          </p:cNvSpPr>
          <p:nvPr/>
        </p:nvSpPr>
        <p:spPr bwMode="auto">
          <a:xfrm>
            <a:off x="457200" y="13716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Sol</a:t>
            </a:r>
            <a:endParaRPr lang="ru-RU" sz="28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3557" name="Oval 11"/>
          <p:cNvSpPr>
            <a:spLocks noChangeArrowheads="1"/>
          </p:cNvSpPr>
          <p:nvPr/>
        </p:nvSpPr>
        <p:spPr bwMode="auto">
          <a:xfrm>
            <a:off x="1219200" y="15240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Oval 12"/>
          <p:cNvSpPr>
            <a:spLocks noChangeArrowheads="1"/>
          </p:cNvSpPr>
          <p:nvPr/>
        </p:nvSpPr>
        <p:spPr bwMode="auto">
          <a:xfrm>
            <a:off x="1219200" y="19812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Oval 13"/>
          <p:cNvSpPr>
            <a:spLocks noChangeArrowheads="1"/>
          </p:cNvSpPr>
          <p:nvPr/>
        </p:nvSpPr>
        <p:spPr bwMode="auto">
          <a:xfrm>
            <a:off x="1219200" y="24384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0" name="Text Box 14"/>
          <p:cNvSpPr txBox="1">
            <a:spLocks noChangeArrowheads="1"/>
          </p:cNvSpPr>
          <p:nvPr/>
        </p:nvSpPr>
        <p:spPr bwMode="auto">
          <a:xfrm>
            <a:off x="1695450" y="1371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23561" name="Text Box 15"/>
          <p:cNvSpPr txBox="1">
            <a:spLocks noChangeArrowheads="1"/>
          </p:cNvSpPr>
          <p:nvPr/>
        </p:nvSpPr>
        <p:spPr bwMode="auto">
          <a:xfrm>
            <a:off x="1695450" y="19050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1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3562" name="Text Box 16"/>
          <p:cNvSpPr txBox="1">
            <a:spLocks noChangeArrowheads="1"/>
          </p:cNvSpPr>
          <p:nvPr/>
        </p:nvSpPr>
        <p:spPr bwMode="auto">
          <a:xfrm>
            <a:off x="1695450" y="2362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6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3563" name="Text Box 17"/>
          <p:cNvSpPr txBox="1">
            <a:spLocks noChangeArrowheads="1"/>
          </p:cNvSpPr>
          <p:nvPr/>
        </p:nvSpPr>
        <p:spPr bwMode="auto">
          <a:xfrm>
            <a:off x="1695450" y="2819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23564" name="Text Box 18"/>
          <p:cNvSpPr txBox="1">
            <a:spLocks noChangeArrowheads="1"/>
          </p:cNvSpPr>
          <p:nvPr/>
        </p:nvSpPr>
        <p:spPr bwMode="auto">
          <a:xfrm>
            <a:off x="1543050" y="32908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15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23565" name="Oval 19"/>
          <p:cNvSpPr>
            <a:spLocks noChangeArrowheads="1"/>
          </p:cNvSpPr>
          <p:nvPr/>
        </p:nvSpPr>
        <p:spPr bwMode="auto">
          <a:xfrm>
            <a:off x="2590800" y="3962400"/>
            <a:ext cx="331788" cy="33178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6" name="Oval 20"/>
          <p:cNvSpPr>
            <a:spLocks noChangeArrowheads="1"/>
          </p:cNvSpPr>
          <p:nvPr/>
        </p:nvSpPr>
        <p:spPr bwMode="auto">
          <a:xfrm>
            <a:off x="8077200" y="2590800"/>
            <a:ext cx="331788" cy="3317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7" name="Oval 21"/>
          <p:cNvSpPr>
            <a:spLocks noChangeArrowheads="1"/>
          </p:cNvSpPr>
          <p:nvPr/>
        </p:nvSpPr>
        <p:spPr bwMode="auto">
          <a:xfrm>
            <a:off x="6400800" y="3352800"/>
            <a:ext cx="331788" cy="3317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8" name="Oval 22"/>
          <p:cNvSpPr>
            <a:spLocks noChangeArrowheads="1"/>
          </p:cNvSpPr>
          <p:nvPr/>
        </p:nvSpPr>
        <p:spPr bwMode="auto">
          <a:xfrm>
            <a:off x="4648200" y="2362200"/>
            <a:ext cx="331788" cy="331788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69" name="Oval 23"/>
          <p:cNvSpPr>
            <a:spLocks noChangeArrowheads="1"/>
          </p:cNvSpPr>
          <p:nvPr/>
        </p:nvSpPr>
        <p:spPr bwMode="auto">
          <a:xfrm>
            <a:off x="5943600" y="5562600"/>
            <a:ext cx="331788" cy="331788"/>
          </a:xfrm>
          <a:prstGeom prst="ellipse">
            <a:avLst/>
          </a:prstGeom>
          <a:solidFill>
            <a:srgbClr val="9933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3570" name="AutoShape 24"/>
          <p:cNvCxnSpPr>
            <a:cxnSpLocks noChangeShapeType="1"/>
            <a:stCxn id="23567" idx="3"/>
            <a:endCxn id="23573" idx="6"/>
          </p:cNvCxnSpPr>
          <p:nvPr/>
        </p:nvCxnSpPr>
        <p:spPr bwMode="auto">
          <a:xfrm flipH="1">
            <a:off x="3532188" y="3635375"/>
            <a:ext cx="2917825" cy="23225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1" name="AutoShape 25"/>
          <p:cNvCxnSpPr>
            <a:cxnSpLocks noChangeShapeType="1"/>
            <a:stCxn id="23567" idx="1"/>
            <a:endCxn id="23568" idx="5"/>
          </p:cNvCxnSpPr>
          <p:nvPr/>
        </p:nvCxnSpPr>
        <p:spPr bwMode="auto">
          <a:xfrm flipH="1" flipV="1">
            <a:off x="4930775" y="2644775"/>
            <a:ext cx="1519238" cy="7572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2" name="AutoShape 26"/>
          <p:cNvCxnSpPr>
            <a:cxnSpLocks noChangeShapeType="1"/>
            <a:stCxn id="23569" idx="2"/>
            <a:endCxn id="23573" idx="6"/>
          </p:cNvCxnSpPr>
          <p:nvPr/>
        </p:nvCxnSpPr>
        <p:spPr bwMode="auto">
          <a:xfrm flipH="1">
            <a:off x="3532188" y="5729288"/>
            <a:ext cx="2411412" cy="228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3573" name="Oval 27"/>
          <p:cNvSpPr>
            <a:spLocks noChangeArrowheads="1"/>
          </p:cNvSpPr>
          <p:nvPr/>
        </p:nvSpPr>
        <p:spPr bwMode="auto">
          <a:xfrm>
            <a:off x="3200400" y="5791200"/>
            <a:ext cx="331788" cy="33178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3574" name="AutoShape 28"/>
          <p:cNvCxnSpPr>
            <a:cxnSpLocks noChangeShapeType="1"/>
            <a:stCxn id="23565" idx="4"/>
            <a:endCxn id="23573" idx="0"/>
          </p:cNvCxnSpPr>
          <p:nvPr/>
        </p:nvCxnSpPr>
        <p:spPr bwMode="auto">
          <a:xfrm>
            <a:off x="2757488" y="4294188"/>
            <a:ext cx="609600" cy="1497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5" name="AutoShape 29"/>
          <p:cNvCxnSpPr>
            <a:cxnSpLocks noChangeShapeType="1"/>
            <a:stCxn id="23567" idx="4"/>
            <a:endCxn id="23569" idx="0"/>
          </p:cNvCxnSpPr>
          <p:nvPr/>
        </p:nvCxnSpPr>
        <p:spPr bwMode="auto">
          <a:xfrm flipH="1">
            <a:off x="6110288" y="3684588"/>
            <a:ext cx="457200" cy="187801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6" name="AutoShape 30"/>
          <p:cNvCxnSpPr>
            <a:cxnSpLocks noChangeShapeType="1"/>
            <a:stCxn id="23568" idx="2"/>
            <a:endCxn id="23565" idx="7"/>
          </p:cNvCxnSpPr>
          <p:nvPr/>
        </p:nvCxnSpPr>
        <p:spPr bwMode="auto">
          <a:xfrm flipH="1">
            <a:off x="2873375" y="2528888"/>
            <a:ext cx="1774825" cy="14827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7" name="AutoShape 31"/>
          <p:cNvCxnSpPr>
            <a:cxnSpLocks noChangeShapeType="1"/>
            <a:stCxn id="23566" idx="3"/>
            <a:endCxn id="23567" idx="7"/>
          </p:cNvCxnSpPr>
          <p:nvPr/>
        </p:nvCxnSpPr>
        <p:spPr bwMode="auto">
          <a:xfrm flipH="1">
            <a:off x="6683375" y="2873375"/>
            <a:ext cx="1443038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578" name="AutoShape 32"/>
          <p:cNvCxnSpPr>
            <a:cxnSpLocks noChangeShapeType="1"/>
            <a:stCxn id="23568" idx="3"/>
            <a:endCxn id="23573" idx="7"/>
          </p:cNvCxnSpPr>
          <p:nvPr/>
        </p:nvCxnSpPr>
        <p:spPr bwMode="auto">
          <a:xfrm flipH="1">
            <a:off x="3482975" y="2644775"/>
            <a:ext cx="1214438" cy="3195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3579" name="Oval 33"/>
          <p:cNvSpPr>
            <a:spLocks noChangeArrowheads="1"/>
          </p:cNvSpPr>
          <p:nvPr/>
        </p:nvSpPr>
        <p:spPr bwMode="auto">
          <a:xfrm>
            <a:off x="7696200" y="4724400"/>
            <a:ext cx="331788" cy="3317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3580" name="AutoShape 34"/>
          <p:cNvCxnSpPr>
            <a:cxnSpLocks noChangeShapeType="1"/>
            <a:stCxn id="23579" idx="3"/>
            <a:endCxn id="23569" idx="6"/>
          </p:cNvCxnSpPr>
          <p:nvPr/>
        </p:nvCxnSpPr>
        <p:spPr bwMode="auto">
          <a:xfrm flipH="1">
            <a:off x="6275388" y="5006975"/>
            <a:ext cx="1470025" cy="7223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23581" name="Text Box 35"/>
          <p:cNvSpPr txBox="1">
            <a:spLocks noChangeArrowheads="1"/>
          </p:cNvSpPr>
          <p:nvPr/>
        </p:nvSpPr>
        <p:spPr bwMode="auto">
          <a:xfrm>
            <a:off x="4972050" y="2147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6</a:t>
            </a:r>
          </a:p>
        </p:txBody>
      </p:sp>
      <p:sp>
        <p:nvSpPr>
          <p:cNvPr id="23582" name="Text Box 36"/>
          <p:cNvSpPr txBox="1">
            <a:spLocks noChangeArrowheads="1"/>
          </p:cNvSpPr>
          <p:nvPr/>
        </p:nvSpPr>
        <p:spPr bwMode="auto">
          <a:xfrm>
            <a:off x="8553450" y="2300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2</a:t>
            </a:r>
          </a:p>
        </p:txBody>
      </p:sp>
      <p:sp>
        <p:nvSpPr>
          <p:cNvPr id="23583" name="Text Box 37"/>
          <p:cNvSpPr txBox="1">
            <a:spLocks noChangeArrowheads="1"/>
          </p:cNvSpPr>
          <p:nvPr/>
        </p:nvSpPr>
        <p:spPr bwMode="auto">
          <a:xfrm>
            <a:off x="6877050" y="33670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23584" name="Text Box 38"/>
          <p:cNvSpPr txBox="1">
            <a:spLocks noChangeArrowheads="1"/>
          </p:cNvSpPr>
          <p:nvPr/>
        </p:nvSpPr>
        <p:spPr bwMode="auto">
          <a:xfrm>
            <a:off x="7943850" y="4205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</a:t>
            </a:r>
          </a:p>
        </p:txBody>
      </p:sp>
      <p:sp>
        <p:nvSpPr>
          <p:cNvPr id="23585" name="Text Box 39"/>
          <p:cNvSpPr txBox="1">
            <a:spLocks noChangeArrowheads="1"/>
          </p:cNvSpPr>
          <p:nvPr/>
        </p:nvSpPr>
        <p:spPr bwMode="auto">
          <a:xfrm>
            <a:off x="2743200" y="5791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6</a:t>
            </a:r>
          </a:p>
        </p:txBody>
      </p:sp>
      <p:sp>
        <p:nvSpPr>
          <p:cNvPr id="23586" name="Text Box 40"/>
          <p:cNvSpPr txBox="1">
            <a:spLocks noChangeArrowheads="1"/>
          </p:cNvSpPr>
          <p:nvPr/>
        </p:nvSpPr>
        <p:spPr bwMode="auto">
          <a:xfrm>
            <a:off x="6115050" y="5181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  <p:sp>
        <p:nvSpPr>
          <p:cNvPr id="23587" name="Text Box 41"/>
          <p:cNvSpPr txBox="1">
            <a:spLocks noChangeArrowheads="1"/>
          </p:cNvSpPr>
          <p:nvPr/>
        </p:nvSpPr>
        <p:spPr bwMode="auto">
          <a:xfrm>
            <a:off x="2133600" y="38242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                             the Layer Algorithm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b="1" dirty="0" smtClean="0">
                <a:solidFill>
                  <a:srgbClr val="CC3399"/>
                </a:solidFill>
              </a:rPr>
              <a:t>Theorem </a:t>
            </a:r>
            <a:r>
              <a:rPr lang="ru-RU" sz="4000" b="1" dirty="0" smtClean="0">
                <a:solidFill>
                  <a:srgbClr val="CC3399"/>
                </a:solidFill>
              </a:rPr>
              <a:t>2</a:t>
            </a:r>
            <a:r>
              <a:rPr lang="en-US" sz="4000" b="1" dirty="0" smtClean="0">
                <a:solidFill>
                  <a:srgbClr val="CC3399"/>
                </a:solidFill>
              </a:rPr>
              <a:t>.4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</a:t>
            </a:r>
            <a:r>
              <a:rPr lang="en-US" sz="3600" dirty="0" smtClean="0"/>
              <a:t>The Layer Algorithm achieves an approximation guarantee of factor 2             for the vertex cover problem assuming arbitrary vertex weights.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Scheme of the Algorithm</a:t>
            </a:r>
            <a:endParaRPr lang="ru-RU" dirty="0" smtClean="0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4343400" y="15240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D</a:t>
            </a:r>
            <a:r>
              <a:rPr lang="en-US" sz="2400" b="1" i="1" baseline="-25000">
                <a:latin typeface="Times New Roman" pitchFamily="18" charset="0"/>
              </a:rPr>
              <a:t>k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3200400" y="23622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W</a:t>
            </a:r>
            <a:r>
              <a:rPr lang="en-US" sz="2400" b="1" i="1" baseline="-25000">
                <a:latin typeface="Times New Roman" pitchFamily="18" charset="0"/>
              </a:rPr>
              <a:t>k-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5486400" y="23622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D</a:t>
            </a:r>
            <a:r>
              <a:rPr lang="en-US" sz="2400" b="1" i="1" baseline="-25000">
                <a:latin typeface="Times New Roman" pitchFamily="18" charset="0"/>
              </a:rPr>
              <a:t>k-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2057400" y="37338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W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07" name="Rectangle 8"/>
          <p:cNvSpPr>
            <a:spLocks noChangeArrowheads="1"/>
          </p:cNvSpPr>
          <p:nvPr/>
        </p:nvSpPr>
        <p:spPr bwMode="auto">
          <a:xfrm>
            <a:off x="6705600" y="37338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D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08" name="Rectangle 9"/>
          <p:cNvSpPr>
            <a:spLocks noChangeArrowheads="1"/>
          </p:cNvSpPr>
          <p:nvPr/>
        </p:nvSpPr>
        <p:spPr bwMode="auto">
          <a:xfrm>
            <a:off x="990600" y="47244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W</a:t>
            </a:r>
            <a:r>
              <a:rPr lang="en-US" sz="2400" b="1" baseline="-25000">
                <a:latin typeface="Times New Roman" pitchFamily="18" charset="0"/>
              </a:rPr>
              <a:t>0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09" name="Rectangle 10"/>
          <p:cNvSpPr>
            <a:spLocks noChangeArrowheads="1"/>
          </p:cNvSpPr>
          <p:nvPr/>
        </p:nvSpPr>
        <p:spPr bwMode="auto">
          <a:xfrm>
            <a:off x="7848600" y="4724400"/>
            <a:ext cx="863600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>
                <a:latin typeface="Times New Roman" pitchFamily="18" charset="0"/>
              </a:rPr>
              <a:t>D</a:t>
            </a:r>
            <a:r>
              <a:rPr lang="en-US" sz="2400" b="1" baseline="-25000">
                <a:latin typeface="Times New Roman" pitchFamily="18" charset="0"/>
              </a:rPr>
              <a:t>0</a:t>
            </a:r>
            <a:endParaRPr lang="ru-RU" sz="2400" b="1" baseline="-25000">
              <a:latin typeface="Times New Roman" pitchFamily="18" charset="0"/>
            </a:endParaRP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4267200" y="1447800"/>
            <a:ext cx="1008063" cy="75565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1" name="Rectangle 12"/>
          <p:cNvSpPr>
            <a:spLocks noChangeArrowheads="1"/>
          </p:cNvSpPr>
          <p:nvPr/>
        </p:nvSpPr>
        <p:spPr bwMode="auto">
          <a:xfrm>
            <a:off x="3124200" y="2292350"/>
            <a:ext cx="3352800" cy="75565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Rectangle 13"/>
          <p:cNvSpPr>
            <a:spLocks noChangeArrowheads="1"/>
          </p:cNvSpPr>
          <p:nvPr/>
        </p:nvSpPr>
        <p:spPr bwMode="auto">
          <a:xfrm>
            <a:off x="1981200" y="3663950"/>
            <a:ext cx="5715000" cy="75565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3" name="Rectangle 14"/>
          <p:cNvSpPr>
            <a:spLocks noChangeArrowheads="1"/>
          </p:cNvSpPr>
          <p:nvPr/>
        </p:nvSpPr>
        <p:spPr bwMode="auto">
          <a:xfrm>
            <a:off x="914400" y="4654550"/>
            <a:ext cx="7924800" cy="75565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Text Box 15"/>
          <p:cNvSpPr txBox="1">
            <a:spLocks noChangeArrowheads="1"/>
          </p:cNvSpPr>
          <p:nvPr/>
        </p:nvSpPr>
        <p:spPr bwMode="auto">
          <a:xfrm rot="5400000">
            <a:off x="4495800" y="3200401"/>
            <a:ext cx="598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●●●</a:t>
            </a:r>
          </a:p>
        </p:txBody>
      </p:sp>
      <p:sp>
        <p:nvSpPr>
          <p:cNvPr id="25615" name="Rectangle 17"/>
          <p:cNvSpPr>
            <a:spLocks noChangeArrowheads="1"/>
          </p:cNvSpPr>
          <p:nvPr/>
        </p:nvSpPr>
        <p:spPr bwMode="auto">
          <a:xfrm>
            <a:off x="3532188" y="1600200"/>
            <a:ext cx="50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400" b="1" i="1" baseline="-25000">
                <a:solidFill>
                  <a:schemeClr val="accent2"/>
                </a:solidFill>
                <a:latin typeface="Times New Roman" pitchFamily="18" charset="0"/>
              </a:rPr>
              <a:t>k</a:t>
            </a:r>
            <a:endParaRPr lang="ru-RU" sz="2400" b="1" i="1" baseline="-250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5616" name="Rectangle 18"/>
          <p:cNvSpPr>
            <a:spLocks noChangeArrowheads="1"/>
          </p:cNvSpPr>
          <p:nvPr/>
        </p:nvSpPr>
        <p:spPr bwMode="auto">
          <a:xfrm>
            <a:off x="2438400" y="2362200"/>
            <a:ext cx="676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400" b="1" i="1" baseline="-25000">
                <a:solidFill>
                  <a:schemeClr val="accent2"/>
                </a:solidFill>
                <a:latin typeface="Times New Roman" pitchFamily="18" charset="0"/>
              </a:rPr>
              <a:t>k-</a:t>
            </a:r>
            <a:r>
              <a:rPr lang="en-US" sz="2400" b="1" baseline="-25000">
                <a:solidFill>
                  <a:schemeClr val="accent2"/>
                </a:solidFill>
                <a:latin typeface="Times New Roman" pitchFamily="18" charset="0"/>
              </a:rPr>
              <a:t>1</a:t>
            </a:r>
            <a:endParaRPr lang="ru-RU" sz="2400" b="1" baseline="-250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5617" name="Rectangle 19"/>
          <p:cNvSpPr>
            <a:spLocks noChangeArrowheads="1"/>
          </p:cNvSpPr>
          <p:nvPr/>
        </p:nvSpPr>
        <p:spPr bwMode="auto">
          <a:xfrm>
            <a:off x="1322388" y="3733800"/>
            <a:ext cx="50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400" b="1" baseline="-25000" dirty="0">
                <a:solidFill>
                  <a:schemeClr val="accent2"/>
                </a:solidFill>
                <a:latin typeface="Times New Roman" pitchFamily="18" charset="0"/>
              </a:rPr>
              <a:t>1</a:t>
            </a:r>
            <a:endParaRPr lang="ru-RU" sz="2400" b="1" baseline="-250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5618" name="Rectangle 20"/>
          <p:cNvSpPr>
            <a:spLocks noChangeArrowheads="1"/>
          </p:cNvSpPr>
          <p:nvPr/>
        </p:nvSpPr>
        <p:spPr bwMode="auto">
          <a:xfrm>
            <a:off x="0" y="4800600"/>
            <a:ext cx="1156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400" b="1" baseline="-25000" dirty="0" smtClean="0">
                <a:solidFill>
                  <a:schemeClr val="accent2"/>
                </a:solidFill>
                <a:latin typeface="Times New Roman" pitchFamily="18" charset="0"/>
              </a:rPr>
              <a:t>0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</a:rPr>
              <a:t>=</a:t>
            </a:r>
            <a:r>
              <a:rPr lang="en-US" sz="2400" b="1" i="1" dirty="0" smtClean="0">
                <a:solidFill>
                  <a:schemeClr val="accent2"/>
                </a:solidFill>
                <a:latin typeface="Times New Roman" pitchFamily="18" charset="0"/>
              </a:rPr>
              <a:t>G</a:t>
            </a:r>
            <a:endParaRPr lang="ru-RU" sz="2400" b="1" i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5619" name="Oval 21"/>
          <p:cNvSpPr>
            <a:spLocks noChangeArrowheads="1"/>
          </p:cNvSpPr>
          <p:nvPr/>
        </p:nvSpPr>
        <p:spPr bwMode="auto">
          <a:xfrm rot="2700000">
            <a:off x="1434307" y="1610518"/>
            <a:ext cx="1731962" cy="4953001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Rectangle 23"/>
          <p:cNvSpPr>
            <a:spLocks noChangeArrowheads="1"/>
          </p:cNvSpPr>
          <p:nvPr/>
        </p:nvSpPr>
        <p:spPr bwMode="auto">
          <a:xfrm>
            <a:off x="685800" y="5410200"/>
            <a:ext cx="638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Times New Roman" pitchFamily="18" charset="0"/>
                <a:ea typeface="MS Mincho" pitchFamily="49" charset="-128"/>
              </a:rPr>
              <a:t>Sol</a:t>
            </a:r>
            <a:endParaRPr lang="ru-RU" sz="2800" i="1">
              <a:solidFill>
                <a:srgbClr val="FF0000"/>
              </a:solidFill>
              <a:latin typeface="Times New Roman" pitchFamily="18" charset="0"/>
              <a:ea typeface="MS Mincho" pitchFamily="49" charset="-128"/>
            </a:endParaRPr>
          </a:p>
        </p:txBody>
      </p:sp>
      <p:sp>
        <p:nvSpPr>
          <p:cNvPr id="25621" name="Text Box 25"/>
          <p:cNvSpPr txBox="1">
            <a:spLocks noChangeArrowheads="1"/>
          </p:cNvSpPr>
          <p:nvPr/>
        </p:nvSpPr>
        <p:spPr bwMode="auto">
          <a:xfrm>
            <a:off x="2541022" y="6182380"/>
            <a:ext cx="4621778" cy="52322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itchFamily="18" charset="0"/>
              </a:rPr>
              <a:t>C*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sz="2800" i="1" dirty="0" err="1">
                <a:latin typeface="Times New Roman" pitchFamily="18" charset="0"/>
              </a:rPr>
              <a:t>G</a:t>
            </a:r>
            <a:r>
              <a:rPr lang="en-US" sz="2800" i="1" baseline="-25000" dirty="0" err="1">
                <a:latin typeface="Times New Roman" pitchFamily="18" charset="0"/>
              </a:rPr>
              <a:t>i</a:t>
            </a:r>
            <a:r>
              <a:rPr lang="en-US" sz="2800" i="1" baseline="-25000" dirty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</a:rPr>
              <a:t>is a vertex cover for</a:t>
            </a:r>
            <a:r>
              <a:rPr lang="ru-RU" sz="2800" i="1" dirty="0" smtClean="0">
                <a:latin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</a:rPr>
              <a:t>G</a:t>
            </a:r>
            <a:r>
              <a:rPr lang="en-US" sz="2800" i="1" baseline="-25000" dirty="0" err="1">
                <a:latin typeface="Times New Roman" pitchFamily="18" charset="0"/>
              </a:rPr>
              <a:t>i</a:t>
            </a:r>
            <a:endParaRPr lang="en-US" sz="2800" i="1" baseline="-25000" dirty="0"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05000" y="5562600"/>
            <a:ext cx="6917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Let </a:t>
            </a:r>
            <a:r>
              <a:rPr lang="en-US" sz="2800" i="1" dirty="0" smtClean="0">
                <a:latin typeface="+mn-lt"/>
              </a:rPr>
              <a:t>t</a:t>
            </a:r>
            <a:r>
              <a:rPr lang="en-US" sz="2800" baseline="-25000" dirty="0" smtClean="0">
                <a:latin typeface="+mn-lt"/>
              </a:rPr>
              <a:t>0</a:t>
            </a:r>
            <a:r>
              <a:rPr lang="en-US" sz="2800" dirty="0" smtClean="0">
                <a:latin typeface="+mn-lt"/>
              </a:rPr>
              <a:t>,…,</a:t>
            </a:r>
            <a:r>
              <a:rPr lang="en-US" sz="2800" i="1" dirty="0" smtClean="0">
                <a:latin typeface="+mn-lt"/>
              </a:rPr>
              <a:t>t</a:t>
            </a:r>
            <a:r>
              <a:rPr lang="en-US" sz="2800" i="1" baseline="-25000" dirty="0" smtClean="0">
                <a:latin typeface="+mn-lt"/>
              </a:rPr>
              <a:t>k</a:t>
            </a:r>
            <a:r>
              <a:rPr lang="en-US" sz="2800" baseline="-25000" dirty="0" smtClean="0">
                <a:latin typeface="+mn-lt"/>
                <a:sym typeface="Symbol"/>
              </a:rPr>
              <a:t></a:t>
            </a:r>
            <a:r>
              <a:rPr lang="en-US" sz="2800" baseline="-25000" dirty="0" smtClean="0">
                <a:latin typeface="+mn-lt"/>
              </a:rPr>
              <a:t>1</a:t>
            </a:r>
            <a:r>
              <a:rPr lang="en-US" sz="2800" dirty="0" smtClean="0">
                <a:latin typeface="+mn-lt"/>
              </a:rPr>
              <a:t> be the degree-weighted functions.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Theorem 2.4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need to show that set </a:t>
            </a:r>
            <a:r>
              <a:rPr lang="en-US" sz="2800" i="1" dirty="0" smtClean="0"/>
              <a:t>Sol</a:t>
            </a:r>
            <a:r>
              <a:rPr lang="en-US" sz="2800" dirty="0" smtClean="0"/>
              <a:t> is a vertex cover for </a:t>
            </a:r>
            <a:r>
              <a:rPr lang="en-US" sz="2800" i="1" dirty="0" smtClean="0"/>
              <a:t>G </a:t>
            </a:r>
            <a:r>
              <a:rPr lang="en-US" sz="2800" dirty="0" smtClean="0"/>
              <a:t>and </a:t>
            </a:r>
            <a:r>
              <a:rPr lang="en-US" sz="2800" i="1" dirty="0" smtClean="0"/>
              <a:t>w</a:t>
            </a:r>
            <a:r>
              <a:rPr lang="en-US" sz="2800" dirty="0" smtClean="0"/>
              <a:t>(</a:t>
            </a:r>
            <a:r>
              <a:rPr lang="en-US" sz="2800" i="1" dirty="0" smtClean="0"/>
              <a:t>Sol</a:t>
            </a:r>
            <a:r>
              <a:rPr lang="en-US" sz="2800" dirty="0" smtClean="0"/>
              <a:t>) ≤ 2 OPT.</a:t>
            </a:r>
          </a:p>
          <a:p>
            <a:r>
              <a:rPr lang="en-US" sz="2800" dirty="0" smtClean="0"/>
              <a:t>Assume, for contradiction, that </a:t>
            </a:r>
            <a:r>
              <a:rPr lang="en-US" sz="2800" i="1" dirty="0" smtClean="0"/>
              <a:t>Sol</a:t>
            </a:r>
            <a:r>
              <a:rPr lang="en-US" sz="2800" dirty="0" smtClean="0"/>
              <a:t> is not a vertex cover for </a:t>
            </a:r>
            <a:r>
              <a:rPr lang="en-US" sz="2800" i="1" dirty="0" smtClean="0"/>
              <a:t>G. </a:t>
            </a:r>
            <a:r>
              <a:rPr lang="en-US" sz="2800" dirty="0" smtClean="0"/>
              <a:t>Then there must be an edge (</a:t>
            </a:r>
            <a:r>
              <a:rPr lang="en-US" sz="2800" i="1" dirty="0" err="1" smtClean="0"/>
              <a:t>u</a:t>
            </a:r>
            <a:r>
              <a:rPr lang="en-US" sz="2800" dirty="0" err="1" smtClean="0"/>
              <a:t>,</a:t>
            </a:r>
            <a:r>
              <a:rPr lang="en-US" sz="2800" i="1" dirty="0" err="1" smtClean="0"/>
              <a:t>v</a:t>
            </a:r>
            <a:r>
              <a:rPr lang="en-US" sz="2800" dirty="0" smtClean="0"/>
              <a:t>) with </a:t>
            </a:r>
            <a:r>
              <a:rPr lang="en-US" sz="2800" i="1" dirty="0" err="1" smtClean="0"/>
              <a:t>u</a:t>
            </a:r>
            <a:r>
              <a:rPr lang="en-US" sz="2800" dirty="0" err="1" smtClean="0">
                <a:sym typeface="Symbol"/>
              </a:rPr>
              <a:t></a:t>
            </a:r>
            <a:r>
              <a:rPr lang="en-US" sz="2800" i="1" dirty="0" err="1" smtClean="0">
                <a:sym typeface="Symbol"/>
              </a:rPr>
              <a:t>D</a:t>
            </a:r>
            <a:r>
              <a:rPr lang="en-US" sz="2800" i="1" baseline="-25000" dirty="0" err="1" smtClean="0">
                <a:sym typeface="Symbol"/>
              </a:rPr>
              <a:t>i</a:t>
            </a:r>
            <a:r>
              <a:rPr lang="en-US" sz="2800" i="1" dirty="0" smtClean="0"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and </a:t>
            </a:r>
            <a:r>
              <a:rPr lang="en-US" sz="2800" i="1" dirty="0" err="1" smtClean="0"/>
              <a:t>v</a:t>
            </a:r>
            <a:r>
              <a:rPr lang="en-US" sz="2800" dirty="0" err="1" smtClean="0">
                <a:sym typeface="Symbol"/>
              </a:rPr>
              <a:t></a:t>
            </a:r>
            <a:r>
              <a:rPr lang="en-US" sz="2800" i="1" dirty="0" err="1" smtClean="0">
                <a:sym typeface="Symbol"/>
              </a:rPr>
              <a:t>D</a:t>
            </a:r>
            <a:r>
              <a:rPr lang="en-US" sz="2800" i="1" baseline="-25000" dirty="0" err="1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, for some </a:t>
            </a:r>
            <a:r>
              <a:rPr lang="en-US" sz="2800" i="1" dirty="0" err="1" smtClean="0">
                <a:sym typeface="Symbol"/>
              </a:rPr>
              <a:t>i</a:t>
            </a:r>
            <a:r>
              <a:rPr lang="en-US" sz="2800" dirty="0" smtClean="0">
                <a:sym typeface="Symbol"/>
              </a:rPr>
              <a:t>, </a:t>
            </a:r>
            <a:r>
              <a:rPr lang="en-US" sz="2800" i="1" dirty="0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. Assume </a:t>
            </a:r>
            <a:r>
              <a:rPr lang="en-US" sz="2800" i="1" dirty="0" err="1" smtClean="0">
                <a:sym typeface="Symbol"/>
              </a:rPr>
              <a:t>i</a:t>
            </a:r>
            <a:r>
              <a:rPr lang="en-US" sz="2800" dirty="0" smtClean="0">
                <a:sym typeface="Symbol"/>
              </a:rPr>
              <a:t> ≤ </a:t>
            </a:r>
            <a:r>
              <a:rPr lang="en-US" sz="2800" i="1" dirty="0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. Therefore, (</a:t>
            </a:r>
            <a:r>
              <a:rPr lang="en-US" sz="2800" i="1" dirty="0" err="1" smtClean="0"/>
              <a:t>u</a:t>
            </a:r>
            <a:r>
              <a:rPr lang="en-US" sz="2800" dirty="0" err="1" smtClean="0"/>
              <a:t>,</a:t>
            </a:r>
            <a:r>
              <a:rPr lang="en-US" sz="2800" i="1" dirty="0" err="1" smtClean="0"/>
              <a:t>v</a:t>
            </a:r>
            <a:r>
              <a:rPr lang="en-US" sz="2800" dirty="0" smtClean="0">
                <a:sym typeface="Symbol"/>
              </a:rPr>
              <a:t>) is present in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>
                <a:sym typeface="Symbol"/>
              </a:rPr>
              <a:t>i</a:t>
            </a:r>
            <a:r>
              <a:rPr lang="en-US" sz="2800" dirty="0" smtClean="0">
                <a:sym typeface="Symbol"/>
              </a:rPr>
              <a:t>, contradicting the  fact that </a:t>
            </a:r>
            <a:r>
              <a:rPr lang="en-US" sz="2800" i="1" dirty="0" smtClean="0">
                <a:sym typeface="Symbol"/>
              </a:rPr>
              <a:t>u</a:t>
            </a:r>
            <a:r>
              <a:rPr lang="en-US" sz="2800" dirty="0" smtClean="0">
                <a:sym typeface="Symbol"/>
              </a:rPr>
              <a:t> is a degree zero vertex.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Theorem 2.4 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Let </a:t>
            </a:r>
            <a:r>
              <a:rPr lang="en-US" sz="2800" i="1" dirty="0" smtClean="0"/>
              <a:t>C</a:t>
            </a:r>
            <a:r>
              <a:rPr lang="en-US" sz="2800" dirty="0" smtClean="0"/>
              <a:t>* be an optimal vertex cover. </a:t>
            </a:r>
          </a:p>
          <a:p>
            <a:r>
              <a:rPr lang="en-US" sz="2800" dirty="0" smtClean="0"/>
              <a:t>Consider a vertex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smtClean="0">
                <a:sym typeface="Symbol"/>
              </a:rPr>
              <a:t>Sol. </a:t>
            </a:r>
            <a:r>
              <a:rPr lang="en-US" sz="2800" dirty="0" smtClean="0">
                <a:sym typeface="Symbol"/>
              </a:rPr>
              <a:t>If</a:t>
            </a:r>
            <a:r>
              <a:rPr lang="en-US" sz="2800" i="1" dirty="0" smtClean="0">
                <a:sym typeface="Symbol"/>
              </a:rPr>
              <a:t>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err="1" smtClean="0">
                <a:sym typeface="Symbol"/>
              </a:rPr>
              <a:t>W</a:t>
            </a:r>
            <a:r>
              <a:rPr lang="en-US" sz="2800" i="1" baseline="-25000" dirty="0" err="1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, its weight can be decomposed as</a:t>
            </a:r>
          </a:p>
          <a:p>
            <a:endParaRPr lang="en-US" sz="2800" dirty="0" smtClean="0"/>
          </a:p>
          <a:p>
            <a:r>
              <a:rPr lang="en-US" sz="2800" dirty="0" smtClean="0"/>
              <a:t>Consider a vertex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V  </a:t>
            </a:r>
            <a:r>
              <a:rPr lang="en-US" sz="2800" i="1" dirty="0" smtClean="0">
                <a:sym typeface="Symbol"/>
              </a:rPr>
              <a:t>Sol. </a:t>
            </a:r>
            <a:r>
              <a:rPr lang="en-US" sz="2800" dirty="0" smtClean="0">
                <a:sym typeface="Symbol"/>
              </a:rPr>
              <a:t>If</a:t>
            </a:r>
            <a:r>
              <a:rPr lang="en-US" sz="2800" i="1" dirty="0" smtClean="0">
                <a:sym typeface="Symbol"/>
              </a:rPr>
              <a:t>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err="1" smtClean="0">
                <a:sym typeface="Symbol"/>
              </a:rPr>
              <a:t>D</a:t>
            </a:r>
            <a:r>
              <a:rPr lang="en-US" sz="2800" i="1" baseline="-25000" dirty="0" err="1" smtClean="0">
                <a:sym typeface="Symbol"/>
              </a:rPr>
              <a:t>j</a:t>
            </a:r>
            <a:r>
              <a:rPr lang="en-US" sz="2800" dirty="0" smtClean="0">
                <a:sym typeface="Symbol"/>
              </a:rPr>
              <a:t>, its weight can be decomposed as</a:t>
            </a:r>
          </a:p>
          <a:p>
            <a:pPr>
              <a:buNone/>
            </a:pPr>
            <a:r>
              <a:rPr lang="en-US" sz="2800" i="1" dirty="0" smtClean="0">
                <a:sym typeface="Symbol"/>
              </a:rPr>
              <a:t> </a:t>
            </a:r>
            <a:endParaRPr lang="ru-RU" sz="2800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276600" y="2743200"/>
          <a:ext cx="2241550" cy="860425"/>
        </p:xfrm>
        <a:graphic>
          <a:graphicData uri="http://schemas.openxmlformats.org/presentationml/2006/ole">
            <p:oleObj spid="_x0000_s58370" name="Формула" r:id="rId3" imgW="927000" imgH="355320" progId="Equation.3">
              <p:embed/>
            </p:oleObj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3276600" y="4702175"/>
          <a:ext cx="2241550" cy="860425"/>
        </p:xfrm>
        <a:graphic>
          <a:graphicData uri="http://schemas.openxmlformats.org/presentationml/2006/ole">
            <p:oleObj spid="_x0000_s58371" name="Формула" r:id="rId4" imgW="92700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Theorem 2.4 (3)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</a:rPr>
              <a:t>C*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i="1" dirty="0" err="1" smtClean="0">
                <a:latin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</a:rPr>
              <a:t>i</a:t>
            </a:r>
            <a:r>
              <a:rPr lang="en-US" i="1" baseline="-25000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>is a vertex cover for</a:t>
            </a:r>
            <a:r>
              <a:rPr lang="ru-RU" i="1" dirty="0" smtClean="0">
                <a:latin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</a:rPr>
              <a:t>Lemma 2.3 </a:t>
            </a:r>
            <a:r>
              <a:rPr lang="en-US" dirty="0" smtClean="0">
                <a:latin typeface="Times New Roman" pitchFamily="18" charset="0"/>
                <a:sym typeface="Symbol"/>
              </a:rPr>
              <a:t> </a:t>
            </a:r>
            <a:r>
              <a:rPr lang="en-US" i="1" dirty="0" err="1" smtClean="0">
                <a:latin typeface="Times New Roman" pitchFamily="18" charset="0"/>
                <a:sym typeface="Symbol"/>
              </a:rPr>
              <a:t>t</a:t>
            </a:r>
            <a:r>
              <a:rPr lang="en-US" i="1" baseline="-25000" dirty="0" err="1" smtClean="0">
                <a:latin typeface="Times New Roman" pitchFamily="18" charset="0"/>
                <a:sym typeface="Symbol"/>
              </a:rPr>
              <a:t>i</a:t>
            </a:r>
            <a:r>
              <a:rPr lang="en-US" dirty="0" smtClean="0">
                <a:latin typeface="Times New Roman" pitchFamily="18" charset="0"/>
                <a:sym typeface="Symbol"/>
              </a:rPr>
              <a:t>(</a:t>
            </a:r>
            <a:r>
              <a:rPr lang="en-US" i="1" dirty="0" err="1" smtClean="0">
                <a:latin typeface="Times New Roman" pitchFamily="18" charset="0"/>
                <a:sym typeface="Symbol"/>
              </a:rPr>
              <a:t>Sol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i="1" dirty="0" err="1" smtClean="0">
                <a:latin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sym typeface="Symbol"/>
              </a:rPr>
              <a:t>) ≤ 2 </a:t>
            </a:r>
            <a:r>
              <a:rPr lang="en-US" i="1" dirty="0" err="1" smtClean="0">
                <a:latin typeface="Times New Roman" pitchFamily="18" charset="0"/>
                <a:sym typeface="Symbol"/>
              </a:rPr>
              <a:t>t</a:t>
            </a:r>
            <a:r>
              <a:rPr lang="en-US" i="1" baseline="-25000" dirty="0" err="1" smtClean="0">
                <a:latin typeface="Times New Roman" pitchFamily="18" charset="0"/>
                <a:sym typeface="Symbol"/>
              </a:rPr>
              <a:t>i</a:t>
            </a:r>
            <a:r>
              <a:rPr lang="en-US" dirty="0" smtClean="0">
                <a:latin typeface="Times New Roman" pitchFamily="18" charset="0"/>
                <a:sym typeface="Symbol"/>
              </a:rPr>
              <a:t>(</a:t>
            </a:r>
            <a:r>
              <a:rPr lang="en-US" i="1" dirty="0" smtClean="0">
                <a:latin typeface="Times New Roman" pitchFamily="18" charset="0"/>
              </a:rPr>
              <a:t>C*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i="1" dirty="0" err="1" smtClean="0">
                <a:latin typeface="Times New Roman" pitchFamily="18" charset="0"/>
              </a:rPr>
              <a:t>G</a:t>
            </a:r>
            <a:r>
              <a:rPr lang="en-US" i="1" baseline="-25000" dirty="0" err="1" smtClean="0">
                <a:latin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sym typeface="Symbol"/>
              </a:rPr>
              <a:t>).</a:t>
            </a:r>
          </a:p>
          <a:p>
            <a:r>
              <a:rPr lang="en-US" dirty="0" smtClean="0">
                <a:latin typeface="Times New Roman" pitchFamily="18" charset="0"/>
                <a:sym typeface="Symbol"/>
              </a:rPr>
              <a:t>By the decomposition of weights, we get </a:t>
            </a:r>
            <a:endParaRPr lang="en-US" dirty="0" smtClean="0"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62025" y="3671888"/>
          <a:ext cx="7172325" cy="971550"/>
        </p:xfrm>
        <a:graphic>
          <a:graphicData uri="http://schemas.openxmlformats.org/presentationml/2006/ole">
            <p:oleObj spid="_x0000_s59394" name="Формула" r:id="rId3" imgW="31874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</a:t>
            </a:r>
            <a:endParaRPr lang="ru-RU" sz="4000" dirty="0" smtClean="0"/>
          </a:p>
        </p:txBody>
      </p:sp>
      <p:sp>
        <p:nvSpPr>
          <p:cNvPr id="3083" name="Oval 3"/>
          <p:cNvSpPr>
            <a:spLocks noChangeArrowheads="1"/>
          </p:cNvSpPr>
          <p:nvPr/>
        </p:nvSpPr>
        <p:spPr bwMode="auto">
          <a:xfrm>
            <a:off x="22860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4" name="Oval 4"/>
          <p:cNvSpPr>
            <a:spLocks noChangeArrowheads="1"/>
          </p:cNvSpPr>
          <p:nvPr/>
        </p:nvSpPr>
        <p:spPr bwMode="auto">
          <a:xfrm>
            <a:off x="6400800" y="220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5" name="Oval 5"/>
          <p:cNvSpPr>
            <a:spLocks noChangeArrowheads="1"/>
          </p:cNvSpPr>
          <p:nvPr/>
        </p:nvSpPr>
        <p:spPr bwMode="auto">
          <a:xfrm>
            <a:off x="64008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6" name="Oval 6"/>
          <p:cNvSpPr>
            <a:spLocks noChangeArrowheads="1"/>
          </p:cNvSpPr>
          <p:nvPr/>
        </p:nvSpPr>
        <p:spPr bwMode="auto">
          <a:xfrm>
            <a:off x="22860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87" name="AutoShape 7"/>
          <p:cNvCxnSpPr>
            <a:cxnSpLocks noChangeShapeType="1"/>
            <a:stCxn id="3085" idx="3"/>
            <a:endCxn id="3086" idx="6"/>
          </p:cNvCxnSpPr>
          <p:nvPr/>
        </p:nvCxnSpPr>
        <p:spPr bwMode="auto">
          <a:xfrm flipH="1">
            <a:off x="2438400" y="3178175"/>
            <a:ext cx="3984625" cy="10128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8" name="AutoShape 8"/>
          <p:cNvCxnSpPr>
            <a:cxnSpLocks noChangeShapeType="1"/>
            <a:stCxn id="3084" idx="2"/>
            <a:endCxn id="3083" idx="4"/>
          </p:cNvCxnSpPr>
          <p:nvPr/>
        </p:nvCxnSpPr>
        <p:spPr bwMode="auto">
          <a:xfrm flipH="1">
            <a:off x="2362200" y="2286000"/>
            <a:ext cx="4038600" cy="9906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089" name="Oval 9"/>
          <p:cNvSpPr>
            <a:spLocks noChangeArrowheads="1"/>
          </p:cNvSpPr>
          <p:nvPr/>
        </p:nvSpPr>
        <p:spPr bwMode="auto">
          <a:xfrm>
            <a:off x="2362200" y="1981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0" name="Oval 10"/>
          <p:cNvSpPr>
            <a:spLocks noChangeArrowheads="1"/>
          </p:cNvSpPr>
          <p:nvPr/>
        </p:nvSpPr>
        <p:spPr bwMode="auto">
          <a:xfrm>
            <a:off x="6324600" y="4114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091" name="AutoShape 11"/>
          <p:cNvCxnSpPr>
            <a:cxnSpLocks noChangeShapeType="1"/>
            <a:stCxn id="3090" idx="0"/>
            <a:endCxn id="3089" idx="4"/>
          </p:cNvCxnSpPr>
          <p:nvPr/>
        </p:nvCxnSpPr>
        <p:spPr bwMode="auto">
          <a:xfrm flipH="1" flipV="1">
            <a:off x="2438400" y="2133600"/>
            <a:ext cx="3962400" cy="19812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2" name="AutoShape 12"/>
          <p:cNvCxnSpPr>
            <a:cxnSpLocks noChangeShapeType="1"/>
            <a:stCxn id="3085" idx="3"/>
            <a:endCxn id="3100" idx="6"/>
          </p:cNvCxnSpPr>
          <p:nvPr/>
        </p:nvCxnSpPr>
        <p:spPr bwMode="auto">
          <a:xfrm flipH="1">
            <a:off x="2438400" y="3178175"/>
            <a:ext cx="3984625" cy="19272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3" name="AutoShape 13"/>
          <p:cNvCxnSpPr>
            <a:cxnSpLocks noChangeShapeType="1"/>
            <a:stCxn id="3086" idx="7"/>
            <a:endCxn id="3084" idx="3"/>
          </p:cNvCxnSpPr>
          <p:nvPr/>
        </p:nvCxnSpPr>
        <p:spPr bwMode="auto">
          <a:xfrm flipV="1">
            <a:off x="2416175" y="2339975"/>
            <a:ext cx="4006850" cy="17970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4" name="AutoShape 14"/>
          <p:cNvCxnSpPr>
            <a:cxnSpLocks noChangeShapeType="1"/>
            <a:stCxn id="3089" idx="6"/>
            <a:endCxn id="3084" idx="1"/>
          </p:cNvCxnSpPr>
          <p:nvPr/>
        </p:nvCxnSpPr>
        <p:spPr bwMode="auto">
          <a:xfrm>
            <a:off x="2514600" y="2057400"/>
            <a:ext cx="3908425" cy="1746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5" name="AutoShape 15"/>
          <p:cNvCxnSpPr>
            <a:cxnSpLocks noChangeShapeType="1"/>
            <a:stCxn id="3085" idx="2"/>
            <a:endCxn id="3083" idx="5"/>
          </p:cNvCxnSpPr>
          <p:nvPr/>
        </p:nvCxnSpPr>
        <p:spPr bwMode="auto">
          <a:xfrm flipH="1">
            <a:off x="2416175" y="3124200"/>
            <a:ext cx="3984625" cy="130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6" name="AutoShape 16"/>
          <p:cNvCxnSpPr>
            <a:cxnSpLocks noChangeShapeType="1"/>
            <a:stCxn id="3090" idx="2"/>
            <a:endCxn id="3086" idx="4"/>
          </p:cNvCxnSpPr>
          <p:nvPr/>
        </p:nvCxnSpPr>
        <p:spPr bwMode="auto">
          <a:xfrm flipH="1">
            <a:off x="2362200" y="4191000"/>
            <a:ext cx="3962400" cy="762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7" name="AutoShape 17"/>
          <p:cNvCxnSpPr>
            <a:cxnSpLocks noChangeShapeType="1"/>
            <a:stCxn id="3085" idx="0"/>
            <a:endCxn id="3089" idx="5"/>
          </p:cNvCxnSpPr>
          <p:nvPr/>
        </p:nvCxnSpPr>
        <p:spPr bwMode="auto">
          <a:xfrm flipH="1" flipV="1">
            <a:off x="2492375" y="2111375"/>
            <a:ext cx="3984625" cy="9366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8" name="AutoShape 18"/>
          <p:cNvCxnSpPr>
            <a:cxnSpLocks noChangeShapeType="1"/>
            <a:stCxn id="3090" idx="7"/>
            <a:endCxn id="3100" idx="6"/>
          </p:cNvCxnSpPr>
          <p:nvPr/>
        </p:nvCxnSpPr>
        <p:spPr bwMode="auto">
          <a:xfrm flipH="1">
            <a:off x="2438400" y="4137025"/>
            <a:ext cx="4016375" cy="9683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99" name="AutoShape 19"/>
          <p:cNvCxnSpPr>
            <a:cxnSpLocks noChangeShapeType="1"/>
            <a:stCxn id="3090" idx="1"/>
            <a:endCxn id="3083" idx="5"/>
          </p:cNvCxnSpPr>
          <p:nvPr/>
        </p:nvCxnSpPr>
        <p:spPr bwMode="auto">
          <a:xfrm flipH="1" flipV="1">
            <a:off x="2416175" y="3254375"/>
            <a:ext cx="3930650" cy="88265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3100" name="Oval 20"/>
          <p:cNvSpPr>
            <a:spLocks noChangeArrowheads="1"/>
          </p:cNvSpPr>
          <p:nvPr/>
        </p:nvSpPr>
        <p:spPr bwMode="auto">
          <a:xfrm>
            <a:off x="2286000" y="5029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1" name="Oval 21"/>
          <p:cNvSpPr>
            <a:spLocks noChangeArrowheads="1"/>
          </p:cNvSpPr>
          <p:nvPr/>
        </p:nvSpPr>
        <p:spPr bwMode="auto">
          <a:xfrm>
            <a:off x="6248400" y="5105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3102" name="AutoShape 22"/>
          <p:cNvCxnSpPr>
            <a:cxnSpLocks noChangeShapeType="1"/>
            <a:stCxn id="3101" idx="1"/>
            <a:endCxn id="3089" idx="4"/>
          </p:cNvCxnSpPr>
          <p:nvPr/>
        </p:nvCxnSpPr>
        <p:spPr bwMode="auto">
          <a:xfrm flipH="1" flipV="1">
            <a:off x="2438400" y="2133600"/>
            <a:ext cx="3832225" cy="2994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03" name="AutoShape 23"/>
          <p:cNvCxnSpPr>
            <a:cxnSpLocks noChangeShapeType="1"/>
            <a:stCxn id="3101" idx="2"/>
            <a:endCxn id="3083" idx="5"/>
          </p:cNvCxnSpPr>
          <p:nvPr/>
        </p:nvCxnSpPr>
        <p:spPr bwMode="auto">
          <a:xfrm flipH="1" flipV="1">
            <a:off x="2416175" y="3254375"/>
            <a:ext cx="3832225" cy="19272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04" name="AutoShape 24"/>
          <p:cNvCxnSpPr>
            <a:cxnSpLocks noChangeShapeType="1"/>
            <a:stCxn id="3101" idx="2"/>
            <a:endCxn id="3086" idx="5"/>
          </p:cNvCxnSpPr>
          <p:nvPr/>
        </p:nvCxnSpPr>
        <p:spPr bwMode="auto">
          <a:xfrm flipH="1" flipV="1">
            <a:off x="2416175" y="4244975"/>
            <a:ext cx="3832225" cy="9366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05" name="AutoShape 25"/>
          <p:cNvCxnSpPr>
            <a:cxnSpLocks noChangeShapeType="1"/>
            <a:stCxn id="3101" idx="2"/>
            <a:endCxn id="3100" idx="5"/>
          </p:cNvCxnSpPr>
          <p:nvPr/>
        </p:nvCxnSpPr>
        <p:spPr bwMode="auto">
          <a:xfrm flipH="1" flipV="1">
            <a:off x="2416175" y="5159375"/>
            <a:ext cx="3832225" cy="222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06" name="AutoShape 26"/>
          <p:cNvCxnSpPr>
            <a:cxnSpLocks noChangeShapeType="1"/>
            <a:stCxn id="3084" idx="3"/>
            <a:endCxn id="3100" idx="6"/>
          </p:cNvCxnSpPr>
          <p:nvPr/>
        </p:nvCxnSpPr>
        <p:spPr bwMode="auto">
          <a:xfrm flipH="1">
            <a:off x="2438400" y="2339975"/>
            <a:ext cx="3984625" cy="27654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graphicFrame>
        <p:nvGraphicFramePr>
          <p:cNvPr id="3074" name="Object 27"/>
          <p:cNvGraphicFramePr>
            <a:graphicFrameLocks noChangeAspect="1"/>
          </p:cNvGraphicFramePr>
          <p:nvPr/>
        </p:nvGraphicFramePr>
        <p:xfrm>
          <a:off x="6743700" y="2082800"/>
          <a:ext cx="647700" cy="279400"/>
        </p:xfrm>
        <a:graphic>
          <a:graphicData uri="http://schemas.openxmlformats.org/presentationml/2006/ole">
            <p:oleObj spid="_x0000_s3074" name="Формула" r:id="rId3" imgW="647640" imgH="279360" progId="Equation.3">
              <p:embed/>
            </p:oleObj>
          </a:graphicData>
        </a:graphic>
      </p:graphicFrame>
      <p:graphicFrame>
        <p:nvGraphicFramePr>
          <p:cNvPr id="3075" name="Object 28"/>
          <p:cNvGraphicFramePr>
            <a:graphicFrameLocks noChangeAspect="1"/>
          </p:cNvGraphicFramePr>
          <p:nvPr/>
        </p:nvGraphicFramePr>
        <p:xfrm>
          <a:off x="6705600" y="4978400"/>
          <a:ext cx="647700" cy="279400"/>
        </p:xfrm>
        <a:graphic>
          <a:graphicData uri="http://schemas.openxmlformats.org/presentationml/2006/ole">
            <p:oleObj spid="_x0000_s3075" name="Формула" r:id="rId4" imgW="647640" imgH="279360" progId="Equation.3">
              <p:embed/>
            </p:oleObj>
          </a:graphicData>
        </a:graphic>
      </p:graphicFrame>
      <p:graphicFrame>
        <p:nvGraphicFramePr>
          <p:cNvPr id="3076" name="Object 29"/>
          <p:cNvGraphicFramePr>
            <a:graphicFrameLocks noChangeAspect="1"/>
          </p:cNvGraphicFramePr>
          <p:nvPr/>
        </p:nvGraphicFramePr>
        <p:xfrm>
          <a:off x="6743700" y="3987800"/>
          <a:ext cx="647700" cy="279400"/>
        </p:xfrm>
        <a:graphic>
          <a:graphicData uri="http://schemas.openxmlformats.org/presentationml/2006/ole">
            <p:oleObj spid="_x0000_s3076" name="Формула" r:id="rId5" imgW="647640" imgH="279360" progId="Equation.3">
              <p:embed/>
            </p:oleObj>
          </a:graphicData>
        </a:graphic>
      </p:graphicFrame>
      <p:graphicFrame>
        <p:nvGraphicFramePr>
          <p:cNvPr id="3077" name="Object 30"/>
          <p:cNvGraphicFramePr>
            <a:graphicFrameLocks noChangeAspect="1"/>
          </p:cNvGraphicFramePr>
          <p:nvPr/>
        </p:nvGraphicFramePr>
        <p:xfrm>
          <a:off x="6743700" y="2997200"/>
          <a:ext cx="647700" cy="279400"/>
        </p:xfrm>
        <a:graphic>
          <a:graphicData uri="http://schemas.openxmlformats.org/presentationml/2006/ole">
            <p:oleObj spid="_x0000_s3077" name="Формула" r:id="rId6" imgW="647640" imgH="279360" progId="Equation.3">
              <p:embed/>
            </p:oleObj>
          </a:graphicData>
        </a:graphic>
      </p:graphicFrame>
      <p:graphicFrame>
        <p:nvGraphicFramePr>
          <p:cNvPr id="3078" name="Object 31"/>
          <p:cNvGraphicFramePr>
            <a:graphicFrameLocks noChangeAspect="1"/>
          </p:cNvGraphicFramePr>
          <p:nvPr/>
        </p:nvGraphicFramePr>
        <p:xfrm>
          <a:off x="1524000" y="1905000"/>
          <a:ext cx="647700" cy="279400"/>
        </p:xfrm>
        <a:graphic>
          <a:graphicData uri="http://schemas.openxmlformats.org/presentationml/2006/ole">
            <p:oleObj spid="_x0000_s3078" name="Формула" r:id="rId7" imgW="647640" imgH="279360" progId="Equation.3">
              <p:embed/>
            </p:oleObj>
          </a:graphicData>
        </a:graphic>
      </p:graphicFrame>
      <p:graphicFrame>
        <p:nvGraphicFramePr>
          <p:cNvPr id="3079" name="Object 32"/>
          <p:cNvGraphicFramePr>
            <a:graphicFrameLocks noChangeAspect="1"/>
          </p:cNvGraphicFramePr>
          <p:nvPr/>
        </p:nvGraphicFramePr>
        <p:xfrm>
          <a:off x="1562100" y="3073400"/>
          <a:ext cx="647700" cy="279400"/>
        </p:xfrm>
        <a:graphic>
          <a:graphicData uri="http://schemas.openxmlformats.org/presentationml/2006/ole">
            <p:oleObj spid="_x0000_s3079" name="Формула" r:id="rId8" imgW="647640" imgH="279360" progId="Equation.3">
              <p:embed/>
            </p:oleObj>
          </a:graphicData>
        </a:graphic>
      </p:graphicFrame>
      <p:graphicFrame>
        <p:nvGraphicFramePr>
          <p:cNvPr id="3080" name="Object 33"/>
          <p:cNvGraphicFramePr>
            <a:graphicFrameLocks noChangeAspect="1"/>
          </p:cNvGraphicFramePr>
          <p:nvPr/>
        </p:nvGraphicFramePr>
        <p:xfrm>
          <a:off x="1524000" y="4064000"/>
          <a:ext cx="647700" cy="279400"/>
        </p:xfrm>
        <a:graphic>
          <a:graphicData uri="http://schemas.openxmlformats.org/presentationml/2006/ole">
            <p:oleObj spid="_x0000_s3080" name="Формула" r:id="rId9" imgW="647640" imgH="279360" progId="Equation.3">
              <p:embed/>
            </p:oleObj>
          </a:graphicData>
        </a:graphic>
      </p:graphicFrame>
      <p:graphicFrame>
        <p:nvGraphicFramePr>
          <p:cNvPr id="3081" name="Object 34"/>
          <p:cNvGraphicFramePr>
            <a:graphicFrameLocks noChangeAspect="1"/>
          </p:cNvGraphicFramePr>
          <p:nvPr/>
        </p:nvGraphicFramePr>
        <p:xfrm>
          <a:off x="1524000" y="4978400"/>
          <a:ext cx="647700" cy="279400"/>
        </p:xfrm>
        <a:graphic>
          <a:graphicData uri="http://schemas.openxmlformats.org/presentationml/2006/ole">
            <p:oleObj spid="_x0000_s3081" name="Формула" r:id="rId10" imgW="64764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strategy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Among the first strategies one tries when designing an algorithm for an optimization problem is some form of the greedy strategy.</a:t>
            </a:r>
          </a:p>
          <a:p>
            <a:r>
              <a:rPr lang="en-US" sz="2400" dirty="0" smtClean="0"/>
              <a:t>Greedy algorithms work by making a sequence of decisions; each decision is made to optimize that particular decision, even though this sequence of locally optimal decisions might not lead to a globally optimal solution.</a:t>
            </a:r>
          </a:p>
          <a:p>
            <a:r>
              <a:rPr lang="en-US" sz="2400" dirty="0" smtClean="0"/>
              <a:t>The advantage of greedy algorithms is that they are typically very easy to implement, and hence greedy algorithm</a:t>
            </a:r>
            <a:r>
              <a:rPr lang="ru-RU" sz="2400" dirty="0" smtClean="0"/>
              <a:t> </a:t>
            </a:r>
            <a:r>
              <a:rPr lang="en-US" sz="2400" dirty="0" smtClean="0"/>
              <a:t>are a commonly used heuristics, even when they have no performance guarantee.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Shortest Superstring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8486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 a finite alphabet </a:t>
            </a:r>
            <a:r>
              <a:rPr lang="el-GR" sz="2800" dirty="0" smtClean="0">
                <a:cs typeface="Times New Roman" pitchFamily="18" charset="0"/>
              </a:rPr>
              <a:t>Σ</a:t>
            </a:r>
            <a:r>
              <a:rPr lang="en-US" sz="2800" dirty="0" smtClean="0">
                <a:cs typeface="Times New Roman" pitchFamily="18" charset="0"/>
              </a:rPr>
              <a:t>, and a set of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n </a:t>
            </a:r>
            <a:r>
              <a:rPr lang="en-US" sz="2800" dirty="0" smtClean="0">
                <a:cs typeface="Times New Roman" pitchFamily="18" charset="0"/>
              </a:rPr>
              <a:t>strings    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S </a:t>
            </a:r>
            <a:r>
              <a:rPr lang="en-US" sz="2800" dirty="0" smtClean="0">
                <a:cs typeface="Times New Roman" pitchFamily="18" charset="0"/>
              </a:rPr>
              <a:t>= {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n</a:t>
            </a:r>
            <a:r>
              <a:rPr lang="en-US" sz="2800" dirty="0" smtClean="0"/>
              <a:t>} </a:t>
            </a:r>
            <a:r>
              <a:rPr lang="en-US" sz="2800" dirty="0" smtClean="0">
                <a:sym typeface="Symbol" pitchFamily="18" charset="2"/>
              </a:rPr>
              <a:t>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l-GR" sz="2800" dirty="0" smtClean="0">
                <a:cs typeface="Times New Roman" pitchFamily="18" charset="0"/>
              </a:rPr>
              <a:t>Σ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shortest string</a:t>
            </a:r>
            <a:r>
              <a:rPr lang="ru-RU" sz="2800" dirty="0" smtClean="0"/>
              <a:t> </a:t>
            </a:r>
            <a:r>
              <a:rPr lang="en-US" sz="2800" i="1" dirty="0" smtClean="0"/>
              <a:t>s</a:t>
            </a:r>
            <a:r>
              <a:rPr lang="ru-RU" sz="2800" dirty="0" smtClean="0"/>
              <a:t> </a:t>
            </a:r>
            <a:r>
              <a:rPr lang="en-US" sz="2800" dirty="0" smtClean="0"/>
              <a:t>that contains each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en-US" sz="2800" dirty="0" smtClean="0"/>
              <a:t> as a superstring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>
                <a:solidFill>
                  <a:schemeClr val="hlink"/>
                </a:solidFill>
              </a:rPr>
              <a:t>Without lost of generality, we may assume that no string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i="1" dirty="0" err="1" smtClean="0">
                <a:solidFill>
                  <a:schemeClr val="hlink"/>
                </a:solidFill>
              </a:rPr>
              <a:t>s</a:t>
            </a:r>
            <a:r>
              <a:rPr lang="en-US" sz="2800" i="1" baseline="-25000" dirty="0" err="1" smtClean="0">
                <a:solidFill>
                  <a:schemeClr val="hlink"/>
                </a:solidFill>
              </a:rPr>
              <a:t>i</a:t>
            </a:r>
            <a:r>
              <a:rPr lang="ru-RU" sz="2800" i="1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is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a substring of another string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i="1" dirty="0" err="1" smtClean="0">
                <a:solidFill>
                  <a:schemeClr val="hlink"/>
                </a:solidFill>
              </a:rPr>
              <a:t>s</a:t>
            </a:r>
            <a:r>
              <a:rPr lang="en-US" sz="2800" i="1" baseline="-25000" dirty="0" err="1" smtClean="0">
                <a:solidFill>
                  <a:schemeClr val="hlink"/>
                </a:solidFill>
              </a:rPr>
              <a:t>j</a:t>
            </a:r>
            <a:r>
              <a:rPr lang="ru-RU" sz="2800" dirty="0" smtClean="0">
                <a:solidFill>
                  <a:schemeClr val="hlink"/>
                </a:solidFill>
              </a:rPr>
              <a:t>, </a:t>
            </a:r>
            <a:r>
              <a:rPr lang="en-US" sz="2800" i="1" dirty="0" err="1" smtClean="0">
                <a:solidFill>
                  <a:schemeClr val="hlink"/>
                </a:solidFill>
              </a:rPr>
              <a:t>i</a:t>
            </a:r>
            <a:r>
              <a:rPr lang="ru-RU" sz="2800" i="1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sym typeface="Symbol" pitchFamily="18" charset="2"/>
              </a:rPr>
              <a:t></a:t>
            </a:r>
            <a:r>
              <a:rPr lang="ru-RU" sz="2800" dirty="0" smtClean="0">
                <a:solidFill>
                  <a:schemeClr val="hlink"/>
                </a:solidFill>
                <a:sym typeface="Symbol" pitchFamily="18" charset="2"/>
              </a:rPr>
              <a:t> </a:t>
            </a:r>
            <a:r>
              <a:rPr lang="en-US" sz="2800" i="1" dirty="0" smtClean="0">
                <a:solidFill>
                  <a:schemeClr val="hlink"/>
                </a:solidFill>
              </a:rPr>
              <a:t>j</a:t>
            </a:r>
            <a:r>
              <a:rPr lang="en-US" sz="2800" dirty="0" smtClean="0">
                <a:solidFill>
                  <a:schemeClr val="hlink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Shortest Superstring as Set Cover</a:t>
            </a:r>
            <a:endParaRPr lang="ru-RU" sz="4000" dirty="0" smtClean="0"/>
          </a:p>
        </p:txBody>
      </p:sp>
      <p:sp>
        <p:nvSpPr>
          <p:cNvPr id="27651" name="Oval 4"/>
          <p:cNvSpPr>
            <a:spLocks noChangeAspect="1" noChangeArrowheads="1"/>
          </p:cNvSpPr>
          <p:nvPr/>
        </p:nvSpPr>
        <p:spPr bwMode="auto">
          <a:xfrm>
            <a:off x="1238250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2" name="Oval 5"/>
          <p:cNvSpPr>
            <a:spLocks noChangeAspect="1" noChangeArrowheads="1"/>
          </p:cNvSpPr>
          <p:nvPr/>
        </p:nvSpPr>
        <p:spPr bwMode="auto">
          <a:xfrm>
            <a:off x="2676525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Oval 6"/>
          <p:cNvSpPr>
            <a:spLocks noChangeAspect="1" noChangeArrowheads="1"/>
          </p:cNvSpPr>
          <p:nvPr/>
        </p:nvSpPr>
        <p:spPr bwMode="auto">
          <a:xfrm>
            <a:off x="3397250" y="2489200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Oval 7"/>
          <p:cNvSpPr>
            <a:spLocks noChangeAspect="1" noChangeArrowheads="1"/>
          </p:cNvSpPr>
          <p:nvPr/>
        </p:nvSpPr>
        <p:spPr bwMode="auto">
          <a:xfrm>
            <a:off x="1957388" y="2489200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5" name="Oval 8"/>
          <p:cNvSpPr>
            <a:spLocks noChangeAspect="1" noChangeArrowheads="1"/>
          </p:cNvSpPr>
          <p:nvPr/>
        </p:nvSpPr>
        <p:spPr bwMode="auto">
          <a:xfrm>
            <a:off x="4116388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6" name="Oval 9"/>
          <p:cNvSpPr>
            <a:spLocks noChangeAspect="1" noChangeArrowheads="1"/>
          </p:cNvSpPr>
          <p:nvPr/>
        </p:nvSpPr>
        <p:spPr bwMode="auto">
          <a:xfrm>
            <a:off x="1597025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7" name="Oval 10"/>
          <p:cNvSpPr>
            <a:spLocks noChangeAspect="1" noChangeArrowheads="1"/>
          </p:cNvSpPr>
          <p:nvPr/>
        </p:nvSpPr>
        <p:spPr bwMode="auto">
          <a:xfrm>
            <a:off x="3036888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8" name="Oval 11"/>
          <p:cNvSpPr>
            <a:spLocks noChangeAspect="1" noChangeArrowheads="1"/>
          </p:cNvSpPr>
          <p:nvPr/>
        </p:nvSpPr>
        <p:spPr bwMode="auto">
          <a:xfrm>
            <a:off x="3757613" y="2489200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9" name="Oval 12"/>
          <p:cNvSpPr>
            <a:spLocks noChangeAspect="1" noChangeArrowheads="1"/>
          </p:cNvSpPr>
          <p:nvPr/>
        </p:nvSpPr>
        <p:spPr bwMode="auto">
          <a:xfrm>
            <a:off x="2317750" y="2489200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0" name="Oval 13"/>
          <p:cNvSpPr>
            <a:spLocks noChangeAspect="1" noChangeArrowheads="1"/>
          </p:cNvSpPr>
          <p:nvPr/>
        </p:nvSpPr>
        <p:spPr bwMode="auto">
          <a:xfrm>
            <a:off x="4476750" y="2489200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1" name="Oval 14"/>
          <p:cNvSpPr>
            <a:spLocks noChangeAspect="1" noChangeArrowheads="1"/>
          </p:cNvSpPr>
          <p:nvPr/>
        </p:nvSpPr>
        <p:spPr bwMode="auto">
          <a:xfrm>
            <a:off x="3422650" y="28463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Oval 15"/>
          <p:cNvSpPr>
            <a:spLocks noChangeAspect="1" noChangeArrowheads="1"/>
          </p:cNvSpPr>
          <p:nvPr/>
        </p:nvSpPr>
        <p:spPr bwMode="auto">
          <a:xfrm>
            <a:off x="4143375" y="28463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3" name="Oval 16"/>
          <p:cNvSpPr>
            <a:spLocks noChangeAspect="1" noChangeArrowheads="1"/>
          </p:cNvSpPr>
          <p:nvPr/>
        </p:nvSpPr>
        <p:spPr bwMode="auto">
          <a:xfrm>
            <a:off x="4862513" y="28463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4" name="Oval 17"/>
          <p:cNvSpPr>
            <a:spLocks noChangeAspect="1" noChangeArrowheads="1"/>
          </p:cNvSpPr>
          <p:nvPr/>
        </p:nvSpPr>
        <p:spPr bwMode="auto">
          <a:xfrm>
            <a:off x="3783013" y="28463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5" name="Oval 18"/>
          <p:cNvSpPr>
            <a:spLocks noChangeAspect="1" noChangeArrowheads="1"/>
          </p:cNvSpPr>
          <p:nvPr/>
        </p:nvSpPr>
        <p:spPr bwMode="auto">
          <a:xfrm>
            <a:off x="4503738" y="28463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6" name="Oval 19"/>
          <p:cNvSpPr>
            <a:spLocks noChangeAspect="1" noChangeArrowheads="1"/>
          </p:cNvSpPr>
          <p:nvPr/>
        </p:nvSpPr>
        <p:spPr bwMode="auto">
          <a:xfrm>
            <a:off x="3063875" y="28463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7" name="Oval 20"/>
          <p:cNvSpPr>
            <a:spLocks noChangeAspect="1" noChangeArrowheads="1"/>
          </p:cNvSpPr>
          <p:nvPr/>
        </p:nvSpPr>
        <p:spPr bwMode="auto">
          <a:xfrm>
            <a:off x="5222875" y="28463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8" name="Rectangle 22"/>
          <p:cNvSpPr>
            <a:spLocks noChangeArrowheads="1"/>
          </p:cNvSpPr>
          <p:nvPr/>
        </p:nvSpPr>
        <p:spPr bwMode="auto">
          <a:xfrm>
            <a:off x="609600" y="2241550"/>
            <a:ext cx="388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9" name="Rectangle 23"/>
          <p:cNvSpPr>
            <a:spLocks noChangeArrowheads="1"/>
          </p:cNvSpPr>
          <p:nvPr/>
        </p:nvSpPr>
        <p:spPr bwMode="auto">
          <a:xfrm>
            <a:off x="5554663" y="2576513"/>
            <a:ext cx="3889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j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0" name="AutoShape 24"/>
          <p:cNvSpPr>
            <a:spLocks/>
          </p:cNvSpPr>
          <p:nvPr/>
        </p:nvSpPr>
        <p:spPr bwMode="auto">
          <a:xfrm rot="5400000">
            <a:off x="3695700" y="1471613"/>
            <a:ext cx="381000" cy="1828800"/>
          </a:xfrm>
          <a:prstGeom prst="leftBrace">
            <a:avLst>
              <a:gd name="adj1" fmla="val 4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1" name="Rectangle 25"/>
          <p:cNvSpPr>
            <a:spLocks noChangeArrowheads="1"/>
          </p:cNvSpPr>
          <p:nvPr/>
        </p:nvSpPr>
        <p:spPr bwMode="auto">
          <a:xfrm>
            <a:off x="3649663" y="1676400"/>
            <a:ext cx="8969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k </a:t>
            </a:r>
            <a:r>
              <a:rPr lang="en-US" sz="2800">
                <a:latin typeface="Times New Roman" pitchFamily="18" charset="0"/>
              </a:rPr>
              <a:t>&gt; 0</a:t>
            </a:r>
            <a:endParaRPr lang="ru-RU" sz="28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2" name="Oval 26"/>
          <p:cNvSpPr>
            <a:spLocks noChangeAspect="1" noChangeArrowheads="1"/>
          </p:cNvSpPr>
          <p:nvPr/>
        </p:nvSpPr>
        <p:spPr bwMode="auto">
          <a:xfrm>
            <a:off x="1298575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3" name="Oval 27"/>
          <p:cNvSpPr>
            <a:spLocks noChangeAspect="1" noChangeArrowheads="1"/>
          </p:cNvSpPr>
          <p:nvPr/>
        </p:nvSpPr>
        <p:spPr bwMode="auto">
          <a:xfrm>
            <a:off x="2736850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4" name="Oval 28"/>
          <p:cNvSpPr>
            <a:spLocks noChangeAspect="1" noChangeArrowheads="1"/>
          </p:cNvSpPr>
          <p:nvPr/>
        </p:nvSpPr>
        <p:spPr bwMode="auto">
          <a:xfrm>
            <a:off x="3457575" y="33035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5" name="Oval 29"/>
          <p:cNvSpPr>
            <a:spLocks noChangeAspect="1" noChangeArrowheads="1"/>
          </p:cNvSpPr>
          <p:nvPr/>
        </p:nvSpPr>
        <p:spPr bwMode="auto">
          <a:xfrm>
            <a:off x="2017713" y="33035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6" name="Oval 30"/>
          <p:cNvSpPr>
            <a:spLocks noChangeAspect="1" noChangeArrowheads="1"/>
          </p:cNvSpPr>
          <p:nvPr/>
        </p:nvSpPr>
        <p:spPr bwMode="auto">
          <a:xfrm>
            <a:off x="4176713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7" name="Oval 31"/>
          <p:cNvSpPr>
            <a:spLocks noChangeAspect="1" noChangeArrowheads="1"/>
          </p:cNvSpPr>
          <p:nvPr/>
        </p:nvSpPr>
        <p:spPr bwMode="auto">
          <a:xfrm>
            <a:off x="1657350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8" name="Oval 32"/>
          <p:cNvSpPr>
            <a:spLocks noChangeAspect="1" noChangeArrowheads="1"/>
          </p:cNvSpPr>
          <p:nvPr/>
        </p:nvSpPr>
        <p:spPr bwMode="auto">
          <a:xfrm>
            <a:off x="3097213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9" name="Oval 33"/>
          <p:cNvSpPr>
            <a:spLocks noChangeAspect="1" noChangeArrowheads="1"/>
          </p:cNvSpPr>
          <p:nvPr/>
        </p:nvSpPr>
        <p:spPr bwMode="auto">
          <a:xfrm>
            <a:off x="3817938" y="33035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0" name="Oval 34"/>
          <p:cNvSpPr>
            <a:spLocks noChangeAspect="1" noChangeArrowheads="1"/>
          </p:cNvSpPr>
          <p:nvPr/>
        </p:nvSpPr>
        <p:spPr bwMode="auto">
          <a:xfrm>
            <a:off x="2378075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1" name="Oval 35"/>
          <p:cNvSpPr>
            <a:spLocks noChangeAspect="1" noChangeArrowheads="1"/>
          </p:cNvSpPr>
          <p:nvPr/>
        </p:nvSpPr>
        <p:spPr bwMode="auto">
          <a:xfrm>
            <a:off x="4537075" y="33035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2" name="Oval 36"/>
          <p:cNvSpPr>
            <a:spLocks noChangeAspect="1" noChangeArrowheads="1"/>
          </p:cNvSpPr>
          <p:nvPr/>
        </p:nvSpPr>
        <p:spPr bwMode="auto">
          <a:xfrm>
            <a:off x="4876800" y="3303588"/>
            <a:ext cx="187325" cy="187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3" name="Oval 37"/>
          <p:cNvSpPr>
            <a:spLocks noChangeAspect="1" noChangeArrowheads="1"/>
          </p:cNvSpPr>
          <p:nvPr/>
        </p:nvSpPr>
        <p:spPr bwMode="auto">
          <a:xfrm>
            <a:off x="5237163" y="3303588"/>
            <a:ext cx="1873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84" name="Rectangle 40"/>
          <p:cNvSpPr>
            <a:spLocks noChangeArrowheads="1"/>
          </p:cNvSpPr>
          <p:nvPr/>
        </p:nvSpPr>
        <p:spPr bwMode="auto">
          <a:xfrm>
            <a:off x="5562600" y="3048000"/>
            <a:ext cx="601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ijk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85" name="Text Box 41"/>
          <p:cNvSpPr txBox="1">
            <a:spLocks noChangeArrowheads="1"/>
          </p:cNvSpPr>
          <p:nvPr/>
        </p:nvSpPr>
        <p:spPr bwMode="auto">
          <a:xfrm>
            <a:off x="609600" y="3948113"/>
            <a:ext cx="5176417" cy="5232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itchFamily="18" charset="0"/>
              </a:rPr>
              <a:t>M =</a:t>
            </a:r>
            <a:r>
              <a:rPr lang="en-US" sz="2400" dirty="0">
                <a:latin typeface="Times New Roman" pitchFamily="18" charset="0"/>
              </a:rPr>
              <a:t>{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i="1" baseline="-25000" dirty="0" err="1">
                <a:latin typeface="Times New Roman" pitchFamily="18" charset="0"/>
                <a:cs typeface="Times New Roman" pitchFamily="18" charset="0"/>
              </a:rPr>
              <a:t>ijk</a:t>
            </a:r>
            <a:r>
              <a:rPr lang="en-US" sz="2400" dirty="0">
                <a:latin typeface="Times New Roman" pitchFamily="18" charset="0"/>
              </a:rPr>
              <a:t> |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i="1" baseline="-25000" dirty="0" err="1">
                <a:latin typeface="Times New Roman" pitchFamily="18" charset="0"/>
                <a:cs typeface="Times New Roman" pitchFamily="18" charset="0"/>
              </a:rPr>
              <a:t>ijk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is a valid choice of </a:t>
            </a:r>
            <a:r>
              <a:rPr lang="en-US" sz="2400" i="1" dirty="0" err="1" smtClean="0">
                <a:latin typeface="Times New Roman" pitchFamily="18" charset="0"/>
              </a:rPr>
              <a:t>i</a:t>
            </a:r>
            <a:r>
              <a:rPr lang="en-US" sz="2400" i="1" dirty="0" smtClean="0">
                <a:latin typeface="Times New Roman" pitchFamily="18" charset="0"/>
              </a:rPr>
              <a:t>, j, k</a:t>
            </a:r>
            <a:r>
              <a:rPr lang="en-US" sz="2400" dirty="0" smtClean="0">
                <a:latin typeface="Times New Roman" pitchFamily="18" charset="0"/>
              </a:rPr>
              <a:t>}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27686" name="Text Box 42"/>
          <p:cNvSpPr txBox="1">
            <a:spLocks noChangeArrowheads="1"/>
          </p:cNvSpPr>
          <p:nvPr/>
        </p:nvSpPr>
        <p:spPr bwMode="auto">
          <a:xfrm>
            <a:off x="609600" y="4565650"/>
            <a:ext cx="5670142" cy="52322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en-US" sz="2400" i="1" dirty="0">
                <a:latin typeface="Times New Roman" pitchFamily="18" charset="0"/>
              </a:rPr>
              <a:t>M </a:t>
            </a:r>
            <a:r>
              <a:rPr lang="en-US" sz="2400" dirty="0">
                <a:latin typeface="Times New Roman" pitchFamily="18" charset="0"/>
              </a:rPr>
              <a:t>:</a:t>
            </a:r>
            <a:r>
              <a:rPr lang="en-US" sz="2400" i="1" dirty="0">
                <a:latin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</a:rPr>
              <a:t> set(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</a:rPr>
              <a:t>)</a:t>
            </a:r>
            <a:r>
              <a:rPr lang="en-US" sz="2400" i="1" dirty="0">
                <a:latin typeface="Times New Roman" pitchFamily="18" charset="0"/>
              </a:rPr>
              <a:t>=</a:t>
            </a:r>
            <a:r>
              <a:rPr lang="en-US" sz="2400" dirty="0">
                <a:latin typeface="Times New Roman" pitchFamily="18" charset="0"/>
              </a:rPr>
              <a:t>{</a:t>
            </a:r>
            <a:r>
              <a:rPr lang="en-US" sz="2400" i="1" dirty="0" err="1">
                <a:latin typeface="Times New Roman" pitchFamily="18" charset="0"/>
              </a:rPr>
              <a:t>s</a:t>
            </a:r>
            <a:r>
              <a:rPr lang="en-US" sz="2400" dirty="0" err="1">
                <a:latin typeface="Times New Roman" pitchFamily="18" charset="0"/>
                <a:sym typeface="Symbol" pitchFamily="18" charset="2"/>
              </a:rPr>
              <a:t></a:t>
            </a:r>
            <a:r>
              <a:rPr lang="en-US" sz="2400" i="1" dirty="0" err="1">
                <a:latin typeface="Times New Roman" pitchFamily="18" charset="0"/>
              </a:rPr>
              <a:t>S</a:t>
            </a:r>
            <a:r>
              <a:rPr lang="en-US" sz="2400" dirty="0">
                <a:latin typeface="Times New Roman" pitchFamily="18" charset="0"/>
              </a:rPr>
              <a:t> | </a:t>
            </a:r>
            <a:r>
              <a:rPr lang="en-US" sz="2400" i="1" dirty="0">
                <a:latin typeface="Times New Roman" pitchFamily="18" charset="0"/>
              </a:rPr>
              <a:t>s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is a substring of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</a:rPr>
              <a:t>}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27687" name="Text Box 43"/>
          <p:cNvSpPr txBox="1">
            <a:spLocks noChangeArrowheads="1"/>
          </p:cNvSpPr>
          <p:nvPr/>
        </p:nvSpPr>
        <p:spPr bwMode="auto">
          <a:xfrm>
            <a:off x="669925" y="5337175"/>
            <a:ext cx="1717675" cy="457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U</a:t>
            </a:r>
            <a:r>
              <a:rPr lang="en-US" sz="2400" baseline="-25000">
                <a:latin typeface="Times New Roman" pitchFamily="18" charset="0"/>
              </a:rPr>
              <a:t>cover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 </a:t>
            </a:r>
            <a:r>
              <a:rPr lang="en-US" sz="2400" i="1"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baseline="-25000">
                <a:latin typeface="Times New Roman" pitchFamily="18" charset="0"/>
                <a:sym typeface="Symbol" pitchFamily="18" charset="2"/>
              </a:rPr>
              <a:t>string</a:t>
            </a:r>
            <a:endParaRPr lang="en-US" sz="2400" i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7688" name="Text Box 44"/>
          <p:cNvSpPr txBox="1">
            <a:spLocks noChangeArrowheads="1"/>
          </p:cNvSpPr>
          <p:nvPr/>
        </p:nvSpPr>
        <p:spPr bwMode="auto">
          <a:xfrm>
            <a:off x="2590800" y="5257800"/>
            <a:ext cx="6019597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 err="1">
                <a:latin typeface="Times New Roman" pitchFamily="18" charset="0"/>
              </a:rPr>
              <a:t>S</a:t>
            </a:r>
            <a:r>
              <a:rPr lang="en-US" sz="2400" baseline="-25000" dirty="0" err="1">
                <a:latin typeface="Times New Roman" pitchFamily="18" charset="0"/>
              </a:rPr>
              <a:t>cover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 </a:t>
            </a:r>
            <a:r>
              <a:rPr lang="en-US" sz="2400" dirty="0">
                <a:latin typeface="Times New Roman" pitchFamily="18" charset="0"/>
              </a:rPr>
              <a:t>{set(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i="1" baseline="-25000" dirty="0" err="1">
                <a:latin typeface="Times New Roman" pitchFamily="18" charset="0"/>
                <a:cs typeface="Times New Roman" pitchFamily="18" charset="0"/>
              </a:rPr>
              <a:t>ijk</a:t>
            </a:r>
            <a:r>
              <a:rPr lang="en-US" sz="2400" dirty="0">
                <a:latin typeface="Times New Roman" pitchFamily="18" charset="0"/>
              </a:rPr>
              <a:t>) |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i="1" baseline="-25000" dirty="0" err="1">
                <a:latin typeface="Times New Roman" pitchFamily="18" charset="0"/>
                <a:cs typeface="Times New Roman" pitchFamily="18" charset="0"/>
              </a:rPr>
              <a:t>ijk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is a valid choice of </a:t>
            </a:r>
            <a:r>
              <a:rPr lang="en-US" sz="2400" i="1" dirty="0" err="1" smtClean="0">
                <a:latin typeface="Times New Roman" pitchFamily="18" charset="0"/>
              </a:rPr>
              <a:t>i</a:t>
            </a:r>
            <a:r>
              <a:rPr lang="en-US" sz="2400" i="1" dirty="0" smtClean="0">
                <a:latin typeface="Times New Roman" pitchFamily="18" charset="0"/>
              </a:rPr>
              <a:t>, j, k</a:t>
            </a:r>
            <a:r>
              <a:rPr lang="en-US" sz="2400" dirty="0" smtClean="0">
                <a:latin typeface="Times New Roman" pitchFamily="18" charset="0"/>
              </a:rPr>
              <a:t>}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7689" name="Rectangle 46"/>
          <p:cNvSpPr>
            <a:spLocks noChangeArrowheads="1"/>
          </p:cNvSpPr>
          <p:nvPr/>
        </p:nvSpPr>
        <p:spPr bwMode="auto">
          <a:xfrm>
            <a:off x="2133600" y="6034088"/>
            <a:ext cx="2016125" cy="519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c</a:t>
            </a:r>
            <a:r>
              <a:rPr lang="en-US" sz="2400">
                <a:latin typeface="Times New Roman" pitchFamily="18" charset="0"/>
              </a:rPr>
              <a:t>(set(</a:t>
            </a:r>
            <a:r>
              <a:rPr lang="el-GR" sz="28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>
                <a:latin typeface="Times New Roman" pitchFamily="18" charset="0"/>
              </a:rPr>
              <a:t>)) = | </a:t>
            </a:r>
            <a:r>
              <a:rPr lang="el-GR" sz="28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>
                <a:latin typeface="Times New Roman" pitchFamily="18" charset="0"/>
              </a:rPr>
              <a:t> |</a:t>
            </a: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en-US" b="1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r>
              <a:rPr lang="en-US" b="1" dirty="0" smtClean="0">
                <a:solidFill>
                  <a:srgbClr val="CC3399"/>
                </a:solidFill>
              </a:rPr>
              <a:t>.5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               </a:t>
            </a:r>
            <a:r>
              <a:rPr lang="en-US" dirty="0" err="1" smtClean="0">
                <a:sym typeface="Symbol" pitchFamily="18" charset="2"/>
              </a:rPr>
              <a:t>OPT</a:t>
            </a:r>
            <a:r>
              <a:rPr lang="en-US" baseline="-25000" dirty="0" err="1" smtClean="0">
                <a:sym typeface="Symbol" pitchFamily="18" charset="2"/>
              </a:rPr>
              <a:t>string</a:t>
            </a:r>
            <a:r>
              <a:rPr lang="en-US" dirty="0" smtClean="0">
                <a:sym typeface="Symbol" pitchFamily="18" charset="2"/>
              </a:rPr>
              <a:t> </a:t>
            </a:r>
            <a:r>
              <a:rPr lang="ru-RU" dirty="0" smtClean="0">
                <a:sym typeface="Symbol" pitchFamily="18" charset="2"/>
              </a:rPr>
              <a:t>  </a:t>
            </a:r>
            <a:r>
              <a:rPr lang="en-US" dirty="0" err="1" smtClean="0">
                <a:sym typeface="Symbol" pitchFamily="18" charset="2"/>
              </a:rPr>
              <a:t>OPT</a:t>
            </a:r>
            <a:r>
              <a:rPr lang="en-US" baseline="-25000" dirty="0" err="1" smtClean="0">
                <a:sym typeface="Symbol" pitchFamily="18" charset="2"/>
              </a:rPr>
              <a:t>cover</a:t>
            </a:r>
            <a:r>
              <a:rPr lang="en-US" dirty="0" smtClean="0">
                <a:sym typeface="Symbol" pitchFamily="18" charset="2"/>
              </a:rPr>
              <a:t> </a:t>
            </a:r>
            <a:r>
              <a:rPr lang="ru-RU" dirty="0" smtClean="0">
                <a:sym typeface="Symbol" pitchFamily="18" charset="2"/>
              </a:rPr>
              <a:t> 2 </a:t>
            </a:r>
            <a:r>
              <a:rPr lang="en-US" dirty="0" err="1" smtClean="0">
                <a:sym typeface="Symbol" pitchFamily="18" charset="2"/>
              </a:rPr>
              <a:t>OPT</a:t>
            </a:r>
            <a:r>
              <a:rPr lang="en-US" baseline="-25000" dirty="0" err="1" smtClean="0">
                <a:sym typeface="Symbol" pitchFamily="18" charset="2"/>
              </a:rPr>
              <a:t>string</a:t>
            </a: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OPT</a:t>
            </a:r>
            <a:r>
              <a:rPr lang="en-US" baseline="-25000" smtClean="0">
                <a:sym typeface="Symbol" pitchFamily="18" charset="2"/>
              </a:rPr>
              <a:t>cover</a:t>
            </a:r>
            <a:r>
              <a:rPr lang="en-US" smtClean="0">
                <a:sym typeface="Symbol" pitchFamily="18" charset="2"/>
              </a:rPr>
              <a:t> </a:t>
            </a:r>
            <a:r>
              <a:rPr lang="ru-RU" smtClean="0">
                <a:sym typeface="Symbol" pitchFamily="18" charset="2"/>
              </a:rPr>
              <a:t> 2 </a:t>
            </a:r>
            <a:r>
              <a:rPr lang="en-US" smtClean="0">
                <a:sym typeface="Symbol" pitchFamily="18" charset="2"/>
              </a:rPr>
              <a:t>OPT</a:t>
            </a:r>
            <a:r>
              <a:rPr lang="en-US" baseline="-25000" smtClean="0">
                <a:sym typeface="Symbol" pitchFamily="18" charset="2"/>
              </a:rPr>
              <a:t>string</a:t>
            </a:r>
            <a:endParaRPr lang="ru-RU" baseline="-25000" smtClean="0">
              <a:sym typeface="Symbol" pitchFamily="18" charset="2"/>
            </a:endParaRPr>
          </a:p>
        </p:txBody>
      </p:sp>
      <p:sp>
        <p:nvSpPr>
          <p:cNvPr id="29699" name="Line 6"/>
          <p:cNvSpPr>
            <a:spLocks noChangeShapeType="1"/>
          </p:cNvSpPr>
          <p:nvPr/>
        </p:nvSpPr>
        <p:spPr bwMode="auto">
          <a:xfrm>
            <a:off x="381000" y="1905000"/>
            <a:ext cx="8382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0" name="Line 7"/>
          <p:cNvSpPr>
            <a:spLocks noChangeShapeType="1"/>
          </p:cNvSpPr>
          <p:nvPr/>
        </p:nvSpPr>
        <p:spPr bwMode="auto">
          <a:xfrm>
            <a:off x="381000" y="2438400"/>
            <a:ext cx="14478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1" name="Line 8"/>
          <p:cNvSpPr>
            <a:spLocks noChangeShapeType="1"/>
          </p:cNvSpPr>
          <p:nvPr/>
        </p:nvSpPr>
        <p:spPr bwMode="auto">
          <a:xfrm>
            <a:off x="533400" y="2590800"/>
            <a:ext cx="14478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2" name="Line 9"/>
          <p:cNvSpPr>
            <a:spLocks noChangeShapeType="1"/>
          </p:cNvSpPr>
          <p:nvPr/>
        </p:nvSpPr>
        <p:spPr bwMode="auto">
          <a:xfrm>
            <a:off x="914400" y="2743200"/>
            <a:ext cx="14478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3" name="Line 10"/>
          <p:cNvSpPr>
            <a:spLocks noChangeShapeType="1"/>
          </p:cNvSpPr>
          <p:nvPr/>
        </p:nvSpPr>
        <p:spPr bwMode="auto">
          <a:xfrm>
            <a:off x="1524000" y="2895600"/>
            <a:ext cx="14478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4" name="Line 11"/>
          <p:cNvSpPr>
            <a:spLocks noChangeShapeType="1"/>
          </p:cNvSpPr>
          <p:nvPr/>
        </p:nvSpPr>
        <p:spPr bwMode="auto">
          <a:xfrm>
            <a:off x="2590800" y="3200400"/>
            <a:ext cx="14478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5" name="Line 12"/>
          <p:cNvSpPr>
            <a:spLocks noChangeShapeType="1"/>
          </p:cNvSpPr>
          <p:nvPr/>
        </p:nvSpPr>
        <p:spPr bwMode="auto">
          <a:xfrm>
            <a:off x="2895600" y="3352800"/>
            <a:ext cx="14478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6" name="Line 13"/>
          <p:cNvSpPr>
            <a:spLocks noChangeShapeType="1"/>
          </p:cNvSpPr>
          <p:nvPr/>
        </p:nvSpPr>
        <p:spPr bwMode="auto">
          <a:xfrm>
            <a:off x="3810000" y="3657600"/>
            <a:ext cx="14478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7" name="Line 14"/>
          <p:cNvSpPr>
            <a:spLocks noChangeShapeType="1"/>
          </p:cNvSpPr>
          <p:nvPr/>
        </p:nvSpPr>
        <p:spPr bwMode="auto">
          <a:xfrm>
            <a:off x="3505200" y="3505200"/>
            <a:ext cx="14478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8" name="Line 15"/>
          <p:cNvSpPr>
            <a:spLocks noChangeShapeType="1"/>
          </p:cNvSpPr>
          <p:nvPr/>
        </p:nvSpPr>
        <p:spPr bwMode="auto">
          <a:xfrm>
            <a:off x="4572000" y="4114800"/>
            <a:ext cx="1447800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09" name="Line 16"/>
          <p:cNvSpPr>
            <a:spLocks noChangeShapeType="1"/>
          </p:cNvSpPr>
          <p:nvPr/>
        </p:nvSpPr>
        <p:spPr bwMode="auto">
          <a:xfrm>
            <a:off x="4876800" y="4267200"/>
            <a:ext cx="1447800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0" name="Line 17"/>
          <p:cNvSpPr>
            <a:spLocks noChangeShapeType="1"/>
          </p:cNvSpPr>
          <p:nvPr/>
        </p:nvSpPr>
        <p:spPr bwMode="auto">
          <a:xfrm>
            <a:off x="5791200" y="4572000"/>
            <a:ext cx="1447800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1" name="Line 18"/>
          <p:cNvSpPr>
            <a:spLocks noChangeShapeType="1"/>
          </p:cNvSpPr>
          <p:nvPr/>
        </p:nvSpPr>
        <p:spPr bwMode="auto">
          <a:xfrm>
            <a:off x="5486400" y="4419600"/>
            <a:ext cx="1447800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2" name="Line 19"/>
          <p:cNvSpPr>
            <a:spLocks noChangeShapeType="1"/>
          </p:cNvSpPr>
          <p:nvPr/>
        </p:nvSpPr>
        <p:spPr bwMode="auto">
          <a:xfrm>
            <a:off x="381000" y="2438400"/>
            <a:ext cx="0" cy="2590800"/>
          </a:xfrm>
          <a:prstGeom prst="line">
            <a:avLst/>
          </a:prstGeom>
          <a:noFill/>
          <a:ln w="12700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3" name="Line 20"/>
          <p:cNvSpPr>
            <a:spLocks noChangeShapeType="1"/>
          </p:cNvSpPr>
          <p:nvPr/>
        </p:nvSpPr>
        <p:spPr bwMode="auto">
          <a:xfrm>
            <a:off x="2971800" y="2895600"/>
            <a:ext cx="0" cy="2133600"/>
          </a:xfrm>
          <a:prstGeom prst="line">
            <a:avLst/>
          </a:prstGeom>
          <a:noFill/>
          <a:ln w="12700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4" name="Line 21"/>
          <p:cNvSpPr>
            <a:spLocks noChangeShapeType="1"/>
          </p:cNvSpPr>
          <p:nvPr/>
        </p:nvSpPr>
        <p:spPr bwMode="auto">
          <a:xfrm>
            <a:off x="381000" y="5029200"/>
            <a:ext cx="25908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22"/>
          <p:cNvSpPr>
            <a:spLocks noChangeShapeType="1"/>
          </p:cNvSpPr>
          <p:nvPr/>
        </p:nvSpPr>
        <p:spPr bwMode="auto">
          <a:xfrm>
            <a:off x="2590800" y="3200400"/>
            <a:ext cx="0" cy="2133600"/>
          </a:xfrm>
          <a:prstGeom prst="line">
            <a:avLst/>
          </a:prstGeom>
          <a:noFill/>
          <a:ln w="12700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23"/>
          <p:cNvSpPr>
            <a:spLocks noChangeShapeType="1"/>
          </p:cNvSpPr>
          <p:nvPr/>
        </p:nvSpPr>
        <p:spPr bwMode="auto">
          <a:xfrm>
            <a:off x="5257800" y="3657600"/>
            <a:ext cx="0" cy="1676400"/>
          </a:xfrm>
          <a:prstGeom prst="line">
            <a:avLst/>
          </a:prstGeom>
          <a:noFill/>
          <a:ln w="12700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7" name="Line 24"/>
          <p:cNvSpPr>
            <a:spLocks noChangeShapeType="1"/>
          </p:cNvSpPr>
          <p:nvPr/>
        </p:nvSpPr>
        <p:spPr bwMode="auto">
          <a:xfrm>
            <a:off x="2590800" y="5334000"/>
            <a:ext cx="26670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8" name="Line 25"/>
          <p:cNvSpPr>
            <a:spLocks noChangeShapeType="1"/>
          </p:cNvSpPr>
          <p:nvPr/>
        </p:nvSpPr>
        <p:spPr bwMode="auto">
          <a:xfrm>
            <a:off x="4572000" y="4114800"/>
            <a:ext cx="0" cy="1524000"/>
          </a:xfrm>
          <a:prstGeom prst="line">
            <a:avLst/>
          </a:prstGeom>
          <a:noFill/>
          <a:ln w="12700">
            <a:solidFill>
              <a:srgbClr val="00FF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9" name="Line 26"/>
          <p:cNvSpPr>
            <a:spLocks noChangeShapeType="1"/>
          </p:cNvSpPr>
          <p:nvPr/>
        </p:nvSpPr>
        <p:spPr bwMode="auto">
          <a:xfrm>
            <a:off x="7239000" y="4572000"/>
            <a:ext cx="0" cy="1066800"/>
          </a:xfrm>
          <a:prstGeom prst="line">
            <a:avLst/>
          </a:prstGeom>
          <a:noFill/>
          <a:ln w="12700">
            <a:solidFill>
              <a:srgbClr val="00FF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0" name="Line 27"/>
          <p:cNvSpPr>
            <a:spLocks noChangeShapeType="1"/>
          </p:cNvSpPr>
          <p:nvPr/>
        </p:nvSpPr>
        <p:spPr bwMode="auto">
          <a:xfrm>
            <a:off x="4572000" y="5638800"/>
            <a:ext cx="2667000" cy="0"/>
          </a:xfrm>
          <a:prstGeom prst="line">
            <a:avLst/>
          </a:prstGeom>
          <a:noFill/>
          <a:ln w="31750">
            <a:solidFill>
              <a:srgbClr val="00FF00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1" name="Rectangle 28"/>
          <p:cNvSpPr>
            <a:spLocks noChangeArrowheads="1"/>
          </p:cNvSpPr>
          <p:nvPr/>
        </p:nvSpPr>
        <p:spPr bwMode="auto">
          <a:xfrm>
            <a:off x="609600" y="1295400"/>
            <a:ext cx="322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2" name="Rectangle 29"/>
          <p:cNvSpPr>
            <a:spLocks noChangeArrowheads="1"/>
          </p:cNvSpPr>
          <p:nvPr/>
        </p:nvSpPr>
        <p:spPr bwMode="auto">
          <a:xfrm>
            <a:off x="381000" y="1981200"/>
            <a:ext cx="50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3" name="Rectangle 30"/>
          <p:cNvSpPr>
            <a:spLocks noChangeArrowheads="1"/>
          </p:cNvSpPr>
          <p:nvPr/>
        </p:nvSpPr>
        <p:spPr bwMode="auto">
          <a:xfrm>
            <a:off x="1219200" y="26670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4" name="Rectangle 31"/>
          <p:cNvSpPr>
            <a:spLocks noChangeArrowheads="1"/>
          </p:cNvSpPr>
          <p:nvPr/>
        </p:nvSpPr>
        <p:spPr bwMode="auto">
          <a:xfrm>
            <a:off x="2617788" y="2732088"/>
            <a:ext cx="50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5" name="Rectangle 32"/>
          <p:cNvSpPr>
            <a:spLocks noChangeArrowheads="1"/>
          </p:cNvSpPr>
          <p:nvPr/>
        </p:nvSpPr>
        <p:spPr bwMode="auto">
          <a:xfrm>
            <a:off x="3505200" y="34290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6" name="Rectangle 33"/>
          <p:cNvSpPr>
            <a:spLocks noChangeArrowheads="1"/>
          </p:cNvSpPr>
          <p:nvPr/>
        </p:nvSpPr>
        <p:spPr bwMode="auto">
          <a:xfrm>
            <a:off x="4446588" y="3581400"/>
            <a:ext cx="50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7" name="Rectangle 34"/>
          <p:cNvSpPr>
            <a:spLocks noChangeArrowheads="1"/>
          </p:cNvSpPr>
          <p:nvPr/>
        </p:nvSpPr>
        <p:spPr bwMode="auto">
          <a:xfrm>
            <a:off x="6046788" y="4343400"/>
            <a:ext cx="49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8" name="Rectangle 35"/>
          <p:cNvSpPr>
            <a:spLocks noChangeArrowheads="1"/>
          </p:cNvSpPr>
          <p:nvPr/>
        </p:nvSpPr>
        <p:spPr bwMode="auto">
          <a:xfrm>
            <a:off x="484188" y="45720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9" name="Rectangle 36"/>
          <p:cNvSpPr>
            <a:spLocks noChangeArrowheads="1"/>
          </p:cNvSpPr>
          <p:nvPr/>
        </p:nvSpPr>
        <p:spPr bwMode="auto">
          <a:xfrm>
            <a:off x="2914650" y="48768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30" name="Rectangle 37"/>
          <p:cNvSpPr>
            <a:spLocks noChangeArrowheads="1"/>
          </p:cNvSpPr>
          <p:nvPr/>
        </p:nvSpPr>
        <p:spPr bwMode="auto">
          <a:xfrm>
            <a:off x="4591050" y="51816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Li’s Algorithm 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b="1" dirty="0" smtClean="0"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z="2400" dirty="0" smtClean="0"/>
              <a:t>Use the greedy set cover algorithm to find a cover for the instance </a:t>
            </a:r>
            <a:r>
              <a:rPr lang="en-US" sz="2400" i="1" dirty="0" smtClean="0"/>
              <a:t>S</a:t>
            </a:r>
            <a:r>
              <a:rPr lang="ru-RU" sz="2400" dirty="0" smtClean="0"/>
              <a:t>.</a:t>
            </a:r>
            <a:r>
              <a:rPr lang="ru-RU" sz="2400" dirty="0" smtClean="0">
                <a:sym typeface="Symbol" pitchFamily="18" charset="2"/>
              </a:rPr>
              <a:t> </a:t>
            </a:r>
            <a:endParaRPr lang="en-US" sz="24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en-US" sz="2400" dirty="0" smtClean="0">
                <a:sym typeface="Symbol" pitchFamily="18" charset="2"/>
              </a:rPr>
              <a:t>Let </a:t>
            </a:r>
            <a:r>
              <a:rPr lang="en-US" sz="2400" dirty="0" smtClean="0"/>
              <a:t>set(</a:t>
            </a:r>
            <a:r>
              <a:rPr lang="el-GR" sz="2400" i="1" dirty="0" smtClean="0">
                <a:cs typeface="Times New Roman" pitchFamily="18" charset="0"/>
              </a:rPr>
              <a:t>π</a:t>
            </a:r>
            <a:r>
              <a:rPr lang="ru-RU" sz="2400" baseline="-25000" dirty="0" smtClean="0">
                <a:cs typeface="Times New Roman" pitchFamily="18" charset="0"/>
              </a:rPr>
              <a:t>1</a:t>
            </a:r>
            <a:r>
              <a:rPr lang="en-US" sz="2400" dirty="0" smtClean="0"/>
              <a:t>)</a:t>
            </a:r>
            <a:r>
              <a:rPr lang="ru-RU" sz="2400" dirty="0" smtClean="0"/>
              <a:t>,…, </a:t>
            </a:r>
            <a:r>
              <a:rPr lang="en-US" sz="2400" dirty="0" smtClean="0"/>
              <a:t>set(</a:t>
            </a:r>
            <a:r>
              <a:rPr lang="el-GR" sz="2400" i="1" dirty="0" smtClean="0">
                <a:cs typeface="Times New Roman" pitchFamily="18" charset="0"/>
              </a:rPr>
              <a:t>π</a:t>
            </a:r>
            <a:r>
              <a:rPr lang="en-US" sz="2400" i="1" baseline="-25000" dirty="0" smtClean="0">
                <a:cs typeface="Times New Roman" pitchFamily="18" charset="0"/>
              </a:rPr>
              <a:t>k</a:t>
            </a:r>
            <a:r>
              <a:rPr lang="en-US" sz="2400" dirty="0" smtClean="0"/>
              <a:t>) be the sets picked by this cover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endParaRPr lang="en-US" sz="2400" dirty="0" smtClean="0">
              <a:cs typeface="Times New Roman" pitchFamily="18" charset="0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3"/>
            </a:pPr>
            <a:r>
              <a:rPr lang="en-US" sz="2400" dirty="0" smtClean="0">
                <a:sym typeface="MT Extra" pitchFamily="18" charset="2"/>
              </a:rPr>
              <a:t>Concatenate the strings </a:t>
            </a:r>
            <a:r>
              <a:rPr lang="el-GR" sz="2400" i="1" dirty="0" smtClean="0">
                <a:cs typeface="Times New Roman" pitchFamily="18" charset="0"/>
              </a:rPr>
              <a:t>π</a:t>
            </a:r>
            <a:r>
              <a:rPr lang="ru-RU" sz="2400" baseline="-25000" dirty="0" smtClean="0">
                <a:cs typeface="Times New Roman" pitchFamily="18" charset="0"/>
              </a:rPr>
              <a:t>1</a:t>
            </a:r>
            <a:r>
              <a:rPr lang="ru-RU" sz="2400" dirty="0" smtClean="0"/>
              <a:t>,…,</a:t>
            </a:r>
            <a:r>
              <a:rPr lang="el-GR" sz="2400" i="1" dirty="0" smtClean="0">
                <a:cs typeface="Times New Roman" pitchFamily="18" charset="0"/>
              </a:rPr>
              <a:t>π</a:t>
            </a:r>
            <a:r>
              <a:rPr lang="en-US" sz="2400" i="1" baseline="-25000" dirty="0" smtClean="0">
                <a:cs typeface="Times New Roman" pitchFamily="18" charset="0"/>
              </a:rPr>
              <a:t>k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in any order</a:t>
            </a:r>
            <a:r>
              <a:rPr lang="ru-RU" sz="2400" dirty="0" smtClean="0">
                <a:sym typeface="MT Extra" pitchFamily="18" charset="2"/>
              </a:rPr>
              <a:t>.</a:t>
            </a:r>
            <a:r>
              <a:rPr lang="en-US" sz="2400" dirty="0" smtClean="0">
                <a:sym typeface="MT Extra" pitchFamily="18" charset="2"/>
              </a:rPr>
              <a:t> </a:t>
            </a:r>
            <a:endParaRPr lang="ru-RU" sz="2400" dirty="0" smtClean="0">
              <a:sym typeface="MT Extra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3"/>
            </a:pPr>
            <a:r>
              <a:rPr lang="en-US" sz="2400" dirty="0" smtClean="0">
                <a:sym typeface="MT Extra" pitchFamily="18" charset="2"/>
              </a:rPr>
              <a:t> </a:t>
            </a:r>
            <a:r>
              <a:rPr lang="en-US" sz="2400" b="1" dirty="0" smtClean="0">
                <a:sym typeface="MT Extra" pitchFamily="18" charset="2"/>
              </a:rPr>
              <a:t>Output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the resulting string, say </a:t>
            </a:r>
            <a:r>
              <a:rPr lang="en-US" sz="2400" i="1" dirty="0" smtClean="0">
                <a:sym typeface="MT Extra" pitchFamily="18" charset="2"/>
              </a:rPr>
              <a:t>s</a:t>
            </a:r>
            <a:r>
              <a:rPr lang="en-US" sz="2400" dirty="0" smtClean="0">
                <a:sym typeface="MT Extra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05800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2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6</a:t>
            </a:r>
            <a:endParaRPr lang="en-US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i="1" dirty="0" smtClean="0"/>
              <a:t> </a:t>
            </a:r>
            <a:r>
              <a:rPr lang="ru-RU" i="1" dirty="0" smtClean="0"/>
              <a:t>  </a:t>
            </a:r>
            <a:r>
              <a:rPr lang="en-US" dirty="0" smtClean="0"/>
              <a:t>Li’s algorithm is a</a:t>
            </a:r>
            <a:r>
              <a:rPr lang="ru-RU" dirty="0" smtClean="0"/>
              <a:t> </a:t>
            </a:r>
            <a:r>
              <a:rPr lang="en-US" dirty="0" smtClean="0"/>
              <a:t>2</a:t>
            </a:r>
            <a:r>
              <a:rPr lang="en-US" i="1" dirty="0" smtClean="0"/>
              <a:t>H</a:t>
            </a:r>
            <a:r>
              <a:rPr lang="en-US" i="1" baseline="-25000" dirty="0" smtClean="0"/>
              <a:t>n</a:t>
            </a:r>
            <a:r>
              <a:rPr lang="en-US" dirty="0" smtClean="0"/>
              <a:t>  factor  algorithm for the shortest superstring problem, where </a:t>
            </a:r>
            <a:r>
              <a:rPr lang="en-US" i="1" dirty="0" smtClean="0"/>
              <a:t>n </a:t>
            </a:r>
            <a:r>
              <a:rPr lang="en-US" dirty="0" smtClean="0"/>
              <a:t>is the number of strings in the given instance.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Exercises</a:t>
            </a:r>
            <a:endParaRPr lang="ru-RU" dirty="0" smtClean="0"/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sz="2800" dirty="0" smtClean="0"/>
              <a:t>The bin packing problem with bounded number of items per a bin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400" i="1" dirty="0" smtClean="0">
                <a:solidFill>
                  <a:schemeClr val="accent2"/>
                </a:solidFill>
              </a:rPr>
              <a:t>Given</a:t>
            </a:r>
            <a:r>
              <a:rPr lang="en-US" sz="2400" dirty="0" smtClean="0"/>
              <a:t>  </a:t>
            </a:r>
            <a:r>
              <a:rPr lang="en-US" sz="2400" i="1" dirty="0" smtClean="0"/>
              <a:t>n </a:t>
            </a:r>
            <a:r>
              <a:rPr lang="en-US" sz="2400" dirty="0" smtClean="0"/>
              <a:t>items</a:t>
            </a:r>
            <a:r>
              <a:rPr lang="ru-RU" sz="2400" dirty="0" smtClean="0"/>
              <a:t> </a:t>
            </a:r>
            <a:r>
              <a:rPr lang="en-US" sz="2400" dirty="0" smtClean="0"/>
              <a:t>and their sizes</a:t>
            </a:r>
            <a:r>
              <a:rPr lang="ru-RU" sz="2400" dirty="0" smtClean="0"/>
              <a:t> 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ru-RU" sz="2400" dirty="0" smtClean="0"/>
              <a:t> </a:t>
            </a:r>
            <a:r>
              <a:rPr lang="en-US" sz="2400" dirty="0" smtClean="0"/>
              <a:t>(0,1].</a:t>
            </a:r>
            <a:r>
              <a:rPr lang="ru-RU" sz="2400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i="1" dirty="0" smtClean="0">
                <a:solidFill>
                  <a:schemeClr val="accent2"/>
                </a:solidFill>
              </a:rPr>
              <a:t>Find  </a:t>
            </a:r>
            <a:r>
              <a:rPr lang="en-US" sz="2400" dirty="0" smtClean="0">
                <a:cs typeface="Times New Roman" pitchFamily="18" charset="0"/>
              </a:rPr>
              <a:t>a packing in unit-sized bins that minimizes the number of bin used under condition that </a:t>
            </a:r>
            <a:r>
              <a:rPr lang="en-US" sz="2400" smtClean="0">
                <a:cs typeface="Times New Roman" pitchFamily="18" charset="0"/>
              </a:rPr>
              <a:t>each </a:t>
            </a:r>
            <a:r>
              <a:rPr lang="en-US" sz="2400" smtClean="0">
                <a:cs typeface="Times New Roman" pitchFamily="18" charset="0"/>
              </a:rPr>
              <a:t>b</a:t>
            </a:r>
            <a:r>
              <a:rPr lang="en-US" sz="2400" smtClean="0">
                <a:cs typeface="Times New Roman" pitchFamily="18" charset="0"/>
              </a:rPr>
              <a:t>i</a:t>
            </a:r>
            <a:r>
              <a:rPr lang="en-US" sz="2400" smtClean="0">
                <a:cs typeface="Times New Roman" pitchFamily="18" charset="0"/>
              </a:rPr>
              <a:t>n </a:t>
            </a:r>
            <a:r>
              <a:rPr lang="en-US" sz="2400" dirty="0" smtClean="0">
                <a:cs typeface="Times New Roman" pitchFamily="18" charset="0"/>
              </a:rPr>
              <a:t>contains at most five items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eaLnBrk="1" hangingPunct="1"/>
            <a:endParaRPr lang="ru-RU" sz="2400" dirty="0" smtClean="0"/>
          </a:p>
          <a:p>
            <a:pPr eaLnBrk="1" hangingPunct="1">
              <a:buFontTx/>
              <a:buNone/>
            </a:pPr>
            <a:r>
              <a:rPr lang="ru-RU" sz="2400" dirty="0" smtClean="0"/>
              <a:t>1. </a:t>
            </a:r>
            <a:r>
              <a:rPr lang="en-US" sz="2400" dirty="0" smtClean="0"/>
              <a:t>Reduce the above bin packing problem to the set cover problem</a:t>
            </a:r>
            <a:r>
              <a:rPr lang="ru-RU" sz="2400" dirty="0" smtClean="0"/>
              <a:t>.</a:t>
            </a:r>
          </a:p>
          <a:p>
            <a:pPr eaLnBrk="1" hangingPunct="1">
              <a:buFontTx/>
              <a:buNone/>
            </a:pPr>
            <a:r>
              <a:rPr lang="ru-RU" sz="2400" dirty="0" smtClean="0"/>
              <a:t>2. </a:t>
            </a:r>
            <a:r>
              <a:rPr lang="en-US" sz="2400" dirty="0" smtClean="0"/>
              <a:t>Is your reduction polynomial?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greedy algorithm</a:t>
            </a:r>
            <a:endParaRPr lang="ru-RU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/>
              <a:t>C</a:t>
            </a:r>
            <a:r>
              <a:rPr lang="ru-RU" sz="2800" i="1" dirty="0" smtClean="0"/>
              <a:t> </a:t>
            </a:r>
            <a:r>
              <a:rPr lang="en-US" sz="2800" dirty="0" smtClean="0"/>
              <a:t>be the set of elements already covered at the beginning of an iteration. During this iteration, define the </a:t>
            </a:r>
            <a:r>
              <a:rPr lang="en-US" sz="2800" b="1" dirty="0" smtClean="0"/>
              <a:t>cost-effectiveness</a:t>
            </a:r>
            <a:r>
              <a:rPr lang="en-US" sz="2800" dirty="0" smtClean="0"/>
              <a:t> of a set 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cs typeface="Times New Roman" pitchFamily="18" charset="0"/>
              </a:rPr>
              <a:t>i </a:t>
            </a:r>
            <a:r>
              <a:rPr lang="en-US" sz="2800" dirty="0" smtClean="0"/>
              <a:t>to be the average cost at which it covers new elements? i.e.,</a:t>
            </a:r>
            <a:r>
              <a:rPr lang="ru-RU" sz="2800" dirty="0" smtClean="0"/>
              <a:t>   </a:t>
            </a:r>
            <a:r>
              <a:rPr lang="en-US" sz="2800" dirty="0" smtClean="0"/>
              <a:t>                  </a:t>
            </a:r>
            <a:r>
              <a:rPr lang="ru-RU" sz="2800" dirty="0" smtClean="0"/>
              <a:t> 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ru-RU" sz="2800" dirty="0" smtClean="0">
                <a:cs typeface="Times New Roman" pitchFamily="18" charset="0"/>
              </a:rPr>
              <a:t> = 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cs typeface="Times New Roman" pitchFamily="18" charset="0"/>
              </a:rPr>
              <a:t>i</a:t>
            </a:r>
            <a:r>
              <a:rPr lang="en-US" sz="2800" dirty="0" smtClean="0">
                <a:cs typeface="Times New Roman" pitchFamily="18" charset="0"/>
              </a:rPr>
              <a:t>)/|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cs typeface="Times New Roman" pitchFamily="18" charset="0"/>
              </a:rPr>
              <a:t>i</a:t>
            </a:r>
            <a:r>
              <a:rPr lang="en-US" sz="2800" i="1" dirty="0" smtClean="0">
                <a:cs typeface="Times New Roman" pitchFamily="18" charset="0"/>
              </a:rPr>
              <a:t> – C</a:t>
            </a:r>
            <a:r>
              <a:rPr lang="en-US" sz="2800" dirty="0" smtClean="0">
                <a:cs typeface="Times New Roman" pitchFamily="18" charset="0"/>
              </a:rPr>
              <a:t>|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Define the </a:t>
            </a:r>
            <a:r>
              <a:rPr lang="en-US" sz="2800" b="1" dirty="0" smtClean="0">
                <a:cs typeface="Times New Roman" pitchFamily="18" charset="0"/>
              </a:rPr>
              <a:t>price </a:t>
            </a:r>
            <a:r>
              <a:rPr lang="en-US" sz="2800" dirty="0" smtClean="0">
                <a:cs typeface="Times New Roman" pitchFamily="18" charset="0"/>
              </a:rPr>
              <a:t>of an element to the average cost at which it is covered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cs typeface="Times New Roman" pitchFamily="18" charset="0"/>
              </a:rPr>
              <a:t>Equivalently</a:t>
            </a:r>
            <a:r>
              <a:rPr lang="ru-RU" sz="2800" dirty="0" smtClean="0">
                <a:cs typeface="Times New Roman" pitchFamily="18" charset="0"/>
              </a:rPr>
              <a:t>, </a:t>
            </a:r>
            <a:r>
              <a:rPr lang="en-US" sz="2800" dirty="0" smtClean="0">
                <a:cs typeface="Times New Roman" pitchFamily="18" charset="0"/>
              </a:rPr>
              <a:t>when a set 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cs typeface="Times New Roman" pitchFamily="18" charset="0"/>
              </a:rPr>
              <a:t>i</a:t>
            </a:r>
            <a:r>
              <a:rPr lang="ru-RU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is picked, we can think of its cost being distributed equally among the new elements covered, to set their prices</a:t>
            </a:r>
            <a:r>
              <a:rPr lang="ru-RU" sz="2800" dirty="0" smtClean="0">
                <a:cs typeface="Times New Roman" pitchFamily="18" charset="0"/>
              </a:rPr>
              <a:t>.</a:t>
            </a:r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</a:t>
            </a:r>
            <a:r>
              <a:rPr lang="en-US" dirty="0" err="1" smtClean="0"/>
              <a:t>Chvatal’s</a:t>
            </a:r>
            <a:r>
              <a:rPr lang="en-US" dirty="0" smtClean="0"/>
              <a:t> Algorithm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Times" charset="0"/>
                <a:ea typeface="MS Mincho" pitchFamily="49" charset="-128"/>
              </a:rPr>
              <a:t>0)    </a:t>
            </a:r>
            <a:r>
              <a:rPr lang="en-US" b="1" dirty="0" smtClean="0"/>
              <a:t>Input </a:t>
            </a:r>
            <a:r>
              <a:rPr lang="en-US" dirty="0" smtClean="0"/>
              <a:t>(</a:t>
            </a:r>
            <a:r>
              <a:rPr lang="en-US" i="1" dirty="0" smtClean="0">
                <a:ea typeface="MS Mincho" pitchFamily="49" charset="-128"/>
                <a:sym typeface="Symbol" pitchFamily="18" charset="2"/>
              </a:rPr>
              <a:t>U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dirty="0" smtClean="0">
                <a:ea typeface="MS Mincho" pitchFamily="49" charset="-128"/>
                <a:sym typeface="Symbol" pitchFamily="18" charset="2"/>
              </a:rPr>
              <a:t>S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dirty="0" smtClean="0"/>
              <a:t>c</a:t>
            </a:r>
            <a:r>
              <a:rPr lang="en-US" dirty="0" smtClean="0"/>
              <a:t>: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dirty="0" smtClean="0">
                <a:ea typeface="MS Mincho" pitchFamily="49" charset="-128"/>
              </a:rPr>
              <a:t> </a:t>
            </a:r>
            <a:r>
              <a:rPr lang="en-US" i="1" dirty="0" smtClean="0">
                <a:ea typeface="MS Mincho" pitchFamily="49" charset="-128"/>
              </a:rPr>
              <a:t>C </a:t>
            </a:r>
            <a:r>
              <a:rPr lang="en-US" dirty="0" smtClean="0">
                <a:ea typeface="MS Mincho" pitchFamily="49" charset="-128"/>
                <a:cs typeface="Times New Roman" pitchFamily="18" charset="0"/>
                <a:sym typeface="Symbol" pitchFamily="18" charset="2"/>
              </a:rPr>
              <a:t> </a:t>
            </a:r>
            <a:r>
              <a:rPr lang="en-US" b="1" dirty="0" smtClean="0">
                <a:ea typeface="MS Mincho" pitchFamily="49" charset="-128"/>
                <a:cs typeface="Times New Roman" pitchFamily="18" charset="0"/>
                <a:sym typeface="Symbol" pitchFamily="18" charset="2"/>
              </a:rPr>
              <a:t>, </a:t>
            </a:r>
            <a:r>
              <a:rPr lang="en-US" i="1" dirty="0" smtClean="0">
                <a:cs typeface="Times New Roman" pitchFamily="18" charset="0"/>
              </a:rPr>
              <a:t>Sol 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b="1" dirty="0" smtClean="0">
                <a:ea typeface="MS Mincho" pitchFamily="49" charset="-128"/>
                <a:sym typeface="Symbol" pitchFamily="18" charset="2"/>
              </a:rPr>
              <a:t></a:t>
            </a:r>
            <a:endParaRPr lang="en-US" i="1" dirty="0" smtClean="0">
              <a:latin typeface="MS Mincho" pitchFamily="49" charset="-128"/>
              <a:ea typeface="MS Mincho" pitchFamily="49" charset="-128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b="1" dirty="0" smtClean="0">
                <a:ea typeface="MS Mincho" pitchFamily="49" charset="-128"/>
                <a:sym typeface="Symbol" pitchFamily="18" charset="2"/>
              </a:rPr>
              <a:t>While </a:t>
            </a:r>
            <a:r>
              <a:rPr lang="en-US" i="1" dirty="0" smtClean="0">
                <a:ea typeface="MS Mincho" pitchFamily="49" charset="-128"/>
              </a:rPr>
              <a:t>C</a:t>
            </a:r>
            <a:r>
              <a:rPr lang="en-US" b="1" dirty="0" smtClean="0">
                <a:ea typeface="MS Mincho" pitchFamily="49" charset="-128"/>
                <a:sym typeface="Symbol" pitchFamily="18" charset="2"/>
              </a:rPr>
              <a:t>  </a:t>
            </a:r>
            <a:r>
              <a:rPr lang="en-US" i="1" dirty="0" smtClean="0">
                <a:ea typeface="MS Mincho" pitchFamily="49" charset="-128"/>
                <a:sym typeface="Symbol" pitchFamily="18" charset="2"/>
              </a:rPr>
              <a:t>U </a:t>
            </a:r>
            <a:r>
              <a:rPr lang="en-US" b="1" dirty="0" smtClean="0">
                <a:ea typeface="MS Mincho" pitchFamily="49" charset="-128"/>
                <a:sym typeface="Symbol" pitchFamily="18" charset="2"/>
              </a:rPr>
              <a:t>do: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>
                <a:ea typeface="MS Mincho" pitchFamily="49" charset="-128"/>
                <a:sym typeface="Symbol" pitchFamily="18" charset="2"/>
              </a:rPr>
              <a:t>             </a:t>
            </a:r>
            <a:r>
              <a:rPr lang="en-US" dirty="0" smtClean="0">
                <a:sym typeface="Symbol" pitchFamily="18" charset="2"/>
              </a:rPr>
              <a:t>Find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i="1" baseline="-25000" dirty="0" smtClean="0">
                <a:sym typeface="Symbol" pitchFamily="18" charset="2"/>
              </a:rPr>
              <a:t>i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i="1" dirty="0" smtClean="0">
                <a:cs typeface="Times New Roman" pitchFamily="18" charset="0"/>
              </a:rPr>
              <a:t>S – Sol</a:t>
            </a:r>
            <a:r>
              <a:rPr lang="en-US" dirty="0" smtClean="0">
                <a:sym typeface="Symbol" pitchFamily="18" charset="2"/>
              </a:rPr>
              <a:t>  such that</a:t>
            </a:r>
            <a:endParaRPr lang="ru-RU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dirty="0" smtClean="0">
                <a:sym typeface="Symbol" pitchFamily="18" charset="2"/>
              </a:rPr>
              <a:t>            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en-US" i="1" baseline="-25000" dirty="0" err="1" smtClean="0">
                <a:cs typeface="Times New Roman" pitchFamily="18" charset="0"/>
              </a:rPr>
              <a:t>i</a:t>
            </a:r>
            <a:r>
              <a:rPr lang="ru-RU" dirty="0" smtClean="0">
                <a:cs typeface="Times New Roman" pitchFamily="18" charset="0"/>
              </a:rPr>
              <a:t>=</a:t>
            </a:r>
            <a:r>
              <a:rPr lang="en-US" i="1" dirty="0" smtClean="0">
                <a:cs typeface="Times New Roman" pitchFamily="18" charset="0"/>
              </a:rPr>
              <a:t>c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>
                <a:cs typeface="Times New Roman" pitchFamily="18" charset="0"/>
              </a:rPr>
              <a:t>i</a:t>
            </a:r>
            <a:r>
              <a:rPr lang="en-US" dirty="0" smtClean="0">
                <a:cs typeface="Times New Roman" pitchFamily="18" charset="0"/>
              </a:rPr>
              <a:t>)/|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>
                <a:cs typeface="Times New Roman" pitchFamily="18" charset="0"/>
              </a:rPr>
              <a:t>i</a:t>
            </a:r>
            <a:r>
              <a:rPr lang="en-US" i="1" dirty="0" smtClean="0">
                <a:cs typeface="Times New Roman" pitchFamily="18" charset="0"/>
              </a:rPr>
              <a:t> – C</a:t>
            </a:r>
            <a:r>
              <a:rPr lang="en-US" dirty="0" smtClean="0">
                <a:cs typeface="Times New Roman" pitchFamily="18" charset="0"/>
              </a:rPr>
              <a:t>|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is minimal</a:t>
            </a:r>
            <a:r>
              <a:rPr lang="ru-RU" dirty="0" smtClean="0">
                <a:sym typeface="Symbol" pitchFamily="18" charset="2"/>
              </a:rPr>
              <a:t>.</a:t>
            </a:r>
            <a:endParaRPr lang="en-US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             </a:t>
            </a:r>
            <a:r>
              <a:rPr lang="en-US" i="1" dirty="0" smtClean="0">
                <a:sym typeface="Symbol" pitchFamily="18" charset="2"/>
              </a:rPr>
              <a:t>Sol 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 </a:t>
            </a:r>
            <a:r>
              <a:rPr lang="en-US" i="1" dirty="0" smtClean="0">
                <a:sym typeface="Symbol" pitchFamily="18" charset="2"/>
              </a:rPr>
              <a:t>Sol </a:t>
            </a:r>
            <a:r>
              <a:rPr lang="ru-RU" b="1" dirty="0" smtClean="0">
                <a:cs typeface="Times New Roman" pitchFamily="18" charset="0"/>
                <a:sym typeface="MT Extra" pitchFamily="18" charset="2"/>
              </a:rPr>
              <a:t></a:t>
            </a:r>
            <a:r>
              <a:rPr lang="en-US" b="1" dirty="0" smtClean="0">
                <a:cs typeface="Times New Roman" pitchFamily="18" charset="0"/>
                <a:sym typeface="MT Extra" pitchFamily="18" charset="2"/>
              </a:rPr>
              <a:t>{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>
                <a:cs typeface="Times New Roman" pitchFamily="18" charset="0"/>
              </a:rPr>
              <a:t>i</a:t>
            </a:r>
            <a:r>
              <a:rPr lang="en-US" b="1" dirty="0" smtClean="0">
                <a:cs typeface="Times New Roman" pitchFamily="18" charset="0"/>
                <a:sym typeface="MT Extra" pitchFamily="18" charset="2"/>
              </a:rPr>
              <a:t>}</a:t>
            </a:r>
            <a:endParaRPr lang="en-US" i="1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i="1" dirty="0" smtClean="0"/>
              <a:t>             </a:t>
            </a:r>
            <a:r>
              <a:rPr lang="en-US" i="1" dirty="0" smtClean="0">
                <a:ea typeface="MS Mincho" pitchFamily="49" charset="-128"/>
              </a:rPr>
              <a:t>C 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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ru-RU" i="1" dirty="0" smtClean="0">
                <a:cs typeface="Times New Roman" pitchFamily="18" charset="0"/>
                <a:sym typeface="Symbol" pitchFamily="18" charset="2"/>
              </a:rPr>
              <a:t>С </a:t>
            </a:r>
            <a:r>
              <a:rPr lang="ru-RU" b="1" dirty="0" smtClean="0">
                <a:cs typeface="Times New Roman" pitchFamily="18" charset="0"/>
                <a:sym typeface="MT Extra" pitchFamily="18" charset="2"/>
              </a:rPr>
              <a:t>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i="1" baseline="-25000" dirty="0" smtClean="0">
                <a:sym typeface="Symbol" pitchFamily="18" charset="2"/>
              </a:rPr>
              <a:t>i </a:t>
            </a:r>
            <a:r>
              <a:rPr lang="en-US" dirty="0" smtClean="0">
                <a:solidFill>
                  <a:schemeClr val="folHlink"/>
                </a:solidFill>
                <a:sym typeface="Symbol" pitchFamily="18" charset="2"/>
              </a:rPr>
              <a:t>(</a:t>
            </a:r>
            <a:r>
              <a:rPr lang="en-US" i="1" dirty="0" smtClean="0">
                <a:solidFill>
                  <a:schemeClr val="folHlink"/>
                </a:solidFill>
                <a:sym typeface="Symbol" pitchFamily="18" charset="2"/>
              </a:rPr>
              <a:t>S</a:t>
            </a:r>
            <a:r>
              <a:rPr lang="en-US" i="1" baseline="-25000" dirty="0" smtClean="0">
                <a:solidFill>
                  <a:schemeClr val="folHlink"/>
                </a:solidFill>
                <a:sym typeface="Symbol" pitchFamily="18" charset="2"/>
              </a:rPr>
              <a:t>i</a:t>
            </a:r>
            <a:r>
              <a:rPr lang="en-US" dirty="0" smtClean="0">
                <a:solidFill>
                  <a:schemeClr val="folHlink"/>
                </a:solidFill>
                <a:sym typeface="Symbol" pitchFamily="18" charset="2"/>
              </a:rPr>
              <a:t> is most cost-effective</a:t>
            </a:r>
            <a:r>
              <a:rPr lang="ru-RU" dirty="0" smtClean="0">
                <a:solidFill>
                  <a:schemeClr val="folHlink"/>
                </a:solidFill>
                <a:sym typeface="Symbol" pitchFamily="18" charset="2"/>
              </a:rPr>
              <a:t>)</a:t>
            </a:r>
            <a:endParaRPr lang="en-US" dirty="0" smtClean="0">
              <a:solidFill>
                <a:schemeClr val="folHlink"/>
              </a:solidFill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sym typeface="Symbol" pitchFamily="18" charset="2"/>
              </a:rPr>
              <a:t>             Set </a:t>
            </a:r>
            <a:r>
              <a:rPr lang="en-US" i="1" dirty="0" smtClean="0">
                <a:sym typeface="Symbol" pitchFamily="18" charset="2"/>
              </a:rPr>
              <a:t>price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) =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en-US" i="1" baseline="-25000" dirty="0" err="1" smtClean="0">
                <a:cs typeface="Times New Roman" pitchFamily="18" charset="0"/>
              </a:rPr>
              <a:t>i</a:t>
            </a:r>
            <a:r>
              <a:rPr lang="en-US" i="1" baseline="-25000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for all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i="1" dirty="0" smtClean="0">
                <a:sym typeface="Symbol" pitchFamily="18" charset="2"/>
              </a:rPr>
              <a:t>e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>
                <a:cs typeface="Times New Roman" pitchFamily="18" charset="0"/>
              </a:rPr>
              <a:t>i</a:t>
            </a:r>
            <a:r>
              <a:rPr lang="en-US" i="1" dirty="0" smtClean="0">
                <a:cs typeface="Times New Roman" pitchFamily="18" charset="0"/>
              </a:rPr>
              <a:t> – C</a:t>
            </a:r>
            <a:endParaRPr lang="ru-RU" i="1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dirty="0" smtClean="0">
                <a:sym typeface="MT Extra" pitchFamily="18" charset="2"/>
              </a:rPr>
              <a:t>3)   </a:t>
            </a:r>
            <a:r>
              <a:rPr lang="en-US" b="1" dirty="0" smtClean="0">
                <a:sym typeface="MT Extra" pitchFamily="18" charset="2"/>
              </a:rPr>
              <a:t>Output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(</a:t>
            </a:r>
            <a:r>
              <a:rPr lang="en-US" i="1" dirty="0" smtClean="0">
                <a:sym typeface="MT Extra" pitchFamily="18" charset="2"/>
              </a:rPr>
              <a:t>Sol</a:t>
            </a:r>
            <a:r>
              <a:rPr lang="en-US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Analysis of </a:t>
            </a:r>
            <a:r>
              <a:rPr lang="ru-RU" dirty="0" smtClean="0"/>
              <a:t> </a:t>
            </a:r>
            <a:r>
              <a:rPr lang="en-US" dirty="0" err="1" smtClean="0"/>
              <a:t>Chvatal’s</a:t>
            </a:r>
            <a:r>
              <a:rPr lang="en-US" dirty="0" smtClean="0"/>
              <a:t> Algorithm</a:t>
            </a:r>
            <a:endParaRPr lang="ru-RU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Number the elements of </a:t>
            </a:r>
            <a:r>
              <a:rPr lang="en-US" i="1" dirty="0" smtClean="0"/>
              <a:t>U </a:t>
            </a:r>
            <a:r>
              <a:rPr lang="en-US" dirty="0" smtClean="0"/>
              <a:t>in the order</a:t>
            </a:r>
            <a:r>
              <a:rPr lang="ru-RU" dirty="0" smtClean="0"/>
              <a:t>, </a:t>
            </a:r>
            <a:r>
              <a:rPr lang="en-US" dirty="0" smtClean="0"/>
              <a:t>in which were covered by the algorithm, resolving ties arbitrarily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smtClean="0"/>
              <a:t>e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en-US" i="1" dirty="0" smtClean="0"/>
              <a:t>e</a:t>
            </a:r>
            <a:r>
              <a:rPr lang="en-US" i="1" baseline="-25000" dirty="0" smtClean="0"/>
              <a:t>n</a:t>
            </a:r>
            <a:r>
              <a:rPr lang="ru-RU" dirty="0" smtClean="0"/>
              <a:t> </a:t>
            </a:r>
            <a:r>
              <a:rPr lang="en-US" dirty="0" smtClean="0"/>
              <a:t>be this numbering.</a:t>
            </a:r>
          </a:p>
          <a:p>
            <a:pPr eaLnBrk="1" hangingPunct="1"/>
            <a:endParaRPr lang="ru-RU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r>
              <a:rPr lang="en-US" b="1" dirty="0" smtClean="0">
                <a:solidFill>
                  <a:srgbClr val="CC3399"/>
                </a:solidFill>
              </a:rPr>
              <a:t>.1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For each </a:t>
            </a:r>
            <a:r>
              <a:rPr lang="en-US" i="1" dirty="0" smtClean="0"/>
              <a:t>k</a:t>
            </a:r>
            <a:r>
              <a:rPr lang="ru-RU" dirty="0" smtClean="0"/>
              <a:t> </a:t>
            </a:r>
            <a:r>
              <a:rPr lang="en-US" dirty="0" smtClean="0">
                <a:sym typeface="Symbol" pitchFamily="18" charset="2"/>
              </a:rPr>
              <a:t>{1,…,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dirty="0" smtClean="0">
                <a:sym typeface="Symbol" pitchFamily="18" charset="2"/>
              </a:rPr>
              <a:t>},  </a:t>
            </a:r>
            <a:r>
              <a:rPr lang="en-US" i="1" dirty="0" smtClean="0">
                <a:sym typeface="Symbol" pitchFamily="18" charset="2"/>
              </a:rPr>
              <a:t>price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err="1" smtClean="0"/>
              <a:t>e</a:t>
            </a:r>
            <a:r>
              <a:rPr lang="en-US" i="1" baseline="-25000" dirty="0" err="1" smtClean="0"/>
              <a:t>k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 OPT/(</a:t>
            </a:r>
            <a:r>
              <a:rPr lang="en-US" i="1" dirty="0" smtClean="0">
                <a:sym typeface="Symbol" pitchFamily="18" charset="2"/>
              </a:rPr>
              <a:t>n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–k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+1).</a:t>
            </a:r>
            <a:endParaRPr lang="en-US" i="1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 Lemma </a:t>
            </a:r>
            <a:r>
              <a:rPr lang="ru-RU" dirty="0" smtClean="0"/>
              <a:t>2.1</a:t>
            </a:r>
          </a:p>
        </p:txBody>
      </p:sp>
      <p:sp>
        <p:nvSpPr>
          <p:cNvPr id="11267" name="AutoShape 4"/>
          <p:cNvSpPr>
            <a:spLocks noChangeArrowheads="1"/>
          </p:cNvSpPr>
          <p:nvPr/>
        </p:nvSpPr>
        <p:spPr bwMode="auto">
          <a:xfrm>
            <a:off x="4495800" y="4876800"/>
            <a:ext cx="35814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i</a:t>
            </a:r>
            <a:r>
              <a:rPr lang="en-US" sz="3600">
                <a:latin typeface="Times New Roman" pitchFamily="18" charset="0"/>
              </a:rPr>
              <a:t>,…,</a:t>
            </a:r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k</a:t>
            </a:r>
            <a:r>
              <a:rPr lang="en-US" sz="3600">
                <a:latin typeface="Times New Roman" pitchFamily="18" charset="0"/>
              </a:rPr>
              <a:t>,…,</a:t>
            </a:r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n</a:t>
            </a:r>
            <a:endParaRPr lang="ru-RU" sz="3600" i="1" baseline="-25000">
              <a:latin typeface="Times New Roman" pitchFamily="18" charset="0"/>
            </a:endParaRPr>
          </a:p>
        </p:txBody>
      </p:sp>
      <p:sp>
        <p:nvSpPr>
          <p:cNvPr id="11268" name="AutoShape 5"/>
          <p:cNvSpPr>
            <a:spLocks noChangeArrowheads="1"/>
          </p:cNvSpPr>
          <p:nvPr/>
        </p:nvSpPr>
        <p:spPr bwMode="auto">
          <a:xfrm>
            <a:off x="990600" y="4495800"/>
            <a:ext cx="25146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baseline="-25000">
                <a:latin typeface="Times New Roman" pitchFamily="18" charset="0"/>
              </a:rPr>
              <a:t>1</a:t>
            </a:r>
            <a:r>
              <a:rPr lang="en-US" sz="3600">
                <a:latin typeface="Times New Roman" pitchFamily="18" charset="0"/>
              </a:rPr>
              <a:t>,…,</a:t>
            </a:r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i </a:t>
            </a:r>
            <a:r>
              <a:rPr lang="en-US" sz="3600" i="1" baseline="-2500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36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Oval 6"/>
          <p:cNvSpPr>
            <a:spLocks noChangeAspect="1" noChangeArrowheads="1"/>
          </p:cNvSpPr>
          <p:nvPr/>
        </p:nvSpPr>
        <p:spPr bwMode="auto">
          <a:xfrm>
            <a:off x="1600200" y="2667000"/>
            <a:ext cx="661988" cy="6619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0" name="Oval 7"/>
          <p:cNvSpPr>
            <a:spLocks noChangeAspect="1" noChangeArrowheads="1"/>
          </p:cNvSpPr>
          <p:nvPr/>
        </p:nvSpPr>
        <p:spPr bwMode="auto">
          <a:xfrm>
            <a:off x="2743200" y="3200400"/>
            <a:ext cx="661988" cy="66198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1" name="Oval 8"/>
          <p:cNvSpPr>
            <a:spLocks noChangeAspect="1" noChangeArrowheads="1"/>
          </p:cNvSpPr>
          <p:nvPr/>
        </p:nvSpPr>
        <p:spPr bwMode="auto">
          <a:xfrm>
            <a:off x="6553200" y="1676400"/>
            <a:ext cx="661988" cy="661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Oval 9"/>
          <p:cNvSpPr>
            <a:spLocks noChangeAspect="1" noChangeArrowheads="1"/>
          </p:cNvSpPr>
          <p:nvPr/>
        </p:nvSpPr>
        <p:spPr bwMode="auto">
          <a:xfrm>
            <a:off x="5638800" y="2590800"/>
            <a:ext cx="661988" cy="661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Oval 10"/>
          <p:cNvSpPr>
            <a:spLocks noChangeAspect="1" noChangeArrowheads="1"/>
          </p:cNvSpPr>
          <p:nvPr/>
        </p:nvSpPr>
        <p:spPr bwMode="auto">
          <a:xfrm>
            <a:off x="6705600" y="2667000"/>
            <a:ext cx="661988" cy="661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4" name="AutoShape 11"/>
          <p:cNvSpPr>
            <a:spLocks noChangeAspect="1" noChangeArrowheads="1"/>
          </p:cNvSpPr>
          <p:nvPr/>
        </p:nvSpPr>
        <p:spPr bwMode="auto">
          <a:xfrm>
            <a:off x="4876800" y="35052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latin typeface="Times New Roman" pitchFamily="18" charset="0"/>
              </a:rPr>
              <a:t>OPT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11275" name="Oval 12"/>
          <p:cNvSpPr>
            <a:spLocks noChangeAspect="1" noChangeArrowheads="1"/>
          </p:cNvSpPr>
          <p:nvPr/>
        </p:nvSpPr>
        <p:spPr bwMode="auto">
          <a:xfrm>
            <a:off x="7772400" y="2667000"/>
            <a:ext cx="661988" cy="661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6" name="AutoShape 13"/>
          <p:cNvSpPr>
            <a:spLocks noChangeAspect="1" noChangeArrowheads="1"/>
          </p:cNvSpPr>
          <p:nvPr/>
        </p:nvSpPr>
        <p:spPr bwMode="auto">
          <a:xfrm>
            <a:off x="6083300" y="33528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</a:rPr>
              <a:t>OPT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7" name="AutoShape 14"/>
          <p:cNvSpPr>
            <a:spLocks noChangeAspect="1" noChangeArrowheads="1"/>
          </p:cNvSpPr>
          <p:nvPr/>
        </p:nvSpPr>
        <p:spPr bwMode="auto">
          <a:xfrm>
            <a:off x="7239000" y="35052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</a:rPr>
              <a:t>OPT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1278" name="AutoShape 15"/>
          <p:cNvSpPr>
            <a:spLocks noChangeAspect="1" noChangeArrowheads="1"/>
          </p:cNvSpPr>
          <p:nvPr/>
        </p:nvSpPr>
        <p:spPr bwMode="auto">
          <a:xfrm>
            <a:off x="1447800" y="3429000"/>
            <a:ext cx="698500" cy="698500"/>
          </a:xfrm>
          <a:prstGeom prst="octagon">
            <a:avLst>
              <a:gd name="adj" fmla="val 2928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</a:rPr>
              <a:t>OPT</a:t>
            </a:r>
            <a:endParaRPr lang="ru-RU" sz="2400">
              <a:latin typeface="Times New Roman" pitchFamily="18" charset="0"/>
            </a:endParaRPr>
          </a:p>
        </p:txBody>
      </p:sp>
      <p:cxnSp>
        <p:nvCxnSpPr>
          <p:cNvPr id="11279" name="AutoShape 16"/>
          <p:cNvCxnSpPr>
            <a:cxnSpLocks noChangeShapeType="1"/>
            <a:stCxn id="11278" idx="2"/>
            <a:endCxn id="11268" idx="1"/>
          </p:cNvCxnSpPr>
          <p:nvPr/>
        </p:nvCxnSpPr>
        <p:spPr bwMode="auto">
          <a:xfrm flipH="1">
            <a:off x="990600" y="3778250"/>
            <a:ext cx="457200" cy="1250950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11280" name="AutoShape 17"/>
          <p:cNvCxnSpPr>
            <a:cxnSpLocks noChangeShapeType="1"/>
            <a:endCxn id="11268" idx="1"/>
          </p:cNvCxnSpPr>
          <p:nvPr/>
        </p:nvCxnSpPr>
        <p:spPr bwMode="auto">
          <a:xfrm flipH="1">
            <a:off x="990600" y="2971800"/>
            <a:ext cx="609600" cy="2057400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11281" name="AutoShape 18"/>
          <p:cNvCxnSpPr>
            <a:cxnSpLocks noChangeShapeType="1"/>
            <a:stCxn id="11269" idx="6"/>
            <a:endCxn id="11268" idx="3"/>
          </p:cNvCxnSpPr>
          <p:nvPr/>
        </p:nvCxnSpPr>
        <p:spPr bwMode="auto">
          <a:xfrm>
            <a:off x="2262188" y="2998788"/>
            <a:ext cx="1243012" cy="2030412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11282" name="AutoShape 19"/>
          <p:cNvCxnSpPr>
            <a:cxnSpLocks noChangeShapeType="1"/>
            <a:stCxn id="11278" idx="2"/>
            <a:endCxn id="11268" idx="3"/>
          </p:cNvCxnSpPr>
          <p:nvPr/>
        </p:nvCxnSpPr>
        <p:spPr bwMode="auto">
          <a:xfrm>
            <a:off x="2146300" y="3778250"/>
            <a:ext cx="1358900" cy="1250950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11283" name="AutoShape 20"/>
          <p:cNvCxnSpPr>
            <a:cxnSpLocks noChangeShapeType="1"/>
            <a:stCxn id="11270" idx="2"/>
            <a:endCxn id="11268" idx="1"/>
          </p:cNvCxnSpPr>
          <p:nvPr/>
        </p:nvCxnSpPr>
        <p:spPr bwMode="auto">
          <a:xfrm flipH="1">
            <a:off x="990600" y="3532188"/>
            <a:ext cx="1752600" cy="1497012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cxnSp>
        <p:nvCxnSpPr>
          <p:cNvPr id="11284" name="AutoShape 21"/>
          <p:cNvCxnSpPr>
            <a:cxnSpLocks noChangeShapeType="1"/>
            <a:stCxn id="11270" idx="6"/>
            <a:endCxn id="11268" idx="3"/>
          </p:cNvCxnSpPr>
          <p:nvPr/>
        </p:nvCxnSpPr>
        <p:spPr bwMode="auto">
          <a:xfrm>
            <a:off x="3405188" y="3532188"/>
            <a:ext cx="100012" cy="1497012"/>
          </a:xfrm>
          <a:prstGeom prst="straightConnector1">
            <a:avLst/>
          </a:prstGeom>
          <a:noFill/>
          <a:ln w="44450">
            <a:solidFill>
              <a:srgbClr val="FF9900"/>
            </a:solidFill>
            <a:round/>
            <a:headEnd/>
            <a:tailEnd/>
          </a:ln>
        </p:spPr>
      </p:cxnSp>
      <p:sp>
        <p:nvSpPr>
          <p:cNvPr id="11285" name="AutoShape 22"/>
          <p:cNvSpPr>
            <a:spLocks noChangeArrowheads="1"/>
          </p:cNvSpPr>
          <p:nvPr/>
        </p:nvSpPr>
        <p:spPr bwMode="auto">
          <a:xfrm>
            <a:off x="685800" y="1981200"/>
            <a:ext cx="3124200" cy="2286000"/>
          </a:xfrm>
          <a:prstGeom prst="roundRect">
            <a:avLst>
              <a:gd name="adj" fmla="val 16667"/>
            </a:avLst>
          </a:prstGeom>
          <a:noFill/>
          <a:ln w="412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6" name="Rectangle 23"/>
          <p:cNvSpPr>
            <a:spLocks noChangeArrowheads="1"/>
          </p:cNvSpPr>
          <p:nvPr/>
        </p:nvSpPr>
        <p:spPr bwMode="auto">
          <a:xfrm>
            <a:off x="2971800" y="2209800"/>
            <a:ext cx="53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i="1">
                <a:solidFill>
                  <a:schemeClr val="accent2"/>
                </a:solidFill>
                <a:latin typeface="Times New Roman" pitchFamily="18" charset="0"/>
              </a:rPr>
              <a:t>C</a:t>
            </a:r>
            <a:endParaRPr lang="ru-RU" sz="4000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1287" name="AutoShape 24"/>
          <p:cNvSpPr>
            <a:spLocks noChangeArrowheads="1"/>
          </p:cNvSpPr>
          <p:nvPr/>
        </p:nvSpPr>
        <p:spPr bwMode="auto">
          <a:xfrm>
            <a:off x="4267200" y="1371600"/>
            <a:ext cx="4419600" cy="2971800"/>
          </a:xfrm>
          <a:prstGeom prst="roundRect">
            <a:avLst>
              <a:gd name="adj" fmla="val 16667"/>
            </a:avLst>
          </a:prstGeom>
          <a:noFill/>
          <a:ln w="412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88" name="Rectangle 25"/>
          <p:cNvSpPr>
            <a:spLocks noChangeArrowheads="1"/>
          </p:cNvSpPr>
          <p:nvPr/>
        </p:nvSpPr>
        <p:spPr bwMode="auto">
          <a:xfrm>
            <a:off x="4419600" y="1600200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i="1">
                <a:solidFill>
                  <a:schemeClr val="accent2"/>
                </a:solidFill>
                <a:latin typeface="Times New Roman" pitchFamily="18" charset="0"/>
              </a:rPr>
              <a:t>S </a:t>
            </a:r>
            <a:r>
              <a:rPr lang="en-US" sz="4000" i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2"/>
                </a:solidFill>
                <a:latin typeface="Times New Roman" pitchFamily="18" charset="0"/>
              </a:rPr>
              <a:t>C</a:t>
            </a:r>
            <a:endParaRPr lang="ru-RU" sz="4000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cxnSp>
        <p:nvCxnSpPr>
          <p:cNvPr id="11289" name="AutoShape 26"/>
          <p:cNvCxnSpPr>
            <a:cxnSpLocks noChangeShapeType="1"/>
            <a:endCxn id="11267" idx="3"/>
          </p:cNvCxnSpPr>
          <p:nvPr/>
        </p:nvCxnSpPr>
        <p:spPr bwMode="auto">
          <a:xfrm>
            <a:off x="7924800" y="3886200"/>
            <a:ext cx="1524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90" name="AutoShape 27"/>
          <p:cNvCxnSpPr>
            <a:cxnSpLocks noChangeShapeType="1"/>
            <a:endCxn id="11267" idx="1"/>
          </p:cNvCxnSpPr>
          <p:nvPr/>
        </p:nvCxnSpPr>
        <p:spPr bwMode="auto">
          <a:xfrm flipH="1">
            <a:off x="4495800" y="3886200"/>
            <a:ext cx="27432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91" name="AutoShape 28"/>
          <p:cNvCxnSpPr>
            <a:cxnSpLocks noChangeShapeType="1"/>
            <a:endCxn id="11267" idx="3"/>
          </p:cNvCxnSpPr>
          <p:nvPr/>
        </p:nvCxnSpPr>
        <p:spPr bwMode="auto">
          <a:xfrm>
            <a:off x="5562600" y="3886200"/>
            <a:ext cx="25146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92" name="AutoShape 29"/>
          <p:cNvCxnSpPr>
            <a:cxnSpLocks noChangeShapeType="1"/>
            <a:endCxn id="11267" idx="3"/>
          </p:cNvCxnSpPr>
          <p:nvPr/>
        </p:nvCxnSpPr>
        <p:spPr bwMode="auto">
          <a:xfrm>
            <a:off x="6781800" y="3733800"/>
            <a:ext cx="1295400" cy="16002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93" name="AutoShape 30"/>
          <p:cNvCxnSpPr>
            <a:cxnSpLocks noChangeShapeType="1"/>
            <a:endCxn id="11267" idx="1"/>
          </p:cNvCxnSpPr>
          <p:nvPr/>
        </p:nvCxnSpPr>
        <p:spPr bwMode="auto">
          <a:xfrm flipH="1">
            <a:off x="4495800" y="3657600"/>
            <a:ext cx="1600200" cy="16764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1294" name="AutoShape 31"/>
          <p:cNvCxnSpPr>
            <a:cxnSpLocks noChangeShapeType="1"/>
            <a:endCxn id="11267" idx="1"/>
          </p:cNvCxnSpPr>
          <p:nvPr/>
        </p:nvCxnSpPr>
        <p:spPr bwMode="auto">
          <a:xfrm flipH="1">
            <a:off x="4495800" y="3810000"/>
            <a:ext cx="381000" cy="15240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31" name="TextBox 30"/>
          <p:cNvSpPr txBox="1"/>
          <p:nvPr/>
        </p:nvSpPr>
        <p:spPr>
          <a:xfrm>
            <a:off x="304800" y="5791200"/>
            <a:ext cx="874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n-lt"/>
              </a:rPr>
              <a:t>In any iteration, the leftover sets of the optimal solution can cover the</a:t>
            </a:r>
          </a:p>
          <a:p>
            <a:r>
              <a:rPr lang="en-US" sz="2400" dirty="0" smtClean="0">
                <a:latin typeface="+mn-lt"/>
              </a:rPr>
              <a:t>remaining elements at a cost of at most OPT. 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</a:t>
            </a:r>
            <a:r>
              <a:rPr lang="ru-RU" dirty="0" smtClean="0"/>
              <a:t> </a:t>
            </a:r>
            <a:r>
              <a:rPr lang="en-US" dirty="0" smtClean="0"/>
              <a:t>Lemma</a:t>
            </a:r>
            <a:r>
              <a:rPr lang="ru-RU" dirty="0" smtClean="0"/>
              <a:t> 2.1</a:t>
            </a:r>
          </a:p>
        </p:txBody>
      </p:sp>
      <p:sp>
        <p:nvSpPr>
          <p:cNvPr id="1029" name="AutoShape 4"/>
          <p:cNvSpPr>
            <a:spLocks noChangeArrowheads="1"/>
          </p:cNvSpPr>
          <p:nvPr/>
        </p:nvSpPr>
        <p:spPr bwMode="auto">
          <a:xfrm>
            <a:off x="533400" y="5410200"/>
            <a:ext cx="35814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i</a:t>
            </a:r>
            <a:r>
              <a:rPr lang="en-US" sz="3600">
                <a:latin typeface="Times New Roman" pitchFamily="18" charset="0"/>
              </a:rPr>
              <a:t>,…,</a:t>
            </a:r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k</a:t>
            </a:r>
            <a:r>
              <a:rPr lang="en-US" sz="3600">
                <a:latin typeface="Times New Roman" pitchFamily="18" charset="0"/>
              </a:rPr>
              <a:t>,…,</a:t>
            </a:r>
            <a:r>
              <a:rPr lang="en-US" sz="3600" i="1">
                <a:latin typeface="Times New Roman" pitchFamily="18" charset="0"/>
              </a:rPr>
              <a:t>e</a:t>
            </a:r>
            <a:r>
              <a:rPr lang="en-US" sz="3600" i="1" baseline="-25000">
                <a:latin typeface="Times New Roman" pitchFamily="18" charset="0"/>
              </a:rPr>
              <a:t>n</a:t>
            </a:r>
            <a:endParaRPr lang="ru-RU" sz="3600" i="1" baseline="-25000">
              <a:latin typeface="Times New Roman" pitchFamily="18" charset="0"/>
            </a:endParaRPr>
          </a:p>
        </p:txBody>
      </p:sp>
      <p:sp>
        <p:nvSpPr>
          <p:cNvPr id="1030" name="AutoShape 5"/>
          <p:cNvSpPr>
            <a:spLocks noChangeAspect="1" noChangeArrowheads="1"/>
          </p:cNvSpPr>
          <p:nvPr/>
        </p:nvSpPr>
        <p:spPr bwMode="auto">
          <a:xfrm>
            <a:off x="914400" y="40386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1" name="AutoShape 6"/>
          <p:cNvSpPr>
            <a:spLocks noChangeAspect="1" noChangeArrowheads="1"/>
          </p:cNvSpPr>
          <p:nvPr/>
        </p:nvSpPr>
        <p:spPr bwMode="auto">
          <a:xfrm>
            <a:off x="2120900" y="38862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AutoShape 7"/>
          <p:cNvSpPr>
            <a:spLocks noChangeAspect="1" noChangeArrowheads="1"/>
          </p:cNvSpPr>
          <p:nvPr/>
        </p:nvSpPr>
        <p:spPr bwMode="auto">
          <a:xfrm>
            <a:off x="3276600" y="4038600"/>
            <a:ext cx="698500" cy="6985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 algn="ctr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OPT</a:t>
            </a: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1033" name="AutoShape 8"/>
          <p:cNvCxnSpPr>
            <a:cxnSpLocks noChangeShapeType="1"/>
            <a:endCxn id="1029" idx="3"/>
          </p:cNvCxnSpPr>
          <p:nvPr/>
        </p:nvCxnSpPr>
        <p:spPr bwMode="auto">
          <a:xfrm>
            <a:off x="3962400" y="4419600"/>
            <a:ext cx="1524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4" name="AutoShape 9"/>
          <p:cNvCxnSpPr>
            <a:cxnSpLocks noChangeShapeType="1"/>
            <a:endCxn id="1029" idx="1"/>
          </p:cNvCxnSpPr>
          <p:nvPr/>
        </p:nvCxnSpPr>
        <p:spPr bwMode="auto">
          <a:xfrm flipH="1">
            <a:off x="533400" y="4419600"/>
            <a:ext cx="27432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5" name="AutoShape 10"/>
          <p:cNvCxnSpPr>
            <a:cxnSpLocks noChangeShapeType="1"/>
            <a:endCxn id="1029" idx="3"/>
          </p:cNvCxnSpPr>
          <p:nvPr/>
        </p:nvCxnSpPr>
        <p:spPr bwMode="auto">
          <a:xfrm>
            <a:off x="1600200" y="4419600"/>
            <a:ext cx="2514600" cy="14478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6" name="AutoShape 11"/>
          <p:cNvCxnSpPr>
            <a:cxnSpLocks noChangeShapeType="1"/>
            <a:endCxn id="1029" idx="3"/>
          </p:cNvCxnSpPr>
          <p:nvPr/>
        </p:nvCxnSpPr>
        <p:spPr bwMode="auto">
          <a:xfrm>
            <a:off x="2819400" y="4267200"/>
            <a:ext cx="1295400" cy="16002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7" name="AutoShape 12"/>
          <p:cNvCxnSpPr>
            <a:cxnSpLocks noChangeShapeType="1"/>
            <a:endCxn id="1029" idx="1"/>
          </p:cNvCxnSpPr>
          <p:nvPr/>
        </p:nvCxnSpPr>
        <p:spPr bwMode="auto">
          <a:xfrm flipH="1">
            <a:off x="533400" y="4191000"/>
            <a:ext cx="1600200" cy="16764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cxnSp>
        <p:nvCxnSpPr>
          <p:cNvPr id="1038" name="AutoShape 13"/>
          <p:cNvCxnSpPr>
            <a:cxnSpLocks noChangeShapeType="1"/>
            <a:endCxn id="1029" idx="1"/>
          </p:cNvCxnSpPr>
          <p:nvPr/>
        </p:nvCxnSpPr>
        <p:spPr bwMode="auto">
          <a:xfrm flipH="1">
            <a:off x="533400" y="4343400"/>
            <a:ext cx="381000" cy="1524000"/>
          </a:xfrm>
          <a:prstGeom prst="straightConnector1">
            <a:avLst/>
          </a:prstGeom>
          <a:noFill/>
          <a:ln w="44450">
            <a:solidFill>
              <a:schemeClr val="accent2"/>
            </a:solidFill>
            <a:round/>
            <a:headEnd/>
            <a:tailEnd/>
          </a:ln>
        </p:spPr>
      </p:cxnSp>
      <p:sp>
        <p:nvSpPr>
          <p:cNvPr id="1039" name="AutoShape 15"/>
          <p:cNvSpPr>
            <a:spLocks/>
          </p:cNvSpPr>
          <p:nvPr/>
        </p:nvSpPr>
        <p:spPr bwMode="auto">
          <a:xfrm rot="5400000">
            <a:off x="2324100" y="2171700"/>
            <a:ext cx="381000" cy="30480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457200" y="2165350"/>
            <a:ext cx="3810000" cy="1200329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The total cost-effectiveness</a:t>
            </a:r>
          </a:p>
          <a:p>
            <a:r>
              <a:rPr lang="en-US" sz="2400" dirty="0" smtClean="0">
                <a:latin typeface="Times New Roman" pitchFamily="18" charset="0"/>
              </a:rPr>
              <a:t>is at most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OPT/(</a:t>
            </a:r>
            <a:r>
              <a:rPr lang="en-US" sz="2400" i="1" dirty="0">
                <a:latin typeface="Times New Roman" pitchFamily="18" charset="0"/>
              </a:rPr>
              <a:t>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</a:rPr>
              <a:t>)</a:t>
            </a:r>
          </a:p>
          <a:p>
            <a:r>
              <a:rPr lang="en-US" sz="2400" dirty="0">
                <a:latin typeface="Times New Roman" pitchFamily="18" charset="0"/>
                <a:sym typeface="Symbol" pitchFamily="18" charset="2"/>
              </a:rPr>
              <a:t> </a:t>
            </a:r>
            <a:r>
              <a:rPr lang="en-US" sz="2400" dirty="0">
                <a:latin typeface="Times New Roman" pitchFamily="18" charset="0"/>
              </a:rPr>
              <a:t>OPT/(</a:t>
            </a:r>
            <a:r>
              <a:rPr lang="en-US" sz="2400" i="1" dirty="0">
                <a:latin typeface="Times New Roman" pitchFamily="18" charset="0"/>
              </a:rPr>
              <a:t>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– k +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</a:rPr>
              <a:t>)</a:t>
            </a:r>
          </a:p>
        </p:txBody>
      </p:sp>
      <p:sp>
        <p:nvSpPr>
          <p:cNvPr id="107537" name="AutoShape 17"/>
          <p:cNvSpPr>
            <a:spLocks noChangeArrowheads="1"/>
          </p:cNvSpPr>
          <p:nvPr/>
        </p:nvSpPr>
        <p:spPr bwMode="auto">
          <a:xfrm>
            <a:off x="4419601" y="2638425"/>
            <a:ext cx="762000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5334000" y="2454275"/>
            <a:ext cx="3581400" cy="1200329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There must be one subset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400" i="1" baseline="-25000" dirty="0" err="1">
                <a:latin typeface="Times New Roman" pitchFamily="18" charset="0"/>
                <a:sym typeface="Symbol" pitchFamily="18" charset="2"/>
              </a:rPr>
              <a:t>j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S – C</a:t>
            </a:r>
            <a:r>
              <a:rPr lang="ru-RU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 with</a:t>
            </a:r>
            <a:r>
              <a:rPr lang="ru-RU" sz="2400" dirty="0" smtClean="0">
                <a:latin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</a:rPr>
              <a:t>                      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i="1" baseline="-25000" dirty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</a:t>
            </a:r>
            <a:r>
              <a:rPr lang="ru-RU" sz="2400" dirty="0">
                <a:latin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</a:rPr>
              <a:t>OPT/(</a:t>
            </a:r>
            <a:r>
              <a:rPr lang="en-US" sz="2400" i="1" dirty="0">
                <a:latin typeface="Times New Roman" pitchFamily="18" charset="0"/>
              </a:rPr>
              <a:t>n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– k +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07539" name="AutoShape 19"/>
          <p:cNvSpPr>
            <a:spLocks noChangeArrowheads="1"/>
          </p:cNvSpPr>
          <p:nvPr/>
        </p:nvSpPr>
        <p:spPr bwMode="auto">
          <a:xfrm>
            <a:off x="6705600" y="4068762"/>
            <a:ext cx="485775" cy="1066800"/>
          </a:xfrm>
          <a:prstGeom prst="downArrow">
            <a:avLst>
              <a:gd name="adj1" fmla="val 50000"/>
              <a:gd name="adj2" fmla="val 5490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7541" name="Rectangle 21"/>
          <p:cNvSpPr>
            <a:spLocks noChangeArrowheads="1"/>
          </p:cNvSpPr>
          <p:nvPr/>
        </p:nvSpPr>
        <p:spPr bwMode="auto">
          <a:xfrm>
            <a:off x="4572000" y="5211762"/>
            <a:ext cx="4287838" cy="579438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  <a:sym typeface="Symbol" pitchFamily="18" charset="2"/>
              </a:rPr>
              <a:t>price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3200" i="1">
                <a:latin typeface="Times New Roman" pitchFamily="18" charset="0"/>
              </a:rPr>
              <a:t>e</a:t>
            </a:r>
            <a:r>
              <a:rPr lang="en-US" sz="3200" i="1" baseline="-25000">
                <a:latin typeface="Times New Roman" pitchFamily="18" charset="0"/>
              </a:rPr>
              <a:t>k</a:t>
            </a:r>
            <a:r>
              <a:rPr lang="en-US" sz="3200">
                <a:latin typeface="Times New Roman" pitchFamily="18" charset="0"/>
              </a:rPr>
              <a:t>) 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 OPT/(</a:t>
            </a:r>
            <a:r>
              <a:rPr lang="en-US" sz="3200" i="1">
                <a:latin typeface="Times New Roman" pitchFamily="18" charset="0"/>
                <a:sym typeface="Symbol" pitchFamily="18" charset="2"/>
              </a:rPr>
              <a:t>n</a:t>
            </a:r>
            <a:r>
              <a:rPr lang="en-US" sz="32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–k</a:t>
            </a:r>
            <a:r>
              <a:rPr lang="en-US" sz="32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+1).</a:t>
            </a:r>
            <a:endParaRPr lang="ru-RU" sz="320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1026" name="Object 22"/>
          <p:cNvGraphicFramePr>
            <a:graphicFrameLocks noChangeAspect="1"/>
          </p:cNvGraphicFramePr>
          <p:nvPr/>
        </p:nvGraphicFramePr>
        <p:xfrm>
          <a:off x="4483100" y="3244850"/>
          <a:ext cx="177800" cy="368300"/>
        </p:xfrm>
        <a:graphic>
          <a:graphicData uri="http://schemas.openxmlformats.org/presentationml/2006/ole">
            <p:oleObj spid="_x0000_s1026" name="Формула" r:id="rId3" imgW="177480" imgH="368280" progId="Equation.3">
              <p:embed/>
            </p:oleObj>
          </a:graphicData>
        </a:graphic>
      </p:graphicFrame>
      <p:graphicFrame>
        <p:nvGraphicFramePr>
          <p:cNvPr id="107543" name="Object 23"/>
          <p:cNvGraphicFramePr>
            <a:graphicFrameLocks noChangeAspect="1"/>
          </p:cNvGraphicFramePr>
          <p:nvPr/>
        </p:nvGraphicFramePr>
        <p:xfrm>
          <a:off x="4445000" y="1295400"/>
          <a:ext cx="4470400" cy="800100"/>
        </p:xfrm>
        <a:graphic>
          <a:graphicData uri="http://schemas.openxmlformats.org/presentationml/2006/ole">
            <p:oleObj spid="_x0000_s1027" name="Формула" r:id="rId4" imgW="4470120" imgH="799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6" grpId="0" animBg="1"/>
      <p:bldP spid="107537" grpId="0" animBg="1"/>
      <p:bldP spid="107538" grpId="0" animBg="1"/>
      <p:bldP spid="107539" grpId="0" animBg="1"/>
      <p:bldP spid="1075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Performance of the</a:t>
            </a:r>
            <a:r>
              <a:rPr lang="ru-RU" sz="4000" dirty="0" smtClean="0"/>
              <a:t> </a:t>
            </a:r>
            <a:r>
              <a:rPr lang="en-US" sz="4000" dirty="0" err="1" smtClean="0"/>
              <a:t>Chvatal</a:t>
            </a:r>
            <a:r>
              <a:rPr lang="en-US" sz="4000" dirty="0" smtClean="0"/>
              <a:t> Algorithm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solidFill>
                  <a:srgbClr val="CC3399"/>
                </a:solidFill>
              </a:rPr>
              <a:t>Theorem 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  <a:endParaRPr lang="en-US" sz="2800" b="1" dirty="0" smtClean="0">
              <a:solidFill>
                <a:srgbClr val="CC3399"/>
              </a:solidFill>
            </a:endParaRPr>
          </a:p>
          <a:p>
            <a:pPr eaLnBrk="1" hangingPunct="1">
              <a:buNone/>
            </a:pPr>
            <a:r>
              <a:rPr lang="en-US" sz="2800" i="1" dirty="0" smtClean="0"/>
              <a:t>    </a:t>
            </a:r>
            <a:r>
              <a:rPr lang="en-US" sz="2800" dirty="0" err="1" smtClean="0"/>
              <a:t>Chvatal’s</a:t>
            </a:r>
            <a:r>
              <a:rPr lang="en-US" sz="2800" dirty="0" smtClean="0"/>
              <a:t> Algorithm is an </a:t>
            </a:r>
            <a:r>
              <a:rPr lang="en-US" sz="2800" i="1" dirty="0" err="1" smtClean="0"/>
              <a:t>H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 factor</a:t>
            </a:r>
            <a:r>
              <a:rPr lang="ru-RU" sz="2800" dirty="0" smtClean="0"/>
              <a:t> </a:t>
            </a:r>
            <a:r>
              <a:rPr lang="en-US" sz="2800" dirty="0" smtClean="0"/>
              <a:t>approximation algorithm for the minimum set cover problem</a:t>
            </a:r>
            <a:r>
              <a:rPr lang="ru-RU" sz="2800" dirty="0" smtClean="0"/>
              <a:t>, </a:t>
            </a:r>
            <a:r>
              <a:rPr lang="en-US" sz="2800" dirty="0" smtClean="0"/>
              <a:t>where</a:t>
            </a:r>
            <a:r>
              <a:rPr lang="ru-RU" sz="2800" dirty="0" smtClean="0"/>
              <a:t> </a:t>
            </a:r>
            <a:r>
              <a:rPr lang="en-US" sz="2800" i="1" dirty="0" err="1" smtClean="0"/>
              <a:t>H</a:t>
            </a:r>
            <a:r>
              <a:rPr lang="en-US" sz="2800" i="1" baseline="-25000" dirty="0" err="1" smtClean="0"/>
              <a:t>n</a:t>
            </a:r>
            <a:r>
              <a:rPr lang="ru-RU" sz="2800" dirty="0" smtClean="0"/>
              <a:t>=1+1</a:t>
            </a:r>
            <a:r>
              <a:rPr lang="en-US" sz="2800" dirty="0" smtClean="0"/>
              <a:t>/</a:t>
            </a:r>
            <a:r>
              <a:rPr lang="ru-RU" sz="2800" dirty="0" smtClean="0"/>
              <a:t>2</a:t>
            </a:r>
            <a:r>
              <a:rPr lang="en-US" sz="2800" dirty="0" smtClean="0"/>
              <a:t>+1/3+…+1/</a:t>
            </a:r>
            <a:r>
              <a:rPr lang="en-US" sz="2800" i="1" dirty="0" smtClean="0"/>
              <a:t>n</a:t>
            </a:r>
            <a:r>
              <a:rPr lang="en-US" sz="2800" dirty="0" smtClean="0"/>
              <a:t>.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Proof.</a:t>
            </a:r>
            <a:endParaRPr lang="en-US" sz="2800" i="1" baseline="-25000" dirty="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403350" y="4953000"/>
          <a:ext cx="6902450" cy="1066800"/>
        </p:xfrm>
        <a:graphic>
          <a:graphicData uri="http://schemas.openxmlformats.org/presentationml/2006/ole">
            <p:oleObj spid="_x0000_s2050" name="Формула" r:id="rId3" imgW="5511600" imgH="850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4601</TotalTime>
  <Words>1663</Words>
  <Application>Microsoft Office PowerPoint</Application>
  <PresentationFormat>Экран (4:3)</PresentationFormat>
  <Paragraphs>231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Default Design</vt:lpstr>
      <vt:lpstr>Формула</vt:lpstr>
      <vt:lpstr>Combinatorial Algorithms</vt:lpstr>
      <vt:lpstr>Set Cover</vt:lpstr>
      <vt:lpstr>Greedy strategy</vt:lpstr>
      <vt:lpstr>The greedy algorithm</vt:lpstr>
      <vt:lpstr> Chvatal’s Algorithm</vt:lpstr>
      <vt:lpstr>Analysis of  Chvatal’s Algorithm</vt:lpstr>
      <vt:lpstr>Proof of Lemma 2.1</vt:lpstr>
      <vt:lpstr>Proof of Lemma 2.1</vt:lpstr>
      <vt:lpstr>Performance of the Chvatal Algorithm</vt:lpstr>
      <vt:lpstr>Tight example</vt:lpstr>
      <vt:lpstr>Vertex cover</vt:lpstr>
      <vt:lpstr>Layering</vt:lpstr>
      <vt:lpstr>Degree-weighted function</vt:lpstr>
      <vt:lpstr>Lower Bound</vt:lpstr>
      <vt:lpstr>Proof</vt:lpstr>
      <vt:lpstr>Largest degree-weighted function</vt:lpstr>
      <vt:lpstr>The Layer Algorithm</vt:lpstr>
      <vt:lpstr>Example</vt:lpstr>
      <vt:lpstr>Example</vt:lpstr>
      <vt:lpstr>Example</vt:lpstr>
      <vt:lpstr>Example</vt:lpstr>
      <vt:lpstr>Example</vt:lpstr>
      <vt:lpstr>Example</vt:lpstr>
      <vt:lpstr>Approximation ratio of                              the Layer Algorithm</vt:lpstr>
      <vt:lpstr>Scheme of the Algorithm</vt:lpstr>
      <vt:lpstr>Proof of Theorem 2.4 (1)</vt:lpstr>
      <vt:lpstr>Proof of Theorem 2.4 (2)</vt:lpstr>
      <vt:lpstr>Proof of Theorem 2.4 (3)</vt:lpstr>
      <vt:lpstr>Tight example</vt:lpstr>
      <vt:lpstr>Shortest Superstring</vt:lpstr>
      <vt:lpstr>Shortest Superstring as Set Cover</vt:lpstr>
      <vt:lpstr>Lower bound</vt:lpstr>
      <vt:lpstr>OPTcover  2 OPTstring</vt:lpstr>
      <vt:lpstr> Li’s Algorithm  </vt:lpstr>
      <vt:lpstr>Approximation ratio of  </vt:lpstr>
      <vt:lpstr>Exercises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Scheduling Problems</dc:title>
  <dc:creator>Kononov</dc:creator>
  <cp:lastModifiedBy>Кононов</cp:lastModifiedBy>
  <cp:revision>278</cp:revision>
  <dcterms:created xsi:type="dcterms:W3CDTF">2003-07-18T17:26:38Z</dcterms:created>
  <dcterms:modified xsi:type="dcterms:W3CDTF">2015-03-07T09:34:16Z</dcterms:modified>
</cp:coreProperties>
</file>