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319" r:id="rId2"/>
    <p:sldId id="367" r:id="rId3"/>
    <p:sldId id="368" r:id="rId4"/>
    <p:sldId id="370" r:id="rId5"/>
    <p:sldId id="369" r:id="rId6"/>
    <p:sldId id="320" r:id="rId7"/>
    <p:sldId id="321" r:id="rId8"/>
    <p:sldId id="322" r:id="rId9"/>
    <p:sldId id="373" r:id="rId10"/>
    <p:sldId id="374" r:id="rId11"/>
    <p:sldId id="324" r:id="rId12"/>
    <p:sldId id="325" r:id="rId13"/>
    <p:sldId id="326" r:id="rId14"/>
    <p:sldId id="327" r:id="rId15"/>
    <p:sldId id="328" r:id="rId16"/>
    <p:sldId id="329" r:id="rId17"/>
    <p:sldId id="330" r:id="rId18"/>
    <p:sldId id="332" r:id="rId19"/>
    <p:sldId id="366" r:id="rId20"/>
    <p:sldId id="375" r:id="rId21"/>
    <p:sldId id="376" r:id="rId22"/>
    <p:sldId id="333" r:id="rId23"/>
    <p:sldId id="334" r:id="rId24"/>
    <p:sldId id="335" r:id="rId25"/>
    <p:sldId id="336" r:id="rId26"/>
    <p:sldId id="377" r:id="rId27"/>
    <p:sldId id="338" r:id="rId28"/>
    <p:sldId id="339" r:id="rId29"/>
    <p:sldId id="340" r:id="rId30"/>
    <p:sldId id="341" r:id="rId31"/>
    <p:sldId id="342" r:id="rId32"/>
    <p:sldId id="343" r:id="rId33"/>
    <p:sldId id="344" r:id="rId34"/>
    <p:sldId id="345" r:id="rId35"/>
    <p:sldId id="372" r:id="rId36"/>
    <p:sldId id="378" r:id="rId3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FFFF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200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52448C3-77FC-4380-B069-51554861F0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C1E8320-1952-4002-B5F1-45B8847BBB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3270B9-18ED-4995-B272-7605013DB1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FF5AC7-13A9-4275-AD20-59433250EA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65973-17CF-49E1-A914-0A6220958C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EDEB4-31D6-4CE7-B5FC-444BD4E734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793D1-D558-4EE1-AD14-95F2001DC7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ECF3D-7AFF-4AE6-90C3-36BCD8AF27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CF7BB-66B1-4A91-8AE6-FE2010327A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376E7-6845-4A83-9A0B-6B1A9A45BB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8B065-0A55-4296-BC82-12E2C5218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DB304-7898-4100-8CCB-CBCC6ADA3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E8869-8177-4C30-A914-777231AD9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F938AA7C-458B-46B3-83BA-22F2780979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4343DB-8EFC-40EF-B451-672B3FFC0CED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Combinatorial Algorithms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Metric problems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(</a:t>
            </a:r>
            <a:r>
              <a:rPr lang="en-US" dirty="0" smtClean="0">
                <a:sym typeface="Symbol"/>
              </a:rPr>
              <a:t>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sz="2400" dirty="0" smtClean="0"/>
              <a:t>Next, given a Steiner tree </a:t>
            </a:r>
            <a:r>
              <a:rPr lang="en-US" sz="2400" i="1" dirty="0" smtClean="0"/>
              <a:t>T</a:t>
            </a:r>
            <a:r>
              <a:rPr lang="en-US" sz="2400" i="1" dirty="0" smtClean="0">
                <a:sym typeface="Symbol"/>
              </a:rPr>
              <a:t></a:t>
            </a:r>
            <a:r>
              <a:rPr lang="en-US" sz="2400" dirty="0" smtClean="0"/>
              <a:t>  in  </a:t>
            </a:r>
            <a:r>
              <a:rPr lang="en-US" sz="2400" i="1" dirty="0" smtClean="0"/>
              <a:t>I</a:t>
            </a:r>
            <a:r>
              <a:rPr lang="en-US" sz="2400" i="1" dirty="0" smtClean="0">
                <a:sym typeface="Symbol"/>
              </a:rPr>
              <a:t></a:t>
            </a:r>
            <a:r>
              <a:rPr lang="en-US" sz="2400" dirty="0" smtClean="0"/>
              <a:t> , we will show how to obtain, in polynomial time, a Steiner tree </a:t>
            </a:r>
            <a:r>
              <a:rPr lang="en-US" sz="2400" i="1" dirty="0" smtClean="0"/>
              <a:t>T </a:t>
            </a:r>
            <a:r>
              <a:rPr lang="en-US" sz="2400" dirty="0" smtClean="0"/>
              <a:t>in </a:t>
            </a:r>
            <a:r>
              <a:rPr lang="en-US" sz="2400" i="1" dirty="0" smtClean="0"/>
              <a:t>I </a:t>
            </a:r>
            <a:r>
              <a:rPr lang="en-US" sz="2400" dirty="0" smtClean="0"/>
              <a:t>of at most the same cost.</a:t>
            </a:r>
          </a:p>
          <a:p>
            <a:r>
              <a:rPr lang="en-US" sz="2400" dirty="0" smtClean="0"/>
              <a:t>The cost of an edge (</a:t>
            </a:r>
            <a:r>
              <a:rPr lang="en-US" sz="2400" i="1" dirty="0" smtClean="0"/>
              <a:t>u</a:t>
            </a:r>
            <a:r>
              <a:rPr lang="en-US" sz="2400" dirty="0" smtClean="0"/>
              <a:t>, </a:t>
            </a:r>
            <a:r>
              <a:rPr lang="en-US" sz="2400" i="1" dirty="0" smtClean="0"/>
              <a:t>v</a:t>
            </a:r>
            <a:r>
              <a:rPr lang="en-US" sz="2400" dirty="0" smtClean="0"/>
              <a:t>) in </a:t>
            </a:r>
            <a:r>
              <a:rPr lang="en-US" sz="2400" i="1" dirty="0" smtClean="0"/>
              <a:t>G</a:t>
            </a:r>
            <a:r>
              <a:rPr lang="en-US" sz="2400" i="1" dirty="0" smtClean="0">
                <a:sym typeface="Symbol"/>
              </a:rPr>
              <a:t></a:t>
            </a:r>
            <a:r>
              <a:rPr lang="en-US" sz="2400" dirty="0" smtClean="0"/>
              <a:t>  corresponds to the cost of a path in </a:t>
            </a:r>
            <a:r>
              <a:rPr lang="en-US" sz="2400" i="1" dirty="0" smtClean="0"/>
              <a:t>G</a:t>
            </a:r>
            <a:r>
              <a:rPr lang="en-US" sz="2400" dirty="0" smtClean="0"/>
              <a:t>. Replace each edge of </a:t>
            </a:r>
            <a:r>
              <a:rPr lang="en-US" sz="2400" i="1" dirty="0" smtClean="0"/>
              <a:t>T</a:t>
            </a:r>
            <a:r>
              <a:rPr lang="en-US" sz="2400" i="1" dirty="0" smtClean="0">
                <a:sym typeface="Symbol"/>
              </a:rPr>
              <a:t></a:t>
            </a:r>
            <a:r>
              <a:rPr lang="en-US" sz="2400" dirty="0" smtClean="0"/>
              <a:t> by the corresponding path to obtain a subgraph of </a:t>
            </a:r>
            <a:r>
              <a:rPr lang="en-US" sz="2400" i="1" dirty="0" smtClean="0"/>
              <a:t>G</a:t>
            </a:r>
            <a:r>
              <a:rPr lang="en-US" sz="2400" dirty="0" smtClean="0"/>
              <a:t>.</a:t>
            </a:r>
            <a:endParaRPr lang="ru-RU" sz="2400" dirty="0" smtClean="0"/>
          </a:p>
          <a:p>
            <a:r>
              <a:rPr lang="en-US" sz="2400" dirty="0" smtClean="0"/>
              <a:t>In this subgraph, all the required vertices are connected. However, this subgraph may contain cycles. If so, remove edges to obtain tree </a:t>
            </a:r>
            <a:r>
              <a:rPr lang="en-US" sz="2400" i="1" dirty="0" smtClean="0"/>
              <a:t>T.</a:t>
            </a:r>
            <a:r>
              <a:rPr lang="en-US" sz="2400" dirty="0" smtClean="0"/>
              <a:t> This completes the approximation factor preserving reduction.</a:t>
            </a:r>
          </a:p>
          <a:p>
            <a:r>
              <a:rPr lang="en-US" sz="2400" dirty="0" smtClean="0"/>
              <a:t>As a consequence of Theorem 3.2, any approximation factor established for the metric Steiner tree problem carries over to the entire Steiner tree problem. 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2EDEB4-31D6-4CE7-B5FC-444BD4E734B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55E4150-9329-4E65-A0FA-03D7E46FB1F1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Steiner Tree and Minimum </a:t>
            </a:r>
            <a:r>
              <a:rPr lang="en-US" sz="4000" dirty="0" err="1" smtClean="0"/>
              <a:t>Spaning</a:t>
            </a:r>
            <a:r>
              <a:rPr lang="en-US" sz="4000" dirty="0" smtClean="0"/>
              <a:t> Tree</a:t>
            </a:r>
            <a:r>
              <a:rPr lang="ru-RU" sz="4000" dirty="0" smtClean="0"/>
              <a:t> (</a:t>
            </a:r>
            <a:r>
              <a:rPr lang="en-US" sz="4000" i="1" dirty="0" smtClean="0"/>
              <a:t>MST</a:t>
            </a:r>
            <a:r>
              <a:rPr lang="ru-RU" sz="4000" dirty="0" smtClean="0"/>
              <a:t>)</a:t>
            </a:r>
          </a:p>
        </p:txBody>
      </p:sp>
      <p:sp>
        <p:nvSpPr>
          <p:cNvPr id="14340" name="Oval 4"/>
          <p:cNvSpPr>
            <a:spLocks noChangeAspect="1" noChangeArrowheads="1"/>
          </p:cNvSpPr>
          <p:nvPr/>
        </p:nvSpPr>
        <p:spPr bwMode="auto">
          <a:xfrm>
            <a:off x="4724400" y="19050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41" name="Oval 5"/>
          <p:cNvSpPr>
            <a:spLocks noChangeAspect="1" noChangeArrowheads="1"/>
          </p:cNvSpPr>
          <p:nvPr/>
        </p:nvSpPr>
        <p:spPr bwMode="auto">
          <a:xfrm>
            <a:off x="4648200" y="4343400"/>
            <a:ext cx="223838" cy="2238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42" name="Oval 6"/>
          <p:cNvSpPr>
            <a:spLocks noChangeAspect="1" noChangeArrowheads="1"/>
          </p:cNvSpPr>
          <p:nvPr/>
        </p:nvSpPr>
        <p:spPr bwMode="auto">
          <a:xfrm>
            <a:off x="7772400" y="57912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97287" name="AutoShape 7"/>
          <p:cNvCxnSpPr>
            <a:cxnSpLocks noChangeShapeType="1"/>
            <a:stCxn id="14341" idx="3"/>
            <a:endCxn id="14347" idx="7"/>
          </p:cNvCxnSpPr>
          <p:nvPr/>
        </p:nvCxnSpPr>
        <p:spPr bwMode="auto">
          <a:xfrm flipH="1">
            <a:off x="1638300" y="4533900"/>
            <a:ext cx="3043238" cy="1595438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7288" name="AutoShape 8"/>
          <p:cNvCxnSpPr>
            <a:cxnSpLocks noChangeShapeType="1"/>
            <a:stCxn id="14341" idx="0"/>
            <a:endCxn id="14340" idx="4"/>
          </p:cNvCxnSpPr>
          <p:nvPr/>
        </p:nvCxnSpPr>
        <p:spPr bwMode="auto">
          <a:xfrm flipV="1">
            <a:off x="4760913" y="2128838"/>
            <a:ext cx="76200" cy="221456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7289" name="AutoShape 9"/>
          <p:cNvCxnSpPr>
            <a:cxnSpLocks noChangeShapeType="1"/>
            <a:stCxn id="14342" idx="2"/>
            <a:endCxn id="14347" idx="6"/>
          </p:cNvCxnSpPr>
          <p:nvPr/>
        </p:nvCxnSpPr>
        <p:spPr bwMode="auto">
          <a:xfrm flipH="1">
            <a:off x="1671638" y="5903913"/>
            <a:ext cx="6100762" cy="3048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4346" name="AutoShape 10"/>
          <p:cNvCxnSpPr>
            <a:cxnSpLocks noChangeShapeType="1"/>
            <a:stCxn id="14342" idx="0"/>
            <a:endCxn id="14340" idx="5"/>
          </p:cNvCxnSpPr>
          <p:nvPr/>
        </p:nvCxnSpPr>
        <p:spPr bwMode="auto">
          <a:xfrm flipH="1" flipV="1">
            <a:off x="4914900" y="2095500"/>
            <a:ext cx="2970213" cy="36957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14347" name="Oval 11"/>
          <p:cNvSpPr>
            <a:spLocks noChangeAspect="1" noChangeArrowheads="1"/>
          </p:cNvSpPr>
          <p:nvPr/>
        </p:nvSpPr>
        <p:spPr bwMode="auto">
          <a:xfrm>
            <a:off x="1447800" y="60960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97292" name="AutoShape 12"/>
          <p:cNvCxnSpPr>
            <a:cxnSpLocks noChangeShapeType="1"/>
            <a:stCxn id="14340" idx="3"/>
            <a:endCxn id="14347" idx="0"/>
          </p:cNvCxnSpPr>
          <p:nvPr/>
        </p:nvCxnSpPr>
        <p:spPr bwMode="auto">
          <a:xfrm flipH="1">
            <a:off x="1560513" y="2095500"/>
            <a:ext cx="3197225" cy="40005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7293" name="AutoShape 13"/>
          <p:cNvCxnSpPr>
            <a:cxnSpLocks noChangeShapeType="1"/>
            <a:stCxn id="14341" idx="5"/>
            <a:endCxn id="14342" idx="1"/>
          </p:cNvCxnSpPr>
          <p:nvPr/>
        </p:nvCxnSpPr>
        <p:spPr bwMode="auto">
          <a:xfrm>
            <a:off x="4838700" y="4533900"/>
            <a:ext cx="2967038" cy="1290638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14350" name="Text Box 29"/>
          <p:cNvSpPr txBox="1">
            <a:spLocks noChangeArrowheads="1"/>
          </p:cNvSpPr>
          <p:nvPr/>
        </p:nvSpPr>
        <p:spPr bwMode="auto">
          <a:xfrm>
            <a:off x="3810000" y="2362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5</a:t>
            </a:r>
          </a:p>
        </p:txBody>
      </p:sp>
      <p:sp>
        <p:nvSpPr>
          <p:cNvPr id="14351" name="Text Box 30"/>
          <p:cNvSpPr txBox="1">
            <a:spLocks noChangeArrowheads="1"/>
          </p:cNvSpPr>
          <p:nvPr/>
        </p:nvSpPr>
        <p:spPr bwMode="auto">
          <a:xfrm>
            <a:off x="5486400" y="24384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5</a:t>
            </a:r>
          </a:p>
        </p:txBody>
      </p:sp>
      <p:sp>
        <p:nvSpPr>
          <p:cNvPr id="14352" name="Text Box 31"/>
          <p:cNvSpPr txBox="1">
            <a:spLocks noChangeArrowheads="1"/>
          </p:cNvSpPr>
          <p:nvPr/>
        </p:nvSpPr>
        <p:spPr bwMode="auto">
          <a:xfrm>
            <a:off x="5029200" y="6019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5</a:t>
            </a:r>
          </a:p>
        </p:txBody>
      </p:sp>
      <p:sp>
        <p:nvSpPr>
          <p:cNvPr id="14353" name="Text Box 32"/>
          <p:cNvSpPr txBox="1">
            <a:spLocks noChangeArrowheads="1"/>
          </p:cNvSpPr>
          <p:nvPr/>
        </p:nvSpPr>
        <p:spPr bwMode="auto">
          <a:xfrm>
            <a:off x="4540250" y="30480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3</a:t>
            </a:r>
          </a:p>
        </p:txBody>
      </p:sp>
      <p:sp>
        <p:nvSpPr>
          <p:cNvPr id="14354" name="Text Box 33"/>
          <p:cNvSpPr txBox="1">
            <a:spLocks noChangeArrowheads="1"/>
          </p:cNvSpPr>
          <p:nvPr/>
        </p:nvSpPr>
        <p:spPr bwMode="auto">
          <a:xfrm>
            <a:off x="2787650" y="5410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3</a:t>
            </a:r>
          </a:p>
        </p:txBody>
      </p:sp>
      <p:sp>
        <p:nvSpPr>
          <p:cNvPr id="14355" name="Text Box 34"/>
          <p:cNvSpPr txBox="1">
            <a:spLocks noChangeArrowheads="1"/>
          </p:cNvSpPr>
          <p:nvPr/>
        </p:nvSpPr>
        <p:spPr bwMode="auto">
          <a:xfrm>
            <a:off x="5988050" y="51054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3</a:t>
            </a:r>
          </a:p>
        </p:txBody>
      </p:sp>
      <p:sp>
        <p:nvSpPr>
          <p:cNvPr id="14356" name="Rectangle 38"/>
          <p:cNvSpPr>
            <a:spLocks noChangeArrowheads="1"/>
          </p:cNvSpPr>
          <p:nvPr/>
        </p:nvSpPr>
        <p:spPr bwMode="auto">
          <a:xfrm>
            <a:off x="381000" y="2133600"/>
            <a:ext cx="242085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is the set of </a:t>
            </a:r>
          </a:p>
          <a:p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Required vertices.</a:t>
            </a:r>
            <a:endParaRPr lang="ru-RU" sz="24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319" name="Text Box 39"/>
          <p:cNvSpPr txBox="1">
            <a:spLocks noChangeArrowheads="1"/>
          </p:cNvSpPr>
          <p:nvPr/>
        </p:nvSpPr>
        <p:spPr bwMode="auto">
          <a:xfrm>
            <a:off x="304800" y="3200400"/>
            <a:ext cx="188384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</a:rPr>
              <a:t>Spanning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</a:rPr>
              <a:t>tree</a:t>
            </a:r>
            <a:endParaRPr lang="ru-RU" sz="24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97320" name="Text Box 40"/>
          <p:cNvSpPr txBox="1">
            <a:spLocks noChangeArrowheads="1"/>
          </p:cNvSpPr>
          <p:nvPr/>
        </p:nvSpPr>
        <p:spPr bwMode="auto">
          <a:xfrm>
            <a:off x="381000" y="3733800"/>
            <a:ext cx="159210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</a:rPr>
              <a:t>Steiner tree</a:t>
            </a:r>
            <a:endParaRPr lang="ru-RU" sz="2400" dirty="0">
              <a:solidFill>
                <a:schemeClr val="accent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7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7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2000" fill="hold"/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2000" fill="hold"/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319" grpId="0"/>
      <p:bldP spid="973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24ADB5F-BAAF-4176-9DB5-9473E6DCCFE4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Lower Bound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35814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sz="3600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en-US" sz="3600" b="1" dirty="0" smtClean="0">
                <a:solidFill>
                  <a:srgbClr val="CC3399"/>
                </a:solidFill>
              </a:rPr>
              <a:t>Theorem </a:t>
            </a:r>
            <a:r>
              <a:rPr lang="ru-RU" sz="3600" b="1" dirty="0" smtClean="0">
                <a:solidFill>
                  <a:srgbClr val="CC3399"/>
                </a:solidFill>
              </a:rPr>
              <a:t>3</a:t>
            </a:r>
            <a:r>
              <a:rPr lang="en-US" sz="3600" b="1" dirty="0" smtClean="0">
                <a:solidFill>
                  <a:srgbClr val="CC3399"/>
                </a:solidFill>
              </a:rPr>
              <a:t>.</a:t>
            </a:r>
            <a:r>
              <a:rPr lang="ru-RU" sz="3600" b="1" dirty="0" smtClean="0">
                <a:solidFill>
                  <a:srgbClr val="CC3399"/>
                </a:solidFill>
              </a:rPr>
              <a:t>3</a:t>
            </a:r>
          </a:p>
          <a:p>
            <a:pPr eaLnBrk="1" hangingPunct="1">
              <a:buFontTx/>
              <a:buNone/>
            </a:pPr>
            <a:r>
              <a:rPr lang="ru-RU" dirty="0" smtClean="0"/>
              <a:t>   </a:t>
            </a:r>
            <a:r>
              <a:rPr lang="en-US" dirty="0" smtClean="0"/>
              <a:t>The cost of a minimum spanning tree on </a:t>
            </a:r>
            <a:r>
              <a:rPr lang="en-US" i="1" dirty="0" smtClean="0"/>
              <a:t>R</a:t>
            </a:r>
            <a:r>
              <a:rPr lang="en-US" dirty="0" smtClean="0"/>
              <a:t>           is within 2OPT.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EA1467-E64E-4D5B-98D6-C8E18BA075BD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Proof</a:t>
            </a:r>
            <a:endParaRPr lang="ru-RU" sz="4000" dirty="0" smtClean="0"/>
          </a:p>
        </p:txBody>
      </p:sp>
      <p:sp>
        <p:nvSpPr>
          <p:cNvPr id="16388" name="Oval 3"/>
          <p:cNvSpPr>
            <a:spLocks noChangeAspect="1" noChangeArrowheads="1"/>
          </p:cNvSpPr>
          <p:nvPr/>
        </p:nvSpPr>
        <p:spPr bwMode="auto">
          <a:xfrm>
            <a:off x="914400" y="3967163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89" name="Oval 4"/>
          <p:cNvSpPr>
            <a:spLocks noChangeAspect="1" noChangeArrowheads="1"/>
          </p:cNvSpPr>
          <p:nvPr/>
        </p:nvSpPr>
        <p:spPr bwMode="auto">
          <a:xfrm>
            <a:off x="2819400" y="4805363"/>
            <a:ext cx="223838" cy="2238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90" name="Oval 5"/>
          <p:cNvSpPr>
            <a:spLocks noChangeAspect="1" noChangeArrowheads="1"/>
          </p:cNvSpPr>
          <p:nvPr/>
        </p:nvSpPr>
        <p:spPr bwMode="auto">
          <a:xfrm>
            <a:off x="3962400" y="3967163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6391" name="AutoShape 6"/>
          <p:cNvCxnSpPr>
            <a:cxnSpLocks noChangeShapeType="1"/>
            <a:stCxn id="16389" idx="3"/>
            <a:endCxn id="16393" idx="7"/>
          </p:cNvCxnSpPr>
          <p:nvPr/>
        </p:nvCxnSpPr>
        <p:spPr bwMode="auto">
          <a:xfrm flipH="1">
            <a:off x="1333500" y="4995863"/>
            <a:ext cx="1519238" cy="757237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392" name="AutoShape 7"/>
          <p:cNvCxnSpPr>
            <a:cxnSpLocks noChangeShapeType="1"/>
            <a:stCxn id="16389" idx="0"/>
            <a:endCxn id="16388" idx="6"/>
          </p:cNvCxnSpPr>
          <p:nvPr/>
        </p:nvCxnSpPr>
        <p:spPr bwMode="auto">
          <a:xfrm flipH="1" flipV="1">
            <a:off x="1138238" y="4079875"/>
            <a:ext cx="1793875" cy="72548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sp>
        <p:nvSpPr>
          <p:cNvPr id="16393" name="Oval 10"/>
          <p:cNvSpPr>
            <a:spLocks noChangeAspect="1" noChangeArrowheads="1"/>
          </p:cNvSpPr>
          <p:nvPr/>
        </p:nvSpPr>
        <p:spPr bwMode="auto">
          <a:xfrm>
            <a:off x="1143000" y="5719763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6394" name="AutoShape 12"/>
          <p:cNvCxnSpPr>
            <a:cxnSpLocks noChangeShapeType="1"/>
            <a:stCxn id="16389" idx="7"/>
            <a:endCxn id="16390" idx="3"/>
          </p:cNvCxnSpPr>
          <p:nvPr/>
        </p:nvCxnSpPr>
        <p:spPr bwMode="auto">
          <a:xfrm flipV="1">
            <a:off x="3009900" y="4157663"/>
            <a:ext cx="985838" cy="681037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16395" name="Oval 22"/>
          <p:cNvSpPr>
            <a:spLocks noChangeAspect="1" noChangeArrowheads="1"/>
          </p:cNvSpPr>
          <p:nvPr/>
        </p:nvSpPr>
        <p:spPr bwMode="auto">
          <a:xfrm>
            <a:off x="6629400" y="4881563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96" name="Oval 23"/>
          <p:cNvSpPr>
            <a:spLocks noChangeAspect="1" noChangeArrowheads="1"/>
          </p:cNvSpPr>
          <p:nvPr/>
        </p:nvSpPr>
        <p:spPr bwMode="auto">
          <a:xfrm>
            <a:off x="5257800" y="3890963"/>
            <a:ext cx="223838" cy="2238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97" name="Oval 24"/>
          <p:cNvSpPr>
            <a:spLocks noChangeAspect="1" noChangeArrowheads="1"/>
          </p:cNvSpPr>
          <p:nvPr/>
        </p:nvSpPr>
        <p:spPr bwMode="auto">
          <a:xfrm>
            <a:off x="6400800" y="3052763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6398" name="AutoShape 25"/>
          <p:cNvCxnSpPr>
            <a:cxnSpLocks noChangeShapeType="1"/>
            <a:stCxn id="16396" idx="3"/>
            <a:endCxn id="16400" idx="7"/>
          </p:cNvCxnSpPr>
          <p:nvPr/>
        </p:nvCxnSpPr>
        <p:spPr bwMode="auto">
          <a:xfrm flipH="1">
            <a:off x="4991100" y="4081463"/>
            <a:ext cx="300038" cy="1824037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399" name="AutoShape 26"/>
          <p:cNvCxnSpPr>
            <a:cxnSpLocks noChangeShapeType="1"/>
            <a:stCxn id="16396" idx="5"/>
            <a:endCxn id="16395" idx="6"/>
          </p:cNvCxnSpPr>
          <p:nvPr/>
        </p:nvCxnSpPr>
        <p:spPr bwMode="auto">
          <a:xfrm>
            <a:off x="5448300" y="4081463"/>
            <a:ext cx="1404938" cy="91281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sp>
        <p:nvSpPr>
          <p:cNvPr id="16400" name="Oval 27"/>
          <p:cNvSpPr>
            <a:spLocks noChangeAspect="1" noChangeArrowheads="1"/>
          </p:cNvSpPr>
          <p:nvPr/>
        </p:nvSpPr>
        <p:spPr bwMode="auto">
          <a:xfrm>
            <a:off x="4800600" y="5872163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6401" name="AutoShape 28"/>
          <p:cNvCxnSpPr>
            <a:cxnSpLocks noChangeShapeType="1"/>
            <a:stCxn id="16396" idx="7"/>
            <a:endCxn id="16397" idx="3"/>
          </p:cNvCxnSpPr>
          <p:nvPr/>
        </p:nvCxnSpPr>
        <p:spPr bwMode="auto">
          <a:xfrm flipV="1">
            <a:off x="5448300" y="3243263"/>
            <a:ext cx="985838" cy="681037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402" name="AutoShape 29"/>
          <p:cNvCxnSpPr>
            <a:cxnSpLocks noChangeShapeType="1"/>
            <a:endCxn id="16396" idx="2"/>
          </p:cNvCxnSpPr>
          <p:nvPr/>
        </p:nvCxnSpPr>
        <p:spPr bwMode="auto">
          <a:xfrm flipV="1">
            <a:off x="4191000" y="4003675"/>
            <a:ext cx="1066800" cy="349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0382" name="AutoShape 30"/>
          <p:cNvCxnSpPr>
            <a:cxnSpLocks noChangeShapeType="1"/>
            <a:stCxn id="16388" idx="7"/>
            <a:endCxn id="16389" idx="0"/>
          </p:cNvCxnSpPr>
          <p:nvPr/>
        </p:nvCxnSpPr>
        <p:spPr bwMode="auto">
          <a:xfrm rot="5400000" flipV="1">
            <a:off x="1616075" y="3489325"/>
            <a:ext cx="804863" cy="1827213"/>
          </a:xfrm>
          <a:prstGeom prst="curvedConnector3">
            <a:avLst>
              <a:gd name="adj1" fmla="val -9074"/>
            </a:avLst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cxnSp>
        <p:nvCxnSpPr>
          <p:cNvPr id="100384" name="AutoShape 32"/>
          <p:cNvCxnSpPr>
            <a:cxnSpLocks noChangeShapeType="1"/>
            <a:stCxn id="16389" idx="2"/>
            <a:endCxn id="16388" idx="4"/>
          </p:cNvCxnSpPr>
          <p:nvPr/>
        </p:nvCxnSpPr>
        <p:spPr bwMode="auto">
          <a:xfrm rot="10800000">
            <a:off x="1027113" y="4191000"/>
            <a:ext cx="1792287" cy="727075"/>
          </a:xfrm>
          <a:prstGeom prst="curvedConnector2">
            <a:avLst/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cxnSp>
        <p:nvCxnSpPr>
          <p:cNvPr id="100385" name="AutoShape 33"/>
          <p:cNvCxnSpPr>
            <a:cxnSpLocks noChangeShapeType="1"/>
            <a:stCxn id="16389" idx="4"/>
            <a:endCxn id="16393" idx="6"/>
          </p:cNvCxnSpPr>
          <p:nvPr/>
        </p:nvCxnSpPr>
        <p:spPr bwMode="auto">
          <a:xfrm rot="5400000">
            <a:off x="1747838" y="4648200"/>
            <a:ext cx="803275" cy="1565275"/>
          </a:xfrm>
          <a:prstGeom prst="curvedConnector2">
            <a:avLst/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cxnSp>
        <p:nvCxnSpPr>
          <p:cNvPr id="100386" name="AutoShape 34"/>
          <p:cNvCxnSpPr>
            <a:cxnSpLocks noChangeShapeType="1"/>
            <a:stCxn id="16393" idx="0"/>
            <a:endCxn id="16389" idx="2"/>
          </p:cNvCxnSpPr>
          <p:nvPr/>
        </p:nvCxnSpPr>
        <p:spPr bwMode="auto">
          <a:xfrm rot="-5400000">
            <a:off x="1636713" y="4537075"/>
            <a:ext cx="801688" cy="1563687"/>
          </a:xfrm>
          <a:prstGeom prst="curvedConnector2">
            <a:avLst/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cxnSp>
        <p:nvCxnSpPr>
          <p:cNvPr id="100387" name="AutoShape 35"/>
          <p:cNvCxnSpPr>
            <a:cxnSpLocks noChangeShapeType="1"/>
            <a:stCxn id="16389" idx="7"/>
            <a:endCxn id="16390" idx="2"/>
          </p:cNvCxnSpPr>
          <p:nvPr/>
        </p:nvCxnSpPr>
        <p:spPr bwMode="auto">
          <a:xfrm rot="-5400000">
            <a:off x="3106737" y="3983038"/>
            <a:ext cx="758825" cy="952500"/>
          </a:xfrm>
          <a:prstGeom prst="curvedConnector2">
            <a:avLst/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cxnSp>
        <p:nvCxnSpPr>
          <p:cNvPr id="100388" name="AutoShape 36"/>
          <p:cNvCxnSpPr>
            <a:cxnSpLocks noChangeShapeType="1"/>
            <a:stCxn id="16390" idx="7"/>
            <a:endCxn id="16396" idx="1"/>
          </p:cNvCxnSpPr>
          <p:nvPr/>
        </p:nvCxnSpPr>
        <p:spPr bwMode="auto">
          <a:xfrm rot="-5400000">
            <a:off x="4683919" y="3393281"/>
            <a:ext cx="76200" cy="1138238"/>
          </a:xfrm>
          <a:prstGeom prst="curvedConnector3">
            <a:avLst>
              <a:gd name="adj1" fmla="val 443750"/>
            </a:avLst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cxnSp>
        <p:nvCxnSpPr>
          <p:cNvPr id="100389" name="AutoShape 37"/>
          <p:cNvCxnSpPr>
            <a:cxnSpLocks noChangeShapeType="1"/>
            <a:stCxn id="16396" idx="0"/>
          </p:cNvCxnSpPr>
          <p:nvPr/>
        </p:nvCxnSpPr>
        <p:spPr bwMode="auto">
          <a:xfrm rot="-5400000">
            <a:off x="5523707" y="2975769"/>
            <a:ext cx="762000" cy="1068387"/>
          </a:xfrm>
          <a:prstGeom prst="curvedConnector2">
            <a:avLst/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cxnSp>
        <p:nvCxnSpPr>
          <p:cNvPr id="100390" name="AutoShape 38"/>
          <p:cNvCxnSpPr>
            <a:cxnSpLocks noChangeShapeType="1"/>
            <a:endCxn id="16395" idx="7"/>
          </p:cNvCxnSpPr>
          <p:nvPr/>
        </p:nvCxnSpPr>
        <p:spPr bwMode="auto">
          <a:xfrm>
            <a:off x="5486400" y="3963988"/>
            <a:ext cx="1333500" cy="950912"/>
          </a:xfrm>
          <a:prstGeom prst="curvedConnector2">
            <a:avLst/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cxnSp>
        <p:nvCxnSpPr>
          <p:cNvPr id="100391" name="AutoShape 39"/>
          <p:cNvCxnSpPr>
            <a:cxnSpLocks noChangeShapeType="1"/>
            <a:stCxn id="16396" idx="5"/>
            <a:endCxn id="16400" idx="6"/>
          </p:cNvCxnSpPr>
          <p:nvPr/>
        </p:nvCxnSpPr>
        <p:spPr bwMode="auto">
          <a:xfrm rot="5400000">
            <a:off x="4284663" y="4821238"/>
            <a:ext cx="1903412" cy="423862"/>
          </a:xfrm>
          <a:prstGeom prst="curvedConnector2">
            <a:avLst/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cxnSp>
        <p:nvCxnSpPr>
          <p:cNvPr id="100392" name="AutoShape 40"/>
          <p:cNvCxnSpPr>
            <a:cxnSpLocks noChangeShapeType="1"/>
            <a:stCxn id="16390" idx="4"/>
            <a:endCxn id="16389" idx="6"/>
          </p:cNvCxnSpPr>
          <p:nvPr/>
        </p:nvCxnSpPr>
        <p:spPr bwMode="auto">
          <a:xfrm rot="5400000">
            <a:off x="3195638" y="4038600"/>
            <a:ext cx="727075" cy="1031875"/>
          </a:xfrm>
          <a:prstGeom prst="curvedConnector2">
            <a:avLst/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cxnSp>
        <p:nvCxnSpPr>
          <p:cNvPr id="100393" name="AutoShape 41"/>
          <p:cNvCxnSpPr>
            <a:cxnSpLocks noChangeShapeType="1"/>
            <a:stCxn id="16396" idx="3"/>
            <a:endCxn id="16390" idx="5"/>
          </p:cNvCxnSpPr>
          <p:nvPr/>
        </p:nvCxnSpPr>
        <p:spPr bwMode="auto">
          <a:xfrm rot="5400000">
            <a:off x="4683919" y="3550444"/>
            <a:ext cx="76200" cy="1138238"/>
          </a:xfrm>
          <a:prstGeom prst="curvedConnector3">
            <a:avLst>
              <a:gd name="adj1" fmla="val 441667"/>
            </a:avLst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cxnSp>
        <p:nvCxnSpPr>
          <p:cNvPr id="100394" name="AutoShape 42"/>
          <p:cNvCxnSpPr>
            <a:cxnSpLocks noChangeShapeType="1"/>
            <a:stCxn id="16400" idx="2"/>
            <a:endCxn id="16396" idx="2"/>
          </p:cNvCxnSpPr>
          <p:nvPr/>
        </p:nvCxnSpPr>
        <p:spPr bwMode="auto">
          <a:xfrm rot="10800000" flipH="1">
            <a:off x="4800600" y="4003675"/>
            <a:ext cx="457200" cy="1981200"/>
          </a:xfrm>
          <a:prstGeom prst="curvedConnector3">
            <a:avLst>
              <a:gd name="adj1" fmla="val -50000"/>
            </a:avLst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cxnSp>
        <p:nvCxnSpPr>
          <p:cNvPr id="100395" name="AutoShape 43"/>
          <p:cNvCxnSpPr>
            <a:cxnSpLocks noChangeShapeType="1"/>
            <a:endCxn id="16396" idx="4"/>
          </p:cNvCxnSpPr>
          <p:nvPr/>
        </p:nvCxnSpPr>
        <p:spPr bwMode="auto">
          <a:xfrm rot="10800000">
            <a:off x="5370513" y="4114800"/>
            <a:ext cx="1300162" cy="995363"/>
          </a:xfrm>
          <a:prstGeom prst="curvedConnector2">
            <a:avLst/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cxnSp>
        <p:nvCxnSpPr>
          <p:cNvPr id="100396" name="AutoShape 44"/>
          <p:cNvCxnSpPr>
            <a:cxnSpLocks noChangeShapeType="1"/>
            <a:stCxn id="16397" idx="5"/>
            <a:endCxn id="16396" idx="6"/>
          </p:cNvCxnSpPr>
          <p:nvPr/>
        </p:nvCxnSpPr>
        <p:spPr bwMode="auto">
          <a:xfrm rot="5400000">
            <a:off x="5656263" y="3068638"/>
            <a:ext cx="760412" cy="1109662"/>
          </a:xfrm>
          <a:prstGeom prst="curvedConnector2">
            <a:avLst/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sp>
        <p:nvSpPr>
          <p:cNvPr id="16417" name="Text Box 45"/>
          <p:cNvSpPr txBox="1">
            <a:spLocks noChangeArrowheads="1"/>
          </p:cNvSpPr>
          <p:nvPr/>
        </p:nvSpPr>
        <p:spPr bwMode="auto">
          <a:xfrm>
            <a:off x="304800" y="1828800"/>
            <a:ext cx="182774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Times New Roman" pitchFamily="18" charset="0"/>
              </a:rPr>
              <a:t>Steiner tree</a:t>
            </a:r>
            <a:endParaRPr lang="ru-RU" sz="2800" dirty="0">
              <a:latin typeface="Times New Roman" pitchFamily="18" charset="0"/>
            </a:endParaRPr>
          </a:p>
        </p:txBody>
      </p:sp>
      <p:sp>
        <p:nvSpPr>
          <p:cNvPr id="100398" name="AutoShape 46"/>
          <p:cNvSpPr>
            <a:spLocks noChangeArrowheads="1"/>
          </p:cNvSpPr>
          <p:nvPr/>
        </p:nvSpPr>
        <p:spPr bwMode="auto">
          <a:xfrm>
            <a:off x="2209800" y="1981200"/>
            <a:ext cx="1203325" cy="304800"/>
          </a:xfrm>
          <a:prstGeom prst="rightArrow">
            <a:avLst>
              <a:gd name="adj1" fmla="val 50000"/>
              <a:gd name="adj2" fmla="val 3619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00399" name="Text Box 47"/>
          <p:cNvSpPr txBox="1">
            <a:spLocks noChangeArrowheads="1"/>
          </p:cNvSpPr>
          <p:nvPr/>
        </p:nvSpPr>
        <p:spPr bwMode="auto">
          <a:xfrm>
            <a:off x="3505200" y="1828800"/>
            <a:ext cx="16305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990099"/>
                </a:solidFill>
                <a:latin typeface="Times New Roman" pitchFamily="18" charset="0"/>
              </a:rPr>
              <a:t>Euler tour</a:t>
            </a:r>
            <a:endParaRPr lang="ru-RU" sz="2800" dirty="0">
              <a:solidFill>
                <a:srgbClr val="990099"/>
              </a:solidFill>
              <a:latin typeface="Times New Roman" pitchFamily="18" charset="0"/>
            </a:endParaRPr>
          </a:p>
        </p:txBody>
      </p:sp>
      <p:sp>
        <p:nvSpPr>
          <p:cNvPr id="100400" name="AutoShape 48"/>
          <p:cNvSpPr>
            <a:spLocks noChangeArrowheads="1"/>
          </p:cNvSpPr>
          <p:nvPr/>
        </p:nvSpPr>
        <p:spPr bwMode="auto">
          <a:xfrm>
            <a:off x="5181600" y="1981200"/>
            <a:ext cx="1219200" cy="304800"/>
          </a:xfrm>
          <a:prstGeom prst="rightArrow">
            <a:avLst>
              <a:gd name="adj1" fmla="val 50000"/>
              <a:gd name="adj2" fmla="val 437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0401" name="Text Box 49"/>
          <p:cNvSpPr txBox="1">
            <a:spLocks noChangeArrowheads="1"/>
          </p:cNvSpPr>
          <p:nvPr/>
        </p:nvSpPr>
        <p:spPr bwMode="auto">
          <a:xfrm>
            <a:off x="6400800" y="1828800"/>
            <a:ext cx="225734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Spanning tree</a:t>
            </a:r>
            <a:endParaRPr lang="ru-RU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100402" name="AutoShape 50"/>
          <p:cNvCxnSpPr>
            <a:cxnSpLocks noChangeShapeType="1"/>
            <a:stCxn id="16393" idx="0"/>
            <a:endCxn id="16388" idx="3"/>
          </p:cNvCxnSpPr>
          <p:nvPr/>
        </p:nvCxnSpPr>
        <p:spPr bwMode="auto">
          <a:xfrm flipH="1" flipV="1">
            <a:off x="947738" y="4157663"/>
            <a:ext cx="307975" cy="156210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00403" name="AutoShape 51"/>
          <p:cNvCxnSpPr>
            <a:cxnSpLocks noChangeShapeType="1"/>
            <a:stCxn id="16388" idx="7"/>
            <a:endCxn id="16390" idx="1"/>
          </p:cNvCxnSpPr>
          <p:nvPr/>
        </p:nvCxnSpPr>
        <p:spPr bwMode="auto">
          <a:xfrm>
            <a:off x="1104900" y="4000500"/>
            <a:ext cx="2890838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00404" name="AutoShape 52"/>
          <p:cNvCxnSpPr>
            <a:cxnSpLocks noChangeShapeType="1"/>
            <a:endCxn id="16397" idx="2"/>
          </p:cNvCxnSpPr>
          <p:nvPr/>
        </p:nvCxnSpPr>
        <p:spPr bwMode="auto">
          <a:xfrm flipV="1">
            <a:off x="4117975" y="3165475"/>
            <a:ext cx="2282825" cy="83502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00405" name="AutoShape 53"/>
          <p:cNvCxnSpPr>
            <a:cxnSpLocks noChangeShapeType="1"/>
            <a:endCxn id="16395" idx="0"/>
          </p:cNvCxnSpPr>
          <p:nvPr/>
        </p:nvCxnSpPr>
        <p:spPr bwMode="auto">
          <a:xfrm>
            <a:off x="6556375" y="3238500"/>
            <a:ext cx="185738" cy="1643063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00406" name="AutoShape 54"/>
          <p:cNvCxnSpPr>
            <a:cxnSpLocks noChangeShapeType="1"/>
            <a:endCxn id="16400" idx="6"/>
          </p:cNvCxnSpPr>
          <p:nvPr/>
        </p:nvCxnSpPr>
        <p:spPr bwMode="auto">
          <a:xfrm flipH="1">
            <a:off x="5024438" y="5067300"/>
            <a:ext cx="1760537" cy="9175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0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0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0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0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00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0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00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00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00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00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00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00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00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00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00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00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00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00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00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00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00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00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100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98" grpId="0" animBg="1"/>
      <p:bldP spid="100399" grpId="0"/>
      <p:bldP spid="100400" grpId="0" animBg="1"/>
      <p:bldP spid="10040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B7129AD-193F-40B0-8928-3E9D1E117C97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Algorithm MST 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spcBef>
                <a:spcPct val="0"/>
              </a:spcBef>
              <a:buFontTx/>
              <a:buNone/>
            </a:pPr>
            <a:endParaRPr lang="en-US" dirty="0" smtClean="0">
              <a:latin typeface="Times" pitchFamily="18" charset="0"/>
              <a:ea typeface="MS Mincho" pitchFamily="49" charset="-128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b="1" dirty="0" smtClean="0"/>
              <a:t>Input </a:t>
            </a:r>
            <a:r>
              <a:rPr lang="en-US" dirty="0" smtClean="0"/>
              <a:t>(</a:t>
            </a:r>
            <a:r>
              <a:rPr lang="en-US" i="1" dirty="0" smtClean="0"/>
              <a:t>G</a:t>
            </a:r>
            <a:r>
              <a:rPr lang="en-US" dirty="0" smtClean="0">
                <a:ea typeface="MS Mincho" pitchFamily="49" charset="-128"/>
                <a:sym typeface="Symbol" pitchFamily="18" charset="2"/>
              </a:rPr>
              <a:t>, </a:t>
            </a:r>
            <a:r>
              <a:rPr lang="en-US" i="1" dirty="0" smtClean="0">
                <a:sym typeface="Symbol" pitchFamily="18" charset="2"/>
              </a:rPr>
              <a:t>R</a:t>
            </a:r>
            <a:r>
              <a:rPr lang="en-US" dirty="0" smtClean="0">
                <a:ea typeface="MS Mincho" pitchFamily="49" charset="-128"/>
                <a:sym typeface="Symbol" pitchFamily="18" charset="2"/>
              </a:rPr>
              <a:t>, </a:t>
            </a:r>
            <a:r>
              <a:rPr lang="en-US" i="1" dirty="0" smtClean="0"/>
              <a:t>cost</a:t>
            </a:r>
            <a:r>
              <a:rPr lang="en-US" dirty="0" smtClean="0"/>
              <a:t>: </a:t>
            </a:r>
            <a:r>
              <a:rPr lang="en-US" i="1" dirty="0" smtClean="0"/>
              <a:t>E</a:t>
            </a:r>
            <a:r>
              <a:rPr lang="en-US" dirty="0" smtClean="0"/>
              <a:t> </a:t>
            </a:r>
            <a:r>
              <a:rPr lang="en-US" dirty="0" smtClean="0">
                <a:cs typeface="Times New Roman" pitchFamily="18" charset="0"/>
              </a:rPr>
              <a:t>→ </a:t>
            </a:r>
            <a:r>
              <a:rPr lang="en-US" b="1" dirty="0" smtClean="0">
                <a:cs typeface="Times New Roman" pitchFamily="18" charset="0"/>
              </a:rPr>
              <a:t>Q</a:t>
            </a:r>
            <a:r>
              <a:rPr lang="en-US" b="1" baseline="30000" dirty="0" smtClean="0">
                <a:cs typeface="Times New Roman" pitchFamily="18" charset="0"/>
              </a:rPr>
              <a:t>+</a:t>
            </a:r>
            <a:r>
              <a:rPr lang="en-US" dirty="0" smtClean="0">
                <a:cs typeface="Times New Roman" pitchFamily="18" charset="0"/>
              </a:rPr>
              <a:t>)</a:t>
            </a:r>
            <a:endParaRPr lang="en-US" dirty="0" smtClean="0"/>
          </a:p>
          <a:p>
            <a:pPr marL="609600" indent="-609600">
              <a:spcBef>
                <a:spcPct val="0"/>
              </a:spcBef>
              <a:buFontTx/>
              <a:buAutoNum type="arabicParenR"/>
            </a:pPr>
            <a:r>
              <a:rPr lang="en-US" dirty="0" smtClean="0">
                <a:ea typeface="MS Mincho" pitchFamily="49" charset="-128"/>
              </a:rPr>
              <a:t> </a:t>
            </a:r>
            <a:r>
              <a:rPr lang="en-US" dirty="0" smtClean="0"/>
              <a:t>Find a minimum spanning tree </a:t>
            </a:r>
            <a:r>
              <a:rPr lang="en-US" i="1" dirty="0" smtClean="0"/>
              <a:t>T </a:t>
            </a:r>
            <a:r>
              <a:rPr lang="en-US" dirty="0" smtClean="0"/>
              <a:t>on</a:t>
            </a:r>
            <a:r>
              <a:rPr lang="ru-RU" dirty="0" smtClean="0"/>
              <a:t> </a:t>
            </a:r>
            <a:r>
              <a:rPr lang="en-US" i="1" dirty="0" smtClean="0">
                <a:sym typeface="Symbol" pitchFamily="18" charset="2"/>
              </a:rPr>
              <a:t>R</a:t>
            </a:r>
            <a:r>
              <a:rPr lang="ru-RU" dirty="0" smtClean="0">
                <a:sym typeface="Symbol" pitchFamily="18" charset="2"/>
              </a:rPr>
              <a:t>.</a:t>
            </a:r>
            <a:r>
              <a:rPr lang="en-US" dirty="0" smtClean="0">
                <a:ea typeface="MS Mincho" pitchFamily="49" charset="-128"/>
                <a:sym typeface="Symbol" pitchFamily="18" charset="2"/>
              </a:rPr>
              <a:t> </a:t>
            </a:r>
            <a:endParaRPr lang="ru-RU" dirty="0" smtClean="0">
              <a:sym typeface="Symbol" pitchFamily="18" charset="2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b="1" dirty="0" smtClean="0">
                <a:sym typeface="MT Extra" pitchFamily="18" charset="2"/>
              </a:rPr>
              <a:t>Output</a:t>
            </a:r>
            <a:r>
              <a:rPr lang="ru-RU" dirty="0" smtClean="0">
                <a:sym typeface="MT Extra" pitchFamily="18" charset="2"/>
              </a:rPr>
              <a:t> </a:t>
            </a:r>
            <a:r>
              <a:rPr lang="en-US" dirty="0" smtClean="0">
                <a:sym typeface="MT Extra" pitchFamily="18" charset="2"/>
              </a:rPr>
              <a:t>(</a:t>
            </a:r>
            <a:r>
              <a:rPr lang="en-US" i="1" dirty="0" smtClean="0">
                <a:sym typeface="MT Extra" pitchFamily="18" charset="2"/>
              </a:rPr>
              <a:t>T</a:t>
            </a:r>
            <a:r>
              <a:rPr lang="en-US" dirty="0" smtClean="0">
                <a:sym typeface="MT Extra" pitchFamily="18" charset="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AE38CA-6552-4013-8505-8CE449ACC64D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Approximation ratio of </a:t>
            </a:r>
            <a:br>
              <a:rPr lang="en-US" dirty="0" smtClean="0"/>
            </a:br>
            <a:r>
              <a:rPr lang="en-US" dirty="0" smtClean="0"/>
              <a:t> Algorithm MST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25908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en-US" b="1" dirty="0" smtClean="0">
                <a:solidFill>
                  <a:srgbClr val="CC3399"/>
                </a:solidFill>
              </a:rPr>
              <a:t>Corollary </a:t>
            </a:r>
            <a:r>
              <a:rPr lang="ru-RU" b="1" dirty="0" smtClean="0">
                <a:solidFill>
                  <a:srgbClr val="CC3399"/>
                </a:solidFill>
              </a:rPr>
              <a:t>3</a:t>
            </a:r>
            <a:r>
              <a:rPr lang="en-US" b="1" dirty="0" smtClean="0">
                <a:solidFill>
                  <a:srgbClr val="CC3399"/>
                </a:solidFill>
              </a:rPr>
              <a:t>.</a:t>
            </a:r>
            <a:r>
              <a:rPr lang="ru-RU" b="1" dirty="0" smtClean="0">
                <a:solidFill>
                  <a:srgbClr val="CC3399"/>
                </a:solidFill>
              </a:rPr>
              <a:t>4</a:t>
            </a:r>
            <a:endParaRPr lang="en-US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en-US" sz="4000" i="1" dirty="0" smtClean="0"/>
              <a:t> </a:t>
            </a:r>
            <a:r>
              <a:rPr lang="ru-RU" sz="4000" i="1" dirty="0" smtClean="0"/>
              <a:t>  </a:t>
            </a:r>
            <a:r>
              <a:rPr lang="en-US" sz="2800" dirty="0" smtClean="0"/>
              <a:t>Algorithm</a:t>
            </a:r>
            <a:r>
              <a:rPr lang="ru-RU" sz="2800" dirty="0" smtClean="0"/>
              <a:t> </a:t>
            </a:r>
            <a:r>
              <a:rPr lang="en-US" sz="2800" dirty="0" smtClean="0"/>
              <a:t>MST</a:t>
            </a:r>
            <a:r>
              <a:rPr lang="ru-RU" sz="2800" dirty="0" smtClean="0"/>
              <a:t> </a:t>
            </a:r>
            <a:r>
              <a:rPr lang="en-US" sz="2800" dirty="0" smtClean="0"/>
              <a:t>is a</a:t>
            </a:r>
            <a:r>
              <a:rPr lang="ru-RU" sz="2800" dirty="0" smtClean="0"/>
              <a:t> </a:t>
            </a:r>
            <a:r>
              <a:rPr lang="en-US" sz="2800" i="1" dirty="0" smtClean="0"/>
              <a:t>2</a:t>
            </a:r>
            <a:r>
              <a:rPr lang="ru-RU" sz="2800" dirty="0" smtClean="0"/>
              <a:t>-</a:t>
            </a:r>
            <a:r>
              <a:rPr lang="en-US" sz="2800" dirty="0" smtClean="0"/>
              <a:t>approximation</a:t>
            </a:r>
            <a:r>
              <a:rPr lang="ru-RU" sz="2800" dirty="0" smtClean="0"/>
              <a:t> </a:t>
            </a:r>
            <a:r>
              <a:rPr lang="en-US" sz="2800" dirty="0" smtClean="0"/>
              <a:t>algorithm for the Steiner problem.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4243F18-EE43-49EE-BB8D-4849F69BDC00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Tight Example</a:t>
            </a:r>
            <a:endParaRPr lang="ru-RU" sz="4000" dirty="0" smtClean="0"/>
          </a:p>
        </p:txBody>
      </p:sp>
      <p:sp>
        <p:nvSpPr>
          <p:cNvPr id="1029" name="Oval 3"/>
          <p:cNvSpPr>
            <a:spLocks noChangeAspect="1" noChangeArrowheads="1"/>
          </p:cNvSpPr>
          <p:nvPr/>
        </p:nvSpPr>
        <p:spPr bwMode="auto">
          <a:xfrm>
            <a:off x="3505200" y="1828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0" name="Oval 4"/>
          <p:cNvSpPr>
            <a:spLocks noChangeAspect="1" noChangeArrowheads="1"/>
          </p:cNvSpPr>
          <p:nvPr/>
        </p:nvSpPr>
        <p:spPr bwMode="auto">
          <a:xfrm>
            <a:off x="3048000" y="3733800"/>
            <a:ext cx="223838" cy="2238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1" name="Oval 5"/>
          <p:cNvSpPr>
            <a:spLocks noChangeAspect="1" noChangeArrowheads="1"/>
          </p:cNvSpPr>
          <p:nvPr/>
        </p:nvSpPr>
        <p:spPr bwMode="auto">
          <a:xfrm>
            <a:off x="4876800" y="2590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032" name="AutoShape 6"/>
          <p:cNvCxnSpPr>
            <a:cxnSpLocks noChangeShapeType="1"/>
            <a:stCxn id="1030" idx="3"/>
            <a:endCxn id="1036" idx="7"/>
          </p:cNvCxnSpPr>
          <p:nvPr/>
        </p:nvCxnSpPr>
        <p:spPr bwMode="auto">
          <a:xfrm flipH="1">
            <a:off x="1485900" y="3924300"/>
            <a:ext cx="1595438" cy="1443038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1033" name="AutoShape 7"/>
          <p:cNvCxnSpPr>
            <a:cxnSpLocks noChangeShapeType="1"/>
            <a:stCxn id="1030" idx="0"/>
            <a:endCxn id="1029" idx="4"/>
          </p:cNvCxnSpPr>
          <p:nvPr/>
        </p:nvCxnSpPr>
        <p:spPr bwMode="auto">
          <a:xfrm flipV="1">
            <a:off x="3160713" y="2052638"/>
            <a:ext cx="457200" cy="1681162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1034" name="AutoShape 8"/>
          <p:cNvCxnSpPr>
            <a:cxnSpLocks noChangeShapeType="1"/>
            <a:stCxn id="1029" idx="2"/>
            <a:endCxn id="1045" idx="6"/>
          </p:cNvCxnSpPr>
          <p:nvPr/>
        </p:nvCxnSpPr>
        <p:spPr bwMode="auto">
          <a:xfrm flipH="1">
            <a:off x="2128838" y="1941513"/>
            <a:ext cx="1376362" cy="1524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35" name="AutoShape 9"/>
          <p:cNvCxnSpPr>
            <a:cxnSpLocks noChangeShapeType="1"/>
            <a:stCxn id="1031" idx="0"/>
            <a:endCxn id="1029" idx="5"/>
          </p:cNvCxnSpPr>
          <p:nvPr/>
        </p:nvCxnSpPr>
        <p:spPr bwMode="auto">
          <a:xfrm flipH="1" flipV="1">
            <a:off x="3695700" y="2019300"/>
            <a:ext cx="1293813" cy="5715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1036" name="Oval 10"/>
          <p:cNvSpPr>
            <a:spLocks noChangeAspect="1" noChangeArrowheads="1"/>
          </p:cNvSpPr>
          <p:nvPr/>
        </p:nvSpPr>
        <p:spPr bwMode="auto">
          <a:xfrm>
            <a:off x="1295400" y="53340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037" name="AutoShape 11"/>
          <p:cNvCxnSpPr>
            <a:cxnSpLocks noChangeShapeType="1"/>
            <a:stCxn id="1046" idx="3"/>
            <a:endCxn id="1036" idx="0"/>
          </p:cNvCxnSpPr>
          <p:nvPr/>
        </p:nvCxnSpPr>
        <p:spPr bwMode="auto">
          <a:xfrm>
            <a:off x="1023938" y="3848100"/>
            <a:ext cx="384175" cy="14859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38" name="AutoShape 12"/>
          <p:cNvCxnSpPr>
            <a:cxnSpLocks noChangeShapeType="1"/>
            <a:stCxn id="1030" idx="7"/>
            <a:endCxn id="1031" idx="3"/>
          </p:cNvCxnSpPr>
          <p:nvPr/>
        </p:nvCxnSpPr>
        <p:spPr bwMode="auto">
          <a:xfrm flipV="1">
            <a:off x="3238500" y="2781300"/>
            <a:ext cx="1671638" cy="985838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sp>
        <p:nvSpPr>
          <p:cNvPr id="1039" name="Text Box 13"/>
          <p:cNvSpPr txBox="1">
            <a:spLocks noChangeArrowheads="1"/>
          </p:cNvSpPr>
          <p:nvPr/>
        </p:nvSpPr>
        <p:spPr bwMode="auto">
          <a:xfrm>
            <a:off x="1143000" y="2590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2</a:t>
            </a:r>
          </a:p>
        </p:txBody>
      </p:sp>
      <p:sp>
        <p:nvSpPr>
          <p:cNvPr id="1040" name="Text Box 14"/>
          <p:cNvSpPr txBox="1">
            <a:spLocks noChangeArrowheads="1"/>
          </p:cNvSpPr>
          <p:nvPr/>
        </p:nvSpPr>
        <p:spPr bwMode="auto">
          <a:xfrm>
            <a:off x="4267200" y="1828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2</a:t>
            </a:r>
          </a:p>
        </p:txBody>
      </p:sp>
      <p:sp>
        <p:nvSpPr>
          <p:cNvPr id="1041" name="Text Box 15"/>
          <p:cNvSpPr txBox="1">
            <a:spLocks noChangeArrowheads="1"/>
          </p:cNvSpPr>
          <p:nvPr/>
        </p:nvSpPr>
        <p:spPr bwMode="auto">
          <a:xfrm>
            <a:off x="1905000" y="54864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2</a:t>
            </a:r>
          </a:p>
        </p:txBody>
      </p:sp>
      <p:sp>
        <p:nvSpPr>
          <p:cNvPr id="1042" name="Text Box 16"/>
          <p:cNvSpPr txBox="1">
            <a:spLocks noChangeArrowheads="1"/>
          </p:cNvSpPr>
          <p:nvPr/>
        </p:nvSpPr>
        <p:spPr bwMode="auto">
          <a:xfrm>
            <a:off x="3276600" y="3124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hlink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043" name="Text Box 17"/>
          <p:cNvSpPr txBox="1">
            <a:spLocks noChangeArrowheads="1"/>
          </p:cNvSpPr>
          <p:nvPr/>
        </p:nvSpPr>
        <p:spPr bwMode="auto">
          <a:xfrm>
            <a:off x="2711450" y="4114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hlink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044" name="Text Box 18"/>
          <p:cNvSpPr txBox="1">
            <a:spLocks noChangeArrowheads="1"/>
          </p:cNvSpPr>
          <p:nvPr/>
        </p:nvSpPr>
        <p:spPr bwMode="auto">
          <a:xfrm>
            <a:off x="5105400" y="30480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2</a:t>
            </a:r>
          </a:p>
        </p:txBody>
      </p:sp>
      <p:sp>
        <p:nvSpPr>
          <p:cNvPr id="1045" name="Oval 22"/>
          <p:cNvSpPr>
            <a:spLocks noChangeAspect="1" noChangeArrowheads="1"/>
          </p:cNvSpPr>
          <p:nvPr/>
        </p:nvSpPr>
        <p:spPr bwMode="auto">
          <a:xfrm>
            <a:off x="1905000" y="19812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46" name="Oval 23"/>
          <p:cNvSpPr>
            <a:spLocks noChangeAspect="1" noChangeArrowheads="1"/>
          </p:cNvSpPr>
          <p:nvPr/>
        </p:nvSpPr>
        <p:spPr bwMode="auto">
          <a:xfrm>
            <a:off x="990600" y="36576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047" name="AutoShape 24"/>
          <p:cNvCxnSpPr>
            <a:cxnSpLocks noChangeShapeType="1"/>
            <a:stCxn id="1045" idx="3"/>
            <a:endCxn id="1046" idx="0"/>
          </p:cNvCxnSpPr>
          <p:nvPr/>
        </p:nvCxnSpPr>
        <p:spPr bwMode="auto">
          <a:xfrm flipH="1">
            <a:off x="1103313" y="2171700"/>
            <a:ext cx="835025" cy="14859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48" name="AutoShape 25"/>
          <p:cNvCxnSpPr>
            <a:cxnSpLocks noChangeShapeType="1"/>
            <a:stCxn id="1030" idx="1"/>
            <a:endCxn id="1045" idx="5"/>
          </p:cNvCxnSpPr>
          <p:nvPr/>
        </p:nvCxnSpPr>
        <p:spPr bwMode="auto">
          <a:xfrm flipH="1" flipV="1">
            <a:off x="2095500" y="2171700"/>
            <a:ext cx="985838" cy="1595438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1049" name="AutoShape 26"/>
          <p:cNvCxnSpPr>
            <a:cxnSpLocks noChangeShapeType="1"/>
            <a:stCxn id="1030" idx="2"/>
            <a:endCxn id="1046" idx="6"/>
          </p:cNvCxnSpPr>
          <p:nvPr/>
        </p:nvCxnSpPr>
        <p:spPr bwMode="auto">
          <a:xfrm flipH="1" flipV="1">
            <a:off x="1214438" y="3770313"/>
            <a:ext cx="1833562" cy="76200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sp>
        <p:nvSpPr>
          <p:cNvPr id="1050" name="Oval 27"/>
          <p:cNvSpPr>
            <a:spLocks noChangeAspect="1" noChangeArrowheads="1"/>
          </p:cNvSpPr>
          <p:nvPr/>
        </p:nvSpPr>
        <p:spPr bwMode="auto">
          <a:xfrm>
            <a:off x="5029200" y="3776663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051" name="AutoShape 28"/>
          <p:cNvCxnSpPr>
            <a:cxnSpLocks noChangeShapeType="1"/>
            <a:stCxn id="1050" idx="0"/>
            <a:endCxn id="1031" idx="4"/>
          </p:cNvCxnSpPr>
          <p:nvPr/>
        </p:nvCxnSpPr>
        <p:spPr bwMode="auto">
          <a:xfrm flipH="1" flipV="1">
            <a:off x="4989513" y="2814638"/>
            <a:ext cx="152400" cy="9620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52" name="AutoShape 29"/>
          <p:cNvCxnSpPr>
            <a:cxnSpLocks noChangeShapeType="1"/>
            <a:stCxn id="1030" idx="6"/>
            <a:endCxn id="1050" idx="3"/>
          </p:cNvCxnSpPr>
          <p:nvPr/>
        </p:nvCxnSpPr>
        <p:spPr bwMode="auto">
          <a:xfrm>
            <a:off x="3271838" y="3846513"/>
            <a:ext cx="1790700" cy="12065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sp>
        <p:nvSpPr>
          <p:cNvPr id="1053" name="Oval 30"/>
          <p:cNvSpPr>
            <a:spLocks noChangeAspect="1" noChangeArrowheads="1"/>
          </p:cNvSpPr>
          <p:nvPr/>
        </p:nvSpPr>
        <p:spPr bwMode="auto">
          <a:xfrm>
            <a:off x="2743200" y="5638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054" name="AutoShape 31"/>
          <p:cNvCxnSpPr>
            <a:cxnSpLocks noChangeShapeType="1"/>
            <a:stCxn id="1053" idx="0"/>
            <a:endCxn id="1030" idx="3"/>
          </p:cNvCxnSpPr>
          <p:nvPr/>
        </p:nvCxnSpPr>
        <p:spPr bwMode="auto">
          <a:xfrm flipV="1">
            <a:off x="2855913" y="3924300"/>
            <a:ext cx="225425" cy="171450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1055" name="AutoShape 32"/>
          <p:cNvCxnSpPr>
            <a:cxnSpLocks noChangeShapeType="1"/>
            <a:stCxn id="1036" idx="6"/>
            <a:endCxn id="1053" idx="3"/>
          </p:cNvCxnSpPr>
          <p:nvPr/>
        </p:nvCxnSpPr>
        <p:spPr bwMode="auto">
          <a:xfrm>
            <a:off x="1519238" y="5446713"/>
            <a:ext cx="1257300" cy="382587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56" name="AutoShape 33"/>
          <p:cNvCxnSpPr>
            <a:cxnSpLocks noChangeShapeType="1"/>
            <a:stCxn id="1046" idx="5"/>
            <a:endCxn id="1053" idx="1"/>
          </p:cNvCxnSpPr>
          <p:nvPr/>
        </p:nvCxnSpPr>
        <p:spPr bwMode="auto">
          <a:xfrm>
            <a:off x="1181100" y="3848100"/>
            <a:ext cx="1595438" cy="1824038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57" name="AutoShape 34"/>
          <p:cNvCxnSpPr>
            <a:cxnSpLocks noChangeShapeType="1"/>
            <a:stCxn id="1036" idx="0"/>
            <a:endCxn id="1045" idx="4"/>
          </p:cNvCxnSpPr>
          <p:nvPr/>
        </p:nvCxnSpPr>
        <p:spPr bwMode="auto">
          <a:xfrm flipV="1">
            <a:off x="1408113" y="2205038"/>
            <a:ext cx="609600" cy="3128962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58" name="AutoShape 35"/>
          <p:cNvCxnSpPr>
            <a:cxnSpLocks noChangeShapeType="1"/>
            <a:endCxn id="1029" idx="3"/>
          </p:cNvCxnSpPr>
          <p:nvPr/>
        </p:nvCxnSpPr>
        <p:spPr bwMode="auto">
          <a:xfrm flipV="1">
            <a:off x="1219200" y="2019300"/>
            <a:ext cx="2319338" cy="17145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59" name="AutoShape 36"/>
          <p:cNvCxnSpPr>
            <a:cxnSpLocks noChangeShapeType="1"/>
            <a:endCxn id="1031" idx="1"/>
          </p:cNvCxnSpPr>
          <p:nvPr/>
        </p:nvCxnSpPr>
        <p:spPr bwMode="auto">
          <a:xfrm>
            <a:off x="2133600" y="2133600"/>
            <a:ext cx="2776538" cy="490538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60" name="AutoShape 37"/>
          <p:cNvCxnSpPr>
            <a:cxnSpLocks noChangeShapeType="1"/>
            <a:stCxn id="1029" idx="4"/>
            <a:endCxn id="1050" idx="1"/>
          </p:cNvCxnSpPr>
          <p:nvPr/>
        </p:nvCxnSpPr>
        <p:spPr bwMode="auto">
          <a:xfrm>
            <a:off x="3617913" y="2052638"/>
            <a:ext cx="1444625" cy="1757362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1061" name="Oval 38"/>
          <p:cNvSpPr>
            <a:spLocks noChangeAspect="1" noChangeArrowheads="1"/>
          </p:cNvSpPr>
          <p:nvPr/>
        </p:nvSpPr>
        <p:spPr bwMode="auto">
          <a:xfrm>
            <a:off x="3733800" y="5446713"/>
            <a:ext cx="115888" cy="1158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62" name="Oval 39"/>
          <p:cNvSpPr>
            <a:spLocks noChangeAspect="1" noChangeArrowheads="1"/>
          </p:cNvSpPr>
          <p:nvPr/>
        </p:nvSpPr>
        <p:spPr bwMode="auto">
          <a:xfrm>
            <a:off x="3429000" y="5567363"/>
            <a:ext cx="115888" cy="1158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63" name="Oval 40"/>
          <p:cNvSpPr>
            <a:spLocks noChangeAspect="1" noChangeArrowheads="1"/>
          </p:cNvSpPr>
          <p:nvPr/>
        </p:nvSpPr>
        <p:spPr bwMode="auto">
          <a:xfrm>
            <a:off x="3967163" y="5257800"/>
            <a:ext cx="115887" cy="11588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026" name="Object 41"/>
          <p:cNvGraphicFramePr>
            <a:graphicFrameLocks noChangeAspect="1"/>
          </p:cNvGraphicFramePr>
          <p:nvPr/>
        </p:nvGraphicFramePr>
        <p:xfrm>
          <a:off x="5562600" y="4419600"/>
          <a:ext cx="2832100" cy="723900"/>
        </p:xfrm>
        <a:graphic>
          <a:graphicData uri="http://schemas.openxmlformats.org/presentationml/2006/ole">
            <p:oleObj spid="_x0000_s1026" name="Формула" r:id="rId3" imgW="2831760" imgH="723600" progId="Equation.3">
              <p:embed/>
            </p:oleObj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6019800" y="2438400"/>
            <a:ext cx="28536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  <a:latin typeface="+mn-lt"/>
              </a:rPr>
              <a:t>n required vertices</a:t>
            </a:r>
            <a:endParaRPr lang="ru-RU" sz="2800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019800" y="3124200"/>
            <a:ext cx="27943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n-lt"/>
              </a:rPr>
              <a:t>one Steiner vertex</a:t>
            </a:r>
            <a:endParaRPr lang="ru-RU" sz="2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957343-56FE-4841-A210-CD84708C7C43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Travelling Salesman Problem (TSP)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848600" cy="4373563"/>
          </a:xfrm>
        </p:spPr>
        <p:txBody>
          <a:bodyPr/>
          <a:lstStyle/>
          <a:p>
            <a:pPr eaLnBrk="1" hangingPunct="1"/>
            <a:endParaRPr lang="ru-RU" sz="2800" i="1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sz="2800" i="1" dirty="0" smtClean="0">
                <a:solidFill>
                  <a:schemeClr val="accent2"/>
                </a:solidFill>
              </a:rPr>
              <a:t>Given</a:t>
            </a:r>
            <a:r>
              <a:rPr lang="en-US" sz="2800" dirty="0" smtClean="0"/>
              <a:t> a complete undirected graph </a:t>
            </a:r>
            <a:r>
              <a:rPr lang="en-US" sz="2800" i="1" dirty="0" smtClean="0"/>
              <a:t>G</a:t>
            </a:r>
            <a:r>
              <a:rPr lang="ru-RU" sz="2800" i="1" dirty="0" smtClean="0"/>
              <a:t> </a:t>
            </a:r>
            <a:r>
              <a:rPr lang="ru-RU" sz="2800" dirty="0" smtClean="0"/>
              <a:t>= (</a:t>
            </a:r>
            <a:r>
              <a:rPr lang="en-US" sz="2800" i="1" dirty="0" smtClean="0"/>
              <a:t>V</a:t>
            </a:r>
            <a:r>
              <a:rPr lang="en-US" sz="2800" dirty="0" smtClean="0"/>
              <a:t>,</a:t>
            </a:r>
            <a:r>
              <a:rPr lang="ru-RU" sz="2800" dirty="0" smtClean="0"/>
              <a:t> </a:t>
            </a:r>
            <a:r>
              <a:rPr lang="en-US" sz="2800" i="1" dirty="0" smtClean="0"/>
              <a:t>E</a:t>
            </a:r>
            <a:r>
              <a:rPr lang="ru-RU" sz="2800" dirty="0" smtClean="0"/>
              <a:t>) </a:t>
            </a:r>
            <a:r>
              <a:rPr lang="en-US" sz="2800" dirty="0" smtClean="0"/>
              <a:t>with nonnegative  edge costs.</a:t>
            </a:r>
            <a:r>
              <a:rPr lang="ru-RU" sz="2800" dirty="0" smtClean="0">
                <a:cs typeface="Times New Roman" pitchFamily="18" charset="0"/>
              </a:rPr>
              <a:t> </a:t>
            </a:r>
          </a:p>
          <a:p>
            <a:pPr eaLnBrk="1" hangingPunct="1"/>
            <a:r>
              <a:rPr lang="en-US" sz="2800" i="1" dirty="0" smtClean="0">
                <a:solidFill>
                  <a:schemeClr val="accent2"/>
                </a:solidFill>
              </a:rPr>
              <a:t>Find </a:t>
            </a:r>
            <a:r>
              <a:rPr lang="en-US" sz="2800" dirty="0" smtClean="0"/>
              <a:t>a minimum cost cycle (Hamiltonian cycle) visiting every vertex exactly once</a:t>
            </a:r>
            <a:r>
              <a:rPr lang="ru-RU" sz="2800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164530E-194F-43EB-AFC5-E25750A3B111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Inapproximability</a:t>
            </a:r>
            <a:endParaRPr lang="en-US" dirty="0" smtClean="0"/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35814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 b="1" dirty="0" smtClean="0">
                <a:solidFill>
                  <a:srgbClr val="CC3399"/>
                </a:solidFill>
              </a:rPr>
              <a:t>Theorem </a:t>
            </a:r>
            <a:r>
              <a:rPr lang="ru-RU" sz="3600" b="1" dirty="0" smtClean="0">
                <a:solidFill>
                  <a:srgbClr val="CC3399"/>
                </a:solidFill>
              </a:rPr>
              <a:t>3</a:t>
            </a:r>
            <a:r>
              <a:rPr lang="en-US" sz="3600" b="1" dirty="0" smtClean="0">
                <a:solidFill>
                  <a:srgbClr val="CC3399"/>
                </a:solidFill>
              </a:rPr>
              <a:t>.</a:t>
            </a:r>
            <a:r>
              <a:rPr lang="ru-RU" sz="3600" b="1" dirty="0" smtClean="0">
                <a:solidFill>
                  <a:srgbClr val="CC3399"/>
                </a:solidFill>
              </a:rPr>
              <a:t>5 </a:t>
            </a:r>
          </a:p>
          <a:p>
            <a:pPr eaLnBrk="1" hangingPunct="1">
              <a:buFontTx/>
              <a:buNone/>
            </a:pPr>
            <a:r>
              <a:rPr lang="ru-RU" sz="3600" dirty="0" smtClean="0"/>
              <a:t>   </a:t>
            </a:r>
            <a:r>
              <a:rPr lang="en-US" dirty="0" smtClean="0"/>
              <a:t>For any polynomial time computable function</a:t>
            </a:r>
            <a:r>
              <a:rPr lang="ru-RU" dirty="0" smtClean="0"/>
              <a:t> </a:t>
            </a:r>
            <a:r>
              <a:rPr lang="el-GR" dirty="0" smtClean="0">
                <a:cs typeface="Times New Roman" pitchFamily="18" charset="0"/>
              </a:rPr>
              <a:t>α</a:t>
            </a:r>
            <a:r>
              <a:rPr lang="ru-RU" dirty="0" smtClean="0">
                <a:cs typeface="Times New Roman" pitchFamily="18" charset="0"/>
              </a:rPr>
              <a:t>(</a:t>
            </a:r>
            <a:r>
              <a:rPr lang="en-US" i="1" dirty="0" smtClean="0">
                <a:cs typeface="Times New Roman" pitchFamily="18" charset="0"/>
              </a:rPr>
              <a:t>n</a:t>
            </a:r>
            <a:r>
              <a:rPr lang="ru-RU" dirty="0" smtClean="0">
                <a:cs typeface="Times New Roman" pitchFamily="18" charset="0"/>
              </a:rPr>
              <a:t>)</a:t>
            </a:r>
            <a:r>
              <a:rPr lang="en-US" dirty="0" smtClean="0">
                <a:cs typeface="Times New Roman" pitchFamily="18" charset="0"/>
              </a:rPr>
              <a:t>,  TSP cannot be approximated within a factor of </a:t>
            </a:r>
            <a:r>
              <a:rPr lang="el-GR" dirty="0" smtClean="0">
                <a:cs typeface="Times New Roman" pitchFamily="18" charset="0"/>
              </a:rPr>
              <a:t>α</a:t>
            </a:r>
            <a:r>
              <a:rPr lang="ru-RU" dirty="0" smtClean="0">
                <a:cs typeface="Times New Roman" pitchFamily="18" charset="0"/>
              </a:rPr>
              <a:t>(</a:t>
            </a:r>
            <a:r>
              <a:rPr lang="en-US" i="1" dirty="0" smtClean="0">
                <a:cs typeface="Times New Roman" pitchFamily="18" charset="0"/>
              </a:rPr>
              <a:t>n</a:t>
            </a:r>
            <a:r>
              <a:rPr lang="ru-RU" dirty="0" smtClean="0">
                <a:cs typeface="Times New Roman" pitchFamily="18" charset="0"/>
              </a:rPr>
              <a:t>), </a:t>
            </a:r>
            <a:r>
              <a:rPr lang="en-US" dirty="0" smtClean="0">
                <a:cs typeface="Times New Roman" pitchFamily="18" charset="0"/>
              </a:rPr>
              <a:t>unless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en-US" b="1" dirty="0" smtClean="0"/>
              <a:t>P</a:t>
            </a:r>
            <a:r>
              <a:rPr lang="ru-RU" b="1" dirty="0" smtClean="0"/>
              <a:t> </a:t>
            </a:r>
            <a:r>
              <a:rPr lang="en-US" b="1" dirty="0" smtClean="0">
                <a:sym typeface="Symbol" pitchFamily="18" charset="2"/>
              </a:rPr>
              <a:t>=</a:t>
            </a:r>
            <a:r>
              <a:rPr lang="ru-RU" dirty="0" smtClean="0"/>
              <a:t> </a:t>
            </a:r>
            <a:r>
              <a:rPr lang="en-US" b="1" dirty="0" smtClean="0"/>
              <a:t>NP</a:t>
            </a:r>
            <a:r>
              <a:rPr lang="ru-RU" dirty="0" smtClean="0"/>
              <a:t>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BAB8E2-FE9E-42B5-AF06-A945EDF47E7F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Sketch of Proof</a:t>
            </a:r>
            <a:endParaRPr lang="ru-RU" dirty="0" smtClean="0"/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Assume, for a contradiction, that there is a factor </a:t>
            </a:r>
            <a:r>
              <a:rPr lang="el-GR" sz="2800" dirty="0" smtClean="0">
                <a:cs typeface="Times New Roman" pitchFamily="18" charset="0"/>
              </a:rPr>
              <a:t>α</a:t>
            </a:r>
            <a:r>
              <a:rPr lang="ru-RU" sz="2800" dirty="0" smtClean="0">
                <a:cs typeface="Times New Roman" pitchFamily="18" charset="0"/>
              </a:rPr>
              <a:t>(</a:t>
            </a:r>
            <a:r>
              <a:rPr lang="en-US" sz="2800" i="1" dirty="0" smtClean="0">
                <a:cs typeface="Times New Roman" pitchFamily="18" charset="0"/>
              </a:rPr>
              <a:t>n</a:t>
            </a:r>
            <a:r>
              <a:rPr lang="ru-RU" sz="2800" dirty="0" smtClean="0">
                <a:cs typeface="Times New Roman" pitchFamily="18" charset="0"/>
              </a:rPr>
              <a:t>)</a:t>
            </a:r>
            <a:r>
              <a:rPr lang="en-US" sz="2800" dirty="0" smtClean="0">
                <a:cs typeface="Times New Roman" pitchFamily="18" charset="0"/>
              </a:rPr>
              <a:t> polynomial time approximation algorithm </a:t>
            </a:r>
            <a:r>
              <a:rPr lang="en-US" sz="2800" i="1" dirty="0" smtClean="0"/>
              <a:t>A </a:t>
            </a:r>
            <a:r>
              <a:rPr lang="en-US" sz="2800" dirty="0" smtClean="0">
                <a:cs typeface="Times New Roman" pitchFamily="18" charset="0"/>
              </a:rPr>
              <a:t>for the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general TSP problem.</a:t>
            </a:r>
            <a:endParaRPr lang="ru-RU" sz="2800" dirty="0" smtClean="0">
              <a:cs typeface="Times New Roman" pitchFamily="18" charset="0"/>
            </a:endParaRPr>
          </a:p>
          <a:p>
            <a:pPr eaLnBrk="1" hangingPunct="1"/>
            <a:r>
              <a:rPr lang="en-US" sz="2800" dirty="0" smtClean="0">
                <a:cs typeface="Times New Roman" pitchFamily="18" charset="0"/>
              </a:rPr>
              <a:t>We will show that </a:t>
            </a:r>
            <a:r>
              <a:rPr lang="en-US" sz="2800" i="1" dirty="0" smtClean="0"/>
              <a:t>A</a:t>
            </a:r>
            <a:r>
              <a:rPr lang="ru-RU" sz="2800" dirty="0" smtClean="0"/>
              <a:t> </a:t>
            </a:r>
            <a:r>
              <a:rPr lang="en-US" sz="2800" dirty="0" smtClean="0"/>
              <a:t>can be used for deciding the Hamiltonian cycle problem (which is NP-complete) in polynomial time, this implying </a:t>
            </a:r>
            <a:r>
              <a:rPr lang="en-US" sz="2800" b="1" dirty="0" smtClean="0"/>
              <a:t>P</a:t>
            </a:r>
            <a:r>
              <a:rPr lang="ru-RU" sz="2800" b="1" dirty="0" smtClean="0"/>
              <a:t> </a:t>
            </a:r>
            <a:r>
              <a:rPr lang="en-US" sz="2800" b="1" dirty="0" smtClean="0">
                <a:sym typeface="Symbol" pitchFamily="18" charset="2"/>
              </a:rPr>
              <a:t>=</a:t>
            </a:r>
            <a:r>
              <a:rPr lang="ru-RU" sz="2800" dirty="0" smtClean="0"/>
              <a:t> </a:t>
            </a:r>
            <a:r>
              <a:rPr lang="en-US" sz="2800" b="1" dirty="0" smtClean="0"/>
              <a:t>NP</a:t>
            </a:r>
            <a:r>
              <a:rPr lang="ru-RU" sz="2800" dirty="0" smtClean="0"/>
              <a:t>. </a:t>
            </a:r>
            <a:endParaRPr lang="ru-RU" sz="2800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Minimum Spanning Tree</a:t>
            </a:r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696200" cy="4373563"/>
          </a:xfrm>
        </p:spPr>
        <p:txBody>
          <a:bodyPr/>
          <a:lstStyle/>
          <a:p>
            <a:pPr eaLnBrk="1" hangingPunct="1"/>
            <a:r>
              <a:rPr lang="en-US" sz="3600" i="1" dirty="0" smtClean="0">
                <a:solidFill>
                  <a:schemeClr val="accent2"/>
                </a:solidFill>
              </a:rPr>
              <a:t>Given</a:t>
            </a:r>
            <a:r>
              <a:rPr lang="en-US" sz="3600" dirty="0" smtClean="0"/>
              <a:t> an undirected graph </a:t>
            </a:r>
            <a:r>
              <a:rPr lang="en-US" sz="3600" i="1" dirty="0" smtClean="0"/>
              <a:t>G=</a:t>
            </a:r>
            <a:r>
              <a:rPr lang="en-US" sz="3600" dirty="0" smtClean="0"/>
              <a:t>(</a:t>
            </a:r>
            <a:r>
              <a:rPr lang="en-US" sz="3600" i="1" dirty="0" smtClean="0"/>
              <a:t>V</a:t>
            </a:r>
            <a:r>
              <a:rPr lang="en-US" sz="3600" dirty="0" smtClean="0"/>
              <a:t>,</a:t>
            </a:r>
            <a:r>
              <a:rPr lang="en-US" sz="3600" i="1" dirty="0" smtClean="0"/>
              <a:t>E</a:t>
            </a:r>
            <a:r>
              <a:rPr lang="en-US" sz="3600" dirty="0" smtClean="0"/>
              <a:t>) with nonnegative edge costs </a:t>
            </a:r>
            <a:r>
              <a:rPr lang="en-US" sz="3600" dirty="0" smtClean="0"/>
              <a:t>               </a:t>
            </a:r>
            <a:r>
              <a:rPr lang="en-US" sz="3600" i="1" dirty="0" smtClean="0"/>
              <a:t>c</a:t>
            </a:r>
            <a:r>
              <a:rPr lang="en-US" sz="3600" dirty="0" smtClean="0"/>
              <a:t>: </a:t>
            </a:r>
            <a:r>
              <a:rPr lang="en-US" sz="3600" i="1" dirty="0" smtClean="0"/>
              <a:t>E</a:t>
            </a:r>
            <a:r>
              <a:rPr lang="en-US" sz="3600" dirty="0" smtClean="0"/>
              <a:t>(</a:t>
            </a:r>
            <a:r>
              <a:rPr lang="en-US" sz="3600" i="1" dirty="0" smtClean="0"/>
              <a:t>G</a:t>
            </a:r>
            <a:r>
              <a:rPr lang="en-US" sz="3600" dirty="0" smtClean="0"/>
              <a:t>) </a:t>
            </a:r>
            <a:r>
              <a:rPr lang="en-US" sz="3600" dirty="0" smtClean="0">
                <a:cs typeface="Times New Roman" pitchFamily="18" charset="0"/>
              </a:rPr>
              <a:t>→ </a:t>
            </a:r>
            <a:r>
              <a:rPr lang="en-US" sz="3600" b="1" dirty="0" smtClean="0">
                <a:cs typeface="Times New Roman" pitchFamily="18" charset="0"/>
              </a:rPr>
              <a:t>R </a:t>
            </a:r>
            <a:r>
              <a:rPr lang="en-US" sz="3600" dirty="0" smtClean="0">
                <a:cs typeface="Times New Roman" pitchFamily="18" charset="0"/>
              </a:rPr>
              <a:t>.</a:t>
            </a:r>
            <a:endParaRPr lang="en-US" sz="3600" b="1" dirty="0" smtClean="0">
              <a:cs typeface="Times New Roman" pitchFamily="18" charset="0"/>
            </a:endParaRPr>
          </a:p>
          <a:p>
            <a:pPr eaLnBrk="1" hangingPunct="1"/>
            <a:r>
              <a:rPr lang="en-US" sz="3600" i="1" dirty="0" smtClean="0">
                <a:solidFill>
                  <a:schemeClr val="accent2"/>
                </a:solidFill>
              </a:rPr>
              <a:t>Find </a:t>
            </a:r>
            <a:r>
              <a:rPr lang="en-US" sz="3600" dirty="0" smtClean="0"/>
              <a:t>a</a:t>
            </a:r>
            <a:r>
              <a:rPr lang="ru-RU" sz="3600" dirty="0" smtClean="0"/>
              <a:t> </a:t>
            </a:r>
            <a:r>
              <a:rPr lang="en-US" sz="3600" dirty="0" smtClean="0"/>
              <a:t>spanning tree in </a:t>
            </a:r>
            <a:r>
              <a:rPr lang="en-US" sz="3600" i="1" dirty="0" smtClean="0"/>
              <a:t>G</a:t>
            </a:r>
            <a:r>
              <a:rPr lang="en-US" sz="3600" dirty="0" smtClean="0"/>
              <a:t> of the </a:t>
            </a:r>
            <a:r>
              <a:rPr lang="en-US" sz="3600" dirty="0" smtClean="0"/>
              <a:t>minimum </a:t>
            </a:r>
            <a:r>
              <a:rPr lang="en-US" sz="3600" dirty="0" smtClean="0"/>
              <a:t>weight.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Central Idea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 smtClean="0"/>
              <a:t>    Reduce the Hamiltonian cycle problem to TSP,              i.e. transform a graph </a:t>
            </a:r>
            <a:r>
              <a:rPr lang="en-US" sz="2800" i="1" dirty="0" smtClean="0"/>
              <a:t>G</a:t>
            </a:r>
            <a:r>
              <a:rPr lang="en-US" sz="2800" dirty="0" smtClean="0"/>
              <a:t> on </a:t>
            </a:r>
            <a:r>
              <a:rPr lang="en-US" sz="2800" i="1" dirty="0" smtClean="0"/>
              <a:t>n</a:t>
            </a:r>
            <a:r>
              <a:rPr lang="en-US" sz="2800" dirty="0" smtClean="0"/>
              <a:t> vertices to an edge-weighted complete graph </a:t>
            </a:r>
            <a:r>
              <a:rPr lang="en-US" sz="2800" i="1" dirty="0" smtClean="0"/>
              <a:t>G</a:t>
            </a:r>
            <a:r>
              <a:rPr lang="en-US" sz="2800" i="1" dirty="0" smtClean="0">
                <a:sym typeface="Symbol"/>
              </a:rPr>
              <a:t></a:t>
            </a:r>
            <a:r>
              <a:rPr lang="en-US" sz="2800" dirty="0" smtClean="0"/>
              <a:t> on </a:t>
            </a:r>
            <a:r>
              <a:rPr lang="en-US" sz="2800" i="1" dirty="0" smtClean="0"/>
              <a:t>n</a:t>
            </a:r>
            <a:r>
              <a:rPr lang="en-US" sz="2800" dirty="0" smtClean="0"/>
              <a:t> vertices such that</a:t>
            </a:r>
          </a:p>
          <a:p>
            <a:r>
              <a:rPr lang="en-US" sz="2800" dirty="0" smtClean="0"/>
              <a:t>If </a:t>
            </a:r>
            <a:r>
              <a:rPr lang="en-US" sz="2800" i="1" dirty="0" smtClean="0"/>
              <a:t>G </a:t>
            </a:r>
            <a:r>
              <a:rPr lang="en-US" sz="2800" dirty="0" smtClean="0"/>
              <a:t>has a Hamiltonian cycle, then the cost of an optimal TSP tour in </a:t>
            </a:r>
            <a:r>
              <a:rPr lang="en-US" sz="2800" i="1" dirty="0" smtClean="0"/>
              <a:t>G</a:t>
            </a:r>
            <a:r>
              <a:rPr lang="en-US" sz="2800" i="1" dirty="0" smtClean="0">
                <a:sym typeface="Symbol"/>
              </a:rPr>
              <a:t></a:t>
            </a:r>
            <a:r>
              <a:rPr lang="en-US" sz="2800" dirty="0" smtClean="0"/>
              <a:t>  is </a:t>
            </a:r>
            <a:r>
              <a:rPr lang="en-US" sz="2800" i="1" dirty="0" smtClean="0"/>
              <a:t>n</a:t>
            </a:r>
            <a:r>
              <a:rPr lang="en-US" sz="2800" dirty="0" smtClean="0"/>
              <a:t>,</a:t>
            </a:r>
            <a:r>
              <a:rPr lang="en-US" sz="2800" i="1" dirty="0" smtClean="0"/>
              <a:t> </a:t>
            </a:r>
            <a:r>
              <a:rPr lang="en-US" sz="2800" dirty="0" smtClean="0"/>
              <a:t>and</a:t>
            </a:r>
          </a:p>
          <a:p>
            <a:r>
              <a:rPr lang="en-US" sz="2800" dirty="0" smtClean="0"/>
              <a:t>If </a:t>
            </a:r>
            <a:r>
              <a:rPr lang="en-US" sz="2800" i="1" dirty="0" smtClean="0"/>
              <a:t>G</a:t>
            </a:r>
            <a:r>
              <a:rPr lang="en-US" sz="2800" dirty="0" smtClean="0"/>
              <a:t> does not have a Hamiltonian cycle, then an optimal TSP tour in </a:t>
            </a:r>
            <a:r>
              <a:rPr lang="en-US" sz="2800" i="1" dirty="0" smtClean="0"/>
              <a:t>G</a:t>
            </a:r>
            <a:r>
              <a:rPr lang="en-US" sz="2800" i="1" dirty="0" smtClean="0">
                <a:sym typeface="Symbol"/>
              </a:rPr>
              <a:t></a:t>
            </a:r>
            <a:r>
              <a:rPr lang="en-US" sz="2800" dirty="0" smtClean="0"/>
              <a:t>  is of  cost greater than </a:t>
            </a:r>
            <a:r>
              <a:rPr lang="en-US" sz="2800" i="1" dirty="0" smtClean="0"/>
              <a:t>n</a:t>
            </a:r>
            <a:r>
              <a:rPr lang="el-GR" sz="2800" dirty="0" smtClean="0">
                <a:cs typeface="Times New Roman" pitchFamily="18" charset="0"/>
              </a:rPr>
              <a:t>α</a:t>
            </a:r>
            <a:r>
              <a:rPr lang="ru-RU" sz="2800" dirty="0" smtClean="0">
                <a:cs typeface="Times New Roman" pitchFamily="18" charset="0"/>
              </a:rPr>
              <a:t>(</a:t>
            </a:r>
            <a:r>
              <a:rPr lang="en-US" sz="2800" i="1" dirty="0" smtClean="0">
                <a:cs typeface="Times New Roman" pitchFamily="18" charset="0"/>
              </a:rPr>
              <a:t>n</a:t>
            </a:r>
            <a:r>
              <a:rPr lang="ru-RU" sz="2800" dirty="0" smtClean="0">
                <a:cs typeface="Times New Roman" pitchFamily="18" charset="0"/>
              </a:rPr>
              <a:t>)</a:t>
            </a:r>
            <a:r>
              <a:rPr lang="en-US" sz="2800" dirty="0" smtClean="0">
                <a:cs typeface="Times New Roman" pitchFamily="18" charset="0"/>
              </a:rPr>
              <a:t>.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2EDEB4-31D6-4CE7-B5FC-444BD4E734B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Reduction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600200"/>
            <a:ext cx="8458200" cy="4525963"/>
          </a:xfrm>
        </p:spPr>
        <p:txBody>
          <a:bodyPr/>
          <a:lstStyle/>
          <a:p>
            <a:r>
              <a:rPr lang="en-US" sz="2800" dirty="0" smtClean="0"/>
              <a:t>Assign a weight of 1 to edges of </a:t>
            </a:r>
            <a:r>
              <a:rPr lang="en-US" sz="2800" i="1" dirty="0" smtClean="0"/>
              <a:t>G</a:t>
            </a:r>
            <a:r>
              <a:rPr lang="en-US" sz="2800" dirty="0" smtClean="0"/>
              <a:t>, and a weight              of </a:t>
            </a:r>
            <a:r>
              <a:rPr lang="en-US" sz="2800" i="1" dirty="0" smtClean="0"/>
              <a:t>n</a:t>
            </a:r>
            <a:r>
              <a:rPr lang="el-GR" sz="2800" dirty="0" smtClean="0">
                <a:cs typeface="Times New Roman" pitchFamily="18" charset="0"/>
              </a:rPr>
              <a:t>α</a:t>
            </a:r>
            <a:r>
              <a:rPr lang="ru-RU" sz="2800" dirty="0" smtClean="0">
                <a:cs typeface="Times New Roman" pitchFamily="18" charset="0"/>
              </a:rPr>
              <a:t>(</a:t>
            </a:r>
            <a:r>
              <a:rPr lang="en-US" sz="2800" i="1" dirty="0" smtClean="0">
                <a:cs typeface="Times New Roman" pitchFamily="18" charset="0"/>
              </a:rPr>
              <a:t>n</a:t>
            </a:r>
            <a:r>
              <a:rPr lang="ru-RU" sz="2800" dirty="0" smtClean="0">
                <a:cs typeface="Times New Roman" pitchFamily="18" charset="0"/>
              </a:rPr>
              <a:t>)</a:t>
            </a:r>
            <a:r>
              <a:rPr lang="en-US" sz="2800" dirty="0" smtClean="0">
                <a:cs typeface="Times New Roman" pitchFamily="18" charset="0"/>
              </a:rPr>
              <a:t> to </a:t>
            </a:r>
            <a:r>
              <a:rPr lang="en-US" sz="2800" dirty="0" err="1" smtClean="0">
                <a:cs typeface="Times New Roman" pitchFamily="18" charset="0"/>
              </a:rPr>
              <a:t>nonedges</a:t>
            </a:r>
            <a:r>
              <a:rPr lang="en-US" sz="2800" dirty="0" smtClean="0">
                <a:cs typeface="Times New Roman" pitchFamily="18" charset="0"/>
              </a:rPr>
              <a:t>, to obtain </a:t>
            </a:r>
            <a:r>
              <a:rPr lang="en-US" sz="2800" i="1" dirty="0" smtClean="0"/>
              <a:t>G</a:t>
            </a:r>
            <a:r>
              <a:rPr lang="en-US" sz="2800" i="1" dirty="0" smtClean="0">
                <a:sym typeface="Symbol"/>
              </a:rPr>
              <a:t></a:t>
            </a:r>
            <a:r>
              <a:rPr lang="en-US" sz="2800" dirty="0" smtClean="0"/>
              <a:t> </a:t>
            </a:r>
            <a:r>
              <a:rPr lang="en-US" sz="2800" dirty="0" smtClean="0">
                <a:cs typeface="Times New Roman" pitchFamily="18" charset="0"/>
              </a:rPr>
              <a:t>.</a:t>
            </a:r>
          </a:p>
          <a:p>
            <a:r>
              <a:rPr lang="en-US" sz="2800" dirty="0" smtClean="0">
                <a:cs typeface="Times New Roman" pitchFamily="18" charset="0"/>
              </a:rPr>
              <a:t>Now, if </a:t>
            </a:r>
            <a:r>
              <a:rPr lang="en-US" sz="2800" i="1" dirty="0" smtClean="0">
                <a:cs typeface="Times New Roman" pitchFamily="18" charset="0"/>
              </a:rPr>
              <a:t>G</a:t>
            </a:r>
            <a:r>
              <a:rPr lang="en-US" sz="2800" dirty="0" smtClean="0">
                <a:cs typeface="Times New Roman" pitchFamily="18" charset="0"/>
              </a:rPr>
              <a:t> has a Hamiltonian cycle, then the corresponding tour in </a:t>
            </a:r>
            <a:r>
              <a:rPr lang="en-US" sz="2800" i="1" dirty="0" smtClean="0"/>
              <a:t>G</a:t>
            </a:r>
            <a:r>
              <a:rPr lang="en-US" sz="2800" i="1" dirty="0" smtClean="0">
                <a:sym typeface="Symbol"/>
              </a:rPr>
              <a:t></a:t>
            </a:r>
            <a:r>
              <a:rPr lang="en-US" sz="2800" dirty="0" smtClean="0"/>
              <a:t>  </a:t>
            </a:r>
            <a:r>
              <a:rPr lang="en-US" sz="2800" dirty="0" smtClean="0">
                <a:cs typeface="Times New Roman" pitchFamily="18" charset="0"/>
              </a:rPr>
              <a:t>has cost </a:t>
            </a:r>
            <a:r>
              <a:rPr lang="en-US" sz="2800" i="1" dirty="0" smtClean="0">
                <a:cs typeface="Times New Roman" pitchFamily="18" charset="0"/>
              </a:rPr>
              <a:t>n</a:t>
            </a:r>
            <a:r>
              <a:rPr lang="en-US" sz="2800" dirty="0" smtClean="0">
                <a:cs typeface="Times New Roman" pitchFamily="18" charset="0"/>
              </a:rPr>
              <a:t>.</a:t>
            </a:r>
          </a:p>
          <a:p>
            <a:r>
              <a:rPr lang="en-US" sz="2800" dirty="0" smtClean="0">
                <a:cs typeface="Times New Roman" pitchFamily="18" charset="0"/>
              </a:rPr>
              <a:t>If </a:t>
            </a:r>
            <a:r>
              <a:rPr lang="en-US" sz="2800" i="1" dirty="0" smtClean="0">
                <a:cs typeface="Times New Roman" pitchFamily="18" charset="0"/>
              </a:rPr>
              <a:t>G</a:t>
            </a:r>
            <a:r>
              <a:rPr lang="en-US" sz="2800" dirty="0" smtClean="0">
                <a:cs typeface="Times New Roman" pitchFamily="18" charset="0"/>
              </a:rPr>
              <a:t> has no Hamiltonian cycle, any tour in </a:t>
            </a:r>
            <a:r>
              <a:rPr lang="en-US" sz="2800" i="1" dirty="0" smtClean="0"/>
              <a:t>G</a:t>
            </a:r>
            <a:r>
              <a:rPr lang="en-US" sz="2800" i="1" dirty="0" smtClean="0">
                <a:sym typeface="Symbol"/>
              </a:rPr>
              <a:t></a:t>
            </a:r>
            <a:r>
              <a:rPr lang="en-US" sz="2800" dirty="0" smtClean="0"/>
              <a:t>  must use an edge of cost </a:t>
            </a:r>
            <a:r>
              <a:rPr lang="en-US" sz="2800" i="1" dirty="0" smtClean="0"/>
              <a:t>n</a:t>
            </a:r>
            <a:r>
              <a:rPr lang="el-GR" sz="2800" dirty="0" smtClean="0">
                <a:cs typeface="Times New Roman" pitchFamily="18" charset="0"/>
              </a:rPr>
              <a:t>α</a:t>
            </a:r>
            <a:r>
              <a:rPr lang="ru-RU" sz="2800" dirty="0" smtClean="0">
                <a:cs typeface="Times New Roman" pitchFamily="18" charset="0"/>
              </a:rPr>
              <a:t>(</a:t>
            </a:r>
            <a:r>
              <a:rPr lang="en-US" sz="2800" i="1" dirty="0" smtClean="0">
                <a:cs typeface="Times New Roman" pitchFamily="18" charset="0"/>
              </a:rPr>
              <a:t>n</a:t>
            </a:r>
            <a:r>
              <a:rPr lang="ru-RU" sz="2800" dirty="0" smtClean="0">
                <a:cs typeface="Times New Roman" pitchFamily="18" charset="0"/>
              </a:rPr>
              <a:t>)</a:t>
            </a:r>
            <a:r>
              <a:rPr lang="en-US" sz="2800" dirty="0" smtClean="0">
                <a:cs typeface="Times New Roman" pitchFamily="18" charset="0"/>
              </a:rPr>
              <a:t>, and therefore has cost &gt; </a:t>
            </a:r>
            <a:r>
              <a:rPr lang="en-US" sz="2800" i="1" dirty="0" smtClean="0"/>
              <a:t>n</a:t>
            </a:r>
            <a:r>
              <a:rPr lang="el-GR" sz="2800" dirty="0" smtClean="0">
                <a:cs typeface="Times New Roman" pitchFamily="18" charset="0"/>
              </a:rPr>
              <a:t>α</a:t>
            </a:r>
            <a:r>
              <a:rPr lang="ru-RU" sz="2800" dirty="0" smtClean="0">
                <a:cs typeface="Times New Roman" pitchFamily="18" charset="0"/>
              </a:rPr>
              <a:t>(</a:t>
            </a:r>
            <a:r>
              <a:rPr lang="en-US" sz="2800" i="1" dirty="0" smtClean="0">
                <a:cs typeface="Times New Roman" pitchFamily="18" charset="0"/>
              </a:rPr>
              <a:t>n</a:t>
            </a:r>
            <a:r>
              <a:rPr lang="ru-RU" sz="2800" dirty="0" smtClean="0">
                <a:cs typeface="Times New Roman" pitchFamily="18" charset="0"/>
              </a:rPr>
              <a:t>)</a:t>
            </a:r>
            <a:r>
              <a:rPr lang="en-US" sz="2800" dirty="0" smtClean="0">
                <a:cs typeface="Times New Roman" pitchFamily="18" charset="0"/>
              </a:rPr>
              <a:t>.</a:t>
            </a:r>
          </a:p>
          <a:p>
            <a:r>
              <a:rPr lang="en-US" sz="2800" dirty="0" smtClean="0">
                <a:cs typeface="Times New Roman" pitchFamily="18" charset="0"/>
              </a:rPr>
              <a:t>When run on </a:t>
            </a:r>
            <a:r>
              <a:rPr lang="en-US" sz="2800" i="1" dirty="0" smtClean="0"/>
              <a:t>G</a:t>
            </a:r>
            <a:r>
              <a:rPr lang="en-US" sz="2800" i="1" dirty="0" smtClean="0">
                <a:sym typeface="Symbol"/>
              </a:rPr>
              <a:t></a:t>
            </a:r>
            <a:r>
              <a:rPr lang="en-US" sz="2800" dirty="0" smtClean="0"/>
              <a:t> , algorithm </a:t>
            </a:r>
            <a:r>
              <a:rPr lang="en-US" sz="2800" i="1" dirty="0" smtClean="0"/>
              <a:t>A </a:t>
            </a:r>
            <a:r>
              <a:rPr lang="en-US" sz="2800" dirty="0" smtClean="0"/>
              <a:t>must return a solution of cost ≤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i="1" dirty="0" smtClean="0"/>
              <a:t>n</a:t>
            </a:r>
            <a:r>
              <a:rPr lang="el-GR" sz="2800" dirty="0" smtClean="0">
                <a:cs typeface="Times New Roman" pitchFamily="18" charset="0"/>
              </a:rPr>
              <a:t>α</a:t>
            </a:r>
            <a:r>
              <a:rPr lang="ru-RU" sz="2800" dirty="0" smtClean="0">
                <a:cs typeface="Times New Roman" pitchFamily="18" charset="0"/>
              </a:rPr>
              <a:t>(</a:t>
            </a:r>
            <a:r>
              <a:rPr lang="en-US" sz="2800" i="1" dirty="0" smtClean="0">
                <a:cs typeface="Times New Roman" pitchFamily="18" charset="0"/>
              </a:rPr>
              <a:t>n</a:t>
            </a:r>
            <a:r>
              <a:rPr lang="ru-RU" sz="2800" dirty="0" smtClean="0">
                <a:cs typeface="Times New Roman" pitchFamily="18" charset="0"/>
              </a:rPr>
              <a:t>)</a:t>
            </a:r>
            <a:r>
              <a:rPr lang="en-US" sz="2800" dirty="0" smtClean="0">
                <a:cs typeface="Times New Roman" pitchFamily="18" charset="0"/>
              </a:rPr>
              <a:t> in the first case, and a solution of                   cost &gt; </a:t>
            </a:r>
            <a:r>
              <a:rPr lang="en-US" sz="2800" i="1" dirty="0" smtClean="0"/>
              <a:t>n</a:t>
            </a:r>
            <a:r>
              <a:rPr lang="el-GR" sz="2800" dirty="0" smtClean="0">
                <a:cs typeface="Times New Roman" pitchFamily="18" charset="0"/>
              </a:rPr>
              <a:t>α</a:t>
            </a:r>
            <a:r>
              <a:rPr lang="ru-RU" sz="2800" dirty="0" smtClean="0">
                <a:cs typeface="Times New Roman" pitchFamily="18" charset="0"/>
              </a:rPr>
              <a:t>(</a:t>
            </a:r>
            <a:r>
              <a:rPr lang="en-US" sz="2800" i="1" dirty="0" smtClean="0">
                <a:cs typeface="Times New Roman" pitchFamily="18" charset="0"/>
              </a:rPr>
              <a:t>n</a:t>
            </a:r>
            <a:r>
              <a:rPr lang="ru-RU" sz="2800" dirty="0" smtClean="0">
                <a:cs typeface="Times New Roman" pitchFamily="18" charset="0"/>
              </a:rPr>
              <a:t>)</a:t>
            </a:r>
            <a:r>
              <a:rPr lang="en-US" sz="2800" dirty="0" smtClean="0">
                <a:cs typeface="Times New Roman" pitchFamily="18" charset="0"/>
              </a:rPr>
              <a:t> in the second case. Thus, it can be used for deciding whether </a:t>
            </a:r>
            <a:r>
              <a:rPr lang="en-US" sz="2800" i="1" dirty="0" smtClean="0">
                <a:cs typeface="Times New Roman" pitchFamily="18" charset="0"/>
              </a:rPr>
              <a:t>G</a:t>
            </a:r>
            <a:r>
              <a:rPr lang="en-US" sz="2800" dirty="0" smtClean="0">
                <a:cs typeface="Times New Roman" pitchFamily="18" charset="0"/>
              </a:rPr>
              <a:t> contains a Hamiltonian cycle.</a:t>
            </a:r>
            <a:endParaRPr lang="ru-RU" sz="2800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2EDEB4-31D6-4CE7-B5FC-444BD4E734B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739CB1-D569-41CB-9902-6823888747B1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Metric TSP</a:t>
            </a:r>
            <a:endParaRPr lang="ru-RU" sz="4000" dirty="0" smtClean="0"/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i="1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i="1" dirty="0" smtClean="0">
                <a:solidFill>
                  <a:schemeClr val="accent2"/>
                </a:solidFill>
              </a:rPr>
              <a:t>Given</a:t>
            </a:r>
            <a:r>
              <a:rPr lang="en-US" dirty="0" smtClean="0"/>
              <a:t> a complete undirected graph </a:t>
            </a:r>
            <a:r>
              <a:rPr lang="en-US" i="1" dirty="0" smtClean="0"/>
              <a:t>G</a:t>
            </a:r>
            <a:r>
              <a:rPr lang="ru-RU" i="1" dirty="0" smtClean="0"/>
              <a:t> </a:t>
            </a:r>
            <a:r>
              <a:rPr lang="ru-RU" dirty="0" smtClean="0"/>
              <a:t>= (</a:t>
            </a:r>
            <a:r>
              <a:rPr lang="en-US" i="1" dirty="0" smtClean="0"/>
              <a:t>V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  <a:r>
              <a:rPr lang="en-US" i="1" dirty="0" smtClean="0"/>
              <a:t>E</a:t>
            </a:r>
            <a:r>
              <a:rPr lang="ru-RU" dirty="0" smtClean="0"/>
              <a:t>) </a:t>
            </a:r>
            <a:r>
              <a:rPr lang="en-US" dirty="0" smtClean="0"/>
              <a:t>with nonnegative  edge costs, such that for any three vertices </a:t>
            </a:r>
            <a:r>
              <a:rPr lang="en-US" i="1" dirty="0" smtClean="0">
                <a:cs typeface="Times New Roman" pitchFamily="18" charset="0"/>
              </a:rPr>
              <a:t>u</a:t>
            </a:r>
            <a:r>
              <a:rPr lang="en-US" dirty="0" smtClean="0">
                <a:cs typeface="Times New Roman" pitchFamily="18" charset="0"/>
              </a:rPr>
              <a:t>, </a:t>
            </a:r>
            <a:r>
              <a:rPr lang="en-US" i="1" dirty="0" smtClean="0">
                <a:cs typeface="Times New Roman" pitchFamily="18" charset="0"/>
              </a:rPr>
              <a:t>v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en-US" dirty="0" smtClean="0">
                <a:cs typeface="Times New Roman" pitchFamily="18" charset="0"/>
              </a:rPr>
              <a:t>and </a:t>
            </a:r>
            <a:r>
              <a:rPr lang="en-US" i="1" dirty="0" smtClean="0">
                <a:cs typeface="Times New Roman" pitchFamily="18" charset="0"/>
              </a:rPr>
              <a:t>w</a:t>
            </a:r>
            <a:r>
              <a:rPr lang="en-US" dirty="0" smtClean="0">
                <a:cs typeface="Times New Roman" pitchFamily="18" charset="0"/>
              </a:rPr>
              <a:t>,</a:t>
            </a:r>
            <a:r>
              <a:rPr lang="en-US" i="1" dirty="0" smtClean="0">
                <a:cs typeface="Times New Roman" pitchFamily="18" charset="0"/>
              </a:rPr>
              <a:t>                                            </a:t>
            </a:r>
            <a:r>
              <a:rPr lang="en-US" i="1" dirty="0" smtClean="0"/>
              <a:t>cost</a:t>
            </a:r>
            <a:r>
              <a:rPr lang="ru-RU" dirty="0" smtClean="0"/>
              <a:t>(</a:t>
            </a:r>
            <a:r>
              <a:rPr lang="en-US" i="1" dirty="0" err="1" smtClean="0">
                <a:cs typeface="Times New Roman" pitchFamily="18" charset="0"/>
              </a:rPr>
              <a:t>u</a:t>
            </a:r>
            <a:r>
              <a:rPr lang="en-US" dirty="0" err="1" smtClean="0">
                <a:cs typeface="Times New Roman" pitchFamily="18" charset="0"/>
              </a:rPr>
              <a:t>,</a:t>
            </a:r>
            <a:r>
              <a:rPr lang="en-US" i="1" dirty="0" err="1" smtClean="0">
                <a:cs typeface="Times New Roman" pitchFamily="18" charset="0"/>
              </a:rPr>
              <a:t>v</a:t>
            </a:r>
            <a:r>
              <a:rPr lang="ru-RU" dirty="0" smtClean="0"/>
              <a:t>)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dirty="0" smtClean="0">
                <a:cs typeface="Times New Roman" pitchFamily="18" charset="0"/>
                <a:sym typeface="Symbol" pitchFamily="18" charset="2"/>
              </a:rPr>
              <a:t>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en-US" i="1" dirty="0" smtClean="0"/>
              <a:t>cost</a:t>
            </a:r>
            <a:r>
              <a:rPr lang="ru-RU" dirty="0" smtClean="0"/>
              <a:t>(</a:t>
            </a:r>
            <a:r>
              <a:rPr lang="en-US" i="1" dirty="0" err="1" smtClean="0">
                <a:cs typeface="Times New Roman" pitchFamily="18" charset="0"/>
              </a:rPr>
              <a:t>u</a:t>
            </a:r>
            <a:r>
              <a:rPr lang="en-US" dirty="0" err="1" smtClean="0">
                <a:cs typeface="Times New Roman" pitchFamily="18" charset="0"/>
              </a:rPr>
              <a:t>,</a:t>
            </a:r>
            <a:r>
              <a:rPr lang="en-US" i="1" dirty="0" err="1" smtClean="0">
                <a:cs typeface="Times New Roman" pitchFamily="18" charset="0"/>
              </a:rPr>
              <a:t>w</a:t>
            </a:r>
            <a:r>
              <a:rPr lang="ru-RU" dirty="0" smtClean="0"/>
              <a:t>)</a:t>
            </a:r>
            <a:r>
              <a:rPr lang="ru-RU" dirty="0" smtClean="0">
                <a:cs typeface="Times New Roman" pitchFamily="18" charset="0"/>
              </a:rPr>
              <a:t> + </a:t>
            </a:r>
            <a:r>
              <a:rPr lang="en-US" i="1" dirty="0" smtClean="0"/>
              <a:t>cost</a:t>
            </a:r>
            <a:r>
              <a:rPr lang="ru-RU" dirty="0" smtClean="0"/>
              <a:t>(</a:t>
            </a:r>
            <a:r>
              <a:rPr lang="en-US" i="1" dirty="0" err="1" smtClean="0">
                <a:cs typeface="Times New Roman" pitchFamily="18" charset="0"/>
              </a:rPr>
              <a:t>w</a:t>
            </a:r>
            <a:r>
              <a:rPr lang="en-US" dirty="0" err="1" smtClean="0">
                <a:cs typeface="Times New Roman" pitchFamily="18" charset="0"/>
              </a:rPr>
              <a:t>,</a:t>
            </a:r>
            <a:r>
              <a:rPr lang="en-US" i="1" dirty="0" err="1" smtClean="0">
                <a:cs typeface="Times New Roman" pitchFamily="18" charset="0"/>
              </a:rPr>
              <a:t>v</a:t>
            </a:r>
            <a:r>
              <a:rPr lang="ru-RU" dirty="0" smtClean="0"/>
              <a:t>)</a:t>
            </a:r>
            <a:r>
              <a:rPr lang="en-US" dirty="0" smtClean="0"/>
              <a:t> .</a:t>
            </a:r>
            <a:r>
              <a:rPr lang="ru-RU" dirty="0" smtClean="0">
                <a:cs typeface="Times New Roman" pitchFamily="18" charset="0"/>
              </a:rPr>
              <a:t> </a:t>
            </a:r>
          </a:p>
          <a:p>
            <a:pPr eaLnBrk="1" hangingPunct="1"/>
            <a:r>
              <a:rPr lang="en-US" i="1" dirty="0" smtClean="0">
                <a:solidFill>
                  <a:schemeClr val="accent2"/>
                </a:solidFill>
              </a:rPr>
              <a:t>Find </a:t>
            </a:r>
            <a:r>
              <a:rPr lang="en-US" dirty="0" smtClean="0"/>
              <a:t>a minimum cost Hamiltonian cycle.</a:t>
            </a: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3100E1-4480-4358-B34D-C51A4D71416E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Algorithm MST</a:t>
            </a:r>
            <a:r>
              <a:rPr lang="ru-RU" dirty="0" smtClean="0"/>
              <a:t>-2</a:t>
            </a:r>
            <a:r>
              <a:rPr lang="en-US" dirty="0" smtClean="0"/>
              <a:t> 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spcBef>
                <a:spcPct val="0"/>
              </a:spcBef>
              <a:buFontTx/>
              <a:buNone/>
            </a:pPr>
            <a:endParaRPr lang="en-US" dirty="0" smtClean="0">
              <a:latin typeface="Times" pitchFamily="18" charset="0"/>
              <a:ea typeface="MS Mincho" pitchFamily="49" charset="-128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sz="2800" b="1" dirty="0" smtClean="0"/>
              <a:t>Input </a:t>
            </a:r>
            <a:r>
              <a:rPr lang="en-US" sz="2800" dirty="0" smtClean="0"/>
              <a:t>(</a:t>
            </a:r>
            <a:r>
              <a:rPr lang="en-US" sz="2800" i="1" dirty="0" smtClean="0"/>
              <a:t>G</a:t>
            </a:r>
            <a:r>
              <a:rPr lang="ru-RU" sz="2800" dirty="0" smtClean="0"/>
              <a:t>,</a:t>
            </a:r>
            <a:r>
              <a:rPr lang="en-US" sz="2800" dirty="0" smtClean="0">
                <a:ea typeface="MS Mincho" pitchFamily="49" charset="-128"/>
                <a:sym typeface="Symbol" pitchFamily="18" charset="2"/>
              </a:rPr>
              <a:t> </a:t>
            </a:r>
            <a:r>
              <a:rPr lang="en-US" sz="2800" i="1" dirty="0" smtClean="0"/>
              <a:t>cost</a:t>
            </a:r>
            <a:r>
              <a:rPr lang="en-US" sz="2800" dirty="0" smtClean="0"/>
              <a:t>: </a:t>
            </a:r>
            <a:r>
              <a:rPr lang="en-US" sz="2800" i="1" dirty="0" smtClean="0"/>
              <a:t>E</a:t>
            </a:r>
            <a:r>
              <a:rPr lang="en-US" sz="2800" dirty="0" smtClean="0"/>
              <a:t> </a:t>
            </a:r>
            <a:r>
              <a:rPr lang="en-US" sz="2800" dirty="0" smtClean="0">
                <a:cs typeface="Times New Roman" pitchFamily="18" charset="0"/>
              </a:rPr>
              <a:t>→ </a:t>
            </a:r>
            <a:r>
              <a:rPr lang="en-US" sz="2800" b="1" dirty="0" smtClean="0">
                <a:cs typeface="Times New Roman" pitchFamily="18" charset="0"/>
              </a:rPr>
              <a:t>Q</a:t>
            </a:r>
            <a:r>
              <a:rPr lang="en-US" sz="2800" b="1" baseline="30000" dirty="0" smtClean="0">
                <a:cs typeface="Times New Roman" pitchFamily="18" charset="0"/>
              </a:rPr>
              <a:t>+</a:t>
            </a:r>
            <a:r>
              <a:rPr lang="en-US" sz="2800" dirty="0" smtClean="0">
                <a:cs typeface="Times New Roman" pitchFamily="18" charset="0"/>
              </a:rPr>
              <a:t>)</a:t>
            </a:r>
            <a:endParaRPr lang="en-US" sz="2800" dirty="0" smtClean="0"/>
          </a:p>
          <a:p>
            <a:pPr marL="609600" indent="-609600">
              <a:spcBef>
                <a:spcPct val="0"/>
              </a:spcBef>
              <a:buFontTx/>
              <a:buAutoNum type="arabicParenR"/>
            </a:pPr>
            <a:r>
              <a:rPr lang="ru-RU" sz="2800" dirty="0" smtClean="0"/>
              <a:t> </a:t>
            </a:r>
            <a:r>
              <a:rPr lang="en-US" sz="2800" dirty="0" smtClean="0"/>
              <a:t>Find an MST, </a:t>
            </a:r>
            <a:r>
              <a:rPr lang="en-US" sz="2800" i="1" dirty="0" smtClean="0"/>
              <a:t>T</a:t>
            </a:r>
            <a:r>
              <a:rPr lang="en-US" sz="2800" dirty="0" smtClean="0"/>
              <a:t>, of </a:t>
            </a:r>
            <a:r>
              <a:rPr lang="en-US" sz="2800" i="1" dirty="0" smtClean="0"/>
              <a:t>G</a:t>
            </a:r>
            <a:r>
              <a:rPr lang="ru-RU" sz="2800" dirty="0" smtClean="0">
                <a:sym typeface="Symbol" pitchFamily="18" charset="2"/>
              </a:rPr>
              <a:t>.</a:t>
            </a:r>
            <a:r>
              <a:rPr lang="en-US" sz="2800" dirty="0" smtClean="0">
                <a:ea typeface="MS Mincho" pitchFamily="49" charset="-128"/>
                <a:sym typeface="Symbol" pitchFamily="18" charset="2"/>
              </a:rPr>
              <a:t> </a:t>
            </a:r>
            <a:endParaRPr lang="ru-RU" sz="2800" dirty="0" smtClean="0">
              <a:sym typeface="Symbol" pitchFamily="18" charset="2"/>
            </a:endParaRPr>
          </a:p>
          <a:p>
            <a:pPr marL="609600" indent="-609600">
              <a:spcBef>
                <a:spcPct val="0"/>
              </a:spcBef>
              <a:buFontTx/>
              <a:buAutoNum type="arabicParenR" startAt="2"/>
            </a:pPr>
            <a:r>
              <a:rPr lang="ru-RU" sz="2800" dirty="0" smtClean="0">
                <a:sym typeface="MT Extra" pitchFamily="18" charset="2"/>
              </a:rPr>
              <a:t> </a:t>
            </a:r>
            <a:r>
              <a:rPr lang="en-US" sz="2800" dirty="0" smtClean="0">
                <a:sym typeface="MT Extra" pitchFamily="18" charset="2"/>
              </a:rPr>
              <a:t>Double every edge of the MST to obtain an </a:t>
            </a:r>
            <a:r>
              <a:rPr lang="en-US" sz="2800" dirty="0" err="1" smtClean="0">
                <a:sym typeface="MT Extra" pitchFamily="18" charset="2"/>
              </a:rPr>
              <a:t>Eulerian</a:t>
            </a:r>
            <a:r>
              <a:rPr lang="en-US" sz="2800" dirty="0" smtClean="0">
                <a:sym typeface="MT Extra" pitchFamily="18" charset="2"/>
              </a:rPr>
              <a:t> graph</a:t>
            </a:r>
            <a:r>
              <a:rPr lang="ru-RU" sz="2800" dirty="0" smtClean="0"/>
              <a:t>.</a:t>
            </a:r>
          </a:p>
          <a:p>
            <a:pPr marL="609600" indent="-609600">
              <a:spcBef>
                <a:spcPct val="0"/>
              </a:spcBef>
              <a:buFontTx/>
              <a:buAutoNum type="arabicParenR" startAt="2"/>
            </a:pPr>
            <a:r>
              <a:rPr lang="ru-RU" sz="2800" dirty="0" smtClean="0">
                <a:sym typeface="MT Extra" pitchFamily="18" charset="2"/>
              </a:rPr>
              <a:t> </a:t>
            </a:r>
            <a:r>
              <a:rPr lang="en-US" sz="2800" dirty="0" smtClean="0">
                <a:sym typeface="MT Extra" pitchFamily="18" charset="2"/>
              </a:rPr>
              <a:t>Find an </a:t>
            </a:r>
            <a:r>
              <a:rPr lang="en-US" sz="2800" dirty="0" err="1" smtClean="0">
                <a:sym typeface="MT Extra" pitchFamily="18" charset="2"/>
              </a:rPr>
              <a:t>Eulerian</a:t>
            </a:r>
            <a:r>
              <a:rPr lang="en-US" sz="2800" dirty="0" smtClean="0">
                <a:sym typeface="MT Extra" pitchFamily="18" charset="2"/>
              </a:rPr>
              <a:t> tour </a:t>
            </a:r>
            <a:r>
              <a:rPr lang="en-US" sz="2800" i="1" dirty="0" smtClean="0">
                <a:sym typeface="MT Extra" pitchFamily="18" charset="2"/>
              </a:rPr>
              <a:t>R</a:t>
            </a:r>
            <a:r>
              <a:rPr lang="en-US" sz="2800" dirty="0" smtClean="0">
                <a:sym typeface="MT Extra" pitchFamily="18" charset="2"/>
              </a:rPr>
              <a:t>, on this graph</a:t>
            </a:r>
            <a:r>
              <a:rPr lang="ru-RU" sz="2800" dirty="0" smtClean="0"/>
              <a:t>.</a:t>
            </a:r>
          </a:p>
          <a:p>
            <a:pPr marL="609600" indent="-609600">
              <a:spcBef>
                <a:spcPct val="0"/>
              </a:spcBef>
              <a:buFontTx/>
              <a:buAutoNum type="arabicParenR" startAt="2"/>
            </a:pPr>
            <a:r>
              <a:rPr lang="ru-RU" sz="2800" dirty="0" smtClean="0">
                <a:sym typeface="MT Extra" pitchFamily="18" charset="2"/>
              </a:rPr>
              <a:t> </a:t>
            </a:r>
            <a:r>
              <a:rPr lang="en-US" sz="2800" dirty="0" smtClean="0">
                <a:sym typeface="MT Extra" pitchFamily="18" charset="2"/>
              </a:rPr>
              <a:t>Output the tour that visits vertices of </a:t>
            </a:r>
            <a:r>
              <a:rPr lang="en-US" sz="2800" i="1" dirty="0" smtClean="0">
                <a:sym typeface="MT Extra" pitchFamily="18" charset="2"/>
              </a:rPr>
              <a:t>G</a:t>
            </a:r>
            <a:r>
              <a:rPr lang="en-US" sz="2800" dirty="0" smtClean="0">
                <a:sym typeface="MT Extra" pitchFamily="18" charset="2"/>
              </a:rPr>
              <a:t> in the order of their first appearance in </a:t>
            </a:r>
            <a:r>
              <a:rPr lang="en-US" sz="2800" i="1" dirty="0" smtClean="0">
                <a:sym typeface="MT Extra" pitchFamily="18" charset="2"/>
              </a:rPr>
              <a:t>R</a:t>
            </a:r>
            <a:r>
              <a:rPr lang="ru-RU" sz="2800" i="1" dirty="0" smtClean="0">
                <a:sym typeface="MT Extra" pitchFamily="18" charset="2"/>
              </a:rPr>
              <a:t>.</a:t>
            </a:r>
            <a:r>
              <a:rPr lang="ru-RU" sz="2800" dirty="0" smtClean="0">
                <a:sym typeface="MT Extra" pitchFamily="18" charset="2"/>
              </a:rPr>
              <a:t> </a:t>
            </a:r>
            <a:r>
              <a:rPr lang="en-US" sz="2800" dirty="0" smtClean="0">
                <a:sym typeface="MT Extra" pitchFamily="18" charset="2"/>
              </a:rPr>
              <a:t>Let </a:t>
            </a:r>
            <a:r>
              <a:rPr lang="en-US" sz="2800" i="1" dirty="0" smtClean="0">
                <a:sym typeface="MT Extra" pitchFamily="18" charset="2"/>
              </a:rPr>
              <a:t>C</a:t>
            </a:r>
            <a:r>
              <a:rPr lang="en-US" sz="2800" dirty="0" smtClean="0">
                <a:sym typeface="MT Extra" pitchFamily="18" charset="2"/>
              </a:rPr>
              <a:t> be this tour</a:t>
            </a:r>
            <a:r>
              <a:rPr lang="en-US" sz="2800" i="1" dirty="0" smtClean="0">
                <a:sym typeface="MT Extra" pitchFamily="18" charset="2"/>
              </a:rPr>
              <a:t>.</a:t>
            </a: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sz="2800" b="1" dirty="0" smtClean="0">
                <a:sym typeface="MT Extra" pitchFamily="18" charset="2"/>
              </a:rPr>
              <a:t>Output</a:t>
            </a:r>
            <a:r>
              <a:rPr lang="ru-RU" sz="2800" dirty="0" smtClean="0">
                <a:sym typeface="MT Extra" pitchFamily="18" charset="2"/>
              </a:rPr>
              <a:t> </a:t>
            </a:r>
            <a:r>
              <a:rPr lang="en-US" sz="2800" dirty="0" smtClean="0">
                <a:sym typeface="MT Extra" pitchFamily="18" charset="2"/>
              </a:rPr>
              <a:t>(</a:t>
            </a:r>
            <a:r>
              <a:rPr lang="ru-RU" sz="2800" i="1" dirty="0" smtClean="0">
                <a:sym typeface="MT Extra" pitchFamily="18" charset="2"/>
              </a:rPr>
              <a:t>С</a:t>
            </a:r>
            <a:r>
              <a:rPr lang="en-US" sz="2800" dirty="0" smtClean="0">
                <a:sym typeface="MT Extra" pitchFamily="18" charset="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F0B184-24FB-49A6-BDBB-FBD908DC3596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Example</a:t>
            </a:r>
            <a:endParaRPr lang="ru-RU" sz="4000" dirty="0" smtClean="0"/>
          </a:p>
        </p:txBody>
      </p:sp>
      <p:sp>
        <p:nvSpPr>
          <p:cNvPr id="24580" name="Oval 3"/>
          <p:cNvSpPr>
            <a:spLocks noChangeAspect="1" noChangeArrowheads="1"/>
          </p:cNvSpPr>
          <p:nvPr/>
        </p:nvSpPr>
        <p:spPr bwMode="auto">
          <a:xfrm>
            <a:off x="914400" y="3967163"/>
            <a:ext cx="230188" cy="23018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581" name="Oval 4"/>
          <p:cNvSpPr>
            <a:spLocks noChangeAspect="1" noChangeArrowheads="1"/>
          </p:cNvSpPr>
          <p:nvPr/>
        </p:nvSpPr>
        <p:spPr bwMode="auto">
          <a:xfrm>
            <a:off x="2819400" y="4805363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582" name="Oval 5"/>
          <p:cNvSpPr>
            <a:spLocks noChangeAspect="1" noChangeArrowheads="1"/>
          </p:cNvSpPr>
          <p:nvPr/>
        </p:nvSpPr>
        <p:spPr bwMode="auto">
          <a:xfrm>
            <a:off x="3962400" y="3967163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4583" name="AutoShape 6"/>
          <p:cNvCxnSpPr>
            <a:cxnSpLocks noChangeShapeType="1"/>
            <a:stCxn id="24581" idx="3"/>
            <a:endCxn id="24585" idx="7"/>
          </p:cNvCxnSpPr>
          <p:nvPr/>
        </p:nvCxnSpPr>
        <p:spPr bwMode="auto">
          <a:xfrm flipH="1">
            <a:off x="1333500" y="4995863"/>
            <a:ext cx="1519238" cy="757237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9575" name="AutoShape 7"/>
          <p:cNvCxnSpPr>
            <a:cxnSpLocks noChangeShapeType="1"/>
            <a:stCxn id="24581" idx="0"/>
            <a:endCxn id="24580" idx="6"/>
          </p:cNvCxnSpPr>
          <p:nvPr/>
        </p:nvCxnSpPr>
        <p:spPr bwMode="auto">
          <a:xfrm flipH="1" flipV="1">
            <a:off x="1144588" y="4083050"/>
            <a:ext cx="1787525" cy="722313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sp>
        <p:nvSpPr>
          <p:cNvPr id="24585" name="Oval 8"/>
          <p:cNvSpPr>
            <a:spLocks noChangeAspect="1" noChangeArrowheads="1"/>
          </p:cNvSpPr>
          <p:nvPr/>
        </p:nvSpPr>
        <p:spPr bwMode="auto">
          <a:xfrm>
            <a:off x="1143000" y="5719763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09577" name="AutoShape 9"/>
          <p:cNvCxnSpPr>
            <a:cxnSpLocks noChangeShapeType="1"/>
            <a:stCxn id="24581" idx="7"/>
            <a:endCxn id="24582" idx="3"/>
          </p:cNvCxnSpPr>
          <p:nvPr/>
        </p:nvCxnSpPr>
        <p:spPr bwMode="auto">
          <a:xfrm flipV="1">
            <a:off x="3009900" y="4157663"/>
            <a:ext cx="985838" cy="681037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24587" name="Oval 10"/>
          <p:cNvSpPr>
            <a:spLocks noChangeAspect="1" noChangeArrowheads="1"/>
          </p:cNvSpPr>
          <p:nvPr/>
        </p:nvSpPr>
        <p:spPr bwMode="auto">
          <a:xfrm>
            <a:off x="6629400" y="4881563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588" name="Oval 11"/>
          <p:cNvSpPr>
            <a:spLocks noChangeAspect="1" noChangeArrowheads="1"/>
          </p:cNvSpPr>
          <p:nvPr/>
        </p:nvSpPr>
        <p:spPr bwMode="auto">
          <a:xfrm>
            <a:off x="5257800" y="3890963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589" name="Oval 12"/>
          <p:cNvSpPr>
            <a:spLocks noChangeAspect="1" noChangeArrowheads="1"/>
          </p:cNvSpPr>
          <p:nvPr/>
        </p:nvSpPr>
        <p:spPr bwMode="auto">
          <a:xfrm>
            <a:off x="6400800" y="3052763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4590" name="AutoShape 13"/>
          <p:cNvCxnSpPr>
            <a:cxnSpLocks noChangeShapeType="1"/>
            <a:stCxn id="24588" idx="3"/>
            <a:endCxn id="24592" idx="7"/>
          </p:cNvCxnSpPr>
          <p:nvPr/>
        </p:nvCxnSpPr>
        <p:spPr bwMode="auto">
          <a:xfrm flipH="1">
            <a:off x="4991100" y="4081463"/>
            <a:ext cx="300038" cy="1824037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4591" name="AutoShape 14"/>
          <p:cNvCxnSpPr>
            <a:cxnSpLocks noChangeShapeType="1"/>
            <a:stCxn id="24588" idx="5"/>
            <a:endCxn id="24587" idx="1"/>
          </p:cNvCxnSpPr>
          <p:nvPr/>
        </p:nvCxnSpPr>
        <p:spPr bwMode="auto">
          <a:xfrm>
            <a:off x="5448300" y="4081463"/>
            <a:ext cx="1214438" cy="83343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sp>
        <p:nvSpPr>
          <p:cNvPr id="24592" name="Oval 15"/>
          <p:cNvSpPr>
            <a:spLocks noChangeAspect="1" noChangeArrowheads="1"/>
          </p:cNvSpPr>
          <p:nvPr/>
        </p:nvSpPr>
        <p:spPr bwMode="auto">
          <a:xfrm>
            <a:off x="4800600" y="5872163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09584" name="AutoShape 16"/>
          <p:cNvCxnSpPr>
            <a:cxnSpLocks noChangeShapeType="1"/>
            <a:stCxn id="24588" idx="7"/>
            <a:endCxn id="24589" idx="3"/>
          </p:cNvCxnSpPr>
          <p:nvPr/>
        </p:nvCxnSpPr>
        <p:spPr bwMode="auto">
          <a:xfrm flipV="1">
            <a:off x="5448300" y="3243263"/>
            <a:ext cx="985838" cy="681037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9585" name="AutoShape 17"/>
          <p:cNvCxnSpPr>
            <a:cxnSpLocks noChangeShapeType="1"/>
            <a:endCxn id="24588" idx="2"/>
          </p:cNvCxnSpPr>
          <p:nvPr/>
        </p:nvCxnSpPr>
        <p:spPr bwMode="auto">
          <a:xfrm flipV="1">
            <a:off x="4191000" y="4003675"/>
            <a:ext cx="1066800" cy="349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9586" name="AutoShape 18"/>
          <p:cNvCxnSpPr>
            <a:cxnSpLocks noChangeShapeType="1"/>
            <a:stCxn id="24580" idx="7"/>
            <a:endCxn id="24581" idx="0"/>
          </p:cNvCxnSpPr>
          <p:nvPr/>
        </p:nvCxnSpPr>
        <p:spPr bwMode="auto">
          <a:xfrm rot="5400000" flipV="1">
            <a:off x="1619250" y="3492500"/>
            <a:ext cx="804863" cy="1820863"/>
          </a:xfrm>
          <a:prstGeom prst="curvedConnector3">
            <a:avLst>
              <a:gd name="adj1" fmla="val -32546"/>
            </a:avLst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cxnSp>
        <p:nvCxnSpPr>
          <p:cNvPr id="109587" name="AutoShape 19"/>
          <p:cNvCxnSpPr>
            <a:cxnSpLocks noChangeShapeType="1"/>
            <a:stCxn id="24581" idx="2"/>
            <a:endCxn id="24580" idx="4"/>
          </p:cNvCxnSpPr>
          <p:nvPr/>
        </p:nvCxnSpPr>
        <p:spPr bwMode="auto">
          <a:xfrm rot="10800000">
            <a:off x="1030288" y="4197350"/>
            <a:ext cx="1789112" cy="720725"/>
          </a:xfrm>
          <a:prstGeom prst="curvedConnector2">
            <a:avLst/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cxnSp>
        <p:nvCxnSpPr>
          <p:cNvPr id="109588" name="AutoShape 20"/>
          <p:cNvCxnSpPr>
            <a:cxnSpLocks noChangeShapeType="1"/>
            <a:stCxn id="24581" idx="4"/>
            <a:endCxn id="24585" idx="6"/>
          </p:cNvCxnSpPr>
          <p:nvPr/>
        </p:nvCxnSpPr>
        <p:spPr bwMode="auto">
          <a:xfrm rot="5400000">
            <a:off x="1747838" y="4648200"/>
            <a:ext cx="803275" cy="1565275"/>
          </a:xfrm>
          <a:prstGeom prst="curvedConnector2">
            <a:avLst/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cxnSp>
        <p:nvCxnSpPr>
          <p:cNvPr id="109589" name="AutoShape 21"/>
          <p:cNvCxnSpPr>
            <a:cxnSpLocks noChangeShapeType="1"/>
            <a:stCxn id="24585" idx="0"/>
            <a:endCxn id="24581" idx="2"/>
          </p:cNvCxnSpPr>
          <p:nvPr/>
        </p:nvCxnSpPr>
        <p:spPr bwMode="auto">
          <a:xfrm rot="-5400000">
            <a:off x="1636713" y="4537075"/>
            <a:ext cx="801688" cy="1563687"/>
          </a:xfrm>
          <a:prstGeom prst="curvedConnector2">
            <a:avLst/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cxnSp>
        <p:nvCxnSpPr>
          <p:cNvPr id="109590" name="AutoShape 22"/>
          <p:cNvCxnSpPr>
            <a:cxnSpLocks noChangeShapeType="1"/>
            <a:stCxn id="24581" idx="7"/>
            <a:endCxn id="24582" idx="2"/>
          </p:cNvCxnSpPr>
          <p:nvPr/>
        </p:nvCxnSpPr>
        <p:spPr bwMode="auto">
          <a:xfrm rot="-5400000">
            <a:off x="3106737" y="3983038"/>
            <a:ext cx="758825" cy="952500"/>
          </a:xfrm>
          <a:prstGeom prst="curvedConnector2">
            <a:avLst/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cxnSp>
        <p:nvCxnSpPr>
          <p:cNvPr id="109591" name="AutoShape 23"/>
          <p:cNvCxnSpPr>
            <a:cxnSpLocks noChangeShapeType="1"/>
            <a:stCxn id="24582" idx="7"/>
            <a:endCxn id="24588" idx="1"/>
          </p:cNvCxnSpPr>
          <p:nvPr/>
        </p:nvCxnSpPr>
        <p:spPr bwMode="auto">
          <a:xfrm rot="-5400000">
            <a:off x="4683919" y="3393281"/>
            <a:ext cx="76200" cy="1138238"/>
          </a:xfrm>
          <a:prstGeom prst="curvedConnector3">
            <a:avLst>
              <a:gd name="adj1" fmla="val 443750"/>
            </a:avLst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cxnSp>
        <p:nvCxnSpPr>
          <p:cNvPr id="109592" name="AutoShape 24"/>
          <p:cNvCxnSpPr>
            <a:cxnSpLocks noChangeShapeType="1"/>
            <a:stCxn id="24588" idx="0"/>
          </p:cNvCxnSpPr>
          <p:nvPr/>
        </p:nvCxnSpPr>
        <p:spPr bwMode="auto">
          <a:xfrm rot="-5400000">
            <a:off x="5523707" y="2975769"/>
            <a:ext cx="762000" cy="1068387"/>
          </a:xfrm>
          <a:prstGeom prst="curvedConnector2">
            <a:avLst/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cxnSp>
        <p:nvCxnSpPr>
          <p:cNvPr id="109593" name="AutoShape 25"/>
          <p:cNvCxnSpPr>
            <a:cxnSpLocks noChangeShapeType="1"/>
            <a:endCxn id="24587" idx="7"/>
          </p:cNvCxnSpPr>
          <p:nvPr/>
        </p:nvCxnSpPr>
        <p:spPr bwMode="auto">
          <a:xfrm>
            <a:off x="5486400" y="3963988"/>
            <a:ext cx="1333500" cy="950912"/>
          </a:xfrm>
          <a:prstGeom prst="curvedConnector2">
            <a:avLst/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cxnSp>
        <p:nvCxnSpPr>
          <p:cNvPr id="109594" name="AutoShape 26"/>
          <p:cNvCxnSpPr>
            <a:cxnSpLocks noChangeShapeType="1"/>
            <a:stCxn id="24588" idx="5"/>
            <a:endCxn id="24592" idx="6"/>
          </p:cNvCxnSpPr>
          <p:nvPr/>
        </p:nvCxnSpPr>
        <p:spPr bwMode="auto">
          <a:xfrm rot="5400000">
            <a:off x="4284663" y="4821238"/>
            <a:ext cx="1903412" cy="423862"/>
          </a:xfrm>
          <a:prstGeom prst="curvedConnector2">
            <a:avLst/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cxnSp>
        <p:nvCxnSpPr>
          <p:cNvPr id="109595" name="AutoShape 27"/>
          <p:cNvCxnSpPr>
            <a:cxnSpLocks noChangeShapeType="1"/>
            <a:stCxn id="24582" idx="4"/>
            <a:endCxn id="24581" idx="6"/>
          </p:cNvCxnSpPr>
          <p:nvPr/>
        </p:nvCxnSpPr>
        <p:spPr bwMode="auto">
          <a:xfrm rot="5400000">
            <a:off x="3195638" y="4038600"/>
            <a:ext cx="727075" cy="1031875"/>
          </a:xfrm>
          <a:prstGeom prst="curvedConnector2">
            <a:avLst/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cxnSp>
        <p:nvCxnSpPr>
          <p:cNvPr id="109596" name="AutoShape 28"/>
          <p:cNvCxnSpPr>
            <a:cxnSpLocks noChangeShapeType="1"/>
            <a:stCxn id="24588" idx="3"/>
            <a:endCxn id="24582" idx="5"/>
          </p:cNvCxnSpPr>
          <p:nvPr/>
        </p:nvCxnSpPr>
        <p:spPr bwMode="auto">
          <a:xfrm rot="5400000">
            <a:off x="4683919" y="3550444"/>
            <a:ext cx="76200" cy="1138238"/>
          </a:xfrm>
          <a:prstGeom prst="curvedConnector3">
            <a:avLst>
              <a:gd name="adj1" fmla="val 441667"/>
            </a:avLst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cxnSp>
        <p:nvCxnSpPr>
          <p:cNvPr id="109597" name="AutoShape 29"/>
          <p:cNvCxnSpPr>
            <a:cxnSpLocks noChangeShapeType="1"/>
            <a:stCxn id="24592" idx="2"/>
            <a:endCxn id="24588" idx="2"/>
          </p:cNvCxnSpPr>
          <p:nvPr/>
        </p:nvCxnSpPr>
        <p:spPr bwMode="auto">
          <a:xfrm rot="10800000" flipH="1">
            <a:off x="4800600" y="4003675"/>
            <a:ext cx="457200" cy="1981200"/>
          </a:xfrm>
          <a:prstGeom prst="curvedConnector3">
            <a:avLst>
              <a:gd name="adj1" fmla="val -50000"/>
            </a:avLst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cxnSp>
        <p:nvCxnSpPr>
          <p:cNvPr id="109598" name="AutoShape 30"/>
          <p:cNvCxnSpPr>
            <a:cxnSpLocks noChangeShapeType="1"/>
            <a:endCxn id="24588" idx="4"/>
          </p:cNvCxnSpPr>
          <p:nvPr/>
        </p:nvCxnSpPr>
        <p:spPr bwMode="auto">
          <a:xfrm rot="10800000">
            <a:off x="5370513" y="4114800"/>
            <a:ext cx="1300162" cy="995363"/>
          </a:xfrm>
          <a:prstGeom prst="curvedConnector2">
            <a:avLst/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cxnSp>
        <p:nvCxnSpPr>
          <p:cNvPr id="109599" name="AutoShape 31"/>
          <p:cNvCxnSpPr>
            <a:cxnSpLocks noChangeShapeType="1"/>
            <a:stCxn id="24589" idx="5"/>
            <a:endCxn id="24588" idx="6"/>
          </p:cNvCxnSpPr>
          <p:nvPr/>
        </p:nvCxnSpPr>
        <p:spPr bwMode="auto">
          <a:xfrm rot="5400000">
            <a:off x="5656263" y="3068638"/>
            <a:ext cx="760412" cy="1109662"/>
          </a:xfrm>
          <a:prstGeom prst="curvedConnector2">
            <a:avLst/>
          </a:prstGeom>
          <a:noFill/>
          <a:ln w="25400">
            <a:solidFill>
              <a:srgbClr val="800080"/>
            </a:solidFill>
            <a:round/>
            <a:headEnd/>
            <a:tailEnd type="arrow" w="med" len="med"/>
          </a:ln>
        </p:spPr>
      </p:cxnSp>
      <p:sp>
        <p:nvSpPr>
          <p:cNvPr id="24609" name="Text Box 32"/>
          <p:cNvSpPr txBox="1">
            <a:spLocks noChangeArrowheads="1"/>
          </p:cNvSpPr>
          <p:nvPr/>
        </p:nvSpPr>
        <p:spPr bwMode="auto">
          <a:xfrm>
            <a:off x="152400" y="1752600"/>
            <a:ext cx="29851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</a:rPr>
              <a:t>Minimum </a:t>
            </a:r>
            <a:r>
              <a:rPr lang="en-US" sz="2400" dirty="0" err="1" smtClean="0">
                <a:latin typeface="Times New Roman" pitchFamily="18" charset="0"/>
              </a:rPr>
              <a:t>spaning</a:t>
            </a:r>
            <a:r>
              <a:rPr lang="en-US" sz="2400" dirty="0" smtClean="0">
                <a:latin typeface="Times New Roman" pitchFamily="18" charset="0"/>
              </a:rPr>
              <a:t> tree</a:t>
            </a:r>
            <a:endParaRPr lang="ru-RU" sz="2400" dirty="0">
              <a:latin typeface="Times New Roman" pitchFamily="18" charset="0"/>
            </a:endParaRPr>
          </a:p>
        </p:txBody>
      </p:sp>
      <p:sp>
        <p:nvSpPr>
          <p:cNvPr id="109601" name="AutoShape 33"/>
          <p:cNvSpPr>
            <a:spLocks noChangeArrowheads="1"/>
          </p:cNvSpPr>
          <p:nvPr/>
        </p:nvSpPr>
        <p:spPr bwMode="auto">
          <a:xfrm>
            <a:off x="3124201" y="1828800"/>
            <a:ext cx="609600" cy="304800"/>
          </a:xfrm>
          <a:prstGeom prst="rightArrow">
            <a:avLst>
              <a:gd name="adj1" fmla="val 50000"/>
              <a:gd name="adj2" fmla="val 3619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9602" name="Text Box 34"/>
          <p:cNvSpPr txBox="1">
            <a:spLocks noChangeArrowheads="1"/>
          </p:cNvSpPr>
          <p:nvPr/>
        </p:nvSpPr>
        <p:spPr bwMode="auto">
          <a:xfrm>
            <a:off x="3765313" y="1752600"/>
            <a:ext cx="17972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err="1" smtClean="0">
                <a:solidFill>
                  <a:srgbClr val="990099"/>
                </a:solidFill>
                <a:latin typeface="Times New Roman" pitchFamily="18" charset="0"/>
              </a:rPr>
              <a:t>Eulerian</a:t>
            </a:r>
            <a:r>
              <a:rPr lang="en-US" sz="2400" dirty="0" smtClean="0">
                <a:solidFill>
                  <a:srgbClr val="990099"/>
                </a:solidFill>
                <a:latin typeface="Times New Roman" pitchFamily="18" charset="0"/>
              </a:rPr>
              <a:t> tour</a:t>
            </a:r>
            <a:endParaRPr lang="ru-RU" sz="2400" dirty="0">
              <a:solidFill>
                <a:srgbClr val="990099"/>
              </a:solidFill>
              <a:latin typeface="Times New Roman" pitchFamily="18" charset="0"/>
            </a:endParaRPr>
          </a:p>
        </p:txBody>
      </p:sp>
      <p:sp>
        <p:nvSpPr>
          <p:cNvPr id="109603" name="AutoShape 35"/>
          <p:cNvSpPr>
            <a:spLocks noChangeArrowheads="1"/>
          </p:cNvSpPr>
          <p:nvPr/>
        </p:nvSpPr>
        <p:spPr bwMode="auto">
          <a:xfrm>
            <a:off x="5562600" y="1828800"/>
            <a:ext cx="609600" cy="304800"/>
          </a:xfrm>
          <a:prstGeom prst="rightArrow">
            <a:avLst>
              <a:gd name="adj1" fmla="val 50000"/>
              <a:gd name="adj2" fmla="val 437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9604" name="Text Box 36"/>
          <p:cNvSpPr txBox="1">
            <a:spLocks noChangeArrowheads="1"/>
          </p:cNvSpPr>
          <p:nvPr/>
        </p:nvSpPr>
        <p:spPr bwMode="auto">
          <a:xfrm>
            <a:off x="6324600" y="1752600"/>
            <a:ext cx="24449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</a:rPr>
              <a:t>Hamiltonian cycle</a:t>
            </a:r>
            <a:endParaRPr lang="ru-RU" sz="24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109605" name="AutoShape 37"/>
          <p:cNvCxnSpPr>
            <a:cxnSpLocks noChangeShapeType="1"/>
            <a:stCxn id="24585" idx="0"/>
            <a:endCxn id="24580" idx="3"/>
          </p:cNvCxnSpPr>
          <p:nvPr/>
        </p:nvCxnSpPr>
        <p:spPr bwMode="auto">
          <a:xfrm flipH="1" flipV="1">
            <a:off x="947738" y="4164013"/>
            <a:ext cx="307975" cy="155575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09606" name="AutoShape 38"/>
          <p:cNvCxnSpPr>
            <a:cxnSpLocks noChangeShapeType="1"/>
            <a:stCxn id="24592" idx="2"/>
            <a:endCxn id="24585" idx="5"/>
          </p:cNvCxnSpPr>
          <p:nvPr/>
        </p:nvCxnSpPr>
        <p:spPr bwMode="auto">
          <a:xfrm flipH="1" flipV="1">
            <a:off x="1333500" y="5910263"/>
            <a:ext cx="3467100" cy="74612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09608" name="AutoShape 40"/>
          <p:cNvCxnSpPr>
            <a:cxnSpLocks noChangeShapeType="1"/>
            <a:stCxn id="24589" idx="4"/>
            <a:endCxn id="24587" idx="0"/>
          </p:cNvCxnSpPr>
          <p:nvPr/>
        </p:nvCxnSpPr>
        <p:spPr bwMode="auto">
          <a:xfrm>
            <a:off x="6513513" y="3276600"/>
            <a:ext cx="228600" cy="1604963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09609" name="AutoShape 41"/>
          <p:cNvCxnSpPr>
            <a:cxnSpLocks noChangeShapeType="1"/>
            <a:stCxn id="24587" idx="3"/>
            <a:endCxn id="24592" idx="6"/>
          </p:cNvCxnSpPr>
          <p:nvPr/>
        </p:nvCxnSpPr>
        <p:spPr bwMode="auto">
          <a:xfrm flipH="1">
            <a:off x="5024438" y="5072063"/>
            <a:ext cx="1638300" cy="912812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9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9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9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9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09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9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09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09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09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09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09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09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09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09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09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09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09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09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09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109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09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500" fill="hold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500" fill="hold"/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2" dur="500" fill="hold"/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601" grpId="0" animBg="1"/>
      <p:bldP spid="109602" grpId="0"/>
      <p:bldP spid="109603" grpId="0" animBg="1"/>
      <p:bldP spid="10960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3BC333B-48F6-42D6-A808-551FB6EA40AB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Approximation ratio of </a:t>
            </a:r>
            <a:br>
              <a:rPr lang="en-US" sz="4000" dirty="0" smtClean="0"/>
            </a:br>
            <a:r>
              <a:rPr lang="en-US" sz="4000" dirty="0" smtClean="0"/>
              <a:t> Algorithm MST</a:t>
            </a:r>
            <a:r>
              <a:rPr lang="ru-RU" sz="4000" dirty="0" smtClean="0"/>
              <a:t>-2</a:t>
            </a:r>
            <a:endParaRPr lang="en-US" sz="4000" dirty="0" smtClean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534400" cy="35814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sz="4000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en-US" sz="3600" b="1" dirty="0" smtClean="0">
                <a:solidFill>
                  <a:srgbClr val="CC3399"/>
                </a:solidFill>
              </a:rPr>
              <a:t>Theorem </a:t>
            </a:r>
            <a:r>
              <a:rPr lang="ru-RU" sz="3600" b="1" dirty="0" smtClean="0">
                <a:solidFill>
                  <a:srgbClr val="CC3399"/>
                </a:solidFill>
              </a:rPr>
              <a:t>3</a:t>
            </a:r>
            <a:r>
              <a:rPr lang="en-US" sz="3600" b="1" dirty="0" smtClean="0">
                <a:solidFill>
                  <a:srgbClr val="CC3399"/>
                </a:solidFill>
              </a:rPr>
              <a:t>.</a:t>
            </a:r>
            <a:r>
              <a:rPr lang="ru-RU" sz="3600" b="1" dirty="0" smtClean="0">
                <a:solidFill>
                  <a:srgbClr val="CC3399"/>
                </a:solidFill>
              </a:rPr>
              <a:t>6</a:t>
            </a:r>
          </a:p>
          <a:p>
            <a:pPr eaLnBrk="1" hangingPunct="1">
              <a:buFontTx/>
              <a:buNone/>
            </a:pPr>
            <a:r>
              <a:rPr lang="ru-RU" sz="3600" dirty="0" smtClean="0"/>
              <a:t>   </a:t>
            </a:r>
            <a:r>
              <a:rPr lang="en-US" dirty="0" smtClean="0"/>
              <a:t>Algorithm</a:t>
            </a:r>
            <a:r>
              <a:rPr lang="ru-RU" dirty="0" smtClean="0"/>
              <a:t> </a:t>
            </a:r>
            <a:r>
              <a:rPr lang="en-US" dirty="0" smtClean="0"/>
              <a:t>MST</a:t>
            </a:r>
            <a:r>
              <a:rPr lang="ru-RU" dirty="0" smtClean="0"/>
              <a:t>-2 </a:t>
            </a:r>
            <a:r>
              <a:rPr lang="en-US" dirty="0" smtClean="0"/>
              <a:t>is a factor</a:t>
            </a:r>
            <a:r>
              <a:rPr lang="ru-RU" dirty="0" smtClean="0"/>
              <a:t> 2</a:t>
            </a:r>
            <a:r>
              <a:rPr lang="en-US" dirty="0" smtClean="0"/>
              <a:t> approximation algorithm for metric TSP</a:t>
            </a:r>
            <a:r>
              <a:rPr lang="ru-RU" dirty="0" smtClean="0"/>
              <a:t>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 smtClean="0"/>
          </a:p>
          <a:p>
            <a:r>
              <a:rPr lang="en-US" sz="2800" dirty="0" smtClean="0"/>
              <a:t>It is obvious that cost(</a:t>
            </a:r>
            <a:r>
              <a:rPr lang="en-US" sz="2800" i="1" dirty="0" smtClean="0"/>
              <a:t>T</a:t>
            </a:r>
            <a:r>
              <a:rPr lang="en-US" sz="2800" dirty="0" smtClean="0"/>
              <a:t>) ≤ OPT. Since </a:t>
            </a:r>
            <a:r>
              <a:rPr lang="en-US" sz="2800" i="1" dirty="0" smtClean="0"/>
              <a:t>R </a:t>
            </a:r>
            <a:r>
              <a:rPr lang="en-US" sz="2800" dirty="0" smtClean="0"/>
              <a:t>contains each edge of </a:t>
            </a:r>
            <a:r>
              <a:rPr lang="en-US" sz="2800" i="1" dirty="0" smtClean="0"/>
              <a:t>T </a:t>
            </a:r>
            <a:r>
              <a:rPr lang="en-US" sz="2800" dirty="0" smtClean="0"/>
              <a:t>twice, cost(</a:t>
            </a:r>
            <a:r>
              <a:rPr lang="en-US" sz="2800" i="1" dirty="0" smtClean="0"/>
              <a:t>T</a:t>
            </a:r>
            <a:r>
              <a:rPr lang="en-US" sz="2800" dirty="0" smtClean="0"/>
              <a:t>) = 2cost(</a:t>
            </a:r>
            <a:r>
              <a:rPr lang="en-US" sz="2800" i="1" dirty="0" smtClean="0"/>
              <a:t>R</a:t>
            </a:r>
            <a:r>
              <a:rPr lang="en-US" sz="2800" dirty="0" smtClean="0"/>
              <a:t>). Because of triangle inequality, after the “short-cutting” step, cost(</a:t>
            </a:r>
            <a:r>
              <a:rPr lang="en-US" sz="2800" i="1" dirty="0" smtClean="0"/>
              <a:t>C</a:t>
            </a:r>
            <a:r>
              <a:rPr lang="en-US" sz="2800" dirty="0" smtClean="0"/>
              <a:t>) ≤ cost(</a:t>
            </a:r>
            <a:r>
              <a:rPr lang="en-US" sz="2800" i="1" dirty="0" smtClean="0"/>
              <a:t>R</a:t>
            </a:r>
            <a:r>
              <a:rPr lang="en-US" sz="2800" dirty="0" smtClean="0"/>
              <a:t>). Combining these inequalities we get that cost(</a:t>
            </a:r>
            <a:r>
              <a:rPr lang="en-US" sz="2800" i="1" dirty="0" smtClean="0"/>
              <a:t>C</a:t>
            </a:r>
            <a:r>
              <a:rPr lang="en-US" sz="2800" dirty="0" smtClean="0"/>
              <a:t>) ≤ 2OPT.</a:t>
            </a:r>
            <a:endParaRPr lang="ru-RU" sz="2800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2EDEB4-31D6-4CE7-B5FC-444BD4E734B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85BCC9-3AE6-4FE1-9C32-B688E00BCEA6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Tight Example</a:t>
            </a:r>
            <a:endParaRPr lang="ru-RU" sz="4000" dirty="0" smtClean="0"/>
          </a:p>
        </p:txBody>
      </p:sp>
      <p:sp>
        <p:nvSpPr>
          <p:cNvPr id="27652" name="Oval 3"/>
          <p:cNvSpPr>
            <a:spLocks noChangeAspect="1" noChangeArrowheads="1"/>
          </p:cNvSpPr>
          <p:nvPr/>
        </p:nvSpPr>
        <p:spPr bwMode="auto">
          <a:xfrm>
            <a:off x="3505200" y="1828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53" name="Oval 4"/>
          <p:cNvSpPr>
            <a:spLocks noChangeAspect="1" noChangeArrowheads="1"/>
          </p:cNvSpPr>
          <p:nvPr/>
        </p:nvSpPr>
        <p:spPr bwMode="auto">
          <a:xfrm>
            <a:off x="3048000" y="3733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54" name="Oval 5"/>
          <p:cNvSpPr>
            <a:spLocks noChangeAspect="1" noChangeArrowheads="1"/>
          </p:cNvSpPr>
          <p:nvPr/>
        </p:nvSpPr>
        <p:spPr bwMode="auto">
          <a:xfrm>
            <a:off x="4876800" y="2590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7655" name="AutoShape 6"/>
          <p:cNvCxnSpPr>
            <a:cxnSpLocks noChangeShapeType="1"/>
            <a:stCxn id="27653" idx="3"/>
            <a:endCxn id="27659" idx="7"/>
          </p:cNvCxnSpPr>
          <p:nvPr/>
        </p:nvCxnSpPr>
        <p:spPr bwMode="auto">
          <a:xfrm flipH="1">
            <a:off x="1485900" y="3924300"/>
            <a:ext cx="1595438" cy="1443038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27656" name="AutoShape 7"/>
          <p:cNvCxnSpPr>
            <a:cxnSpLocks noChangeShapeType="1"/>
            <a:stCxn id="27653" idx="0"/>
            <a:endCxn id="27652" idx="4"/>
          </p:cNvCxnSpPr>
          <p:nvPr/>
        </p:nvCxnSpPr>
        <p:spPr bwMode="auto">
          <a:xfrm flipV="1">
            <a:off x="3160713" y="2052638"/>
            <a:ext cx="457200" cy="1681162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27657" name="AutoShape 8"/>
          <p:cNvCxnSpPr>
            <a:cxnSpLocks noChangeShapeType="1"/>
            <a:stCxn id="27652" idx="2"/>
            <a:endCxn id="27668" idx="6"/>
          </p:cNvCxnSpPr>
          <p:nvPr/>
        </p:nvCxnSpPr>
        <p:spPr bwMode="auto">
          <a:xfrm flipH="1">
            <a:off x="2128838" y="1941513"/>
            <a:ext cx="1376362" cy="15240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27658" name="AutoShape 9"/>
          <p:cNvCxnSpPr>
            <a:cxnSpLocks noChangeShapeType="1"/>
            <a:stCxn id="27654" idx="0"/>
            <a:endCxn id="27652" idx="5"/>
          </p:cNvCxnSpPr>
          <p:nvPr/>
        </p:nvCxnSpPr>
        <p:spPr bwMode="auto">
          <a:xfrm flipH="1" flipV="1">
            <a:off x="3695700" y="2019300"/>
            <a:ext cx="1293813" cy="57150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sp>
        <p:nvSpPr>
          <p:cNvPr id="27659" name="Oval 10"/>
          <p:cNvSpPr>
            <a:spLocks noChangeAspect="1" noChangeArrowheads="1"/>
          </p:cNvSpPr>
          <p:nvPr/>
        </p:nvSpPr>
        <p:spPr bwMode="auto">
          <a:xfrm>
            <a:off x="1295400" y="53340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7660" name="AutoShape 11"/>
          <p:cNvCxnSpPr>
            <a:cxnSpLocks noChangeShapeType="1"/>
            <a:stCxn id="27669" idx="3"/>
            <a:endCxn id="27659" idx="0"/>
          </p:cNvCxnSpPr>
          <p:nvPr/>
        </p:nvCxnSpPr>
        <p:spPr bwMode="auto">
          <a:xfrm>
            <a:off x="1023938" y="3848100"/>
            <a:ext cx="384175" cy="148590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27661" name="AutoShape 12"/>
          <p:cNvCxnSpPr>
            <a:cxnSpLocks noChangeShapeType="1"/>
            <a:stCxn id="27653" idx="7"/>
            <a:endCxn id="27654" idx="3"/>
          </p:cNvCxnSpPr>
          <p:nvPr/>
        </p:nvCxnSpPr>
        <p:spPr bwMode="auto">
          <a:xfrm flipV="1">
            <a:off x="3238500" y="2781300"/>
            <a:ext cx="1671638" cy="985838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sp>
        <p:nvSpPr>
          <p:cNvPr id="27662" name="Text Box 13"/>
          <p:cNvSpPr txBox="1">
            <a:spLocks noChangeArrowheads="1"/>
          </p:cNvSpPr>
          <p:nvPr/>
        </p:nvSpPr>
        <p:spPr bwMode="auto">
          <a:xfrm>
            <a:off x="1828800" y="3124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2</a:t>
            </a:r>
          </a:p>
        </p:txBody>
      </p:sp>
      <p:sp>
        <p:nvSpPr>
          <p:cNvPr id="27663" name="Text Box 14"/>
          <p:cNvSpPr txBox="1">
            <a:spLocks noChangeArrowheads="1"/>
          </p:cNvSpPr>
          <p:nvPr/>
        </p:nvSpPr>
        <p:spPr bwMode="auto">
          <a:xfrm>
            <a:off x="3733800" y="2362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2</a:t>
            </a:r>
          </a:p>
        </p:txBody>
      </p:sp>
      <p:sp>
        <p:nvSpPr>
          <p:cNvPr id="27664" name="Text Box 15"/>
          <p:cNvSpPr txBox="1">
            <a:spLocks noChangeArrowheads="1"/>
          </p:cNvSpPr>
          <p:nvPr/>
        </p:nvSpPr>
        <p:spPr bwMode="auto">
          <a:xfrm>
            <a:off x="1905000" y="5562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hlink"/>
                </a:solidFill>
                <a:latin typeface="Times New Roman" pitchFamily="18" charset="0"/>
              </a:rPr>
              <a:t>1</a:t>
            </a:r>
            <a:endParaRPr lang="ru-RU" sz="2400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27665" name="Text Box 16"/>
          <p:cNvSpPr txBox="1">
            <a:spLocks noChangeArrowheads="1"/>
          </p:cNvSpPr>
          <p:nvPr/>
        </p:nvSpPr>
        <p:spPr bwMode="auto">
          <a:xfrm>
            <a:off x="3276600" y="3124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hlink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27666" name="Text Box 17"/>
          <p:cNvSpPr txBox="1">
            <a:spLocks noChangeArrowheads="1"/>
          </p:cNvSpPr>
          <p:nvPr/>
        </p:nvSpPr>
        <p:spPr bwMode="auto">
          <a:xfrm>
            <a:off x="2711450" y="4114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hlink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27667" name="Text Box 18"/>
          <p:cNvSpPr txBox="1">
            <a:spLocks noChangeArrowheads="1"/>
          </p:cNvSpPr>
          <p:nvPr/>
        </p:nvSpPr>
        <p:spPr bwMode="auto">
          <a:xfrm>
            <a:off x="5105400" y="30480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hlink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27668" name="Oval 19"/>
          <p:cNvSpPr>
            <a:spLocks noChangeAspect="1" noChangeArrowheads="1"/>
          </p:cNvSpPr>
          <p:nvPr/>
        </p:nvSpPr>
        <p:spPr bwMode="auto">
          <a:xfrm>
            <a:off x="1905000" y="19812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69" name="Oval 20"/>
          <p:cNvSpPr>
            <a:spLocks noChangeAspect="1" noChangeArrowheads="1"/>
          </p:cNvSpPr>
          <p:nvPr/>
        </p:nvSpPr>
        <p:spPr bwMode="auto">
          <a:xfrm>
            <a:off x="990600" y="36576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7670" name="AutoShape 21"/>
          <p:cNvCxnSpPr>
            <a:cxnSpLocks noChangeShapeType="1"/>
            <a:stCxn id="27668" idx="3"/>
            <a:endCxn id="27669" idx="0"/>
          </p:cNvCxnSpPr>
          <p:nvPr/>
        </p:nvCxnSpPr>
        <p:spPr bwMode="auto">
          <a:xfrm flipH="1">
            <a:off x="1103313" y="2171700"/>
            <a:ext cx="835025" cy="148590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27671" name="AutoShape 22"/>
          <p:cNvCxnSpPr>
            <a:cxnSpLocks noChangeShapeType="1"/>
            <a:stCxn id="27653" idx="1"/>
            <a:endCxn id="27668" idx="5"/>
          </p:cNvCxnSpPr>
          <p:nvPr/>
        </p:nvCxnSpPr>
        <p:spPr bwMode="auto">
          <a:xfrm flipH="1" flipV="1">
            <a:off x="2095500" y="2171700"/>
            <a:ext cx="985838" cy="1595438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27672" name="AutoShape 23"/>
          <p:cNvCxnSpPr>
            <a:cxnSpLocks noChangeShapeType="1"/>
            <a:stCxn id="27653" idx="2"/>
            <a:endCxn id="27669" idx="6"/>
          </p:cNvCxnSpPr>
          <p:nvPr/>
        </p:nvCxnSpPr>
        <p:spPr bwMode="auto">
          <a:xfrm flipH="1" flipV="1">
            <a:off x="1214438" y="3770313"/>
            <a:ext cx="1833562" cy="76200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sp>
        <p:nvSpPr>
          <p:cNvPr id="27673" name="Oval 24"/>
          <p:cNvSpPr>
            <a:spLocks noChangeAspect="1" noChangeArrowheads="1"/>
          </p:cNvSpPr>
          <p:nvPr/>
        </p:nvSpPr>
        <p:spPr bwMode="auto">
          <a:xfrm>
            <a:off x="5029200" y="3776663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7674" name="AutoShape 25"/>
          <p:cNvCxnSpPr>
            <a:cxnSpLocks noChangeShapeType="1"/>
            <a:stCxn id="27673" idx="0"/>
            <a:endCxn id="27654" idx="4"/>
          </p:cNvCxnSpPr>
          <p:nvPr/>
        </p:nvCxnSpPr>
        <p:spPr bwMode="auto">
          <a:xfrm flipH="1" flipV="1">
            <a:off x="4989513" y="2814638"/>
            <a:ext cx="152400" cy="962025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27675" name="AutoShape 26"/>
          <p:cNvCxnSpPr>
            <a:cxnSpLocks noChangeShapeType="1"/>
            <a:stCxn id="27653" idx="6"/>
            <a:endCxn id="27673" idx="3"/>
          </p:cNvCxnSpPr>
          <p:nvPr/>
        </p:nvCxnSpPr>
        <p:spPr bwMode="auto">
          <a:xfrm>
            <a:off x="3271838" y="3846513"/>
            <a:ext cx="1790700" cy="12065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sp>
        <p:nvSpPr>
          <p:cNvPr id="27676" name="Oval 27"/>
          <p:cNvSpPr>
            <a:spLocks noChangeAspect="1" noChangeArrowheads="1"/>
          </p:cNvSpPr>
          <p:nvPr/>
        </p:nvSpPr>
        <p:spPr bwMode="auto">
          <a:xfrm>
            <a:off x="2743200" y="5638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7677" name="AutoShape 28"/>
          <p:cNvCxnSpPr>
            <a:cxnSpLocks noChangeShapeType="1"/>
            <a:stCxn id="27676" idx="0"/>
            <a:endCxn id="27653" idx="3"/>
          </p:cNvCxnSpPr>
          <p:nvPr/>
        </p:nvCxnSpPr>
        <p:spPr bwMode="auto">
          <a:xfrm flipV="1">
            <a:off x="2855913" y="3924300"/>
            <a:ext cx="225425" cy="171450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27678" name="AutoShape 29"/>
          <p:cNvCxnSpPr>
            <a:cxnSpLocks noChangeShapeType="1"/>
            <a:stCxn id="27659" idx="6"/>
            <a:endCxn id="27676" idx="3"/>
          </p:cNvCxnSpPr>
          <p:nvPr/>
        </p:nvCxnSpPr>
        <p:spPr bwMode="auto">
          <a:xfrm>
            <a:off x="1519238" y="5446713"/>
            <a:ext cx="1257300" cy="382587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27679" name="AutoShape 30"/>
          <p:cNvCxnSpPr>
            <a:cxnSpLocks noChangeShapeType="1"/>
            <a:stCxn id="27669" idx="5"/>
            <a:endCxn id="27676" idx="1"/>
          </p:cNvCxnSpPr>
          <p:nvPr/>
        </p:nvCxnSpPr>
        <p:spPr bwMode="auto">
          <a:xfrm>
            <a:off x="1181100" y="3848100"/>
            <a:ext cx="1595438" cy="1824038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7680" name="AutoShape 31"/>
          <p:cNvCxnSpPr>
            <a:cxnSpLocks noChangeShapeType="1"/>
            <a:stCxn id="27659" idx="0"/>
            <a:endCxn id="27668" idx="4"/>
          </p:cNvCxnSpPr>
          <p:nvPr/>
        </p:nvCxnSpPr>
        <p:spPr bwMode="auto">
          <a:xfrm flipV="1">
            <a:off x="1408113" y="2205038"/>
            <a:ext cx="609600" cy="3128962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7681" name="AutoShape 32"/>
          <p:cNvCxnSpPr>
            <a:cxnSpLocks noChangeShapeType="1"/>
            <a:endCxn id="27652" idx="3"/>
          </p:cNvCxnSpPr>
          <p:nvPr/>
        </p:nvCxnSpPr>
        <p:spPr bwMode="auto">
          <a:xfrm flipV="1">
            <a:off x="1219200" y="2019300"/>
            <a:ext cx="2319338" cy="17145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7682" name="AutoShape 33"/>
          <p:cNvCxnSpPr>
            <a:cxnSpLocks noChangeShapeType="1"/>
            <a:endCxn id="27654" idx="1"/>
          </p:cNvCxnSpPr>
          <p:nvPr/>
        </p:nvCxnSpPr>
        <p:spPr bwMode="auto">
          <a:xfrm>
            <a:off x="2133600" y="2133600"/>
            <a:ext cx="2776538" cy="490538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7683" name="AutoShape 34"/>
          <p:cNvCxnSpPr>
            <a:cxnSpLocks noChangeShapeType="1"/>
            <a:stCxn id="27652" idx="4"/>
            <a:endCxn id="27673" idx="1"/>
          </p:cNvCxnSpPr>
          <p:nvPr/>
        </p:nvCxnSpPr>
        <p:spPr bwMode="auto">
          <a:xfrm>
            <a:off x="3617913" y="2052638"/>
            <a:ext cx="1444625" cy="1757362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27684" name="Oval 35"/>
          <p:cNvSpPr>
            <a:spLocks noChangeAspect="1" noChangeArrowheads="1"/>
          </p:cNvSpPr>
          <p:nvPr/>
        </p:nvSpPr>
        <p:spPr bwMode="auto">
          <a:xfrm>
            <a:off x="3733800" y="5446713"/>
            <a:ext cx="115888" cy="1158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85" name="Oval 36"/>
          <p:cNvSpPr>
            <a:spLocks noChangeAspect="1" noChangeArrowheads="1"/>
          </p:cNvSpPr>
          <p:nvPr/>
        </p:nvSpPr>
        <p:spPr bwMode="auto">
          <a:xfrm>
            <a:off x="3429000" y="5567363"/>
            <a:ext cx="115888" cy="1158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86" name="Oval 37"/>
          <p:cNvSpPr>
            <a:spLocks noChangeAspect="1" noChangeArrowheads="1"/>
          </p:cNvSpPr>
          <p:nvPr/>
        </p:nvSpPr>
        <p:spPr bwMode="auto">
          <a:xfrm>
            <a:off x="3967163" y="5257800"/>
            <a:ext cx="115887" cy="11588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D23801-7D76-41EF-9C9B-E4A29863FEF9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Optimal Tour</a:t>
            </a:r>
            <a:endParaRPr lang="ru-RU" sz="4000" dirty="0" smtClean="0"/>
          </a:p>
        </p:txBody>
      </p:sp>
      <p:sp>
        <p:nvSpPr>
          <p:cNvPr id="2053" name="Oval 3"/>
          <p:cNvSpPr>
            <a:spLocks noChangeAspect="1" noChangeArrowheads="1"/>
          </p:cNvSpPr>
          <p:nvPr/>
        </p:nvSpPr>
        <p:spPr bwMode="auto">
          <a:xfrm>
            <a:off x="3505200" y="1828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4" name="Oval 4"/>
          <p:cNvSpPr>
            <a:spLocks noChangeAspect="1" noChangeArrowheads="1"/>
          </p:cNvSpPr>
          <p:nvPr/>
        </p:nvSpPr>
        <p:spPr bwMode="auto">
          <a:xfrm>
            <a:off x="3048000" y="3733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5" name="Oval 5"/>
          <p:cNvSpPr>
            <a:spLocks noChangeAspect="1" noChangeArrowheads="1"/>
          </p:cNvSpPr>
          <p:nvPr/>
        </p:nvSpPr>
        <p:spPr bwMode="auto">
          <a:xfrm>
            <a:off x="4876800" y="2590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056" name="AutoShape 6"/>
          <p:cNvCxnSpPr>
            <a:cxnSpLocks noChangeShapeType="1"/>
            <a:stCxn id="2054" idx="3"/>
            <a:endCxn id="2059" idx="7"/>
          </p:cNvCxnSpPr>
          <p:nvPr/>
        </p:nvCxnSpPr>
        <p:spPr bwMode="auto">
          <a:xfrm flipH="1">
            <a:off x="1485900" y="3924300"/>
            <a:ext cx="1595438" cy="1443038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2057" name="AutoShape 8"/>
          <p:cNvCxnSpPr>
            <a:cxnSpLocks noChangeShapeType="1"/>
            <a:stCxn id="2053" idx="2"/>
            <a:endCxn id="2061" idx="6"/>
          </p:cNvCxnSpPr>
          <p:nvPr/>
        </p:nvCxnSpPr>
        <p:spPr bwMode="auto">
          <a:xfrm flipH="1">
            <a:off x="2128838" y="1941513"/>
            <a:ext cx="1376362" cy="15240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2058" name="AutoShape 9"/>
          <p:cNvCxnSpPr>
            <a:cxnSpLocks noChangeShapeType="1"/>
            <a:stCxn id="2055" idx="0"/>
            <a:endCxn id="2053" idx="5"/>
          </p:cNvCxnSpPr>
          <p:nvPr/>
        </p:nvCxnSpPr>
        <p:spPr bwMode="auto">
          <a:xfrm flipH="1" flipV="1">
            <a:off x="3695700" y="2019300"/>
            <a:ext cx="1293813" cy="57150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sp>
        <p:nvSpPr>
          <p:cNvPr id="2059" name="Oval 10"/>
          <p:cNvSpPr>
            <a:spLocks noChangeAspect="1" noChangeArrowheads="1"/>
          </p:cNvSpPr>
          <p:nvPr/>
        </p:nvSpPr>
        <p:spPr bwMode="auto">
          <a:xfrm>
            <a:off x="1295400" y="53340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060" name="AutoShape 11"/>
          <p:cNvCxnSpPr>
            <a:cxnSpLocks noChangeShapeType="1"/>
            <a:stCxn id="2062" idx="3"/>
            <a:endCxn id="2059" idx="0"/>
          </p:cNvCxnSpPr>
          <p:nvPr/>
        </p:nvCxnSpPr>
        <p:spPr bwMode="auto">
          <a:xfrm>
            <a:off x="1023938" y="3848100"/>
            <a:ext cx="384175" cy="148590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sp>
        <p:nvSpPr>
          <p:cNvPr id="2061" name="Oval 19"/>
          <p:cNvSpPr>
            <a:spLocks noChangeAspect="1" noChangeArrowheads="1"/>
          </p:cNvSpPr>
          <p:nvPr/>
        </p:nvSpPr>
        <p:spPr bwMode="auto">
          <a:xfrm>
            <a:off x="1905000" y="19812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62" name="Oval 20"/>
          <p:cNvSpPr>
            <a:spLocks noChangeAspect="1" noChangeArrowheads="1"/>
          </p:cNvSpPr>
          <p:nvPr/>
        </p:nvSpPr>
        <p:spPr bwMode="auto">
          <a:xfrm>
            <a:off x="990600" y="36576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063" name="AutoShape 21"/>
          <p:cNvCxnSpPr>
            <a:cxnSpLocks noChangeShapeType="1"/>
            <a:stCxn id="2061" idx="3"/>
            <a:endCxn id="2062" idx="0"/>
          </p:cNvCxnSpPr>
          <p:nvPr/>
        </p:nvCxnSpPr>
        <p:spPr bwMode="auto">
          <a:xfrm flipH="1">
            <a:off x="1103313" y="2171700"/>
            <a:ext cx="835025" cy="148590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sp>
        <p:nvSpPr>
          <p:cNvPr id="2064" name="Oval 24"/>
          <p:cNvSpPr>
            <a:spLocks noChangeAspect="1" noChangeArrowheads="1"/>
          </p:cNvSpPr>
          <p:nvPr/>
        </p:nvSpPr>
        <p:spPr bwMode="auto">
          <a:xfrm>
            <a:off x="5029200" y="3776663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065" name="AutoShape 25"/>
          <p:cNvCxnSpPr>
            <a:cxnSpLocks noChangeShapeType="1"/>
            <a:stCxn id="2064" idx="0"/>
            <a:endCxn id="2055" idx="4"/>
          </p:cNvCxnSpPr>
          <p:nvPr/>
        </p:nvCxnSpPr>
        <p:spPr bwMode="auto">
          <a:xfrm flipH="1" flipV="1">
            <a:off x="4989513" y="2814638"/>
            <a:ext cx="152400" cy="962025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sp>
        <p:nvSpPr>
          <p:cNvPr id="2066" name="Oval 27"/>
          <p:cNvSpPr>
            <a:spLocks noChangeAspect="1" noChangeArrowheads="1"/>
          </p:cNvSpPr>
          <p:nvPr/>
        </p:nvSpPr>
        <p:spPr bwMode="auto">
          <a:xfrm>
            <a:off x="2743200" y="5638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067" name="AutoShape 28"/>
          <p:cNvCxnSpPr>
            <a:cxnSpLocks noChangeShapeType="1"/>
            <a:stCxn id="2066" idx="0"/>
            <a:endCxn id="2054" idx="3"/>
          </p:cNvCxnSpPr>
          <p:nvPr/>
        </p:nvCxnSpPr>
        <p:spPr bwMode="auto">
          <a:xfrm flipV="1">
            <a:off x="2855913" y="3924300"/>
            <a:ext cx="225425" cy="171450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sp>
        <p:nvSpPr>
          <p:cNvPr id="2068" name="Oval 35"/>
          <p:cNvSpPr>
            <a:spLocks noChangeAspect="1" noChangeArrowheads="1"/>
          </p:cNvSpPr>
          <p:nvPr/>
        </p:nvSpPr>
        <p:spPr bwMode="auto">
          <a:xfrm>
            <a:off x="3733800" y="5446713"/>
            <a:ext cx="115888" cy="1158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69" name="Oval 36"/>
          <p:cNvSpPr>
            <a:spLocks noChangeAspect="1" noChangeArrowheads="1"/>
          </p:cNvSpPr>
          <p:nvPr/>
        </p:nvSpPr>
        <p:spPr bwMode="auto">
          <a:xfrm>
            <a:off x="3429000" y="5567363"/>
            <a:ext cx="115888" cy="1158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70" name="Oval 37"/>
          <p:cNvSpPr>
            <a:spLocks noChangeAspect="1" noChangeArrowheads="1"/>
          </p:cNvSpPr>
          <p:nvPr/>
        </p:nvSpPr>
        <p:spPr bwMode="auto">
          <a:xfrm>
            <a:off x="3967163" y="5257800"/>
            <a:ext cx="115887" cy="11588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050" name="Object 38"/>
          <p:cNvGraphicFramePr>
            <a:graphicFrameLocks noChangeAspect="1"/>
          </p:cNvGraphicFramePr>
          <p:nvPr/>
        </p:nvGraphicFramePr>
        <p:xfrm>
          <a:off x="6426200" y="4641850"/>
          <a:ext cx="2105025" cy="531813"/>
        </p:xfrm>
        <a:graphic>
          <a:graphicData uri="http://schemas.openxmlformats.org/presentationml/2006/ole">
            <p:oleObj spid="_x0000_s2050" name="Формула" r:id="rId3" imgW="1104840" imgH="279360" progId="Equation.3">
              <p:embed/>
            </p:oleObj>
          </a:graphicData>
        </a:graphic>
      </p:graphicFrame>
      <p:cxnSp>
        <p:nvCxnSpPr>
          <p:cNvPr id="2071" name="AutoShape 39"/>
          <p:cNvCxnSpPr>
            <a:cxnSpLocks noChangeShapeType="1"/>
            <a:stCxn id="2064" idx="4"/>
            <a:endCxn id="2066" idx="6"/>
          </p:cNvCxnSpPr>
          <p:nvPr/>
        </p:nvCxnSpPr>
        <p:spPr bwMode="auto">
          <a:xfrm rot="5400000">
            <a:off x="3178969" y="3788569"/>
            <a:ext cx="1751013" cy="2174875"/>
          </a:xfrm>
          <a:prstGeom prst="curvedConnector2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F0306BF-2527-41F6-ACF9-2E0D8D721D64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Minimal Spanning Tour</a:t>
            </a:r>
            <a:endParaRPr lang="ru-RU" sz="4000" dirty="0" smtClean="0"/>
          </a:p>
        </p:txBody>
      </p:sp>
      <p:sp>
        <p:nvSpPr>
          <p:cNvPr id="28676" name="Oval 3"/>
          <p:cNvSpPr>
            <a:spLocks noChangeAspect="1" noChangeArrowheads="1"/>
          </p:cNvSpPr>
          <p:nvPr/>
        </p:nvSpPr>
        <p:spPr bwMode="auto">
          <a:xfrm>
            <a:off x="3505200" y="1828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77" name="Oval 4"/>
          <p:cNvSpPr>
            <a:spLocks noChangeAspect="1" noChangeArrowheads="1"/>
          </p:cNvSpPr>
          <p:nvPr/>
        </p:nvSpPr>
        <p:spPr bwMode="auto">
          <a:xfrm>
            <a:off x="3048000" y="3733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78" name="Oval 5"/>
          <p:cNvSpPr>
            <a:spLocks noChangeAspect="1" noChangeArrowheads="1"/>
          </p:cNvSpPr>
          <p:nvPr/>
        </p:nvSpPr>
        <p:spPr bwMode="auto">
          <a:xfrm>
            <a:off x="4876800" y="2590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8679" name="AutoShape 6"/>
          <p:cNvCxnSpPr>
            <a:cxnSpLocks noChangeShapeType="1"/>
            <a:stCxn id="28677" idx="3"/>
            <a:endCxn id="28681" idx="7"/>
          </p:cNvCxnSpPr>
          <p:nvPr/>
        </p:nvCxnSpPr>
        <p:spPr bwMode="auto">
          <a:xfrm flipH="1">
            <a:off x="1485900" y="3924300"/>
            <a:ext cx="1595438" cy="1443038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28680" name="AutoShape 7"/>
          <p:cNvCxnSpPr>
            <a:cxnSpLocks noChangeShapeType="1"/>
            <a:stCxn id="28677" idx="0"/>
            <a:endCxn id="28676" idx="4"/>
          </p:cNvCxnSpPr>
          <p:nvPr/>
        </p:nvCxnSpPr>
        <p:spPr bwMode="auto">
          <a:xfrm flipV="1">
            <a:off x="3160713" y="2052638"/>
            <a:ext cx="457200" cy="1681162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sp>
        <p:nvSpPr>
          <p:cNvPr id="28681" name="Oval 10"/>
          <p:cNvSpPr>
            <a:spLocks noChangeAspect="1" noChangeArrowheads="1"/>
          </p:cNvSpPr>
          <p:nvPr/>
        </p:nvSpPr>
        <p:spPr bwMode="auto">
          <a:xfrm>
            <a:off x="1295400" y="53340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8682" name="AutoShape 12"/>
          <p:cNvCxnSpPr>
            <a:cxnSpLocks noChangeShapeType="1"/>
            <a:stCxn id="28677" idx="7"/>
            <a:endCxn id="28678" idx="3"/>
          </p:cNvCxnSpPr>
          <p:nvPr/>
        </p:nvCxnSpPr>
        <p:spPr bwMode="auto">
          <a:xfrm flipV="1">
            <a:off x="3238500" y="2781300"/>
            <a:ext cx="1671638" cy="985838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sp>
        <p:nvSpPr>
          <p:cNvPr id="28683" name="Oval 19"/>
          <p:cNvSpPr>
            <a:spLocks noChangeAspect="1" noChangeArrowheads="1"/>
          </p:cNvSpPr>
          <p:nvPr/>
        </p:nvSpPr>
        <p:spPr bwMode="auto">
          <a:xfrm>
            <a:off x="1905000" y="19812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84" name="Oval 20"/>
          <p:cNvSpPr>
            <a:spLocks noChangeAspect="1" noChangeArrowheads="1"/>
          </p:cNvSpPr>
          <p:nvPr/>
        </p:nvSpPr>
        <p:spPr bwMode="auto">
          <a:xfrm>
            <a:off x="990600" y="36576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8685" name="AutoShape 22"/>
          <p:cNvCxnSpPr>
            <a:cxnSpLocks noChangeShapeType="1"/>
            <a:stCxn id="28677" idx="1"/>
            <a:endCxn id="28683" idx="5"/>
          </p:cNvCxnSpPr>
          <p:nvPr/>
        </p:nvCxnSpPr>
        <p:spPr bwMode="auto">
          <a:xfrm flipH="1" flipV="1">
            <a:off x="2095500" y="2171700"/>
            <a:ext cx="985838" cy="1595438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28686" name="AutoShape 23"/>
          <p:cNvCxnSpPr>
            <a:cxnSpLocks noChangeShapeType="1"/>
            <a:stCxn id="28677" idx="2"/>
            <a:endCxn id="28684" idx="6"/>
          </p:cNvCxnSpPr>
          <p:nvPr/>
        </p:nvCxnSpPr>
        <p:spPr bwMode="auto">
          <a:xfrm flipH="1" flipV="1">
            <a:off x="1214438" y="3770313"/>
            <a:ext cx="1833562" cy="76200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sp>
        <p:nvSpPr>
          <p:cNvPr id="28687" name="Oval 24"/>
          <p:cNvSpPr>
            <a:spLocks noChangeAspect="1" noChangeArrowheads="1"/>
          </p:cNvSpPr>
          <p:nvPr/>
        </p:nvSpPr>
        <p:spPr bwMode="auto">
          <a:xfrm>
            <a:off x="5029200" y="3776663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8688" name="AutoShape 26"/>
          <p:cNvCxnSpPr>
            <a:cxnSpLocks noChangeShapeType="1"/>
            <a:stCxn id="28677" idx="6"/>
            <a:endCxn id="28687" idx="3"/>
          </p:cNvCxnSpPr>
          <p:nvPr/>
        </p:nvCxnSpPr>
        <p:spPr bwMode="auto">
          <a:xfrm>
            <a:off x="3271838" y="3846513"/>
            <a:ext cx="1790700" cy="12065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sp>
        <p:nvSpPr>
          <p:cNvPr id="28689" name="Oval 27"/>
          <p:cNvSpPr>
            <a:spLocks noChangeAspect="1" noChangeArrowheads="1"/>
          </p:cNvSpPr>
          <p:nvPr/>
        </p:nvSpPr>
        <p:spPr bwMode="auto">
          <a:xfrm>
            <a:off x="2743200" y="5638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8690" name="AutoShape 28"/>
          <p:cNvCxnSpPr>
            <a:cxnSpLocks noChangeShapeType="1"/>
            <a:stCxn id="28689" idx="0"/>
            <a:endCxn id="28677" idx="3"/>
          </p:cNvCxnSpPr>
          <p:nvPr/>
        </p:nvCxnSpPr>
        <p:spPr bwMode="auto">
          <a:xfrm flipV="1">
            <a:off x="2855913" y="3924300"/>
            <a:ext cx="225425" cy="171450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sp>
        <p:nvSpPr>
          <p:cNvPr id="28691" name="Oval 35"/>
          <p:cNvSpPr>
            <a:spLocks noChangeAspect="1" noChangeArrowheads="1"/>
          </p:cNvSpPr>
          <p:nvPr/>
        </p:nvSpPr>
        <p:spPr bwMode="auto">
          <a:xfrm>
            <a:off x="3733800" y="5446713"/>
            <a:ext cx="115888" cy="1158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92" name="Oval 36"/>
          <p:cNvSpPr>
            <a:spLocks noChangeAspect="1" noChangeArrowheads="1"/>
          </p:cNvSpPr>
          <p:nvPr/>
        </p:nvSpPr>
        <p:spPr bwMode="auto">
          <a:xfrm>
            <a:off x="3429000" y="5567363"/>
            <a:ext cx="115888" cy="1158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93" name="Oval 37"/>
          <p:cNvSpPr>
            <a:spLocks noChangeAspect="1" noChangeArrowheads="1"/>
          </p:cNvSpPr>
          <p:nvPr/>
        </p:nvSpPr>
        <p:spPr bwMode="auto">
          <a:xfrm>
            <a:off x="3967163" y="5257800"/>
            <a:ext cx="115887" cy="11588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Optimality Conditions</a:t>
            </a:r>
            <a:endParaRPr lang="en-US" sz="400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001000" cy="4449763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b="1" dirty="0" smtClean="0">
                <a:solidFill>
                  <a:srgbClr val="CC3399"/>
                </a:solidFill>
              </a:rPr>
              <a:t>Theorem</a:t>
            </a:r>
            <a:r>
              <a:rPr lang="en-US" sz="2800" b="1" dirty="0" smtClean="0">
                <a:solidFill>
                  <a:srgbClr val="CC3399"/>
                </a:solidFill>
              </a:rPr>
              <a:t> </a:t>
            </a:r>
            <a:r>
              <a:rPr lang="ru-RU" sz="2800" b="1" dirty="0" smtClean="0">
                <a:solidFill>
                  <a:srgbClr val="CC3399"/>
                </a:solidFill>
              </a:rPr>
              <a:t>3</a:t>
            </a:r>
            <a:r>
              <a:rPr lang="en-US" sz="2800" b="1" dirty="0" smtClean="0">
                <a:solidFill>
                  <a:srgbClr val="CC3399"/>
                </a:solidFill>
              </a:rPr>
              <a:t>.</a:t>
            </a:r>
            <a:r>
              <a:rPr lang="ru-RU" sz="2800" b="1" dirty="0" smtClean="0">
                <a:solidFill>
                  <a:srgbClr val="CC3399"/>
                </a:solidFill>
              </a:rPr>
              <a:t>1</a:t>
            </a:r>
            <a:endParaRPr lang="en-US" sz="2800" b="1" dirty="0" smtClean="0">
              <a:solidFill>
                <a:srgbClr val="CC3399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 i="1" dirty="0" smtClean="0"/>
              <a:t>        </a:t>
            </a:r>
            <a:r>
              <a:rPr lang="en-US" sz="2400" dirty="0" smtClean="0"/>
              <a:t>Let </a:t>
            </a:r>
            <a:r>
              <a:rPr lang="en-US" sz="2400" dirty="0" smtClean="0"/>
              <a:t>(</a:t>
            </a:r>
            <a:r>
              <a:rPr lang="en-US" sz="2400" i="1" dirty="0" smtClean="0"/>
              <a:t>G</a:t>
            </a:r>
            <a:r>
              <a:rPr lang="en-US" sz="2400" dirty="0" smtClean="0"/>
              <a:t> ,</a:t>
            </a:r>
            <a:r>
              <a:rPr lang="en-US" sz="2400" i="1" dirty="0" smtClean="0"/>
              <a:t>c</a:t>
            </a:r>
            <a:r>
              <a:rPr lang="en-US" sz="2400" dirty="0" smtClean="0"/>
              <a:t>) </a:t>
            </a:r>
            <a:r>
              <a:rPr lang="en-US" sz="2400" dirty="0" smtClean="0">
                <a:cs typeface="Times New Roman" pitchFamily="18" charset="0"/>
              </a:rPr>
              <a:t>be an instance of the Minimum Spanning Tree problem</a:t>
            </a:r>
            <a:r>
              <a:rPr lang="en-US" sz="2400" dirty="0" smtClean="0"/>
              <a:t>, and let </a:t>
            </a:r>
            <a:r>
              <a:rPr lang="en-US" sz="2400" i="1" dirty="0" smtClean="0"/>
              <a:t>T </a:t>
            </a:r>
            <a:r>
              <a:rPr lang="en-US" sz="2400" dirty="0" smtClean="0">
                <a:cs typeface="Times New Roman" pitchFamily="18" charset="0"/>
              </a:rPr>
              <a:t>be a spanning tree in</a:t>
            </a:r>
            <a:r>
              <a:rPr lang="en-US" sz="2400" i="1" dirty="0" smtClean="0"/>
              <a:t> </a:t>
            </a:r>
            <a:r>
              <a:rPr lang="en-US" sz="2400" i="1" dirty="0" smtClean="0"/>
              <a:t>G</a:t>
            </a:r>
            <a:r>
              <a:rPr lang="en-US" sz="2400" i="1" dirty="0" smtClean="0"/>
              <a:t>. </a:t>
            </a:r>
            <a:r>
              <a:rPr lang="en-US" sz="2400" dirty="0" smtClean="0"/>
              <a:t>Then the following statements are equivalent:</a:t>
            </a:r>
            <a:endParaRPr lang="en-US" sz="24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lphaLcParenR"/>
            </a:pPr>
            <a:r>
              <a:rPr lang="ru-RU" sz="2400" dirty="0" smtClean="0"/>
              <a:t> </a:t>
            </a:r>
            <a:r>
              <a:rPr lang="en-US" sz="2400" i="1" dirty="0" smtClean="0"/>
              <a:t>T </a:t>
            </a:r>
            <a:r>
              <a:rPr lang="en-US" sz="2400" dirty="0" smtClean="0">
                <a:cs typeface="Times New Roman" pitchFamily="18" charset="0"/>
              </a:rPr>
              <a:t>is optimum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lphaLcParenR"/>
            </a:pPr>
            <a:r>
              <a:rPr lang="en-US" sz="2400" dirty="0" smtClean="0"/>
              <a:t>For every </a:t>
            </a:r>
            <a:r>
              <a:rPr lang="en-US" sz="2400" i="1" dirty="0" smtClean="0"/>
              <a:t>e </a:t>
            </a:r>
            <a:r>
              <a:rPr lang="en-US" sz="2400" dirty="0" smtClean="0"/>
              <a:t>= {</a:t>
            </a:r>
            <a:r>
              <a:rPr lang="en-US" sz="2400" i="1" dirty="0" smtClean="0"/>
              <a:t>x, y</a:t>
            </a:r>
            <a:r>
              <a:rPr lang="en-US" sz="2400" dirty="0" smtClean="0"/>
              <a:t>}</a:t>
            </a:r>
            <a:r>
              <a:rPr lang="en-US" sz="2400" dirty="0" smtClean="0">
                <a:sym typeface="Symbol" pitchFamily="18" charset="2"/>
              </a:rPr>
              <a:t></a:t>
            </a:r>
            <a:r>
              <a:rPr lang="en-US" sz="2400" dirty="0" smtClean="0">
                <a:ea typeface="MS Mincho" pitchFamily="49" charset="-128"/>
              </a:rPr>
              <a:t> </a:t>
            </a:r>
            <a:r>
              <a:rPr lang="en-US" sz="2400" i="1" dirty="0" smtClean="0">
                <a:ea typeface="MS Mincho" pitchFamily="49" charset="-128"/>
              </a:rPr>
              <a:t>E</a:t>
            </a:r>
            <a:r>
              <a:rPr lang="en-US" sz="2400" dirty="0" smtClean="0">
                <a:ea typeface="MS Mincho" pitchFamily="49" charset="-128"/>
              </a:rPr>
              <a:t>(</a:t>
            </a:r>
            <a:r>
              <a:rPr lang="en-US" sz="2400" i="1" dirty="0" smtClean="0">
                <a:ea typeface="MS Mincho" pitchFamily="49" charset="-128"/>
              </a:rPr>
              <a:t>G</a:t>
            </a:r>
            <a:r>
              <a:rPr lang="en-US" sz="2400" dirty="0" smtClean="0">
                <a:ea typeface="MS Mincho" pitchFamily="49" charset="-128"/>
              </a:rPr>
              <a:t>)\ </a:t>
            </a:r>
            <a:r>
              <a:rPr lang="en-US" sz="2400" i="1" dirty="0" smtClean="0">
                <a:ea typeface="MS Mincho" pitchFamily="49" charset="-128"/>
              </a:rPr>
              <a:t>E</a:t>
            </a:r>
            <a:r>
              <a:rPr lang="en-US" sz="2400" dirty="0" smtClean="0">
                <a:ea typeface="MS Mincho" pitchFamily="49" charset="-128"/>
              </a:rPr>
              <a:t>(</a:t>
            </a:r>
            <a:r>
              <a:rPr lang="en-US" sz="2400" i="1" dirty="0" smtClean="0">
                <a:ea typeface="MS Mincho" pitchFamily="49" charset="-128"/>
              </a:rPr>
              <a:t>T</a:t>
            </a:r>
            <a:r>
              <a:rPr lang="en-US" sz="2400" dirty="0" smtClean="0">
                <a:ea typeface="MS Mincho" pitchFamily="49" charset="-128"/>
              </a:rPr>
              <a:t>), </a:t>
            </a:r>
            <a:r>
              <a:rPr lang="en-US" sz="2400" dirty="0" smtClean="0"/>
              <a:t>no edge on the</a:t>
            </a:r>
            <a:r>
              <a:rPr lang="en-US" sz="2400" i="1" dirty="0" smtClean="0">
                <a:ea typeface="MS Mincho" pitchFamily="49" charset="-128"/>
              </a:rPr>
              <a:t> x-y-</a:t>
            </a:r>
            <a:r>
              <a:rPr lang="en-US" sz="2400" dirty="0" smtClean="0"/>
              <a:t>path</a:t>
            </a:r>
            <a:r>
              <a:rPr lang="en-US" sz="2400" dirty="0" smtClean="0">
                <a:ea typeface="MS Mincho" pitchFamily="49" charset="-128"/>
              </a:rPr>
              <a:t> in</a:t>
            </a:r>
            <a:r>
              <a:rPr lang="en-US" sz="2400" i="1" dirty="0" smtClean="0">
                <a:ea typeface="MS Mincho" pitchFamily="49" charset="-128"/>
              </a:rPr>
              <a:t> </a:t>
            </a:r>
            <a:r>
              <a:rPr lang="en-US" sz="2400" i="1" dirty="0" smtClean="0">
                <a:ea typeface="MS Mincho" pitchFamily="49" charset="-128"/>
              </a:rPr>
              <a:t>T </a:t>
            </a:r>
            <a:r>
              <a:rPr lang="en-US" sz="2400" dirty="0" smtClean="0"/>
              <a:t>has higher cost</a:t>
            </a:r>
            <a:r>
              <a:rPr lang="ru-RU" sz="2400" i="1" dirty="0" smtClean="0"/>
              <a:t> </a:t>
            </a:r>
            <a:r>
              <a:rPr lang="en-US" sz="2400" dirty="0" smtClean="0"/>
              <a:t>than</a:t>
            </a:r>
            <a:r>
              <a:rPr lang="en-US" sz="2400" i="1" dirty="0" smtClean="0">
                <a:ea typeface="MS Mincho" pitchFamily="49" charset="-128"/>
              </a:rPr>
              <a:t> </a:t>
            </a:r>
            <a:r>
              <a:rPr lang="en-US" sz="2400" i="1" dirty="0" smtClean="0">
                <a:ea typeface="MS Mincho" pitchFamily="49" charset="-128"/>
              </a:rPr>
              <a:t>e.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lphaLcParenR"/>
            </a:pPr>
            <a:r>
              <a:rPr lang="en-US" sz="2400" dirty="0" smtClean="0"/>
              <a:t>For every </a:t>
            </a:r>
            <a:r>
              <a:rPr lang="en-US" sz="2400" i="1" dirty="0" smtClean="0">
                <a:ea typeface="MS Mincho" pitchFamily="49" charset="-128"/>
              </a:rPr>
              <a:t>e </a:t>
            </a:r>
            <a:r>
              <a:rPr lang="en-US" sz="2400" dirty="0" smtClean="0">
                <a:sym typeface="Symbol" pitchFamily="18" charset="2"/>
              </a:rPr>
              <a:t></a:t>
            </a:r>
            <a:r>
              <a:rPr lang="en-US" sz="2400" dirty="0" smtClean="0">
                <a:ea typeface="MS Mincho" pitchFamily="49" charset="-128"/>
              </a:rPr>
              <a:t> </a:t>
            </a:r>
            <a:r>
              <a:rPr lang="en-US" sz="2400" i="1" dirty="0" smtClean="0">
                <a:ea typeface="MS Mincho" pitchFamily="49" charset="-128"/>
              </a:rPr>
              <a:t>E</a:t>
            </a:r>
            <a:r>
              <a:rPr lang="en-US" sz="2400" dirty="0" smtClean="0">
                <a:ea typeface="MS Mincho" pitchFamily="49" charset="-128"/>
              </a:rPr>
              <a:t>(</a:t>
            </a:r>
            <a:r>
              <a:rPr lang="en-US" sz="2400" i="1" dirty="0" smtClean="0">
                <a:ea typeface="MS Mincho" pitchFamily="49" charset="-128"/>
              </a:rPr>
              <a:t>T</a:t>
            </a:r>
            <a:r>
              <a:rPr lang="en-US" sz="2400" dirty="0" smtClean="0">
                <a:ea typeface="MS Mincho" pitchFamily="49" charset="-128"/>
              </a:rPr>
              <a:t>)</a:t>
            </a:r>
            <a:r>
              <a:rPr lang="en-US" sz="2400" i="1" dirty="0" smtClean="0">
                <a:ea typeface="MS Mincho" pitchFamily="49" charset="-128"/>
              </a:rPr>
              <a:t>, e </a:t>
            </a:r>
            <a:r>
              <a:rPr lang="ru-RU" sz="2400" i="1" dirty="0" smtClean="0">
                <a:cs typeface="Times New Roman" pitchFamily="18" charset="0"/>
              </a:rPr>
              <a:t> </a:t>
            </a:r>
            <a:r>
              <a:rPr lang="en-US" sz="2400" dirty="0" smtClean="0">
                <a:cs typeface="Times New Roman" pitchFamily="18" charset="0"/>
              </a:rPr>
              <a:t>is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smtClean="0">
                <a:cs typeface="Times New Roman" pitchFamily="18" charset="0"/>
              </a:rPr>
              <a:t>a minimum cost edge of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el-GR" sz="2400" dirty="0" smtClean="0">
                <a:ea typeface="MS Mincho" pitchFamily="49" charset="-128"/>
                <a:sym typeface="Symbol" pitchFamily="18" charset="2"/>
              </a:rPr>
              <a:t></a:t>
            </a:r>
            <a:r>
              <a:rPr lang="en-US" sz="2400" dirty="0" smtClean="0">
                <a:ea typeface="MS Mincho" pitchFamily="49" charset="-128"/>
              </a:rPr>
              <a:t>(</a:t>
            </a:r>
            <a:r>
              <a:rPr lang="en-US" sz="2400" i="1" dirty="0" smtClean="0">
                <a:ea typeface="MS Mincho" pitchFamily="49" charset="-128"/>
              </a:rPr>
              <a:t>V</a:t>
            </a:r>
            <a:r>
              <a:rPr lang="en-US" sz="2400" dirty="0" smtClean="0">
                <a:ea typeface="MS Mincho" pitchFamily="49" charset="-128"/>
              </a:rPr>
              <a:t>(C)), </a:t>
            </a:r>
            <a:r>
              <a:rPr lang="en-US" sz="2400" dirty="0" smtClean="0">
                <a:cs typeface="Times New Roman" pitchFamily="18" charset="0"/>
              </a:rPr>
              <a:t>where</a:t>
            </a:r>
            <a:r>
              <a:rPr lang="en-US" sz="2400" i="1" dirty="0" smtClean="0">
                <a:ea typeface="MS Mincho" pitchFamily="49" charset="-128"/>
              </a:rPr>
              <a:t> </a:t>
            </a:r>
            <a:r>
              <a:rPr lang="en-US" sz="2400" i="1" dirty="0" smtClean="0">
                <a:ea typeface="MS Mincho" pitchFamily="49" charset="-128"/>
              </a:rPr>
              <a:t>C </a:t>
            </a:r>
            <a:r>
              <a:rPr lang="en-US" sz="2400" dirty="0" smtClean="0">
                <a:cs typeface="Times New Roman" pitchFamily="18" charset="0"/>
              </a:rPr>
              <a:t>is a connected component of</a:t>
            </a:r>
            <a:r>
              <a:rPr lang="en-US" sz="2400" i="1" dirty="0" smtClean="0">
                <a:ea typeface="MS Mincho" pitchFamily="49" charset="-128"/>
              </a:rPr>
              <a:t> </a:t>
            </a:r>
            <a:r>
              <a:rPr lang="en-US" sz="2400" i="1" dirty="0" smtClean="0">
                <a:ea typeface="MS Mincho" pitchFamily="49" charset="-128"/>
              </a:rPr>
              <a:t>T– e.</a:t>
            </a:r>
          </a:p>
        </p:txBody>
      </p:sp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2805113" y="32464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3414AC-EE1C-4D96-9F6C-6A99B092A2AC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Hamiltonian cycle</a:t>
            </a:r>
            <a:endParaRPr lang="ru-RU" sz="4000" dirty="0" smtClean="0"/>
          </a:p>
        </p:txBody>
      </p:sp>
      <p:sp>
        <p:nvSpPr>
          <p:cNvPr id="3078" name="Oval 3"/>
          <p:cNvSpPr>
            <a:spLocks noChangeAspect="1" noChangeArrowheads="1"/>
          </p:cNvSpPr>
          <p:nvPr/>
        </p:nvSpPr>
        <p:spPr bwMode="auto">
          <a:xfrm>
            <a:off x="3505200" y="1828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9" name="Oval 4"/>
          <p:cNvSpPr>
            <a:spLocks noChangeAspect="1" noChangeArrowheads="1"/>
          </p:cNvSpPr>
          <p:nvPr/>
        </p:nvSpPr>
        <p:spPr bwMode="auto">
          <a:xfrm>
            <a:off x="3048000" y="3733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0" name="Oval 5"/>
          <p:cNvSpPr>
            <a:spLocks noChangeAspect="1" noChangeArrowheads="1"/>
          </p:cNvSpPr>
          <p:nvPr/>
        </p:nvSpPr>
        <p:spPr bwMode="auto">
          <a:xfrm>
            <a:off x="4876800" y="2590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3081" name="AutoShape 6"/>
          <p:cNvCxnSpPr>
            <a:cxnSpLocks noChangeShapeType="1"/>
            <a:stCxn id="3079" idx="3"/>
            <a:endCxn id="3083" idx="7"/>
          </p:cNvCxnSpPr>
          <p:nvPr/>
        </p:nvCxnSpPr>
        <p:spPr bwMode="auto">
          <a:xfrm flipH="1">
            <a:off x="1485900" y="3924300"/>
            <a:ext cx="1595438" cy="1443038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3082" name="AutoShape 7"/>
          <p:cNvCxnSpPr>
            <a:cxnSpLocks noChangeShapeType="1"/>
            <a:stCxn id="3079" idx="0"/>
            <a:endCxn id="3078" idx="4"/>
          </p:cNvCxnSpPr>
          <p:nvPr/>
        </p:nvCxnSpPr>
        <p:spPr bwMode="auto">
          <a:xfrm flipV="1">
            <a:off x="3160713" y="2052638"/>
            <a:ext cx="457200" cy="1681162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sp>
        <p:nvSpPr>
          <p:cNvPr id="3083" name="Oval 8"/>
          <p:cNvSpPr>
            <a:spLocks noChangeAspect="1" noChangeArrowheads="1"/>
          </p:cNvSpPr>
          <p:nvPr/>
        </p:nvSpPr>
        <p:spPr bwMode="auto">
          <a:xfrm>
            <a:off x="1295400" y="53340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3084" name="AutoShape 9"/>
          <p:cNvCxnSpPr>
            <a:cxnSpLocks noChangeShapeType="1"/>
            <a:stCxn id="3079" idx="7"/>
            <a:endCxn id="3080" idx="3"/>
          </p:cNvCxnSpPr>
          <p:nvPr/>
        </p:nvCxnSpPr>
        <p:spPr bwMode="auto">
          <a:xfrm flipV="1">
            <a:off x="3238500" y="2781300"/>
            <a:ext cx="1671638" cy="985838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</p:cxnSp>
      <p:sp>
        <p:nvSpPr>
          <p:cNvPr id="3085" name="Oval 16"/>
          <p:cNvSpPr>
            <a:spLocks noChangeAspect="1" noChangeArrowheads="1"/>
          </p:cNvSpPr>
          <p:nvPr/>
        </p:nvSpPr>
        <p:spPr bwMode="auto">
          <a:xfrm>
            <a:off x="1905000" y="19812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6" name="Oval 17"/>
          <p:cNvSpPr>
            <a:spLocks noChangeAspect="1" noChangeArrowheads="1"/>
          </p:cNvSpPr>
          <p:nvPr/>
        </p:nvSpPr>
        <p:spPr bwMode="auto">
          <a:xfrm>
            <a:off x="990600" y="36576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3087" name="AutoShape 18"/>
          <p:cNvCxnSpPr>
            <a:cxnSpLocks noChangeShapeType="1"/>
            <a:stCxn id="3079" idx="1"/>
            <a:endCxn id="3085" idx="5"/>
          </p:cNvCxnSpPr>
          <p:nvPr/>
        </p:nvCxnSpPr>
        <p:spPr bwMode="auto">
          <a:xfrm flipH="1" flipV="1">
            <a:off x="2095500" y="2171700"/>
            <a:ext cx="985838" cy="1595438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3088" name="AutoShape 19"/>
          <p:cNvCxnSpPr>
            <a:cxnSpLocks noChangeShapeType="1"/>
            <a:stCxn id="3079" idx="2"/>
            <a:endCxn id="3086" idx="6"/>
          </p:cNvCxnSpPr>
          <p:nvPr/>
        </p:nvCxnSpPr>
        <p:spPr bwMode="auto">
          <a:xfrm flipH="1" flipV="1">
            <a:off x="1214438" y="3770313"/>
            <a:ext cx="1833562" cy="76200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sp>
        <p:nvSpPr>
          <p:cNvPr id="3089" name="Oval 20"/>
          <p:cNvSpPr>
            <a:spLocks noChangeAspect="1" noChangeArrowheads="1"/>
          </p:cNvSpPr>
          <p:nvPr/>
        </p:nvSpPr>
        <p:spPr bwMode="auto">
          <a:xfrm>
            <a:off x="5029200" y="3776663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3090" name="AutoShape 21"/>
          <p:cNvCxnSpPr>
            <a:cxnSpLocks noChangeShapeType="1"/>
            <a:stCxn id="3079" idx="6"/>
            <a:endCxn id="3089" idx="3"/>
          </p:cNvCxnSpPr>
          <p:nvPr/>
        </p:nvCxnSpPr>
        <p:spPr bwMode="auto">
          <a:xfrm>
            <a:off x="3271838" y="3846513"/>
            <a:ext cx="1790700" cy="12065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sp>
        <p:nvSpPr>
          <p:cNvPr id="3091" name="Oval 22"/>
          <p:cNvSpPr>
            <a:spLocks noChangeAspect="1" noChangeArrowheads="1"/>
          </p:cNvSpPr>
          <p:nvPr/>
        </p:nvSpPr>
        <p:spPr bwMode="auto">
          <a:xfrm>
            <a:off x="2743200" y="5638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3092" name="AutoShape 23"/>
          <p:cNvCxnSpPr>
            <a:cxnSpLocks noChangeShapeType="1"/>
            <a:stCxn id="3091" idx="0"/>
            <a:endCxn id="3079" idx="3"/>
          </p:cNvCxnSpPr>
          <p:nvPr/>
        </p:nvCxnSpPr>
        <p:spPr bwMode="auto">
          <a:xfrm flipV="1">
            <a:off x="2855913" y="3924300"/>
            <a:ext cx="225425" cy="1714500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093" name="AutoShape 24"/>
          <p:cNvCxnSpPr>
            <a:cxnSpLocks noChangeShapeType="1"/>
            <a:stCxn id="3086" idx="5"/>
            <a:endCxn id="3091" idx="1"/>
          </p:cNvCxnSpPr>
          <p:nvPr/>
        </p:nvCxnSpPr>
        <p:spPr bwMode="auto">
          <a:xfrm>
            <a:off x="1181100" y="3848100"/>
            <a:ext cx="1595438" cy="1824038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094" name="AutoShape 25"/>
          <p:cNvCxnSpPr>
            <a:cxnSpLocks noChangeShapeType="1"/>
            <a:stCxn id="3083" idx="0"/>
            <a:endCxn id="3085" idx="4"/>
          </p:cNvCxnSpPr>
          <p:nvPr/>
        </p:nvCxnSpPr>
        <p:spPr bwMode="auto">
          <a:xfrm flipV="1">
            <a:off x="1408113" y="2205038"/>
            <a:ext cx="609600" cy="3128962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095" name="AutoShape 26"/>
          <p:cNvCxnSpPr>
            <a:cxnSpLocks noChangeShapeType="1"/>
            <a:endCxn id="3078" idx="3"/>
          </p:cNvCxnSpPr>
          <p:nvPr/>
        </p:nvCxnSpPr>
        <p:spPr bwMode="auto">
          <a:xfrm flipV="1">
            <a:off x="1219200" y="2019300"/>
            <a:ext cx="2319338" cy="1714500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096" name="AutoShape 27"/>
          <p:cNvCxnSpPr>
            <a:cxnSpLocks noChangeShapeType="1"/>
            <a:endCxn id="3080" idx="1"/>
          </p:cNvCxnSpPr>
          <p:nvPr/>
        </p:nvCxnSpPr>
        <p:spPr bwMode="auto">
          <a:xfrm>
            <a:off x="2133600" y="2133600"/>
            <a:ext cx="2776538" cy="490538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097" name="AutoShape 28"/>
          <p:cNvCxnSpPr>
            <a:cxnSpLocks noChangeShapeType="1"/>
            <a:stCxn id="3078" idx="4"/>
            <a:endCxn id="3089" idx="1"/>
          </p:cNvCxnSpPr>
          <p:nvPr/>
        </p:nvCxnSpPr>
        <p:spPr bwMode="auto">
          <a:xfrm>
            <a:off x="3617913" y="2052638"/>
            <a:ext cx="1444625" cy="1757362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</p:cxnSp>
      <p:sp>
        <p:nvSpPr>
          <p:cNvPr id="3098" name="Oval 29"/>
          <p:cNvSpPr>
            <a:spLocks noChangeAspect="1" noChangeArrowheads="1"/>
          </p:cNvSpPr>
          <p:nvPr/>
        </p:nvSpPr>
        <p:spPr bwMode="auto">
          <a:xfrm>
            <a:off x="3733800" y="5446713"/>
            <a:ext cx="115888" cy="1158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99" name="Oval 30"/>
          <p:cNvSpPr>
            <a:spLocks noChangeAspect="1" noChangeArrowheads="1"/>
          </p:cNvSpPr>
          <p:nvPr/>
        </p:nvSpPr>
        <p:spPr bwMode="auto">
          <a:xfrm>
            <a:off x="3429000" y="5567363"/>
            <a:ext cx="115888" cy="1158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00" name="Oval 31"/>
          <p:cNvSpPr>
            <a:spLocks noChangeAspect="1" noChangeArrowheads="1"/>
          </p:cNvSpPr>
          <p:nvPr/>
        </p:nvSpPr>
        <p:spPr bwMode="auto">
          <a:xfrm>
            <a:off x="3967163" y="5257800"/>
            <a:ext cx="115887" cy="11588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3101" name="AutoShape 32"/>
          <p:cNvCxnSpPr>
            <a:cxnSpLocks noChangeShapeType="1"/>
            <a:endCxn id="3089" idx="3"/>
          </p:cNvCxnSpPr>
          <p:nvPr/>
        </p:nvCxnSpPr>
        <p:spPr bwMode="auto">
          <a:xfrm flipV="1">
            <a:off x="1524000" y="3967163"/>
            <a:ext cx="3538538" cy="1519237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</p:cxnSp>
      <p:graphicFrame>
        <p:nvGraphicFramePr>
          <p:cNvPr id="3074" name="Object 33"/>
          <p:cNvGraphicFramePr>
            <a:graphicFrameLocks noChangeAspect="1"/>
          </p:cNvGraphicFramePr>
          <p:nvPr/>
        </p:nvGraphicFramePr>
        <p:xfrm>
          <a:off x="4891088" y="1524000"/>
          <a:ext cx="3775075" cy="677863"/>
        </p:xfrm>
        <a:graphic>
          <a:graphicData uri="http://schemas.openxmlformats.org/presentationml/2006/ole">
            <p:oleObj spid="_x0000_s3074" name="Формула" r:id="rId3" imgW="1981080" imgH="355320" progId="Equation.3">
              <p:embed/>
            </p:oleObj>
          </a:graphicData>
        </a:graphic>
      </p:graphicFrame>
      <p:graphicFrame>
        <p:nvGraphicFramePr>
          <p:cNvPr id="3075" name="Object 34"/>
          <p:cNvGraphicFramePr>
            <a:graphicFrameLocks noChangeAspect="1"/>
          </p:cNvGraphicFramePr>
          <p:nvPr/>
        </p:nvGraphicFramePr>
        <p:xfrm>
          <a:off x="4848225" y="5067300"/>
          <a:ext cx="3678238" cy="1379538"/>
        </p:xfrm>
        <a:graphic>
          <a:graphicData uri="http://schemas.openxmlformats.org/presentationml/2006/ole">
            <p:oleObj spid="_x0000_s3075" name="Формула" r:id="rId4" imgW="1930320" imgH="723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6868D2-4446-48CC-8DC4-A29B605CED87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err="1" smtClean="0"/>
              <a:t>Christofides-Serdyukov</a:t>
            </a:r>
            <a:r>
              <a:rPr lang="en-US" sz="4000" dirty="0" smtClean="0"/>
              <a:t> Algorithm 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spcBef>
                <a:spcPct val="0"/>
              </a:spcBef>
              <a:buFontTx/>
              <a:buNone/>
            </a:pPr>
            <a:endParaRPr lang="en-US" dirty="0" smtClean="0">
              <a:latin typeface="Times" pitchFamily="18" charset="0"/>
              <a:ea typeface="MS Mincho" pitchFamily="49" charset="-128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sz="2400" b="1" dirty="0" smtClean="0"/>
              <a:t>Input </a:t>
            </a:r>
            <a:r>
              <a:rPr lang="en-US" sz="2400" dirty="0" smtClean="0"/>
              <a:t>(</a:t>
            </a:r>
            <a:r>
              <a:rPr lang="en-US" sz="2400" i="1" dirty="0" smtClean="0"/>
              <a:t>G</a:t>
            </a:r>
            <a:r>
              <a:rPr lang="ru-RU" sz="2400" dirty="0" smtClean="0"/>
              <a:t>,</a:t>
            </a:r>
            <a:r>
              <a:rPr lang="en-US" sz="2400" dirty="0" smtClean="0">
                <a:ea typeface="MS Mincho" pitchFamily="49" charset="-128"/>
                <a:sym typeface="Symbol" pitchFamily="18" charset="2"/>
              </a:rPr>
              <a:t> </a:t>
            </a:r>
            <a:r>
              <a:rPr lang="en-US" sz="2400" i="1" dirty="0" smtClean="0"/>
              <a:t>cost</a:t>
            </a:r>
            <a:r>
              <a:rPr lang="en-US" sz="2400" dirty="0" smtClean="0"/>
              <a:t>: </a:t>
            </a:r>
            <a:r>
              <a:rPr lang="en-US" sz="2400" i="1" dirty="0" smtClean="0"/>
              <a:t>E</a:t>
            </a:r>
            <a:r>
              <a:rPr lang="en-US" sz="2400" dirty="0" smtClean="0"/>
              <a:t> </a:t>
            </a:r>
            <a:r>
              <a:rPr lang="en-US" sz="2400" dirty="0" smtClean="0">
                <a:cs typeface="Times New Roman" pitchFamily="18" charset="0"/>
              </a:rPr>
              <a:t>→ </a:t>
            </a:r>
            <a:r>
              <a:rPr lang="en-US" sz="2400" b="1" dirty="0" smtClean="0">
                <a:cs typeface="Times New Roman" pitchFamily="18" charset="0"/>
              </a:rPr>
              <a:t>Q</a:t>
            </a:r>
            <a:r>
              <a:rPr lang="en-US" sz="2400" b="1" baseline="30000" dirty="0" smtClean="0">
                <a:cs typeface="Times New Roman" pitchFamily="18" charset="0"/>
              </a:rPr>
              <a:t>+</a:t>
            </a:r>
            <a:r>
              <a:rPr lang="en-US" sz="2400" dirty="0" smtClean="0">
                <a:cs typeface="Times New Roman" pitchFamily="18" charset="0"/>
              </a:rPr>
              <a:t>)</a:t>
            </a:r>
            <a:endParaRPr lang="en-US" sz="2400" dirty="0" smtClean="0"/>
          </a:p>
          <a:p>
            <a:pPr marL="609600" indent="-609600">
              <a:spcBef>
                <a:spcPct val="0"/>
              </a:spcBef>
              <a:buFontTx/>
              <a:buAutoNum type="arabicParenR"/>
            </a:pPr>
            <a:r>
              <a:rPr lang="ru-RU" sz="2400" dirty="0" smtClean="0"/>
              <a:t> </a:t>
            </a:r>
            <a:r>
              <a:rPr lang="en-US" sz="2400" dirty="0" smtClean="0"/>
              <a:t>Find an MST of </a:t>
            </a:r>
            <a:r>
              <a:rPr lang="en-US" sz="2400" i="1" dirty="0" smtClean="0"/>
              <a:t>G</a:t>
            </a:r>
            <a:r>
              <a:rPr lang="en-US" sz="2400" dirty="0" smtClean="0"/>
              <a:t>, say </a:t>
            </a:r>
            <a:r>
              <a:rPr lang="en-US" sz="2400" i="1" dirty="0" smtClean="0"/>
              <a:t>T</a:t>
            </a:r>
            <a:r>
              <a:rPr lang="ru-RU" sz="2400" dirty="0" smtClean="0">
                <a:sym typeface="Symbol" pitchFamily="18" charset="2"/>
              </a:rPr>
              <a:t>.</a:t>
            </a:r>
            <a:r>
              <a:rPr lang="en-US" sz="2400" dirty="0" smtClean="0">
                <a:ea typeface="MS Mincho" pitchFamily="49" charset="-128"/>
                <a:sym typeface="Symbol" pitchFamily="18" charset="2"/>
              </a:rPr>
              <a:t> </a:t>
            </a:r>
            <a:endParaRPr lang="ru-RU" sz="2400" dirty="0" smtClean="0">
              <a:sym typeface="Symbol" pitchFamily="18" charset="2"/>
            </a:endParaRPr>
          </a:p>
          <a:p>
            <a:pPr marL="609600" indent="-609600">
              <a:spcBef>
                <a:spcPct val="0"/>
              </a:spcBef>
              <a:buFontTx/>
              <a:buAutoNum type="arabicParenR" startAt="2"/>
            </a:pPr>
            <a:r>
              <a:rPr lang="ru-RU" sz="2400" dirty="0" smtClean="0">
                <a:sym typeface="MT Extra" pitchFamily="18" charset="2"/>
              </a:rPr>
              <a:t> </a:t>
            </a:r>
            <a:r>
              <a:rPr lang="en-US" sz="2400" dirty="0" smtClean="0">
                <a:sym typeface="MT Extra" pitchFamily="18" charset="2"/>
              </a:rPr>
              <a:t>Compute a minimum cost perfect matching, </a:t>
            </a:r>
            <a:r>
              <a:rPr lang="en-US" sz="2400" i="1" dirty="0" smtClean="0">
                <a:sym typeface="MT Extra" pitchFamily="18" charset="2"/>
              </a:rPr>
              <a:t>M,</a:t>
            </a:r>
            <a:r>
              <a:rPr lang="en-US" sz="2400" dirty="0" smtClean="0">
                <a:sym typeface="MT Extra" pitchFamily="18" charset="2"/>
              </a:rPr>
              <a:t> on the set of odd degree</a:t>
            </a:r>
            <a:r>
              <a:rPr lang="ru-RU" sz="2400" dirty="0" smtClean="0">
                <a:sym typeface="MT Extra" pitchFamily="18" charset="2"/>
              </a:rPr>
              <a:t> </a:t>
            </a:r>
            <a:r>
              <a:rPr lang="en-US" sz="2400" dirty="0" smtClean="0">
                <a:sym typeface="MT Extra" pitchFamily="18" charset="2"/>
              </a:rPr>
              <a:t>vertices of </a:t>
            </a:r>
            <a:r>
              <a:rPr lang="en-US" sz="2400" i="1" dirty="0" smtClean="0"/>
              <a:t>T.</a:t>
            </a:r>
            <a:endParaRPr lang="ru-RU" sz="2400" dirty="0" smtClean="0"/>
          </a:p>
          <a:p>
            <a:pPr marL="609600" indent="-609600">
              <a:spcBef>
                <a:spcPct val="0"/>
              </a:spcBef>
              <a:buFontTx/>
              <a:buAutoNum type="arabicParenR" startAt="2"/>
            </a:pPr>
            <a:r>
              <a:rPr lang="ru-RU" sz="2400" dirty="0" smtClean="0"/>
              <a:t> </a:t>
            </a:r>
            <a:r>
              <a:rPr lang="en-US" sz="2400" dirty="0" smtClean="0"/>
              <a:t>Add</a:t>
            </a:r>
            <a:r>
              <a:rPr lang="ru-RU" sz="2400" dirty="0" smtClean="0"/>
              <a:t> </a:t>
            </a:r>
            <a:r>
              <a:rPr lang="en-US" sz="2400" i="1" dirty="0" smtClean="0"/>
              <a:t>M </a:t>
            </a:r>
            <a:r>
              <a:rPr lang="en-US" sz="2400" dirty="0" smtClean="0"/>
              <a:t>to</a:t>
            </a:r>
            <a:r>
              <a:rPr lang="ru-RU" sz="2400" dirty="0" smtClean="0"/>
              <a:t> </a:t>
            </a:r>
            <a:r>
              <a:rPr lang="en-US" sz="2400" i="1" dirty="0" smtClean="0"/>
              <a:t>T</a:t>
            </a:r>
            <a:r>
              <a:rPr lang="ru-RU" sz="2400" i="1" dirty="0" smtClean="0"/>
              <a:t> </a:t>
            </a:r>
            <a:r>
              <a:rPr lang="en-US" sz="2400" dirty="0" smtClean="0"/>
              <a:t>and</a:t>
            </a:r>
            <a:r>
              <a:rPr lang="ru-RU" sz="2400" dirty="0" smtClean="0"/>
              <a:t> </a:t>
            </a:r>
            <a:r>
              <a:rPr lang="en-US" sz="2400" dirty="0" smtClean="0"/>
              <a:t>obtain an </a:t>
            </a:r>
            <a:r>
              <a:rPr lang="en-US" sz="2400" dirty="0" err="1" smtClean="0"/>
              <a:t>Eulerian</a:t>
            </a:r>
            <a:r>
              <a:rPr lang="en-US" sz="2400" dirty="0" smtClean="0"/>
              <a:t> graph</a:t>
            </a:r>
            <a:r>
              <a:rPr lang="ru-RU" sz="2400" dirty="0" smtClean="0"/>
              <a:t> </a:t>
            </a:r>
            <a:r>
              <a:rPr lang="en-US" sz="2400" i="1" dirty="0" smtClean="0"/>
              <a:t>H</a:t>
            </a:r>
            <a:r>
              <a:rPr lang="ru-RU" sz="2400" dirty="0" smtClean="0"/>
              <a:t>.</a:t>
            </a:r>
          </a:p>
          <a:p>
            <a:pPr marL="609600" indent="-609600">
              <a:spcBef>
                <a:spcPct val="0"/>
              </a:spcBef>
              <a:buFontTx/>
              <a:buAutoNum type="arabicParenR" startAt="2"/>
            </a:pPr>
            <a:r>
              <a:rPr lang="ru-RU" sz="2400" dirty="0" smtClean="0">
                <a:sym typeface="MT Extra" pitchFamily="18" charset="2"/>
              </a:rPr>
              <a:t> </a:t>
            </a:r>
            <a:r>
              <a:rPr lang="en-US" sz="2400" dirty="0" smtClean="0">
                <a:sym typeface="MT Extra" pitchFamily="18" charset="2"/>
              </a:rPr>
              <a:t>Find an Euler tour</a:t>
            </a:r>
            <a:r>
              <a:rPr lang="ru-RU" sz="2400" dirty="0" smtClean="0">
                <a:sym typeface="MT Extra" pitchFamily="18" charset="2"/>
              </a:rPr>
              <a:t> </a:t>
            </a:r>
            <a:r>
              <a:rPr lang="en-US" sz="2400" i="1" dirty="0" smtClean="0">
                <a:sym typeface="MT Extra" pitchFamily="18" charset="2"/>
              </a:rPr>
              <a:t>R </a:t>
            </a:r>
            <a:r>
              <a:rPr lang="en-US" sz="2400" dirty="0" smtClean="0">
                <a:sym typeface="MT Extra" pitchFamily="18" charset="2"/>
              </a:rPr>
              <a:t>of</a:t>
            </a:r>
            <a:r>
              <a:rPr lang="ru-RU" sz="2400" dirty="0" smtClean="0">
                <a:sym typeface="MT Extra" pitchFamily="18" charset="2"/>
              </a:rPr>
              <a:t> </a:t>
            </a:r>
            <a:r>
              <a:rPr lang="en-US" sz="2400" i="1" dirty="0" smtClean="0"/>
              <a:t>H</a:t>
            </a:r>
            <a:r>
              <a:rPr lang="ru-RU" sz="2400" dirty="0" smtClean="0"/>
              <a:t>.</a:t>
            </a:r>
          </a:p>
          <a:p>
            <a:pPr marL="609600" indent="-609600">
              <a:spcBef>
                <a:spcPct val="0"/>
              </a:spcBef>
              <a:buFontTx/>
              <a:buAutoNum type="arabicParenR" startAt="2"/>
            </a:pPr>
            <a:r>
              <a:rPr lang="ru-RU" sz="2400" dirty="0" smtClean="0">
                <a:sym typeface="MT Extra" pitchFamily="18" charset="2"/>
              </a:rPr>
              <a:t> </a:t>
            </a:r>
            <a:r>
              <a:rPr lang="en-US" sz="2400" dirty="0" smtClean="0">
                <a:sym typeface="MT Extra" pitchFamily="18" charset="2"/>
              </a:rPr>
              <a:t>Output tour</a:t>
            </a:r>
            <a:r>
              <a:rPr lang="ru-RU" sz="2400" dirty="0" smtClean="0">
                <a:sym typeface="MT Extra" pitchFamily="18" charset="2"/>
              </a:rPr>
              <a:t> </a:t>
            </a:r>
            <a:r>
              <a:rPr lang="en-US" sz="2400" i="1" dirty="0" smtClean="0">
                <a:sym typeface="MT Extra" pitchFamily="18" charset="2"/>
              </a:rPr>
              <a:t>C</a:t>
            </a:r>
            <a:r>
              <a:rPr lang="en-US" sz="2400" dirty="0" smtClean="0">
                <a:sym typeface="MT Extra" pitchFamily="18" charset="2"/>
              </a:rPr>
              <a:t> that visits</a:t>
            </a:r>
            <a:r>
              <a:rPr lang="ru-RU" sz="2400" i="1" dirty="0" smtClean="0">
                <a:sym typeface="MT Extra" pitchFamily="18" charset="2"/>
              </a:rPr>
              <a:t> </a:t>
            </a:r>
            <a:r>
              <a:rPr lang="en-US" sz="2400" dirty="0" smtClean="0">
                <a:sym typeface="MT Extra" pitchFamily="18" charset="2"/>
              </a:rPr>
              <a:t>vertices of</a:t>
            </a:r>
            <a:r>
              <a:rPr lang="ru-RU" sz="2400" dirty="0" smtClean="0">
                <a:sym typeface="MT Extra" pitchFamily="18" charset="2"/>
              </a:rPr>
              <a:t> </a:t>
            </a:r>
            <a:r>
              <a:rPr lang="en-US" sz="2400" i="1" dirty="0" smtClean="0">
                <a:sym typeface="MT Extra" pitchFamily="18" charset="2"/>
              </a:rPr>
              <a:t>G </a:t>
            </a:r>
            <a:r>
              <a:rPr lang="en-US" sz="2400" dirty="0" smtClean="0">
                <a:sym typeface="MT Extra" pitchFamily="18" charset="2"/>
              </a:rPr>
              <a:t>in order of their first appearance in</a:t>
            </a:r>
            <a:r>
              <a:rPr lang="ru-RU" sz="2400" dirty="0" smtClean="0">
                <a:sym typeface="MT Extra" pitchFamily="18" charset="2"/>
              </a:rPr>
              <a:t> </a:t>
            </a:r>
            <a:r>
              <a:rPr lang="en-US" sz="2400" i="1" dirty="0" smtClean="0">
                <a:sym typeface="MT Extra" pitchFamily="18" charset="2"/>
              </a:rPr>
              <a:t>R</a:t>
            </a:r>
            <a:r>
              <a:rPr lang="ru-RU" sz="2400" i="1" dirty="0" smtClean="0">
                <a:sym typeface="MT Extra" pitchFamily="18" charset="2"/>
              </a:rPr>
              <a:t>.</a:t>
            </a:r>
            <a:r>
              <a:rPr lang="ru-RU" sz="2400" dirty="0" smtClean="0">
                <a:sym typeface="MT Extra" pitchFamily="18" charset="2"/>
              </a:rPr>
              <a:t> </a:t>
            </a:r>
            <a:endParaRPr lang="en-US" sz="2400" i="1" dirty="0" smtClean="0">
              <a:sym typeface="MT Extra" pitchFamily="18" charset="2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sz="2400" b="1" dirty="0" smtClean="0">
                <a:sym typeface="MT Extra" pitchFamily="18" charset="2"/>
              </a:rPr>
              <a:t>Output</a:t>
            </a:r>
            <a:r>
              <a:rPr lang="ru-RU" sz="2400" dirty="0" smtClean="0">
                <a:sym typeface="MT Extra" pitchFamily="18" charset="2"/>
              </a:rPr>
              <a:t> </a:t>
            </a:r>
            <a:r>
              <a:rPr lang="en-US" sz="2400" dirty="0" smtClean="0">
                <a:sym typeface="MT Extra" pitchFamily="18" charset="2"/>
              </a:rPr>
              <a:t>(</a:t>
            </a:r>
            <a:r>
              <a:rPr lang="ru-RU" sz="2400" i="1" dirty="0" smtClean="0">
                <a:sym typeface="MT Extra" pitchFamily="18" charset="2"/>
              </a:rPr>
              <a:t>С</a:t>
            </a:r>
            <a:r>
              <a:rPr lang="en-US" sz="2400" dirty="0" smtClean="0">
                <a:sym typeface="MT Extra" pitchFamily="18" charset="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928829-A866-4E78-9825-F5B396F6207B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Example</a:t>
            </a:r>
            <a:endParaRPr lang="ru-RU" sz="4000" dirty="0" smtClean="0"/>
          </a:p>
        </p:txBody>
      </p:sp>
      <p:sp>
        <p:nvSpPr>
          <p:cNvPr id="30724" name="Oval 3"/>
          <p:cNvSpPr>
            <a:spLocks noChangeAspect="1" noChangeArrowheads="1"/>
          </p:cNvSpPr>
          <p:nvPr/>
        </p:nvSpPr>
        <p:spPr bwMode="auto">
          <a:xfrm>
            <a:off x="1147762" y="3657600"/>
            <a:ext cx="230188" cy="23018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25" name="Oval 4"/>
          <p:cNvSpPr>
            <a:spLocks noChangeAspect="1" noChangeArrowheads="1"/>
          </p:cNvSpPr>
          <p:nvPr/>
        </p:nvSpPr>
        <p:spPr bwMode="auto">
          <a:xfrm>
            <a:off x="3052762" y="4495800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26" name="Oval 5"/>
          <p:cNvSpPr>
            <a:spLocks noChangeAspect="1" noChangeArrowheads="1"/>
          </p:cNvSpPr>
          <p:nvPr/>
        </p:nvSpPr>
        <p:spPr bwMode="auto">
          <a:xfrm>
            <a:off x="4195762" y="3657600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30727" name="AutoShape 6"/>
          <p:cNvCxnSpPr>
            <a:cxnSpLocks noChangeShapeType="1"/>
            <a:stCxn id="30725" idx="3"/>
            <a:endCxn id="30729" idx="7"/>
          </p:cNvCxnSpPr>
          <p:nvPr/>
        </p:nvCxnSpPr>
        <p:spPr bwMode="auto">
          <a:xfrm flipH="1">
            <a:off x="1566862" y="4686300"/>
            <a:ext cx="1519238" cy="757237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17767" name="AutoShape 7"/>
          <p:cNvCxnSpPr>
            <a:cxnSpLocks noChangeShapeType="1"/>
            <a:stCxn id="30725" idx="1"/>
            <a:endCxn id="30724" idx="6"/>
          </p:cNvCxnSpPr>
          <p:nvPr/>
        </p:nvCxnSpPr>
        <p:spPr bwMode="auto">
          <a:xfrm flipH="1" flipV="1">
            <a:off x="1377950" y="3773487"/>
            <a:ext cx="1708150" cy="75565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sp>
        <p:nvSpPr>
          <p:cNvPr id="30729" name="Oval 8"/>
          <p:cNvSpPr>
            <a:spLocks noChangeAspect="1" noChangeArrowheads="1"/>
          </p:cNvSpPr>
          <p:nvPr/>
        </p:nvSpPr>
        <p:spPr bwMode="auto">
          <a:xfrm>
            <a:off x="1376362" y="5410200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17769" name="AutoShape 9"/>
          <p:cNvCxnSpPr>
            <a:cxnSpLocks noChangeShapeType="1"/>
            <a:stCxn id="30725" idx="7"/>
            <a:endCxn id="30726" idx="3"/>
          </p:cNvCxnSpPr>
          <p:nvPr/>
        </p:nvCxnSpPr>
        <p:spPr bwMode="auto">
          <a:xfrm flipV="1">
            <a:off x="3243262" y="3848100"/>
            <a:ext cx="985838" cy="681037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30731" name="Oval 10"/>
          <p:cNvSpPr>
            <a:spLocks noChangeAspect="1" noChangeArrowheads="1"/>
          </p:cNvSpPr>
          <p:nvPr/>
        </p:nvSpPr>
        <p:spPr bwMode="auto">
          <a:xfrm>
            <a:off x="6862762" y="4572000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32" name="Oval 11"/>
          <p:cNvSpPr>
            <a:spLocks noChangeAspect="1" noChangeArrowheads="1"/>
          </p:cNvSpPr>
          <p:nvPr/>
        </p:nvSpPr>
        <p:spPr bwMode="auto">
          <a:xfrm>
            <a:off x="5491162" y="3581400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33" name="Oval 12"/>
          <p:cNvSpPr>
            <a:spLocks noChangeAspect="1" noChangeArrowheads="1"/>
          </p:cNvSpPr>
          <p:nvPr/>
        </p:nvSpPr>
        <p:spPr bwMode="auto">
          <a:xfrm>
            <a:off x="6634162" y="2743200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30734" name="AutoShape 13"/>
          <p:cNvCxnSpPr>
            <a:cxnSpLocks noChangeShapeType="1"/>
            <a:stCxn id="30732" idx="3"/>
            <a:endCxn id="30736" idx="7"/>
          </p:cNvCxnSpPr>
          <p:nvPr/>
        </p:nvCxnSpPr>
        <p:spPr bwMode="auto">
          <a:xfrm flipH="1">
            <a:off x="5224462" y="3771900"/>
            <a:ext cx="300038" cy="1824037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735" name="AutoShape 14"/>
          <p:cNvCxnSpPr>
            <a:cxnSpLocks noChangeShapeType="1"/>
            <a:stCxn id="30732" idx="5"/>
            <a:endCxn id="30731" idx="1"/>
          </p:cNvCxnSpPr>
          <p:nvPr/>
        </p:nvCxnSpPr>
        <p:spPr bwMode="auto">
          <a:xfrm>
            <a:off x="5681662" y="3771900"/>
            <a:ext cx="1214438" cy="83343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sp>
        <p:nvSpPr>
          <p:cNvPr id="30736" name="Oval 15"/>
          <p:cNvSpPr>
            <a:spLocks noChangeAspect="1" noChangeArrowheads="1"/>
          </p:cNvSpPr>
          <p:nvPr/>
        </p:nvSpPr>
        <p:spPr bwMode="auto">
          <a:xfrm>
            <a:off x="5033962" y="5562600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17776" name="AutoShape 16"/>
          <p:cNvCxnSpPr>
            <a:cxnSpLocks noChangeShapeType="1"/>
            <a:stCxn id="30732" idx="7"/>
            <a:endCxn id="30733" idx="3"/>
          </p:cNvCxnSpPr>
          <p:nvPr/>
        </p:nvCxnSpPr>
        <p:spPr bwMode="auto">
          <a:xfrm flipV="1">
            <a:off x="5681662" y="2933700"/>
            <a:ext cx="985838" cy="681037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17777" name="AutoShape 17"/>
          <p:cNvCxnSpPr>
            <a:cxnSpLocks noChangeShapeType="1"/>
            <a:endCxn id="30732" idx="2"/>
          </p:cNvCxnSpPr>
          <p:nvPr/>
        </p:nvCxnSpPr>
        <p:spPr bwMode="auto">
          <a:xfrm flipV="1">
            <a:off x="4424362" y="3694112"/>
            <a:ext cx="1066800" cy="349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30739" name="Text Box 32"/>
          <p:cNvSpPr txBox="1">
            <a:spLocks noChangeArrowheads="1"/>
          </p:cNvSpPr>
          <p:nvPr/>
        </p:nvSpPr>
        <p:spPr bwMode="auto">
          <a:xfrm>
            <a:off x="228600" y="1752600"/>
            <a:ext cx="313900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</a:rPr>
              <a:t>Minimum spanning tree</a:t>
            </a:r>
            <a:endParaRPr lang="ru-RU" sz="2400" dirty="0">
              <a:latin typeface="Times New Roman" pitchFamily="18" charset="0"/>
            </a:endParaRPr>
          </a:p>
        </p:txBody>
      </p:sp>
      <p:sp>
        <p:nvSpPr>
          <p:cNvPr id="117793" name="AutoShape 33"/>
          <p:cNvSpPr>
            <a:spLocks noChangeArrowheads="1"/>
          </p:cNvSpPr>
          <p:nvPr/>
        </p:nvSpPr>
        <p:spPr bwMode="auto">
          <a:xfrm>
            <a:off x="3429000" y="1828800"/>
            <a:ext cx="609600" cy="304800"/>
          </a:xfrm>
          <a:prstGeom prst="rightArrow">
            <a:avLst>
              <a:gd name="adj1" fmla="val 50000"/>
              <a:gd name="adj2" fmla="val 3619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7794" name="Text Box 34"/>
          <p:cNvSpPr txBox="1">
            <a:spLocks noChangeArrowheads="1"/>
          </p:cNvSpPr>
          <p:nvPr/>
        </p:nvSpPr>
        <p:spPr bwMode="auto">
          <a:xfrm>
            <a:off x="4114800" y="1752600"/>
            <a:ext cx="13628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990099"/>
                </a:solidFill>
                <a:latin typeface="Times New Roman" pitchFamily="18" charset="0"/>
              </a:rPr>
              <a:t>Matching</a:t>
            </a:r>
            <a:endParaRPr lang="ru-RU" sz="2400" dirty="0">
              <a:solidFill>
                <a:srgbClr val="990099"/>
              </a:solidFill>
              <a:latin typeface="Times New Roman" pitchFamily="18" charset="0"/>
            </a:endParaRPr>
          </a:p>
        </p:txBody>
      </p:sp>
      <p:sp>
        <p:nvSpPr>
          <p:cNvPr id="117795" name="AutoShape 35"/>
          <p:cNvSpPr>
            <a:spLocks noChangeArrowheads="1"/>
          </p:cNvSpPr>
          <p:nvPr/>
        </p:nvSpPr>
        <p:spPr bwMode="auto">
          <a:xfrm>
            <a:off x="5562600" y="1828800"/>
            <a:ext cx="685800" cy="304800"/>
          </a:xfrm>
          <a:prstGeom prst="rightArrow">
            <a:avLst>
              <a:gd name="adj1" fmla="val 50000"/>
              <a:gd name="adj2" fmla="val 437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7796" name="Text Box 36"/>
          <p:cNvSpPr txBox="1">
            <a:spLocks noChangeArrowheads="1"/>
          </p:cNvSpPr>
          <p:nvPr/>
        </p:nvSpPr>
        <p:spPr bwMode="auto">
          <a:xfrm>
            <a:off x="6324600" y="1752600"/>
            <a:ext cx="24449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</a:rPr>
              <a:t>Hamiltonian cycle</a:t>
            </a:r>
            <a:endParaRPr lang="ru-RU" sz="24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117797" name="AutoShape 37"/>
          <p:cNvCxnSpPr>
            <a:cxnSpLocks noChangeShapeType="1"/>
            <a:stCxn id="30729" idx="0"/>
            <a:endCxn id="30724" idx="4"/>
          </p:cNvCxnSpPr>
          <p:nvPr/>
        </p:nvCxnSpPr>
        <p:spPr bwMode="auto">
          <a:xfrm flipH="1" flipV="1">
            <a:off x="1263650" y="3887787"/>
            <a:ext cx="225425" cy="1522413"/>
          </a:xfrm>
          <a:prstGeom prst="straightConnector1">
            <a:avLst/>
          </a:prstGeom>
          <a:noFill/>
          <a:ln w="38100">
            <a:solidFill>
              <a:srgbClr val="990099"/>
            </a:solidFill>
            <a:round/>
            <a:headEnd/>
            <a:tailEnd/>
          </a:ln>
        </p:spPr>
      </p:cxnSp>
      <p:cxnSp>
        <p:nvCxnSpPr>
          <p:cNvPr id="117798" name="AutoShape 38"/>
          <p:cNvCxnSpPr>
            <a:cxnSpLocks noChangeShapeType="1"/>
            <a:stCxn id="30736" idx="2"/>
            <a:endCxn id="30725" idx="5"/>
          </p:cNvCxnSpPr>
          <p:nvPr/>
        </p:nvCxnSpPr>
        <p:spPr bwMode="auto">
          <a:xfrm flipH="1" flipV="1">
            <a:off x="3243262" y="4686300"/>
            <a:ext cx="1790700" cy="989012"/>
          </a:xfrm>
          <a:prstGeom prst="straightConnector1">
            <a:avLst/>
          </a:prstGeom>
          <a:noFill/>
          <a:ln w="38100">
            <a:solidFill>
              <a:srgbClr val="990099"/>
            </a:solidFill>
            <a:round/>
            <a:headEnd/>
            <a:tailEnd/>
          </a:ln>
        </p:spPr>
      </p:cxnSp>
      <p:cxnSp>
        <p:nvCxnSpPr>
          <p:cNvPr id="117799" name="AutoShape 39"/>
          <p:cNvCxnSpPr>
            <a:cxnSpLocks noChangeShapeType="1"/>
            <a:stCxn id="30733" idx="5"/>
            <a:endCxn id="30731" idx="0"/>
          </p:cNvCxnSpPr>
          <p:nvPr/>
        </p:nvCxnSpPr>
        <p:spPr bwMode="auto">
          <a:xfrm>
            <a:off x="6824662" y="2933700"/>
            <a:ext cx="150813" cy="1638300"/>
          </a:xfrm>
          <a:prstGeom prst="straightConnector1">
            <a:avLst/>
          </a:prstGeom>
          <a:noFill/>
          <a:ln w="38100">
            <a:solidFill>
              <a:srgbClr val="990099"/>
            </a:solidFill>
            <a:round/>
            <a:headEnd/>
            <a:tailEnd/>
          </a:ln>
        </p:spPr>
      </p:cxnSp>
      <p:cxnSp>
        <p:nvCxnSpPr>
          <p:cNvPr id="117800" name="AutoShape 40"/>
          <p:cNvCxnSpPr>
            <a:cxnSpLocks noChangeShapeType="1"/>
            <a:stCxn id="30731" idx="3"/>
            <a:endCxn id="30736" idx="6"/>
          </p:cNvCxnSpPr>
          <p:nvPr/>
        </p:nvCxnSpPr>
        <p:spPr bwMode="auto">
          <a:xfrm flipH="1">
            <a:off x="5257800" y="4762500"/>
            <a:ext cx="1638300" cy="912812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17801" name="AutoShape 41"/>
          <p:cNvCxnSpPr>
            <a:cxnSpLocks noChangeShapeType="1"/>
            <a:stCxn id="30736" idx="2"/>
            <a:endCxn id="30729" idx="6"/>
          </p:cNvCxnSpPr>
          <p:nvPr/>
        </p:nvCxnSpPr>
        <p:spPr bwMode="auto">
          <a:xfrm flipH="1" flipV="1">
            <a:off x="1600200" y="5522912"/>
            <a:ext cx="3433762" cy="15240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7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7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7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7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17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2000" fill="hold"/>
                                        <p:tgtEl>
                                          <p:spTgt spid="1177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11779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2000" fill="hold"/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2000" fill="hold"/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2000" fill="hold"/>
                                        <p:tgtEl>
                                          <p:spTgt spid="1177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11777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2000" fill="hold"/>
                                        <p:tgtEl>
                                          <p:spTgt spid="1177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11777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2000" fill="hold"/>
                                        <p:tgtEl>
                                          <p:spTgt spid="11779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11779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17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17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93" grpId="0" animBg="1"/>
      <p:bldP spid="117794" grpId="0"/>
      <p:bldP spid="117795" grpId="0" animBg="1"/>
      <p:bldP spid="11779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97C6511-7697-476F-8F36-CC7CC1D7E1CD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Lower bound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229600" cy="35814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sz="4000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en-US" sz="3600" b="1" dirty="0" smtClean="0">
                <a:solidFill>
                  <a:srgbClr val="CC3399"/>
                </a:solidFill>
              </a:rPr>
              <a:t>Lemma </a:t>
            </a:r>
            <a:r>
              <a:rPr lang="ru-RU" sz="3600" b="1" dirty="0" smtClean="0">
                <a:solidFill>
                  <a:srgbClr val="CC3399"/>
                </a:solidFill>
              </a:rPr>
              <a:t>3</a:t>
            </a:r>
            <a:r>
              <a:rPr lang="en-US" sz="3600" b="1" dirty="0" smtClean="0">
                <a:solidFill>
                  <a:srgbClr val="CC3399"/>
                </a:solidFill>
              </a:rPr>
              <a:t>.</a:t>
            </a:r>
            <a:r>
              <a:rPr lang="ru-RU" sz="3600" b="1" dirty="0" smtClean="0">
                <a:solidFill>
                  <a:srgbClr val="CC3399"/>
                </a:solidFill>
              </a:rPr>
              <a:t>7 </a:t>
            </a:r>
          </a:p>
          <a:p>
            <a:pPr eaLnBrk="1" hangingPunct="1">
              <a:buFontTx/>
              <a:buNone/>
            </a:pPr>
            <a:r>
              <a:rPr lang="ru-RU" sz="3600" dirty="0" smtClean="0"/>
              <a:t>   </a:t>
            </a:r>
            <a:r>
              <a:rPr lang="en-US" dirty="0" smtClean="0"/>
              <a:t>Let</a:t>
            </a:r>
            <a:r>
              <a:rPr lang="ru-RU" dirty="0" smtClean="0"/>
              <a:t> </a:t>
            </a:r>
            <a:r>
              <a:rPr lang="en-US" i="1" dirty="0" smtClean="0">
                <a:cs typeface="Times New Roman" pitchFamily="18" charset="0"/>
              </a:rPr>
              <a:t>V′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en-US" dirty="0" smtClean="0">
                <a:sym typeface="Symbol" pitchFamily="18" charset="2"/>
              </a:rPr>
              <a:t> </a:t>
            </a:r>
            <a:r>
              <a:rPr lang="en-US" i="1" dirty="0" smtClean="0">
                <a:sym typeface="Symbol" pitchFamily="18" charset="2"/>
              </a:rPr>
              <a:t>V</a:t>
            </a:r>
            <a:r>
              <a:rPr lang="en-US" dirty="0" smtClean="0"/>
              <a:t>, such that</a:t>
            </a:r>
            <a:r>
              <a:rPr lang="ru-RU" dirty="0" smtClean="0"/>
              <a:t> </a:t>
            </a:r>
            <a:r>
              <a:rPr lang="en-US" b="1" dirty="0" smtClean="0"/>
              <a:t>|</a:t>
            </a:r>
            <a:r>
              <a:rPr lang="en-US" i="1" dirty="0" smtClean="0">
                <a:cs typeface="Times New Roman" pitchFamily="18" charset="0"/>
              </a:rPr>
              <a:t>V′</a:t>
            </a:r>
            <a:r>
              <a:rPr lang="en-US" b="1" dirty="0" smtClean="0"/>
              <a:t>|</a:t>
            </a:r>
            <a:r>
              <a:rPr lang="en-US" dirty="0" smtClean="0"/>
              <a:t> is even, and let</a:t>
            </a:r>
            <a:r>
              <a:rPr lang="ru-RU" dirty="0" smtClean="0"/>
              <a:t> </a:t>
            </a:r>
            <a:r>
              <a:rPr lang="en-US" i="1" dirty="0" smtClean="0"/>
              <a:t>M</a:t>
            </a:r>
            <a:r>
              <a:rPr lang="ru-RU" i="1" dirty="0" smtClean="0"/>
              <a:t> </a:t>
            </a:r>
            <a:r>
              <a:rPr lang="en-US" dirty="0" smtClean="0"/>
              <a:t>be a minimum cost perfect matching on </a:t>
            </a:r>
            <a:r>
              <a:rPr lang="en-US" i="1" dirty="0" smtClean="0">
                <a:cs typeface="Times New Roman" pitchFamily="18" charset="0"/>
              </a:rPr>
              <a:t>V′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dirty="0" smtClean="0"/>
              <a:t>. </a:t>
            </a:r>
            <a:r>
              <a:rPr lang="en-US" dirty="0" smtClean="0"/>
              <a:t>Then cost(</a:t>
            </a:r>
            <a:r>
              <a:rPr lang="en-US" i="1" dirty="0" smtClean="0"/>
              <a:t>M</a:t>
            </a:r>
            <a:r>
              <a:rPr lang="en-US" dirty="0" smtClean="0"/>
              <a:t>) </a:t>
            </a:r>
            <a:r>
              <a:rPr lang="ru-RU" dirty="0" smtClean="0">
                <a:sym typeface="Symbol" pitchFamily="18" charset="2"/>
              </a:rPr>
              <a:t></a:t>
            </a:r>
            <a:r>
              <a:rPr lang="en-US" dirty="0" smtClean="0">
                <a:sym typeface="Symbol" pitchFamily="18" charset="2"/>
              </a:rPr>
              <a:t> OPT</a:t>
            </a:r>
            <a:r>
              <a:rPr lang="en-US" b="1" dirty="0" smtClean="0">
                <a:sym typeface="Symbol" pitchFamily="18" charset="2"/>
              </a:rPr>
              <a:t>/</a:t>
            </a:r>
            <a:r>
              <a:rPr lang="en-US" dirty="0" smtClean="0">
                <a:sym typeface="Symbol" pitchFamily="18" charset="2"/>
              </a:rPr>
              <a:t>2</a:t>
            </a:r>
            <a:r>
              <a:rPr lang="ru-RU" dirty="0" smtClean="0"/>
              <a:t>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95A14A-F10D-49AF-A8FB-88213F1794B5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Approximation ratio of </a:t>
            </a:r>
            <a:br>
              <a:rPr lang="en-US" sz="4000" dirty="0" smtClean="0"/>
            </a:br>
            <a:r>
              <a:rPr lang="en-US" sz="4000" dirty="0" err="1" smtClean="0"/>
              <a:t>Christofides-Serdyukov</a:t>
            </a:r>
            <a:r>
              <a:rPr lang="en-US" sz="4000" dirty="0" smtClean="0"/>
              <a:t> Algorithm 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305800" cy="3276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600" b="1" dirty="0" smtClean="0">
                <a:solidFill>
                  <a:srgbClr val="CC3399"/>
                </a:solidFill>
              </a:rPr>
              <a:t>Theorem </a:t>
            </a:r>
            <a:r>
              <a:rPr lang="ru-RU" sz="3600" b="1" dirty="0" smtClean="0">
                <a:solidFill>
                  <a:srgbClr val="CC3399"/>
                </a:solidFill>
              </a:rPr>
              <a:t>3</a:t>
            </a:r>
            <a:r>
              <a:rPr lang="en-US" sz="3600" b="1" dirty="0" smtClean="0">
                <a:solidFill>
                  <a:srgbClr val="CC3399"/>
                </a:solidFill>
              </a:rPr>
              <a:t>.</a:t>
            </a:r>
            <a:r>
              <a:rPr lang="ru-RU" sz="3600" b="1" dirty="0" smtClean="0">
                <a:solidFill>
                  <a:srgbClr val="CC3399"/>
                </a:solidFill>
              </a:rPr>
              <a:t>8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dirty="0" smtClean="0"/>
              <a:t> </a:t>
            </a:r>
            <a:r>
              <a:rPr lang="en-US" sz="3600" dirty="0" smtClean="0"/>
              <a:t>  </a:t>
            </a:r>
            <a:r>
              <a:rPr lang="en-US" sz="3600" dirty="0" err="1" smtClean="0"/>
              <a:t>Christofides-Serdyukov</a:t>
            </a:r>
            <a:r>
              <a:rPr lang="en-US" sz="3600" dirty="0" smtClean="0"/>
              <a:t> Algorithm achieves an approximation guarantee            of 3/2 for metric TSP.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Proof:</a:t>
            </a: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304800" y="5105400"/>
          <a:ext cx="8359775" cy="795338"/>
        </p:xfrm>
        <a:graphic>
          <a:graphicData uri="http://schemas.openxmlformats.org/presentationml/2006/ole">
            <p:oleObj spid="_x0000_s4098" name="Формула" r:id="rId3" imgW="7607160" imgH="723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3.1</a:t>
            </a:r>
            <a:endParaRPr lang="ru-RU" dirty="0" smtClean="0"/>
          </a:p>
        </p:txBody>
      </p:sp>
      <p:sp>
        <p:nvSpPr>
          <p:cNvPr id="3379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Consider the following greedy algorithm for metric TSP. </a:t>
            </a:r>
          </a:p>
          <a:p>
            <a:r>
              <a:rPr lang="en-US" sz="2400" dirty="0" smtClean="0"/>
              <a:t>Find the two closest cities, say 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i</a:t>
            </a:r>
            <a:r>
              <a:rPr lang="en-US" sz="2400" dirty="0" smtClean="0"/>
              <a:t> and</a:t>
            </a:r>
            <a:r>
              <a:rPr lang="ru-RU" sz="2400" dirty="0" smtClean="0"/>
              <a:t> </a:t>
            </a:r>
            <a:r>
              <a:rPr lang="en-US" sz="2400" i="1" dirty="0" err="1" smtClean="0"/>
              <a:t>v</a:t>
            </a:r>
            <a:r>
              <a:rPr lang="en-US" sz="2400" i="1" baseline="-25000" dirty="0" err="1" smtClean="0"/>
              <a:t>j</a:t>
            </a:r>
            <a:r>
              <a:rPr lang="en-US" sz="2400" dirty="0" smtClean="0"/>
              <a:t>, and start by building a tour on that pair of cities; the tour consists of going from 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i  </a:t>
            </a:r>
            <a:r>
              <a:rPr lang="en-US" sz="2400" dirty="0" smtClean="0"/>
              <a:t>to </a:t>
            </a:r>
            <a:r>
              <a:rPr lang="en-US" sz="2400" i="1" dirty="0" err="1" smtClean="0"/>
              <a:t>v</a:t>
            </a:r>
            <a:r>
              <a:rPr lang="en-US" sz="2400" i="1" baseline="-25000" dirty="0" err="1" smtClean="0"/>
              <a:t>j</a:t>
            </a:r>
            <a:r>
              <a:rPr lang="en-US" sz="2400" i="1" baseline="-25000" dirty="0" smtClean="0"/>
              <a:t>  </a:t>
            </a:r>
            <a:r>
              <a:rPr lang="en-US" sz="2400" dirty="0" smtClean="0"/>
              <a:t>and then back to 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i  </a:t>
            </a:r>
            <a:r>
              <a:rPr lang="en-US" sz="2400" dirty="0" smtClean="0"/>
              <a:t>again. This is the first iteration. In each subsequent iteration, we extend the tour on the current subset </a:t>
            </a:r>
            <a:r>
              <a:rPr lang="en-US" sz="2400" i="1" dirty="0" smtClean="0"/>
              <a:t>S </a:t>
            </a:r>
            <a:r>
              <a:rPr lang="en-US" sz="2400" dirty="0" smtClean="0"/>
              <a:t>by including one additional city, until we include the full set of cities. In each iteration, we find a pair of cities 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i </a:t>
            </a:r>
            <a:r>
              <a:rPr lang="ru-RU" sz="2400" dirty="0" smtClean="0">
                <a:sym typeface="Symbol" pitchFamily="18" charset="2"/>
              </a:rPr>
              <a:t> </a:t>
            </a:r>
            <a:r>
              <a:rPr lang="en-US" sz="2400" i="1" dirty="0" smtClean="0">
                <a:sym typeface="Symbol" pitchFamily="18" charset="2"/>
              </a:rPr>
              <a:t>S </a:t>
            </a:r>
            <a:r>
              <a:rPr lang="en-US" sz="2400" dirty="0" smtClean="0">
                <a:sym typeface="Symbol" pitchFamily="18" charset="2"/>
              </a:rPr>
              <a:t>and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i="1" dirty="0" err="1" smtClean="0"/>
              <a:t>v</a:t>
            </a:r>
            <a:r>
              <a:rPr lang="en-US" sz="2400" i="1" baseline="-25000" dirty="0" err="1" smtClean="0"/>
              <a:t>j</a:t>
            </a:r>
            <a:r>
              <a:rPr lang="en-US" sz="2400" dirty="0" smtClean="0">
                <a:sym typeface="Symbol" pitchFamily="18" charset="2"/>
              </a:rPr>
              <a:t></a:t>
            </a:r>
            <a:r>
              <a:rPr lang="en-US" sz="2400" i="1" baseline="-25000" dirty="0" smtClean="0"/>
              <a:t> </a:t>
            </a:r>
            <a:r>
              <a:rPr lang="en-US" sz="2400" i="1" dirty="0" smtClean="0">
                <a:sym typeface="Symbol" pitchFamily="18" charset="2"/>
              </a:rPr>
              <a:t>S </a:t>
            </a:r>
            <a:r>
              <a:rPr lang="en-US" sz="2400" dirty="0" smtClean="0">
                <a:sym typeface="Symbol" pitchFamily="18" charset="2"/>
              </a:rPr>
              <a:t>for which the cost </a:t>
            </a:r>
            <a:r>
              <a:rPr lang="en-US" sz="2400" i="1" dirty="0" err="1" smtClean="0"/>
              <a:t>c</a:t>
            </a:r>
            <a:r>
              <a:rPr lang="en-US" sz="2400" i="1" baseline="-25000" dirty="0" err="1" smtClean="0"/>
              <a:t>ij</a:t>
            </a:r>
            <a:r>
              <a:rPr lang="en-US" sz="2400" i="1" baseline="-25000" dirty="0" smtClean="0"/>
              <a:t>  </a:t>
            </a:r>
            <a:r>
              <a:rPr lang="en-US" sz="2400" dirty="0" smtClean="0">
                <a:sym typeface="Symbol" pitchFamily="18" charset="2"/>
              </a:rPr>
              <a:t>is minimum;</a:t>
            </a:r>
            <a:r>
              <a:rPr lang="en-US" sz="2400" i="1" dirty="0" smtClean="0"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let </a:t>
            </a:r>
            <a:r>
              <a:rPr lang="en-US" sz="2400" i="1" dirty="0" err="1" smtClean="0"/>
              <a:t>v</a:t>
            </a:r>
            <a:r>
              <a:rPr lang="en-US" sz="2400" i="1" baseline="-25000" dirty="0" err="1" smtClean="0"/>
              <a:t>k</a:t>
            </a:r>
            <a:r>
              <a:rPr lang="en-US" sz="2400" i="1" baseline="-25000" dirty="0" smtClean="0"/>
              <a:t> </a:t>
            </a:r>
            <a:r>
              <a:rPr lang="en-US" sz="2400" dirty="0" smtClean="0">
                <a:sym typeface="Symbol" pitchFamily="18" charset="2"/>
              </a:rPr>
              <a:t>be the city that follows 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i</a:t>
            </a:r>
            <a:r>
              <a:rPr lang="en-US" sz="2400" dirty="0" smtClean="0">
                <a:sym typeface="Symbol" pitchFamily="18" charset="2"/>
              </a:rPr>
              <a:t> in the current tour on </a:t>
            </a:r>
            <a:r>
              <a:rPr lang="en-US" sz="2400" i="1" dirty="0" smtClean="0">
                <a:sym typeface="Symbol" pitchFamily="18" charset="2"/>
              </a:rPr>
              <a:t>S</a:t>
            </a:r>
            <a:r>
              <a:rPr lang="en-US" sz="2400" dirty="0" smtClean="0">
                <a:sym typeface="Symbol" pitchFamily="18" charset="2"/>
              </a:rPr>
              <a:t>. We add </a:t>
            </a:r>
            <a:r>
              <a:rPr lang="en-US" sz="2400" i="1" dirty="0" err="1" smtClean="0"/>
              <a:t>v</a:t>
            </a:r>
            <a:r>
              <a:rPr lang="en-US" sz="2400" i="1" baseline="-25000" dirty="0" err="1" smtClean="0"/>
              <a:t>j</a:t>
            </a:r>
            <a:r>
              <a:rPr lang="en-US" sz="2400" i="1" baseline="-25000" dirty="0" smtClean="0"/>
              <a:t> </a:t>
            </a:r>
            <a:r>
              <a:rPr lang="en-US" sz="2400" dirty="0" smtClean="0">
                <a:sym typeface="Symbol" pitchFamily="18" charset="2"/>
              </a:rPr>
              <a:t>to </a:t>
            </a:r>
            <a:r>
              <a:rPr lang="en-US" sz="2400" i="1" dirty="0" smtClean="0">
                <a:sym typeface="Symbol" pitchFamily="18" charset="2"/>
              </a:rPr>
              <a:t>S</a:t>
            </a:r>
            <a:r>
              <a:rPr lang="en-US" sz="2400" dirty="0" smtClean="0">
                <a:sym typeface="Symbol" pitchFamily="18" charset="2"/>
              </a:rPr>
              <a:t>, and insert </a:t>
            </a:r>
            <a:r>
              <a:rPr lang="en-US" sz="2400" i="1" dirty="0" err="1" smtClean="0"/>
              <a:t>v</a:t>
            </a:r>
            <a:r>
              <a:rPr lang="en-US" sz="2400" i="1" baseline="-25000" dirty="0" err="1" smtClean="0"/>
              <a:t>j</a:t>
            </a:r>
            <a:r>
              <a:rPr lang="en-US" sz="2400" i="1" baseline="-25000" dirty="0" smtClean="0"/>
              <a:t> </a:t>
            </a:r>
            <a:r>
              <a:rPr lang="en-US" sz="2400" dirty="0" smtClean="0">
                <a:sym typeface="Symbol" pitchFamily="18" charset="2"/>
              </a:rPr>
              <a:t>into the current tour between 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i </a:t>
            </a:r>
            <a:r>
              <a:rPr lang="en-US" sz="2400" dirty="0" smtClean="0">
                <a:sym typeface="Symbol" pitchFamily="18" charset="2"/>
              </a:rPr>
              <a:t>and </a:t>
            </a:r>
            <a:r>
              <a:rPr lang="en-US" sz="2400" i="1" dirty="0" err="1" smtClean="0"/>
              <a:t>v</a:t>
            </a:r>
            <a:r>
              <a:rPr lang="en-US" sz="2400" i="1" baseline="-25000" dirty="0" err="1" smtClean="0"/>
              <a:t>k</a:t>
            </a:r>
            <a:r>
              <a:rPr lang="en-US" sz="2400" dirty="0" smtClean="0">
                <a:sym typeface="Symbol" pitchFamily="18" charset="2"/>
              </a:rPr>
              <a:t>.</a:t>
            </a:r>
          </a:p>
          <a:p>
            <a:r>
              <a:rPr lang="en-US" sz="2400" b="1" dirty="0" smtClean="0">
                <a:sym typeface="Symbol" pitchFamily="18" charset="2"/>
              </a:rPr>
              <a:t>Prove</a:t>
            </a:r>
            <a:r>
              <a:rPr lang="en-US" sz="2400" dirty="0" smtClean="0">
                <a:sym typeface="Symbol" pitchFamily="18" charset="2"/>
              </a:rPr>
              <a:t> that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this greedy algorithm for metric TSP is a 2-approximation algorithm</a:t>
            </a:r>
            <a:r>
              <a:rPr lang="ru-RU" sz="2400" dirty="0" smtClean="0">
                <a:sym typeface="Symbol" pitchFamily="18" charset="2"/>
              </a:rPr>
              <a:t>.</a:t>
            </a:r>
            <a:endParaRPr lang="ru-RU" sz="2400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CD03438-7E09-4CFE-B7DD-4B05EF39DBBA}" type="slidenum">
              <a:rPr lang="en-US" smtClean="0"/>
              <a:pPr/>
              <a:t>35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3.2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Let </a:t>
            </a:r>
            <a:r>
              <a:rPr lang="en-US" sz="2800" i="1" dirty="0" smtClean="0"/>
              <a:t>G</a:t>
            </a:r>
            <a:r>
              <a:rPr lang="en-US" sz="2800" dirty="0" smtClean="0"/>
              <a:t>=(</a:t>
            </a:r>
            <a:r>
              <a:rPr lang="en-US" sz="2800" i="1" dirty="0" smtClean="0"/>
              <a:t>V</a:t>
            </a:r>
            <a:r>
              <a:rPr lang="en-US" sz="2800" dirty="0" smtClean="0"/>
              <a:t>,</a:t>
            </a:r>
            <a:r>
              <a:rPr lang="en-US" sz="2800" i="1" dirty="0" smtClean="0"/>
              <a:t>E</a:t>
            </a:r>
            <a:r>
              <a:rPr lang="en-US" sz="2800" dirty="0" smtClean="0"/>
              <a:t>) be a complete graph with edge costs satisfying the triangle inequality, and </a:t>
            </a:r>
            <a:r>
              <a:rPr lang="en-US" sz="2800" i="1" dirty="0" smtClean="0"/>
              <a:t>V</a:t>
            </a:r>
            <a:r>
              <a:rPr lang="en-US" sz="2800" dirty="0" smtClean="0">
                <a:sym typeface="Symbol"/>
              </a:rPr>
              <a:t> </a:t>
            </a:r>
            <a:r>
              <a:rPr lang="en-US" sz="2800" i="1" dirty="0" smtClean="0">
                <a:sym typeface="Symbol"/>
              </a:rPr>
              <a:t>V </a:t>
            </a:r>
            <a:r>
              <a:rPr lang="en-US" sz="2800" dirty="0" smtClean="0">
                <a:sym typeface="Symbol"/>
              </a:rPr>
              <a:t>be a set of even cardinality. Prove or disprove</a:t>
            </a:r>
            <a:r>
              <a:rPr lang="ru-RU" sz="2800" dirty="0" smtClean="0">
                <a:sym typeface="Symbol"/>
              </a:rPr>
              <a:t>: </a:t>
            </a:r>
            <a:r>
              <a:rPr lang="en-US" sz="2800" dirty="0" smtClean="0">
                <a:sym typeface="Symbol"/>
              </a:rPr>
              <a:t>The cost of a minimum cost perfect matching on </a:t>
            </a:r>
            <a:r>
              <a:rPr lang="en-US" sz="2800" i="1" dirty="0" smtClean="0"/>
              <a:t>V</a:t>
            </a:r>
            <a:r>
              <a:rPr lang="en-US" sz="2800" dirty="0" smtClean="0">
                <a:sym typeface="Symbol"/>
              </a:rPr>
              <a:t> is bounded above by the cost of a minimum cost perfect matching on </a:t>
            </a:r>
            <a:r>
              <a:rPr lang="en-US" sz="2800" i="1" dirty="0" smtClean="0">
                <a:sym typeface="Symbol"/>
              </a:rPr>
              <a:t>V.</a:t>
            </a:r>
            <a:endParaRPr lang="ru-RU" sz="2800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2EDEB4-31D6-4CE7-B5FC-444BD4E734B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(</a:t>
            </a:r>
            <a:r>
              <a:rPr lang="en-US" smtClean="0"/>
              <a:t>c</a:t>
            </a:r>
            <a:r>
              <a:rPr lang="ru-RU" smtClean="0"/>
              <a:t>)</a:t>
            </a:r>
            <a:r>
              <a:rPr lang="ru-RU" smtClean="0">
                <a:sym typeface="Symbol" pitchFamily="18" charset="2"/>
              </a:rPr>
              <a:t></a:t>
            </a:r>
            <a:r>
              <a:rPr lang="ru-RU" smtClean="0"/>
              <a:t>(</a:t>
            </a:r>
            <a:r>
              <a:rPr lang="en-US" smtClean="0"/>
              <a:t>a</a:t>
            </a:r>
            <a:r>
              <a:rPr lang="ru-RU" smtClean="0"/>
              <a:t>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ru-RU" sz="2000" dirty="0" smtClean="0">
                <a:sym typeface="Symbol" pitchFamily="18" charset="2"/>
              </a:rPr>
              <a:t>(с)</a:t>
            </a:r>
            <a:r>
              <a:rPr lang="ru-RU" sz="2000" dirty="0" smtClean="0"/>
              <a:t> </a:t>
            </a:r>
            <a:r>
              <a:rPr lang="en-US" sz="2000" dirty="0" smtClean="0"/>
              <a:t>Suppose</a:t>
            </a:r>
            <a:r>
              <a:rPr lang="ru-RU" sz="2000" dirty="0" smtClean="0"/>
              <a:t> </a:t>
            </a:r>
            <a:r>
              <a:rPr lang="en-US" sz="2000" i="1" dirty="0" smtClean="0"/>
              <a:t>T </a:t>
            </a:r>
            <a:r>
              <a:rPr lang="en-US" sz="2000" dirty="0" smtClean="0"/>
              <a:t>satisfies (c</a:t>
            </a:r>
            <a:r>
              <a:rPr lang="en-US" sz="2000" dirty="0" smtClean="0"/>
              <a:t>), </a:t>
            </a:r>
            <a:r>
              <a:rPr lang="en-US" sz="2000" dirty="0" smtClean="0"/>
              <a:t> for </a:t>
            </a:r>
            <a:r>
              <a:rPr lang="en-US" sz="2000" dirty="0" smtClean="0"/>
              <a:t>every </a:t>
            </a:r>
            <a:r>
              <a:rPr lang="en-US" sz="2000" i="1" dirty="0" smtClean="0">
                <a:ea typeface="MS Mincho" pitchFamily="49" charset="-128"/>
              </a:rPr>
              <a:t>e </a:t>
            </a:r>
            <a:r>
              <a:rPr lang="en-US" sz="2000" dirty="0" smtClean="0">
                <a:sym typeface="Symbol" pitchFamily="18" charset="2"/>
              </a:rPr>
              <a:t></a:t>
            </a:r>
            <a:r>
              <a:rPr lang="en-US" sz="2000" dirty="0" smtClean="0">
                <a:ea typeface="MS Mincho" pitchFamily="49" charset="-128"/>
              </a:rPr>
              <a:t> </a:t>
            </a:r>
            <a:r>
              <a:rPr lang="en-US" sz="2000" i="1" dirty="0" smtClean="0">
                <a:ea typeface="MS Mincho" pitchFamily="49" charset="-128"/>
              </a:rPr>
              <a:t>E</a:t>
            </a:r>
            <a:r>
              <a:rPr lang="en-US" sz="2000" dirty="0" smtClean="0">
                <a:ea typeface="MS Mincho" pitchFamily="49" charset="-128"/>
              </a:rPr>
              <a:t>(</a:t>
            </a:r>
            <a:r>
              <a:rPr lang="en-US" sz="2000" i="1" dirty="0" smtClean="0">
                <a:ea typeface="MS Mincho" pitchFamily="49" charset="-128"/>
              </a:rPr>
              <a:t>T</a:t>
            </a:r>
            <a:r>
              <a:rPr lang="en-US" sz="2000" dirty="0" smtClean="0">
                <a:ea typeface="MS Mincho" pitchFamily="49" charset="-128"/>
              </a:rPr>
              <a:t>)</a:t>
            </a:r>
            <a:r>
              <a:rPr lang="en-US" sz="2000" i="1" dirty="0" smtClean="0">
                <a:ea typeface="MS Mincho" pitchFamily="49" charset="-128"/>
              </a:rPr>
              <a:t>, e </a:t>
            </a:r>
            <a:r>
              <a:rPr lang="ru-RU" sz="2000" i="1" dirty="0" smtClean="0">
                <a:cs typeface="Times New Roman" pitchFamily="18" charset="0"/>
              </a:rPr>
              <a:t> </a:t>
            </a:r>
            <a:r>
              <a:rPr lang="en-US" sz="2000" dirty="0" smtClean="0">
                <a:cs typeface="Times New Roman" pitchFamily="18" charset="0"/>
              </a:rPr>
              <a:t>is a minimum cost edge of</a:t>
            </a:r>
            <a:r>
              <a:rPr lang="ru-RU" sz="2000" dirty="0" smtClean="0">
                <a:cs typeface="Times New Roman" pitchFamily="18" charset="0"/>
              </a:rPr>
              <a:t> </a:t>
            </a:r>
            <a:r>
              <a:rPr lang="el-GR" sz="2000" dirty="0" smtClean="0">
                <a:ea typeface="MS Mincho" pitchFamily="49" charset="-128"/>
                <a:sym typeface="Symbol" pitchFamily="18" charset="2"/>
              </a:rPr>
              <a:t></a:t>
            </a:r>
            <a:r>
              <a:rPr lang="en-US" sz="2000" dirty="0" smtClean="0">
                <a:ea typeface="MS Mincho" pitchFamily="49" charset="-128"/>
              </a:rPr>
              <a:t>(</a:t>
            </a:r>
            <a:r>
              <a:rPr lang="en-US" sz="2000" i="1" dirty="0" smtClean="0">
                <a:ea typeface="MS Mincho" pitchFamily="49" charset="-128"/>
              </a:rPr>
              <a:t>V</a:t>
            </a:r>
            <a:r>
              <a:rPr lang="en-US" sz="2000" dirty="0" smtClean="0">
                <a:ea typeface="MS Mincho" pitchFamily="49" charset="-128"/>
              </a:rPr>
              <a:t>(C)), </a:t>
            </a:r>
            <a:r>
              <a:rPr lang="en-US" sz="2000" dirty="0" smtClean="0">
                <a:cs typeface="Times New Roman" pitchFamily="18" charset="0"/>
              </a:rPr>
              <a:t>where</a:t>
            </a:r>
            <a:r>
              <a:rPr lang="en-US" sz="2000" i="1" dirty="0" smtClean="0">
                <a:ea typeface="MS Mincho" pitchFamily="49" charset="-128"/>
              </a:rPr>
              <a:t> C </a:t>
            </a:r>
            <a:r>
              <a:rPr lang="en-US" sz="2000" dirty="0" smtClean="0">
                <a:cs typeface="Times New Roman" pitchFamily="18" charset="0"/>
              </a:rPr>
              <a:t>is a connected component of</a:t>
            </a:r>
            <a:r>
              <a:rPr lang="en-US" sz="2000" i="1" dirty="0" smtClean="0">
                <a:ea typeface="MS Mincho" pitchFamily="49" charset="-128"/>
              </a:rPr>
              <a:t> T– e</a:t>
            </a:r>
            <a:r>
              <a:rPr lang="en-US" sz="2000" i="1" dirty="0" smtClean="0">
                <a:ea typeface="MS Mincho" pitchFamily="49" charset="-128"/>
              </a:rPr>
              <a:t>.</a:t>
            </a:r>
            <a:endParaRPr lang="ru-RU" sz="2000" i="1" dirty="0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000" dirty="0" smtClean="0"/>
              <a:t>Let</a:t>
            </a:r>
            <a:r>
              <a:rPr lang="ru-RU" sz="2000" i="1" dirty="0" smtClean="0"/>
              <a:t> </a:t>
            </a:r>
            <a:r>
              <a:rPr lang="en-US" sz="2000" i="1" dirty="0" smtClean="0"/>
              <a:t>T</a:t>
            </a:r>
            <a:r>
              <a:rPr lang="ru-RU" sz="2000" i="1" dirty="0" smtClean="0"/>
              <a:t>*</a:t>
            </a:r>
            <a:r>
              <a:rPr lang="en-US" sz="2000" i="1" dirty="0" smtClean="0"/>
              <a:t> </a:t>
            </a:r>
            <a:r>
              <a:rPr lang="en-US" sz="2000" dirty="0" smtClean="0"/>
              <a:t>be an optimum spanning tree</a:t>
            </a:r>
            <a:r>
              <a:rPr lang="en-US" sz="2000" dirty="0" smtClean="0"/>
              <a:t> </a:t>
            </a:r>
            <a:r>
              <a:rPr lang="en-US" sz="2000" dirty="0" smtClean="0"/>
              <a:t>with</a:t>
            </a:r>
            <a:r>
              <a:rPr lang="ru-RU" sz="2000" dirty="0" smtClean="0"/>
              <a:t> </a:t>
            </a:r>
            <a:r>
              <a:rPr lang="en-US" sz="2000" i="1" dirty="0" smtClean="0">
                <a:ea typeface="MS Mincho" pitchFamily="49" charset="-128"/>
              </a:rPr>
              <a:t>E</a:t>
            </a:r>
            <a:r>
              <a:rPr lang="en-US" sz="2000" dirty="0" smtClean="0">
                <a:ea typeface="MS Mincho" pitchFamily="49" charset="-128"/>
              </a:rPr>
              <a:t>(</a:t>
            </a:r>
            <a:r>
              <a:rPr lang="en-US" sz="2000" i="1" dirty="0" smtClean="0"/>
              <a:t>T</a:t>
            </a:r>
            <a:r>
              <a:rPr lang="en-US" sz="2000" dirty="0" smtClean="0">
                <a:ea typeface="MS Mincho" pitchFamily="49" charset="-128"/>
              </a:rPr>
              <a:t>)</a:t>
            </a:r>
            <a:r>
              <a:rPr lang="en-US" sz="2000" i="1" dirty="0" smtClean="0"/>
              <a:t> </a:t>
            </a:r>
            <a:r>
              <a:rPr lang="en-US" sz="2000" i="1" dirty="0" smtClean="0">
                <a:cs typeface="Times New Roman" pitchFamily="18" charset="0"/>
              </a:rPr>
              <a:t>∩ </a:t>
            </a:r>
            <a:r>
              <a:rPr lang="en-US" sz="2000" i="1" dirty="0" smtClean="0">
                <a:ea typeface="MS Mincho" pitchFamily="49" charset="-128"/>
              </a:rPr>
              <a:t>E</a:t>
            </a:r>
            <a:r>
              <a:rPr lang="en-US" sz="2000" dirty="0" smtClean="0">
                <a:ea typeface="MS Mincho" pitchFamily="49" charset="-128"/>
              </a:rPr>
              <a:t>(</a:t>
            </a:r>
            <a:r>
              <a:rPr lang="en-US" sz="2000" i="1" dirty="0" smtClean="0"/>
              <a:t>T</a:t>
            </a:r>
            <a:r>
              <a:rPr lang="ru-RU" sz="2000" i="1" dirty="0" smtClean="0"/>
              <a:t>*</a:t>
            </a:r>
            <a:r>
              <a:rPr lang="en-US" sz="2000" dirty="0" smtClean="0">
                <a:ea typeface="MS Mincho" pitchFamily="49" charset="-128"/>
              </a:rPr>
              <a:t>) </a:t>
            </a:r>
            <a:r>
              <a:rPr lang="en-US" sz="2000" dirty="0" smtClean="0">
                <a:cs typeface="Times New Roman" pitchFamily="18" charset="0"/>
              </a:rPr>
              <a:t>as large as possible</a:t>
            </a:r>
            <a:r>
              <a:rPr lang="ru-RU" sz="2000" dirty="0" smtClean="0"/>
              <a:t>. </a:t>
            </a:r>
            <a:r>
              <a:rPr lang="en-US" sz="2000" dirty="0" smtClean="0"/>
              <a:t>We show that </a:t>
            </a:r>
            <a:r>
              <a:rPr lang="en-US" sz="2000" i="1" dirty="0" smtClean="0"/>
              <a:t>T</a:t>
            </a:r>
            <a:r>
              <a:rPr lang="ru-RU" sz="2000" dirty="0" smtClean="0"/>
              <a:t> </a:t>
            </a:r>
            <a:r>
              <a:rPr lang="ru-RU" sz="2000" dirty="0" smtClean="0"/>
              <a:t>= </a:t>
            </a:r>
            <a:r>
              <a:rPr lang="en-US" sz="2000" i="1" dirty="0" smtClean="0"/>
              <a:t>T</a:t>
            </a:r>
            <a:r>
              <a:rPr lang="ru-RU" sz="2000" i="1" dirty="0" smtClean="0"/>
              <a:t>*.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000" dirty="0" smtClean="0"/>
              <a:t>Suppose there is an edge</a:t>
            </a:r>
            <a:r>
              <a:rPr lang="ru-RU" sz="2000" dirty="0" smtClean="0"/>
              <a:t> </a:t>
            </a:r>
            <a:r>
              <a:rPr lang="en-US" sz="2000" i="1" dirty="0" smtClean="0"/>
              <a:t>e </a:t>
            </a:r>
            <a:r>
              <a:rPr lang="en-US" sz="2000" dirty="0" smtClean="0"/>
              <a:t>= {</a:t>
            </a:r>
            <a:r>
              <a:rPr lang="en-US" sz="2000" i="1" dirty="0" err="1" smtClean="0"/>
              <a:t>x</a:t>
            </a:r>
            <a:r>
              <a:rPr lang="en-US" sz="2000" dirty="0" err="1" smtClean="0"/>
              <a:t>,</a:t>
            </a:r>
            <a:r>
              <a:rPr lang="en-US" sz="2000" i="1" dirty="0" err="1" smtClean="0"/>
              <a:t>y</a:t>
            </a:r>
            <a:r>
              <a:rPr lang="en-US" sz="2000" dirty="0" smtClean="0"/>
              <a:t>} </a:t>
            </a:r>
            <a:r>
              <a:rPr lang="en-US" sz="2000" dirty="0" smtClean="0">
                <a:sym typeface="Symbol" pitchFamily="18" charset="2"/>
              </a:rPr>
              <a:t></a:t>
            </a:r>
            <a:r>
              <a:rPr lang="en-US" sz="2000" dirty="0" smtClean="0">
                <a:ea typeface="MS Mincho" pitchFamily="49" charset="-128"/>
              </a:rPr>
              <a:t> </a:t>
            </a:r>
            <a:r>
              <a:rPr lang="en-US" sz="2000" i="1" dirty="0" smtClean="0">
                <a:ea typeface="MS Mincho" pitchFamily="49" charset="-128"/>
              </a:rPr>
              <a:t>E</a:t>
            </a:r>
            <a:r>
              <a:rPr lang="en-US" sz="2000" dirty="0" smtClean="0">
                <a:ea typeface="MS Mincho" pitchFamily="49" charset="-128"/>
              </a:rPr>
              <a:t>(</a:t>
            </a:r>
            <a:r>
              <a:rPr lang="en-US" sz="2000" i="1" dirty="0" smtClean="0">
                <a:ea typeface="MS Mincho" pitchFamily="49" charset="-128"/>
              </a:rPr>
              <a:t>T</a:t>
            </a:r>
            <a:r>
              <a:rPr lang="en-US" sz="2000" dirty="0" smtClean="0">
                <a:ea typeface="MS Mincho" pitchFamily="49" charset="-128"/>
              </a:rPr>
              <a:t>)</a:t>
            </a:r>
            <a:r>
              <a:rPr lang="en-US" sz="2000" i="1" dirty="0" smtClean="0">
                <a:ea typeface="MS Mincho" pitchFamily="49" charset="-128"/>
              </a:rPr>
              <a:t>\ E</a:t>
            </a:r>
            <a:r>
              <a:rPr lang="en-US" sz="2000" dirty="0" smtClean="0">
                <a:ea typeface="MS Mincho" pitchFamily="49" charset="-128"/>
              </a:rPr>
              <a:t>(</a:t>
            </a:r>
            <a:r>
              <a:rPr lang="en-US" sz="2000" i="1" dirty="0" smtClean="0"/>
              <a:t>T</a:t>
            </a:r>
            <a:r>
              <a:rPr lang="ru-RU" sz="2000" i="1" dirty="0" smtClean="0"/>
              <a:t>*</a:t>
            </a:r>
            <a:r>
              <a:rPr lang="en-US" sz="2000" dirty="0" smtClean="0">
                <a:ea typeface="MS Mincho" pitchFamily="49" charset="-128"/>
              </a:rPr>
              <a:t>).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000" dirty="0" smtClean="0"/>
              <a:t>Let</a:t>
            </a:r>
            <a:r>
              <a:rPr lang="ru-RU" sz="2000" dirty="0" smtClean="0"/>
              <a:t> </a:t>
            </a:r>
            <a:r>
              <a:rPr lang="en-US" sz="2000" i="1" dirty="0" smtClean="0"/>
              <a:t>C</a:t>
            </a:r>
            <a:r>
              <a:rPr lang="en-US" sz="2000" dirty="0" smtClean="0"/>
              <a:t> </a:t>
            </a:r>
            <a:r>
              <a:rPr lang="en-US" sz="2000" dirty="0" smtClean="0">
                <a:cs typeface="Times New Roman" pitchFamily="18" charset="0"/>
              </a:rPr>
              <a:t>be a connected component of</a:t>
            </a:r>
            <a:r>
              <a:rPr lang="en-US" sz="2000" i="1" dirty="0" smtClean="0">
                <a:ea typeface="MS Mincho" pitchFamily="49" charset="-128"/>
              </a:rPr>
              <a:t> </a:t>
            </a:r>
            <a:r>
              <a:rPr lang="en-US" sz="2000" i="1" dirty="0" smtClean="0">
                <a:ea typeface="MS Mincho" pitchFamily="49" charset="-128"/>
              </a:rPr>
              <a:t>T– e.</a:t>
            </a:r>
            <a:endParaRPr lang="ru-RU" sz="2000" i="1" dirty="0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000" i="1" dirty="0" smtClean="0"/>
              <a:t>T</a:t>
            </a:r>
            <a:r>
              <a:rPr lang="ru-RU" sz="2000" i="1" dirty="0" smtClean="0"/>
              <a:t>*</a:t>
            </a:r>
            <a:r>
              <a:rPr lang="en-US" sz="2000" i="1" dirty="0" smtClean="0"/>
              <a:t> + e </a:t>
            </a:r>
            <a:r>
              <a:rPr lang="en-US" sz="2000" dirty="0" smtClean="0"/>
              <a:t>contains a circuit</a:t>
            </a:r>
            <a:r>
              <a:rPr lang="ru-RU" sz="2000" dirty="0" smtClean="0"/>
              <a:t> </a:t>
            </a:r>
            <a:r>
              <a:rPr lang="en-US" sz="2000" i="1" dirty="0" smtClean="0"/>
              <a:t>D.</a:t>
            </a:r>
            <a:r>
              <a:rPr lang="en-US" sz="2000" dirty="0" smtClean="0"/>
              <a:t> </a:t>
            </a:r>
            <a:r>
              <a:rPr lang="en-US" sz="2000" dirty="0" smtClean="0"/>
              <a:t>Since</a:t>
            </a:r>
            <a:r>
              <a:rPr lang="ru-RU" sz="2000" dirty="0" smtClean="0"/>
              <a:t> </a:t>
            </a:r>
            <a:r>
              <a:rPr lang="en-US" sz="2000" i="1" dirty="0" smtClean="0"/>
              <a:t>e </a:t>
            </a:r>
            <a:r>
              <a:rPr lang="en-US" sz="2000" dirty="0" smtClean="0">
                <a:sym typeface="Symbol" pitchFamily="18" charset="2"/>
              </a:rPr>
              <a:t></a:t>
            </a:r>
            <a:r>
              <a:rPr lang="en-US" sz="2000" dirty="0" smtClean="0">
                <a:ea typeface="MS Mincho" pitchFamily="49" charset="-128"/>
              </a:rPr>
              <a:t> </a:t>
            </a:r>
            <a:r>
              <a:rPr lang="en-US" sz="2000" i="1" dirty="0" smtClean="0">
                <a:ea typeface="MS Mincho" pitchFamily="49" charset="-128"/>
              </a:rPr>
              <a:t>E</a:t>
            </a:r>
            <a:r>
              <a:rPr lang="en-US" sz="2000" dirty="0" smtClean="0">
                <a:ea typeface="MS Mincho" pitchFamily="49" charset="-128"/>
              </a:rPr>
              <a:t>(</a:t>
            </a:r>
            <a:r>
              <a:rPr lang="en-US" sz="2000" i="1" dirty="0" smtClean="0"/>
              <a:t>D</a:t>
            </a:r>
            <a:r>
              <a:rPr lang="en-US" sz="2000" dirty="0" smtClean="0">
                <a:ea typeface="MS Mincho" pitchFamily="49" charset="-128"/>
              </a:rPr>
              <a:t>)</a:t>
            </a:r>
            <a:r>
              <a:rPr lang="en-US" sz="2000" i="1" dirty="0" smtClean="0"/>
              <a:t> </a:t>
            </a:r>
            <a:r>
              <a:rPr lang="en-US" sz="2000" i="1" dirty="0" smtClean="0">
                <a:cs typeface="Times New Roman" pitchFamily="18" charset="0"/>
              </a:rPr>
              <a:t>∩ </a:t>
            </a:r>
            <a:r>
              <a:rPr lang="el-GR" sz="2000" dirty="0" smtClean="0">
                <a:cs typeface="Times New Roman" pitchFamily="18" charset="0"/>
              </a:rPr>
              <a:t>δ</a:t>
            </a:r>
            <a:r>
              <a:rPr lang="en-US" sz="2000" dirty="0" smtClean="0">
                <a:ea typeface="MS Mincho" pitchFamily="49" charset="-128"/>
              </a:rPr>
              <a:t>(</a:t>
            </a:r>
            <a:r>
              <a:rPr lang="en-US" sz="2000" i="1" dirty="0" smtClean="0"/>
              <a:t>C</a:t>
            </a:r>
            <a:r>
              <a:rPr lang="en-US" sz="2000" dirty="0" smtClean="0">
                <a:ea typeface="MS Mincho" pitchFamily="49" charset="-128"/>
              </a:rPr>
              <a:t>), </a:t>
            </a:r>
            <a:r>
              <a:rPr lang="en-US" sz="2000" dirty="0" smtClean="0"/>
              <a:t>at least one more edge</a:t>
            </a:r>
            <a:r>
              <a:rPr lang="ru-RU" sz="2000" dirty="0" smtClean="0"/>
              <a:t>  </a:t>
            </a:r>
            <a:r>
              <a:rPr lang="en-US" sz="2000" i="1" dirty="0" smtClean="0"/>
              <a:t>f</a:t>
            </a:r>
            <a:r>
              <a:rPr lang="ru-RU" sz="2000" i="1" dirty="0" smtClean="0">
                <a:cs typeface="Times New Roman" pitchFamily="18" charset="0"/>
              </a:rPr>
              <a:t> </a:t>
            </a:r>
            <a:r>
              <a:rPr lang="en-US" sz="2000" i="1" dirty="0" smtClean="0">
                <a:cs typeface="Times New Roman" pitchFamily="18" charset="0"/>
              </a:rPr>
              <a:t> </a:t>
            </a:r>
            <a:r>
              <a:rPr lang="ru-RU" sz="2000" i="1" dirty="0" smtClean="0">
                <a:cs typeface="Times New Roman" pitchFamily="18" charset="0"/>
              </a:rPr>
              <a:t>≠</a:t>
            </a:r>
            <a:r>
              <a:rPr lang="en-US" sz="2000" i="1" dirty="0" smtClean="0">
                <a:cs typeface="Times New Roman" pitchFamily="18" charset="0"/>
              </a:rPr>
              <a:t> e, </a:t>
            </a:r>
            <a:r>
              <a:rPr lang="en-US" sz="2000" i="1" dirty="0" smtClean="0"/>
              <a:t>f </a:t>
            </a:r>
            <a:r>
              <a:rPr lang="en-US" sz="2000" dirty="0" smtClean="0">
                <a:sym typeface="Symbol" pitchFamily="18" charset="2"/>
              </a:rPr>
              <a:t></a:t>
            </a:r>
            <a:r>
              <a:rPr lang="en-US" sz="2000" dirty="0" smtClean="0">
                <a:ea typeface="MS Mincho" pitchFamily="49" charset="-128"/>
              </a:rPr>
              <a:t> </a:t>
            </a:r>
            <a:r>
              <a:rPr lang="en-US" sz="2000" i="1" dirty="0" smtClean="0">
                <a:ea typeface="MS Mincho" pitchFamily="49" charset="-128"/>
              </a:rPr>
              <a:t>E</a:t>
            </a:r>
            <a:r>
              <a:rPr lang="en-US" sz="2000" dirty="0" smtClean="0">
                <a:ea typeface="MS Mincho" pitchFamily="49" charset="-128"/>
              </a:rPr>
              <a:t>(</a:t>
            </a:r>
            <a:r>
              <a:rPr lang="en-US" sz="2000" i="1" dirty="0" smtClean="0"/>
              <a:t>D</a:t>
            </a:r>
            <a:r>
              <a:rPr lang="en-US" sz="2000" dirty="0" smtClean="0">
                <a:ea typeface="MS Mincho" pitchFamily="49" charset="-128"/>
              </a:rPr>
              <a:t>)</a:t>
            </a:r>
            <a:r>
              <a:rPr lang="en-US" sz="2000" i="1" dirty="0" smtClean="0"/>
              <a:t> </a:t>
            </a:r>
            <a:r>
              <a:rPr lang="en-US" sz="2000" i="1" dirty="0" smtClean="0">
                <a:cs typeface="Times New Roman" pitchFamily="18" charset="0"/>
              </a:rPr>
              <a:t>∩ </a:t>
            </a:r>
            <a:r>
              <a:rPr lang="el-GR" sz="2000" dirty="0" smtClean="0">
                <a:cs typeface="Times New Roman" pitchFamily="18" charset="0"/>
              </a:rPr>
              <a:t>δ</a:t>
            </a:r>
            <a:r>
              <a:rPr lang="en-US" sz="2000" dirty="0" smtClean="0">
                <a:ea typeface="MS Mincho" pitchFamily="49" charset="-128"/>
              </a:rPr>
              <a:t>(</a:t>
            </a:r>
            <a:r>
              <a:rPr lang="en-US" sz="2000" i="1" dirty="0" smtClean="0"/>
              <a:t>C</a:t>
            </a:r>
            <a:r>
              <a:rPr lang="en-US" sz="2000" dirty="0" smtClean="0">
                <a:ea typeface="MS Mincho" pitchFamily="49" charset="-128"/>
              </a:rPr>
              <a:t>).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000" dirty="0" smtClean="0"/>
              <a:t>Observe that</a:t>
            </a:r>
            <a:r>
              <a:rPr lang="ru-RU" sz="2000" dirty="0" smtClean="0"/>
              <a:t> </a:t>
            </a:r>
            <a:r>
              <a:rPr lang="ru-RU" sz="2000" dirty="0" smtClean="0"/>
              <a:t>(</a:t>
            </a:r>
            <a:r>
              <a:rPr lang="en-US" sz="2000" i="1" dirty="0" smtClean="0"/>
              <a:t>T</a:t>
            </a:r>
            <a:r>
              <a:rPr lang="ru-RU" sz="2000" dirty="0" smtClean="0"/>
              <a:t>* + </a:t>
            </a:r>
            <a:r>
              <a:rPr lang="en-US" sz="2000" i="1" dirty="0" smtClean="0"/>
              <a:t>e</a:t>
            </a:r>
            <a:r>
              <a:rPr lang="ru-RU" sz="2000" dirty="0" smtClean="0"/>
              <a:t>)</a:t>
            </a:r>
            <a:r>
              <a:rPr lang="en-US" sz="2000" dirty="0" smtClean="0"/>
              <a:t> </a:t>
            </a:r>
            <a:r>
              <a:rPr lang="en-US" sz="2000" dirty="0" smtClean="0">
                <a:cs typeface="Times New Roman" pitchFamily="18" charset="0"/>
              </a:rPr>
              <a:t>– </a:t>
            </a:r>
            <a:r>
              <a:rPr lang="en-US" sz="2000" i="1" dirty="0" smtClean="0">
                <a:cs typeface="Times New Roman" pitchFamily="18" charset="0"/>
              </a:rPr>
              <a:t>f</a:t>
            </a:r>
            <a:r>
              <a:rPr lang="en-US" sz="2000" dirty="0" smtClean="0">
                <a:cs typeface="Times New Roman" pitchFamily="18" charset="0"/>
              </a:rPr>
              <a:t> </a:t>
            </a:r>
            <a:r>
              <a:rPr lang="en-US" sz="2000" dirty="0" smtClean="0">
                <a:cs typeface="Times New Roman" pitchFamily="18" charset="0"/>
              </a:rPr>
              <a:t>is a spanning tree</a:t>
            </a:r>
            <a:r>
              <a:rPr lang="ru-RU" sz="2000" dirty="0" smtClean="0">
                <a:cs typeface="Times New Roman" pitchFamily="18" charset="0"/>
              </a:rPr>
              <a:t>.</a:t>
            </a:r>
            <a:endParaRPr lang="ru-RU" sz="2000" dirty="0" smtClean="0">
              <a:cs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000" dirty="0" smtClean="0"/>
              <a:t>Since </a:t>
            </a:r>
            <a:r>
              <a:rPr lang="en-US" sz="2000" i="1" dirty="0" smtClean="0"/>
              <a:t>T</a:t>
            </a:r>
            <a:r>
              <a:rPr lang="ru-RU" sz="2000" i="1" dirty="0" smtClean="0"/>
              <a:t>*</a:t>
            </a:r>
            <a:r>
              <a:rPr lang="en-US" sz="2000" i="1" dirty="0" smtClean="0"/>
              <a:t> </a:t>
            </a:r>
            <a:r>
              <a:rPr lang="en-US" sz="2000" dirty="0" smtClean="0"/>
              <a:t>is optimum</a:t>
            </a:r>
            <a:r>
              <a:rPr lang="ru-RU" sz="2000" dirty="0" smtClean="0"/>
              <a:t> </a:t>
            </a:r>
            <a:r>
              <a:rPr lang="ru-RU" sz="2000" dirty="0" smtClean="0">
                <a:sym typeface="Symbol" pitchFamily="18" charset="2"/>
              </a:rPr>
              <a:t> </a:t>
            </a:r>
            <a:r>
              <a:rPr lang="en-US" sz="2000" i="1" dirty="0" smtClean="0">
                <a:sym typeface="Symbol" pitchFamily="18" charset="2"/>
              </a:rPr>
              <a:t>c</a:t>
            </a:r>
            <a:r>
              <a:rPr lang="en-US" sz="2000" dirty="0" smtClean="0">
                <a:sym typeface="Symbol" pitchFamily="18" charset="2"/>
              </a:rPr>
              <a:t>(</a:t>
            </a:r>
            <a:r>
              <a:rPr lang="en-US" sz="2000" i="1" dirty="0" smtClean="0">
                <a:sym typeface="Symbol" pitchFamily="18" charset="2"/>
              </a:rPr>
              <a:t>e</a:t>
            </a:r>
            <a:r>
              <a:rPr lang="en-US" sz="2000" dirty="0" smtClean="0">
                <a:sym typeface="Symbol" pitchFamily="18" charset="2"/>
              </a:rPr>
              <a:t>) </a:t>
            </a:r>
            <a:r>
              <a:rPr lang="en-US" sz="2000" dirty="0" smtClean="0">
                <a:cs typeface="Times New Roman" pitchFamily="18" charset="0"/>
                <a:sym typeface="Symbol" pitchFamily="18" charset="2"/>
              </a:rPr>
              <a:t>≥ </a:t>
            </a:r>
            <a:r>
              <a:rPr lang="en-US" sz="2000" i="1" dirty="0" smtClean="0">
                <a:sym typeface="Symbol" pitchFamily="18" charset="2"/>
              </a:rPr>
              <a:t>c</a:t>
            </a:r>
            <a:r>
              <a:rPr lang="en-US" sz="2000" dirty="0" smtClean="0">
                <a:sym typeface="Symbol" pitchFamily="18" charset="2"/>
              </a:rPr>
              <a:t>(</a:t>
            </a:r>
            <a:r>
              <a:rPr lang="en-US" sz="2000" i="1" dirty="0" smtClean="0">
                <a:sym typeface="Symbol" pitchFamily="18" charset="2"/>
              </a:rPr>
              <a:t>f</a:t>
            </a:r>
            <a:r>
              <a:rPr lang="en-US" sz="2000" dirty="0" smtClean="0">
                <a:sym typeface="Symbol" pitchFamily="18" charset="2"/>
              </a:rPr>
              <a:t>) </a:t>
            </a:r>
            <a:r>
              <a:rPr lang="en-US" sz="2000" dirty="0" smtClean="0">
                <a:sym typeface="Symbol" pitchFamily="18" charset="2"/>
              </a:rPr>
              <a:t>and </a:t>
            </a:r>
            <a:r>
              <a:rPr lang="ru-RU" sz="2000" dirty="0" smtClean="0">
                <a:sym typeface="Symbol" pitchFamily="18" charset="2"/>
              </a:rPr>
              <a:t> </a:t>
            </a:r>
            <a:r>
              <a:rPr lang="ru-RU" sz="2000" dirty="0" smtClean="0">
                <a:sym typeface="Symbol" pitchFamily="18" charset="2"/>
              </a:rPr>
              <a:t>(с)  </a:t>
            </a:r>
            <a:r>
              <a:rPr lang="en-US" sz="2000" i="1" dirty="0" smtClean="0">
                <a:sym typeface="Symbol" pitchFamily="18" charset="2"/>
              </a:rPr>
              <a:t>c</a:t>
            </a:r>
            <a:r>
              <a:rPr lang="en-US" sz="2000" dirty="0" smtClean="0">
                <a:sym typeface="Symbol" pitchFamily="18" charset="2"/>
              </a:rPr>
              <a:t>(</a:t>
            </a:r>
            <a:r>
              <a:rPr lang="en-US" sz="2000" i="1" dirty="0" smtClean="0">
                <a:sym typeface="Symbol" pitchFamily="18" charset="2"/>
              </a:rPr>
              <a:t>f</a:t>
            </a:r>
            <a:r>
              <a:rPr lang="en-US" sz="2000" dirty="0" smtClean="0">
                <a:sym typeface="Symbol" pitchFamily="18" charset="2"/>
              </a:rPr>
              <a:t>) </a:t>
            </a:r>
            <a:r>
              <a:rPr lang="en-US" sz="2000" dirty="0" smtClean="0">
                <a:cs typeface="Times New Roman" pitchFamily="18" charset="0"/>
                <a:sym typeface="Symbol" pitchFamily="18" charset="2"/>
              </a:rPr>
              <a:t>≥ </a:t>
            </a:r>
            <a:r>
              <a:rPr lang="en-US" sz="2000" i="1" dirty="0" smtClean="0">
                <a:sym typeface="Symbol" pitchFamily="18" charset="2"/>
              </a:rPr>
              <a:t>c</a:t>
            </a:r>
            <a:r>
              <a:rPr lang="en-US" sz="2000" dirty="0" smtClean="0">
                <a:sym typeface="Symbol" pitchFamily="18" charset="2"/>
              </a:rPr>
              <a:t>(</a:t>
            </a:r>
            <a:r>
              <a:rPr lang="en-US" sz="2000" i="1" dirty="0" smtClean="0">
                <a:sym typeface="Symbol" pitchFamily="18" charset="2"/>
              </a:rPr>
              <a:t>e</a:t>
            </a:r>
            <a:r>
              <a:rPr lang="en-US" sz="2000" dirty="0" smtClean="0">
                <a:sym typeface="Symbol" pitchFamily="18" charset="2"/>
              </a:rPr>
              <a:t>).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000" i="1" dirty="0" smtClean="0">
                <a:sym typeface="Symbol" pitchFamily="18" charset="2"/>
              </a:rPr>
              <a:t>c</a:t>
            </a:r>
            <a:r>
              <a:rPr lang="en-US" sz="2000" dirty="0" smtClean="0">
                <a:sym typeface="Symbol" pitchFamily="18" charset="2"/>
              </a:rPr>
              <a:t>(</a:t>
            </a:r>
            <a:r>
              <a:rPr lang="en-US" sz="2000" i="1" dirty="0" smtClean="0">
                <a:sym typeface="Symbol" pitchFamily="18" charset="2"/>
              </a:rPr>
              <a:t>f</a:t>
            </a:r>
            <a:r>
              <a:rPr lang="en-US" sz="2000" dirty="0" smtClean="0">
                <a:sym typeface="Symbol" pitchFamily="18" charset="2"/>
              </a:rPr>
              <a:t>) </a:t>
            </a:r>
            <a:r>
              <a:rPr lang="en-US" sz="2000" dirty="0" smtClean="0"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2000" i="1" dirty="0" smtClean="0">
                <a:sym typeface="Symbol" pitchFamily="18" charset="2"/>
              </a:rPr>
              <a:t>c</a:t>
            </a:r>
            <a:r>
              <a:rPr lang="en-US" sz="2000" dirty="0" smtClean="0">
                <a:sym typeface="Symbol" pitchFamily="18" charset="2"/>
              </a:rPr>
              <a:t>(</a:t>
            </a:r>
            <a:r>
              <a:rPr lang="en-US" sz="2000" i="1" dirty="0" smtClean="0">
                <a:sym typeface="Symbol" pitchFamily="18" charset="2"/>
              </a:rPr>
              <a:t>e</a:t>
            </a:r>
            <a:r>
              <a:rPr lang="en-US" sz="2000" dirty="0" smtClean="0">
                <a:sym typeface="Symbol" pitchFamily="18" charset="2"/>
              </a:rPr>
              <a:t>) </a:t>
            </a:r>
            <a:r>
              <a:rPr lang="en-US" sz="2000" dirty="0" smtClean="0">
                <a:sym typeface="Symbol" pitchFamily="18" charset="2"/>
              </a:rPr>
              <a:t>and</a:t>
            </a:r>
            <a:r>
              <a:rPr lang="ru-RU" sz="2000" dirty="0" smtClean="0">
                <a:sym typeface="Symbol" pitchFamily="18" charset="2"/>
              </a:rPr>
              <a:t> </a:t>
            </a:r>
            <a:r>
              <a:rPr lang="ru-RU" sz="2000" dirty="0" smtClean="0"/>
              <a:t>(</a:t>
            </a:r>
            <a:r>
              <a:rPr lang="en-US" sz="2000" i="1" dirty="0" smtClean="0"/>
              <a:t>T</a:t>
            </a:r>
            <a:r>
              <a:rPr lang="ru-RU" sz="2000" dirty="0" smtClean="0"/>
              <a:t>* + </a:t>
            </a:r>
            <a:r>
              <a:rPr lang="en-US" sz="2000" i="1" dirty="0" smtClean="0"/>
              <a:t>e</a:t>
            </a:r>
            <a:r>
              <a:rPr lang="ru-RU" sz="2000" dirty="0" smtClean="0"/>
              <a:t>)</a:t>
            </a:r>
            <a:r>
              <a:rPr lang="en-US" sz="2000" dirty="0" smtClean="0"/>
              <a:t> </a:t>
            </a:r>
            <a:r>
              <a:rPr lang="en-US" sz="2000" dirty="0" smtClean="0">
                <a:cs typeface="Times New Roman" pitchFamily="18" charset="0"/>
              </a:rPr>
              <a:t>– </a:t>
            </a:r>
            <a:r>
              <a:rPr lang="en-US" sz="2000" i="1" dirty="0" smtClean="0">
                <a:cs typeface="Times New Roman" pitchFamily="18" charset="0"/>
              </a:rPr>
              <a:t>f</a:t>
            </a:r>
            <a:r>
              <a:rPr lang="en-US" sz="2000" dirty="0" smtClean="0">
                <a:cs typeface="Times New Roman" pitchFamily="18" charset="0"/>
              </a:rPr>
              <a:t> </a:t>
            </a:r>
            <a:r>
              <a:rPr lang="en-US" sz="2000" dirty="0" smtClean="0">
                <a:cs typeface="Times New Roman" pitchFamily="18" charset="0"/>
              </a:rPr>
              <a:t>is</a:t>
            </a:r>
            <a:r>
              <a:rPr lang="ru-RU" sz="2000" dirty="0" smtClean="0">
                <a:cs typeface="Times New Roman" pitchFamily="18" charset="0"/>
              </a:rPr>
              <a:t> </a:t>
            </a:r>
            <a:r>
              <a:rPr lang="en-US" sz="2000" dirty="0" smtClean="0">
                <a:cs typeface="Times New Roman" pitchFamily="18" charset="0"/>
              </a:rPr>
              <a:t>another optimum spanning tree</a:t>
            </a:r>
            <a:r>
              <a:rPr lang="en-US" sz="2000" dirty="0" smtClean="0">
                <a:sym typeface="Symbol" pitchFamily="18" charset="2"/>
              </a:rPr>
              <a:t>.</a:t>
            </a:r>
            <a:endParaRPr lang="ru-RU" sz="2000" dirty="0" smtClean="0">
              <a:sym typeface="Symbol" pitchFamily="18" charset="2"/>
            </a:endParaRP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000" dirty="0" smtClean="0">
                <a:sym typeface="Symbol" pitchFamily="18" charset="2"/>
              </a:rPr>
              <a:t>This is a contradiction</a:t>
            </a:r>
            <a:r>
              <a:rPr lang="ru-RU" sz="2000" dirty="0" smtClean="0">
                <a:sym typeface="Symbol" pitchFamily="18" charset="2"/>
              </a:rPr>
              <a:t>, </a:t>
            </a:r>
            <a:r>
              <a:rPr lang="en-US" sz="2000" dirty="0" smtClean="0">
                <a:sym typeface="Symbol" pitchFamily="18" charset="2"/>
              </a:rPr>
              <a:t>b</a:t>
            </a:r>
            <a:r>
              <a:rPr lang="en-US" sz="2000" dirty="0" smtClean="0">
                <a:sym typeface="Symbol" pitchFamily="18" charset="2"/>
              </a:rPr>
              <a:t>ecause</a:t>
            </a:r>
            <a:r>
              <a:rPr lang="ru-RU" sz="2000" dirty="0" smtClean="0">
                <a:sym typeface="Symbol" pitchFamily="18" charset="2"/>
              </a:rPr>
              <a:t> </a:t>
            </a:r>
            <a:r>
              <a:rPr lang="ru-RU" sz="2000" dirty="0" smtClean="0"/>
              <a:t>(</a:t>
            </a:r>
            <a:r>
              <a:rPr lang="en-US" sz="2000" i="1" dirty="0" smtClean="0"/>
              <a:t>T</a:t>
            </a:r>
            <a:r>
              <a:rPr lang="ru-RU" sz="2000" dirty="0" smtClean="0"/>
              <a:t>* + </a:t>
            </a:r>
            <a:r>
              <a:rPr lang="en-US" sz="2000" i="1" dirty="0" smtClean="0"/>
              <a:t>e</a:t>
            </a:r>
            <a:r>
              <a:rPr lang="ru-RU" sz="2000" dirty="0" smtClean="0"/>
              <a:t>)</a:t>
            </a:r>
            <a:r>
              <a:rPr lang="en-US" sz="2000" dirty="0" smtClean="0"/>
              <a:t> </a:t>
            </a:r>
            <a:r>
              <a:rPr lang="en-US" sz="2000" dirty="0" smtClean="0">
                <a:cs typeface="Times New Roman" pitchFamily="18" charset="0"/>
              </a:rPr>
              <a:t>– </a:t>
            </a:r>
            <a:r>
              <a:rPr lang="en-US" sz="2000" i="1" dirty="0" smtClean="0">
                <a:cs typeface="Times New Roman" pitchFamily="18" charset="0"/>
              </a:rPr>
              <a:t>f</a:t>
            </a:r>
            <a:r>
              <a:rPr lang="ru-RU" sz="2000" i="1" dirty="0" smtClean="0">
                <a:cs typeface="Times New Roman" pitchFamily="18" charset="0"/>
              </a:rPr>
              <a:t> </a:t>
            </a:r>
            <a:r>
              <a:rPr lang="en-US" sz="2000" i="1" dirty="0" smtClean="0">
                <a:cs typeface="Times New Roman" pitchFamily="18" charset="0"/>
              </a:rPr>
              <a:t> </a:t>
            </a:r>
            <a:r>
              <a:rPr lang="en-US" sz="2000" dirty="0" smtClean="0">
                <a:cs typeface="Times New Roman" pitchFamily="18" charset="0"/>
              </a:rPr>
              <a:t>has one edge more in common with</a:t>
            </a:r>
            <a:r>
              <a:rPr lang="ru-RU" sz="2000" dirty="0" smtClean="0">
                <a:sym typeface="Symbol" pitchFamily="18" charset="2"/>
              </a:rPr>
              <a:t> </a:t>
            </a:r>
            <a:r>
              <a:rPr lang="en-US" sz="2000" i="1" dirty="0" smtClean="0">
                <a:sym typeface="Symbol" pitchFamily="18" charset="2"/>
              </a:rPr>
              <a:t>T</a:t>
            </a:r>
            <a:r>
              <a:rPr lang="en-US" sz="2000" i="1" dirty="0" smtClean="0"/>
              <a:t> </a:t>
            </a:r>
            <a:r>
              <a:rPr lang="ru-RU" sz="2000" dirty="0" smtClean="0">
                <a:sym typeface="Symbol" pitchFamily="18" charset="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/>
              <a:t>Prim’s Algorithm</a:t>
            </a:r>
            <a:r>
              <a:rPr lang="ru-RU" dirty="0" smtClean="0"/>
              <a:t> </a:t>
            </a:r>
            <a:r>
              <a:rPr lang="ru-RU" dirty="0" smtClean="0"/>
              <a:t>(1957)</a:t>
            </a:r>
            <a:endParaRPr lang="en-US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b="1" dirty="0" smtClean="0">
                <a:latin typeface="Times" pitchFamily="18" charset="0"/>
              </a:rPr>
              <a:t>Input: </a:t>
            </a:r>
            <a:r>
              <a:rPr lang="en-US" dirty="0" smtClean="0">
                <a:latin typeface="Times" pitchFamily="18" charset="0"/>
              </a:rPr>
              <a:t>A connected undirected graph </a:t>
            </a:r>
            <a:r>
              <a:rPr lang="en-US" i="1" dirty="0" smtClean="0">
                <a:latin typeface="Times" pitchFamily="18" charset="0"/>
              </a:rPr>
              <a:t>G, </a:t>
            </a:r>
            <a:endParaRPr lang="en-US" i="1" dirty="0" smtClean="0">
              <a:latin typeface="Times" pitchFamily="18" charset="0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i="1" dirty="0" smtClean="0">
                <a:latin typeface="Times" pitchFamily="18" charset="0"/>
              </a:rPr>
              <a:t>             </a:t>
            </a:r>
            <a:r>
              <a:rPr lang="en-US" dirty="0" smtClean="0">
                <a:latin typeface="Times" pitchFamily="18" charset="0"/>
              </a:rPr>
              <a:t>weights</a:t>
            </a:r>
            <a:r>
              <a:rPr lang="en-US" i="1" dirty="0" smtClean="0">
                <a:latin typeface="Times" pitchFamily="18" charset="0"/>
              </a:rPr>
              <a:t> </a:t>
            </a:r>
            <a:r>
              <a:rPr lang="en-US" i="1" dirty="0" smtClean="0">
                <a:latin typeface="Times" pitchFamily="18" charset="0"/>
              </a:rPr>
              <a:t>c</a:t>
            </a:r>
            <a:r>
              <a:rPr lang="en-US" dirty="0" smtClean="0">
                <a:latin typeface="Times" pitchFamily="18" charset="0"/>
              </a:rPr>
              <a:t>: </a:t>
            </a:r>
            <a:r>
              <a:rPr lang="en-US" sz="2800" i="1" dirty="0" smtClean="0">
                <a:ea typeface="MS Mincho" pitchFamily="49" charset="-128"/>
              </a:rPr>
              <a:t>E</a:t>
            </a:r>
            <a:r>
              <a:rPr lang="en-US" sz="2800" dirty="0" smtClean="0">
                <a:ea typeface="MS Mincho" pitchFamily="49" charset="-128"/>
              </a:rPr>
              <a:t>(</a:t>
            </a:r>
            <a:r>
              <a:rPr lang="en-US" sz="2800" i="1" dirty="0" smtClean="0">
                <a:ea typeface="MS Mincho" pitchFamily="49" charset="-128"/>
              </a:rPr>
              <a:t>G</a:t>
            </a:r>
            <a:r>
              <a:rPr lang="en-US" sz="2800" dirty="0" smtClean="0">
                <a:ea typeface="MS Mincho" pitchFamily="49" charset="-128"/>
              </a:rPr>
              <a:t>) </a:t>
            </a:r>
            <a:r>
              <a:rPr lang="en-US" sz="2800" dirty="0" smtClean="0">
                <a:ea typeface="MS Mincho" pitchFamily="49" charset="-128"/>
                <a:cs typeface="Times New Roman" pitchFamily="18" charset="0"/>
              </a:rPr>
              <a:t>→ </a:t>
            </a:r>
            <a:r>
              <a:rPr lang="en-US" sz="2800" b="1" dirty="0" smtClean="0">
                <a:cs typeface="Times New Roman" pitchFamily="18" charset="0"/>
              </a:rPr>
              <a:t>R </a:t>
            </a:r>
            <a:r>
              <a:rPr lang="en-US" sz="2800" dirty="0" smtClean="0">
                <a:cs typeface="Times New Roman" pitchFamily="18" charset="0"/>
              </a:rPr>
              <a:t>.</a:t>
            </a:r>
            <a:endParaRPr lang="en-US" sz="2800" i="1" dirty="0" smtClean="0">
              <a:cs typeface="Times New Roman" pitchFamily="18" charset="0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b="1" dirty="0" smtClean="0">
                <a:latin typeface="Times" pitchFamily="18" charset="0"/>
              </a:rPr>
              <a:t>Output: </a:t>
            </a:r>
            <a:r>
              <a:rPr lang="en-US" dirty="0" smtClean="0">
                <a:latin typeface="Times" pitchFamily="18" charset="0"/>
              </a:rPr>
              <a:t>Spanning tree </a:t>
            </a:r>
            <a:r>
              <a:rPr lang="en-US" i="1" dirty="0" smtClean="0">
                <a:latin typeface="Times" pitchFamily="18" charset="0"/>
              </a:rPr>
              <a:t>T</a:t>
            </a:r>
            <a:r>
              <a:rPr lang="en-US" dirty="0" smtClean="0">
                <a:latin typeface="Times" pitchFamily="18" charset="0"/>
              </a:rPr>
              <a:t> of minimum weight.</a:t>
            </a:r>
            <a:endParaRPr lang="en-US" dirty="0" smtClean="0">
              <a:latin typeface="Times" pitchFamily="18" charset="0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endParaRPr lang="en-US" dirty="0" smtClean="0">
              <a:latin typeface="Times" pitchFamily="18" charset="0"/>
            </a:endParaRPr>
          </a:p>
          <a:p>
            <a:pPr marL="609600" indent="-609600">
              <a:spcBef>
                <a:spcPct val="0"/>
              </a:spcBef>
              <a:buFontTx/>
              <a:buAutoNum type="arabicParenR"/>
            </a:pPr>
            <a:r>
              <a:rPr lang="en-US" sz="2800" dirty="0" smtClean="0"/>
              <a:t> </a:t>
            </a:r>
            <a:r>
              <a:rPr lang="en-US" dirty="0" smtClean="0"/>
              <a:t>Choose </a:t>
            </a:r>
            <a:r>
              <a:rPr lang="en-US" i="1" dirty="0" smtClean="0"/>
              <a:t>v </a:t>
            </a:r>
            <a:r>
              <a:rPr lang="en-US" dirty="0" smtClean="0">
                <a:sym typeface="Symbol" pitchFamily="18" charset="2"/>
              </a:rPr>
              <a:t></a:t>
            </a:r>
            <a:r>
              <a:rPr lang="en-US" dirty="0" smtClean="0">
                <a:ea typeface="MS Mincho" pitchFamily="49" charset="-128"/>
              </a:rPr>
              <a:t> </a:t>
            </a:r>
            <a:r>
              <a:rPr lang="en-US" i="1" dirty="0" smtClean="0">
                <a:ea typeface="MS Mincho" pitchFamily="49" charset="-128"/>
              </a:rPr>
              <a:t>V</a:t>
            </a:r>
            <a:r>
              <a:rPr lang="en-US" dirty="0" smtClean="0">
                <a:ea typeface="MS Mincho" pitchFamily="49" charset="-128"/>
              </a:rPr>
              <a:t>(</a:t>
            </a:r>
            <a:r>
              <a:rPr lang="en-US" i="1" dirty="0" smtClean="0">
                <a:ea typeface="MS Mincho" pitchFamily="49" charset="-128"/>
              </a:rPr>
              <a:t>G</a:t>
            </a:r>
            <a:r>
              <a:rPr lang="en-US" dirty="0" smtClean="0">
                <a:ea typeface="MS Mincho" pitchFamily="49" charset="-128"/>
              </a:rPr>
              <a:t>).  </a:t>
            </a:r>
            <a:r>
              <a:rPr lang="en-US" i="1" dirty="0" smtClean="0"/>
              <a:t>T </a:t>
            </a:r>
            <a:r>
              <a:rPr lang="en-US" dirty="0" smtClean="0">
                <a:sym typeface="Symbol" pitchFamily="18" charset="2"/>
              </a:rPr>
              <a:t> ({</a:t>
            </a:r>
            <a:r>
              <a:rPr lang="en-US" i="1" dirty="0" smtClean="0">
                <a:ea typeface="MS Mincho" pitchFamily="49" charset="-128"/>
              </a:rPr>
              <a:t>v</a:t>
            </a:r>
            <a:r>
              <a:rPr lang="en-US" dirty="0" smtClean="0">
                <a:ea typeface="MS Mincho" pitchFamily="49" charset="-128"/>
              </a:rPr>
              <a:t>}, </a:t>
            </a:r>
            <a:r>
              <a:rPr lang="en-US" dirty="0" smtClean="0">
                <a:ea typeface="MS Mincho" pitchFamily="49" charset="-128"/>
                <a:sym typeface="Symbol" pitchFamily="18" charset="2"/>
              </a:rPr>
              <a:t></a:t>
            </a:r>
            <a:r>
              <a:rPr lang="en-US" dirty="0" smtClean="0">
                <a:sym typeface="Symbol" pitchFamily="18" charset="2"/>
              </a:rPr>
              <a:t>).</a:t>
            </a:r>
          </a:p>
          <a:p>
            <a:pPr marL="609600" indent="-609600">
              <a:spcBef>
                <a:spcPct val="0"/>
              </a:spcBef>
              <a:buFontTx/>
              <a:buAutoNum type="arabicParenR"/>
            </a:pPr>
            <a:r>
              <a:rPr lang="en-US" dirty="0" smtClean="0">
                <a:sym typeface="Symbol" pitchFamily="18" charset="2"/>
              </a:rPr>
              <a:t> </a:t>
            </a:r>
            <a:r>
              <a:rPr lang="en-US" b="1" dirty="0" smtClean="0">
                <a:sym typeface="Symbol" pitchFamily="18" charset="2"/>
              </a:rPr>
              <a:t>While </a:t>
            </a:r>
            <a:r>
              <a:rPr lang="en-US" i="1" dirty="0" smtClean="0">
                <a:ea typeface="MS Mincho" pitchFamily="49" charset="-128"/>
              </a:rPr>
              <a:t>V</a:t>
            </a:r>
            <a:r>
              <a:rPr lang="en-US" dirty="0" smtClean="0">
                <a:ea typeface="MS Mincho" pitchFamily="49" charset="-128"/>
              </a:rPr>
              <a:t>(</a:t>
            </a:r>
            <a:r>
              <a:rPr lang="en-US" i="1" dirty="0" smtClean="0">
                <a:ea typeface="MS Mincho" pitchFamily="49" charset="-128"/>
              </a:rPr>
              <a:t>T</a:t>
            </a:r>
            <a:r>
              <a:rPr lang="en-US" dirty="0" smtClean="0">
                <a:ea typeface="MS Mincho" pitchFamily="49" charset="-128"/>
              </a:rPr>
              <a:t>) ≠</a:t>
            </a:r>
            <a:r>
              <a:rPr lang="en-US" i="1" dirty="0" smtClean="0"/>
              <a:t>V</a:t>
            </a:r>
            <a:r>
              <a:rPr lang="en-US" dirty="0" smtClean="0"/>
              <a:t>(</a:t>
            </a:r>
            <a:r>
              <a:rPr lang="en-US" i="1" dirty="0" smtClean="0"/>
              <a:t>G</a:t>
            </a:r>
            <a:r>
              <a:rPr lang="en-US" dirty="0" smtClean="0"/>
              <a:t>) </a:t>
            </a:r>
            <a:r>
              <a:rPr lang="en-US" b="1" dirty="0" smtClean="0"/>
              <a:t>do</a:t>
            </a:r>
            <a:r>
              <a:rPr lang="en-US" dirty="0" smtClean="0"/>
              <a:t>:</a:t>
            </a: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dirty="0" smtClean="0"/>
              <a:t> </a:t>
            </a:r>
            <a:r>
              <a:rPr lang="ru-RU" dirty="0" smtClean="0"/>
              <a:t>   </a:t>
            </a:r>
            <a:r>
              <a:rPr lang="en-US" dirty="0" smtClean="0"/>
              <a:t>Choose an edge </a:t>
            </a:r>
            <a:r>
              <a:rPr lang="en-US" i="1" dirty="0" smtClean="0"/>
              <a:t>e </a:t>
            </a:r>
            <a:r>
              <a:rPr lang="en-US" dirty="0" smtClean="0">
                <a:sym typeface="Symbol" pitchFamily="18" charset="2"/>
              </a:rPr>
              <a:t></a:t>
            </a:r>
            <a:r>
              <a:rPr lang="en-US" dirty="0" smtClean="0">
                <a:ea typeface="MS Mincho" pitchFamily="49" charset="-128"/>
              </a:rPr>
              <a:t> </a:t>
            </a:r>
            <a:r>
              <a:rPr lang="el-GR" dirty="0" smtClean="0">
                <a:latin typeface="Symbol" pitchFamily="18" charset="2"/>
                <a:ea typeface="MS Mincho" pitchFamily="49" charset="-128"/>
                <a:sym typeface="Symbol" pitchFamily="18" charset="2"/>
              </a:rPr>
              <a:t></a:t>
            </a:r>
            <a:r>
              <a:rPr lang="en-US" baseline="-25000" dirty="0" smtClean="0">
                <a:ea typeface="MS Mincho" pitchFamily="49" charset="-128"/>
                <a:sym typeface="Symbol" pitchFamily="18" charset="2"/>
              </a:rPr>
              <a:t>G</a:t>
            </a:r>
            <a:r>
              <a:rPr lang="en-US" dirty="0" smtClean="0">
                <a:ea typeface="MS Mincho" pitchFamily="49" charset="-128"/>
                <a:sym typeface="Symbol" pitchFamily="18" charset="2"/>
              </a:rPr>
              <a:t>(</a:t>
            </a:r>
            <a:r>
              <a:rPr lang="en-US" i="1" dirty="0" smtClean="0">
                <a:ea typeface="MS Mincho" pitchFamily="49" charset="-128"/>
              </a:rPr>
              <a:t>V</a:t>
            </a:r>
            <a:r>
              <a:rPr lang="en-US" dirty="0" smtClean="0">
                <a:ea typeface="MS Mincho" pitchFamily="49" charset="-128"/>
              </a:rPr>
              <a:t>(</a:t>
            </a:r>
            <a:r>
              <a:rPr lang="en-US" i="1" dirty="0" smtClean="0">
                <a:ea typeface="MS Mincho" pitchFamily="49" charset="-128"/>
              </a:rPr>
              <a:t>T</a:t>
            </a:r>
            <a:r>
              <a:rPr lang="en-US" dirty="0" smtClean="0">
                <a:ea typeface="MS Mincho" pitchFamily="49" charset="-128"/>
              </a:rPr>
              <a:t>)) </a:t>
            </a:r>
            <a:r>
              <a:rPr lang="en-US" dirty="0" smtClean="0">
                <a:latin typeface="Times" pitchFamily="18" charset="0"/>
              </a:rPr>
              <a:t>of minimum cost</a:t>
            </a:r>
            <a:r>
              <a:rPr lang="en-US" dirty="0" smtClean="0">
                <a:ea typeface="MS Mincho" pitchFamily="49" charset="-128"/>
              </a:rPr>
              <a:t>. </a:t>
            </a:r>
            <a:r>
              <a:rPr lang="en-US" smtClean="0">
                <a:ea typeface="MS Mincho" pitchFamily="49" charset="-128"/>
              </a:rPr>
              <a:t>Set </a:t>
            </a:r>
            <a:r>
              <a:rPr lang="en-US" i="1" dirty="0" smtClean="0"/>
              <a:t>T </a:t>
            </a:r>
            <a:r>
              <a:rPr lang="en-US" dirty="0" smtClean="0">
                <a:sym typeface="Symbol" pitchFamily="18" charset="2"/>
              </a:rPr>
              <a:t> </a:t>
            </a:r>
            <a:r>
              <a:rPr lang="en-US" i="1" dirty="0" smtClean="0">
                <a:sym typeface="Symbol" pitchFamily="18" charset="2"/>
              </a:rPr>
              <a:t>T </a:t>
            </a:r>
            <a:r>
              <a:rPr lang="en-US" dirty="0" smtClean="0">
                <a:sym typeface="Symbol" pitchFamily="18" charset="2"/>
              </a:rPr>
              <a:t>+</a:t>
            </a:r>
            <a:r>
              <a:rPr lang="en-US" i="1" dirty="0" smtClean="0"/>
              <a:t>e.</a:t>
            </a:r>
            <a:endParaRPr lang="el-GR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498405-5781-481C-BD2E-B6FCD5C2957C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Steiner Tree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848600" cy="4373563"/>
          </a:xfrm>
        </p:spPr>
        <p:txBody>
          <a:bodyPr/>
          <a:lstStyle/>
          <a:p>
            <a:pPr eaLnBrk="1" hangingPunct="1"/>
            <a:r>
              <a:rPr lang="en-US" sz="2800" i="1" dirty="0" smtClean="0">
                <a:solidFill>
                  <a:schemeClr val="accent2"/>
                </a:solidFill>
              </a:rPr>
              <a:t>Given</a:t>
            </a:r>
            <a:r>
              <a:rPr lang="en-US" sz="2800" dirty="0" smtClean="0"/>
              <a:t> an undirected graph </a:t>
            </a:r>
            <a:r>
              <a:rPr lang="en-US" sz="2800" i="1" dirty="0" smtClean="0"/>
              <a:t>G</a:t>
            </a:r>
            <a:r>
              <a:rPr lang="ru-RU" sz="2800" i="1" dirty="0" smtClean="0"/>
              <a:t> </a:t>
            </a:r>
            <a:r>
              <a:rPr lang="ru-RU" sz="2800" dirty="0" smtClean="0"/>
              <a:t>= (</a:t>
            </a:r>
            <a:r>
              <a:rPr lang="en-US" sz="2800" i="1" dirty="0" smtClean="0"/>
              <a:t>V</a:t>
            </a:r>
            <a:r>
              <a:rPr lang="en-US" sz="2800" dirty="0" smtClean="0"/>
              <a:t>,</a:t>
            </a:r>
            <a:r>
              <a:rPr lang="ru-RU" sz="2800" dirty="0" smtClean="0"/>
              <a:t> </a:t>
            </a:r>
            <a:r>
              <a:rPr lang="en-US" sz="2800" i="1" dirty="0" smtClean="0"/>
              <a:t>E</a:t>
            </a:r>
            <a:r>
              <a:rPr lang="ru-RU" sz="2800" dirty="0" smtClean="0"/>
              <a:t>) </a:t>
            </a:r>
            <a:r>
              <a:rPr lang="en-US" sz="2800" dirty="0" smtClean="0"/>
              <a:t>with nonnegative  edge costs and whose vertices are partitioned into two sets, </a:t>
            </a:r>
            <a:r>
              <a:rPr lang="en-US" sz="2800" b="1" i="1" dirty="0" smtClean="0"/>
              <a:t>required</a:t>
            </a:r>
            <a:r>
              <a:rPr lang="en-US" sz="2800" i="1" dirty="0" smtClean="0"/>
              <a:t> </a:t>
            </a:r>
            <a:r>
              <a:rPr lang="en-US" sz="2800" dirty="0" smtClean="0"/>
              <a:t>and</a:t>
            </a:r>
            <a:r>
              <a:rPr lang="en-US" sz="2800" i="1" dirty="0" smtClean="0"/>
              <a:t> </a:t>
            </a:r>
            <a:r>
              <a:rPr lang="en-US" sz="2800" b="1" i="1" dirty="0" smtClean="0"/>
              <a:t>Steiner</a:t>
            </a:r>
            <a:r>
              <a:rPr lang="ru-RU" sz="2800" i="1" dirty="0" smtClean="0">
                <a:sym typeface="Symbol" pitchFamily="18" charset="2"/>
              </a:rPr>
              <a:t>.</a:t>
            </a:r>
            <a:endParaRPr lang="en-US" sz="2800" b="1" dirty="0" smtClean="0">
              <a:cs typeface="Times New Roman" pitchFamily="18" charset="0"/>
            </a:endParaRPr>
          </a:p>
          <a:p>
            <a:pPr eaLnBrk="1" hangingPunct="1"/>
            <a:r>
              <a:rPr lang="en-US" sz="2800" i="1" dirty="0" smtClean="0">
                <a:solidFill>
                  <a:schemeClr val="accent2"/>
                </a:solidFill>
              </a:rPr>
              <a:t>Find </a:t>
            </a:r>
            <a:r>
              <a:rPr lang="en-US" sz="2800" dirty="0" smtClean="0"/>
              <a:t>a minimum cost tree in </a:t>
            </a:r>
            <a:r>
              <a:rPr lang="en-US" sz="2800" i="1" dirty="0" smtClean="0"/>
              <a:t>G</a:t>
            </a:r>
            <a:r>
              <a:rPr lang="en-US" sz="2800" dirty="0" smtClean="0"/>
              <a:t> that contains all the required vertices and any subset of the Steiner vertices</a:t>
            </a:r>
            <a:r>
              <a:rPr lang="ru-RU" sz="2800" dirty="0" smtClean="0"/>
              <a:t>.</a:t>
            </a:r>
          </a:p>
          <a:p>
            <a:pPr eaLnBrk="1" hangingPunct="1"/>
            <a:r>
              <a:rPr lang="en-US" sz="2800" dirty="0" smtClean="0"/>
              <a:t>Let</a:t>
            </a:r>
            <a:r>
              <a:rPr lang="ru-RU" sz="2800" dirty="0" smtClean="0"/>
              <a:t> </a:t>
            </a:r>
            <a:r>
              <a:rPr lang="en-US" sz="2800" i="1" dirty="0" smtClean="0">
                <a:cs typeface="Times New Roman" pitchFamily="18" charset="0"/>
              </a:rPr>
              <a:t>R</a:t>
            </a:r>
            <a:r>
              <a:rPr lang="ru-RU" sz="2800" i="1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denote the set of </a:t>
            </a:r>
            <a:r>
              <a:rPr lang="en-US" sz="2800" b="1" dirty="0" smtClean="0">
                <a:cs typeface="Times New Roman" pitchFamily="18" charset="0"/>
              </a:rPr>
              <a:t>required</a:t>
            </a:r>
            <a:r>
              <a:rPr lang="en-US" sz="2800" dirty="0" smtClean="0">
                <a:cs typeface="Times New Roman" pitchFamily="18" charset="0"/>
              </a:rPr>
              <a:t> vertices</a:t>
            </a:r>
            <a:r>
              <a:rPr lang="ru-RU" sz="2800" dirty="0" smtClean="0"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2800" dirty="0" smtClean="0"/>
              <a:t>Set</a:t>
            </a:r>
            <a:r>
              <a:rPr lang="ru-RU" sz="2800" dirty="0" smtClean="0"/>
              <a:t> </a:t>
            </a:r>
            <a:r>
              <a:rPr lang="en-US" sz="2800" i="1" dirty="0" smtClean="0"/>
              <a:t>V</a:t>
            </a:r>
            <a:r>
              <a:rPr lang="en-US" sz="2800" dirty="0" smtClean="0"/>
              <a:t>/</a:t>
            </a:r>
            <a:r>
              <a:rPr lang="en-US" sz="2800" i="1" dirty="0" smtClean="0">
                <a:cs typeface="Times New Roman" pitchFamily="18" charset="0"/>
              </a:rPr>
              <a:t>R </a:t>
            </a:r>
            <a:r>
              <a:rPr lang="en-US" sz="2800" dirty="0" smtClean="0">
                <a:cs typeface="Times New Roman" pitchFamily="18" charset="0"/>
              </a:rPr>
              <a:t>is called the </a:t>
            </a:r>
            <a:r>
              <a:rPr lang="en-US" sz="2800" b="1" dirty="0" smtClean="0">
                <a:cs typeface="Times New Roman" pitchFamily="18" charset="0"/>
              </a:rPr>
              <a:t>Steiner</a:t>
            </a:r>
            <a:r>
              <a:rPr lang="en-US" sz="2800" dirty="0" smtClean="0">
                <a:cs typeface="Times New Roman" pitchFamily="18" charset="0"/>
              </a:rPr>
              <a:t> set</a:t>
            </a:r>
            <a:r>
              <a:rPr lang="ru-RU" sz="2800" b="1" dirty="0" smtClean="0">
                <a:cs typeface="Times New Roman" pitchFamily="18" charset="0"/>
              </a:rPr>
              <a:t>.</a:t>
            </a:r>
            <a:endParaRPr lang="en-US" sz="2800" dirty="0" smtClean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4CA451-0E9E-4D7B-9401-5ACDF4DB3BD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Metric Steiner Tree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848600" cy="4373563"/>
          </a:xfrm>
        </p:spPr>
        <p:txBody>
          <a:bodyPr/>
          <a:lstStyle/>
          <a:p>
            <a:pPr eaLnBrk="1" hangingPunct="1"/>
            <a:r>
              <a:rPr lang="en-US" sz="2800" i="1" dirty="0" smtClean="0">
                <a:solidFill>
                  <a:schemeClr val="accent2"/>
                </a:solidFill>
              </a:rPr>
              <a:t>Given</a:t>
            </a:r>
            <a:r>
              <a:rPr lang="en-US" sz="2800" dirty="0" smtClean="0"/>
              <a:t> a complete undirected graph </a:t>
            </a:r>
            <a:r>
              <a:rPr lang="en-US" sz="2800" i="1" dirty="0" smtClean="0"/>
              <a:t>G</a:t>
            </a:r>
            <a:r>
              <a:rPr lang="ru-RU" sz="2800" i="1" dirty="0" smtClean="0"/>
              <a:t> </a:t>
            </a:r>
            <a:r>
              <a:rPr lang="ru-RU" sz="2800" dirty="0" smtClean="0"/>
              <a:t>= (</a:t>
            </a:r>
            <a:r>
              <a:rPr lang="en-US" sz="2800" i="1" dirty="0" smtClean="0"/>
              <a:t>V</a:t>
            </a:r>
            <a:r>
              <a:rPr lang="en-US" sz="2800" dirty="0" smtClean="0"/>
              <a:t>,</a:t>
            </a:r>
            <a:r>
              <a:rPr lang="ru-RU" sz="2800" dirty="0" smtClean="0"/>
              <a:t> </a:t>
            </a:r>
            <a:r>
              <a:rPr lang="en-US" sz="2800" i="1" dirty="0" smtClean="0"/>
              <a:t>E</a:t>
            </a:r>
            <a:r>
              <a:rPr lang="ru-RU" sz="2800" dirty="0" smtClean="0"/>
              <a:t>) </a:t>
            </a:r>
            <a:r>
              <a:rPr lang="en-US" sz="2800" dirty="0" smtClean="0"/>
              <a:t>with nonnegative  edge costs such that for any three vertices </a:t>
            </a:r>
            <a:r>
              <a:rPr lang="en-US" sz="2800" i="1" dirty="0" smtClean="0">
                <a:cs typeface="Times New Roman" pitchFamily="18" charset="0"/>
              </a:rPr>
              <a:t>u</a:t>
            </a:r>
            <a:r>
              <a:rPr lang="en-US" sz="2800" dirty="0" smtClean="0">
                <a:cs typeface="Times New Roman" pitchFamily="18" charset="0"/>
              </a:rPr>
              <a:t>, </a:t>
            </a:r>
            <a:r>
              <a:rPr lang="en-US" sz="2800" i="1" dirty="0" smtClean="0">
                <a:cs typeface="Times New Roman" pitchFamily="18" charset="0"/>
              </a:rPr>
              <a:t>v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and </a:t>
            </a:r>
            <a:r>
              <a:rPr lang="en-US" sz="2800" i="1" dirty="0" smtClean="0">
                <a:cs typeface="Times New Roman" pitchFamily="18" charset="0"/>
              </a:rPr>
              <a:t>w</a:t>
            </a:r>
            <a:r>
              <a:rPr lang="en-US" sz="2800" dirty="0" smtClean="0">
                <a:cs typeface="Times New Roman" pitchFamily="18" charset="0"/>
              </a:rPr>
              <a:t>,</a:t>
            </a:r>
            <a:r>
              <a:rPr lang="en-US" sz="2800" i="1" dirty="0" smtClean="0">
                <a:cs typeface="Times New Roman" pitchFamily="18" charset="0"/>
              </a:rPr>
              <a:t>                                            </a:t>
            </a:r>
            <a:r>
              <a:rPr lang="en-US" sz="2800" i="1" dirty="0" smtClean="0"/>
              <a:t>cost</a:t>
            </a:r>
            <a:r>
              <a:rPr lang="ru-RU" sz="2800" dirty="0" smtClean="0"/>
              <a:t>(</a:t>
            </a:r>
            <a:r>
              <a:rPr lang="en-US" sz="2800" i="1" dirty="0" err="1" smtClean="0">
                <a:cs typeface="Times New Roman" pitchFamily="18" charset="0"/>
              </a:rPr>
              <a:t>u</a:t>
            </a:r>
            <a:r>
              <a:rPr lang="en-US" sz="2800" dirty="0" err="1" smtClean="0">
                <a:cs typeface="Times New Roman" pitchFamily="18" charset="0"/>
              </a:rPr>
              <a:t>,</a:t>
            </a:r>
            <a:r>
              <a:rPr lang="en-US" sz="2800" i="1" dirty="0" err="1" smtClean="0">
                <a:cs typeface="Times New Roman" pitchFamily="18" charset="0"/>
              </a:rPr>
              <a:t>v</a:t>
            </a:r>
            <a:r>
              <a:rPr lang="ru-RU" sz="2800" dirty="0" smtClean="0"/>
              <a:t>)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ru-RU" sz="2800" dirty="0" smtClean="0">
                <a:cs typeface="Times New Roman" pitchFamily="18" charset="0"/>
                <a:sym typeface="Symbol" pitchFamily="18" charset="2"/>
              </a:rPr>
              <a:t>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i="1" dirty="0" smtClean="0"/>
              <a:t>cost</a:t>
            </a:r>
            <a:r>
              <a:rPr lang="ru-RU" sz="2800" dirty="0" smtClean="0"/>
              <a:t>(</a:t>
            </a:r>
            <a:r>
              <a:rPr lang="en-US" sz="2800" i="1" dirty="0" err="1" smtClean="0">
                <a:cs typeface="Times New Roman" pitchFamily="18" charset="0"/>
              </a:rPr>
              <a:t>u</a:t>
            </a:r>
            <a:r>
              <a:rPr lang="en-US" sz="2800" dirty="0" err="1" smtClean="0">
                <a:cs typeface="Times New Roman" pitchFamily="18" charset="0"/>
              </a:rPr>
              <a:t>,</a:t>
            </a:r>
            <a:r>
              <a:rPr lang="en-US" sz="2800" i="1" dirty="0" err="1" smtClean="0">
                <a:cs typeface="Times New Roman" pitchFamily="18" charset="0"/>
              </a:rPr>
              <a:t>w</a:t>
            </a:r>
            <a:r>
              <a:rPr lang="ru-RU" sz="2800" dirty="0" smtClean="0"/>
              <a:t>)</a:t>
            </a:r>
            <a:r>
              <a:rPr lang="ru-RU" sz="2800" dirty="0" smtClean="0">
                <a:cs typeface="Times New Roman" pitchFamily="18" charset="0"/>
              </a:rPr>
              <a:t> + </a:t>
            </a:r>
            <a:r>
              <a:rPr lang="en-US" sz="2800" i="1" dirty="0" smtClean="0"/>
              <a:t>cost</a:t>
            </a:r>
            <a:r>
              <a:rPr lang="ru-RU" sz="2800" dirty="0" smtClean="0"/>
              <a:t>(</a:t>
            </a:r>
            <a:r>
              <a:rPr lang="en-US" sz="2800" i="1" dirty="0" err="1" smtClean="0">
                <a:cs typeface="Times New Roman" pitchFamily="18" charset="0"/>
              </a:rPr>
              <a:t>w</a:t>
            </a:r>
            <a:r>
              <a:rPr lang="en-US" sz="2800" dirty="0" err="1" smtClean="0">
                <a:cs typeface="Times New Roman" pitchFamily="18" charset="0"/>
              </a:rPr>
              <a:t>,</a:t>
            </a:r>
            <a:r>
              <a:rPr lang="en-US" sz="2800" i="1" dirty="0" err="1" smtClean="0">
                <a:cs typeface="Times New Roman" pitchFamily="18" charset="0"/>
              </a:rPr>
              <a:t>v</a:t>
            </a:r>
            <a:r>
              <a:rPr lang="ru-RU" sz="2800" dirty="0" smtClean="0"/>
              <a:t>)</a:t>
            </a:r>
            <a:r>
              <a:rPr lang="en-US" sz="2800" dirty="0" smtClean="0"/>
              <a:t> and whose vertices are partitioned into two sets, </a:t>
            </a:r>
            <a:r>
              <a:rPr lang="en-US" sz="2800" b="1" i="1" dirty="0" smtClean="0"/>
              <a:t>required</a:t>
            </a:r>
            <a:r>
              <a:rPr lang="en-US" sz="2800" i="1" dirty="0" smtClean="0"/>
              <a:t> </a:t>
            </a:r>
            <a:r>
              <a:rPr lang="en-US" sz="2800" dirty="0" smtClean="0"/>
              <a:t>and</a:t>
            </a:r>
            <a:r>
              <a:rPr lang="en-US" sz="2800" i="1" dirty="0" smtClean="0"/>
              <a:t> </a:t>
            </a:r>
            <a:r>
              <a:rPr lang="en-US" sz="2800" b="1" i="1" dirty="0" smtClean="0"/>
              <a:t>Steiner</a:t>
            </a:r>
            <a:r>
              <a:rPr lang="ru-RU" sz="2800" i="1" dirty="0" smtClean="0">
                <a:sym typeface="Symbol" pitchFamily="18" charset="2"/>
              </a:rPr>
              <a:t>.</a:t>
            </a:r>
            <a:endParaRPr lang="en-US" sz="2800" b="1" dirty="0" smtClean="0">
              <a:cs typeface="Times New Roman" pitchFamily="18" charset="0"/>
            </a:endParaRPr>
          </a:p>
          <a:p>
            <a:pPr eaLnBrk="1" hangingPunct="1"/>
            <a:r>
              <a:rPr lang="en-US" sz="2800" i="1" dirty="0" smtClean="0">
                <a:solidFill>
                  <a:schemeClr val="accent2"/>
                </a:solidFill>
              </a:rPr>
              <a:t>Find </a:t>
            </a:r>
            <a:r>
              <a:rPr lang="en-US" sz="2800" dirty="0" smtClean="0"/>
              <a:t>a minimum cost tree in </a:t>
            </a:r>
            <a:r>
              <a:rPr lang="en-US" sz="2800" i="1" dirty="0" smtClean="0"/>
              <a:t>G</a:t>
            </a:r>
            <a:r>
              <a:rPr lang="en-US" sz="2800" dirty="0" smtClean="0"/>
              <a:t> that contains all the required vertices and any subset of the Steiner vertices</a:t>
            </a:r>
            <a:r>
              <a:rPr lang="ru-RU" sz="2800" dirty="0" smtClean="0"/>
              <a:t>.</a:t>
            </a:r>
          </a:p>
          <a:p>
            <a:pPr eaLnBrk="1" hangingPunct="1"/>
            <a:endParaRPr lang="ru-RU" sz="3600" i="1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076512D-FFBD-49E3-813C-E3D414D79362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Factor Preserving Reduction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419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2800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en-US" b="1" dirty="0" smtClean="0">
                <a:solidFill>
                  <a:srgbClr val="CC3399"/>
                </a:solidFill>
              </a:rPr>
              <a:t>Theorem </a:t>
            </a:r>
            <a:r>
              <a:rPr lang="ru-RU" b="1" dirty="0" smtClean="0">
                <a:solidFill>
                  <a:srgbClr val="CC3399"/>
                </a:solidFill>
              </a:rPr>
              <a:t>3</a:t>
            </a:r>
            <a:r>
              <a:rPr lang="en-US" b="1" dirty="0" smtClean="0">
                <a:solidFill>
                  <a:srgbClr val="CC3399"/>
                </a:solidFill>
              </a:rPr>
              <a:t>.</a:t>
            </a:r>
            <a:r>
              <a:rPr lang="ru-RU" b="1" dirty="0" smtClean="0">
                <a:solidFill>
                  <a:srgbClr val="CC3399"/>
                </a:solidFill>
              </a:rPr>
              <a:t>2</a:t>
            </a:r>
          </a:p>
          <a:p>
            <a:pPr eaLnBrk="1" hangingPunct="1">
              <a:buFontTx/>
              <a:buNone/>
            </a:pPr>
            <a:r>
              <a:rPr lang="ru-RU" b="1" dirty="0" smtClean="0">
                <a:solidFill>
                  <a:srgbClr val="CC3399"/>
                </a:solidFill>
              </a:rPr>
              <a:t>   </a:t>
            </a:r>
            <a:r>
              <a:rPr lang="en-US" sz="2800" dirty="0" smtClean="0"/>
              <a:t>There is an approximation factor preserving reduction from the Steiner tree problem to the metric Steiner tree problem</a:t>
            </a:r>
            <a:r>
              <a:rPr lang="ru-RU" sz="2800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(</a:t>
            </a:r>
            <a:r>
              <a:rPr lang="en-US" dirty="0" smtClean="0">
                <a:sym typeface="Symbol"/>
              </a:rPr>
              <a:t>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We will transform, in polynomial time, an instance </a:t>
            </a:r>
            <a:r>
              <a:rPr lang="en-US" sz="2400" i="1" dirty="0" smtClean="0"/>
              <a:t>I </a:t>
            </a:r>
            <a:r>
              <a:rPr lang="en-US" sz="2400" dirty="0" smtClean="0"/>
              <a:t>of the Steiner tree problem, consisting of graph </a:t>
            </a:r>
            <a:r>
              <a:rPr lang="en-US" sz="2400" i="1" dirty="0" smtClean="0"/>
              <a:t>G</a:t>
            </a:r>
            <a:r>
              <a:rPr lang="en-US" sz="2400" dirty="0" smtClean="0"/>
              <a:t> = (</a:t>
            </a:r>
            <a:r>
              <a:rPr lang="en-US" sz="2400" i="1" dirty="0" smtClean="0"/>
              <a:t>V</a:t>
            </a:r>
            <a:r>
              <a:rPr lang="en-US" sz="2400" dirty="0" smtClean="0"/>
              <a:t>,</a:t>
            </a:r>
            <a:r>
              <a:rPr lang="en-US" sz="2400" i="1" dirty="0" smtClean="0"/>
              <a:t>E</a:t>
            </a:r>
            <a:r>
              <a:rPr lang="en-US" sz="2400" dirty="0" smtClean="0"/>
              <a:t>), to an instance </a:t>
            </a:r>
            <a:r>
              <a:rPr lang="en-US" sz="2400" i="1" dirty="0" smtClean="0"/>
              <a:t>I</a:t>
            </a:r>
            <a:r>
              <a:rPr lang="en-US" sz="2400" i="1" dirty="0" smtClean="0">
                <a:sym typeface="Symbol"/>
              </a:rPr>
              <a:t></a:t>
            </a:r>
            <a:r>
              <a:rPr lang="en-US" sz="2400" dirty="0" smtClean="0"/>
              <a:t> of the metric Steiner tree problem as follows.</a:t>
            </a:r>
          </a:p>
          <a:p>
            <a:r>
              <a:rPr lang="en-US" sz="2400" dirty="0" smtClean="0"/>
              <a:t>Let </a:t>
            </a:r>
            <a:r>
              <a:rPr lang="en-US" sz="2400" i="1" dirty="0" smtClean="0"/>
              <a:t>G</a:t>
            </a:r>
            <a:r>
              <a:rPr lang="en-US" sz="2400" i="1" dirty="0" smtClean="0">
                <a:sym typeface="Symbol"/>
              </a:rPr>
              <a:t> </a:t>
            </a:r>
            <a:r>
              <a:rPr lang="en-US" sz="2400" i="1" dirty="0" smtClean="0"/>
              <a:t> </a:t>
            </a:r>
            <a:r>
              <a:rPr lang="en-US" sz="2400" dirty="0" smtClean="0"/>
              <a:t>be the complete undirected graph on vertex set </a:t>
            </a:r>
            <a:r>
              <a:rPr lang="en-US" sz="2400" i="1" dirty="0" smtClean="0"/>
              <a:t>V</a:t>
            </a:r>
            <a:r>
              <a:rPr lang="en-US" sz="2400" dirty="0" smtClean="0"/>
              <a:t>. Define the cost of edge (</a:t>
            </a:r>
            <a:r>
              <a:rPr lang="en-US" sz="2400" i="1" dirty="0" smtClean="0"/>
              <a:t>u</a:t>
            </a:r>
            <a:r>
              <a:rPr lang="en-US" sz="2400" dirty="0" smtClean="0"/>
              <a:t>, </a:t>
            </a:r>
            <a:r>
              <a:rPr lang="en-US" sz="2400" i="1" dirty="0" smtClean="0"/>
              <a:t>v</a:t>
            </a:r>
            <a:r>
              <a:rPr lang="en-US" sz="2400" dirty="0" smtClean="0"/>
              <a:t>) in </a:t>
            </a:r>
            <a:r>
              <a:rPr lang="en-US" sz="2400" i="1" dirty="0" smtClean="0"/>
              <a:t>G</a:t>
            </a:r>
            <a:r>
              <a:rPr lang="en-US" sz="2400" i="1" dirty="0" smtClean="0">
                <a:sym typeface="Symbol"/>
              </a:rPr>
              <a:t></a:t>
            </a:r>
            <a:r>
              <a:rPr lang="en-US" sz="2400" dirty="0" smtClean="0"/>
              <a:t>  to be the cost of a shortest </a:t>
            </a:r>
            <a:r>
              <a:rPr lang="en-US" sz="2400" i="1" dirty="0" smtClean="0"/>
              <a:t>u-v </a:t>
            </a:r>
            <a:r>
              <a:rPr lang="en-US" sz="2400" dirty="0" smtClean="0"/>
              <a:t>path in </a:t>
            </a:r>
            <a:r>
              <a:rPr lang="en-US" sz="2400" i="1" dirty="0" smtClean="0"/>
              <a:t>G</a:t>
            </a:r>
            <a:r>
              <a:rPr lang="en-US" sz="2400" dirty="0" smtClean="0"/>
              <a:t>. </a:t>
            </a:r>
            <a:r>
              <a:rPr lang="en-US" sz="2400" i="1" dirty="0" smtClean="0"/>
              <a:t>G</a:t>
            </a:r>
            <a:r>
              <a:rPr lang="en-US" sz="2400" i="1" dirty="0" smtClean="0">
                <a:sym typeface="Symbol"/>
              </a:rPr>
              <a:t>  </a:t>
            </a:r>
            <a:r>
              <a:rPr lang="en-US" sz="2400" dirty="0" smtClean="0"/>
              <a:t>is called the</a:t>
            </a:r>
            <a:r>
              <a:rPr lang="en-US" sz="2400" i="1" dirty="0" smtClean="0"/>
              <a:t> metric closure</a:t>
            </a:r>
            <a:r>
              <a:rPr lang="en-US" sz="2400" dirty="0" smtClean="0"/>
              <a:t> of </a:t>
            </a:r>
            <a:r>
              <a:rPr lang="en-US" sz="2400" i="1" dirty="0" smtClean="0"/>
              <a:t>G</a:t>
            </a:r>
            <a:r>
              <a:rPr lang="en-US" sz="2400" dirty="0" smtClean="0"/>
              <a:t>. The partition of </a:t>
            </a:r>
            <a:r>
              <a:rPr lang="en-US" sz="2400" i="1" dirty="0" smtClean="0"/>
              <a:t>V</a:t>
            </a:r>
            <a:r>
              <a:rPr lang="en-US" sz="2400" dirty="0" smtClean="0"/>
              <a:t> into required and Steiner vertices in </a:t>
            </a:r>
            <a:r>
              <a:rPr lang="en-US" sz="2400" i="1" dirty="0" smtClean="0"/>
              <a:t>I</a:t>
            </a:r>
            <a:r>
              <a:rPr lang="en-US" sz="2400" i="1" dirty="0" smtClean="0">
                <a:sym typeface="Symbol"/>
              </a:rPr>
              <a:t></a:t>
            </a:r>
            <a:r>
              <a:rPr lang="en-US" sz="2400" dirty="0" smtClean="0"/>
              <a:t>  is the same as in </a:t>
            </a:r>
            <a:r>
              <a:rPr lang="en-US" sz="2400" i="1" dirty="0" smtClean="0"/>
              <a:t>I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For any edge (</a:t>
            </a:r>
            <a:r>
              <a:rPr lang="en-US" sz="2400" i="1" dirty="0" smtClean="0"/>
              <a:t>u</a:t>
            </a:r>
            <a:r>
              <a:rPr lang="en-US" sz="2400" dirty="0" smtClean="0"/>
              <a:t>, </a:t>
            </a:r>
            <a:r>
              <a:rPr lang="en-US" sz="2400" i="1" dirty="0" smtClean="0"/>
              <a:t>v</a:t>
            </a:r>
            <a:r>
              <a:rPr lang="en-US" sz="2400" dirty="0" smtClean="0"/>
              <a:t>) </a:t>
            </a:r>
            <a:r>
              <a:rPr lang="en-US" sz="2400" dirty="0" smtClean="0">
                <a:sym typeface="Symbol"/>
              </a:rPr>
              <a:t> </a:t>
            </a:r>
            <a:r>
              <a:rPr lang="en-US" sz="2400" i="1" dirty="0" smtClean="0">
                <a:sym typeface="Symbol"/>
              </a:rPr>
              <a:t>E</a:t>
            </a:r>
            <a:r>
              <a:rPr lang="en-US" sz="2400" dirty="0" smtClean="0">
                <a:sym typeface="Symbol"/>
              </a:rPr>
              <a:t>, its cost in </a:t>
            </a:r>
            <a:r>
              <a:rPr lang="en-US" sz="2400" i="1" dirty="0" smtClean="0"/>
              <a:t>G</a:t>
            </a:r>
            <a:r>
              <a:rPr lang="en-US" sz="2400" i="1" dirty="0" smtClean="0">
                <a:sym typeface="Symbol"/>
              </a:rPr>
              <a:t>  </a:t>
            </a:r>
            <a:r>
              <a:rPr lang="en-US" sz="2400" dirty="0" smtClean="0">
                <a:sym typeface="Symbol"/>
              </a:rPr>
              <a:t>is no more than its cost in </a:t>
            </a:r>
            <a:r>
              <a:rPr lang="en-US" sz="2400" i="1" dirty="0" smtClean="0">
                <a:sym typeface="Symbol"/>
              </a:rPr>
              <a:t>G</a:t>
            </a:r>
            <a:r>
              <a:rPr lang="en-US" sz="2400" dirty="0" smtClean="0">
                <a:sym typeface="Symbol"/>
              </a:rPr>
              <a:t>. Therefore, the cost of an optimal solution in </a:t>
            </a:r>
            <a:r>
              <a:rPr lang="en-US" sz="2400" i="1" dirty="0" smtClean="0"/>
              <a:t>I</a:t>
            </a:r>
            <a:r>
              <a:rPr lang="en-US" sz="2400" i="1" dirty="0" smtClean="0">
                <a:sym typeface="Symbol"/>
              </a:rPr>
              <a:t></a:t>
            </a:r>
            <a:r>
              <a:rPr lang="en-US" sz="2400" dirty="0" smtClean="0"/>
              <a:t>  </a:t>
            </a:r>
            <a:r>
              <a:rPr lang="en-US" sz="2400" dirty="0" smtClean="0">
                <a:sym typeface="Symbol"/>
              </a:rPr>
              <a:t>does not exceed the cost of an optimal solution in </a:t>
            </a:r>
            <a:r>
              <a:rPr lang="en-US" sz="2400" i="1" dirty="0" smtClean="0">
                <a:sym typeface="Symbol"/>
              </a:rPr>
              <a:t>I</a:t>
            </a:r>
            <a:r>
              <a:rPr lang="en-US" sz="2400" dirty="0" smtClean="0">
                <a:sym typeface="Symbol"/>
              </a:rPr>
              <a:t>.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2EDEB4-31D6-4CE7-B5FC-444BD4E734B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4225</TotalTime>
  <Words>1994</Words>
  <Application>Microsoft Office PowerPoint</Application>
  <PresentationFormat>Экран (4:3)</PresentationFormat>
  <Paragraphs>201</Paragraphs>
  <Slides>36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8" baseType="lpstr">
      <vt:lpstr>Default Design</vt:lpstr>
      <vt:lpstr>Формула</vt:lpstr>
      <vt:lpstr>Combinatorial Algorithms</vt:lpstr>
      <vt:lpstr>Minimum Spanning Tree</vt:lpstr>
      <vt:lpstr>Optimality Conditions</vt:lpstr>
      <vt:lpstr>(c)(a)</vt:lpstr>
      <vt:lpstr>Prim’s Algorithm (1957)</vt:lpstr>
      <vt:lpstr>Steiner Tree</vt:lpstr>
      <vt:lpstr>Metric Steiner Tree</vt:lpstr>
      <vt:lpstr>Factor Preserving Reduction</vt:lpstr>
      <vt:lpstr>Proof ()</vt:lpstr>
      <vt:lpstr>Proof ()</vt:lpstr>
      <vt:lpstr>Steiner Tree and Minimum Spaning Tree (MST)</vt:lpstr>
      <vt:lpstr>Lower Bound</vt:lpstr>
      <vt:lpstr>Proof</vt:lpstr>
      <vt:lpstr>Algorithm MST </vt:lpstr>
      <vt:lpstr>Approximation ratio of   Algorithm MST</vt:lpstr>
      <vt:lpstr>Tight Example</vt:lpstr>
      <vt:lpstr>Travelling Salesman Problem (TSP)</vt:lpstr>
      <vt:lpstr>Inapproximability</vt:lpstr>
      <vt:lpstr>Sketch of Proof</vt:lpstr>
      <vt:lpstr>Central Idea</vt:lpstr>
      <vt:lpstr>Reduction</vt:lpstr>
      <vt:lpstr>Metric TSP</vt:lpstr>
      <vt:lpstr>Algorithm MST-2 </vt:lpstr>
      <vt:lpstr>Example</vt:lpstr>
      <vt:lpstr>Approximation ratio of   Algorithm MST-2</vt:lpstr>
      <vt:lpstr>Proof</vt:lpstr>
      <vt:lpstr>Tight Example</vt:lpstr>
      <vt:lpstr>Optimal Tour</vt:lpstr>
      <vt:lpstr>Minimal Spanning Tour</vt:lpstr>
      <vt:lpstr>Hamiltonian cycle</vt:lpstr>
      <vt:lpstr>Christofides-Serdyukov Algorithm </vt:lpstr>
      <vt:lpstr>Example</vt:lpstr>
      <vt:lpstr>Lower bound</vt:lpstr>
      <vt:lpstr>Approximation ratio of  Christofides-Serdyukov Algorithm </vt:lpstr>
      <vt:lpstr>Exercise 3.1</vt:lpstr>
      <vt:lpstr>Exercise 3.2</vt:lpstr>
    </vt:vector>
  </TitlesOfParts>
  <Company>ncnu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Classification of Scheduling Problems</dc:title>
  <dc:creator>Kononov</dc:creator>
  <cp:lastModifiedBy>Кононов</cp:lastModifiedBy>
  <cp:revision>182</cp:revision>
  <dcterms:created xsi:type="dcterms:W3CDTF">2003-07-18T17:26:38Z</dcterms:created>
  <dcterms:modified xsi:type="dcterms:W3CDTF">2015-03-13T10:09:45Z</dcterms:modified>
</cp:coreProperties>
</file>