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319" r:id="rId2"/>
    <p:sldId id="382" r:id="rId3"/>
    <p:sldId id="397" r:id="rId4"/>
    <p:sldId id="398" r:id="rId5"/>
    <p:sldId id="383" r:id="rId6"/>
    <p:sldId id="384" r:id="rId7"/>
    <p:sldId id="385" r:id="rId8"/>
    <p:sldId id="386" r:id="rId9"/>
    <p:sldId id="387" r:id="rId10"/>
    <p:sldId id="388" r:id="rId11"/>
    <p:sldId id="389" r:id="rId12"/>
    <p:sldId id="390" r:id="rId13"/>
    <p:sldId id="391" r:id="rId14"/>
    <p:sldId id="392" r:id="rId15"/>
    <p:sldId id="393" r:id="rId16"/>
    <p:sldId id="394" r:id="rId17"/>
    <p:sldId id="395" r:id="rId18"/>
    <p:sldId id="359" r:id="rId19"/>
    <p:sldId id="361" r:id="rId20"/>
    <p:sldId id="362" r:id="rId21"/>
    <p:sldId id="360" r:id="rId22"/>
    <p:sldId id="363" r:id="rId23"/>
    <p:sldId id="364" r:id="rId24"/>
    <p:sldId id="365" r:id="rId25"/>
    <p:sldId id="401" r:id="rId26"/>
    <p:sldId id="366" r:id="rId27"/>
    <p:sldId id="367" r:id="rId28"/>
    <p:sldId id="368" r:id="rId29"/>
    <p:sldId id="402" r:id="rId30"/>
    <p:sldId id="369" r:id="rId31"/>
    <p:sldId id="370" r:id="rId32"/>
    <p:sldId id="371" r:id="rId33"/>
    <p:sldId id="372" r:id="rId34"/>
    <p:sldId id="373" r:id="rId35"/>
    <p:sldId id="374" r:id="rId36"/>
    <p:sldId id="380" r:id="rId37"/>
    <p:sldId id="403" r:id="rId38"/>
    <p:sldId id="375" r:id="rId39"/>
    <p:sldId id="381" r:id="rId40"/>
    <p:sldId id="376" r:id="rId41"/>
    <p:sldId id="379" r:id="rId42"/>
    <p:sldId id="405" r:id="rId43"/>
    <p:sldId id="407" r:id="rId44"/>
    <p:sldId id="378" r:id="rId45"/>
    <p:sldId id="404" r:id="rId46"/>
    <p:sldId id="377" r:id="rId47"/>
    <p:sldId id="400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FF66"/>
    <a:srgbClr val="66FF66"/>
    <a:srgbClr val="FF3399"/>
    <a:srgbClr val="CC9900"/>
    <a:srgbClr val="990099"/>
    <a:srgbClr val="008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0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DF70F82-5965-40D0-9BC0-1897E4F3C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23BE8B8-8348-4FEB-A222-D1DCE8BFF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DD2F-F3AE-4DCE-A0FE-7166018892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E02A0-95DB-4A24-9E4D-68B62AC699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A7073-E0D4-4E8A-856B-6330F07BF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2874D-DCD0-4ACB-90DF-3C1A1B9AB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72E56-749E-4E0B-AC82-BBD8AA1A3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FEB2E-F15A-450F-89DB-531F92157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2AE28-25AE-4554-B29E-AF348EBE4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3AB17-D222-4EC0-A69A-CA7718568A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E6410-9629-4A43-B852-C0856E062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68221-4288-471C-B973-AF87C771B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C3382-AE7C-43AE-B5AC-05A36611A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593AC8E3-D464-4F60-96B5-5AFC368A47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4E02350-44B7-4506-BBB0-83B7D321F250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Combinatorial Algorithms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Parametric Pruning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1AEC8B-7764-4707-A702-159C6D2FA6E4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k-Center</a:t>
            </a:r>
            <a:endParaRPr lang="ru-RU" dirty="0" smtClean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438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The </a:t>
            </a:r>
            <a:r>
              <a:rPr lang="en-US" sz="2800" i="1" dirty="0" smtClean="0"/>
              <a:t>k-</a:t>
            </a:r>
            <a:r>
              <a:rPr lang="en-US" sz="2800" dirty="0" smtClean="0"/>
              <a:t>center problem is equivalent to finding  the smallest index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 such that</a:t>
            </a:r>
            <a:r>
              <a:rPr lang="ru-RU" sz="2800" dirty="0" smtClean="0"/>
              <a:t>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has a dominating set of size at most</a:t>
            </a:r>
            <a:r>
              <a:rPr lang="ru-RU" sz="2800" dirty="0" smtClean="0"/>
              <a:t> </a:t>
            </a:r>
            <a:r>
              <a:rPr lang="en-US" sz="2800" i="1" dirty="0" smtClean="0"/>
              <a:t>k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contains</a:t>
            </a:r>
            <a:r>
              <a:rPr lang="ru-RU" sz="2800" dirty="0" smtClean="0"/>
              <a:t> </a:t>
            </a:r>
            <a:r>
              <a:rPr lang="en-US" sz="2800" i="1" dirty="0" smtClean="0"/>
              <a:t>k</a:t>
            </a:r>
            <a:r>
              <a:rPr lang="ru-RU" sz="2800" i="1" dirty="0" smtClean="0"/>
              <a:t> </a:t>
            </a:r>
            <a:r>
              <a:rPr lang="en-US" sz="2800" dirty="0" smtClean="0"/>
              <a:t>stars</a:t>
            </a:r>
            <a:r>
              <a:rPr lang="ru-RU" sz="2800" dirty="0" smtClean="0"/>
              <a:t> (</a:t>
            </a:r>
            <a:r>
              <a:rPr lang="en-US" sz="2800" i="1" dirty="0" smtClean="0"/>
              <a:t>K</a:t>
            </a:r>
            <a:r>
              <a:rPr lang="en-US" sz="2800" baseline="-25000" dirty="0" smtClean="0"/>
              <a:t>1,</a:t>
            </a:r>
            <a:r>
              <a:rPr lang="en-US" sz="2800" i="1" baseline="-25000" dirty="0" smtClean="0"/>
              <a:t>p</a:t>
            </a:r>
            <a:r>
              <a:rPr lang="ru-RU" sz="2800" dirty="0" smtClean="0"/>
              <a:t>) </a:t>
            </a:r>
            <a:r>
              <a:rPr lang="en-US" sz="2800" dirty="0" smtClean="0"/>
              <a:t>spanning all vertices</a:t>
            </a:r>
            <a:r>
              <a:rPr lang="ru-RU" sz="2800" dirty="0" smtClean="0"/>
              <a:t>.</a:t>
            </a:r>
          </a:p>
          <a:p>
            <a:pPr eaLnBrk="1" hangingPunct="1"/>
            <a:endParaRPr lang="ru-RU" sz="2800" dirty="0" smtClean="0"/>
          </a:p>
        </p:txBody>
      </p:sp>
      <p:sp>
        <p:nvSpPr>
          <p:cNvPr id="12293" name="Oval 4"/>
          <p:cNvSpPr>
            <a:spLocks noChangeAspect="1" noChangeArrowheads="1"/>
          </p:cNvSpPr>
          <p:nvPr/>
        </p:nvSpPr>
        <p:spPr bwMode="auto">
          <a:xfrm>
            <a:off x="4343400" y="3962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Oval 5"/>
          <p:cNvSpPr>
            <a:spLocks noChangeAspect="1" noChangeArrowheads="1"/>
          </p:cNvSpPr>
          <p:nvPr/>
        </p:nvSpPr>
        <p:spPr bwMode="auto">
          <a:xfrm>
            <a:off x="4038600" y="5257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Oval 6"/>
          <p:cNvSpPr>
            <a:spLocks noChangeAspect="1" noChangeArrowheads="1"/>
          </p:cNvSpPr>
          <p:nvPr/>
        </p:nvSpPr>
        <p:spPr bwMode="auto">
          <a:xfrm>
            <a:off x="5486400" y="4648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2296" name="AutoShape 7"/>
          <p:cNvCxnSpPr>
            <a:cxnSpLocks noChangeShapeType="1"/>
            <a:stCxn id="12294" idx="3"/>
            <a:endCxn id="12298" idx="7"/>
          </p:cNvCxnSpPr>
          <p:nvPr/>
        </p:nvCxnSpPr>
        <p:spPr bwMode="auto">
          <a:xfrm flipH="1">
            <a:off x="2781300" y="5448300"/>
            <a:ext cx="1290638" cy="9144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2297" name="AutoShape 8"/>
          <p:cNvCxnSpPr>
            <a:cxnSpLocks noChangeShapeType="1"/>
            <a:stCxn id="12294" idx="0"/>
            <a:endCxn id="12293" idx="4"/>
          </p:cNvCxnSpPr>
          <p:nvPr/>
        </p:nvCxnSpPr>
        <p:spPr bwMode="auto">
          <a:xfrm flipV="1">
            <a:off x="4151313" y="4186238"/>
            <a:ext cx="304800" cy="10715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12298" name="Oval 9"/>
          <p:cNvSpPr>
            <a:spLocks noChangeAspect="1" noChangeArrowheads="1"/>
          </p:cNvSpPr>
          <p:nvPr/>
        </p:nvSpPr>
        <p:spPr bwMode="auto">
          <a:xfrm>
            <a:off x="2590800" y="63293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2299" name="AutoShape 10"/>
          <p:cNvCxnSpPr>
            <a:cxnSpLocks noChangeShapeType="1"/>
            <a:stCxn id="12294" idx="7"/>
            <a:endCxn id="12295" idx="3"/>
          </p:cNvCxnSpPr>
          <p:nvPr/>
        </p:nvCxnSpPr>
        <p:spPr bwMode="auto">
          <a:xfrm flipV="1">
            <a:off x="4229100" y="4838700"/>
            <a:ext cx="1290638" cy="4524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2300" name="Oval 11"/>
          <p:cNvSpPr>
            <a:spLocks noChangeAspect="1" noChangeArrowheads="1"/>
          </p:cNvSpPr>
          <p:nvPr/>
        </p:nvSpPr>
        <p:spPr bwMode="auto">
          <a:xfrm>
            <a:off x="3429000" y="4114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01" name="Oval 12"/>
          <p:cNvSpPr>
            <a:spLocks noChangeAspect="1" noChangeArrowheads="1"/>
          </p:cNvSpPr>
          <p:nvPr/>
        </p:nvSpPr>
        <p:spPr bwMode="auto">
          <a:xfrm>
            <a:off x="2286000" y="46529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2302" name="AutoShape 13"/>
          <p:cNvCxnSpPr>
            <a:cxnSpLocks noChangeShapeType="1"/>
            <a:stCxn id="12294" idx="1"/>
            <a:endCxn id="12300" idx="5"/>
          </p:cNvCxnSpPr>
          <p:nvPr/>
        </p:nvCxnSpPr>
        <p:spPr bwMode="auto">
          <a:xfrm flipH="1" flipV="1">
            <a:off x="3619500" y="4305300"/>
            <a:ext cx="452438" cy="9858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2303" name="AutoShape 14"/>
          <p:cNvCxnSpPr>
            <a:cxnSpLocks noChangeShapeType="1"/>
            <a:stCxn id="12294" idx="2"/>
            <a:endCxn id="12301" idx="6"/>
          </p:cNvCxnSpPr>
          <p:nvPr/>
        </p:nvCxnSpPr>
        <p:spPr bwMode="auto">
          <a:xfrm flipH="1" flipV="1">
            <a:off x="2509838" y="4765675"/>
            <a:ext cx="1528762" cy="6048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12304" name="Oval 15"/>
          <p:cNvSpPr>
            <a:spLocks noChangeAspect="1" noChangeArrowheads="1"/>
          </p:cNvSpPr>
          <p:nvPr/>
        </p:nvSpPr>
        <p:spPr bwMode="auto">
          <a:xfrm>
            <a:off x="5867400" y="6172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2305" name="AutoShape 16"/>
          <p:cNvCxnSpPr>
            <a:cxnSpLocks noChangeShapeType="1"/>
            <a:stCxn id="12294" idx="6"/>
            <a:endCxn id="12304" idx="3"/>
          </p:cNvCxnSpPr>
          <p:nvPr/>
        </p:nvCxnSpPr>
        <p:spPr bwMode="auto">
          <a:xfrm>
            <a:off x="4262438" y="5370513"/>
            <a:ext cx="1638300" cy="992187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2306" name="Oval 17"/>
          <p:cNvSpPr>
            <a:spLocks noChangeAspect="1" noChangeArrowheads="1"/>
          </p:cNvSpPr>
          <p:nvPr/>
        </p:nvSpPr>
        <p:spPr bwMode="auto">
          <a:xfrm>
            <a:off x="4038600" y="6324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2307" name="AutoShape 18"/>
          <p:cNvCxnSpPr>
            <a:cxnSpLocks noChangeShapeType="1"/>
            <a:stCxn id="12306" idx="0"/>
            <a:endCxn id="12294" idx="4"/>
          </p:cNvCxnSpPr>
          <p:nvPr/>
        </p:nvCxnSpPr>
        <p:spPr bwMode="auto">
          <a:xfrm flipV="1">
            <a:off x="4151313" y="5481638"/>
            <a:ext cx="0" cy="842962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2308" name="Rectangle 19"/>
          <p:cNvSpPr>
            <a:spLocks noChangeArrowheads="1"/>
          </p:cNvSpPr>
          <p:nvPr/>
        </p:nvSpPr>
        <p:spPr bwMode="auto">
          <a:xfrm>
            <a:off x="914400" y="4814888"/>
            <a:ext cx="731838" cy="5286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K</a:t>
            </a:r>
            <a:r>
              <a:rPr lang="en-US" sz="2800" baseline="-25000">
                <a:solidFill>
                  <a:schemeClr val="accent2"/>
                </a:solidFill>
                <a:latin typeface="Times New Roman" pitchFamily="18" charset="0"/>
              </a:rPr>
              <a:t>1,7</a:t>
            </a:r>
            <a:endParaRPr lang="ru-RU" sz="2800" baseline="-2500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8EC541-1652-4D88-AFF2-C390FFFF018D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G</a:t>
            </a:r>
            <a:r>
              <a:rPr lang="en-US" baseline="40000" smtClean="0"/>
              <a:t>2</a:t>
            </a:r>
            <a:endParaRPr lang="ru-RU" baseline="400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2819400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Independent set (stable set) </a:t>
            </a:r>
            <a:r>
              <a:rPr lang="en-US" sz="2800" dirty="0" smtClean="0"/>
              <a:t>in</a:t>
            </a:r>
            <a:r>
              <a:rPr lang="ru-RU" sz="2800" dirty="0" smtClean="0"/>
              <a:t>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 </a:t>
            </a:r>
            <a:r>
              <a:rPr lang="en-US" sz="2800" dirty="0" smtClean="0"/>
              <a:t>is a subset</a:t>
            </a:r>
            <a:r>
              <a:rPr lang="ru-RU" sz="2800" dirty="0" smtClean="0"/>
              <a:t> </a:t>
            </a:r>
            <a:r>
              <a:rPr lang="en-US" sz="2800" i="1" dirty="0" smtClean="0">
                <a:cs typeface="Times New Roman" pitchFamily="18" charset="0"/>
              </a:rPr>
              <a:t>I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sym typeface="Symbol" pitchFamily="18" charset="2"/>
              </a:rPr>
              <a:t> </a:t>
            </a:r>
            <a:r>
              <a:rPr lang="en-US" sz="2800" i="1" dirty="0" smtClean="0">
                <a:sym typeface="Symbol" pitchFamily="18" charset="2"/>
              </a:rPr>
              <a:t>V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dirty="0" smtClean="0"/>
              <a:t>of </a:t>
            </a:r>
            <a:r>
              <a:rPr lang="en-US" sz="2800" dirty="0" err="1" smtClean="0"/>
              <a:t>pairwise</a:t>
            </a:r>
            <a:r>
              <a:rPr lang="en-US" sz="2800" dirty="0" smtClean="0"/>
              <a:t> non-adjacent vertices.</a:t>
            </a:r>
            <a:endParaRPr lang="ru-RU" sz="2800" i="1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/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Define</a:t>
            </a:r>
            <a:r>
              <a:rPr lang="en-US" sz="2800" b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the </a:t>
            </a:r>
            <a:r>
              <a:rPr lang="en-US" sz="2800" b="1" dirty="0" smtClean="0">
                <a:cs typeface="Times New Roman" pitchFamily="18" charset="0"/>
                <a:sym typeface="Symbol" pitchFamily="18" charset="2"/>
              </a:rPr>
              <a:t>square of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</a:t>
            </a:r>
            <a:r>
              <a:rPr lang="ru-RU" sz="2800" i="1" dirty="0" smtClean="0"/>
              <a:t> </a:t>
            </a:r>
            <a:r>
              <a:rPr lang="en-US" sz="2800" dirty="0" smtClean="0"/>
              <a:t>to be the graph </a:t>
            </a:r>
            <a:r>
              <a:rPr lang="en-US" sz="2800" i="1" dirty="0" smtClean="0"/>
              <a:t>G</a:t>
            </a:r>
            <a:r>
              <a:rPr lang="ru-RU" sz="2800" baseline="40000" dirty="0" smtClean="0"/>
              <a:t>2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en-US" sz="2800" i="1" dirty="0" smtClean="0">
                <a:cs typeface="Times New Roman" pitchFamily="18" charset="0"/>
              </a:rPr>
              <a:t>′</a:t>
            </a:r>
            <a:r>
              <a:rPr lang="ru-RU" sz="2800" dirty="0" smtClean="0"/>
              <a:t>), </a:t>
            </a:r>
            <a:r>
              <a:rPr lang="en-US" sz="2800" dirty="0" smtClean="0"/>
              <a:t>containing an edge</a:t>
            </a:r>
            <a:r>
              <a:rPr lang="ru-RU" sz="2800" i="1" dirty="0" smtClean="0"/>
              <a:t> 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u</a:t>
            </a:r>
            <a:r>
              <a:rPr lang="en-US" sz="2800" dirty="0" err="1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v</a:t>
            </a:r>
            <a:r>
              <a:rPr lang="ru-RU" sz="2800" dirty="0" smtClean="0"/>
              <a:t>)</a:t>
            </a:r>
            <a:r>
              <a:rPr lang="en-US" b="1" dirty="0" smtClean="0">
                <a:sym typeface="Symbol" pitchFamily="18" charset="2"/>
              </a:rPr>
              <a:t> </a:t>
            </a:r>
            <a:r>
              <a:rPr lang="en-US" sz="2800" i="1" dirty="0" smtClean="0"/>
              <a:t>E</a:t>
            </a:r>
            <a:r>
              <a:rPr lang="en-US" sz="2800" i="1" dirty="0" smtClean="0">
                <a:cs typeface="Times New Roman" pitchFamily="18" charset="0"/>
              </a:rPr>
              <a:t>′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whenever G has a path of length at most </a:t>
            </a:r>
            <a:r>
              <a:rPr lang="ru-RU" sz="2800" dirty="0" smtClean="0">
                <a:cs typeface="Times New Roman" pitchFamily="18" charset="0"/>
              </a:rPr>
              <a:t>2</a:t>
            </a:r>
            <a:r>
              <a:rPr lang="en-US" sz="2800" dirty="0" smtClean="0">
                <a:cs typeface="Times New Roman" pitchFamily="18" charset="0"/>
              </a:rPr>
              <a:t> between</a:t>
            </a:r>
            <a:r>
              <a:rPr lang="ru-RU" sz="2800" dirty="0" smtClean="0">
                <a:cs typeface="Times New Roman" pitchFamily="18" charset="0"/>
              </a:rPr>
              <a:t>. </a:t>
            </a:r>
          </a:p>
        </p:txBody>
      </p:sp>
      <p:sp>
        <p:nvSpPr>
          <p:cNvPr id="13317" name="Oval 4"/>
          <p:cNvSpPr>
            <a:spLocks noChangeAspect="1" noChangeArrowheads="1"/>
          </p:cNvSpPr>
          <p:nvPr/>
        </p:nvSpPr>
        <p:spPr bwMode="auto">
          <a:xfrm>
            <a:off x="3200400" y="4719638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8" name="Oval 5"/>
          <p:cNvSpPr>
            <a:spLocks noChangeAspect="1" noChangeArrowheads="1"/>
          </p:cNvSpPr>
          <p:nvPr/>
        </p:nvSpPr>
        <p:spPr bwMode="auto">
          <a:xfrm>
            <a:off x="2895600" y="6015038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9" name="Oval 6"/>
          <p:cNvSpPr>
            <a:spLocks noChangeAspect="1" noChangeArrowheads="1"/>
          </p:cNvSpPr>
          <p:nvPr/>
        </p:nvSpPr>
        <p:spPr bwMode="auto">
          <a:xfrm>
            <a:off x="3810000" y="5334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3320" name="AutoShape 7"/>
          <p:cNvCxnSpPr>
            <a:cxnSpLocks noChangeShapeType="1"/>
            <a:stCxn id="13318" idx="0"/>
            <a:endCxn id="13317" idx="4"/>
          </p:cNvCxnSpPr>
          <p:nvPr/>
        </p:nvCxnSpPr>
        <p:spPr bwMode="auto">
          <a:xfrm flipV="1">
            <a:off x="3008313" y="4943475"/>
            <a:ext cx="304800" cy="1071563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21" name="AutoShape 8"/>
          <p:cNvCxnSpPr>
            <a:cxnSpLocks noChangeShapeType="1"/>
            <a:stCxn id="13318" idx="7"/>
            <a:endCxn id="13319" idx="3"/>
          </p:cNvCxnSpPr>
          <p:nvPr/>
        </p:nvCxnSpPr>
        <p:spPr bwMode="auto">
          <a:xfrm flipV="1">
            <a:off x="3086100" y="5524500"/>
            <a:ext cx="757238" cy="523875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3322" name="Oval 9"/>
          <p:cNvSpPr>
            <a:spLocks noChangeAspect="1" noChangeArrowheads="1"/>
          </p:cNvSpPr>
          <p:nvPr/>
        </p:nvSpPr>
        <p:spPr bwMode="auto">
          <a:xfrm>
            <a:off x="2286000" y="4872038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3" name="Oval 10"/>
          <p:cNvSpPr>
            <a:spLocks noChangeAspect="1" noChangeArrowheads="1"/>
          </p:cNvSpPr>
          <p:nvPr/>
        </p:nvSpPr>
        <p:spPr bwMode="auto">
          <a:xfrm>
            <a:off x="1828800" y="5562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3324" name="AutoShape 11"/>
          <p:cNvCxnSpPr>
            <a:cxnSpLocks noChangeShapeType="1"/>
            <a:stCxn id="13318" idx="1"/>
            <a:endCxn id="13322" idx="5"/>
          </p:cNvCxnSpPr>
          <p:nvPr/>
        </p:nvCxnSpPr>
        <p:spPr bwMode="auto">
          <a:xfrm flipH="1" flipV="1">
            <a:off x="2476500" y="5062538"/>
            <a:ext cx="452438" cy="985837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25" name="AutoShape 12"/>
          <p:cNvCxnSpPr>
            <a:cxnSpLocks noChangeShapeType="1"/>
            <a:stCxn id="13318" idx="2"/>
            <a:endCxn id="13323" idx="6"/>
          </p:cNvCxnSpPr>
          <p:nvPr/>
        </p:nvCxnSpPr>
        <p:spPr bwMode="auto">
          <a:xfrm flipH="1" flipV="1">
            <a:off x="2052638" y="5675313"/>
            <a:ext cx="842962" cy="452437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13326" name="Rectangle 13"/>
          <p:cNvSpPr>
            <a:spLocks noChangeArrowheads="1"/>
          </p:cNvSpPr>
          <p:nvPr/>
        </p:nvSpPr>
        <p:spPr bwMode="auto">
          <a:xfrm>
            <a:off x="457200" y="5334000"/>
            <a:ext cx="1192213" cy="528638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G=</a:t>
            </a:r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K</a:t>
            </a:r>
            <a:r>
              <a:rPr lang="en-US" sz="2800" baseline="-25000">
                <a:solidFill>
                  <a:schemeClr val="accent2"/>
                </a:solidFill>
                <a:latin typeface="Times New Roman" pitchFamily="18" charset="0"/>
              </a:rPr>
              <a:t>1,4</a:t>
            </a:r>
            <a:endParaRPr lang="ru-RU" sz="28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3327" name="Rectangle 14"/>
          <p:cNvSpPr>
            <a:spLocks noChangeArrowheads="1"/>
          </p:cNvSpPr>
          <p:nvPr/>
        </p:nvSpPr>
        <p:spPr bwMode="auto">
          <a:xfrm>
            <a:off x="4745038" y="5272088"/>
            <a:ext cx="1122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G</a:t>
            </a:r>
            <a:r>
              <a:rPr lang="ru-RU" sz="2800" baseline="40000">
                <a:solidFill>
                  <a:schemeClr val="accent2"/>
                </a:solidFill>
                <a:latin typeface="Times New Roman" pitchFamily="18" charset="0"/>
              </a:rPr>
              <a:t>2</a:t>
            </a:r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=</a:t>
            </a:r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K</a:t>
            </a:r>
            <a:r>
              <a:rPr lang="en-US" sz="2800" baseline="-25000">
                <a:solidFill>
                  <a:schemeClr val="accent2"/>
                </a:solidFill>
                <a:latin typeface="Times New Roman" pitchFamily="18" charset="0"/>
              </a:rPr>
              <a:t>5</a:t>
            </a:r>
            <a:endParaRPr lang="ru-RU" sz="2800" baseline="-250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3328" name="Oval 15"/>
          <p:cNvSpPr>
            <a:spLocks noChangeAspect="1" noChangeArrowheads="1"/>
          </p:cNvSpPr>
          <p:nvPr/>
        </p:nvSpPr>
        <p:spPr bwMode="auto">
          <a:xfrm>
            <a:off x="7319963" y="4872038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9" name="Oval 16"/>
          <p:cNvSpPr>
            <a:spLocks noChangeAspect="1" noChangeArrowheads="1"/>
          </p:cNvSpPr>
          <p:nvPr/>
        </p:nvSpPr>
        <p:spPr bwMode="auto">
          <a:xfrm>
            <a:off x="7015163" y="6167438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0" name="Oval 17"/>
          <p:cNvSpPr>
            <a:spLocks noChangeAspect="1" noChangeArrowheads="1"/>
          </p:cNvSpPr>
          <p:nvPr/>
        </p:nvSpPr>
        <p:spPr bwMode="auto">
          <a:xfrm>
            <a:off x="7929563" y="54864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3331" name="AutoShape 18"/>
          <p:cNvCxnSpPr>
            <a:cxnSpLocks noChangeShapeType="1"/>
            <a:stCxn id="13329" idx="0"/>
            <a:endCxn id="13328" idx="4"/>
          </p:cNvCxnSpPr>
          <p:nvPr/>
        </p:nvCxnSpPr>
        <p:spPr bwMode="auto">
          <a:xfrm flipV="1">
            <a:off x="7127875" y="5095875"/>
            <a:ext cx="304800" cy="1071563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32" name="AutoShape 19"/>
          <p:cNvCxnSpPr>
            <a:cxnSpLocks noChangeShapeType="1"/>
            <a:stCxn id="13329" idx="7"/>
            <a:endCxn id="13330" idx="3"/>
          </p:cNvCxnSpPr>
          <p:nvPr/>
        </p:nvCxnSpPr>
        <p:spPr bwMode="auto">
          <a:xfrm flipV="1">
            <a:off x="7205663" y="5676900"/>
            <a:ext cx="757237" cy="523875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3333" name="Oval 20"/>
          <p:cNvSpPr>
            <a:spLocks noChangeAspect="1" noChangeArrowheads="1"/>
          </p:cNvSpPr>
          <p:nvPr/>
        </p:nvSpPr>
        <p:spPr bwMode="auto">
          <a:xfrm>
            <a:off x="6405563" y="5024438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34" name="Oval 21"/>
          <p:cNvSpPr>
            <a:spLocks noChangeAspect="1" noChangeArrowheads="1"/>
          </p:cNvSpPr>
          <p:nvPr/>
        </p:nvSpPr>
        <p:spPr bwMode="auto">
          <a:xfrm>
            <a:off x="5948363" y="57150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3335" name="AutoShape 22"/>
          <p:cNvCxnSpPr>
            <a:cxnSpLocks noChangeShapeType="1"/>
            <a:stCxn id="13329" idx="1"/>
            <a:endCxn id="13333" idx="5"/>
          </p:cNvCxnSpPr>
          <p:nvPr/>
        </p:nvCxnSpPr>
        <p:spPr bwMode="auto">
          <a:xfrm flipH="1" flipV="1">
            <a:off x="6596063" y="5214938"/>
            <a:ext cx="452437" cy="985837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36" name="AutoShape 23"/>
          <p:cNvCxnSpPr>
            <a:cxnSpLocks noChangeShapeType="1"/>
            <a:stCxn id="13329" idx="2"/>
            <a:endCxn id="13334" idx="6"/>
          </p:cNvCxnSpPr>
          <p:nvPr/>
        </p:nvCxnSpPr>
        <p:spPr bwMode="auto">
          <a:xfrm flipH="1" flipV="1">
            <a:off x="6172200" y="5827713"/>
            <a:ext cx="842963" cy="452437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37" name="AutoShape 24"/>
          <p:cNvCxnSpPr>
            <a:cxnSpLocks noChangeShapeType="1"/>
            <a:stCxn id="13328" idx="2"/>
            <a:endCxn id="13333" idx="6"/>
          </p:cNvCxnSpPr>
          <p:nvPr/>
        </p:nvCxnSpPr>
        <p:spPr bwMode="auto">
          <a:xfrm flipH="1">
            <a:off x="6629400" y="4984750"/>
            <a:ext cx="690563" cy="1524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38" name="AutoShape 25"/>
          <p:cNvCxnSpPr>
            <a:cxnSpLocks noChangeShapeType="1"/>
            <a:stCxn id="13333" idx="3"/>
            <a:endCxn id="13334" idx="7"/>
          </p:cNvCxnSpPr>
          <p:nvPr/>
        </p:nvCxnSpPr>
        <p:spPr bwMode="auto">
          <a:xfrm flipH="1">
            <a:off x="6138863" y="5214938"/>
            <a:ext cx="300037" cy="5334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39" name="AutoShape 26"/>
          <p:cNvCxnSpPr>
            <a:cxnSpLocks noChangeShapeType="1"/>
            <a:stCxn id="13330" idx="1"/>
            <a:endCxn id="13328" idx="6"/>
          </p:cNvCxnSpPr>
          <p:nvPr/>
        </p:nvCxnSpPr>
        <p:spPr bwMode="auto">
          <a:xfrm flipH="1" flipV="1">
            <a:off x="7543800" y="4984750"/>
            <a:ext cx="419100" cy="53498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40" name="AutoShape 27"/>
          <p:cNvCxnSpPr>
            <a:cxnSpLocks noChangeShapeType="1"/>
            <a:stCxn id="13328" idx="3"/>
            <a:endCxn id="13334" idx="6"/>
          </p:cNvCxnSpPr>
          <p:nvPr/>
        </p:nvCxnSpPr>
        <p:spPr bwMode="auto">
          <a:xfrm flipH="1">
            <a:off x="6172200" y="5062538"/>
            <a:ext cx="1181100" cy="765175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41" name="AutoShape 28"/>
          <p:cNvCxnSpPr>
            <a:cxnSpLocks noChangeShapeType="1"/>
            <a:endCxn id="13333" idx="5"/>
          </p:cNvCxnSpPr>
          <p:nvPr/>
        </p:nvCxnSpPr>
        <p:spPr bwMode="auto">
          <a:xfrm flipH="1" flipV="1">
            <a:off x="6596063" y="5214938"/>
            <a:ext cx="1333500" cy="3476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3342" name="AutoShape 29"/>
          <p:cNvCxnSpPr>
            <a:cxnSpLocks noChangeShapeType="1"/>
            <a:stCxn id="13330" idx="2"/>
            <a:endCxn id="13334" idx="6"/>
          </p:cNvCxnSpPr>
          <p:nvPr/>
        </p:nvCxnSpPr>
        <p:spPr bwMode="auto">
          <a:xfrm flipH="1">
            <a:off x="6172200" y="5599113"/>
            <a:ext cx="1757363" cy="2286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5CA969-B82D-4318-B51B-928BC5B14491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/>
              <a:t>Lower bound</a:t>
            </a:r>
            <a:endParaRPr lang="ru-RU" sz="4800" dirty="0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CC3399"/>
                </a:solidFill>
              </a:rPr>
              <a:t>Lemma </a:t>
            </a:r>
            <a:r>
              <a:rPr lang="ru-RU" sz="4000" b="1" dirty="0" smtClean="0">
                <a:solidFill>
                  <a:srgbClr val="CC3399"/>
                </a:solidFill>
              </a:rPr>
              <a:t>4</a:t>
            </a:r>
            <a:r>
              <a:rPr lang="en-US" sz="4000" b="1" dirty="0" smtClean="0">
                <a:solidFill>
                  <a:srgbClr val="CC3399"/>
                </a:solidFill>
              </a:rPr>
              <a:t>.1</a:t>
            </a:r>
            <a:endParaRPr lang="ru-RU" sz="40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  </a:t>
            </a:r>
            <a:r>
              <a:rPr lang="en-US" sz="3600" dirty="0" smtClean="0"/>
              <a:t>Given a graph </a:t>
            </a:r>
            <a:r>
              <a:rPr lang="en-US" sz="3600" i="1" dirty="0" smtClean="0"/>
              <a:t>H</a:t>
            </a:r>
            <a:r>
              <a:rPr lang="ru-RU" sz="3600" dirty="0" smtClean="0"/>
              <a:t>, </a:t>
            </a:r>
            <a:r>
              <a:rPr lang="en-US" sz="3600" dirty="0" smtClean="0"/>
              <a:t>let</a:t>
            </a:r>
            <a:r>
              <a:rPr lang="ru-RU" sz="3600" dirty="0" smtClean="0"/>
              <a:t> </a:t>
            </a:r>
            <a:r>
              <a:rPr lang="en-US" sz="3600" i="1" dirty="0" smtClean="0"/>
              <a:t>I</a:t>
            </a:r>
            <a:r>
              <a:rPr lang="ru-RU" sz="3600" dirty="0" smtClean="0"/>
              <a:t> </a:t>
            </a:r>
            <a:r>
              <a:rPr lang="en-US" sz="3600" dirty="0" smtClean="0"/>
              <a:t>be an independent set in</a:t>
            </a:r>
            <a:r>
              <a:rPr lang="ru-RU" sz="3600" dirty="0" smtClean="0"/>
              <a:t> </a:t>
            </a:r>
            <a:r>
              <a:rPr lang="en-US" sz="3600" i="1" dirty="0" smtClean="0"/>
              <a:t>H</a:t>
            </a:r>
            <a:r>
              <a:rPr lang="en-US" sz="3600" baseline="40000" dirty="0" smtClean="0"/>
              <a:t>2</a:t>
            </a:r>
            <a:r>
              <a:rPr lang="ru-RU" sz="3600" dirty="0" smtClean="0"/>
              <a:t>. </a:t>
            </a:r>
            <a:r>
              <a:rPr lang="en-US" sz="3600" dirty="0" smtClean="0"/>
              <a:t>Then,</a:t>
            </a:r>
            <a:r>
              <a:rPr lang="ru-RU" sz="3600" dirty="0" smtClean="0"/>
              <a:t> </a:t>
            </a:r>
            <a:r>
              <a:rPr lang="en-US" sz="3600" b="1" dirty="0" smtClean="0"/>
              <a:t>|</a:t>
            </a:r>
            <a:r>
              <a:rPr lang="en-US" sz="3600" dirty="0" smtClean="0"/>
              <a:t> </a:t>
            </a:r>
            <a:r>
              <a:rPr lang="en-US" sz="3600" i="1" dirty="0" smtClean="0"/>
              <a:t>I </a:t>
            </a:r>
            <a:r>
              <a:rPr lang="en-US" sz="3600" b="1" dirty="0" smtClean="0"/>
              <a:t>| </a:t>
            </a:r>
            <a:r>
              <a:rPr lang="en-US" sz="3600" b="1" dirty="0" smtClean="0">
                <a:sym typeface="Symbol" pitchFamily="18" charset="2"/>
              </a:rPr>
              <a:t> </a:t>
            </a:r>
            <a:r>
              <a:rPr lang="en-US" sz="3600" dirty="0" err="1" smtClean="0">
                <a:sym typeface="Symbol" pitchFamily="18" charset="2"/>
              </a:rPr>
              <a:t>dom</a:t>
            </a:r>
            <a:r>
              <a:rPr lang="en-US" sz="3600" dirty="0" smtClean="0">
                <a:sym typeface="Symbol" pitchFamily="18" charset="2"/>
              </a:rPr>
              <a:t>(</a:t>
            </a:r>
            <a:r>
              <a:rPr lang="en-US" sz="3600" i="1" dirty="0" smtClean="0"/>
              <a:t>H</a:t>
            </a:r>
            <a:r>
              <a:rPr lang="en-US" sz="3600" dirty="0" smtClean="0">
                <a:sym typeface="Symbol" pitchFamily="18" charset="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FE03003-D175-461E-8208-717E84E781F1}" type="slidenum">
              <a:rPr lang="en-US" smtClean="0">
                <a:latin typeface="Arial" charset="0"/>
              </a:rPr>
              <a:pPr/>
              <a:t>13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Hochbaum</a:t>
            </a:r>
            <a:r>
              <a:rPr lang="ru-RU" sz="4000" dirty="0" smtClean="0"/>
              <a:t>-</a:t>
            </a:r>
            <a:r>
              <a:rPr lang="en-US" sz="4000" dirty="0" err="1" smtClean="0"/>
              <a:t>Shmoys</a:t>
            </a:r>
            <a:r>
              <a:rPr lang="en-US" sz="4000" dirty="0" smtClean="0"/>
              <a:t> Algorithm (1986) 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sz="4000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b="1" dirty="0" smtClean="0"/>
              <a:t>Input </a:t>
            </a:r>
            <a:r>
              <a:rPr lang="en-US" dirty="0" smtClean="0"/>
              <a:t>(</a:t>
            </a:r>
            <a:r>
              <a:rPr lang="en-US" i="1" dirty="0" smtClean="0"/>
              <a:t>G</a:t>
            </a:r>
            <a:r>
              <a:rPr lang="ru-RU" dirty="0" smtClean="0"/>
              <a:t>,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i="1" dirty="0" smtClean="0"/>
              <a:t>cost</a:t>
            </a:r>
            <a:r>
              <a:rPr lang="en-US" dirty="0" smtClean="0"/>
              <a:t>: </a:t>
            </a:r>
            <a:r>
              <a:rPr lang="en-US" i="1" dirty="0" smtClean="0"/>
              <a:t>E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dirty="0" smtClean="0"/>
              <a:t> </a:t>
            </a:r>
            <a:r>
              <a:rPr lang="en-US" dirty="0" smtClean="0"/>
              <a:t>Construct</a:t>
            </a:r>
            <a:r>
              <a:rPr lang="ru-RU" dirty="0" smtClean="0"/>
              <a:t> </a:t>
            </a:r>
            <a:r>
              <a:rPr lang="en-US" i="1" dirty="0" smtClean="0"/>
              <a:t>G</a:t>
            </a:r>
            <a:r>
              <a:rPr lang="ru-RU" baseline="-25000" dirty="0" smtClean="0"/>
              <a:t>1</a:t>
            </a:r>
            <a:r>
              <a:rPr lang="ru-RU" i="1" baseline="30000" dirty="0" smtClean="0"/>
              <a:t>2</a:t>
            </a:r>
            <a:r>
              <a:rPr lang="ru-RU" dirty="0" smtClean="0"/>
              <a:t>, </a:t>
            </a:r>
            <a:r>
              <a:rPr lang="en-US" i="1" dirty="0" smtClean="0"/>
              <a:t>G</a:t>
            </a:r>
            <a:r>
              <a:rPr lang="ru-RU" baseline="-25000" dirty="0" smtClean="0"/>
              <a:t>2</a:t>
            </a:r>
            <a:r>
              <a:rPr lang="ru-RU" i="1" baseline="30000" dirty="0" smtClean="0"/>
              <a:t>2</a:t>
            </a:r>
            <a:r>
              <a:rPr lang="ru-RU" dirty="0" smtClean="0"/>
              <a:t>,…, </a:t>
            </a:r>
            <a:r>
              <a:rPr lang="en-US" i="1" dirty="0" smtClean="0"/>
              <a:t>G</a:t>
            </a:r>
            <a:r>
              <a:rPr lang="en-US" i="1" baseline="-25000" dirty="0" smtClean="0"/>
              <a:t>m</a:t>
            </a:r>
            <a:r>
              <a:rPr lang="ru-RU" i="1" baseline="30000" dirty="0" smtClean="0"/>
              <a:t>2</a:t>
            </a:r>
            <a:r>
              <a:rPr lang="ru-RU" dirty="0" smtClean="0">
                <a:sym typeface="Symbol" pitchFamily="18" charset="2"/>
              </a:rPr>
              <a:t>.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Compute a maximal independent set, 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i="1" dirty="0" err="1" smtClean="0">
                <a:sym typeface="MT Extra" pitchFamily="18" charset="2"/>
              </a:rPr>
              <a:t>I</a:t>
            </a:r>
            <a:r>
              <a:rPr lang="en-US" i="1" baseline="-25000" dirty="0" err="1" smtClean="0">
                <a:sym typeface="MT Extra" pitchFamily="18" charset="2"/>
              </a:rPr>
              <a:t>r</a:t>
            </a:r>
            <a:r>
              <a:rPr lang="ru-RU" i="1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in each graph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i="1" dirty="0" err="1" smtClean="0"/>
              <a:t>G</a:t>
            </a:r>
            <a:r>
              <a:rPr lang="en-US" i="1" baseline="-25000" dirty="0" err="1" smtClean="0"/>
              <a:t>r</a:t>
            </a:r>
            <a:r>
              <a:rPr lang="ru-RU" i="1" baseline="30000" dirty="0" smtClean="0"/>
              <a:t>2</a:t>
            </a:r>
            <a:r>
              <a:rPr lang="ru-RU" dirty="0" smtClean="0">
                <a:sym typeface="Symbol" pitchFamily="18" charset="2"/>
              </a:rPr>
              <a:t>.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dirty="0" smtClean="0">
              <a:sym typeface="MT Extra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en-US" dirty="0" smtClean="0"/>
              <a:t>Find the smallest index </a:t>
            </a:r>
            <a:r>
              <a:rPr lang="en-US" i="1" dirty="0" smtClean="0"/>
              <a:t>r</a:t>
            </a:r>
            <a:r>
              <a:rPr lang="en-US" dirty="0" smtClean="0"/>
              <a:t> such</a:t>
            </a:r>
            <a:r>
              <a:rPr lang="ru-RU" dirty="0" smtClean="0"/>
              <a:t> </a:t>
            </a:r>
            <a:r>
              <a:rPr lang="en-US" dirty="0" smtClean="0"/>
              <a:t>that | </a:t>
            </a:r>
            <a:r>
              <a:rPr lang="en-US" i="1" dirty="0" err="1" smtClean="0">
                <a:sym typeface="MT Extra" pitchFamily="18" charset="2"/>
              </a:rPr>
              <a:t>I</a:t>
            </a:r>
            <a:r>
              <a:rPr lang="en-US" i="1" baseline="-25000" dirty="0" err="1" smtClean="0">
                <a:sym typeface="MT Extra" pitchFamily="18" charset="2"/>
              </a:rPr>
              <a:t>r</a:t>
            </a:r>
            <a:r>
              <a:rPr lang="ru-RU" i="1" dirty="0" smtClean="0">
                <a:sym typeface="MT Extra" pitchFamily="18" charset="2"/>
              </a:rPr>
              <a:t> </a:t>
            </a:r>
            <a:r>
              <a:rPr lang="en-US" dirty="0" smtClean="0"/>
              <a:t>|</a:t>
            </a:r>
            <a:r>
              <a:rPr lang="ru-RU" dirty="0" smtClean="0"/>
              <a:t> </a:t>
            </a:r>
            <a:r>
              <a:rPr lang="ru-RU" dirty="0" smtClean="0">
                <a:sym typeface="Symbol" pitchFamily="18" charset="2"/>
              </a:rPr>
              <a:t>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dirty="0" smtClean="0"/>
              <a:t>, say</a:t>
            </a:r>
            <a:r>
              <a:rPr lang="ru-RU" dirty="0" smtClean="0"/>
              <a:t> </a:t>
            </a:r>
            <a:r>
              <a:rPr lang="en-US" i="1" dirty="0" smtClean="0"/>
              <a:t>j.</a:t>
            </a:r>
            <a:endParaRPr lang="ru-RU" dirty="0" smtClean="0"/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b="1" dirty="0" smtClean="0">
                <a:sym typeface="MT Extra" pitchFamily="18" charset="2"/>
              </a:rPr>
              <a:t>Output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(</a:t>
            </a:r>
            <a:r>
              <a:rPr lang="en-US" i="1" dirty="0" err="1" smtClean="0">
                <a:sym typeface="MT Extra" pitchFamily="18" charset="2"/>
              </a:rPr>
              <a:t>I</a:t>
            </a:r>
            <a:r>
              <a:rPr lang="en-US" i="1" baseline="-25000" dirty="0" err="1" smtClean="0">
                <a:sym typeface="MT Extra" pitchFamily="18" charset="2"/>
              </a:rPr>
              <a:t>j</a:t>
            </a:r>
            <a:r>
              <a:rPr lang="en-US" dirty="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6BF6DA-ECB5-4794-B51B-C246D0080D22}" type="slidenum">
              <a:rPr lang="en-US" smtClean="0">
                <a:latin typeface="Arial" charset="0"/>
              </a:rPr>
              <a:pPr/>
              <a:t>14</a:t>
            </a:fld>
            <a:endParaRPr lang="en-US" smtClean="0">
              <a:latin typeface="Arial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ratio of               </a:t>
            </a:r>
            <a:r>
              <a:rPr lang="en-US" sz="4000" dirty="0" err="1" smtClean="0"/>
              <a:t>Hochbaum</a:t>
            </a:r>
            <a:r>
              <a:rPr lang="ru-RU" sz="4000" dirty="0" smtClean="0"/>
              <a:t>-</a:t>
            </a:r>
            <a:r>
              <a:rPr lang="en-US" sz="4000" dirty="0" err="1" smtClean="0"/>
              <a:t>Shmoys</a:t>
            </a:r>
            <a:r>
              <a:rPr lang="en-US" sz="4000" dirty="0" smtClean="0"/>
              <a:t> Algorithm-1 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305800" cy="3276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4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2 </a:t>
            </a:r>
          </a:p>
          <a:p>
            <a:pPr eaLnBrk="1" hangingPunct="1">
              <a:buFontTx/>
              <a:buNone/>
            </a:pPr>
            <a:r>
              <a:rPr lang="ru-RU" sz="3600" dirty="0" smtClean="0"/>
              <a:t> </a:t>
            </a:r>
            <a:r>
              <a:rPr lang="en-US" sz="3600" dirty="0" smtClean="0"/>
              <a:t>  </a:t>
            </a:r>
            <a:r>
              <a:rPr lang="en-US" dirty="0" err="1" smtClean="0"/>
              <a:t>Hochbaum</a:t>
            </a:r>
            <a:r>
              <a:rPr lang="ru-RU" dirty="0" smtClean="0"/>
              <a:t>-</a:t>
            </a:r>
            <a:r>
              <a:rPr lang="en-US" dirty="0" err="1" smtClean="0"/>
              <a:t>Shmoys</a:t>
            </a:r>
            <a:r>
              <a:rPr lang="en-US" dirty="0" smtClean="0"/>
              <a:t> Algorithm achieves  an approximation factor of </a:t>
            </a:r>
            <a:r>
              <a:rPr lang="ru-RU" dirty="0" smtClean="0"/>
              <a:t>2</a:t>
            </a:r>
            <a:r>
              <a:rPr lang="en-US" dirty="0" smtClean="0"/>
              <a:t> for the metric </a:t>
            </a:r>
            <a:r>
              <a:rPr lang="en-US" i="1" dirty="0" smtClean="0"/>
              <a:t>k</a:t>
            </a:r>
            <a:r>
              <a:rPr lang="en-US" dirty="0" smtClean="0"/>
              <a:t>-center problem</a:t>
            </a:r>
            <a:r>
              <a:rPr lang="ru-RU" dirty="0" smtClean="0"/>
              <a:t>.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EA7614-1EA3-46F1-BC4C-E8DAA7FB8F17}" type="slidenum">
              <a:rPr lang="en-US" smtClean="0">
                <a:latin typeface="Arial" charset="0"/>
              </a:rPr>
              <a:pPr/>
              <a:t>15</a:t>
            </a:fld>
            <a:endParaRPr lang="en-US" smtClean="0">
              <a:latin typeface="Arial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Main Lemma</a:t>
            </a:r>
            <a:endParaRPr lang="ru-RU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Lemma </a:t>
            </a:r>
            <a:r>
              <a:rPr lang="ru-RU" b="1" dirty="0" smtClean="0">
                <a:solidFill>
                  <a:srgbClr val="CC3399"/>
                </a:solidFill>
              </a:rPr>
              <a:t>4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3</a:t>
            </a:r>
          </a:p>
          <a:p>
            <a:pPr eaLnBrk="1" hangingPunct="1"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  </a:t>
            </a:r>
            <a:r>
              <a:rPr lang="en-US" sz="2800" dirty="0" smtClean="0"/>
              <a:t>For</a:t>
            </a:r>
            <a:r>
              <a:rPr lang="ru-RU" sz="2800" dirty="0" smtClean="0"/>
              <a:t> </a:t>
            </a:r>
            <a:r>
              <a:rPr lang="en-US" sz="2800" i="1" dirty="0" smtClean="0"/>
              <a:t>j</a:t>
            </a:r>
            <a:r>
              <a:rPr lang="en-US" sz="2800" dirty="0" smtClean="0"/>
              <a:t> as defined in the algorithm</a:t>
            </a:r>
            <a:r>
              <a:rPr lang="ru-RU" sz="2800" dirty="0" smtClean="0"/>
              <a:t>,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 </a:t>
            </a:r>
            <a:r>
              <a:rPr lang="ru-RU" sz="2800" dirty="0" smtClean="0"/>
              <a:t>≤</a:t>
            </a:r>
            <a:r>
              <a:rPr lang="en-US" sz="2800" dirty="0" smtClean="0"/>
              <a:t> OPT.</a:t>
            </a:r>
          </a:p>
          <a:p>
            <a:pPr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r>
              <a:rPr lang="en-US" sz="2800" dirty="0" smtClean="0"/>
              <a:t>Proof</a:t>
            </a:r>
            <a:r>
              <a:rPr lang="ru-RU" sz="2800" dirty="0" smtClean="0"/>
              <a:t>. 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For </a:t>
            </a:r>
            <a:r>
              <a:rPr lang="en-US" sz="2800" dirty="0" err="1" smtClean="0"/>
              <a:t>evry</a:t>
            </a:r>
            <a:r>
              <a:rPr lang="en-US" sz="2800" dirty="0" smtClean="0"/>
              <a:t> </a:t>
            </a:r>
            <a:r>
              <a:rPr lang="en-US" sz="2800" i="1" dirty="0" smtClean="0"/>
              <a:t>r </a:t>
            </a:r>
            <a:r>
              <a:rPr lang="en-US" sz="2800" dirty="0" smtClean="0"/>
              <a:t>&lt; </a:t>
            </a:r>
            <a:r>
              <a:rPr lang="en-US" sz="2800" i="1" dirty="0" smtClean="0"/>
              <a:t>j</a:t>
            </a:r>
            <a:r>
              <a:rPr lang="en-US" sz="2800" dirty="0" smtClean="0"/>
              <a:t> we have that</a:t>
            </a:r>
            <a:r>
              <a:rPr lang="ru-RU" sz="2800" dirty="0" smtClean="0"/>
              <a:t> </a:t>
            </a:r>
            <a:r>
              <a:rPr lang="en-US" sz="2800" dirty="0" smtClean="0"/>
              <a:t>| </a:t>
            </a:r>
            <a:r>
              <a:rPr lang="en-US" sz="2800" i="1" dirty="0" err="1" smtClean="0">
                <a:sym typeface="MT Extra" pitchFamily="18" charset="2"/>
              </a:rPr>
              <a:t>I</a:t>
            </a:r>
            <a:r>
              <a:rPr lang="en-US" sz="2800" i="1" baseline="-25000" dirty="0" err="1" smtClean="0">
                <a:sym typeface="MT Extra" pitchFamily="18" charset="2"/>
              </a:rPr>
              <a:t>r</a:t>
            </a:r>
            <a:r>
              <a:rPr lang="ru-RU" sz="2800" i="1" dirty="0" smtClean="0">
                <a:sym typeface="MT Extra" pitchFamily="18" charset="2"/>
              </a:rPr>
              <a:t> </a:t>
            </a:r>
            <a:r>
              <a:rPr lang="en-US" sz="2800" dirty="0" smtClean="0"/>
              <a:t>|</a:t>
            </a:r>
            <a:r>
              <a:rPr lang="ru-RU" sz="2800" dirty="0" smtClean="0"/>
              <a:t> </a:t>
            </a:r>
            <a:r>
              <a:rPr lang="en-US" sz="2800" dirty="0" smtClean="0">
                <a:sym typeface="Symbol" pitchFamily="18" charset="2"/>
              </a:rPr>
              <a:t>&gt; </a:t>
            </a:r>
            <a:r>
              <a:rPr lang="en-US" sz="2800" i="1" dirty="0" smtClean="0">
                <a:sym typeface="Symbol" pitchFamily="18" charset="2"/>
              </a:rPr>
              <a:t>k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</a:p>
          <a:p>
            <a:pPr eaLnBrk="1" hangingPunct="1"/>
            <a:r>
              <a:rPr lang="en-US" sz="2800" dirty="0" smtClean="0"/>
              <a:t>Now by Lemma</a:t>
            </a:r>
            <a:r>
              <a:rPr lang="ru-RU" sz="2800" dirty="0" smtClean="0"/>
              <a:t> </a:t>
            </a:r>
            <a:r>
              <a:rPr lang="en-US" sz="2800" dirty="0" smtClean="0"/>
              <a:t>4</a:t>
            </a:r>
            <a:r>
              <a:rPr lang="ru-RU" sz="2800" dirty="0" smtClean="0"/>
              <a:t>.</a:t>
            </a:r>
            <a:r>
              <a:rPr lang="en-US" sz="2800" dirty="0" smtClean="0"/>
              <a:t>1</a:t>
            </a:r>
            <a:r>
              <a:rPr lang="ru-RU" sz="2800" dirty="0" smtClean="0"/>
              <a:t> </a:t>
            </a:r>
            <a:r>
              <a:rPr lang="en-US" sz="2800" dirty="0" err="1" smtClean="0">
                <a:sym typeface="Symbol" pitchFamily="18" charset="2"/>
              </a:rPr>
              <a:t>dom</a:t>
            </a:r>
            <a:r>
              <a:rPr lang="en-US" sz="2800" dirty="0" smtClean="0">
                <a:sym typeface="Symbol" pitchFamily="18" charset="2"/>
              </a:rPr>
              <a:t>(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r</a:t>
            </a:r>
            <a:r>
              <a:rPr lang="en-US" sz="2800" dirty="0" smtClean="0">
                <a:sym typeface="Symbol" pitchFamily="18" charset="2"/>
              </a:rPr>
              <a:t>)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≥ </a:t>
            </a:r>
            <a:r>
              <a:rPr lang="en-US" sz="2800" dirty="0" smtClean="0"/>
              <a:t>| </a:t>
            </a:r>
            <a:r>
              <a:rPr lang="en-US" sz="2800" i="1" dirty="0" err="1" smtClean="0">
                <a:sym typeface="MT Extra" pitchFamily="18" charset="2"/>
              </a:rPr>
              <a:t>I</a:t>
            </a:r>
            <a:r>
              <a:rPr lang="en-US" sz="2800" i="1" baseline="-25000" dirty="0" err="1" smtClean="0">
                <a:sym typeface="MT Extra" pitchFamily="18" charset="2"/>
              </a:rPr>
              <a:t>r</a:t>
            </a:r>
            <a:r>
              <a:rPr lang="ru-RU" sz="2800" i="1" dirty="0" smtClean="0">
                <a:sym typeface="MT Extra" pitchFamily="18" charset="2"/>
              </a:rPr>
              <a:t> </a:t>
            </a:r>
            <a:r>
              <a:rPr lang="en-US" sz="2800" dirty="0" smtClean="0"/>
              <a:t>|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dirty="0" smtClean="0">
                <a:sym typeface="Symbol" pitchFamily="18" charset="2"/>
              </a:rPr>
              <a:t>&gt; </a:t>
            </a:r>
            <a:r>
              <a:rPr lang="en-US" sz="2800" i="1" dirty="0" smtClean="0">
                <a:sym typeface="Symbol" pitchFamily="18" charset="2"/>
              </a:rPr>
              <a:t>k</a:t>
            </a:r>
            <a:r>
              <a:rPr lang="ru-RU" sz="2800" dirty="0" smtClean="0"/>
              <a:t>.</a:t>
            </a:r>
            <a:r>
              <a:rPr lang="en-US" sz="2800" dirty="0" smtClean="0"/>
              <a:t> </a:t>
            </a:r>
            <a:endParaRPr lang="ru-RU" sz="2800" dirty="0" smtClean="0"/>
          </a:p>
          <a:p>
            <a:pPr eaLnBrk="1" hangingPunct="1"/>
            <a:r>
              <a:rPr lang="en-US" sz="2800" dirty="0" smtClean="0"/>
              <a:t>So</a:t>
            </a:r>
            <a:r>
              <a:rPr lang="ru-RU" sz="2800" dirty="0" smtClean="0"/>
              <a:t> </a:t>
            </a:r>
            <a:r>
              <a:rPr lang="en-US" sz="2800" i="1" dirty="0" smtClean="0"/>
              <a:t>r* </a:t>
            </a:r>
            <a:r>
              <a:rPr lang="en-US" sz="2800" dirty="0" smtClean="0"/>
              <a:t>&gt; </a:t>
            </a:r>
            <a:r>
              <a:rPr lang="en-US" sz="2800" i="1" dirty="0" smtClean="0"/>
              <a:t>r</a:t>
            </a:r>
            <a:r>
              <a:rPr lang="ru-RU" sz="2800" dirty="0" smtClean="0"/>
              <a:t>,</a:t>
            </a:r>
            <a:r>
              <a:rPr lang="en-US" sz="2800" i="1" dirty="0" smtClean="0"/>
              <a:t> </a:t>
            </a:r>
            <a:r>
              <a:rPr lang="en-US" sz="2800" dirty="0" smtClean="0"/>
              <a:t>and</a:t>
            </a:r>
            <a:r>
              <a:rPr lang="ru-RU" sz="2800" dirty="0" smtClean="0"/>
              <a:t> </a:t>
            </a:r>
            <a:r>
              <a:rPr lang="en-US" sz="2800" i="1" dirty="0" smtClean="0"/>
              <a:t>r* </a:t>
            </a:r>
            <a:r>
              <a:rPr lang="en-US" sz="2800" dirty="0" smtClean="0">
                <a:cs typeface="Times New Roman" pitchFamily="18" charset="0"/>
              </a:rPr>
              <a:t>≥</a:t>
            </a:r>
            <a:r>
              <a:rPr lang="en-US" sz="2800" dirty="0" smtClean="0"/>
              <a:t> </a:t>
            </a:r>
            <a:r>
              <a:rPr lang="en-US" sz="2800" i="1" dirty="0" smtClean="0"/>
              <a:t>j. </a:t>
            </a:r>
          </a:p>
          <a:p>
            <a:pPr eaLnBrk="1" hangingPunct="1"/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 </a:t>
            </a:r>
            <a:r>
              <a:rPr lang="ru-RU" sz="2800" dirty="0" smtClean="0"/>
              <a:t>≤</a:t>
            </a:r>
            <a:r>
              <a:rPr lang="en-US" sz="2800" dirty="0" smtClean="0"/>
              <a:t> OPT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6E4B32-7D3C-40CA-9A7A-7C27EE5A5DE1}" type="slidenum">
              <a:rPr lang="en-US" smtClean="0">
                <a:latin typeface="Arial" charset="0"/>
              </a:rPr>
              <a:pPr/>
              <a:t>16</a:t>
            </a:fld>
            <a:endParaRPr lang="en-US" smtClean="0">
              <a:latin typeface="Arial" charset="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Proof of Theorem</a:t>
            </a:r>
            <a:r>
              <a:rPr lang="ru-RU" sz="4000" dirty="0" smtClean="0"/>
              <a:t> 4.2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maximal independent set </a:t>
            </a:r>
            <a:r>
              <a:rPr lang="en-US" i="1" dirty="0" err="1" smtClean="0">
                <a:sym typeface="MT Extra" pitchFamily="18" charset="2"/>
              </a:rPr>
              <a:t>I</a:t>
            </a:r>
            <a:r>
              <a:rPr lang="en-US" i="1" baseline="-25000" dirty="0" err="1" smtClean="0">
                <a:sym typeface="MT Extra" pitchFamily="18" charset="2"/>
              </a:rPr>
              <a:t>j</a:t>
            </a:r>
            <a:r>
              <a:rPr lang="en-US" i="1" baseline="-25000" dirty="0" smtClean="0">
                <a:sym typeface="MT Extra" pitchFamily="18" charset="2"/>
              </a:rPr>
              <a:t> </a:t>
            </a:r>
            <a:r>
              <a:rPr lang="en-US" dirty="0" smtClean="0"/>
              <a:t>in a graph </a:t>
            </a:r>
            <a:r>
              <a:rPr lang="en-US" i="1" dirty="0" err="1" smtClean="0"/>
              <a:t>G</a:t>
            </a:r>
            <a:r>
              <a:rPr lang="en-US" i="1" baseline="-25000" dirty="0" err="1" smtClean="0"/>
              <a:t>j</a:t>
            </a:r>
            <a:r>
              <a:rPr lang="ru-RU" i="1" baseline="30000" dirty="0" smtClean="0"/>
              <a:t>2 </a:t>
            </a:r>
            <a:r>
              <a:rPr lang="en-US" i="1" baseline="30000" dirty="0" smtClean="0"/>
              <a:t> </a:t>
            </a:r>
            <a:r>
              <a:rPr lang="en-US" dirty="0" smtClean="0"/>
              <a:t>is also a dominating set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Thus there exist stars in </a:t>
            </a:r>
            <a:r>
              <a:rPr lang="en-US" i="1" dirty="0" err="1" smtClean="0"/>
              <a:t>G</a:t>
            </a:r>
            <a:r>
              <a:rPr lang="en-US" i="1" baseline="-25000" dirty="0" err="1" smtClean="0"/>
              <a:t>j</a:t>
            </a:r>
            <a:r>
              <a:rPr lang="ru-RU" i="1" baseline="30000" dirty="0" smtClean="0"/>
              <a:t>2</a:t>
            </a:r>
            <a:r>
              <a:rPr lang="en-US" i="1" baseline="30000" dirty="0" smtClean="0"/>
              <a:t> </a:t>
            </a:r>
            <a:r>
              <a:rPr lang="en-US" dirty="0" smtClean="0"/>
              <a:t>centered on the vertices of </a:t>
            </a:r>
            <a:r>
              <a:rPr lang="en-US" i="1" dirty="0" err="1" smtClean="0">
                <a:sym typeface="MT Extra" pitchFamily="18" charset="2"/>
              </a:rPr>
              <a:t>I</a:t>
            </a:r>
            <a:r>
              <a:rPr lang="en-US" i="1" baseline="-25000" dirty="0" err="1" smtClean="0">
                <a:sym typeface="MT Extra" pitchFamily="18" charset="2"/>
              </a:rPr>
              <a:t>j</a:t>
            </a:r>
            <a:r>
              <a:rPr lang="en-US" i="1" baseline="-25000" dirty="0" smtClean="0">
                <a:sym typeface="MT Extra" pitchFamily="18" charset="2"/>
              </a:rPr>
              <a:t> 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covering all vertices.</a:t>
            </a:r>
            <a:endParaRPr lang="ru-RU" dirty="0" smtClean="0"/>
          </a:p>
          <a:p>
            <a:pPr eaLnBrk="1" hangingPunct="1"/>
            <a:r>
              <a:rPr lang="en-US" dirty="0" smtClean="0"/>
              <a:t>By the triangle inequality, each edge used in constructing these stars has cost at most </a:t>
            </a:r>
            <a:r>
              <a:rPr lang="ru-RU" dirty="0" smtClean="0"/>
              <a:t>2</a:t>
            </a:r>
            <a:r>
              <a:rPr lang="en-US" i="1" dirty="0" smtClean="0"/>
              <a:t>cost</a:t>
            </a:r>
            <a:r>
              <a:rPr lang="ru-RU" dirty="0" smtClean="0"/>
              <a:t>(</a:t>
            </a:r>
            <a:r>
              <a:rPr lang="en-US" i="1" dirty="0" err="1" smtClean="0">
                <a:cs typeface="Times New Roman" pitchFamily="18" charset="0"/>
              </a:rPr>
              <a:t>e</a:t>
            </a:r>
            <a:r>
              <a:rPr lang="en-US" i="1" baseline="-25000" dirty="0" err="1" smtClean="0">
                <a:cs typeface="Times New Roman" pitchFamily="18" charset="0"/>
              </a:rPr>
              <a:t>j</a:t>
            </a:r>
            <a:r>
              <a:rPr lang="ru-RU" dirty="0" smtClean="0"/>
              <a:t>).</a:t>
            </a:r>
          </a:p>
          <a:p>
            <a:pPr eaLnBrk="1" hangingPunct="1"/>
            <a:r>
              <a:rPr lang="en-US" dirty="0" smtClean="0"/>
              <a:t>Lemma </a:t>
            </a:r>
            <a:r>
              <a:rPr lang="ru-RU" dirty="0" smtClean="0"/>
              <a:t>6.3</a:t>
            </a:r>
            <a:r>
              <a:rPr lang="en-US" dirty="0" smtClean="0"/>
              <a:t> implies</a:t>
            </a:r>
            <a:r>
              <a:rPr lang="ru-RU" i="1" dirty="0" smtClean="0"/>
              <a:t> </a:t>
            </a:r>
            <a:r>
              <a:rPr lang="ru-RU" dirty="0" smtClean="0"/>
              <a:t>2 </a:t>
            </a:r>
            <a:r>
              <a:rPr lang="en-US" i="1" dirty="0" smtClean="0"/>
              <a:t>cost</a:t>
            </a:r>
            <a:r>
              <a:rPr lang="ru-RU" dirty="0" smtClean="0"/>
              <a:t>(</a:t>
            </a:r>
            <a:r>
              <a:rPr lang="en-US" i="1" dirty="0" err="1" smtClean="0">
                <a:cs typeface="Times New Roman" pitchFamily="18" charset="0"/>
              </a:rPr>
              <a:t>e</a:t>
            </a:r>
            <a:r>
              <a:rPr lang="en-US" i="1" baseline="-25000" dirty="0" err="1" smtClean="0">
                <a:cs typeface="Times New Roman" pitchFamily="18" charset="0"/>
              </a:rPr>
              <a:t>j</a:t>
            </a:r>
            <a:r>
              <a:rPr lang="ru-RU" dirty="0" smtClean="0"/>
              <a:t>) ≤</a:t>
            </a:r>
            <a:r>
              <a:rPr lang="en-US" dirty="0" smtClean="0"/>
              <a:t> </a:t>
            </a:r>
            <a:r>
              <a:rPr lang="ru-RU" dirty="0" smtClean="0"/>
              <a:t>2 </a:t>
            </a:r>
            <a:r>
              <a:rPr lang="en-US" dirty="0" smtClean="0"/>
              <a:t>OPT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ADD399-454F-4F38-945B-8EDB196A6F01}" type="slidenum">
              <a:rPr lang="en-US" smtClean="0">
                <a:latin typeface="Arial" charset="0"/>
              </a:rPr>
              <a:pPr/>
              <a:t>17</a:t>
            </a:fld>
            <a:endParaRPr lang="en-US" smtClean="0">
              <a:latin typeface="Arial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Tight Example (</a:t>
            </a:r>
            <a:r>
              <a:rPr lang="en-US" sz="4000" i="1" dirty="0" smtClean="0"/>
              <a:t>k </a:t>
            </a:r>
            <a:r>
              <a:rPr lang="en-US" sz="4000" dirty="0" smtClean="0"/>
              <a:t>= 1)</a:t>
            </a:r>
            <a:endParaRPr lang="ru-RU" sz="4000" dirty="0" smtClean="0"/>
          </a:p>
        </p:txBody>
      </p:sp>
      <p:sp>
        <p:nvSpPr>
          <p:cNvPr id="19460" name="Oval 3"/>
          <p:cNvSpPr>
            <a:spLocks noChangeAspect="1" noChangeArrowheads="1"/>
          </p:cNvSpPr>
          <p:nvPr/>
        </p:nvSpPr>
        <p:spPr bwMode="auto">
          <a:xfrm>
            <a:off x="3505200" y="182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Oval 5"/>
          <p:cNvSpPr>
            <a:spLocks noChangeAspect="1" noChangeArrowheads="1"/>
          </p:cNvSpPr>
          <p:nvPr/>
        </p:nvSpPr>
        <p:spPr bwMode="auto">
          <a:xfrm>
            <a:off x="4876800" y="2590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63" name="AutoShape 6"/>
          <p:cNvCxnSpPr>
            <a:cxnSpLocks noChangeShapeType="1"/>
            <a:stCxn id="19461" idx="3"/>
            <a:endCxn id="19467" idx="7"/>
          </p:cNvCxnSpPr>
          <p:nvPr/>
        </p:nvCxnSpPr>
        <p:spPr bwMode="auto">
          <a:xfrm flipH="1">
            <a:off x="1485900" y="3924300"/>
            <a:ext cx="1595438" cy="14430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9464" name="AutoShape 7"/>
          <p:cNvCxnSpPr>
            <a:cxnSpLocks noChangeShapeType="1"/>
            <a:stCxn id="19461" idx="0"/>
            <a:endCxn id="19460" idx="4"/>
          </p:cNvCxnSpPr>
          <p:nvPr/>
        </p:nvCxnSpPr>
        <p:spPr bwMode="auto">
          <a:xfrm flipV="1">
            <a:off x="3160713" y="2052638"/>
            <a:ext cx="457200" cy="1681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9465" name="AutoShape 8"/>
          <p:cNvCxnSpPr>
            <a:cxnSpLocks noChangeShapeType="1"/>
            <a:stCxn id="19460" idx="2"/>
            <a:endCxn id="19476" idx="6"/>
          </p:cNvCxnSpPr>
          <p:nvPr/>
        </p:nvCxnSpPr>
        <p:spPr bwMode="auto">
          <a:xfrm flipH="1">
            <a:off x="2128838" y="1941513"/>
            <a:ext cx="1376362" cy="1524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6" name="AutoShape 9"/>
          <p:cNvCxnSpPr>
            <a:cxnSpLocks noChangeShapeType="1"/>
            <a:stCxn id="19462" idx="0"/>
            <a:endCxn id="19460" idx="5"/>
          </p:cNvCxnSpPr>
          <p:nvPr/>
        </p:nvCxnSpPr>
        <p:spPr bwMode="auto">
          <a:xfrm flipH="1" flipV="1">
            <a:off x="3695700" y="2019300"/>
            <a:ext cx="1293813" cy="571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9467" name="Oval 10"/>
          <p:cNvSpPr>
            <a:spLocks noChangeAspect="1" noChangeArrowheads="1"/>
          </p:cNvSpPr>
          <p:nvPr/>
        </p:nvSpPr>
        <p:spPr bwMode="auto">
          <a:xfrm>
            <a:off x="1295400" y="5334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68" name="AutoShape 11"/>
          <p:cNvCxnSpPr>
            <a:cxnSpLocks noChangeShapeType="1"/>
            <a:stCxn id="19477" idx="3"/>
            <a:endCxn id="19467" idx="0"/>
          </p:cNvCxnSpPr>
          <p:nvPr/>
        </p:nvCxnSpPr>
        <p:spPr bwMode="auto">
          <a:xfrm>
            <a:off x="1023938" y="3848100"/>
            <a:ext cx="384175" cy="14859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9" name="AutoShape 12"/>
          <p:cNvCxnSpPr>
            <a:cxnSpLocks noChangeShapeType="1"/>
            <a:stCxn id="19461" idx="7"/>
            <a:endCxn id="19462" idx="3"/>
          </p:cNvCxnSpPr>
          <p:nvPr/>
        </p:nvCxnSpPr>
        <p:spPr bwMode="auto">
          <a:xfrm flipV="1">
            <a:off x="3238500" y="2781300"/>
            <a:ext cx="1671638" cy="9858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9470" name="Text Box 13"/>
          <p:cNvSpPr txBox="1">
            <a:spLocks noChangeArrowheads="1"/>
          </p:cNvSpPr>
          <p:nvPr/>
        </p:nvSpPr>
        <p:spPr bwMode="auto">
          <a:xfrm>
            <a:off x="18288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9471" name="Text Box 14"/>
          <p:cNvSpPr txBox="1">
            <a:spLocks noChangeArrowheads="1"/>
          </p:cNvSpPr>
          <p:nvPr/>
        </p:nvSpPr>
        <p:spPr bwMode="auto">
          <a:xfrm>
            <a:off x="3733800" y="2362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9472" name="Text Box 15"/>
          <p:cNvSpPr txBox="1">
            <a:spLocks noChangeArrowheads="1"/>
          </p:cNvSpPr>
          <p:nvPr/>
        </p:nvSpPr>
        <p:spPr bwMode="auto">
          <a:xfrm>
            <a:off x="1905000" y="5486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9473" name="Text Box 16"/>
          <p:cNvSpPr txBox="1">
            <a:spLocks noChangeArrowheads="1"/>
          </p:cNvSpPr>
          <p:nvPr/>
        </p:nvSpPr>
        <p:spPr bwMode="auto">
          <a:xfrm>
            <a:off x="3276600" y="3124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9474" name="Text Box 17"/>
          <p:cNvSpPr txBox="1">
            <a:spLocks noChangeArrowheads="1"/>
          </p:cNvSpPr>
          <p:nvPr/>
        </p:nvSpPr>
        <p:spPr bwMode="auto">
          <a:xfrm>
            <a:off x="2711450" y="4114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9475" name="Text Box 18"/>
          <p:cNvSpPr txBox="1">
            <a:spLocks noChangeArrowheads="1"/>
          </p:cNvSpPr>
          <p:nvPr/>
        </p:nvSpPr>
        <p:spPr bwMode="auto">
          <a:xfrm>
            <a:off x="5105400" y="3048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2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9476" name="Oval 19"/>
          <p:cNvSpPr>
            <a:spLocks noChangeAspect="1" noChangeArrowheads="1"/>
          </p:cNvSpPr>
          <p:nvPr/>
        </p:nvSpPr>
        <p:spPr bwMode="auto">
          <a:xfrm>
            <a:off x="1905000" y="1981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7" name="Oval 20"/>
          <p:cNvSpPr>
            <a:spLocks noChangeAspect="1" noChangeArrowheads="1"/>
          </p:cNvSpPr>
          <p:nvPr/>
        </p:nvSpPr>
        <p:spPr bwMode="auto">
          <a:xfrm>
            <a:off x="990600" y="3657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78" name="AutoShape 21"/>
          <p:cNvCxnSpPr>
            <a:cxnSpLocks noChangeShapeType="1"/>
            <a:stCxn id="19476" idx="3"/>
            <a:endCxn id="19477" idx="0"/>
          </p:cNvCxnSpPr>
          <p:nvPr/>
        </p:nvCxnSpPr>
        <p:spPr bwMode="auto">
          <a:xfrm flipH="1">
            <a:off x="1103313" y="2171700"/>
            <a:ext cx="835025" cy="14859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79" name="AutoShape 22"/>
          <p:cNvCxnSpPr>
            <a:cxnSpLocks noChangeShapeType="1"/>
            <a:stCxn id="19461" idx="1"/>
            <a:endCxn id="19476" idx="5"/>
          </p:cNvCxnSpPr>
          <p:nvPr/>
        </p:nvCxnSpPr>
        <p:spPr bwMode="auto">
          <a:xfrm flipH="1" flipV="1">
            <a:off x="2095500" y="2171700"/>
            <a:ext cx="985838" cy="15954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9480" name="AutoShape 23"/>
          <p:cNvCxnSpPr>
            <a:cxnSpLocks noChangeShapeType="1"/>
            <a:stCxn id="19461" idx="2"/>
            <a:endCxn id="19477" idx="6"/>
          </p:cNvCxnSpPr>
          <p:nvPr/>
        </p:nvCxnSpPr>
        <p:spPr bwMode="auto">
          <a:xfrm flipH="1" flipV="1">
            <a:off x="1214438" y="3770313"/>
            <a:ext cx="1833562" cy="762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19481" name="Oval 24"/>
          <p:cNvSpPr>
            <a:spLocks noChangeAspect="1" noChangeArrowheads="1"/>
          </p:cNvSpPr>
          <p:nvPr/>
        </p:nvSpPr>
        <p:spPr bwMode="auto">
          <a:xfrm>
            <a:off x="50292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82" name="AutoShape 25"/>
          <p:cNvCxnSpPr>
            <a:cxnSpLocks noChangeShapeType="1"/>
            <a:stCxn id="19481" idx="0"/>
            <a:endCxn id="19462" idx="4"/>
          </p:cNvCxnSpPr>
          <p:nvPr/>
        </p:nvCxnSpPr>
        <p:spPr bwMode="auto">
          <a:xfrm flipH="1" flipV="1">
            <a:off x="4989513" y="2814638"/>
            <a:ext cx="152400" cy="96202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83" name="AutoShape 26"/>
          <p:cNvCxnSpPr>
            <a:cxnSpLocks noChangeShapeType="1"/>
            <a:stCxn id="19461" idx="6"/>
            <a:endCxn id="19481" idx="3"/>
          </p:cNvCxnSpPr>
          <p:nvPr/>
        </p:nvCxnSpPr>
        <p:spPr bwMode="auto">
          <a:xfrm>
            <a:off x="3271838" y="3846513"/>
            <a:ext cx="1790700" cy="12065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9484" name="Oval 27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9485" name="AutoShape 28"/>
          <p:cNvCxnSpPr>
            <a:cxnSpLocks noChangeShapeType="1"/>
            <a:stCxn id="19484" idx="0"/>
            <a:endCxn id="19461" idx="3"/>
          </p:cNvCxnSpPr>
          <p:nvPr/>
        </p:nvCxnSpPr>
        <p:spPr bwMode="auto">
          <a:xfrm flipV="1">
            <a:off x="2855913" y="3924300"/>
            <a:ext cx="225425" cy="17145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9486" name="AutoShape 29"/>
          <p:cNvCxnSpPr>
            <a:cxnSpLocks noChangeShapeType="1"/>
            <a:stCxn id="19467" idx="6"/>
            <a:endCxn id="19484" idx="3"/>
          </p:cNvCxnSpPr>
          <p:nvPr/>
        </p:nvCxnSpPr>
        <p:spPr bwMode="auto">
          <a:xfrm>
            <a:off x="1519238" y="5446713"/>
            <a:ext cx="1257300" cy="382587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87" name="AutoShape 30"/>
          <p:cNvCxnSpPr>
            <a:cxnSpLocks noChangeShapeType="1"/>
            <a:stCxn id="19477" idx="5"/>
            <a:endCxn id="19484" idx="1"/>
          </p:cNvCxnSpPr>
          <p:nvPr/>
        </p:nvCxnSpPr>
        <p:spPr bwMode="auto">
          <a:xfrm>
            <a:off x="1181100" y="3848100"/>
            <a:ext cx="1595438" cy="18240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88" name="AutoShape 31"/>
          <p:cNvCxnSpPr>
            <a:cxnSpLocks noChangeShapeType="1"/>
            <a:stCxn id="19467" idx="0"/>
            <a:endCxn id="19476" idx="4"/>
          </p:cNvCxnSpPr>
          <p:nvPr/>
        </p:nvCxnSpPr>
        <p:spPr bwMode="auto">
          <a:xfrm flipV="1">
            <a:off x="1408113" y="2205038"/>
            <a:ext cx="609600" cy="31289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89" name="AutoShape 32"/>
          <p:cNvCxnSpPr>
            <a:cxnSpLocks noChangeShapeType="1"/>
            <a:endCxn id="19460" idx="3"/>
          </p:cNvCxnSpPr>
          <p:nvPr/>
        </p:nvCxnSpPr>
        <p:spPr bwMode="auto">
          <a:xfrm flipV="1">
            <a:off x="1219200" y="2019300"/>
            <a:ext cx="2319338" cy="1714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90" name="AutoShape 33"/>
          <p:cNvCxnSpPr>
            <a:cxnSpLocks noChangeShapeType="1"/>
            <a:endCxn id="19462" idx="1"/>
          </p:cNvCxnSpPr>
          <p:nvPr/>
        </p:nvCxnSpPr>
        <p:spPr bwMode="auto">
          <a:xfrm>
            <a:off x="2133600" y="2133600"/>
            <a:ext cx="2776538" cy="4905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91" name="AutoShape 34"/>
          <p:cNvCxnSpPr>
            <a:cxnSpLocks noChangeShapeType="1"/>
            <a:stCxn id="19460" idx="4"/>
            <a:endCxn id="19481" idx="1"/>
          </p:cNvCxnSpPr>
          <p:nvPr/>
        </p:nvCxnSpPr>
        <p:spPr bwMode="auto">
          <a:xfrm>
            <a:off x="3617913" y="2052638"/>
            <a:ext cx="1444625" cy="17573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19492" name="Oval 35"/>
          <p:cNvSpPr>
            <a:spLocks noChangeAspect="1" noChangeArrowheads="1"/>
          </p:cNvSpPr>
          <p:nvPr/>
        </p:nvSpPr>
        <p:spPr bwMode="auto">
          <a:xfrm>
            <a:off x="3733800" y="5446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93" name="Oval 36"/>
          <p:cNvSpPr>
            <a:spLocks noChangeAspect="1" noChangeArrowheads="1"/>
          </p:cNvSpPr>
          <p:nvPr/>
        </p:nvSpPr>
        <p:spPr bwMode="auto">
          <a:xfrm>
            <a:off x="3429000" y="55673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94" name="Oval 37"/>
          <p:cNvSpPr>
            <a:spLocks noChangeAspect="1" noChangeArrowheads="1"/>
          </p:cNvSpPr>
          <p:nvPr/>
        </p:nvSpPr>
        <p:spPr bwMode="auto">
          <a:xfrm>
            <a:off x="3967163" y="5257800"/>
            <a:ext cx="115887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BAB593-10C1-4A9A-8735-7596FB0D7441}" type="slidenum">
              <a:rPr lang="en-US" smtClean="0">
                <a:latin typeface="Arial" charset="0"/>
              </a:rPr>
              <a:pPr/>
              <a:t>18</a:t>
            </a:fld>
            <a:endParaRPr lang="en-US" smtClean="0">
              <a:latin typeface="Arial" charset="0"/>
            </a:endParaRP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Metric weighted </a:t>
            </a:r>
            <a:r>
              <a:rPr lang="en-US" sz="4000" i="1" dirty="0" smtClean="0"/>
              <a:t>k</a:t>
            </a:r>
            <a:r>
              <a:rPr lang="en-US" sz="4000" dirty="0" smtClean="0"/>
              <a:t>-center</a:t>
            </a:r>
            <a:endParaRPr lang="ru-RU" sz="4000" dirty="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3600" i="1" dirty="0" smtClean="0">
              <a:solidFill>
                <a:schemeClr val="accent2"/>
              </a:solidFill>
            </a:endParaRPr>
          </a:p>
          <a:p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a complete undirected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 </a:t>
            </a:r>
            <a:r>
              <a:rPr lang="en-US" sz="2800" dirty="0" smtClean="0"/>
              <a:t>with nonnegative  edge costs satisfying the triangle inequality, a weight function on vertices, </a:t>
            </a:r>
            <a:r>
              <a:rPr lang="en-US" sz="2800" i="1" dirty="0" smtClean="0"/>
              <a:t>w</a:t>
            </a:r>
            <a:r>
              <a:rPr lang="en-US" sz="2800" dirty="0" smtClean="0"/>
              <a:t>: </a:t>
            </a:r>
            <a:r>
              <a:rPr lang="en-US" sz="2800" i="1" dirty="0" smtClean="0"/>
              <a:t>V → </a:t>
            </a:r>
            <a:r>
              <a:rPr lang="en-US" sz="2800" b="1" dirty="0" smtClean="0">
                <a:cs typeface="Times New Roman" pitchFamily="18" charset="0"/>
              </a:rPr>
              <a:t>R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/>
              <a:t>       and a bound </a:t>
            </a:r>
            <a:r>
              <a:rPr lang="en-US" sz="2800" i="1" dirty="0" smtClean="0"/>
              <a:t>W</a:t>
            </a:r>
            <a:r>
              <a:rPr lang="en-US" sz="2800" dirty="0" smtClean="0">
                <a:sym typeface="Symbol"/>
              </a:rPr>
              <a:t></a:t>
            </a:r>
            <a:r>
              <a:rPr lang="en-US" sz="2800" dirty="0" smtClean="0"/>
              <a:t> </a:t>
            </a:r>
            <a:r>
              <a:rPr lang="en-US" sz="2800" b="1" dirty="0" smtClean="0">
                <a:cs typeface="Times New Roman" pitchFamily="18" charset="0"/>
              </a:rPr>
              <a:t>R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/>
              <a:t>. </a:t>
            </a:r>
            <a:r>
              <a:rPr lang="en-US" sz="2800" dirty="0" smtClean="0">
                <a:cs typeface="Times New Roman" pitchFamily="18" charset="0"/>
              </a:rPr>
              <a:t>For any set 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sym typeface="Symbol" pitchFamily="18" charset="2"/>
              </a:rPr>
              <a:t> </a:t>
            </a:r>
            <a:r>
              <a:rPr lang="en-US" sz="2800" i="1" dirty="0" smtClean="0">
                <a:sym typeface="Symbol" pitchFamily="18" charset="2"/>
              </a:rPr>
              <a:t>V </a:t>
            </a:r>
            <a:r>
              <a:rPr lang="en-US" sz="2800" dirty="0" smtClean="0">
                <a:sym typeface="Symbol" pitchFamily="18" charset="2"/>
              </a:rPr>
              <a:t>and vertex</a:t>
            </a:r>
            <a:r>
              <a:rPr lang="en-US" sz="2800" i="1" dirty="0" smtClean="0">
                <a:sym typeface="Symbol" pitchFamily="18" charset="2"/>
              </a:rPr>
              <a:t> v </a:t>
            </a:r>
            <a:r>
              <a:rPr lang="en-US" sz="2800" dirty="0" smtClean="0">
                <a:sym typeface="Symbol" pitchFamily="18" charset="2"/>
              </a:rPr>
              <a:t>define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i="1" dirty="0" smtClean="0">
                <a:sym typeface="Symbol" pitchFamily="18" charset="2"/>
              </a:rPr>
              <a:t>connect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v</a:t>
            </a:r>
            <a:r>
              <a:rPr lang="en-US" sz="2800" dirty="0" err="1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ru-RU" sz="2800" dirty="0" smtClean="0"/>
              <a:t>)</a:t>
            </a:r>
            <a:r>
              <a:rPr lang="en-US" sz="2800" dirty="0" smtClean="0"/>
              <a:t> = min{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u</a:t>
            </a:r>
            <a:r>
              <a:rPr lang="en-US" sz="2800" dirty="0" err="1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v</a:t>
            </a:r>
            <a:r>
              <a:rPr lang="ru-RU" sz="2800" dirty="0" smtClean="0"/>
              <a:t>)</a:t>
            </a:r>
            <a:r>
              <a:rPr lang="en-US" sz="2800" dirty="0" smtClean="0">
                <a:cs typeface="Times New Roman" pitchFamily="18" charset="0"/>
              </a:rPr>
              <a:t>|</a:t>
            </a:r>
            <a:r>
              <a:rPr lang="en-US" sz="2800" i="1" dirty="0" err="1" smtClean="0">
                <a:cs typeface="Times New Roman" pitchFamily="18" charset="0"/>
              </a:rPr>
              <a:t>u</a:t>
            </a:r>
            <a:r>
              <a:rPr lang="en-US" sz="2800" b="1" dirty="0" err="1" smtClean="0">
                <a:sym typeface="Symbol" pitchFamily="18" charset="2"/>
              </a:rPr>
              <a:t>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dirty="0" smtClean="0">
                <a:cs typeface="Times New Roman" pitchFamily="18" charset="0"/>
              </a:rPr>
              <a:t>}.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set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sym typeface="Symbol" pitchFamily="18" charset="2"/>
              </a:rPr>
              <a:t> </a:t>
            </a:r>
            <a:r>
              <a:rPr lang="en-US" sz="2800" i="1" dirty="0" smtClean="0">
                <a:sym typeface="Symbol" pitchFamily="18" charset="2"/>
              </a:rPr>
              <a:t>V</a:t>
            </a:r>
            <a:r>
              <a:rPr lang="ru-RU" sz="2800" dirty="0" smtClean="0"/>
              <a:t> </a:t>
            </a:r>
            <a:r>
              <a:rPr lang="en-US" sz="2800" dirty="0" smtClean="0"/>
              <a:t>of total weight at most </a:t>
            </a:r>
            <a:r>
              <a:rPr lang="en-US" sz="2800" i="1" dirty="0" smtClean="0"/>
              <a:t>W</a:t>
            </a:r>
            <a:r>
              <a:rPr lang="en-US" sz="2800" dirty="0" smtClean="0"/>
              <a:t>, so as to minimize  </a:t>
            </a:r>
            <a:r>
              <a:rPr lang="en-US" sz="2800" dirty="0" err="1" smtClean="0"/>
              <a:t>max</a:t>
            </a:r>
            <a:r>
              <a:rPr lang="en-US" sz="2800" i="1" baseline="-25000" dirty="0" err="1" smtClean="0"/>
              <a:t>v</a:t>
            </a:r>
            <a:r>
              <a:rPr lang="en-US" sz="2800" dirty="0" smtClean="0"/>
              <a:t>{</a:t>
            </a:r>
            <a:r>
              <a:rPr lang="en-US" sz="2800" i="1" dirty="0" smtClean="0">
                <a:sym typeface="Symbol" pitchFamily="18" charset="2"/>
              </a:rPr>
              <a:t>connect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v</a:t>
            </a:r>
            <a:r>
              <a:rPr lang="en-US" sz="2800" dirty="0" err="1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ru-RU" sz="2800" dirty="0" smtClean="0"/>
              <a:t>)</a:t>
            </a:r>
            <a:r>
              <a:rPr lang="en-US" sz="2800" dirty="0" smtClean="0"/>
              <a:t>}.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546A67-0002-4CA9-8CC4-40C791AF5A07}" type="slidenum">
              <a:rPr lang="en-US" smtClean="0">
                <a:latin typeface="Arial" charset="0"/>
              </a:rPr>
              <a:pPr/>
              <a:t>19</a:t>
            </a:fld>
            <a:endParaRPr lang="en-US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Weight</a:t>
            </a:r>
            <a:r>
              <a:rPr lang="ru-RU" sz="4000" dirty="0" smtClean="0"/>
              <a:t> </a:t>
            </a:r>
            <a:r>
              <a:rPr lang="en-US" sz="4000" dirty="0" smtClean="0"/>
              <a:t>dominating set</a:t>
            </a:r>
            <a:endParaRPr lang="ru-RU" sz="4000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Let </a:t>
            </a:r>
            <a:r>
              <a:rPr lang="en-US" dirty="0" err="1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wdom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(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) denote the weight of minimum weight dominating set in</a:t>
            </a:r>
            <a:r>
              <a:rPr lang="ru-RU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smtClean="0">
                <a:solidFill>
                  <a:srgbClr val="FF0000"/>
                </a:solidFill>
              </a:rPr>
              <a:t>G</a:t>
            </a:r>
            <a:r>
              <a:rPr lang="ru-RU" dirty="0" smtClean="0">
                <a:solidFill>
                  <a:srgbClr val="FF0000"/>
                </a:solidFill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  <a:sym typeface="Symbol" pitchFamily="18" charset="2"/>
              </a:rPr>
              <a:t>Calculating 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 smtClean="0">
                <a:cs typeface="Times New Roman" pitchFamily="18" charset="0"/>
                <a:sym typeface="Symbol" pitchFamily="18" charset="2"/>
              </a:rPr>
              <a:t>wdom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(</a:t>
            </a:r>
            <a:r>
              <a:rPr lang="en-US" i="1" dirty="0" smtClean="0"/>
              <a:t>G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) is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NP-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hard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.</a:t>
            </a:r>
            <a:endParaRPr lang="en-US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209B97-FCA1-40D1-9D88-13E35FBC689C}" type="slidenum">
              <a:rPr lang="en-US" smtClean="0">
                <a:latin typeface="Arial" charset="0"/>
              </a:rPr>
              <a:pPr/>
              <a:t>2</a:t>
            </a:fld>
            <a:endParaRPr lang="en-US" smtClean="0">
              <a:latin typeface="Arial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Metric </a:t>
            </a:r>
            <a:r>
              <a:rPr lang="en-US" i="1" dirty="0" smtClean="0"/>
              <a:t>k</a:t>
            </a:r>
            <a:r>
              <a:rPr lang="en-US" dirty="0" smtClean="0"/>
              <a:t>-center</a:t>
            </a:r>
            <a:endParaRPr lang="ru-RU" dirty="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4525963"/>
          </a:xfrm>
        </p:spPr>
        <p:txBody>
          <a:bodyPr/>
          <a:lstStyle/>
          <a:p>
            <a:pPr eaLnBrk="1" hangingPunct="1"/>
            <a:endParaRPr lang="ru-RU" i="1" dirty="0" smtClean="0">
              <a:solidFill>
                <a:schemeClr val="accent2"/>
              </a:solidFill>
            </a:endParaRPr>
          </a:p>
          <a:p>
            <a:r>
              <a:rPr lang="en-US" sz="2400" i="1" dirty="0" smtClean="0">
                <a:solidFill>
                  <a:schemeClr val="accent2"/>
                </a:solidFill>
              </a:rPr>
              <a:t>Given</a:t>
            </a:r>
            <a:r>
              <a:rPr lang="en-US" sz="2400" dirty="0" smtClean="0"/>
              <a:t> a complete undirected graph </a:t>
            </a:r>
            <a:r>
              <a:rPr lang="en-US" sz="2400" i="1" dirty="0" smtClean="0"/>
              <a:t>G</a:t>
            </a:r>
            <a:r>
              <a:rPr lang="ru-RU" sz="2400" i="1" dirty="0" smtClean="0"/>
              <a:t> </a:t>
            </a:r>
            <a:r>
              <a:rPr lang="ru-RU" sz="2400" dirty="0" smtClean="0"/>
              <a:t>= (</a:t>
            </a:r>
            <a:r>
              <a:rPr lang="en-US" sz="2400" i="1" dirty="0" smtClean="0"/>
              <a:t>V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i="1" dirty="0" smtClean="0"/>
              <a:t>E</a:t>
            </a:r>
            <a:r>
              <a:rPr lang="ru-RU" sz="2400" dirty="0" smtClean="0"/>
              <a:t>) </a:t>
            </a:r>
            <a:r>
              <a:rPr lang="en-US" sz="2400" dirty="0" smtClean="0"/>
              <a:t>with nonnegative  edge costs satisfying the triangle inequality,        and </a:t>
            </a:r>
            <a:r>
              <a:rPr lang="en-US" sz="2400" i="1" dirty="0" smtClean="0"/>
              <a:t>k</a:t>
            </a:r>
            <a:r>
              <a:rPr lang="en-US" sz="2400" dirty="0" smtClean="0"/>
              <a:t> is a positive integer. </a:t>
            </a:r>
            <a:r>
              <a:rPr lang="en-US" sz="2400" dirty="0" smtClean="0">
                <a:cs typeface="Times New Roman" pitchFamily="18" charset="0"/>
              </a:rPr>
              <a:t>For any set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sym typeface="Symbol" pitchFamily="18" charset="2"/>
              </a:rPr>
              <a:t> </a:t>
            </a:r>
            <a:r>
              <a:rPr lang="en-US" sz="2400" i="1" dirty="0" smtClean="0">
                <a:sym typeface="Symbol" pitchFamily="18" charset="2"/>
              </a:rPr>
              <a:t>V </a:t>
            </a:r>
            <a:r>
              <a:rPr lang="en-US" sz="2400" dirty="0" smtClean="0">
                <a:sym typeface="Symbol" pitchFamily="18" charset="2"/>
              </a:rPr>
              <a:t>and vertex</a:t>
            </a:r>
            <a:r>
              <a:rPr lang="en-US" sz="2400" i="1" dirty="0" smtClean="0">
                <a:sym typeface="Symbol" pitchFamily="18" charset="2"/>
              </a:rPr>
              <a:t> v </a:t>
            </a:r>
            <a:r>
              <a:rPr lang="en-US" sz="2400" dirty="0" smtClean="0">
                <a:sym typeface="Symbol" pitchFamily="18" charset="2"/>
              </a:rPr>
              <a:t>define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connect</a:t>
            </a:r>
            <a:r>
              <a:rPr lang="ru-RU" sz="2400" dirty="0" smtClean="0"/>
              <a:t>(</a:t>
            </a:r>
            <a:r>
              <a:rPr lang="en-US" sz="2400" i="1" dirty="0" err="1" smtClean="0">
                <a:cs typeface="Times New Roman" pitchFamily="18" charset="0"/>
              </a:rPr>
              <a:t>v</a:t>
            </a:r>
            <a:r>
              <a:rPr lang="en-US" sz="2400" dirty="0" err="1" smtClean="0">
                <a:cs typeface="Times New Roman" pitchFamily="18" charset="0"/>
              </a:rPr>
              <a:t>,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ru-RU" sz="2400" dirty="0" smtClean="0"/>
              <a:t>)</a:t>
            </a:r>
            <a:r>
              <a:rPr lang="en-US" sz="2400" dirty="0" smtClean="0"/>
              <a:t> = min{</a:t>
            </a:r>
            <a:r>
              <a:rPr lang="en-US" sz="2400" i="1" dirty="0" smtClean="0"/>
              <a:t>cost</a:t>
            </a:r>
            <a:r>
              <a:rPr lang="ru-RU" sz="2400" dirty="0" smtClean="0"/>
              <a:t>(</a:t>
            </a:r>
            <a:r>
              <a:rPr lang="en-US" sz="2400" i="1" dirty="0" err="1" smtClean="0">
                <a:cs typeface="Times New Roman" pitchFamily="18" charset="0"/>
              </a:rPr>
              <a:t>u</a:t>
            </a:r>
            <a:r>
              <a:rPr lang="en-US" sz="2400" dirty="0" err="1" smtClean="0">
                <a:cs typeface="Times New Roman" pitchFamily="18" charset="0"/>
              </a:rPr>
              <a:t>,</a:t>
            </a:r>
            <a:r>
              <a:rPr lang="en-US" sz="2400" i="1" dirty="0" err="1" smtClean="0">
                <a:cs typeface="Times New Roman" pitchFamily="18" charset="0"/>
              </a:rPr>
              <a:t>v</a:t>
            </a:r>
            <a:r>
              <a:rPr lang="ru-RU" sz="2400" dirty="0" smtClean="0"/>
              <a:t>)</a:t>
            </a:r>
            <a:r>
              <a:rPr lang="en-US" sz="2400" dirty="0" smtClean="0">
                <a:cs typeface="Times New Roman" pitchFamily="18" charset="0"/>
              </a:rPr>
              <a:t>|</a:t>
            </a:r>
            <a:r>
              <a:rPr lang="en-US" sz="2400" i="1" dirty="0" err="1" smtClean="0">
                <a:cs typeface="Times New Roman" pitchFamily="18" charset="0"/>
              </a:rPr>
              <a:t>u</a:t>
            </a:r>
            <a:r>
              <a:rPr lang="en-US" sz="2400" b="1" dirty="0" err="1" smtClean="0">
                <a:sym typeface="Symbol" pitchFamily="18" charset="2"/>
              </a:rPr>
              <a:t>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dirty="0" smtClean="0">
                <a:cs typeface="Times New Roman" pitchFamily="18" charset="0"/>
              </a:rPr>
              <a:t>} (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cost of the cheapest edge from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a vertex in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</a:t>
            </a:r>
            <a:r>
              <a:rPr lang="ru-RU" sz="2400" dirty="0" smtClean="0">
                <a:cs typeface="Times New Roman" pitchFamily="18" charset="0"/>
              </a:rPr>
              <a:t>.</a:t>
            </a:r>
            <a:r>
              <a:rPr lang="en-US" sz="2400" dirty="0" smtClean="0">
                <a:cs typeface="Times New Roman" pitchFamily="18" charset="0"/>
              </a:rPr>
              <a:t>)</a:t>
            </a:r>
            <a:r>
              <a:rPr lang="ru-RU" sz="2400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400" i="1" dirty="0" smtClean="0">
                <a:solidFill>
                  <a:schemeClr val="accent2"/>
                </a:solidFill>
              </a:rPr>
              <a:t>Find </a:t>
            </a:r>
            <a:r>
              <a:rPr lang="en-US" sz="2400" dirty="0" smtClean="0"/>
              <a:t>a set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sym typeface="Symbol" pitchFamily="18" charset="2"/>
              </a:rPr>
              <a:t> </a:t>
            </a:r>
            <a:r>
              <a:rPr lang="en-US" sz="2400" i="1" dirty="0" smtClean="0">
                <a:sym typeface="Symbol" pitchFamily="18" charset="2"/>
              </a:rPr>
              <a:t>V</a:t>
            </a:r>
            <a:r>
              <a:rPr lang="en-US" sz="2400" dirty="0" smtClean="0"/>
              <a:t>,</a:t>
            </a:r>
            <a:r>
              <a:rPr lang="ru-RU" sz="2400" dirty="0" smtClean="0"/>
              <a:t> </a:t>
            </a:r>
            <a:r>
              <a:rPr lang="en-US" sz="2400" dirty="0" smtClean="0"/>
              <a:t>with</a:t>
            </a:r>
            <a:r>
              <a:rPr lang="ru-RU" sz="2400" dirty="0" smtClean="0"/>
              <a:t> </a:t>
            </a:r>
            <a:r>
              <a:rPr lang="en-US" sz="2400" dirty="0" smtClean="0"/>
              <a:t>|</a:t>
            </a:r>
            <a:r>
              <a:rPr lang="en-US" sz="2400" i="1" dirty="0" smtClean="0"/>
              <a:t>S</a:t>
            </a:r>
            <a:r>
              <a:rPr lang="en-US" sz="2400" dirty="0" smtClean="0"/>
              <a:t>|=</a:t>
            </a:r>
            <a:r>
              <a:rPr lang="en-US" sz="2400" i="1" dirty="0" smtClean="0"/>
              <a:t>k</a:t>
            </a:r>
            <a:r>
              <a:rPr lang="en-US" sz="2400" dirty="0" smtClean="0"/>
              <a:t>, so as to minimize  </a:t>
            </a:r>
            <a:r>
              <a:rPr lang="en-US" sz="2400" dirty="0" err="1" smtClean="0"/>
              <a:t>max</a:t>
            </a:r>
            <a:r>
              <a:rPr lang="en-US" sz="2400" i="1" baseline="-25000" dirty="0" err="1" smtClean="0"/>
              <a:t>v</a:t>
            </a:r>
            <a:r>
              <a:rPr lang="en-US" sz="2400" dirty="0" smtClean="0"/>
              <a:t>{</a:t>
            </a:r>
            <a:r>
              <a:rPr lang="en-US" sz="2400" i="1" dirty="0" smtClean="0">
                <a:sym typeface="Symbol" pitchFamily="18" charset="2"/>
              </a:rPr>
              <a:t>connect</a:t>
            </a:r>
            <a:r>
              <a:rPr lang="ru-RU" sz="2400" dirty="0" smtClean="0"/>
              <a:t>(</a:t>
            </a:r>
            <a:r>
              <a:rPr lang="en-US" sz="2400" i="1" dirty="0" err="1" smtClean="0">
                <a:cs typeface="Times New Roman" pitchFamily="18" charset="0"/>
              </a:rPr>
              <a:t>v</a:t>
            </a:r>
            <a:r>
              <a:rPr lang="en-US" sz="2400" dirty="0" err="1" smtClean="0">
                <a:cs typeface="Times New Roman" pitchFamily="18" charset="0"/>
              </a:rPr>
              <a:t>,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ru-RU" sz="2400" dirty="0" smtClean="0"/>
              <a:t>)</a:t>
            </a:r>
            <a:r>
              <a:rPr lang="en-US" sz="2400" dirty="0" smtClean="0"/>
              <a:t>}.</a:t>
            </a:r>
            <a:endParaRPr lang="ru-RU" sz="2400" dirty="0" smtClean="0"/>
          </a:p>
          <a:p>
            <a:pPr eaLnBrk="1" hangingPunct="1"/>
            <a:r>
              <a:rPr lang="en-US" sz="2400" dirty="0" smtClean="0"/>
              <a:t>The metric </a:t>
            </a:r>
            <a:r>
              <a:rPr lang="en-US" sz="2400" i="1" dirty="0" smtClean="0"/>
              <a:t>k</a:t>
            </a:r>
            <a:r>
              <a:rPr lang="en-US" sz="2400" dirty="0" smtClean="0"/>
              <a:t>-center problem is NP-hard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E8CC9F-2570-46DE-8E13-710D07627B49}" type="slidenum">
              <a:rPr lang="en-US" smtClean="0">
                <a:latin typeface="Arial" charset="0"/>
              </a:rPr>
              <a:pPr/>
              <a:t>20</a:t>
            </a:fld>
            <a:endParaRPr lang="en-US" smtClean="0">
              <a:latin typeface="Arial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Parametric pruning</a:t>
            </a:r>
            <a:endParaRPr lang="ru-RU" dirty="0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7848600" cy="45259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Sort the edges of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en-US" sz="2800" dirty="0" smtClean="0"/>
              <a:t>in </a:t>
            </a:r>
            <a:r>
              <a:rPr lang="en-US" sz="2800" dirty="0" err="1" smtClean="0"/>
              <a:t>nondecreasing</a:t>
            </a:r>
            <a:r>
              <a:rPr lang="en-US" sz="2800" dirty="0" smtClean="0"/>
              <a:t> order of cost, i.e.</a:t>
            </a:r>
            <a:r>
              <a:rPr lang="ru-RU" sz="2800" dirty="0" smtClean="0"/>
              <a:t>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ru-RU" sz="2800" dirty="0" smtClean="0"/>
              <a:t>)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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ru-RU" sz="2800" dirty="0" smtClean="0"/>
              <a:t>)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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 …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m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r>
              <a:rPr lang="ru-RU" sz="2800" dirty="0" smtClean="0">
                <a:cs typeface="Times New Roman" pitchFamily="18" charset="0"/>
              </a:rPr>
              <a:t> 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Let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i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err="1" smtClean="0"/>
              <a:t>E</a:t>
            </a:r>
            <a:r>
              <a:rPr lang="en-US" sz="2800" i="1" baseline="-25000" dirty="0" err="1" smtClean="0"/>
              <a:t>i</a:t>
            </a:r>
            <a:r>
              <a:rPr lang="ru-RU" sz="2800" dirty="0" smtClean="0"/>
              <a:t>), </a:t>
            </a:r>
            <a:r>
              <a:rPr lang="en-US" sz="2800" dirty="0" smtClean="0"/>
              <a:t>where</a:t>
            </a:r>
            <a:r>
              <a:rPr lang="ru-RU" sz="2800" dirty="0" smtClean="0"/>
              <a:t> </a:t>
            </a:r>
            <a:r>
              <a:rPr lang="en-US" sz="2800" i="1" dirty="0" err="1" smtClean="0"/>
              <a:t>E</a:t>
            </a:r>
            <a:r>
              <a:rPr lang="en-US" sz="2800" i="1" baseline="-25000" dirty="0" err="1" smtClean="0"/>
              <a:t>i</a:t>
            </a:r>
            <a:r>
              <a:rPr lang="ru-RU" sz="2800" i="1" dirty="0" smtClean="0"/>
              <a:t>=</a:t>
            </a:r>
            <a:r>
              <a:rPr lang="en-US" sz="2800" dirty="0" smtClean="0"/>
              <a:t>{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dirty="0" smtClean="0"/>
              <a:t>, 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en-US" sz="2800" dirty="0" smtClean="0"/>
              <a:t>,…, 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i</a:t>
            </a:r>
            <a:r>
              <a:rPr lang="en-US" sz="2800" dirty="0" smtClean="0"/>
              <a:t>}.</a:t>
            </a:r>
          </a:p>
          <a:p>
            <a:pPr eaLnBrk="1" hangingPunct="1"/>
            <a:r>
              <a:rPr lang="en-US" sz="2800" dirty="0" smtClean="0"/>
              <a:t>We need to find the smallest index </a:t>
            </a:r>
            <a:r>
              <a:rPr lang="ru-RU" sz="2800" dirty="0" smtClean="0"/>
              <a:t>индекс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 such that</a:t>
            </a:r>
            <a:r>
              <a:rPr lang="ru-RU" sz="2800" dirty="0" smtClean="0"/>
              <a:t> </a:t>
            </a:r>
            <a:r>
              <a:rPr lang="en-US" sz="2800" dirty="0" err="1" smtClean="0">
                <a:cs typeface="Times New Roman" pitchFamily="18" charset="0"/>
                <a:sym typeface="Symbol" pitchFamily="18" charset="2"/>
              </a:rPr>
              <a:t>wdom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(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i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)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 </a:t>
            </a:r>
            <a:r>
              <a:rPr lang="en-US" sz="2800" i="1" dirty="0" smtClean="0"/>
              <a:t>W</a:t>
            </a:r>
            <a:r>
              <a:rPr lang="ru-RU" sz="2800" i="1" dirty="0" smtClean="0"/>
              <a:t>.</a:t>
            </a:r>
            <a:r>
              <a:rPr lang="en-US" sz="2800" i="1" dirty="0" smtClean="0"/>
              <a:t> </a:t>
            </a:r>
            <a:r>
              <a:rPr lang="en-US" sz="2800" dirty="0" smtClean="0"/>
              <a:t>If </a:t>
            </a:r>
            <a:r>
              <a:rPr lang="en-US" sz="2800" i="1" dirty="0" err="1" smtClean="0"/>
              <a:t>i</a:t>
            </a:r>
            <a:r>
              <a:rPr lang="en-US" sz="2800" dirty="0" smtClean="0"/>
              <a:t>* is this index, then the cost of the optimal solution is OPT =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i</a:t>
            </a:r>
            <a:r>
              <a:rPr lang="en-US" sz="2800" i="1" baseline="-25000" dirty="0" smtClean="0">
                <a:cs typeface="Times New Roman" pitchFamily="18" charset="0"/>
              </a:rPr>
              <a:t>*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endParaRPr lang="ru-RU" sz="2800" i="1" dirty="0" smtClean="0"/>
          </a:p>
          <a:p>
            <a:pPr eaLnBrk="1" hangingPunct="1"/>
            <a:endParaRPr lang="en-US" sz="2800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E7E43E-20FE-4E81-9BE5-9585B6CA4DBE}" type="slidenum">
              <a:rPr lang="en-US" smtClean="0">
                <a:latin typeface="Arial" charset="0"/>
              </a:rPr>
              <a:pPr/>
              <a:t>21</a:t>
            </a:fld>
            <a:endParaRPr lang="en-US" smtClean="0">
              <a:latin typeface="Arial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Lightest neighbors</a:t>
            </a:r>
            <a:endParaRPr lang="ru-RU" dirty="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Given a vertex weighted graph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smtClean="0"/>
              <a:t>E</a:t>
            </a:r>
            <a:r>
              <a:rPr lang="ru-RU" sz="2800" dirty="0" smtClean="0"/>
              <a:t>)</a:t>
            </a:r>
            <a:r>
              <a:rPr lang="en-US" sz="2800" dirty="0" smtClean="0"/>
              <a:t> let</a:t>
            </a:r>
            <a:r>
              <a:rPr lang="ru-RU" sz="2800" dirty="0" smtClean="0"/>
              <a:t> </a:t>
            </a:r>
            <a:r>
              <a:rPr lang="en-US" sz="2800" i="1" dirty="0" smtClean="0"/>
              <a:t>I</a:t>
            </a:r>
            <a:r>
              <a:rPr lang="ru-RU" sz="2800" dirty="0" smtClean="0"/>
              <a:t> </a:t>
            </a:r>
            <a:r>
              <a:rPr lang="en-US" sz="2800" dirty="0" smtClean="0"/>
              <a:t>be an independent set in</a:t>
            </a:r>
            <a:r>
              <a:rPr lang="ru-RU" sz="2800" dirty="0" smtClean="0"/>
              <a:t> </a:t>
            </a:r>
            <a:r>
              <a:rPr lang="en-US" sz="2800" i="1" dirty="0" smtClean="0"/>
              <a:t>G</a:t>
            </a:r>
            <a:r>
              <a:rPr lang="en-US" sz="2800" baseline="40000" dirty="0" smtClean="0"/>
              <a:t>2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dirty="0" smtClean="0"/>
              <a:t>For each </a:t>
            </a:r>
            <a:r>
              <a:rPr lang="en-US" sz="2800" i="1" dirty="0" err="1" smtClean="0"/>
              <a:t>u</a:t>
            </a:r>
            <a:r>
              <a:rPr lang="en-US" sz="2800" dirty="0" err="1" smtClean="0">
                <a:sym typeface="Symbol" pitchFamily="18" charset="2"/>
              </a:rPr>
              <a:t></a:t>
            </a:r>
            <a:r>
              <a:rPr lang="en-US" sz="2800" i="1" dirty="0" err="1" smtClean="0">
                <a:cs typeface="Times New Roman" pitchFamily="18" charset="0"/>
              </a:rPr>
              <a:t>I</a:t>
            </a:r>
            <a:r>
              <a:rPr lang="en-US" sz="2800" dirty="0" smtClean="0"/>
              <a:t>, let</a:t>
            </a:r>
            <a:r>
              <a:rPr lang="ru-RU" sz="2800" dirty="0" smtClean="0"/>
              <a:t> </a:t>
            </a:r>
            <a:r>
              <a:rPr lang="en-US" sz="2800" i="1" dirty="0" smtClean="0"/>
              <a:t>s</a:t>
            </a:r>
            <a:r>
              <a:rPr lang="en-US" sz="2800" dirty="0" smtClean="0"/>
              <a:t>(</a:t>
            </a:r>
            <a:r>
              <a:rPr lang="en-US" sz="2800" i="1" dirty="0" smtClean="0"/>
              <a:t>u</a:t>
            </a:r>
            <a:r>
              <a:rPr lang="en-US" sz="2800" dirty="0" smtClean="0"/>
              <a:t>)</a:t>
            </a:r>
            <a:r>
              <a:rPr lang="en-US" sz="2800" dirty="0" smtClean="0">
                <a:sym typeface="Symbol" pitchFamily="18" charset="2"/>
              </a:rPr>
              <a:t> denote a lightest neighbor of</a:t>
            </a:r>
            <a:r>
              <a:rPr lang="ru-RU" sz="2800" dirty="0" smtClean="0"/>
              <a:t> </a:t>
            </a:r>
            <a:r>
              <a:rPr lang="en-US" sz="2800" i="1" dirty="0" smtClean="0"/>
              <a:t>u </a:t>
            </a:r>
            <a:r>
              <a:rPr lang="en-US" sz="2800" dirty="0" smtClean="0"/>
              <a:t>in</a:t>
            </a:r>
            <a:r>
              <a:rPr lang="ru-RU" sz="2800" dirty="0" smtClean="0"/>
              <a:t> </a:t>
            </a:r>
            <a:r>
              <a:rPr lang="en-US" sz="2800" i="1" dirty="0" smtClean="0"/>
              <a:t>G</a:t>
            </a:r>
            <a:r>
              <a:rPr lang="en-US" sz="2800" dirty="0" smtClean="0"/>
              <a:t>, where </a:t>
            </a:r>
            <a:r>
              <a:rPr lang="en-US" sz="2800" i="1" dirty="0" smtClean="0"/>
              <a:t>u </a:t>
            </a:r>
            <a:r>
              <a:rPr lang="en-US" sz="2800" dirty="0" smtClean="0"/>
              <a:t>is also considered a neighbor of itself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dirty="0" smtClean="0"/>
              <a:t>Let</a:t>
            </a:r>
            <a:r>
              <a:rPr lang="en-US" sz="2800" i="1" dirty="0" smtClean="0"/>
              <a:t> S </a:t>
            </a:r>
            <a:r>
              <a:rPr lang="en-US" sz="2800" dirty="0" smtClean="0"/>
              <a:t>= {</a:t>
            </a:r>
            <a:r>
              <a:rPr lang="en-US" sz="2800" i="1" dirty="0" smtClean="0"/>
              <a:t>s</a:t>
            </a:r>
            <a:r>
              <a:rPr lang="en-US" sz="2800" dirty="0" smtClean="0"/>
              <a:t>(</a:t>
            </a:r>
            <a:r>
              <a:rPr lang="en-US" sz="2800" i="1" dirty="0" smtClean="0"/>
              <a:t>u</a:t>
            </a:r>
            <a:r>
              <a:rPr lang="en-US" sz="2800" dirty="0" smtClean="0"/>
              <a:t>) |</a:t>
            </a:r>
            <a:r>
              <a:rPr lang="ru-RU" sz="2800" dirty="0" smtClean="0"/>
              <a:t> </a:t>
            </a:r>
            <a:r>
              <a:rPr lang="en-US" sz="2800" i="1" dirty="0" err="1" smtClean="0"/>
              <a:t>u</a:t>
            </a:r>
            <a:r>
              <a:rPr lang="en-US" sz="2800" dirty="0" err="1" smtClean="0">
                <a:sym typeface="Symbol" pitchFamily="18" charset="2"/>
              </a:rPr>
              <a:t></a:t>
            </a:r>
            <a:r>
              <a:rPr lang="en-US" sz="2800" i="1" dirty="0" err="1" smtClean="0">
                <a:cs typeface="Times New Roman" pitchFamily="18" charset="0"/>
              </a:rPr>
              <a:t>I</a:t>
            </a:r>
            <a:r>
              <a:rPr lang="ru-RU" sz="2800" dirty="0" smtClean="0"/>
              <a:t> </a:t>
            </a:r>
            <a:r>
              <a:rPr lang="en-US" sz="2800" dirty="0" smtClean="0"/>
              <a:t>}.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221CDB-97DD-49A5-8F5F-AE1DE2A857F3}" type="slidenum">
              <a:rPr lang="en-US" smtClean="0">
                <a:latin typeface="Arial" charset="0"/>
              </a:rPr>
              <a:pPr/>
              <a:t>22</a:t>
            </a:fld>
            <a:endParaRPr lang="en-US" smtClean="0">
              <a:latin typeface="Arial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  <a:endParaRPr lang="ru-RU" dirty="0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b="1" dirty="0" smtClean="0">
                <a:solidFill>
                  <a:srgbClr val="CC3399"/>
                </a:solidFill>
              </a:rPr>
              <a:t>Lemma </a:t>
            </a:r>
            <a:r>
              <a:rPr lang="ru-RU" b="1" dirty="0" smtClean="0">
                <a:solidFill>
                  <a:srgbClr val="CC3399"/>
                </a:solidFill>
              </a:rPr>
              <a:t>4</a:t>
            </a:r>
            <a:r>
              <a:rPr lang="en-US" b="1" dirty="0" smtClean="0">
                <a:solidFill>
                  <a:srgbClr val="CC3399"/>
                </a:solidFill>
              </a:rPr>
              <a:t>.</a:t>
            </a:r>
            <a:r>
              <a:rPr lang="ru-RU" b="1" dirty="0" smtClean="0">
                <a:solidFill>
                  <a:srgbClr val="CC3399"/>
                </a:solidFill>
              </a:rPr>
              <a:t>4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800" b="1" dirty="0" smtClean="0">
                <a:solidFill>
                  <a:srgbClr val="CC3399"/>
                </a:solidFill>
              </a:rPr>
              <a:t>   </a:t>
            </a:r>
            <a:r>
              <a:rPr lang="en-US" sz="2800" b="1" dirty="0" smtClean="0">
                <a:solidFill>
                  <a:srgbClr val="CC3399"/>
                </a:solidFill>
              </a:rPr>
              <a:t> </a:t>
            </a:r>
            <a:r>
              <a:rPr lang="en-US" sz="2800" dirty="0" smtClean="0"/>
              <a:t>Given graph </a:t>
            </a:r>
            <a:r>
              <a:rPr lang="en-US" sz="2800" i="1" dirty="0" smtClean="0"/>
              <a:t>H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i="1" dirty="0" smtClean="0"/>
              <a:t>I</a:t>
            </a:r>
            <a:r>
              <a:rPr lang="ru-RU" sz="2800" dirty="0" smtClean="0"/>
              <a:t> </a:t>
            </a:r>
            <a:r>
              <a:rPr lang="en-US" sz="2800" dirty="0" smtClean="0"/>
              <a:t>be an independent set in </a:t>
            </a:r>
            <a:r>
              <a:rPr lang="en-US" sz="2800" i="1" dirty="0" smtClean="0"/>
              <a:t>H</a:t>
            </a:r>
            <a:r>
              <a:rPr lang="en-US" sz="2800" baseline="40000" dirty="0" smtClean="0"/>
              <a:t>2</a:t>
            </a:r>
            <a:r>
              <a:rPr lang="ru-RU" sz="2800" dirty="0" smtClean="0"/>
              <a:t>. </a:t>
            </a:r>
            <a:r>
              <a:rPr lang="en-US" sz="2800" dirty="0" smtClean="0"/>
              <a:t>Then</a:t>
            </a:r>
            <a:r>
              <a:rPr lang="ru-RU" sz="2800" dirty="0" smtClean="0"/>
              <a:t> </a:t>
            </a:r>
            <a:r>
              <a:rPr lang="en-US" sz="2800" i="1" dirty="0" smtClean="0"/>
              <a:t>w</a:t>
            </a:r>
            <a:r>
              <a:rPr lang="en-US" sz="2800" dirty="0" smtClean="0"/>
              <a:t>(</a:t>
            </a:r>
            <a:r>
              <a:rPr lang="en-US" sz="2800" i="1" dirty="0" smtClean="0"/>
              <a:t>S</a:t>
            </a:r>
            <a:r>
              <a:rPr lang="en-US" sz="2800" dirty="0" smtClean="0"/>
              <a:t>)</a:t>
            </a:r>
            <a:r>
              <a:rPr lang="en-US" sz="2800" b="1" dirty="0" smtClean="0"/>
              <a:t> </a:t>
            </a:r>
            <a:r>
              <a:rPr lang="en-US" sz="2800" b="1" dirty="0" smtClean="0">
                <a:sym typeface="Symbol" pitchFamily="18" charset="2"/>
              </a:rPr>
              <a:t> </a:t>
            </a:r>
            <a:r>
              <a:rPr lang="en-US" sz="2800" dirty="0" err="1" smtClean="0">
                <a:sym typeface="Symbol" pitchFamily="18" charset="2"/>
              </a:rPr>
              <a:t>wdom</a:t>
            </a:r>
            <a:r>
              <a:rPr lang="en-US" sz="2800" dirty="0" smtClean="0">
                <a:sym typeface="Symbol" pitchFamily="18" charset="2"/>
              </a:rPr>
              <a:t>(</a:t>
            </a:r>
            <a:r>
              <a:rPr lang="en-US" sz="2800" i="1" dirty="0" smtClean="0"/>
              <a:t>H</a:t>
            </a:r>
            <a:r>
              <a:rPr lang="en-US" sz="2800" dirty="0" smtClean="0">
                <a:sym typeface="Symbol" pitchFamily="18" charset="2"/>
              </a:rPr>
              <a:t>).</a:t>
            </a:r>
            <a:endParaRPr lang="ru-RU" sz="2800" dirty="0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 smtClean="0"/>
              <a:t>Proof</a:t>
            </a:r>
            <a:r>
              <a:rPr lang="ru-RU" sz="2400" dirty="0" smtClean="0"/>
              <a:t>. 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Let</a:t>
            </a:r>
            <a:r>
              <a:rPr lang="ru-RU" sz="2400" dirty="0" smtClean="0"/>
              <a:t> </a:t>
            </a:r>
            <a:r>
              <a:rPr lang="en-US" sz="2400" i="1" dirty="0" smtClean="0"/>
              <a:t>D</a:t>
            </a:r>
            <a:r>
              <a:rPr lang="en-US" sz="2400" dirty="0" smtClean="0"/>
              <a:t> be a minimum weight dominating set of </a:t>
            </a:r>
            <a:r>
              <a:rPr lang="en-US" sz="2400" i="1" dirty="0" smtClean="0"/>
              <a:t>H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Then the exists a set of disjoint stars in </a:t>
            </a:r>
            <a:r>
              <a:rPr lang="en-US" sz="2400" i="1" dirty="0" smtClean="0"/>
              <a:t>H,</a:t>
            </a:r>
            <a:r>
              <a:rPr lang="en-US" sz="2400" dirty="0" smtClean="0"/>
              <a:t> centered</a:t>
            </a:r>
            <a:r>
              <a:rPr lang="ru-RU" sz="2400" i="1" dirty="0" smtClean="0"/>
              <a:t> </a:t>
            </a:r>
            <a:r>
              <a:rPr lang="en-US" sz="2400" dirty="0" smtClean="0"/>
              <a:t>on the vertices of</a:t>
            </a:r>
            <a:r>
              <a:rPr lang="ru-RU" sz="2400" dirty="0" smtClean="0"/>
              <a:t> </a:t>
            </a:r>
            <a:r>
              <a:rPr lang="en-US" sz="2400" i="1" dirty="0" smtClean="0"/>
              <a:t>D</a:t>
            </a:r>
            <a:r>
              <a:rPr lang="ru-RU" sz="2400" i="1" dirty="0" smtClean="0"/>
              <a:t> </a:t>
            </a:r>
            <a:r>
              <a:rPr lang="en-US" sz="2400" dirty="0" smtClean="0"/>
              <a:t>and covering</a:t>
            </a:r>
            <a:r>
              <a:rPr lang="ru-RU" sz="2400" dirty="0" smtClean="0"/>
              <a:t> </a:t>
            </a:r>
            <a:r>
              <a:rPr lang="en-US" sz="2400" dirty="0" smtClean="0"/>
              <a:t>all the vertices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Since each of these stars becomes a clique in </a:t>
            </a:r>
            <a:r>
              <a:rPr lang="en-US" sz="2400" i="1" dirty="0" smtClean="0"/>
              <a:t>H </a:t>
            </a:r>
            <a:r>
              <a:rPr lang="en-US" sz="2400" baseline="40000" dirty="0" smtClean="0"/>
              <a:t>2</a:t>
            </a:r>
            <a:r>
              <a:rPr lang="ru-RU" sz="2400" i="1" dirty="0" smtClean="0"/>
              <a:t>, </a:t>
            </a:r>
            <a:r>
              <a:rPr lang="en-US" sz="2400" dirty="0" smtClean="0"/>
              <a:t>the set </a:t>
            </a:r>
            <a:r>
              <a:rPr lang="en-US" sz="2400" i="1" dirty="0" smtClean="0"/>
              <a:t>I </a:t>
            </a:r>
            <a:r>
              <a:rPr lang="en-US" sz="2400" dirty="0" smtClean="0"/>
              <a:t>can pick</a:t>
            </a:r>
            <a:r>
              <a:rPr lang="ru-RU" sz="2400" dirty="0" smtClean="0"/>
              <a:t> </a:t>
            </a:r>
            <a:r>
              <a:rPr lang="en-US" sz="2400" dirty="0" smtClean="0"/>
              <a:t>at most one vertex from each of them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ym typeface="Symbol" pitchFamily="18" charset="2"/>
              </a:rPr>
              <a:t>Thus each vertex in </a:t>
            </a:r>
            <a:r>
              <a:rPr lang="en-US" sz="2400" i="1" dirty="0" smtClean="0">
                <a:sym typeface="Symbol" pitchFamily="18" charset="2"/>
              </a:rPr>
              <a:t>I</a:t>
            </a:r>
            <a:r>
              <a:rPr lang="en-US" sz="2400" dirty="0" smtClean="0">
                <a:sym typeface="Symbol" pitchFamily="18" charset="2"/>
              </a:rPr>
              <a:t> has a center of the corresponding star available as a neighbor in </a:t>
            </a:r>
            <a:r>
              <a:rPr lang="en-US" sz="2400" i="1" dirty="0" smtClean="0">
                <a:sym typeface="Symbol" pitchFamily="18" charset="2"/>
              </a:rPr>
              <a:t>H</a:t>
            </a:r>
            <a:r>
              <a:rPr lang="en-US" sz="2400" dirty="0" smtClean="0">
                <a:sym typeface="Symbol" pitchFamily="18" charset="2"/>
              </a:rPr>
              <a:t>.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Hence,</a:t>
            </a:r>
            <a:r>
              <a:rPr lang="en-US" sz="2400" i="1" dirty="0" smtClean="0">
                <a:sym typeface="Symbol" pitchFamily="18" charset="2"/>
              </a:rPr>
              <a:t> </a:t>
            </a:r>
            <a:r>
              <a:rPr lang="en-US" sz="2400" i="1" dirty="0" smtClean="0"/>
              <a:t>w</a:t>
            </a:r>
            <a:r>
              <a:rPr lang="en-US" sz="2400" dirty="0" smtClean="0"/>
              <a:t>(</a:t>
            </a:r>
            <a:r>
              <a:rPr lang="en-US" sz="2400" i="1" dirty="0" smtClean="0"/>
              <a:t>S</a:t>
            </a:r>
            <a:r>
              <a:rPr lang="en-US" sz="2400" dirty="0" smtClean="0"/>
              <a:t>)</a:t>
            </a:r>
            <a:r>
              <a:rPr lang="en-US" sz="2400" b="1" dirty="0" smtClean="0"/>
              <a:t> </a:t>
            </a:r>
            <a:r>
              <a:rPr lang="en-US" sz="2400" b="1" dirty="0" smtClean="0">
                <a:sym typeface="Symbol" pitchFamily="18" charset="2"/>
              </a:rPr>
              <a:t> </a:t>
            </a:r>
            <a:r>
              <a:rPr lang="en-US" sz="2400" dirty="0" err="1" smtClean="0">
                <a:sym typeface="Symbol" pitchFamily="18" charset="2"/>
              </a:rPr>
              <a:t>wdom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/>
              <a:t>H</a:t>
            </a:r>
            <a:r>
              <a:rPr lang="en-US" sz="2400" dirty="0" smtClean="0">
                <a:sym typeface="Symbol" pitchFamily="18" charset="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9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06A639-8CFC-4424-95C1-2D6C1AF72B30}" type="slidenum">
              <a:rPr lang="en-US" smtClean="0">
                <a:latin typeface="Arial" charset="0"/>
              </a:rPr>
              <a:pPr/>
              <a:t>23</a:t>
            </a:fld>
            <a:endParaRPr lang="en-US" smtClean="0">
              <a:latin typeface="Arial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Hochbaum</a:t>
            </a:r>
            <a:r>
              <a:rPr lang="ru-RU" dirty="0" smtClean="0"/>
              <a:t>-</a:t>
            </a:r>
            <a:r>
              <a:rPr lang="en-US" dirty="0" err="1" smtClean="0"/>
              <a:t>Shmoys</a:t>
            </a:r>
            <a:r>
              <a:rPr lang="en-US" dirty="0" smtClean="0"/>
              <a:t> Algorithm-2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sz="4000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en-US" sz="2800" i="1" dirty="0" smtClean="0"/>
              <a:t>G</a:t>
            </a:r>
            <a:r>
              <a:rPr lang="ru-RU" sz="2800" dirty="0" smtClean="0"/>
              <a:t>,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800" i="1" dirty="0" smtClean="0"/>
              <a:t>cost</a:t>
            </a:r>
            <a:r>
              <a:rPr lang="en-US" sz="2800" dirty="0" smtClean="0"/>
              <a:t>: </a:t>
            </a:r>
            <a:r>
              <a:rPr lang="en-US" sz="2800" i="1" dirty="0" smtClean="0"/>
              <a:t>E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ru-RU" sz="2800" dirty="0" smtClean="0">
                <a:cs typeface="Times New Roman" pitchFamily="18" charset="0"/>
              </a:rPr>
              <a:t>, </a:t>
            </a:r>
            <a:r>
              <a:rPr lang="en-US" sz="2800" i="1" dirty="0" smtClean="0"/>
              <a:t>w</a:t>
            </a:r>
            <a:r>
              <a:rPr lang="en-US" sz="2800" dirty="0" smtClean="0"/>
              <a:t>: </a:t>
            </a:r>
            <a:r>
              <a:rPr lang="en-US" sz="2800" i="1" dirty="0" smtClean="0"/>
              <a:t>V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i="1" dirty="0" smtClean="0">
                <a:cs typeface="Times New Roman" pitchFamily="18" charset="0"/>
              </a:rPr>
              <a:t>R</a:t>
            </a:r>
            <a:r>
              <a:rPr lang="en-US" sz="2800" b="1" baseline="30000" dirty="0" smtClean="0">
                <a:cs typeface="Times New Roman" pitchFamily="18" charset="0"/>
              </a:rPr>
              <a:t>+ </a:t>
            </a:r>
            <a:r>
              <a:rPr lang="ru-RU" sz="2800" dirty="0" smtClean="0">
                <a:cs typeface="Times New Roman" pitchFamily="18" charset="0"/>
              </a:rPr>
              <a:t>,</a:t>
            </a:r>
            <a:r>
              <a:rPr lang="en-US" sz="2800" i="1" dirty="0" smtClean="0">
                <a:cs typeface="Times New Roman" pitchFamily="18" charset="0"/>
              </a:rPr>
              <a:t>W</a:t>
            </a:r>
            <a:r>
              <a:rPr lang="en-US" sz="2800" dirty="0" smtClean="0">
                <a:cs typeface="Times New Roman" pitchFamily="18" charset="0"/>
              </a:rPr>
              <a:t>)</a:t>
            </a:r>
            <a:endParaRPr lang="en-US" sz="2800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ru-RU" sz="2800" dirty="0" smtClean="0"/>
              <a:t> </a:t>
            </a:r>
            <a:r>
              <a:rPr lang="en-US" sz="2800" dirty="0" smtClean="0"/>
              <a:t>Construct</a:t>
            </a:r>
            <a:r>
              <a:rPr lang="ru-RU" sz="2800" dirty="0" smtClean="0"/>
              <a:t> </a:t>
            </a:r>
            <a:r>
              <a:rPr lang="en-US" sz="2800" i="1" dirty="0" smtClean="0"/>
              <a:t>G</a:t>
            </a:r>
            <a:r>
              <a:rPr lang="ru-RU" sz="2800" baseline="-25000" dirty="0" smtClean="0"/>
              <a:t>1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, </a:t>
            </a:r>
            <a:r>
              <a:rPr lang="en-US" sz="2800" i="1" dirty="0" smtClean="0"/>
              <a:t>G</a:t>
            </a:r>
            <a:r>
              <a:rPr lang="ru-RU" sz="2800" baseline="-25000" dirty="0" smtClean="0"/>
              <a:t>2</a:t>
            </a:r>
            <a:r>
              <a:rPr lang="ru-RU" sz="2800" baseline="30000" dirty="0" smtClean="0"/>
              <a:t>2</a:t>
            </a:r>
            <a:r>
              <a:rPr lang="ru-RU" sz="2800" dirty="0" smtClean="0"/>
              <a:t>,…, </a:t>
            </a:r>
            <a:r>
              <a:rPr lang="en-US" sz="2800" i="1" dirty="0" smtClean="0"/>
              <a:t>G</a:t>
            </a:r>
            <a:r>
              <a:rPr lang="en-US" sz="2800" i="1" baseline="-25000" dirty="0" smtClean="0"/>
              <a:t>m</a:t>
            </a:r>
            <a:r>
              <a:rPr lang="ru-RU" sz="2800" baseline="30000" dirty="0" smtClean="0"/>
              <a:t>2</a:t>
            </a:r>
            <a:r>
              <a:rPr lang="ru-RU" sz="2800" dirty="0" smtClean="0">
                <a:sym typeface="Symbol" pitchFamily="18" charset="2"/>
              </a:rPr>
              <a:t>.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sz="28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Compute a maximal independent set </a:t>
            </a:r>
            <a:r>
              <a:rPr lang="en-US" sz="2800" i="1" dirty="0" err="1" smtClean="0">
                <a:sym typeface="MT Extra" pitchFamily="18" charset="2"/>
              </a:rPr>
              <a:t>I</a:t>
            </a:r>
            <a:r>
              <a:rPr lang="en-US" sz="2800" i="1" baseline="-25000" dirty="0" err="1" smtClean="0">
                <a:sym typeface="MT Extra" pitchFamily="18" charset="2"/>
              </a:rPr>
              <a:t>r</a:t>
            </a:r>
            <a:r>
              <a:rPr lang="ru-RU" sz="2800" i="1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,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in each graph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r</a:t>
            </a:r>
            <a:r>
              <a:rPr lang="ru-RU" sz="2800" i="1" baseline="30000" dirty="0" smtClean="0"/>
              <a:t>2</a:t>
            </a:r>
            <a:r>
              <a:rPr lang="ru-RU" sz="2800" dirty="0" smtClean="0">
                <a:sym typeface="Symbol" pitchFamily="18" charset="2"/>
              </a:rPr>
              <a:t>.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800" dirty="0" smtClean="0"/>
              <a:t> </a:t>
            </a:r>
            <a:r>
              <a:rPr lang="en-US" sz="2800" dirty="0" smtClean="0"/>
              <a:t>Compute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r</a:t>
            </a:r>
            <a:r>
              <a:rPr lang="en-US" sz="2800" i="1" dirty="0" smtClean="0"/>
              <a:t> </a:t>
            </a:r>
            <a:r>
              <a:rPr lang="en-US" sz="2800" dirty="0" smtClean="0"/>
              <a:t>= {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r</a:t>
            </a:r>
            <a:r>
              <a:rPr lang="en-US" sz="2800" dirty="0" smtClean="0"/>
              <a:t>(</a:t>
            </a:r>
            <a:r>
              <a:rPr lang="en-US" sz="2800" i="1" dirty="0" smtClean="0"/>
              <a:t>u</a:t>
            </a:r>
            <a:r>
              <a:rPr lang="en-US" sz="2800" dirty="0" smtClean="0"/>
              <a:t>) |</a:t>
            </a:r>
            <a:r>
              <a:rPr lang="ru-RU" sz="2800" dirty="0" smtClean="0"/>
              <a:t> </a:t>
            </a:r>
            <a:r>
              <a:rPr lang="en-US" sz="2800" i="1" dirty="0" err="1" smtClean="0"/>
              <a:t>u</a:t>
            </a:r>
            <a:r>
              <a:rPr lang="en-US" sz="2800" dirty="0" err="1" smtClean="0">
                <a:sym typeface="Symbol" pitchFamily="18" charset="2"/>
              </a:rPr>
              <a:t></a:t>
            </a:r>
            <a:r>
              <a:rPr lang="en-US" sz="2800" i="1" dirty="0" err="1" smtClean="0">
                <a:cs typeface="Times New Roman" pitchFamily="18" charset="0"/>
              </a:rPr>
              <a:t>I</a:t>
            </a:r>
            <a:r>
              <a:rPr lang="en-US" sz="2800" i="1" baseline="-25000" dirty="0" err="1" smtClean="0"/>
              <a:t>r</a:t>
            </a:r>
            <a:r>
              <a:rPr lang="ru-RU" sz="2800" dirty="0" smtClean="0"/>
              <a:t> </a:t>
            </a:r>
            <a:r>
              <a:rPr lang="en-US" sz="2800" dirty="0" smtClean="0"/>
              <a:t>}</a:t>
            </a:r>
            <a:endParaRPr lang="ru-RU" sz="2800" dirty="0" smtClean="0">
              <a:sym typeface="MT Extra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</a:pPr>
            <a:r>
              <a:rPr lang="ru-RU" sz="2800" dirty="0" smtClean="0"/>
              <a:t> </a:t>
            </a:r>
            <a:r>
              <a:rPr lang="en-US" sz="2800" dirty="0" smtClean="0"/>
              <a:t>Find the minimum index</a:t>
            </a:r>
            <a:r>
              <a:rPr lang="ru-RU" sz="2800" dirty="0" smtClean="0"/>
              <a:t> </a:t>
            </a:r>
            <a:r>
              <a:rPr lang="en-US" sz="2800" i="1" dirty="0" smtClean="0"/>
              <a:t>r</a:t>
            </a:r>
            <a:r>
              <a:rPr lang="en-US" sz="2800" dirty="0" smtClean="0"/>
              <a:t> such that </a:t>
            </a:r>
            <a:r>
              <a:rPr lang="en-US" sz="2800" i="1" dirty="0" smtClean="0"/>
              <a:t>w</a:t>
            </a:r>
            <a:r>
              <a:rPr lang="en-US" sz="2800" dirty="0" smtClean="0"/>
              <a:t>(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r</a:t>
            </a:r>
            <a:r>
              <a:rPr lang="en-US" sz="2800" dirty="0" smtClean="0"/>
              <a:t>)</a:t>
            </a:r>
            <a:r>
              <a:rPr lang="ru-RU" sz="2800" dirty="0" smtClean="0"/>
              <a:t> </a:t>
            </a:r>
            <a:r>
              <a:rPr lang="ru-RU" sz="2800" dirty="0" smtClean="0">
                <a:sym typeface="Symbol" pitchFamily="18" charset="2"/>
              </a:rPr>
              <a:t>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i="1" dirty="0" smtClean="0">
                <a:sym typeface="Symbol" pitchFamily="18" charset="2"/>
              </a:rPr>
              <a:t>W</a:t>
            </a:r>
            <a:r>
              <a:rPr lang="en-US" sz="2800" dirty="0" smtClean="0">
                <a:sym typeface="Symbol" pitchFamily="18" charset="2"/>
              </a:rPr>
              <a:t>,        </a:t>
            </a:r>
            <a:r>
              <a:rPr lang="en-US" sz="2800" dirty="0" smtClean="0"/>
              <a:t> say</a:t>
            </a:r>
            <a:r>
              <a:rPr lang="ru-RU" sz="2800" dirty="0" smtClean="0"/>
              <a:t> </a:t>
            </a:r>
            <a:r>
              <a:rPr lang="en-US" sz="2800" i="1" dirty="0" smtClean="0"/>
              <a:t>j.</a:t>
            </a:r>
            <a:endParaRPr lang="ru-RU" sz="2800" dirty="0" smtClean="0"/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n-US" sz="2800" i="1" dirty="0" err="1" smtClean="0">
                <a:sym typeface="MT Extra" pitchFamily="18" charset="2"/>
              </a:rPr>
              <a:t>S</a:t>
            </a:r>
            <a:r>
              <a:rPr lang="en-US" sz="2800" i="1" baseline="-25000" dirty="0" err="1" smtClean="0">
                <a:sym typeface="MT Extra" pitchFamily="18" charset="2"/>
              </a:rPr>
              <a:t>j</a:t>
            </a:r>
            <a:r>
              <a:rPr lang="en-US" sz="2800" dirty="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431B9C-5083-4739-AD8C-0CFD79B647A2}" type="slidenum">
              <a:rPr lang="en-US" smtClean="0">
                <a:latin typeface="Arial" charset="0"/>
              </a:rPr>
              <a:pPr/>
              <a:t>24</a:t>
            </a:fld>
            <a:endParaRPr lang="en-US" smtClean="0">
              <a:latin typeface="Arial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ratio of               </a:t>
            </a:r>
            <a:r>
              <a:rPr lang="en-US" sz="4000" dirty="0" err="1" smtClean="0"/>
              <a:t>Hochbaum</a:t>
            </a:r>
            <a:r>
              <a:rPr lang="ru-RU" sz="4000" dirty="0" smtClean="0"/>
              <a:t>-</a:t>
            </a:r>
            <a:r>
              <a:rPr lang="en-US" sz="4000" dirty="0" err="1" smtClean="0"/>
              <a:t>Shmoys</a:t>
            </a:r>
            <a:r>
              <a:rPr lang="en-US" sz="4000" dirty="0" smtClean="0"/>
              <a:t> Algorithm-2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7620000" cy="3276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4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5 </a:t>
            </a:r>
          </a:p>
          <a:p>
            <a:pPr eaLnBrk="1" hangingPunct="1">
              <a:buNone/>
            </a:pPr>
            <a:r>
              <a:rPr lang="en-US" sz="3600" dirty="0" smtClean="0"/>
              <a:t>  </a:t>
            </a:r>
            <a:r>
              <a:rPr lang="ru-RU" sz="3600" dirty="0" smtClean="0"/>
              <a:t> </a:t>
            </a:r>
            <a:r>
              <a:rPr lang="en-US" dirty="0" err="1" smtClean="0">
                <a:solidFill>
                  <a:srgbClr val="000000"/>
                </a:solidFill>
                <a:ea typeface="+mj-ea"/>
                <a:cs typeface="+mj-cs"/>
              </a:rPr>
              <a:t>Hochbaum</a:t>
            </a:r>
            <a:r>
              <a:rPr lang="ru-RU" dirty="0" smtClean="0">
                <a:solidFill>
                  <a:srgbClr val="000000"/>
                </a:solidFill>
                <a:ea typeface="+mj-ea"/>
                <a:cs typeface="+mj-cs"/>
              </a:rPr>
              <a:t>-</a:t>
            </a:r>
            <a:r>
              <a:rPr lang="en-US" dirty="0" err="1" smtClean="0">
                <a:solidFill>
                  <a:srgbClr val="000000"/>
                </a:solidFill>
                <a:ea typeface="+mj-ea"/>
                <a:cs typeface="+mj-cs"/>
              </a:rPr>
              <a:t>Shmoys</a:t>
            </a:r>
            <a:r>
              <a:rPr lang="en-US" dirty="0" smtClean="0">
                <a:solidFill>
                  <a:srgbClr val="000000"/>
                </a:solidFill>
                <a:ea typeface="+mj-ea"/>
                <a:cs typeface="+mj-cs"/>
              </a:rPr>
              <a:t> Algorithm-2 </a:t>
            </a:r>
            <a:r>
              <a:rPr lang="en-US" dirty="0" smtClean="0"/>
              <a:t>achieves          an approximation factor of 3 for the metric weighted  </a:t>
            </a:r>
            <a:r>
              <a:rPr lang="en-US" i="1" dirty="0" smtClean="0"/>
              <a:t>k</a:t>
            </a:r>
            <a:r>
              <a:rPr lang="en-US" dirty="0" smtClean="0"/>
              <a:t>-center problem</a:t>
            </a:r>
            <a:r>
              <a:rPr lang="ru-RU" dirty="0" smtClean="0"/>
              <a:t>.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 dirty="0" smtClean="0"/>
              <a:t>By Lemma 4.4,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 is a lower bound on OPT; the argument is identical to that in Lemma 4.3.  Since </a:t>
            </a:r>
            <a:r>
              <a:rPr lang="en-US" sz="2800" i="1" dirty="0" err="1" smtClean="0">
                <a:sym typeface="MT Extra" pitchFamily="18" charset="2"/>
              </a:rPr>
              <a:t>I</a:t>
            </a:r>
            <a:r>
              <a:rPr lang="en-US" sz="2800" i="1" baseline="-25000" dirty="0" err="1" smtClean="0">
                <a:sym typeface="MT Extra" pitchFamily="18" charset="2"/>
              </a:rPr>
              <a:t>j</a:t>
            </a:r>
            <a:r>
              <a:rPr lang="en-US" sz="2800" i="1" baseline="-25000" dirty="0" smtClean="0">
                <a:sym typeface="MT Extra" pitchFamily="18" charset="2"/>
              </a:rPr>
              <a:t> </a:t>
            </a:r>
            <a:r>
              <a:rPr lang="en-US" sz="2800" dirty="0" smtClean="0"/>
              <a:t>is a dominating set in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j</a:t>
            </a:r>
            <a:r>
              <a:rPr lang="ru-RU" sz="2800" baseline="30000" dirty="0" smtClean="0"/>
              <a:t>2</a:t>
            </a:r>
            <a:r>
              <a:rPr lang="en-US" sz="2800" dirty="0" smtClean="0"/>
              <a:t>, we can cover </a:t>
            </a:r>
            <a:r>
              <a:rPr lang="en-US" sz="2800" i="1" dirty="0" smtClean="0"/>
              <a:t>V</a:t>
            </a:r>
            <a:r>
              <a:rPr lang="en-US" sz="2800" dirty="0" smtClean="0"/>
              <a:t> with stars of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j</a:t>
            </a:r>
            <a:r>
              <a:rPr lang="ru-RU" sz="2800" baseline="30000" dirty="0" smtClean="0"/>
              <a:t>2 </a:t>
            </a:r>
            <a:r>
              <a:rPr lang="en-US" sz="2800" dirty="0" smtClean="0"/>
              <a:t>centered in vertices of </a:t>
            </a:r>
            <a:r>
              <a:rPr lang="en-US" sz="2800" i="1" dirty="0" err="1" smtClean="0">
                <a:sym typeface="MT Extra" pitchFamily="18" charset="2"/>
              </a:rPr>
              <a:t>I</a:t>
            </a:r>
            <a:r>
              <a:rPr lang="en-US" sz="2800" i="1" baseline="-25000" dirty="0" err="1" smtClean="0">
                <a:sym typeface="MT Extra" pitchFamily="18" charset="2"/>
              </a:rPr>
              <a:t>j</a:t>
            </a:r>
            <a:r>
              <a:rPr lang="en-US" sz="2800" dirty="0" smtClean="0"/>
              <a:t>. By the triangle inequality these stars use edges of cost at most 2</a:t>
            </a:r>
            <a:r>
              <a:rPr lang="en-US" sz="2800" i="1" dirty="0" smtClean="0"/>
              <a:t> 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Each star center is adjacent to a vertex in </a:t>
            </a:r>
            <a:r>
              <a:rPr lang="en-US" sz="2800" i="1" dirty="0" err="1" smtClean="0">
                <a:sym typeface="MT Extra" pitchFamily="18" charset="2"/>
              </a:rPr>
              <a:t>S</a:t>
            </a:r>
            <a:r>
              <a:rPr lang="en-US" sz="2800" i="1" baseline="-25000" dirty="0" err="1" smtClean="0">
                <a:sym typeface="MT Extra" pitchFamily="18" charset="2"/>
              </a:rPr>
              <a:t>j</a:t>
            </a:r>
            <a:r>
              <a:rPr lang="en-US" sz="2800" dirty="0" smtClean="0"/>
              <a:t>, using an edge of cost at most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. Move each of the centers to the adjacent vertex in </a:t>
            </a:r>
            <a:r>
              <a:rPr lang="en-US" sz="2800" i="1" dirty="0" err="1" smtClean="0">
                <a:sym typeface="MT Extra" pitchFamily="18" charset="2"/>
              </a:rPr>
              <a:t>S</a:t>
            </a:r>
            <a:r>
              <a:rPr lang="en-US" sz="2800" i="1" baseline="-25000" dirty="0" err="1" smtClean="0">
                <a:sym typeface="MT Extra" pitchFamily="18" charset="2"/>
              </a:rPr>
              <a:t>j</a:t>
            </a:r>
            <a:r>
              <a:rPr lang="en-US" sz="2800" i="1" baseline="-25000" dirty="0" smtClean="0">
                <a:sym typeface="MT Extra" pitchFamily="18" charset="2"/>
              </a:rPr>
              <a:t>  </a:t>
            </a:r>
            <a:r>
              <a:rPr lang="en-US" sz="2800" dirty="0" smtClean="0"/>
              <a:t>and redefine the stars. Again, by the triangle inequality, the largest edge cost used in constructing the final stars is at most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j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2874D-DCD0-4ACB-90DF-3C1A1B9ABF6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84A6C6-1469-4680-B787-082CC40229A5}" type="slidenum">
              <a:rPr lang="en-US" smtClean="0">
                <a:latin typeface="Arial" charset="0"/>
              </a:rPr>
              <a:pPr/>
              <a:t>26</a:t>
            </a:fld>
            <a:endParaRPr lang="en-US" smtClean="0">
              <a:latin typeface="Arial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Tight Example (</a:t>
            </a:r>
            <a:r>
              <a:rPr lang="en-US" sz="4000" i="1" dirty="0" smtClean="0"/>
              <a:t>W</a:t>
            </a:r>
            <a:r>
              <a:rPr lang="en-US" sz="4000" dirty="0" smtClean="0"/>
              <a:t> = 3)</a:t>
            </a:r>
            <a:endParaRPr lang="ru-RU" sz="4000" dirty="0" smtClean="0"/>
          </a:p>
        </p:txBody>
      </p:sp>
      <p:sp>
        <p:nvSpPr>
          <p:cNvPr id="27652" name="Oval 3"/>
          <p:cNvSpPr>
            <a:spLocks noChangeAspect="1" noChangeArrowheads="1"/>
          </p:cNvSpPr>
          <p:nvPr/>
        </p:nvSpPr>
        <p:spPr bwMode="auto">
          <a:xfrm>
            <a:off x="7848600" y="38147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3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4" name="Oval 5"/>
          <p:cNvSpPr>
            <a:spLocks noChangeAspect="1" noChangeArrowheads="1"/>
          </p:cNvSpPr>
          <p:nvPr/>
        </p:nvSpPr>
        <p:spPr bwMode="auto">
          <a:xfrm>
            <a:off x="6324600" y="3810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55" name="AutoShape 6"/>
          <p:cNvCxnSpPr>
            <a:cxnSpLocks noChangeShapeType="1"/>
            <a:stCxn id="27653" idx="3"/>
            <a:endCxn id="27657" idx="7"/>
          </p:cNvCxnSpPr>
          <p:nvPr/>
        </p:nvCxnSpPr>
        <p:spPr bwMode="auto">
          <a:xfrm flipH="1">
            <a:off x="1104900" y="3924300"/>
            <a:ext cx="1976438" cy="12906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56" name="AutoShape 9"/>
          <p:cNvCxnSpPr>
            <a:cxnSpLocks noChangeShapeType="1"/>
            <a:stCxn id="27654" idx="6"/>
            <a:endCxn id="27652" idx="2"/>
          </p:cNvCxnSpPr>
          <p:nvPr/>
        </p:nvCxnSpPr>
        <p:spPr bwMode="auto">
          <a:xfrm>
            <a:off x="6548438" y="3922713"/>
            <a:ext cx="1300162" cy="4762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7657" name="Oval 10"/>
          <p:cNvSpPr>
            <a:spLocks noChangeAspect="1" noChangeArrowheads="1"/>
          </p:cNvSpPr>
          <p:nvPr/>
        </p:nvSpPr>
        <p:spPr bwMode="auto">
          <a:xfrm>
            <a:off x="914400" y="5181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8" name="Text Box 13"/>
          <p:cNvSpPr txBox="1">
            <a:spLocks noChangeArrowheads="1"/>
          </p:cNvSpPr>
          <p:nvPr/>
        </p:nvSpPr>
        <p:spPr bwMode="auto">
          <a:xfrm>
            <a:off x="381000" y="2768600"/>
            <a:ext cx="438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sym typeface="Symbol" pitchFamily="18" charset="2"/>
              </a:rPr>
              <a:t></a:t>
            </a:r>
          </a:p>
        </p:txBody>
      </p:sp>
      <p:sp>
        <p:nvSpPr>
          <p:cNvPr id="27659" name="Text Box 14"/>
          <p:cNvSpPr txBox="1">
            <a:spLocks noChangeArrowheads="1"/>
          </p:cNvSpPr>
          <p:nvPr/>
        </p:nvSpPr>
        <p:spPr bwMode="auto">
          <a:xfrm>
            <a:off x="4692650" y="3962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27660" name="Text Box 15"/>
          <p:cNvSpPr txBox="1">
            <a:spLocks noChangeArrowheads="1"/>
          </p:cNvSpPr>
          <p:nvPr/>
        </p:nvSpPr>
        <p:spPr bwMode="auto">
          <a:xfrm>
            <a:off x="6248400" y="3962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27661" name="Text Box 16"/>
          <p:cNvSpPr txBox="1">
            <a:spLocks noChangeArrowheads="1"/>
          </p:cNvSpPr>
          <p:nvPr/>
        </p:nvSpPr>
        <p:spPr bwMode="auto">
          <a:xfrm>
            <a:off x="1752600" y="23622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l-GR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27662" name="Text Box 17"/>
          <p:cNvSpPr txBox="1">
            <a:spLocks noChangeArrowheads="1"/>
          </p:cNvSpPr>
          <p:nvPr/>
        </p:nvSpPr>
        <p:spPr bwMode="auto">
          <a:xfrm>
            <a:off x="385445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7663" name="Text Box 18"/>
          <p:cNvSpPr txBox="1">
            <a:spLocks noChangeArrowheads="1"/>
          </p:cNvSpPr>
          <p:nvPr/>
        </p:nvSpPr>
        <p:spPr bwMode="auto">
          <a:xfrm>
            <a:off x="7816850" y="4038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27664" name="Oval 19"/>
          <p:cNvSpPr>
            <a:spLocks noChangeAspect="1" noChangeArrowheads="1"/>
          </p:cNvSpPr>
          <p:nvPr/>
        </p:nvSpPr>
        <p:spPr bwMode="auto">
          <a:xfrm>
            <a:off x="838200" y="1905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65" name="Oval 20"/>
          <p:cNvSpPr>
            <a:spLocks noChangeAspect="1" noChangeArrowheads="1"/>
          </p:cNvSpPr>
          <p:nvPr/>
        </p:nvSpPr>
        <p:spPr bwMode="auto">
          <a:xfrm>
            <a:off x="914400" y="2971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66" name="AutoShape 22"/>
          <p:cNvCxnSpPr>
            <a:cxnSpLocks noChangeShapeType="1"/>
            <a:stCxn id="27653" idx="1"/>
            <a:endCxn id="27664" idx="5"/>
          </p:cNvCxnSpPr>
          <p:nvPr/>
        </p:nvCxnSpPr>
        <p:spPr bwMode="auto">
          <a:xfrm flipH="1" flipV="1">
            <a:off x="1028700" y="2095500"/>
            <a:ext cx="2052638" cy="16716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67" name="AutoShape 23"/>
          <p:cNvCxnSpPr>
            <a:cxnSpLocks noChangeShapeType="1"/>
            <a:stCxn id="27653" idx="2"/>
            <a:endCxn id="27665" idx="6"/>
          </p:cNvCxnSpPr>
          <p:nvPr/>
        </p:nvCxnSpPr>
        <p:spPr bwMode="auto">
          <a:xfrm flipH="1" flipV="1">
            <a:off x="1138238" y="3084513"/>
            <a:ext cx="1909762" cy="7620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27668" name="Oval 24"/>
          <p:cNvSpPr>
            <a:spLocks noChangeAspect="1" noChangeArrowheads="1"/>
          </p:cNvSpPr>
          <p:nvPr/>
        </p:nvSpPr>
        <p:spPr bwMode="auto">
          <a:xfrm>
            <a:off x="47244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7669" name="AutoShape 25"/>
          <p:cNvCxnSpPr>
            <a:cxnSpLocks noChangeShapeType="1"/>
            <a:stCxn id="27668" idx="6"/>
            <a:endCxn id="27654" idx="2"/>
          </p:cNvCxnSpPr>
          <p:nvPr/>
        </p:nvCxnSpPr>
        <p:spPr bwMode="auto">
          <a:xfrm>
            <a:off x="4948238" y="3889375"/>
            <a:ext cx="1376362" cy="333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27670" name="AutoShape 26"/>
          <p:cNvCxnSpPr>
            <a:cxnSpLocks noChangeShapeType="1"/>
            <a:stCxn id="27653" idx="6"/>
            <a:endCxn id="27668" idx="2"/>
          </p:cNvCxnSpPr>
          <p:nvPr/>
        </p:nvCxnSpPr>
        <p:spPr bwMode="auto">
          <a:xfrm>
            <a:off x="3271838" y="3846513"/>
            <a:ext cx="1452562" cy="42862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27671" name="Oval 35"/>
          <p:cNvSpPr>
            <a:spLocks noChangeAspect="1" noChangeArrowheads="1"/>
          </p:cNvSpPr>
          <p:nvPr/>
        </p:nvSpPr>
        <p:spPr bwMode="auto">
          <a:xfrm>
            <a:off x="990600" y="42275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2" name="Oval 36"/>
          <p:cNvSpPr>
            <a:spLocks noChangeAspect="1" noChangeArrowheads="1"/>
          </p:cNvSpPr>
          <p:nvPr/>
        </p:nvSpPr>
        <p:spPr bwMode="auto">
          <a:xfrm>
            <a:off x="990600" y="46529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3" name="Oval 37"/>
          <p:cNvSpPr>
            <a:spLocks noChangeAspect="1" noChangeArrowheads="1"/>
          </p:cNvSpPr>
          <p:nvPr/>
        </p:nvSpPr>
        <p:spPr bwMode="auto">
          <a:xfrm>
            <a:off x="990600" y="3810000"/>
            <a:ext cx="115888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74" name="Text Box 38"/>
          <p:cNvSpPr txBox="1">
            <a:spLocks noChangeArrowheads="1"/>
          </p:cNvSpPr>
          <p:nvPr/>
        </p:nvSpPr>
        <p:spPr bwMode="auto">
          <a:xfrm>
            <a:off x="381000" y="1701800"/>
            <a:ext cx="438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sym typeface="Symbol" pitchFamily="18" charset="2"/>
              </a:rPr>
              <a:t></a:t>
            </a:r>
          </a:p>
        </p:txBody>
      </p:sp>
      <p:sp>
        <p:nvSpPr>
          <p:cNvPr id="27675" name="Text Box 39"/>
          <p:cNvSpPr txBox="1">
            <a:spLocks noChangeArrowheads="1"/>
          </p:cNvSpPr>
          <p:nvPr/>
        </p:nvSpPr>
        <p:spPr bwMode="auto">
          <a:xfrm>
            <a:off x="323850" y="4967288"/>
            <a:ext cx="438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sym typeface="Symbol" pitchFamily="18" charset="2"/>
              </a:rPr>
              <a:t></a:t>
            </a:r>
          </a:p>
        </p:txBody>
      </p:sp>
      <p:sp>
        <p:nvSpPr>
          <p:cNvPr id="27676" name="Text Box 40"/>
          <p:cNvSpPr txBox="1">
            <a:spLocks noChangeArrowheads="1"/>
          </p:cNvSpPr>
          <p:nvPr/>
        </p:nvSpPr>
        <p:spPr bwMode="auto">
          <a:xfrm>
            <a:off x="1447800" y="28956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l-GR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27677" name="Text Box 41"/>
          <p:cNvSpPr txBox="1">
            <a:spLocks noChangeArrowheads="1"/>
          </p:cNvSpPr>
          <p:nvPr/>
        </p:nvSpPr>
        <p:spPr bwMode="auto">
          <a:xfrm>
            <a:off x="1600200" y="40386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l-GR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27678" name="Text Box 42"/>
          <p:cNvSpPr txBox="1">
            <a:spLocks noChangeArrowheads="1"/>
          </p:cNvSpPr>
          <p:nvPr/>
        </p:nvSpPr>
        <p:spPr bwMode="auto">
          <a:xfrm>
            <a:off x="541020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7679" name="Text Box 43"/>
          <p:cNvSpPr txBox="1">
            <a:spLocks noChangeArrowheads="1"/>
          </p:cNvSpPr>
          <p:nvPr/>
        </p:nvSpPr>
        <p:spPr bwMode="auto">
          <a:xfrm>
            <a:off x="697865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7680" name="Text Box 44"/>
          <p:cNvSpPr txBox="1">
            <a:spLocks noChangeArrowheads="1"/>
          </p:cNvSpPr>
          <p:nvPr/>
        </p:nvSpPr>
        <p:spPr bwMode="auto">
          <a:xfrm>
            <a:off x="2971800" y="3886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27681" name="Rectangle 46"/>
          <p:cNvSpPr>
            <a:spLocks noChangeArrowheads="1"/>
          </p:cNvSpPr>
          <p:nvPr/>
        </p:nvSpPr>
        <p:spPr bwMode="auto">
          <a:xfrm>
            <a:off x="4664075" y="19050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G</a:t>
            </a:r>
            <a:endParaRPr lang="ru-RU" sz="2800" b="1" i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27682" name="Rectangle 47"/>
          <p:cNvSpPr>
            <a:spLocks noChangeArrowheads="1"/>
          </p:cNvSpPr>
          <p:nvPr/>
        </p:nvSpPr>
        <p:spPr bwMode="auto">
          <a:xfrm>
            <a:off x="4648200" y="32146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b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27683" name="Rectangle 48"/>
          <p:cNvSpPr>
            <a:spLocks noChangeArrowheads="1"/>
          </p:cNvSpPr>
          <p:nvPr/>
        </p:nvSpPr>
        <p:spPr bwMode="auto">
          <a:xfrm>
            <a:off x="2971800" y="32004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a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27684" name="Rectangle 49"/>
          <p:cNvSpPr>
            <a:spLocks noChangeArrowheads="1"/>
          </p:cNvSpPr>
          <p:nvPr/>
        </p:nvSpPr>
        <p:spPr bwMode="auto">
          <a:xfrm>
            <a:off x="6267450" y="3276600"/>
            <a:ext cx="341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c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27685" name="Rectangle 50"/>
          <p:cNvSpPr>
            <a:spLocks noChangeArrowheads="1"/>
          </p:cNvSpPr>
          <p:nvPr/>
        </p:nvSpPr>
        <p:spPr bwMode="auto">
          <a:xfrm>
            <a:off x="7791450" y="32766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d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3D6DEF-E1E2-473B-AAA6-D4EBD74371B5}" type="slidenum">
              <a:rPr lang="en-US" smtClean="0">
                <a:latin typeface="Arial" charset="0"/>
              </a:rPr>
              <a:pPr/>
              <a:t>27</a:t>
            </a:fld>
            <a:endParaRPr lang="en-US" smtClean="0">
              <a:latin typeface="Arial" charset="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Tight Example</a:t>
            </a:r>
            <a:endParaRPr lang="ru-RU" sz="4000" dirty="0" smtClean="0"/>
          </a:p>
        </p:txBody>
      </p:sp>
      <p:sp>
        <p:nvSpPr>
          <p:cNvPr id="1029" name="Oval 3"/>
          <p:cNvSpPr>
            <a:spLocks noChangeAspect="1" noChangeArrowheads="1"/>
          </p:cNvSpPr>
          <p:nvPr/>
        </p:nvSpPr>
        <p:spPr bwMode="auto">
          <a:xfrm>
            <a:off x="7848600" y="38147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5412" name="Oval 4"/>
          <p:cNvSpPr>
            <a:spLocks noChangeAspect="1" noChangeArrowheads="1"/>
          </p:cNvSpPr>
          <p:nvPr/>
        </p:nvSpPr>
        <p:spPr bwMode="auto">
          <a:xfrm>
            <a:off x="3048000" y="3733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1" name="Oval 5"/>
          <p:cNvSpPr>
            <a:spLocks noChangeAspect="1" noChangeArrowheads="1"/>
          </p:cNvSpPr>
          <p:nvPr/>
        </p:nvSpPr>
        <p:spPr bwMode="auto">
          <a:xfrm>
            <a:off x="6324600" y="3810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32" name="AutoShape 6"/>
          <p:cNvCxnSpPr>
            <a:cxnSpLocks noChangeShapeType="1"/>
            <a:stCxn id="145412" idx="3"/>
            <a:endCxn id="1034" idx="7"/>
          </p:cNvCxnSpPr>
          <p:nvPr/>
        </p:nvCxnSpPr>
        <p:spPr bwMode="auto">
          <a:xfrm flipH="1">
            <a:off x="1104900" y="3924300"/>
            <a:ext cx="1976438" cy="12906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033" name="AutoShape 7"/>
          <p:cNvCxnSpPr>
            <a:cxnSpLocks noChangeShapeType="1"/>
            <a:stCxn id="1031" idx="6"/>
            <a:endCxn id="1029" idx="2"/>
          </p:cNvCxnSpPr>
          <p:nvPr/>
        </p:nvCxnSpPr>
        <p:spPr bwMode="auto">
          <a:xfrm>
            <a:off x="6548438" y="3922713"/>
            <a:ext cx="1300162" cy="4762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034" name="Oval 8"/>
          <p:cNvSpPr>
            <a:spLocks noChangeAspect="1" noChangeArrowheads="1"/>
          </p:cNvSpPr>
          <p:nvPr/>
        </p:nvSpPr>
        <p:spPr bwMode="auto">
          <a:xfrm>
            <a:off x="914400" y="51816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5" name="Text Box 9"/>
          <p:cNvSpPr txBox="1">
            <a:spLocks noChangeArrowheads="1"/>
          </p:cNvSpPr>
          <p:nvPr/>
        </p:nvSpPr>
        <p:spPr bwMode="auto">
          <a:xfrm>
            <a:off x="381000" y="2768600"/>
            <a:ext cx="438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sym typeface="Symbol" pitchFamily="18" charset="2"/>
              </a:rPr>
              <a:t></a:t>
            </a:r>
          </a:p>
        </p:txBody>
      </p:sp>
      <p:sp>
        <p:nvSpPr>
          <p:cNvPr id="1036" name="Text Box 10"/>
          <p:cNvSpPr txBox="1">
            <a:spLocks noChangeArrowheads="1"/>
          </p:cNvSpPr>
          <p:nvPr/>
        </p:nvSpPr>
        <p:spPr bwMode="auto">
          <a:xfrm>
            <a:off x="4692650" y="3962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037" name="Text Box 11"/>
          <p:cNvSpPr txBox="1">
            <a:spLocks noChangeArrowheads="1"/>
          </p:cNvSpPr>
          <p:nvPr/>
        </p:nvSpPr>
        <p:spPr bwMode="auto">
          <a:xfrm>
            <a:off x="6248400" y="3962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038" name="Text Box 12"/>
          <p:cNvSpPr txBox="1">
            <a:spLocks noChangeArrowheads="1"/>
          </p:cNvSpPr>
          <p:nvPr/>
        </p:nvSpPr>
        <p:spPr bwMode="auto">
          <a:xfrm>
            <a:off x="990600" y="23622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l-GR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1039" name="Text Box 13"/>
          <p:cNvSpPr txBox="1">
            <a:spLocks noChangeArrowheads="1"/>
          </p:cNvSpPr>
          <p:nvPr/>
        </p:nvSpPr>
        <p:spPr bwMode="auto">
          <a:xfrm>
            <a:off x="385445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40" name="Text Box 14"/>
          <p:cNvSpPr txBox="1">
            <a:spLocks noChangeArrowheads="1"/>
          </p:cNvSpPr>
          <p:nvPr/>
        </p:nvSpPr>
        <p:spPr bwMode="auto">
          <a:xfrm>
            <a:off x="7816850" y="4038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2</a:t>
            </a:r>
          </a:p>
        </p:txBody>
      </p:sp>
      <p:sp>
        <p:nvSpPr>
          <p:cNvPr id="1041" name="Oval 15"/>
          <p:cNvSpPr>
            <a:spLocks noChangeAspect="1" noChangeArrowheads="1"/>
          </p:cNvSpPr>
          <p:nvPr/>
        </p:nvSpPr>
        <p:spPr bwMode="auto">
          <a:xfrm>
            <a:off x="914400" y="1905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2" name="Oval 16"/>
          <p:cNvSpPr>
            <a:spLocks noChangeAspect="1" noChangeArrowheads="1"/>
          </p:cNvSpPr>
          <p:nvPr/>
        </p:nvSpPr>
        <p:spPr bwMode="auto">
          <a:xfrm>
            <a:off x="914400" y="2971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43" name="AutoShape 17"/>
          <p:cNvCxnSpPr>
            <a:cxnSpLocks noChangeShapeType="1"/>
            <a:stCxn id="145412" idx="1"/>
            <a:endCxn id="1041" idx="5"/>
          </p:cNvCxnSpPr>
          <p:nvPr/>
        </p:nvCxnSpPr>
        <p:spPr bwMode="auto">
          <a:xfrm flipH="1" flipV="1">
            <a:off x="1104900" y="2095500"/>
            <a:ext cx="1976438" cy="1671638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044" name="AutoShape 18"/>
          <p:cNvCxnSpPr>
            <a:cxnSpLocks noChangeShapeType="1"/>
            <a:stCxn id="145412" idx="2"/>
            <a:endCxn id="1042" idx="6"/>
          </p:cNvCxnSpPr>
          <p:nvPr/>
        </p:nvCxnSpPr>
        <p:spPr bwMode="auto">
          <a:xfrm flipH="1" flipV="1">
            <a:off x="1138238" y="3084513"/>
            <a:ext cx="1909762" cy="762000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145427" name="Oval 19"/>
          <p:cNvSpPr>
            <a:spLocks noChangeAspect="1" noChangeArrowheads="1"/>
          </p:cNvSpPr>
          <p:nvPr/>
        </p:nvSpPr>
        <p:spPr bwMode="auto">
          <a:xfrm>
            <a:off x="4724400" y="3776663"/>
            <a:ext cx="223838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046" name="AutoShape 20"/>
          <p:cNvCxnSpPr>
            <a:cxnSpLocks noChangeShapeType="1"/>
            <a:stCxn id="145427" idx="6"/>
            <a:endCxn id="1031" idx="2"/>
          </p:cNvCxnSpPr>
          <p:nvPr/>
        </p:nvCxnSpPr>
        <p:spPr bwMode="auto">
          <a:xfrm>
            <a:off x="4948238" y="3889375"/>
            <a:ext cx="1376362" cy="33338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047" name="AutoShape 21"/>
          <p:cNvCxnSpPr>
            <a:cxnSpLocks noChangeShapeType="1"/>
            <a:stCxn id="145412" idx="6"/>
            <a:endCxn id="145427" idx="2"/>
          </p:cNvCxnSpPr>
          <p:nvPr/>
        </p:nvCxnSpPr>
        <p:spPr bwMode="auto">
          <a:xfrm>
            <a:off x="3271838" y="3846513"/>
            <a:ext cx="1452562" cy="42862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sp>
        <p:nvSpPr>
          <p:cNvPr id="1048" name="Oval 22"/>
          <p:cNvSpPr>
            <a:spLocks noChangeAspect="1" noChangeArrowheads="1"/>
          </p:cNvSpPr>
          <p:nvPr/>
        </p:nvSpPr>
        <p:spPr bwMode="auto">
          <a:xfrm>
            <a:off x="990600" y="42275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49" name="Oval 23"/>
          <p:cNvSpPr>
            <a:spLocks noChangeAspect="1" noChangeArrowheads="1"/>
          </p:cNvSpPr>
          <p:nvPr/>
        </p:nvSpPr>
        <p:spPr bwMode="auto">
          <a:xfrm>
            <a:off x="990600" y="465296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" name="Oval 24"/>
          <p:cNvSpPr>
            <a:spLocks noChangeAspect="1" noChangeArrowheads="1"/>
          </p:cNvSpPr>
          <p:nvPr/>
        </p:nvSpPr>
        <p:spPr bwMode="auto">
          <a:xfrm>
            <a:off x="990600" y="3810000"/>
            <a:ext cx="115888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1" name="Text Box 25"/>
          <p:cNvSpPr txBox="1">
            <a:spLocks noChangeArrowheads="1"/>
          </p:cNvSpPr>
          <p:nvPr/>
        </p:nvSpPr>
        <p:spPr bwMode="auto">
          <a:xfrm>
            <a:off x="381000" y="1701800"/>
            <a:ext cx="438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sym typeface="Symbol" pitchFamily="18" charset="2"/>
              </a:rPr>
              <a:t></a:t>
            </a:r>
          </a:p>
        </p:txBody>
      </p:sp>
      <p:sp>
        <p:nvSpPr>
          <p:cNvPr id="1052" name="Text Box 26"/>
          <p:cNvSpPr txBox="1">
            <a:spLocks noChangeArrowheads="1"/>
          </p:cNvSpPr>
          <p:nvPr/>
        </p:nvSpPr>
        <p:spPr bwMode="auto">
          <a:xfrm>
            <a:off x="323850" y="4967288"/>
            <a:ext cx="438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>
                <a:latin typeface="Times New Roman" pitchFamily="18" charset="0"/>
                <a:sym typeface="Symbol" pitchFamily="18" charset="2"/>
              </a:rPr>
              <a:t></a:t>
            </a:r>
          </a:p>
        </p:txBody>
      </p:sp>
      <p:sp>
        <p:nvSpPr>
          <p:cNvPr id="1053" name="Text Box 27"/>
          <p:cNvSpPr txBox="1">
            <a:spLocks noChangeArrowheads="1"/>
          </p:cNvSpPr>
          <p:nvPr/>
        </p:nvSpPr>
        <p:spPr bwMode="auto">
          <a:xfrm>
            <a:off x="1143000" y="32004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l-GR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1054" name="Text Box 28"/>
          <p:cNvSpPr txBox="1">
            <a:spLocks noChangeArrowheads="1"/>
          </p:cNvSpPr>
          <p:nvPr/>
        </p:nvSpPr>
        <p:spPr bwMode="auto">
          <a:xfrm>
            <a:off x="1600200" y="40386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1+</a:t>
            </a:r>
            <a:r>
              <a:rPr lang="el-GR" sz="24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1055" name="Text Box 29"/>
          <p:cNvSpPr txBox="1">
            <a:spLocks noChangeArrowheads="1"/>
          </p:cNvSpPr>
          <p:nvPr/>
        </p:nvSpPr>
        <p:spPr bwMode="auto">
          <a:xfrm>
            <a:off x="541020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56" name="Text Box 30"/>
          <p:cNvSpPr txBox="1">
            <a:spLocks noChangeArrowheads="1"/>
          </p:cNvSpPr>
          <p:nvPr/>
        </p:nvSpPr>
        <p:spPr bwMode="auto">
          <a:xfrm>
            <a:off x="6978650" y="34290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solidFill>
                  <a:schemeClr val="hlink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057" name="Text Box 31"/>
          <p:cNvSpPr txBox="1">
            <a:spLocks noChangeArrowheads="1"/>
          </p:cNvSpPr>
          <p:nvPr/>
        </p:nvSpPr>
        <p:spPr bwMode="auto">
          <a:xfrm>
            <a:off x="2971800" y="3886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058" name="Rectangle 32"/>
          <p:cNvSpPr>
            <a:spLocks noChangeArrowheads="1"/>
          </p:cNvSpPr>
          <p:nvPr/>
        </p:nvSpPr>
        <p:spPr bwMode="auto">
          <a:xfrm>
            <a:off x="3505200" y="1905000"/>
            <a:ext cx="650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solidFill>
                  <a:schemeClr val="accent2"/>
                </a:solidFill>
                <a:latin typeface="Times New Roman" pitchFamily="18" charset="0"/>
              </a:rPr>
              <a:t>G </a:t>
            </a:r>
            <a:r>
              <a:rPr lang="en-US" sz="2800" b="1" i="1" baseline="40000">
                <a:solidFill>
                  <a:schemeClr val="accent2"/>
                </a:solidFill>
                <a:latin typeface="Times New Roman" pitchFamily="18" charset="0"/>
              </a:rPr>
              <a:t>2</a:t>
            </a:r>
            <a:endParaRPr lang="ru-RU" sz="2800" b="1" i="1" baseline="40000">
              <a:solidFill>
                <a:schemeClr val="accent2"/>
              </a:solidFill>
              <a:latin typeface="Times New Roman" pitchFamily="18" charset="0"/>
            </a:endParaRPr>
          </a:p>
        </p:txBody>
      </p:sp>
      <p:cxnSp>
        <p:nvCxnSpPr>
          <p:cNvPr id="1059" name="AutoShape 33"/>
          <p:cNvCxnSpPr>
            <a:cxnSpLocks noChangeShapeType="1"/>
            <a:stCxn id="1041" idx="5"/>
          </p:cNvCxnSpPr>
          <p:nvPr/>
        </p:nvCxnSpPr>
        <p:spPr bwMode="auto">
          <a:xfrm>
            <a:off x="1104900" y="2095500"/>
            <a:ext cx="3776663" cy="1681163"/>
          </a:xfrm>
          <a:prstGeom prst="straightConnector1">
            <a:avLst/>
          </a:prstGeom>
          <a:noFill/>
          <a:ln w="31750">
            <a:solidFill>
              <a:schemeClr val="folHlink"/>
            </a:solidFill>
            <a:round/>
            <a:headEnd/>
            <a:tailEnd/>
          </a:ln>
        </p:spPr>
      </p:cxnSp>
      <p:cxnSp>
        <p:nvCxnSpPr>
          <p:cNvPr id="1060" name="AutoShape 34"/>
          <p:cNvCxnSpPr>
            <a:cxnSpLocks noChangeShapeType="1"/>
            <a:stCxn id="1042" idx="7"/>
            <a:endCxn id="145427" idx="1"/>
          </p:cNvCxnSpPr>
          <p:nvPr/>
        </p:nvCxnSpPr>
        <p:spPr bwMode="auto">
          <a:xfrm>
            <a:off x="1104900" y="3005138"/>
            <a:ext cx="3652838" cy="804862"/>
          </a:xfrm>
          <a:prstGeom prst="straightConnector1">
            <a:avLst/>
          </a:prstGeom>
          <a:noFill/>
          <a:ln w="31750">
            <a:solidFill>
              <a:schemeClr val="folHlink"/>
            </a:solidFill>
            <a:round/>
            <a:headEnd/>
            <a:tailEnd/>
          </a:ln>
        </p:spPr>
      </p:cxnSp>
      <p:cxnSp>
        <p:nvCxnSpPr>
          <p:cNvPr id="1061" name="AutoShape 35"/>
          <p:cNvCxnSpPr>
            <a:cxnSpLocks noChangeShapeType="1"/>
            <a:stCxn id="1034" idx="7"/>
            <a:endCxn id="145427" idx="3"/>
          </p:cNvCxnSpPr>
          <p:nvPr/>
        </p:nvCxnSpPr>
        <p:spPr bwMode="auto">
          <a:xfrm flipV="1">
            <a:off x="1104900" y="3967163"/>
            <a:ext cx="3652838" cy="1247775"/>
          </a:xfrm>
          <a:prstGeom prst="straightConnector1">
            <a:avLst/>
          </a:prstGeom>
          <a:noFill/>
          <a:ln w="31750">
            <a:solidFill>
              <a:schemeClr val="folHlink"/>
            </a:solidFill>
            <a:round/>
            <a:headEnd/>
            <a:tailEnd/>
          </a:ln>
        </p:spPr>
      </p:cxnSp>
      <p:cxnSp>
        <p:nvCxnSpPr>
          <p:cNvPr id="1062" name="AutoShape 36"/>
          <p:cNvCxnSpPr>
            <a:cxnSpLocks noChangeShapeType="1"/>
            <a:stCxn id="1042" idx="0"/>
            <a:endCxn id="1041" idx="4"/>
          </p:cNvCxnSpPr>
          <p:nvPr/>
        </p:nvCxnSpPr>
        <p:spPr bwMode="auto">
          <a:xfrm flipV="1">
            <a:off x="1027113" y="2128838"/>
            <a:ext cx="0" cy="842962"/>
          </a:xfrm>
          <a:prstGeom prst="straightConnector1">
            <a:avLst/>
          </a:prstGeom>
          <a:noFill/>
          <a:ln w="31750">
            <a:solidFill>
              <a:schemeClr val="folHlink"/>
            </a:solidFill>
            <a:round/>
            <a:headEnd/>
            <a:tailEnd/>
          </a:ln>
        </p:spPr>
      </p:cxnSp>
      <p:cxnSp>
        <p:nvCxnSpPr>
          <p:cNvPr id="1063" name="AutoShape 37"/>
          <p:cNvCxnSpPr>
            <a:cxnSpLocks noChangeShapeType="1"/>
            <a:stCxn id="1041" idx="2"/>
            <a:endCxn id="1042" idx="2"/>
          </p:cNvCxnSpPr>
          <p:nvPr/>
        </p:nvCxnSpPr>
        <p:spPr bwMode="auto">
          <a:xfrm rot="10800000" flipH="1" flipV="1">
            <a:off x="914400" y="2017713"/>
            <a:ext cx="1588" cy="1066800"/>
          </a:xfrm>
          <a:prstGeom prst="curvedConnector3">
            <a:avLst>
              <a:gd name="adj1" fmla="val -14400005"/>
            </a:avLst>
          </a:prstGeom>
          <a:noFill/>
          <a:ln w="31750">
            <a:solidFill>
              <a:schemeClr val="folHlink"/>
            </a:solidFill>
            <a:round/>
            <a:headEnd/>
            <a:tailEnd/>
          </a:ln>
        </p:spPr>
      </p:cxnSp>
      <p:cxnSp>
        <p:nvCxnSpPr>
          <p:cNvPr id="1064" name="AutoShape 38"/>
          <p:cNvCxnSpPr>
            <a:cxnSpLocks noChangeShapeType="1"/>
            <a:stCxn id="1041" idx="2"/>
            <a:endCxn id="1034" idx="2"/>
          </p:cNvCxnSpPr>
          <p:nvPr/>
        </p:nvCxnSpPr>
        <p:spPr bwMode="auto">
          <a:xfrm rot="10800000" flipH="1" flipV="1">
            <a:off x="914400" y="2017713"/>
            <a:ext cx="1588" cy="3276600"/>
          </a:xfrm>
          <a:prstGeom prst="curvedConnector3">
            <a:avLst>
              <a:gd name="adj1" fmla="val -14400005"/>
            </a:avLst>
          </a:prstGeom>
          <a:noFill/>
          <a:ln w="31750">
            <a:solidFill>
              <a:schemeClr val="folHlink"/>
            </a:solidFill>
            <a:round/>
            <a:headEnd/>
            <a:tailEnd/>
          </a:ln>
        </p:spPr>
      </p:cxnSp>
      <p:cxnSp>
        <p:nvCxnSpPr>
          <p:cNvPr id="1065" name="AutoShape 39"/>
          <p:cNvCxnSpPr>
            <a:cxnSpLocks noChangeShapeType="1"/>
            <a:stCxn id="1042" idx="2"/>
            <a:endCxn id="1034" idx="2"/>
          </p:cNvCxnSpPr>
          <p:nvPr/>
        </p:nvCxnSpPr>
        <p:spPr bwMode="auto">
          <a:xfrm rot="10800000" flipH="1" flipV="1">
            <a:off x="914400" y="3084513"/>
            <a:ext cx="1588" cy="2209800"/>
          </a:xfrm>
          <a:prstGeom prst="curvedConnector3">
            <a:avLst>
              <a:gd name="adj1" fmla="val -14400005"/>
            </a:avLst>
          </a:prstGeom>
          <a:noFill/>
          <a:ln w="31750">
            <a:solidFill>
              <a:schemeClr val="folHlink"/>
            </a:solidFill>
            <a:round/>
            <a:headEnd/>
            <a:tailEnd/>
          </a:ln>
        </p:spPr>
      </p:cxnSp>
      <p:cxnSp>
        <p:nvCxnSpPr>
          <p:cNvPr id="1066" name="AutoShape 41"/>
          <p:cNvCxnSpPr>
            <a:cxnSpLocks noChangeShapeType="1"/>
            <a:stCxn id="145412" idx="0"/>
            <a:endCxn id="1031" idx="0"/>
          </p:cNvCxnSpPr>
          <p:nvPr/>
        </p:nvCxnSpPr>
        <p:spPr bwMode="auto">
          <a:xfrm rot="5400000" flipV="1">
            <a:off x="4760913" y="2133600"/>
            <a:ext cx="76200" cy="3276600"/>
          </a:xfrm>
          <a:prstGeom prst="curvedConnector3">
            <a:avLst>
              <a:gd name="adj1" fmla="val -300000"/>
            </a:avLst>
          </a:prstGeom>
          <a:noFill/>
          <a:ln w="28575">
            <a:solidFill>
              <a:schemeClr val="folHlink"/>
            </a:solidFill>
            <a:round/>
            <a:headEnd/>
            <a:tailEnd/>
          </a:ln>
        </p:spPr>
      </p:cxnSp>
      <p:sp>
        <p:nvSpPr>
          <p:cNvPr id="1067" name="Freeform 43"/>
          <p:cNvSpPr>
            <a:spLocks/>
          </p:cNvSpPr>
          <p:nvPr/>
        </p:nvSpPr>
        <p:spPr bwMode="auto">
          <a:xfrm>
            <a:off x="4953000" y="3886200"/>
            <a:ext cx="2895600" cy="622300"/>
          </a:xfrm>
          <a:custGeom>
            <a:avLst/>
            <a:gdLst>
              <a:gd name="T0" fmla="*/ 0 w 1872"/>
              <a:gd name="T1" fmla="*/ 0 h 344"/>
              <a:gd name="T2" fmla="*/ 1559169 w 1872"/>
              <a:gd name="T3" fmla="*/ 607828 h 344"/>
              <a:gd name="T4" fmla="*/ 2895600 w 1872"/>
              <a:gd name="T5" fmla="*/ 86833 h 344"/>
              <a:gd name="T6" fmla="*/ 0 60000 65536"/>
              <a:gd name="T7" fmla="*/ 0 60000 65536"/>
              <a:gd name="T8" fmla="*/ 0 60000 65536"/>
              <a:gd name="T9" fmla="*/ 0 w 1872"/>
              <a:gd name="T10" fmla="*/ 0 h 344"/>
              <a:gd name="T11" fmla="*/ 1872 w 1872"/>
              <a:gd name="T12" fmla="*/ 344 h 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" h="344">
                <a:moveTo>
                  <a:pt x="0" y="0"/>
                </a:moveTo>
                <a:cubicBezTo>
                  <a:pt x="348" y="164"/>
                  <a:pt x="696" y="328"/>
                  <a:pt x="1008" y="336"/>
                </a:cubicBezTo>
                <a:cubicBezTo>
                  <a:pt x="1320" y="344"/>
                  <a:pt x="1728" y="96"/>
                  <a:pt x="1872" y="48"/>
                </a:cubicBezTo>
              </a:path>
            </a:pathLst>
          </a:cu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5453" name="Rectangle 45"/>
          <p:cNvSpPr>
            <a:spLocks noChangeArrowheads="1"/>
          </p:cNvSpPr>
          <p:nvPr/>
        </p:nvSpPr>
        <p:spPr bwMode="auto">
          <a:xfrm>
            <a:off x="1828800" y="5576888"/>
            <a:ext cx="1376363" cy="5191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I</a:t>
            </a:r>
            <a:r>
              <a:rPr lang="en-US" sz="2800" b="1" i="1" baseline="-25000">
                <a:latin typeface="Times New Roman" pitchFamily="18" charset="0"/>
                <a:sym typeface="MT Extra" pitchFamily="18" charset="2"/>
              </a:rPr>
              <a:t>n</a:t>
            </a:r>
            <a:r>
              <a:rPr lang="en-US" sz="2800" b="1" baseline="-25000">
                <a:latin typeface="Times New Roman" pitchFamily="18" charset="0"/>
                <a:sym typeface="MT Extra" pitchFamily="18" charset="2"/>
              </a:rPr>
              <a:t>+3</a:t>
            </a:r>
            <a:r>
              <a:rPr lang="en-US" sz="2800" b="1">
                <a:latin typeface="Times New Roman" pitchFamily="18" charset="0"/>
                <a:sym typeface="MT Extra" pitchFamily="18" charset="2"/>
              </a:rPr>
              <a:t>={</a:t>
            </a:r>
            <a:r>
              <a:rPr lang="en-US" sz="2800" b="1" i="1">
                <a:latin typeface="Times New Roman" pitchFamily="18" charset="0"/>
                <a:sym typeface="MT Extra" pitchFamily="18" charset="2"/>
              </a:rPr>
              <a:t>b</a:t>
            </a:r>
            <a:r>
              <a:rPr lang="en-US" sz="2800" b="1">
                <a:latin typeface="Times New Roman" pitchFamily="18" charset="0"/>
                <a:sym typeface="MT Extra" pitchFamily="18" charset="2"/>
              </a:rPr>
              <a:t>}</a:t>
            </a:r>
            <a:endParaRPr lang="ru-RU" sz="2800" b="1" i="1" baseline="-25000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1069" name="Rectangle 47"/>
          <p:cNvSpPr>
            <a:spLocks noChangeArrowheads="1"/>
          </p:cNvSpPr>
          <p:nvPr/>
        </p:nvSpPr>
        <p:spPr bwMode="auto">
          <a:xfrm>
            <a:off x="4648200" y="32146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b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1070" name="Rectangle 48"/>
          <p:cNvSpPr>
            <a:spLocks noChangeArrowheads="1"/>
          </p:cNvSpPr>
          <p:nvPr/>
        </p:nvSpPr>
        <p:spPr bwMode="auto">
          <a:xfrm>
            <a:off x="2971800" y="32004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a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1071" name="Rectangle 49"/>
          <p:cNvSpPr>
            <a:spLocks noChangeArrowheads="1"/>
          </p:cNvSpPr>
          <p:nvPr/>
        </p:nvSpPr>
        <p:spPr bwMode="auto">
          <a:xfrm>
            <a:off x="6267450" y="3276600"/>
            <a:ext cx="3413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c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1072" name="Rectangle 50"/>
          <p:cNvSpPr>
            <a:spLocks noChangeArrowheads="1"/>
          </p:cNvSpPr>
          <p:nvPr/>
        </p:nvSpPr>
        <p:spPr bwMode="auto">
          <a:xfrm>
            <a:off x="7791450" y="32766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d</a:t>
            </a:r>
            <a:endParaRPr lang="ru-RU" sz="2800" b="1" i="1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145459" name="Rectangle 51"/>
          <p:cNvSpPr>
            <a:spLocks noChangeArrowheads="1"/>
          </p:cNvSpPr>
          <p:nvPr/>
        </p:nvSpPr>
        <p:spPr bwMode="auto">
          <a:xfrm>
            <a:off x="3881438" y="5562600"/>
            <a:ext cx="1436687" cy="519113"/>
          </a:xfrm>
          <a:prstGeom prst="rect">
            <a:avLst/>
          </a:prstGeom>
          <a:solidFill>
            <a:srgbClr val="FF33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S</a:t>
            </a:r>
            <a:r>
              <a:rPr lang="en-US" sz="2800" b="1" i="1" baseline="-25000">
                <a:latin typeface="Times New Roman" pitchFamily="18" charset="0"/>
                <a:sym typeface="MT Extra" pitchFamily="18" charset="2"/>
              </a:rPr>
              <a:t>n</a:t>
            </a:r>
            <a:r>
              <a:rPr lang="en-US" sz="2800" b="1" baseline="-25000">
                <a:latin typeface="Times New Roman" pitchFamily="18" charset="0"/>
                <a:sym typeface="MT Extra" pitchFamily="18" charset="2"/>
              </a:rPr>
              <a:t>+3</a:t>
            </a:r>
            <a:r>
              <a:rPr lang="en-US" sz="2800" b="1">
                <a:latin typeface="Times New Roman" pitchFamily="18" charset="0"/>
                <a:sym typeface="MT Extra" pitchFamily="18" charset="2"/>
              </a:rPr>
              <a:t>={</a:t>
            </a:r>
            <a:r>
              <a:rPr lang="en-US" sz="2800" b="1" i="1">
                <a:latin typeface="Times New Roman" pitchFamily="18" charset="0"/>
                <a:sym typeface="MT Extra" pitchFamily="18" charset="2"/>
              </a:rPr>
              <a:t>a</a:t>
            </a:r>
            <a:r>
              <a:rPr lang="en-US" sz="2800" b="1">
                <a:latin typeface="Times New Roman" pitchFamily="18" charset="0"/>
                <a:sym typeface="MT Extra" pitchFamily="18" charset="2"/>
              </a:rPr>
              <a:t>}</a:t>
            </a:r>
            <a:endParaRPr lang="ru-RU" sz="2800" b="1" i="1" baseline="-25000">
              <a:latin typeface="Times New Roman" pitchFamily="18" charset="0"/>
              <a:sym typeface="MT Extra" pitchFamily="18" charset="2"/>
            </a:endParaRPr>
          </a:p>
        </p:txBody>
      </p:sp>
      <p:sp>
        <p:nvSpPr>
          <p:cNvPr id="145460" name="Rectangle 52"/>
          <p:cNvSpPr>
            <a:spLocks noChangeArrowheads="1"/>
          </p:cNvSpPr>
          <p:nvPr/>
        </p:nvSpPr>
        <p:spPr bwMode="auto">
          <a:xfrm>
            <a:off x="5878513" y="5562600"/>
            <a:ext cx="1871662" cy="519113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i="1">
                <a:latin typeface="Times New Roman" pitchFamily="18" charset="0"/>
                <a:sym typeface="MT Extra" pitchFamily="18" charset="2"/>
              </a:rPr>
              <a:t>OPT</a:t>
            </a:r>
            <a:r>
              <a:rPr lang="en-US" sz="2800" b="1">
                <a:latin typeface="Times New Roman" pitchFamily="18" charset="0"/>
                <a:sym typeface="MT Extra" pitchFamily="18" charset="2"/>
              </a:rPr>
              <a:t>={</a:t>
            </a:r>
            <a:r>
              <a:rPr lang="en-US" sz="2800" b="1" i="1">
                <a:latin typeface="Times New Roman" pitchFamily="18" charset="0"/>
                <a:sym typeface="MT Extra" pitchFamily="18" charset="2"/>
              </a:rPr>
              <a:t>a, c</a:t>
            </a:r>
            <a:r>
              <a:rPr lang="en-US" sz="2800" b="1">
                <a:latin typeface="Times New Roman" pitchFamily="18" charset="0"/>
                <a:sym typeface="MT Extra" pitchFamily="18" charset="2"/>
              </a:rPr>
              <a:t>}</a:t>
            </a:r>
            <a:endParaRPr lang="ru-RU" sz="2800" b="1" i="1" baseline="-25000">
              <a:latin typeface="Times New Roman" pitchFamily="18" charset="0"/>
              <a:sym typeface="MT Extra" pitchFamily="18" charset="2"/>
            </a:endParaRPr>
          </a:p>
        </p:txBody>
      </p:sp>
      <p:graphicFrame>
        <p:nvGraphicFramePr>
          <p:cNvPr id="145461" name="Object 53"/>
          <p:cNvGraphicFramePr>
            <a:graphicFrameLocks noChangeAspect="1"/>
          </p:cNvGraphicFramePr>
          <p:nvPr/>
        </p:nvGraphicFramePr>
        <p:xfrm>
          <a:off x="5715000" y="1828800"/>
          <a:ext cx="1663700" cy="723900"/>
        </p:xfrm>
        <a:graphic>
          <a:graphicData uri="http://schemas.openxmlformats.org/presentationml/2006/ole">
            <p:oleObj spid="_x0000_s1026" name="Формула" r:id="rId3" imgW="1663560" imgH="723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5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20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5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99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53" grpId="0" animBg="1"/>
      <p:bldP spid="145459" grpId="0" animBg="1"/>
      <p:bldP spid="14546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CCE5E18-56FC-4C88-9A8D-EAABC599C577}" type="slidenum">
              <a:rPr lang="en-US" smtClean="0">
                <a:latin typeface="Arial" charset="0"/>
              </a:rPr>
              <a:pPr/>
              <a:t>28</a:t>
            </a:fld>
            <a:endParaRPr lang="en-US" smtClean="0">
              <a:latin typeface="Arial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Shortest superstring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848600" cy="4373563"/>
          </a:xfrm>
        </p:spPr>
        <p:txBody>
          <a:bodyPr/>
          <a:lstStyle/>
          <a:p>
            <a:pPr eaLnBrk="1" hangingPunct="1"/>
            <a:endParaRPr lang="ru-RU" sz="2800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 a finite alphabet </a:t>
            </a:r>
            <a:r>
              <a:rPr lang="el-GR" sz="2800" dirty="0" smtClean="0">
                <a:cs typeface="Times New Roman" pitchFamily="18" charset="0"/>
              </a:rPr>
              <a:t>Σ</a:t>
            </a:r>
            <a:r>
              <a:rPr lang="en-US" sz="2800" dirty="0" smtClean="0">
                <a:cs typeface="Times New Roman" pitchFamily="18" charset="0"/>
              </a:rPr>
              <a:t>, and a set of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n </a:t>
            </a:r>
            <a:r>
              <a:rPr lang="en-US" sz="2800" dirty="0" smtClean="0">
                <a:cs typeface="Times New Roman" pitchFamily="18" charset="0"/>
              </a:rPr>
              <a:t>strings    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S </a:t>
            </a:r>
            <a:r>
              <a:rPr lang="en-US" sz="2800" dirty="0" smtClean="0">
                <a:cs typeface="Times New Roman" pitchFamily="18" charset="0"/>
              </a:rPr>
              <a:t>= {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i="1" dirty="0" smtClean="0"/>
              <a:t>,…,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n</a:t>
            </a:r>
            <a:r>
              <a:rPr lang="en-US" sz="2800" dirty="0" smtClean="0"/>
              <a:t>} </a:t>
            </a:r>
            <a:r>
              <a:rPr lang="en-US" sz="2800" dirty="0" smtClean="0">
                <a:sym typeface="Symbol" pitchFamily="18" charset="2"/>
              </a:rPr>
              <a:t>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l-GR" sz="2800" dirty="0" smtClean="0">
                <a:cs typeface="Times New Roman" pitchFamily="18" charset="0"/>
              </a:rPr>
              <a:t>Σ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 </a:t>
            </a:r>
            <a:r>
              <a:rPr lang="en-US" sz="2800" dirty="0" smtClean="0"/>
              <a:t>a shortest string</a:t>
            </a:r>
            <a:r>
              <a:rPr lang="ru-RU" sz="2800" dirty="0" smtClean="0"/>
              <a:t> </a:t>
            </a:r>
            <a:r>
              <a:rPr lang="en-US" sz="2800" i="1" dirty="0" smtClean="0"/>
              <a:t>s</a:t>
            </a:r>
            <a:r>
              <a:rPr lang="ru-RU" sz="2800" dirty="0" smtClean="0"/>
              <a:t> </a:t>
            </a:r>
            <a:r>
              <a:rPr lang="en-US" sz="2800" dirty="0" smtClean="0"/>
              <a:t>that contains each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i</a:t>
            </a:r>
            <a:r>
              <a:rPr lang="en-US" sz="2800" dirty="0" smtClean="0"/>
              <a:t> as </a:t>
            </a:r>
            <a:r>
              <a:rPr lang="en-US" sz="2800" smtClean="0"/>
              <a:t>a </a:t>
            </a:r>
            <a:r>
              <a:rPr lang="en-US" sz="2800" smtClean="0"/>
              <a:t>substring</a:t>
            </a:r>
            <a:r>
              <a:rPr lang="ru-RU" sz="2800" dirty="0" smtClean="0"/>
              <a:t>.</a:t>
            </a:r>
          </a:p>
          <a:p>
            <a:pPr eaLnBrk="1" hangingPunct="1"/>
            <a:r>
              <a:rPr lang="en-US" sz="2800" dirty="0" smtClean="0">
                <a:solidFill>
                  <a:schemeClr val="hlink"/>
                </a:solidFill>
              </a:rPr>
              <a:t>Without lost of generality, we may assume that no string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i="1" dirty="0" err="1" smtClean="0">
                <a:solidFill>
                  <a:schemeClr val="hlink"/>
                </a:solidFill>
              </a:rPr>
              <a:t>s</a:t>
            </a:r>
            <a:r>
              <a:rPr lang="en-US" sz="2800" i="1" baseline="-25000" dirty="0" err="1" smtClean="0">
                <a:solidFill>
                  <a:schemeClr val="hlink"/>
                </a:solidFill>
              </a:rPr>
              <a:t>i</a:t>
            </a:r>
            <a:r>
              <a:rPr lang="ru-RU" sz="2800" i="1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is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</a:rPr>
              <a:t>a substring of another string</a:t>
            </a:r>
            <a:r>
              <a:rPr lang="ru-RU" sz="2800" dirty="0" smtClean="0">
                <a:solidFill>
                  <a:schemeClr val="hlink"/>
                </a:solidFill>
              </a:rPr>
              <a:t> </a:t>
            </a:r>
            <a:r>
              <a:rPr lang="en-US" sz="2800" i="1" dirty="0" err="1" smtClean="0">
                <a:solidFill>
                  <a:schemeClr val="hlink"/>
                </a:solidFill>
              </a:rPr>
              <a:t>s</a:t>
            </a:r>
            <a:r>
              <a:rPr lang="en-US" sz="2800" i="1" baseline="-25000" dirty="0" err="1" smtClean="0">
                <a:solidFill>
                  <a:schemeClr val="hlink"/>
                </a:solidFill>
              </a:rPr>
              <a:t>j</a:t>
            </a:r>
            <a:r>
              <a:rPr lang="ru-RU" sz="2800" dirty="0" smtClean="0">
                <a:solidFill>
                  <a:schemeClr val="hlink"/>
                </a:solidFill>
              </a:rPr>
              <a:t>, </a:t>
            </a:r>
            <a:r>
              <a:rPr lang="en-US" sz="2800" i="1" dirty="0" err="1" smtClean="0">
                <a:solidFill>
                  <a:schemeClr val="hlink"/>
                </a:solidFill>
              </a:rPr>
              <a:t>i</a:t>
            </a:r>
            <a:r>
              <a:rPr lang="ru-RU" sz="2800" i="1" dirty="0" smtClean="0">
                <a:solidFill>
                  <a:schemeClr val="hlink"/>
                </a:solidFill>
              </a:rPr>
              <a:t> </a:t>
            </a:r>
            <a:r>
              <a:rPr lang="en-US" sz="2800" dirty="0" smtClean="0">
                <a:solidFill>
                  <a:schemeClr val="hlink"/>
                </a:solidFill>
                <a:sym typeface="Symbol" pitchFamily="18" charset="2"/>
              </a:rPr>
              <a:t></a:t>
            </a:r>
            <a:r>
              <a:rPr lang="ru-RU" sz="2800" dirty="0" smtClean="0">
                <a:solidFill>
                  <a:schemeClr val="hlink"/>
                </a:solidFill>
                <a:sym typeface="Symbol" pitchFamily="18" charset="2"/>
              </a:rPr>
              <a:t> </a:t>
            </a:r>
            <a:r>
              <a:rPr lang="en-US" sz="2800" i="1" dirty="0" smtClean="0">
                <a:solidFill>
                  <a:schemeClr val="hlink"/>
                </a:solidFill>
              </a:rPr>
              <a:t>j</a:t>
            </a:r>
            <a:r>
              <a:rPr lang="en-US" sz="2800" dirty="0" smtClean="0">
                <a:solidFill>
                  <a:schemeClr val="hlink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Overlap, prefix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begin by developing a good lower bound on OPT.</a:t>
            </a:r>
          </a:p>
          <a:p>
            <a:r>
              <a:rPr lang="en-US" sz="2800" dirty="0" smtClean="0"/>
              <a:t>Let us assume that </a:t>
            </a:r>
            <a:r>
              <a:rPr lang="en-US" sz="2800" i="1" dirty="0" smtClean="0"/>
              <a:t>s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 </a:t>
            </a:r>
            <a:r>
              <a:rPr lang="en-US" sz="2800" i="1" dirty="0" smtClean="0"/>
              <a:t>s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,…,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 are numbered in order of leftmost occurrence in the shortest superstring, </a:t>
            </a:r>
            <a:r>
              <a:rPr lang="en-US" sz="2800" i="1" dirty="0" smtClean="0"/>
              <a:t>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Let overlap(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,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) denote the maximum overlap between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and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j</a:t>
            </a:r>
            <a:r>
              <a:rPr lang="en-US" sz="2800" i="1" baseline="-25000" dirty="0" smtClean="0"/>
              <a:t>  </a:t>
            </a:r>
            <a:r>
              <a:rPr lang="en-US" sz="2800" dirty="0" smtClean="0"/>
              <a:t>i.e., the longest suffix of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 </a:t>
            </a:r>
            <a:r>
              <a:rPr lang="en-US" sz="2800" dirty="0" smtClean="0"/>
              <a:t>that is a prefix of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Let prefix(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,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) be the prefix of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obtained removing its overlap with </a:t>
            </a:r>
            <a:r>
              <a:rPr lang="en-US" sz="2800" i="1" dirty="0" err="1" smtClean="0"/>
              <a:t>s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2874D-DCD0-4ACB-90DF-3C1A1B9ABF69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Parametric pruning (1)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we know the cost of an optimal solution, we may be able to prune away irrelevant parts of the input and thereby simplify the search for a good solution.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However computing the cost of an optimal solution is precisely the difficult core of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NP-hard NP-optimization problems.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technique of parametric pruning gets around this difficulty as follows. A parameter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chosen, which can be viewed as a “guess” on the cost of an optimal solution. For each value of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t,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given instance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pruned by removing parts that will not be used in any solution of cost </a:t>
            </a:r>
            <a:r>
              <a:rPr lang="en-US" sz="24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&gt; t.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2874D-DCD0-4ACB-90DF-3C1A1B9ABF6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FCF359-7F0A-4DAD-A40E-F4C442F02F01}" type="slidenum">
              <a:rPr lang="en-US" smtClean="0">
                <a:latin typeface="Arial" charset="0"/>
              </a:rPr>
              <a:pPr/>
              <a:t>30</a:t>
            </a:fld>
            <a:endParaRPr lang="en-US" smtClean="0">
              <a:latin typeface="Arial" charset="0"/>
            </a:endParaRPr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 eaLnBrk="1" hangingPunct="1"/>
            <a:r>
              <a:rPr lang="en-US" dirty="0" smtClean="0">
                <a:sym typeface="Symbol" pitchFamily="18" charset="2"/>
              </a:rPr>
              <a:t>Prefix</a:t>
            </a:r>
            <a:endParaRPr lang="ru-RU" baseline="-25000" dirty="0" smtClean="0">
              <a:sym typeface="Symbol" pitchFamily="18" charset="2"/>
            </a:endParaRPr>
          </a:p>
        </p:txBody>
      </p:sp>
      <p:sp>
        <p:nvSpPr>
          <p:cNvPr id="2053" name="Line 3"/>
          <p:cNvSpPr>
            <a:spLocks noChangeShapeType="1"/>
          </p:cNvSpPr>
          <p:nvPr/>
        </p:nvSpPr>
        <p:spPr bwMode="auto">
          <a:xfrm>
            <a:off x="381000" y="2286000"/>
            <a:ext cx="8001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4" name="Line 4"/>
          <p:cNvSpPr>
            <a:spLocks noChangeShapeType="1"/>
          </p:cNvSpPr>
          <p:nvPr/>
        </p:nvSpPr>
        <p:spPr bwMode="auto">
          <a:xfrm>
            <a:off x="381000" y="2819400"/>
            <a:ext cx="17526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5" name="Line 5"/>
          <p:cNvSpPr>
            <a:spLocks noChangeShapeType="1"/>
          </p:cNvSpPr>
          <p:nvPr/>
        </p:nvSpPr>
        <p:spPr bwMode="auto">
          <a:xfrm>
            <a:off x="1676400" y="3124200"/>
            <a:ext cx="1447800" cy="0"/>
          </a:xfrm>
          <a:prstGeom prst="line">
            <a:avLst/>
          </a:prstGeom>
          <a:noFill/>
          <a:ln w="31750">
            <a:solidFill>
              <a:schemeClr val="folHlink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6" name="Line 7"/>
          <p:cNvSpPr>
            <a:spLocks noChangeShapeType="1"/>
          </p:cNvSpPr>
          <p:nvPr/>
        </p:nvSpPr>
        <p:spPr bwMode="auto">
          <a:xfrm>
            <a:off x="6934200" y="4724400"/>
            <a:ext cx="1752600" cy="0"/>
          </a:xfrm>
          <a:prstGeom prst="line">
            <a:avLst/>
          </a:prstGeom>
          <a:noFill/>
          <a:ln w="31750">
            <a:solidFill>
              <a:srgbClr val="993366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7" name="Line 8"/>
          <p:cNvSpPr>
            <a:spLocks noChangeShapeType="1"/>
          </p:cNvSpPr>
          <p:nvPr/>
        </p:nvSpPr>
        <p:spPr bwMode="auto">
          <a:xfrm>
            <a:off x="4572000" y="3962400"/>
            <a:ext cx="2590800" cy="0"/>
          </a:xfrm>
          <a:prstGeom prst="line">
            <a:avLst/>
          </a:prstGeom>
          <a:noFill/>
          <a:ln w="31750">
            <a:solidFill>
              <a:srgbClr val="00FFFF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8" name="Line 9"/>
          <p:cNvSpPr>
            <a:spLocks noChangeShapeType="1"/>
          </p:cNvSpPr>
          <p:nvPr/>
        </p:nvSpPr>
        <p:spPr bwMode="auto">
          <a:xfrm>
            <a:off x="6043613" y="4343400"/>
            <a:ext cx="2338387" cy="0"/>
          </a:xfrm>
          <a:prstGeom prst="line">
            <a:avLst/>
          </a:prstGeom>
          <a:noFill/>
          <a:ln w="31750">
            <a:solidFill>
              <a:srgbClr val="FF3399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9" name="Line 17"/>
          <p:cNvSpPr>
            <a:spLocks noChangeShapeType="1"/>
          </p:cNvSpPr>
          <p:nvPr/>
        </p:nvSpPr>
        <p:spPr bwMode="auto">
          <a:xfrm>
            <a:off x="381000" y="2133600"/>
            <a:ext cx="0" cy="685800"/>
          </a:xfrm>
          <a:prstGeom prst="line">
            <a:avLst/>
          </a:prstGeom>
          <a:noFill/>
          <a:ln w="22225">
            <a:solidFill>
              <a:srgbClr val="9933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0" name="Line 19"/>
          <p:cNvSpPr>
            <a:spLocks noChangeShapeType="1"/>
          </p:cNvSpPr>
          <p:nvPr/>
        </p:nvSpPr>
        <p:spPr bwMode="auto">
          <a:xfrm>
            <a:off x="6043613" y="2133600"/>
            <a:ext cx="0" cy="2209800"/>
          </a:xfrm>
          <a:prstGeom prst="line">
            <a:avLst/>
          </a:prstGeom>
          <a:noFill/>
          <a:ln w="22225">
            <a:solidFill>
              <a:srgbClr val="FF3399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61" name="Rectangle 25"/>
          <p:cNvSpPr>
            <a:spLocks noChangeArrowheads="1"/>
          </p:cNvSpPr>
          <p:nvPr/>
        </p:nvSpPr>
        <p:spPr bwMode="auto">
          <a:xfrm>
            <a:off x="0" y="1995488"/>
            <a:ext cx="322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s</a:t>
            </a:r>
            <a:endParaRPr lang="ru-RU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Rectangle 26"/>
          <p:cNvSpPr>
            <a:spLocks noChangeArrowheads="1"/>
          </p:cNvSpPr>
          <p:nvPr/>
        </p:nvSpPr>
        <p:spPr bwMode="auto">
          <a:xfrm>
            <a:off x="0" y="2514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Rectangle 27"/>
          <p:cNvSpPr>
            <a:spLocks noChangeArrowheads="1"/>
          </p:cNvSpPr>
          <p:nvPr/>
        </p:nvSpPr>
        <p:spPr bwMode="auto">
          <a:xfrm>
            <a:off x="3962400" y="35814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n–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Rectangle 28"/>
          <p:cNvSpPr>
            <a:spLocks noChangeArrowheads="1"/>
          </p:cNvSpPr>
          <p:nvPr/>
        </p:nvSpPr>
        <p:spPr bwMode="auto">
          <a:xfrm>
            <a:off x="1271588" y="28194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Rectangle 32"/>
          <p:cNvSpPr>
            <a:spLocks noChangeArrowheads="1"/>
          </p:cNvSpPr>
          <p:nvPr/>
        </p:nvSpPr>
        <p:spPr bwMode="auto">
          <a:xfrm>
            <a:off x="304800" y="1573213"/>
            <a:ext cx="1249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pref(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Rectangle 35"/>
          <p:cNvSpPr>
            <a:spLocks noChangeArrowheads="1"/>
          </p:cNvSpPr>
          <p:nvPr/>
        </p:nvSpPr>
        <p:spPr bwMode="auto">
          <a:xfrm>
            <a:off x="5562600" y="4038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i="1" baseline="-25000">
                <a:latin typeface="Times New Roman" pitchFamily="18" charset="0"/>
                <a:cs typeface="Times New Roman" pitchFamily="18" charset="0"/>
              </a:rPr>
              <a:t>n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Rectangle 36"/>
          <p:cNvSpPr>
            <a:spLocks noChangeArrowheads="1"/>
          </p:cNvSpPr>
          <p:nvPr/>
        </p:nvSpPr>
        <p:spPr bwMode="auto">
          <a:xfrm>
            <a:off x="6553200" y="4419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s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8" name="Oval 37"/>
          <p:cNvSpPr>
            <a:spLocks noChangeAspect="1" noChangeArrowheads="1"/>
          </p:cNvSpPr>
          <p:nvPr/>
        </p:nvSpPr>
        <p:spPr bwMode="auto">
          <a:xfrm>
            <a:off x="3733800" y="3429000"/>
            <a:ext cx="115888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9" name="Oval 38"/>
          <p:cNvSpPr>
            <a:spLocks noChangeAspect="1" noChangeArrowheads="1"/>
          </p:cNvSpPr>
          <p:nvPr/>
        </p:nvSpPr>
        <p:spPr bwMode="auto">
          <a:xfrm>
            <a:off x="4038600" y="3581400"/>
            <a:ext cx="115888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0" name="Oval 39"/>
          <p:cNvSpPr>
            <a:spLocks noChangeAspect="1" noChangeArrowheads="1"/>
          </p:cNvSpPr>
          <p:nvPr/>
        </p:nvSpPr>
        <p:spPr bwMode="auto">
          <a:xfrm>
            <a:off x="3389313" y="3276600"/>
            <a:ext cx="115887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71" name="Rectangle 40"/>
          <p:cNvSpPr>
            <a:spLocks noChangeArrowheads="1"/>
          </p:cNvSpPr>
          <p:nvPr/>
        </p:nvSpPr>
        <p:spPr bwMode="auto">
          <a:xfrm>
            <a:off x="4572000" y="1524000"/>
            <a:ext cx="14144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pref(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n–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2" name="Line 41"/>
          <p:cNvSpPr>
            <a:spLocks noChangeShapeType="1"/>
          </p:cNvSpPr>
          <p:nvPr/>
        </p:nvSpPr>
        <p:spPr bwMode="auto">
          <a:xfrm>
            <a:off x="1676400" y="2133600"/>
            <a:ext cx="0" cy="990600"/>
          </a:xfrm>
          <a:prstGeom prst="line">
            <a:avLst/>
          </a:prstGeom>
          <a:noFill/>
          <a:ln w="22225">
            <a:solidFill>
              <a:schemeClr val="folHlink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3" name="Line 42"/>
          <p:cNvSpPr>
            <a:spLocks noChangeShapeType="1"/>
          </p:cNvSpPr>
          <p:nvPr/>
        </p:nvSpPr>
        <p:spPr bwMode="auto">
          <a:xfrm>
            <a:off x="4572000" y="2133600"/>
            <a:ext cx="0" cy="1828800"/>
          </a:xfrm>
          <a:prstGeom prst="line">
            <a:avLst/>
          </a:prstGeom>
          <a:noFill/>
          <a:ln w="22225">
            <a:solidFill>
              <a:srgbClr val="00FFFF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4" name="Line 43"/>
          <p:cNvSpPr>
            <a:spLocks noChangeShapeType="1"/>
          </p:cNvSpPr>
          <p:nvPr/>
        </p:nvSpPr>
        <p:spPr bwMode="auto">
          <a:xfrm>
            <a:off x="6934200" y="2133600"/>
            <a:ext cx="0" cy="2590800"/>
          </a:xfrm>
          <a:prstGeom prst="line">
            <a:avLst/>
          </a:prstGeom>
          <a:noFill/>
          <a:ln w="22225">
            <a:solidFill>
              <a:srgbClr val="993366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5" name="Rectangle 44"/>
          <p:cNvSpPr>
            <a:spLocks noChangeArrowheads="1"/>
          </p:cNvSpPr>
          <p:nvPr/>
        </p:nvSpPr>
        <p:spPr bwMode="auto">
          <a:xfrm>
            <a:off x="5867400" y="1524000"/>
            <a:ext cx="1249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pref(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6" name="Line 45"/>
          <p:cNvSpPr>
            <a:spLocks noChangeShapeType="1"/>
          </p:cNvSpPr>
          <p:nvPr/>
        </p:nvSpPr>
        <p:spPr bwMode="auto">
          <a:xfrm>
            <a:off x="8382000" y="2133600"/>
            <a:ext cx="0" cy="2209800"/>
          </a:xfrm>
          <a:prstGeom prst="line">
            <a:avLst/>
          </a:prstGeom>
          <a:noFill/>
          <a:ln w="22225">
            <a:solidFill>
              <a:srgbClr val="FF3399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7" name="Rectangle 46"/>
          <p:cNvSpPr>
            <a:spLocks noChangeArrowheads="1"/>
          </p:cNvSpPr>
          <p:nvPr/>
        </p:nvSpPr>
        <p:spPr bwMode="auto">
          <a:xfrm>
            <a:off x="7208838" y="1524000"/>
            <a:ext cx="1292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  <a:cs typeface="Times New Roman" pitchFamily="18" charset="0"/>
              </a:rPr>
              <a:t>over(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i="1" baseline="-250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>
                <a:latin typeface="Times New Roman" pitchFamily="18" charset="0"/>
              </a:rPr>
              <a:t>s</a:t>
            </a:r>
            <a:r>
              <a:rPr lang="en-US" sz="2000" baseline="-2500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8" name="Line 47"/>
          <p:cNvSpPr>
            <a:spLocks noChangeShapeType="1"/>
          </p:cNvSpPr>
          <p:nvPr/>
        </p:nvSpPr>
        <p:spPr bwMode="auto">
          <a:xfrm>
            <a:off x="381000" y="2133600"/>
            <a:ext cx="1295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79" name="Line 48"/>
          <p:cNvSpPr>
            <a:spLocks noChangeShapeType="1"/>
          </p:cNvSpPr>
          <p:nvPr/>
        </p:nvSpPr>
        <p:spPr bwMode="auto">
          <a:xfrm>
            <a:off x="4572000" y="2133600"/>
            <a:ext cx="1447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0" name="Line 49"/>
          <p:cNvSpPr>
            <a:spLocks noChangeShapeType="1"/>
          </p:cNvSpPr>
          <p:nvPr/>
        </p:nvSpPr>
        <p:spPr bwMode="auto">
          <a:xfrm>
            <a:off x="6019800" y="2133600"/>
            <a:ext cx="9144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1" name="Line 50"/>
          <p:cNvSpPr>
            <a:spLocks noChangeShapeType="1"/>
          </p:cNvSpPr>
          <p:nvPr/>
        </p:nvSpPr>
        <p:spPr bwMode="auto">
          <a:xfrm>
            <a:off x="6934200" y="2133600"/>
            <a:ext cx="1447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050" name="Object 51"/>
          <p:cNvGraphicFramePr>
            <a:graphicFrameLocks noChangeAspect="1"/>
          </p:cNvGraphicFramePr>
          <p:nvPr/>
        </p:nvGraphicFramePr>
        <p:xfrm>
          <a:off x="838200" y="5130800"/>
          <a:ext cx="5118100" cy="889000"/>
        </p:xfrm>
        <a:graphic>
          <a:graphicData uri="http://schemas.openxmlformats.org/presentationml/2006/ole">
            <p:oleObj spid="_x0000_s2050" name="Формула" r:id="rId3" imgW="511776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E7B1C0-FD61-4EBE-ADCE-D4EAD3E1D08A}" type="slidenum">
              <a:rPr lang="en-US" smtClean="0">
                <a:latin typeface="Arial" charset="0"/>
              </a:rPr>
              <a:pPr/>
              <a:t>31</a:t>
            </a:fld>
            <a:endParaRPr lang="en-US" smtClean="0">
              <a:latin typeface="Arial" charset="0"/>
            </a:endParaRP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Define the </a:t>
            </a:r>
            <a:r>
              <a:rPr lang="en-US" sz="2800" b="1" dirty="0" smtClean="0"/>
              <a:t>prefix graph of</a:t>
            </a:r>
            <a:r>
              <a:rPr lang="en-US" sz="2800" b="1" i="1" dirty="0" smtClean="0"/>
              <a:t> </a:t>
            </a:r>
            <a:r>
              <a:rPr lang="en-US" sz="2800" i="1" dirty="0" smtClean="0"/>
              <a:t>S </a:t>
            </a:r>
            <a:r>
              <a:rPr lang="en-US" sz="2800" dirty="0" smtClean="0"/>
              <a:t>as the directed graph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pref</a:t>
            </a:r>
            <a:r>
              <a:rPr lang="ru-RU" sz="2800" i="1" dirty="0" smtClean="0"/>
              <a:t> </a:t>
            </a:r>
            <a:r>
              <a:rPr lang="en-US" sz="2800" dirty="0" smtClean="0"/>
              <a:t> on vertex set </a:t>
            </a:r>
            <a:r>
              <a:rPr lang="en-US" sz="2800" i="1" dirty="0" smtClean="0"/>
              <a:t>V</a:t>
            </a:r>
            <a:r>
              <a:rPr lang="en-US" sz="2800" dirty="0" smtClean="0"/>
              <a:t>=</a:t>
            </a:r>
            <a:r>
              <a:rPr lang="en-US" sz="2800" dirty="0" smtClean="0">
                <a:cs typeface="Times New Roman" pitchFamily="18" charset="0"/>
              </a:rPr>
              <a:t>{1,…,</a:t>
            </a:r>
            <a:r>
              <a:rPr lang="en-US" sz="2800" i="1" dirty="0" smtClean="0">
                <a:cs typeface="Times New Roman" pitchFamily="18" charset="0"/>
              </a:rPr>
              <a:t>n</a:t>
            </a:r>
            <a:r>
              <a:rPr lang="en-US" sz="2800" dirty="0" smtClean="0">
                <a:cs typeface="Times New Roman" pitchFamily="18" charset="0"/>
              </a:rPr>
              <a:t>} that contains an edge  </a:t>
            </a:r>
            <a:r>
              <a:rPr lang="en-US" sz="2800" i="1" dirty="0" err="1" smtClean="0">
                <a:cs typeface="Times New Roman" pitchFamily="18" charset="0"/>
              </a:rPr>
              <a:t>i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i="1" dirty="0" smtClean="0">
                <a:cs typeface="Times New Roman" pitchFamily="18" charset="0"/>
              </a:rPr>
              <a:t>j </a:t>
            </a:r>
            <a:r>
              <a:rPr lang="en-US" sz="2800" dirty="0" smtClean="0">
                <a:cs typeface="Times New Roman" pitchFamily="18" charset="0"/>
              </a:rPr>
              <a:t>of weight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prefix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i</a:t>
            </a:r>
            <a:r>
              <a:rPr lang="ru-RU" sz="2800" dirty="0" smtClean="0">
                <a:cs typeface="Times New Roman" pitchFamily="18" charset="0"/>
              </a:rPr>
              <a:t>,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j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 for each </a:t>
            </a:r>
            <a:r>
              <a:rPr lang="en-US" sz="2800" i="1" dirty="0" err="1" smtClean="0">
                <a:cs typeface="Times New Roman" pitchFamily="18" charset="0"/>
              </a:rPr>
              <a:t>i</a:t>
            </a:r>
            <a:r>
              <a:rPr lang="en-US" sz="2800" dirty="0" smtClean="0">
                <a:cs typeface="Times New Roman" pitchFamily="18" charset="0"/>
              </a:rPr>
              <a:t>, </a:t>
            </a:r>
            <a:r>
              <a:rPr lang="en-US" sz="2800" i="1" dirty="0" smtClean="0">
                <a:cs typeface="Times New Roman" pitchFamily="18" charset="0"/>
              </a:rPr>
              <a:t>j</a:t>
            </a:r>
            <a:r>
              <a:rPr lang="en-US" sz="2800" dirty="0" smtClean="0">
                <a:cs typeface="Times New Roman" pitchFamily="18" charset="0"/>
              </a:rPr>
              <a:t>. </a:t>
            </a: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| </a:t>
            </a:r>
            <a:r>
              <a:rPr lang="en-US" sz="2800" i="1" dirty="0" smtClean="0">
                <a:cs typeface="Times New Roman" pitchFamily="18" charset="0"/>
              </a:rPr>
              <a:t>prefix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ru-RU" sz="2800" dirty="0" smtClean="0">
                <a:cs typeface="Times New Roman" pitchFamily="18" charset="0"/>
              </a:rPr>
              <a:t>,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| + | </a:t>
            </a:r>
            <a:r>
              <a:rPr lang="en-US" sz="2800" i="1" dirty="0" smtClean="0">
                <a:cs typeface="Times New Roman" pitchFamily="18" charset="0"/>
              </a:rPr>
              <a:t>prefix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ru-RU" sz="2800" dirty="0" smtClean="0">
                <a:cs typeface="Times New Roman" pitchFamily="18" charset="0"/>
              </a:rPr>
              <a:t>,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3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| + …+ | </a:t>
            </a:r>
            <a:r>
              <a:rPr lang="en-US" sz="2800" i="1" dirty="0" smtClean="0">
                <a:cs typeface="Times New Roman" pitchFamily="18" charset="0"/>
              </a:rPr>
              <a:t>prefix</a:t>
            </a:r>
            <a:r>
              <a:rPr lang="ru-RU" sz="2800" dirty="0" smtClean="0">
                <a:cs typeface="Times New Roman" pitchFamily="18" charset="0"/>
              </a:rPr>
              <a:t>(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n</a:t>
            </a:r>
            <a:r>
              <a:rPr lang="ru-RU" sz="2800" dirty="0" smtClean="0">
                <a:cs typeface="Times New Roman" pitchFamily="18" charset="0"/>
              </a:rPr>
              <a:t>,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ru-RU" sz="2800" dirty="0" smtClean="0">
                <a:cs typeface="Times New Roman" pitchFamily="18" charset="0"/>
              </a:rPr>
              <a:t>)</a:t>
            </a:r>
            <a:r>
              <a:rPr lang="en-US" sz="2800" dirty="0" smtClean="0">
                <a:cs typeface="Times New Roman" pitchFamily="18" charset="0"/>
              </a:rPr>
              <a:t>|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/>
              <a:t>represents the weight of the tour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1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2…</a:t>
            </a:r>
            <a:r>
              <a:rPr lang="en-US" sz="2800" i="1" dirty="0" smtClean="0">
                <a:cs typeface="Times New Roman" pitchFamily="18" charset="0"/>
                <a:sym typeface="Symbol" pitchFamily="18" charset="2"/>
              </a:rPr>
              <a:t>n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1</a:t>
            </a:r>
            <a:r>
              <a:rPr lang="ru-RU" sz="2800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Hence the minimum weight of a travelling salesman tour of the prefix graph gives a lower bound on OPT</a:t>
            </a:r>
            <a:r>
              <a:rPr lang="ru-RU" sz="2800" dirty="0" smtClean="0">
                <a:cs typeface="Times New Roman" pitchFamily="18" charset="0"/>
              </a:rPr>
              <a:t>.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Unfortunately, this lower bound is not very useful. TSP is NP-hard.</a:t>
            </a:r>
            <a:endParaRPr lang="en-US" sz="2800" dirty="0" smtClean="0"/>
          </a:p>
          <a:p>
            <a:pPr eaLnBrk="1" hangingPunct="1"/>
            <a:endParaRPr lang="ru-RU" sz="2800" dirty="0" smtClean="0"/>
          </a:p>
        </p:txBody>
      </p:sp>
      <p:graphicFrame>
        <p:nvGraphicFramePr>
          <p:cNvPr id="54273" name="Object 51"/>
          <p:cNvGraphicFramePr>
            <a:graphicFrameLocks noChangeAspect="1"/>
          </p:cNvGraphicFramePr>
          <p:nvPr/>
        </p:nvGraphicFramePr>
        <p:xfrm>
          <a:off x="871538" y="609600"/>
          <a:ext cx="7588250" cy="434975"/>
        </p:xfrm>
        <a:graphic>
          <a:graphicData uri="http://schemas.openxmlformats.org/presentationml/2006/ole">
            <p:oleObj spid="_x0000_s54273" name="Формула" r:id="rId3" imgW="44319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82FDB7-A168-4A9D-9628-B55A877BFD6A}" type="slidenum">
              <a:rPr lang="en-US" smtClean="0">
                <a:latin typeface="Arial" charset="0"/>
              </a:rPr>
              <a:pPr/>
              <a:t>32</a:t>
            </a:fld>
            <a:endParaRPr lang="en-US" smtClean="0">
              <a:latin typeface="Arial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Lower Bound</a:t>
            </a:r>
            <a:endParaRPr lang="ru-RU" dirty="0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We will use the minimum weight of a cycle cover of the prefix graph.</a:t>
            </a:r>
          </a:p>
          <a:p>
            <a:pPr eaLnBrk="1" hangingPunct="1"/>
            <a:r>
              <a:rPr lang="en-US" sz="2400" b="1" dirty="0" smtClean="0"/>
              <a:t>A cycle cover </a:t>
            </a:r>
            <a:r>
              <a:rPr lang="en-US" sz="2400" dirty="0" smtClean="0"/>
              <a:t>is a collection of disjoint cycles covering all vertices</a:t>
            </a:r>
            <a:r>
              <a:rPr lang="ru-RU" sz="2400" dirty="0" smtClean="0"/>
              <a:t>.</a:t>
            </a:r>
            <a:r>
              <a:rPr lang="ru-RU" sz="2800" dirty="0" smtClean="0"/>
              <a:t> </a:t>
            </a:r>
          </a:p>
          <a:p>
            <a:pPr eaLnBrk="1" hangingPunct="1"/>
            <a:r>
              <a:rPr lang="en-US" sz="2400" dirty="0" smtClean="0"/>
              <a:t>A Hamiltonian cycle is a cycle cover</a:t>
            </a:r>
            <a:r>
              <a:rPr lang="ru-RU" sz="2400" dirty="0" smtClean="0"/>
              <a:t>. </a:t>
            </a:r>
          </a:p>
          <a:p>
            <a:pPr eaLnBrk="1" hangingPunct="1"/>
            <a:r>
              <a:rPr lang="en-US" sz="2400" dirty="0" smtClean="0"/>
              <a:t>We get that the minimum weight of a cycle cover lower-bounds OPT</a:t>
            </a:r>
            <a:r>
              <a:rPr lang="ru-RU" sz="2400" dirty="0" smtClean="0"/>
              <a:t>.</a:t>
            </a:r>
          </a:p>
          <a:p>
            <a:pPr eaLnBrk="1" hangingPunct="1"/>
            <a:r>
              <a:rPr lang="en-US" sz="2400" dirty="0" smtClean="0"/>
              <a:t>Unlike minimum TSP, a minimum weight cycle cover can be computed in polynomial time</a:t>
            </a:r>
            <a:r>
              <a:rPr lang="ru-RU" sz="24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E079D2-9643-4E19-A3D5-12546DA56D13}" type="slidenum">
              <a:rPr lang="en-US" smtClean="0">
                <a:latin typeface="Arial" charset="0"/>
              </a:rPr>
              <a:pPr/>
              <a:t>33</a:t>
            </a:fld>
            <a:endParaRPr lang="en-US" smtClean="0">
              <a:latin typeface="Arial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Cycle </a:t>
            </a:r>
            <a:r>
              <a:rPr lang="ru-RU" dirty="0" smtClean="0"/>
              <a:t>→ </a:t>
            </a:r>
            <a:r>
              <a:rPr lang="en-US" dirty="0" smtClean="0"/>
              <a:t>prefix</a:t>
            </a:r>
            <a:endParaRPr lang="ru-RU" dirty="0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If</a:t>
            </a:r>
            <a:r>
              <a:rPr lang="ru-RU" sz="2400" dirty="0" smtClean="0"/>
              <a:t> </a:t>
            </a:r>
            <a:r>
              <a:rPr lang="en-US" sz="2400" i="1" dirty="0" smtClean="0"/>
              <a:t>c </a:t>
            </a:r>
            <a:r>
              <a:rPr lang="en-US" sz="2400" dirty="0" smtClean="0"/>
              <a:t>= (</a:t>
            </a:r>
            <a:r>
              <a:rPr lang="en-US" sz="2400" i="1" dirty="0" smtClean="0"/>
              <a:t>i</a:t>
            </a:r>
            <a:r>
              <a:rPr lang="en-US" sz="2400" baseline="-25000" dirty="0" smtClean="0"/>
              <a:t>1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 </a:t>
            </a:r>
            <a:r>
              <a:rPr lang="en-US" sz="2400" i="1" dirty="0" err="1" smtClean="0">
                <a:cs typeface="Times New Roman" pitchFamily="18" charset="0"/>
              </a:rPr>
              <a:t>i</a:t>
            </a:r>
            <a:r>
              <a:rPr lang="ru-RU" sz="2400" baseline="-25000" dirty="0" smtClean="0">
                <a:cs typeface="Times New Roman" pitchFamily="18" charset="0"/>
              </a:rPr>
              <a:t>2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 </a:t>
            </a:r>
            <a:r>
              <a:rPr lang="en-US" sz="2400" i="1" dirty="0" smtClean="0"/>
              <a:t>…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</a:t>
            </a:r>
            <a:r>
              <a:rPr lang="en-US" sz="2400" i="1" dirty="0" err="1" smtClean="0">
                <a:cs typeface="Times New Roman" pitchFamily="18" charset="0"/>
              </a:rPr>
              <a:t>i</a:t>
            </a:r>
            <a:r>
              <a:rPr lang="en-US" sz="2400" i="1" baseline="-25000" dirty="0" err="1" smtClean="0">
                <a:cs typeface="Times New Roman" pitchFamily="18" charset="0"/>
              </a:rPr>
              <a:t>l</a:t>
            </a:r>
            <a:r>
              <a:rPr lang="en-US" sz="2400" i="1" baseline="-250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 </a:t>
            </a:r>
            <a:r>
              <a:rPr lang="en-US" sz="2400" i="1" dirty="0" err="1" smtClean="0">
                <a:cs typeface="Times New Roman" pitchFamily="18" charset="0"/>
              </a:rPr>
              <a:t>i</a:t>
            </a:r>
            <a:r>
              <a:rPr lang="ru-RU" sz="2400" baseline="-25000" dirty="0" smtClean="0">
                <a:cs typeface="Times New Roman" pitchFamily="18" charset="0"/>
              </a:rPr>
              <a:t>1</a:t>
            </a:r>
            <a:r>
              <a:rPr lang="en-US" sz="2400" dirty="0" smtClean="0">
                <a:cs typeface="Times New Roman" pitchFamily="18" charset="0"/>
              </a:rPr>
              <a:t>) is a cycle in the prefix graph</a:t>
            </a:r>
            <a:r>
              <a:rPr lang="ru-RU" sz="2400" dirty="0" smtClean="0">
                <a:cs typeface="Times New Roman" pitchFamily="18" charset="0"/>
              </a:rPr>
              <a:t>, </a:t>
            </a:r>
            <a:r>
              <a:rPr lang="en-US" sz="2400" dirty="0" smtClean="0">
                <a:cs typeface="Times New Roman" pitchFamily="18" charset="0"/>
              </a:rPr>
              <a:t>let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</a:t>
            </a:r>
            <a:r>
              <a:rPr lang="ru-RU" sz="2400" dirty="0" smtClean="0">
                <a:cs typeface="Times New Roman" pitchFamily="18" charset="0"/>
              </a:rPr>
              <a:t>= </a:t>
            </a:r>
            <a:r>
              <a:rPr lang="en-US" sz="2400" i="1" dirty="0" smtClean="0">
                <a:cs typeface="Times New Roman" pitchFamily="18" charset="0"/>
              </a:rPr>
              <a:t>prefix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1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2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○…○ </a:t>
            </a:r>
            <a:r>
              <a:rPr lang="en-US" sz="2400" i="1" dirty="0" smtClean="0">
                <a:cs typeface="Times New Roman" pitchFamily="18" charset="0"/>
              </a:rPr>
              <a:t>prefix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i="1" baseline="-50000" dirty="0" smtClean="0"/>
              <a:t>l-1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i="1" baseline="-25000" dirty="0" err="1" smtClean="0"/>
              <a:t>i</a:t>
            </a:r>
            <a:r>
              <a:rPr lang="en-US" sz="1400" i="1" baseline="-50000" dirty="0" err="1" smtClean="0"/>
              <a:t>l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○ </a:t>
            </a:r>
            <a:r>
              <a:rPr lang="en-US" sz="2400" i="1" dirty="0" smtClean="0">
                <a:cs typeface="Times New Roman" pitchFamily="18" charset="0"/>
              </a:rPr>
              <a:t>prefix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i="1" baseline="-25000" dirty="0" err="1" smtClean="0"/>
              <a:t>i</a:t>
            </a:r>
            <a:r>
              <a:rPr lang="en-US" sz="1400" i="1" baseline="-50000" dirty="0" err="1" smtClean="0"/>
              <a:t>l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1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.</a:t>
            </a:r>
            <a:r>
              <a:rPr lang="ru-RU" sz="2400" dirty="0" smtClean="0"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Let </a:t>
            </a:r>
            <a:r>
              <a:rPr lang="en-US" sz="2400" i="1" dirty="0" smtClean="0">
                <a:cs typeface="Times New Roman" pitchFamily="18" charset="0"/>
              </a:rPr>
              <a:t>w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be the weight of 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en-US" sz="2400" i="1" dirty="0" smtClean="0">
                <a:cs typeface="Times New Roman" pitchFamily="18" charset="0"/>
              </a:rPr>
              <a:t>, w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= |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|</a:t>
            </a:r>
            <a:r>
              <a:rPr lang="ru-RU" sz="2400" dirty="0" smtClean="0">
                <a:cs typeface="Times New Roman" pitchFamily="18" charset="0"/>
              </a:rPr>
              <a:t>.</a:t>
            </a:r>
            <a:endParaRPr lang="en-US" sz="2400" dirty="0" smtClean="0"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Notice that each string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1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2</a:t>
            </a:r>
            <a:r>
              <a:rPr lang="ru-RU" sz="2400" dirty="0" smtClean="0">
                <a:cs typeface="Times New Roman" pitchFamily="18" charset="0"/>
              </a:rPr>
              <a:t>,…, 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i="1" baseline="-25000" dirty="0" err="1" smtClean="0"/>
              <a:t>i</a:t>
            </a:r>
            <a:r>
              <a:rPr lang="en-US" sz="1400" i="1" baseline="-50000" dirty="0" err="1" smtClean="0"/>
              <a:t>l</a:t>
            </a:r>
            <a:r>
              <a:rPr lang="ru-RU" sz="1400" i="1" baseline="-500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 is a substring of</a:t>
            </a:r>
            <a:r>
              <a:rPr lang="ru-RU" sz="2400" dirty="0" smtClean="0">
                <a:cs typeface="Times New Roman" pitchFamily="18" charset="0"/>
              </a:rPr>
              <a:t> (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))</a:t>
            </a:r>
            <a:r>
              <a:rPr lang="ru-RU" sz="2400" baseline="30000" dirty="0" smtClean="0">
                <a:cs typeface="Times New Roman" pitchFamily="18" charset="0"/>
                <a:sym typeface="Symbol" pitchFamily="18" charset="2"/>
              </a:rPr>
              <a:t>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Next, let 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= </a:t>
            </a:r>
            <a:r>
              <a:rPr lang="el-GR" sz="2400" dirty="0" smtClean="0">
                <a:cs typeface="Times New Roman" pitchFamily="18" charset="0"/>
              </a:rPr>
              <a:t>α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○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1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Then </a:t>
            </a:r>
            <a:r>
              <a:rPr lang="el-GR" sz="2400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ru-RU" sz="2400" dirty="0" smtClean="0">
                <a:cs typeface="Times New Roman" pitchFamily="18" charset="0"/>
              </a:rPr>
              <a:t>(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 is a superstring of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1</a:t>
            </a:r>
            <a:r>
              <a:rPr lang="ru-RU" sz="2400" dirty="0" smtClean="0">
                <a:cs typeface="Times New Roman" pitchFamily="18" charset="0"/>
              </a:rPr>
              <a:t>,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2</a:t>
            </a:r>
            <a:r>
              <a:rPr lang="ru-RU" sz="2400" dirty="0" smtClean="0">
                <a:cs typeface="Times New Roman" pitchFamily="18" charset="0"/>
              </a:rPr>
              <a:t>,…, </a:t>
            </a:r>
            <a:r>
              <a:rPr lang="en-US" sz="2400" i="1" dirty="0" err="1" smtClean="0">
                <a:cs typeface="Times New Roman" pitchFamily="18" charset="0"/>
              </a:rPr>
              <a:t>s</a:t>
            </a:r>
            <a:r>
              <a:rPr lang="en-US" sz="2400" i="1" baseline="-25000" dirty="0" err="1" smtClean="0"/>
              <a:t>i</a:t>
            </a:r>
            <a:r>
              <a:rPr lang="en-US" sz="1400" i="1" baseline="-50000" dirty="0" err="1" smtClean="0"/>
              <a:t>l</a:t>
            </a:r>
            <a:r>
              <a:rPr lang="ru-RU" sz="1400" i="1" baseline="-50000" dirty="0" smtClean="0"/>
              <a:t> </a:t>
            </a:r>
            <a:r>
              <a:rPr lang="ru-RU" sz="2400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2400" dirty="0" smtClean="0">
                <a:cs typeface="Times New Roman" pitchFamily="18" charset="0"/>
              </a:rPr>
              <a:t>In the above construction, we “opened” cycle </a:t>
            </a:r>
            <a:r>
              <a:rPr lang="en-US" sz="2400" i="1" dirty="0" smtClean="0">
                <a:cs typeface="Times New Roman" pitchFamily="18" charset="0"/>
              </a:rPr>
              <a:t>c</a:t>
            </a:r>
            <a:r>
              <a:rPr lang="en-US" sz="2400" dirty="0" smtClean="0">
                <a:cs typeface="Times New Roman" pitchFamily="18" charset="0"/>
              </a:rPr>
              <a:t> at an arbitrary string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1</a:t>
            </a:r>
            <a:r>
              <a:rPr lang="ru-RU" sz="1400" baseline="-500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.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en-US" sz="2400" dirty="0" smtClean="0">
                <a:cs typeface="Times New Roman" pitchFamily="18" charset="0"/>
              </a:rPr>
              <a:t>For the rest of the algorithm, we will call </a:t>
            </a:r>
            <a:r>
              <a:rPr lang="en-US" sz="2400" i="1" dirty="0" smtClean="0">
                <a:cs typeface="Times New Roman" pitchFamily="18" charset="0"/>
              </a:rPr>
              <a:t>s</a:t>
            </a:r>
            <a:r>
              <a:rPr lang="en-US" sz="2400" i="1" baseline="-25000" dirty="0" smtClean="0"/>
              <a:t>i</a:t>
            </a:r>
            <a:r>
              <a:rPr lang="en-US" sz="1400" baseline="-50000" dirty="0" smtClean="0"/>
              <a:t>1</a:t>
            </a:r>
            <a:r>
              <a:rPr lang="ru-RU" sz="1400" baseline="-50000" dirty="0" smtClean="0"/>
              <a:t> </a:t>
            </a:r>
            <a:r>
              <a:rPr lang="en-US" sz="1400" baseline="-50000" dirty="0" smtClean="0"/>
              <a:t> </a:t>
            </a:r>
            <a:r>
              <a:rPr lang="en-US" sz="2400" dirty="0" smtClean="0">
                <a:cs typeface="Times New Roman" pitchFamily="18" charset="0"/>
              </a:rPr>
              <a:t>the representative string for </a:t>
            </a:r>
            <a:r>
              <a:rPr lang="ru-RU" sz="2400" i="1" dirty="0" smtClean="0">
                <a:cs typeface="Times New Roman" pitchFamily="18" charset="0"/>
              </a:rPr>
              <a:t>с</a:t>
            </a:r>
            <a:r>
              <a:rPr lang="ru-RU" sz="2400" dirty="0" smtClean="0">
                <a:cs typeface="Times New Roman" pitchFamily="18" charset="0"/>
              </a:rPr>
              <a:t>.</a:t>
            </a:r>
            <a:endParaRPr lang="el-GR" sz="24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7DC734-8AC3-480C-963B-E21C77A050CB}" type="slidenum">
              <a:rPr lang="en-US" smtClean="0">
                <a:latin typeface="Arial" charset="0"/>
              </a:rPr>
              <a:pPr/>
              <a:t>34</a:t>
            </a:fld>
            <a:endParaRPr lang="en-US" smtClean="0">
              <a:latin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ru-RU" dirty="0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</a:t>
            </a:r>
            <a:r>
              <a:rPr lang="en-US" dirty="0" err="1" smtClean="0">
                <a:solidFill>
                  <a:schemeClr val="accent2"/>
                </a:solidFill>
              </a:rPr>
              <a:t>abcdeabcdeabcde</a:t>
            </a:r>
            <a:r>
              <a:rPr lang="en-US" dirty="0" smtClean="0"/>
              <a:t>                             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</a:t>
            </a:r>
            <a:r>
              <a:rPr lang="en-US" dirty="0" err="1" smtClean="0">
                <a:solidFill>
                  <a:srgbClr val="FF3399"/>
                </a:solidFill>
              </a:rPr>
              <a:t>bcdeabcdeabcdea</a:t>
            </a:r>
            <a:endParaRPr lang="en-US" dirty="0" smtClean="0">
              <a:solidFill>
                <a:srgbClr val="FF3399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  </a:t>
            </a:r>
            <a:r>
              <a:rPr lang="en-US" dirty="0" err="1" smtClean="0">
                <a:solidFill>
                  <a:schemeClr val="hlink"/>
                </a:solidFill>
              </a:rPr>
              <a:t>cdeabcdeabcdeabc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990099"/>
                </a:solidFill>
              </a:rPr>
              <a:t>deabcdeabcdeabcd</a:t>
            </a:r>
            <a:endParaRPr lang="en-US" dirty="0" smtClean="0">
              <a:solidFill>
                <a:srgbClr val="990099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        </a:t>
            </a:r>
            <a:r>
              <a:rPr lang="en-US" dirty="0" err="1" smtClean="0">
                <a:solidFill>
                  <a:schemeClr val="accent2"/>
                </a:solidFill>
              </a:rPr>
              <a:t>abcdeabcdeabcde</a:t>
            </a: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 = 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</a:t>
            </a:r>
            <a:r>
              <a:rPr lang="en-US" dirty="0" smtClean="0">
                <a:solidFill>
                  <a:srgbClr val="990099"/>
                </a:solidFill>
              </a:rPr>
              <a:t> </a:t>
            </a:r>
            <a:r>
              <a:rPr lang="en-US" dirty="0" smtClean="0"/>
              <a:t>, |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|=5, </a:t>
            </a:r>
            <a:r>
              <a:rPr lang="en-US" dirty="0" smtClean="0"/>
              <a:t>(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en-US" baseline="30000" dirty="0" smtClean="0">
                <a:cs typeface="Times New Roman" pitchFamily="18" charset="0"/>
              </a:rPr>
              <a:t>2 </a:t>
            </a:r>
            <a:r>
              <a:rPr lang="en-US" dirty="0" smtClean="0">
                <a:cs typeface="Times New Roman" pitchFamily="18" charset="0"/>
              </a:rPr>
              <a:t>= 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</a:t>
            </a:r>
            <a:r>
              <a:rPr lang="en-US" dirty="0" smtClean="0">
                <a:solidFill>
                  <a:srgbClr val="990099"/>
                </a:solidFill>
              </a:rPr>
              <a:t> </a:t>
            </a:r>
            <a:r>
              <a:rPr lang="en-US" dirty="0" smtClean="0"/>
              <a:t>,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</a:t>
            </a:r>
            <a:r>
              <a:rPr lang="en-US" dirty="0" err="1" smtClean="0">
                <a:solidFill>
                  <a:srgbClr val="FF3399"/>
                </a:solidFill>
              </a:rPr>
              <a:t>bcdeabcdeabcdea</a:t>
            </a:r>
            <a:r>
              <a:rPr lang="en-US" dirty="0" smtClean="0">
                <a:solidFill>
                  <a:srgbClr val="FF3399"/>
                </a:solidFill>
              </a:rPr>
              <a:t> </a:t>
            </a:r>
            <a:r>
              <a:rPr lang="en-US" dirty="0" smtClean="0"/>
              <a:t>is a substring of</a:t>
            </a:r>
            <a:r>
              <a:rPr lang="ru-RU" dirty="0" smtClean="0"/>
              <a:t> </a:t>
            </a:r>
            <a:r>
              <a:rPr lang="en-US" dirty="0" smtClean="0"/>
              <a:t>(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ru-RU" baseline="30000" dirty="0" smtClean="0">
                <a:cs typeface="Times New Roman" pitchFamily="18" charset="0"/>
              </a:rPr>
              <a:t>4</a:t>
            </a:r>
            <a:r>
              <a:rPr lang="ru-RU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ru-RU" dirty="0" smtClean="0">
                <a:cs typeface="Times New Roman" pitchFamily="18" charset="0"/>
              </a:rPr>
              <a:t> 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l-GR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 =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○</a:t>
            </a:r>
            <a:r>
              <a:rPr lang="en-US" i="1" dirty="0" smtClean="0">
                <a:cs typeface="Times New Roman" pitchFamily="18" charset="0"/>
              </a:rPr>
              <a:t>s</a:t>
            </a:r>
            <a:r>
              <a:rPr lang="en-US" i="1" baseline="-25000" dirty="0" smtClean="0"/>
              <a:t>i</a:t>
            </a:r>
            <a:r>
              <a:rPr lang="en-US" sz="1800" baseline="-50000" dirty="0" smtClean="0"/>
              <a:t>1 </a:t>
            </a:r>
            <a:r>
              <a:rPr lang="en-US" dirty="0" smtClean="0">
                <a:cs typeface="Times New Roman" pitchFamily="18" charset="0"/>
              </a:rPr>
              <a:t>= 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</a:t>
            </a:r>
            <a:r>
              <a:rPr lang="en-US" dirty="0" err="1" smtClean="0">
                <a:solidFill>
                  <a:schemeClr val="accent2"/>
                </a:solidFill>
              </a:rPr>
              <a:t>abcdeabcdeabcde</a:t>
            </a:r>
            <a:endParaRPr lang="ru-RU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EBF4DE-3C16-434C-9316-53B9D0CB744A}" type="slidenum">
              <a:rPr lang="en-US" smtClean="0">
                <a:latin typeface="Arial" charset="0"/>
              </a:rPr>
              <a:pPr/>
              <a:t>35</a:t>
            </a:fld>
            <a:endParaRPr lang="en-US" smtClean="0">
              <a:latin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 Superstring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  <a:defRPr/>
            </a:pPr>
            <a:endParaRPr lang="en-US" sz="4000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  <a:defRPr/>
            </a:pP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en-US" sz="2800" i="1" dirty="0" smtClean="0"/>
              <a:t>S</a:t>
            </a:r>
            <a:r>
              <a:rPr lang="en-US" sz="2800" dirty="0" smtClean="0"/>
              <a:t> = {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i="1" dirty="0" smtClean="0"/>
              <a:t>,…,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n</a:t>
            </a:r>
            <a:r>
              <a:rPr lang="en-US" sz="2800" i="1" baseline="-250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})</a:t>
            </a:r>
            <a:endParaRPr lang="en-US" sz="2800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  <a:defRPr/>
            </a:pPr>
            <a:r>
              <a:rPr lang="ru-RU" sz="2800" dirty="0" smtClean="0"/>
              <a:t> </a:t>
            </a:r>
            <a:r>
              <a:rPr lang="en-US" sz="2800" dirty="0" smtClean="0"/>
              <a:t>Construct the prefix graph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pref</a:t>
            </a:r>
            <a:r>
              <a:rPr lang="ru-RU" sz="2800" dirty="0" smtClean="0"/>
              <a:t> </a:t>
            </a:r>
            <a:r>
              <a:rPr lang="en-US" sz="2800" dirty="0" smtClean="0"/>
              <a:t>corresponding to strings in </a:t>
            </a:r>
            <a:r>
              <a:rPr lang="en-US" sz="2800" i="1" dirty="0" smtClean="0"/>
              <a:t>S</a:t>
            </a:r>
            <a:r>
              <a:rPr lang="ru-RU" sz="2800" dirty="0" smtClean="0">
                <a:sym typeface="Symbol" pitchFamily="18" charset="2"/>
              </a:rPr>
              <a:t>.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sz="28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  <a:defRPr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Find a minimum weight cycle cover of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pref</a:t>
            </a:r>
            <a:r>
              <a:rPr lang="ru-RU" sz="2800" dirty="0" smtClean="0">
                <a:sym typeface="Symbol" pitchFamily="18" charset="2"/>
              </a:rPr>
              <a:t> , </a:t>
            </a:r>
            <a:r>
              <a:rPr lang="en-US" sz="2800" dirty="0" smtClean="0">
                <a:sym typeface="Symbol" pitchFamily="18" charset="2"/>
              </a:rPr>
              <a:t>       </a:t>
            </a:r>
            <a:r>
              <a:rPr lang="ru-RU" sz="2800" i="1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С </a:t>
            </a:r>
            <a:r>
              <a:rPr lang="ru-RU" sz="2800" dirty="0" smtClean="0">
                <a:sym typeface="Symbol" pitchFamily="18" charset="2"/>
              </a:rPr>
              <a:t>= </a:t>
            </a:r>
            <a:r>
              <a:rPr lang="en-US" sz="2800" dirty="0" smtClean="0">
                <a:sym typeface="Symbol" pitchFamily="18" charset="2"/>
              </a:rPr>
              <a:t>{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i="1" dirty="0" smtClean="0"/>
              <a:t>,…,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dirty="0" smtClean="0">
                <a:sym typeface="Symbol" pitchFamily="18" charset="2"/>
              </a:rPr>
              <a:t>}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  <a:defRPr/>
            </a:pP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l-GR" sz="2800" dirty="0" smtClean="0">
                <a:cs typeface="Times New Roman" pitchFamily="18" charset="0"/>
                <a:sym typeface="MT Extra" pitchFamily="18" charset="2"/>
              </a:rPr>
              <a:t>σ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)</a:t>
            </a:r>
            <a:r>
              <a:rPr lang="en-US" sz="2000" dirty="0" smtClean="0">
                <a:cs typeface="Times New Roman" pitchFamily="18" charset="0"/>
              </a:rPr>
              <a:t>○…○ </a:t>
            </a:r>
            <a:r>
              <a:rPr lang="el-GR" sz="2800" dirty="0" smtClean="0">
                <a:cs typeface="Times New Roman" pitchFamily="18" charset="0"/>
                <a:sym typeface="MT Extra" pitchFamily="18" charset="2"/>
              </a:rPr>
              <a:t>σ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)</a:t>
            </a:r>
            <a:r>
              <a:rPr lang="en-US" sz="2800" dirty="0" smtClean="0">
                <a:sym typeface="MT Extra" pitchFamily="18" charset="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6BB544-8BE3-49F1-98B5-B7DBA91DC1BB}" type="slidenum">
              <a:rPr lang="en-US" smtClean="0">
                <a:latin typeface="Arial" charset="0"/>
              </a:rPr>
              <a:pPr/>
              <a:t>36</a:t>
            </a:fld>
            <a:endParaRPr lang="en-US" smtClean="0">
              <a:latin typeface="Arial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Remark</a:t>
            </a:r>
            <a:endParaRPr lang="ru-RU" dirty="0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Clearly</a:t>
            </a:r>
            <a:r>
              <a:rPr lang="ru-RU" dirty="0" smtClean="0"/>
              <a:t>, </a:t>
            </a:r>
            <a:r>
              <a:rPr lang="en-US" dirty="0" smtClean="0"/>
              <a:t>the output</a:t>
            </a:r>
            <a:r>
              <a:rPr lang="ru-RU" dirty="0" smtClean="0"/>
              <a:t> </a:t>
            </a:r>
            <a:r>
              <a:rPr lang="el-GR" dirty="0" smtClean="0">
                <a:cs typeface="Times New Roman" pitchFamily="18" charset="0"/>
                <a:sym typeface="MT Extra" pitchFamily="18" charset="2"/>
              </a:rPr>
              <a:t>σ</a:t>
            </a:r>
            <a:r>
              <a:rPr lang="en-US" dirty="0" smtClean="0">
                <a:cs typeface="Times New Roman" pitchFamily="18" charset="0"/>
                <a:sym typeface="MT Extra" pitchFamily="18" charset="2"/>
              </a:rPr>
              <a:t>(</a:t>
            </a:r>
            <a:r>
              <a:rPr lang="en-US" i="1" dirty="0" smtClean="0">
                <a:cs typeface="Times New Roman" pitchFamily="18" charset="0"/>
              </a:rPr>
              <a:t>c</a:t>
            </a:r>
            <a:r>
              <a:rPr lang="en-US" baseline="-25000" dirty="0" smtClean="0">
                <a:cs typeface="Times New Roman" pitchFamily="18" charset="0"/>
              </a:rPr>
              <a:t>1</a:t>
            </a:r>
            <a:r>
              <a:rPr lang="en-US" dirty="0" smtClean="0">
                <a:cs typeface="Times New Roman" pitchFamily="18" charset="0"/>
                <a:sym typeface="MT Extra" pitchFamily="18" charset="2"/>
              </a:rPr>
              <a:t>)</a:t>
            </a:r>
            <a:r>
              <a:rPr lang="en-US" sz="2400" dirty="0" smtClean="0">
                <a:cs typeface="Times New Roman" pitchFamily="18" charset="0"/>
              </a:rPr>
              <a:t>○…○ </a:t>
            </a:r>
            <a:r>
              <a:rPr lang="el-GR" dirty="0" smtClean="0">
                <a:cs typeface="Times New Roman" pitchFamily="18" charset="0"/>
                <a:sym typeface="MT Extra" pitchFamily="18" charset="2"/>
              </a:rPr>
              <a:t>σ</a:t>
            </a:r>
            <a:r>
              <a:rPr lang="en-US" dirty="0" smtClean="0">
                <a:cs typeface="Times New Roman" pitchFamily="18" charset="0"/>
                <a:sym typeface="MT Extra" pitchFamily="18" charset="2"/>
              </a:rPr>
              <a:t>(</a:t>
            </a:r>
            <a:r>
              <a:rPr lang="en-US" i="1" dirty="0" smtClean="0">
                <a:cs typeface="Times New Roman" pitchFamily="18" charset="0"/>
              </a:rPr>
              <a:t>c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  <a:sym typeface="MT Extra" pitchFamily="18" charset="2"/>
              </a:rPr>
              <a:t>)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is a superstring of the strings in </a:t>
            </a:r>
            <a:r>
              <a:rPr lang="en-US" i="1" dirty="0" smtClean="0">
                <a:sym typeface="MT Extra" pitchFamily="18" charset="2"/>
              </a:rPr>
              <a:t>S</a:t>
            </a:r>
            <a:r>
              <a:rPr lang="ru-RU" dirty="0" smtClean="0">
                <a:sym typeface="MT Extra" pitchFamily="18" charset="2"/>
              </a:rPr>
              <a:t>.</a:t>
            </a:r>
          </a:p>
          <a:p>
            <a:pPr eaLnBrk="1" hangingPunct="1"/>
            <a:r>
              <a:rPr lang="en-US" dirty="0" smtClean="0">
                <a:sym typeface="MT Extra" pitchFamily="18" charset="2"/>
              </a:rPr>
              <a:t>Notice that if in each of the cycles we can find a representative string of length at most the weight of the cycle</a:t>
            </a:r>
            <a:r>
              <a:rPr lang="ru-RU" dirty="0" smtClean="0">
                <a:sym typeface="MT Extra" pitchFamily="18" charset="2"/>
              </a:rPr>
              <a:t>, </a:t>
            </a:r>
            <a:r>
              <a:rPr lang="en-US" dirty="0" smtClean="0">
                <a:sym typeface="MT Extra" pitchFamily="18" charset="2"/>
              </a:rPr>
              <a:t>then the string output is within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2OPT.</a:t>
            </a:r>
          </a:p>
          <a:p>
            <a:pPr eaLnBrk="1" hangingPunct="1"/>
            <a:r>
              <a:rPr lang="en-US" dirty="0" smtClean="0">
                <a:sym typeface="MT Extra" pitchFamily="18" charset="2"/>
              </a:rPr>
              <a:t>Thus,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the hard case is when all strings of some cycle </a:t>
            </a:r>
            <a:r>
              <a:rPr lang="en-US" i="1" dirty="0" smtClean="0">
                <a:sym typeface="MT Extra" pitchFamily="18" charset="2"/>
              </a:rPr>
              <a:t>c</a:t>
            </a:r>
            <a:r>
              <a:rPr lang="en-US" dirty="0" smtClean="0">
                <a:sym typeface="MT Extra" pitchFamily="18" charset="2"/>
              </a:rPr>
              <a:t> are long</a:t>
            </a:r>
            <a:r>
              <a:rPr lang="ru-RU" dirty="0" smtClean="0">
                <a:sym typeface="MT Extra" pitchFamily="18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7DC734-8AC3-480C-963B-E21C77A050CB}" type="slidenum">
              <a:rPr lang="en-US" smtClean="0">
                <a:latin typeface="Arial" charset="0"/>
              </a:rPr>
              <a:pPr/>
              <a:t>37</a:t>
            </a:fld>
            <a:endParaRPr lang="en-US" smtClean="0">
              <a:latin typeface="Arial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ru-RU" dirty="0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</a:t>
            </a:r>
            <a:r>
              <a:rPr lang="en-US" dirty="0" err="1" smtClean="0">
                <a:solidFill>
                  <a:schemeClr val="accent2"/>
                </a:solidFill>
              </a:rPr>
              <a:t>abcde|abcde|abcde</a:t>
            </a:r>
            <a:r>
              <a:rPr lang="en-US" dirty="0" smtClean="0"/>
              <a:t>                             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</a:t>
            </a:r>
            <a:r>
              <a:rPr lang="en-US" dirty="0" err="1" smtClean="0">
                <a:solidFill>
                  <a:srgbClr val="FF3399"/>
                </a:solidFill>
              </a:rPr>
              <a:t>bcde|abcde|abcde|a</a:t>
            </a:r>
            <a:endParaRPr lang="en-US" dirty="0" smtClean="0">
              <a:solidFill>
                <a:srgbClr val="FF3399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  </a:t>
            </a:r>
            <a:r>
              <a:rPr lang="en-US" dirty="0" err="1" smtClean="0">
                <a:solidFill>
                  <a:schemeClr val="hlink"/>
                </a:solidFill>
              </a:rPr>
              <a:t>cde|abcde|abcde|abc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990099"/>
                </a:solidFill>
              </a:rPr>
              <a:t>de|abcde|abcde|abcd</a:t>
            </a:r>
            <a:endParaRPr lang="en-US" dirty="0" smtClean="0">
              <a:solidFill>
                <a:srgbClr val="990099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               </a:t>
            </a:r>
            <a:r>
              <a:rPr lang="en-US" dirty="0" err="1" smtClean="0">
                <a:solidFill>
                  <a:schemeClr val="accent2"/>
                </a:solidFill>
              </a:rPr>
              <a:t>abcde|abcde|abcde</a:t>
            </a: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dirty="0" smtClean="0">
              <a:cs typeface="Times New Roman" pitchFamily="18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 = 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</a:t>
            </a:r>
            <a:r>
              <a:rPr lang="en-US" dirty="0" smtClean="0">
                <a:solidFill>
                  <a:srgbClr val="990099"/>
                </a:solidFill>
              </a:rPr>
              <a:t> </a:t>
            </a:r>
            <a:r>
              <a:rPr lang="en-US" dirty="0" smtClean="0"/>
              <a:t>, |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|=5,</a:t>
            </a:r>
            <a:r>
              <a:rPr lang="en-US" dirty="0" smtClean="0"/>
              <a:t> (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en-US" baseline="30000" dirty="0" smtClean="0">
                <a:cs typeface="Times New Roman" pitchFamily="18" charset="0"/>
              </a:rPr>
              <a:t>2 </a:t>
            </a:r>
            <a:r>
              <a:rPr lang="en-US" dirty="0" smtClean="0">
                <a:cs typeface="Times New Roman" pitchFamily="18" charset="0"/>
              </a:rPr>
              <a:t>= 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</a:t>
            </a:r>
            <a:r>
              <a:rPr lang="en-US" dirty="0" smtClean="0">
                <a:solidFill>
                  <a:srgbClr val="990099"/>
                </a:solidFill>
              </a:rPr>
              <a:t> </a:t>
            </a:r>
            <a:r>
              <a:rPr lang="en-US" dirty="0" smtClean="0"/>
              <a:t>,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n-US" dirty="0" smtClean="0"/>
              <a:t> </a:t>
            </a:r>
            <a:r>
              <a:rPr lang="en-US" dirty="0" err="1" smtClean="0">
                <a:solidFill>
                  <a:srgbClr val="FF3399"/>
                </a:solidFill>
              </a:rPr>
              <a:t>bcdeabcdeabcdea</a:t>
            </a:r>
            <a:r>
              <a:rPr lang="en-US" dirty="0" smtClean="0">
                <a:solidFill>
                  <a:srgbClr val="FF3399"/>
                </a:solidFill>
              </a:rPr>
              <a:t> </a:t>
            </a:r>
            <a:r>
              <a:rPr lang="en-US" dirty="0" smtClean="0"/>
              <a:t>is a substring of</a:t>
            </a:r>
            <a:r>
              <a:rPr lang="ru-RU" dirty="0" smtClean="0"/>
              <a:t> </a:t>
            </a:r>
            <a:r>
              <a:rPr lang="en-US" dirty="0" smtClean="0"/>
              <a:t>(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)</a:t>
            </a:r>
            <a:r>
              <a:rPr lang="ru-RU" baseline="30000" dirty="0" smtClean="0">
                <a:cs typeface="Times New Roman" pitchFamily="18" charset="0"/>
              </a:rPr>
              <a:t>4</a:t>
            </a:r>
            <a:r>
              <a:rPr lang="ru-RU" dirty="0" smtClean="0"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ru-RU" dirty="0" smtClean="0">
                <a:cs typeface="Times New Roman" pitchFamily="18" charset="0"/>
              </a:rPr>
              <a:t>  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el-GR" dirty="0" smtClean="0">
                <a:cs typeface="Times New Roman" pitchFamily="18" charset="0"/>
                <a:sym typeface="Symbol" pitchFamily="18" charset="2"/>
              </a:rPr>
              <a:t>σ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 = </a:t>
            </a:r>
            <a:r>
              <a:rPr lang="el-GR" dirty="0" smtClean="0">
                <a:cs typeface="Times New Roman" pitchFamily="18" charset="0"/>
              </a:rPr>
              <a:t>α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ru-RU" i="1" dirty="0" smtClean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○</a:t>
            </a:r>
            <a:r>
              <a:rPr lang="en-US" i="1" dirty="0" smtClean="0">
                <a:cs typeface="Times New Roman" pitchFamily="18" charset="0"/>
              </a:rPr>
              <a:t>s</a:t>
            </a:r>
            <a:r>
              <a:rPr lang="en-US" i="1" baseline="-25000" dirty="0" smtClean="0"/>
              <a:t>i</a:t>
            </a:r>
            <a:r>
              <a:rPr lang="en-US" sz="1800" baseline="-50000" dirty="0" smtClean="0"/>
              <a:t>1 </a:t>
            </a:r>
            <a:r>
              <a:rPr lang="en-US" dirty="0" smtClean="0">
                <a:cs typeface="Times New Roman" pitchFamily="18" charset="0"/>
              </a:rPr>
              <a:t>= </a:t>
            </a:r>
            <a:r>
              <a:rPr lang="en-US" dirty="0" err="1" smtClean="0">
                <a:solidFill>
                  <a:schemeClr val="accent2"/>
                </a:solidFill>
              </a:rPr>
              <a:t>a</a:t>
            </a:r>
            <a:r>
              <a:rPr lang="en-US" dirty="0" err="1" smtClean="0">
                <a:solidFill>
                  <a:srgbClr val="FF3399"/>
                </a:solidFill>
              </a:rPr>
              <a:t>b</a:t>
            </a:r>
            <a:r>
              <a:rPr lang="en-US" dirty="0" err="1" smtClean="0">
                <a:solidFill>
                  <a:schemeClr val="hlink"/>
                </a:solidFill>
              </a:rPr>
              <a:t>c</a:t>
            </a:r>
            <a:r>
              <a:rPr lang="en-US" dirty="0" err="1" smtClean="0">
                <a:solidFill>
                  <a:srgbClr val="990099"/>
                </a:solidFill>
              </a:rPr>
              <a:t>de|</a:t>
            </a:r>
            <a:r>
              <a:rPr lang="en-US" dirty="0" err="1" smtClean="0">
                <a:solidFill>
                  <a:schemeClr val="accent2"/>
                </a:solidFill>
              </a:rPr>
              <a:t>abcde|abcde|abcde</a:t>
            </a:r>
            <a:endParaRPr lang="ru-RU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96ECB3-C6F8-4EB1-955A-1A8992E73ECB}" type="slidenum">
              <a:rPr lang="en-US" smtClean="0">
                <a:latin typeface="Arial" charset="0"/>
              </a:rPr>
              <a:pPr/>
              <a:t>38</a:t>
            </a:fld>
            <a:endParaRPr lang="en-US" smtClean="0">
              <a:latin typeface="Arial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New lower bound</a:t>
            </a:r>
            <a:endParaRPr lang="ru-RU" sz="4000" dirty="0" smtClean="0"/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Lemma </a:t>
            </a:r>
            <a:r>
              <a:rPr lang="ru-RU" sz="3600" b="1" dirty="0" smtClean="0">
                <a:solidFill>
                  <a:srgbClr val="CC3399"/>
                </a:solidFill>
              </a:rPr>
              <a:t>4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6</a:t>
            </a:r>
          </a:p>
          <a:p>
            <a:pPr eaLnBrk="1" hangingPunct="1"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   </a:t>
            </a:r>
            <a:r>
              <a:rPr lang="en-US" dirty="0" smtClean="0"/>
              <a:t>If each string in </a:t>
            </a:r>
            <a:r>
              <a:rPr lang="en-US" i="1" dirty="0" smtClean="0"/>
              <a:t>S</a:t>
            </a:r>
            <a:r>
              <a:rPr lang="en-US" i="1" dirty="0" smtClean="0">
                <a:cs typeface="Times New Roman" pitchFamily="18" charset="0"/>
              </a:rPr>
              <a:t>′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i="1" dirty="0" smtClean="0">
                <a:sym typeface="Symbol" pitchFamily="18" charset="2"/>
              </a:rPr>
              <a:t>S </a:t>
            </a:r>
            <a:r>
              <a:rPr lang="en-US" dirty="0" smtClean="0">
                <a:sym typeface="Symbol" pitchFamily="18" charset="2"/>
              </a:rPr>
              <a:t>is a substring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of </a:t>
            </a:r>
            <a:r>
              <a:rPr lang="en-US" i="1" dirty="0" smtClean="0">
                <a:sym typeface="Symbol" pitchFamily="18" charset="2"/>
              </a:rPr>
              <a:t>t</a:t>
            </a:r>
            <a:r>
              <a:rPr lang="ru-RU" baseline="30000" dirty="0" smtClean="0">
                <a:sym typeface="Symbol" pitchFamily="18" charset="2"/>
              </a:rPr>
              <a:t> </a:t>
            </a:r>
            <a:r>
              <a:rPr lang="en-US" dirty="0" smtClean="0">
                <a:sym typeface="Symbol" pitchFamily="18" charset="2"/>
              </a:rPr>
              <a:t>for a string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t</a:t>
            </a:r>
            <a:r>
              <a:rPr lang="ru-RU" dirty="0" smtClean="0">
                <a:sym typeface="Symbol" pitchFamily="18" charset="2"/>
              </a:rPr>
              <a:t>, </a:t>
            </a:r>
            <a:r>
              <a:rPr lang="en-US" dirty="0" smtClean="0">
                <a:sym typeface="Symbol" pitchFamily="18" charset="2"/>
              </a:rPr>
              <a:t>then there is a cycle of weight at most |</a:t>
            </a:r>
            <a:r>
              <a:rPr lang="en-US" i="1" dirty="0" smtClean="0">
                <a:sym typeface="Symbol" pitchFamily="18" charset="2"/>
              </a:rPr>
              <a:t>t|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in the prefix graph covering all the vertices corresponding to string in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i="1" dirty="0" smtClean="0"/>
              <a:t>S</a:t>
            </a:r>
            <a:r>
              <a:rPr lang="en-US" i="1" dirty="0" smtClean="0">
                <a:cs typeface="Times New Roman" pitchFamily="18" charset="0"/>
              </a:rPr>
              <a:t>′ </a:t>
            </a:r>
            <a:r>
              <a:rPr lang="ru-RU" dirty="0" smtClean="0">
                <a:sym typeface="Symbol" pitchFamily="18" charset="2"/>
              </a:rPr>
              <a:t>.</a:t>
            </a:r>
            <a:endParaRPr lang="en-US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985479-B9E3-4A5B-ADFC-652888BF21CA}" type="slidenum">
              <a:rPr lang="en-US" smtClean="0">
                <a:latin typeface="Arial" charset="0"/>
              </a:rPr>
              <a:pPr/>
              <a:t>39</a:t>
            </a:fld>
            <a:endParaRPr lang="en-US" smtClean="0">
              <a:latin typeface="Arial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 of</a:t>
            </a:r>
            <a:r>
              <a:rPr lang="ru-RU" dirty="0" smtClean="0"/>
              <a:t> </a:t>
            </a:r>
            <a:r>
              <a:rPr lang="en-US" dirty="0" smtClean="0"/>
              <a:t>Lemma</a:t>
            </a:r>
            <a:r>
              <a:rPr lang="ru-RU" dirty="0" smtClean="0"/>
              <a:t> 4.6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For each string in </a:t>
            </a:r>
            <a:r>
              <a:rPr lang="en-US" i="1" dirty="0" smtClean="0"/>
              <a:t>S</a:t>
            </a:r>
            <a:r>
              <a:rPr lang="en-US" i="1" dirty="0" smtClean="0">
                <a:cs typeface="Times New Roman" pitchFamily="18" charset="0"/>
              </a:rPr>
              <a:t>′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dirty="0" smtClean="0"/>
              <a:t>locate the starting point of its first occurrence in</a:t>
            </a:r>
            <a:r>
              <a:rPr lang="ru-RU" dirty="0" smtClean="0"/>
              <a:t> </a:t>
            </a:r>
            <a:r>
              <a:rPr lang="en-US" i="1" dirty="0" smtClean="0">
                <a:sym typeface="Symbol" pitchFamily="18" charset="2"/>
              </a:rPr>
              <a:t>t</a:t>
            </a:r>
            <a:r>
              <a:rPr lang="ru-RU" baseline="30000" dirty="0" smtClean="0">
                <a:sym typeface="Symbol" pitchFamily="18" charset="2"/>
              </a:rPr>
              <a:t> 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All these starting points will be distinct and will lie in the first copy of</a:t>
            </a:r>
            <a:r>
              <a:rPr lang="ru-RU" dirty="0" smtClean="0"/>
              <a:t> </a:t>
            </a:r>
            <a:r>
              <a:rPr lang="en-US" i="1" dirty="0" smtClean="0">
                <a:sym typeface="Symbol" pitchFamily="18" charset="2"/>
              </a:rPr>
              <a:t>t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Consider the cycle in the prefix graph visiting the corresponding vertices in this order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Clearly</a:t>
            </a:r>
            <a:r>
              <a:rPr lang="ru-RU" dirty="0" smtClean="0"/>
              <a:t>, </a:t>
            </a:r>
            <a:r>
              <a:rPr lang="en-US" dirty="0" smtClean="0"/>
              <a:t>the weight of this cycle is at most</a:t>
            </a:r>
            <a:r>
              <a:rPr lang="ru-RU" dirty="0" smtClean="0"/>
              <a:t> </a:t>
            </a:r>
            <a:r>
              <a:rPr lang="en-US" dirty="0" smtClean="0"/>
              <a:t>|</a:t>
            </a:r>
            <a:r>
              <a:rPr lang="en-US" i="1" dirty="0" smtClean="0">
                <a:sym typeface="Symbol" pitchFamily="18" charset="2"/>
              </a:rPr>
              <a:t>t|</a:t>
            </a:r>
            <a:r>
              <a:rPr lang="en-US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Parametric pruning 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algorithm consists of two steps.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first step, the family of instances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used for computing a lower bound on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OPT,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say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∗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second step, a solution is found in instance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l-GR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 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</a:t>
            </a:r>
            <a:r>
              <a:rPr lang="en-US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∗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r>
              <a:rPr lang="en-US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a suitable choice of </a:t>
            </a:r>
            <a:r>
              <a:rPr lang="el-GR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α.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2874D-DCD0-4ACB-90DF-3C1A1B9ABF6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1D8F01-1850-439D-B0A6-962B11E22662}" type="slidenum">
              <a:rPr lang="en-US" smtClean="0">
                <a:latin typeface="Arial" charset="0"/>
              </a:rPr>
              <a:pPr/>
              <a:t>40</a:t>
            </a:fld>
            <a:endParaRPr lang="en-US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Lower bound on overlap</a:t>
            </a:r>
            <a:endParaRPr lang="ru-RU" sz="4000" dirty="0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Lemma </a:t>
            </a:r>
            <a:r>
              <a:rPr lang="ru-RU" sz="3600" b="1" dirty="0" smtClean="0">
                <a:solidFill>
                  <a:srgbClr val="CC3399"/>
                </a:solidFill>
              </a:rPr>
              <a:t>4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7</a:t>
            </a:r>
          </a:p>
          <a:p>
            <a:pPr eaLnBrk="1" hangingPunct="1"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  </a:t>
            </a:r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i="1" dirty="0" smtClean="0"/>
              <a:t>c </a:t>
            </a:r>
            <a:r>
              <a:rPr lang="en-US" dirty="0" smtClean="0"/>
              <a:t>and</a:t>
            </a:r>
            <a:r>
              <a:rPr lang="ru-RU" dirty="0" smtClean="0"/>
              <a:t> </a:t>
            </a:r>
            <a:r>
              <a:rPr lang="en-US" i="1" dirty="0" smtClean="0"/>
              <a:t>c</a:t>
            </a:r>
            <a:r>
              <a:rPr lang="en-US" dirty="0" smtClean="0">
                <a:cs typeface="Times New Roman" pitchFamily="18" charset="0"/>
              </a:rPr>
              <a:t>′ be two cycles in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i="1" dirty="0" smtClean="0">
                <a:cs typeface="Times New Roman" pitchFamily="18" charset="0"/>
              </a:rPr>
              <a:t>C</a:t>
            </a:r>
            <a:r>
              <a:rPr lang="ru-RU" i="1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(</a:t>
            </a:r>
            <a:r>
              <a:rPr lang="en-US" dirty="0" smtClean="0">
                <a:cs typeface="Times New Roman" pitchFamily="18" charset="0"/>
              </a:rPr>
              <a:t>cyclic cover of the minimal weight</a:t>
            </a:r>
            <a:r>
              <a:rPr lang="ru-RU" dirty="0" smtClean="0">
                <a:cs typeface="Times New Roman" pitchFamily="18" charset="0"/>
              </a:rPr>
              <a:t>)</a:t>
            </a:r>
            <a:r>
              <a:rPr lang="en-US" dirty="0" smtClean="0">
                <a:cs typeface="Times New Roman" pitchFamily="18" charset="0"/>
              </a:rPr>
              <a:t>, and let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i="1" dirty="0" smtClean="0"/>
              <a:t>r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i="1" dirty="0" smtClean="0"/>
              <a:t>r</a:t>
            </a:r>
            <a:r>
              <a:rPr lang="en-US" dirty="0" smtClean="0">
                <a:cs typeface="Times New Roman" pitchFamily="18" charset="0"/>
              </a:rPr>
              <a:t>′</a:t>
            </a:r>
            <a:r>
              <a:rPr lang="en-US" i="1" dirty="0" smtClean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be representative strings from these cycles. Then </a:t>
            </a:r>
            <a:endParaRPr lang="ru-RU" dirty="0" smtClean="0">
              <a:sym typeface="Symbol" pitchFamily="18" charset="2"/>
            </a:endParaRPr>
          </a:p>
          <a:p>
            <a:pPr eaLnBrk="1" hangingPunct="1">
              <a:buFontTx/>
              <a:buNone/>
            </a:pPr>
            <a:r>
              <a:rPr lang="ru-RU" dirty="0" smtClean="0">
                <a:sym typeface="Symbol" pitchFamily="18" charset="2"/>
              </a:rPr>
              <a:t>          </a:t>
            </a:r>
            <a:r>
              <a:rPr lang="en-US" dirty="0" smtClean="0">
                <a:sym typeface="Symbol" pitchFamily="18" charset="2"/>
              </a:rPr>
              <a:t>|overlap(</a:t>
            </a:r>
            <a:r>
              <a:rPr lang="en-US" i="1" dirty="0" smtClean="0"/>
              <a:t>r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i="1" dirty="0" smtClean="0"/>
              <a:t>r</a:t>
            </a:r>
            <a:r>
              <a:rPr lang="en-US" dirty="0" smtClean="0">
                <a:cs typeface="Times New Roman" pitchFamily="18" charset="0"/>
              </a:rPr>
              <a:t>′</a:t>
            </a:r>
            <a:r>
              <a:rPr lang="en-US" dirty="0" smtClean="0">
                <a:sym typeface="Symbol" pitchFamily="18" charset="2"/>
              </a:rPr>
              <a:t>)| &lt; </a:t>
            </a:r>
            <a:r>
              <a:rPr lang="en-US" i="1" dirty="0" smtClean="0">
                <a:sym typeface="Symbol" pitchFamily="18" charset="2"/>
              </a:rPr>
              <a:t>w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/>
              <a:t>c</a:t>
            </a:r>
            <a:r>
              <a:rPr lang="en-US" dirty="0" smtClean="0">
                <a:sym typeface="Symbol" pitchFamily="18" charset="2"/>
              </a:rPr>
              <a:t>) + </a:t>
            </a:r>
            <a:r>
              <a:rPr lang="en-US" i="1" dirty="0" smtClean="0">
                <a:sym typeface="Symbol" pitchFamily="18" charset="2"/>
              </a:rPr>
              <a:t>w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/>
              <a:t>c</a:t>
            </a:r>
            <a:r>
              <a:rPr lang="en-US" dirty="0" smtClean="0">
                <a:cs typeface="Times New Roman" pitchFamily="18" charset="0"/>
              </a:rPr>
              <a:t>′</a:t>
            </a:r>
            <a:r>
              <a:rPr lang="en-US" dirty="0" smtClean="0">
                <a:sym typeface="Symbol" pitchFamily="18" charset="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D476B7-C567-4F30-A90A-D00AA8E60EF2}" type="slidenum">
              <a:rPr lang="en-US" smtClean="0">
                <a:latin typeface="Arial" charset="0"/>
              </a:rPr>
              <a:pPr/>
              <a:t>41</a:t>
            </a:fld>
            <a:endParaRPr lang="en-US" smtClean="0"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ym typeface="Symbol" pitchFamily="18" charset="2"/>
              </a:rPr>
              <a:t>|overlap(</a:t>
            </a:r>
            <a:r>
              <a:rPr lang="en-US" i="1" dirty="0" smtClean="0"/>
              <a:t>r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i="1" dirty="0" smtClean="0"/>
              <a:t>r</a:t>
            </a:r>
            <a:r>
              <a:rPr lang="en-US" dirty="0" smtClean="0">
                <a:cs typeface="Times New Roman" pitchFamily="18" charset="0"/>
              </a:rPr>
              <a:t>′</a:t>
            </a:r>
            <a:r>
              <a:rPr lang="en-US" dirty="0" smtClean="0">
                <a:sym typeface="Symbol" pitchFamily="18" charset="2"/>
              </a:rPr>
              <a:t>)|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≥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i="1" dirty="0" smtClean="0">
                <a:sym typeface="Symbol" pitchFamily="18" charset="2"/>
              </a:rPr>
              <a:t>w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/>
              <a:t>c</a:t>
            </a:r>
            <a:r>
              <a:rPr lang="en-US" dirty="0" smtClean="0">
                <a:sym typeface="Symbol" pitchFamily="18" charset="2"/>
              </a:rPr>
              <a:t>) + </a:t>
            </a:r>
            <a:r>
              <a:rPr lang="en-US" i="1" dirty="0" smtClean="0">
                <a:sym typeface="Symbol" pitchFamily="18" charset="2"/>
              </a:rPr>
              <a:t>w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/>
              <a:t>c</a:t>
            </a:r>
            <a:r>
              <a:rPr lang="en-US" dirty="0" smtClean="0">
                <a:cs typeface="Times New Roman" pitchFamily="18" charset="0"/>
              </a:rPr>
              <a:t>′</a:t>
            </a:r>
            <a:r>
              <a:rPr lang="en-US" dirty="0" smtClean="0">
                <a:sym typeface="Symbol" pitchFamily="18" charset="2"/>
              </a:rPr>
              <a:t>)</a:t>
            </a:r>
            <a:endParaRPr lang="ru-RU" dirty="0" smtClean="0">
              <a:sym typeface="Symbol" pitchFamily="18" charset="2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838200" y="3886200"/>
            <a:ext cx="6324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1676400" y="5181600"/>
            <a:ext cx="6477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81000" y="3505200"/>
            <a:ext cx="322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r</a:t>
            </a:r>
            <a:endParaRPr lang="ru-RU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125538" y="4876800"/>
            <a:ext cx="398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r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1676400" y="3124200"/>
            <a:ext cx="0" cy="2057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7162800" y="3124200"/>
            <a:ext cx="0" cy="2057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1676400" y="3352800"/>
            <a:ext cx="548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23" name="Rectangle 12"/>
          <p:cNvSpPr>
            <a:spLocks noChangeArrowheads="1"/>
          </p:cNvSpPr>
          <p:nvPr/>
        </p:nvSpPr>
        <p:spPr bwMode="auto">
          <a:xfrm>
            <a:off x="3592513" y="2667000"/>
            <a:ext cx="1757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overlap(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,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′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)</a:t>
            </a:r>
            <a:endParaRPr lang="ru-RU" sz="2400">
              <a:solidFill>
                <a:srgbClr val="FF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8924" name="Oval 13"/>
          <p:cNvSpPr>
            <a:spLocks noChangeAspect="1" noChangeArrowheads="1"/>
          </p:cNvSpPr>
          <p:nvPr/>
        </p:nvSpPr>
        <p:spPr bwMode="auto">
          <a:xfrm>
            <a:off x="5592763" y="38401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5" name="Oval 14"/>
          <p:cNvSpPr>
            <a:spLocks noChangeAspect="1" noChangeArrowheads="1"/>
          </p:cNvSpPr>
          <p:nvPr/>
        </p:nvSpPr>
        <p:spPr bwMode="auto">
          <a:xfrm>
            <a:off x="3657600" y="3840163"/>
            <a:ext cx="122238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6" name="Oval 15"/>
          <p:cNvSpPr>
            <a:spLocks noChangeAspect="1" noChangeArrowheads="1"/>
          </p:cNvSpPr>
          <p:nvPr/>
        </p:nvSpPr>
        <p:spPr bwMode="auto">
          <a:xfrm>
            <a:off x="1630363" y="38401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7" name="Oval 16"/>
          <p:cNvSpPr>
            <a:spLocks noChangeAspect="1" noChangeArrowheads="1"/>
          </p:cNvSpPr>
          <p:nvPr/>
        </p:nvSpPr>
        <p:spPr bwMode="auto">
          <a:xfrm>
            <a:off x="1630363" y="51355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8" name="Oval 17"/>
          <p:cNvSpPr>
            <a:spLocks noChangeAspect="1" noChangeArrowheads="1"/>
          </p:cNvSpPr>
          <p:nvPr/>
        </p:nvSpPr>
        <p:spPr bwMode="auto">
          <a:xfrm>
            <a:off x="3078163" y="51355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9" name="Oval 18"/>
          <p:cNvSpPr>
            <a:spLocks noChangeAspect="1" noChangeArrowheads="1"/>
          </p:cNvSpPr>
          <p:nvPr/>
        </p:nvSpPr>
        <p:spPr bwMode="auto">
          <a:xfrm>
            <a:off x="4572000" y="5135563"/>
            <a:ext cx="122238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30" name="Oval 19"/>
          <p:cNvSpPr>
            <a:spLocks noChangeAspect="1" noChangeArrowheads="1"/>
          </p:cNvSpPr>
          <p:nvPr/>
        </p:nvSpPr>
        <p:spPr bwMode="auto">
          <a:xfrm>
            <a:off x="6019800" y="5135563"/>
            <a:ext cx="122238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31" name="Rectangle 20"/>
          <p:cNvSpPr>
            <a:spLocks noChangeArrowheads="1"/>
          </p:cNvSpPr>
          <p:nvPr/>
        </p:nvSpPr>
        <p:spPr bwMode="auto">
          <a:xfrm>
            <a:off x="2573338" y="3352800"/>
            <a:ext cx="371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endParaRPr lang="el-GR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2" name="Rectangle 21"/>
          <p:cNvSpPr>
            <a:spLocks noChangeArrowheads="1"/>
          </p:cNvSpPr>
          <p:nvPr/>
        </p:nvSpPr>
        <p:spPr bwMode="auto">
          <a:xfrm>
            <a:off x="4581525" y="3352800"/>
            <a:ext cx="371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endParaRPr lang="el-GR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3" name="Rectangle 22"/>
          <p:cNvSpPr>
            <a:spLocks noChangeArrowheads="1"/>
          </p:cNvSpPr>
          <p:nvPr/>
        </p:nvSpPr>
        <p:spPr bwMode="auto">
          <a:xfrm>
            <a:off x="2286000" y="4662488"/>
            <a:ext cx="447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4" name="Rectangle 23"/>
          <p:cNvSpPr>
            <a:spLocks noChangeArrowheads="1"/>
          </p:cNvSpPr>
          <p:nvPr/>
        </p:nvSpPr>
        <p:spPr bwMode="auto">
          <a:xfrm>
            <a:off x="3743325" y="4662488"/>
            <a:ext cx="447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5" name="Rectangle 24"/>
          <p:cNvSpPr>
            <a:spLocks noChangeArrowheads="1"/>
          </p:cNvSpPr>
          <p:nvPr/>
        </p:nvSpPr>
        <p:spPr bwMode="auto">
          <a:xfrm>
            <a:off x="5343525" y="4648200"/>
            <a:ext cx="447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6" name="Line 25"/>
          <p:cNvSpPr>
            <a:spLocks noChangeShapeType="1"/>
          </p:cNvSpPr>
          <p:nvPr/>
        </p:nvSpPr>
        <p:spPr bwMode="auto">
          <a:xfrm>
            <a:off x="1676400" y="4495800"/>
            <a:ext cx="34290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7" name="Line 26"/>
          <p:cNvSpPr>
            <a:spLocks noChangeShapeType="1"/>
          </p:cNvSpPr>
          <p:nvPr/>
        </p:nvSpPr>
        <p:spPr bwMode="auto">
          <a:xfrm>
            <a:off x="5105400" y="3124200"/>
            <a:ext cx="0" cy="2057400"/>
          </a:xfrm>
          <a:prstGeom prst="line">
            <a:avLst/>
          </a:prstGeom>
          <a:noFill/>
          <a:ln w="25400">
            <a:solidFill>
              <a:srgbClr val="008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38" name="Rectangle 27"/>
          <p:cNvSpPr>
            <a:spLocks noChangeArrowheads="1"/>
          </p:cNvSpPr>
          <p:nvPr/>
        </p:nvSpPr>
        <p:spPr bwMode="auto">
          <a:xfrm>
            <a:off x="2676525" y="4038600"/>
            <a:ext cx="1779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b="1">
                <a:solidFill>
                  <a:srgbClr val="008000"/>
                </a:solidFill>
                <a:latin typeface="Times New Roman" pitchFamily="18" charset="0"/>
              </a:rPr>
              <a:t>○</a:t>
            </a:r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' = </a:t>
            </a:r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  <a:cs typeface="Arial" charset="0"/>
              </a:rPr>
              <a:t>'</a:t>
            </a:r>
            <a:r>
              <a:rPr lang="en-US" b="1">
                <a:solidFill>
                  <a:srgbClr val="008000"/>
                </a:solidFill>
                <a:latin typeface="Times New Roman" pitchFamily="18" charset="0"/>
              </a:rPr>
              <a:t>○</a:t>
            </a:r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en-US" sz="2800" i="1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9" name="Rectangle 29"/>
          <p:cNvSpPr>
            <a:spLocks noChangeArrowheads="1"/>
          </p:cNvSpPr>
          <p:nvPr/>
        </p:nvSpPr>
        <p:spPr bwMode="auto">
          <a:xfrm>
            <a:off x="1752600" y="1524000"/>
            <a:ext cx="58320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a prefix of length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w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overlap 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a prefix of length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w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c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overlap 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l-GR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753" name="Line 33"/>
          <p:cNvSpPr>
            <a:spLocks noChangeShapeType="1"/>
          </p:cNvSpPr>
          <p:nvPr/>
        </p:nvSpPr>
        <p:spPr bwMode="auto">
          <a:xfrm>
            <a:off x="1752600" y="3962400"/>
            <a:ext cx="13716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4" name="Line 34"/>
          <p:cNvSpPr>
            <a:spLocks noChangeShapeType="1"/>
          </p:cNvSpPr>
          <p:nvPr/>
        </p:nvSpPr>
        <p:spPr bwMode="auto">
          <a:xfrm>
            <a:off x="3810000" y="3962400"/>
            <a:ext cx="12954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5" name="Line 35"/>
          <p:cNvSpPr>
            <a:spLocks noChangeShapeType="1"/>
          </p:cNvSpPr>
          <p:nvPr/>
        </p:nvSpPr>
        <p:spPr bwMode="auto">
          <a:xfrm flipV="1">
            <a:off x="1752600" y="3962400"/>
            <a:ext cx="19050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6" name="Line 36"/>
          <p:cNvSpPr>
            <a:spLocks noChangeShapeType="1"/>
          </p:cNvSpPr>
          <p:nvPr/>
        </p:nvSpPr>
        <p:spPr bwMode="auto">
          <a:xfrm flipV="1">
            <a:off x="3200400" y="3962400"/>
            <a:ext cx="19050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8" name="Rectangle 38"/>
          <p:cNvSpPr>
            <a:spLocks noChangeArrowheads="1"/>
          </p:cNvSpPr>
          <p:nvPr/>
        </p:nvSpPr>
        <p:spPr bwMode="auto">
          <a:xfrm>
            <a:off x="457200" y="5562600"/>
            <a:ext cx="4618572" cy="830997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  <a:sym typeface="Symbol" pitchFamily="18" charset="2"/>
              </a:rPr>
              <a:t>Since 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|overlap(</a:t>
            </a:r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r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,</a:t>
            </a:r>
            <a:r>
              <a:rPr lang="ru-RU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r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Times New Roman" pitchFamily="18" charset="0"/>
              </a:rPr>
              <a:t>′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)| 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Times New Roman" pitchFamily="18" charset="0"/>
                <a:sym typeface="Symbol" pitchFamily="18" charset="2"/>
              </a:rPr>
              <a:t>≥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 </a:t>
            </a:r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w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(</a:t>
            </a:r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c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) + </a:t>
            </a:r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w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(</a:t>
            </a:r>
            <a:r>
              <a:rPr lang="en-US" sz="2400" i="1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</a:rPr>
              <a:t>c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Times New Roman" pitchFamily="18" charset="0"/>
              </a:rPr>
              <a:t>′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), </a:t>
            </a:r>
          </a:p>
          <a:p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it is follows that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and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′ </a:t>
            </a:r>
            <a:r>
              <a:rPr lang="en-US" sz="2400" kern="0" dirty="0" smtClean="0">
                <a:solidFill>
                  <a:srgbClr val="000000"/>
                </a:solidFill>
                <a:latin typeface="Times New Roman"/>
                <a:ea typeface="+mj-ea"/>
                <a:cs typeface="+mj-cs"/>
                <a:sym typeface="Symbol" pitchFamily="18" charset="2"/>
              </a:rPr>
              <a:t>commute</a:t>
            </a:r>
            <a:r>
              <a:rPr lang="ru-RU" sz="2000" dirty="0" smtClean="0">
                <a:solidFill>
                  <a:schemeClr val="tx2"/>
                </a:solidFill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r>
              <a:rPr lang="ru-RU" sz="20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lang="el-GR" sz="2000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5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3" grpId="0" animBg="1"/>
      <p:bldP spid="158753" grpId="1" animBg="1"/>
      <p:bldP spid="158754" grpId="0" animBg="1"/>
      <p:bldP spid="158754" grpId="1" animBg="1"/>
      <p:bldP spid="158755" grpId="0" animBg="1"/>
      <p:bldP spid="158755" grpId="1" animBg="1"/>
      <p:bldP spid="158756" grpId="0" animBg="1"/>
      <p:bldP spid="158756" grpId="1" animBg="1"/>
      <p:bldP spid="158758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D476B7-C567-4F30-A90A-D00AA8E60EF2}" type="slidenum">
              <a:rPr lang="en-US" smtClean="0">
                <a:latin typeface="Arial" charset="0"/>
              </a:rPr>
              <a:pPr/>
              <a:t>42</a:t>
            </a:fld>
            <a:endParaRPr lang="en-US" smtClean="0">
              <a:latin typeface="Arial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ym typeface="Symbol" pitchFamily="18" charset="2"/>
              </a:rPr>
              <a:t>|overlap(</a:t>
            </a:r>
            <a:r>
              <a:rPr lang="en-US" i="1" smtClean="0"/>
              <a:t>r</a:t>
            </a:r>
            <a:r>
              <a:rPr lang="en-US" smtClean="0"/>
              <a:t>,</a:t>
            </a:r>
            <a:r>
              <a:rPr lang="ru-RU" smtClean="0"/>
              <a:t> </a:t>
            </a:r>
            <a:r>
              <a:rPr lang="en-US" i="1" smtClean="0"/>
              <a:t>r</a:t>
            </a:r>
            <a:r>
              <a:rPr lang="en-US" smtClean="0">
                <a:cs typeface="Times New Roman" pitchFamily="18" charset="0"/>
              </a:rPr>
              <a:t>′</a:t>
            </a:r>
            <a:r>
              <a:rPr lang="en-US" smtClean="0">
                <a:sym typeface="Symbol" pitchFamily="18" charset="2"/>
              </a:rPr>
              <a:t>)| </a:t>
            </a:r>
            <a:r>
              <a:rPr lang="en-US" smtClean="0">
                <a:cs typeface="Times New Roman" pitchFamily="18" charset="0"/>
                <a:sym typeface="Symbol" pitchFamily="18" charset="2"/>
              </a:rPr>
              <a:t>≥</a:t>
            </a:r>
            <a:r>
              <a:rPr lang="en-US" smtClean="0">
                <a:sym typeface="Symbol" pitchFamily="18" charset="2"/>
              </a:rPr>
              <a:t> </a:t>
            </a:r>
            <a:r>
              <a:rPr lang="en-US" i="1" smtClean="0">
                <a:sym typeface="Symbol" pitchFamily="18" charset="2"/>
              </a:rPr>
              <a:t>w</a:t>
            </a:r>
            <a:r>
              <a:rPr lang="en-US" smtClean="0">
                <a:sym typeface="Symbol" pitchFamily="18" charset="2"/>
              </a:rPr>
              <a:t>(</a:t>
            </a:r>
            <a:r>
              <a:rPr lang="en-US" i="1" smtClean="0"/>
              <a:t>c</a:t>
            </a:r>
            <a:r>
              <a:rPr lang="en-US" smtClean="0">
                <a:sym typeface="Symbol" pitchFamily="18" charset="2"/>
              </a:rPr>
              <a:t>) + </a:t>
            </a:r>
            <a:r>
              <a:rPr lang="en-US" i="1" smtClean="0">
                <a:sym typeface="Symbol" pitchFamily="18" charset="2"/>
              </a:rPr>
              <a:t>w</a:t>
            </a:r>
            <a:r>
              <a:rPr lang="en-US" smtClean="0">
                <a:sym typeface="Symbol" pitchFamily="18" charset="2"/>
              </a:rPr>
              <a:t>(</a:t>
            </a:r>
            <a:r>
              <a:rPr lang="en-US" i="1" smtClean="0"/>
              <a:t>c</a:t>
            </a:r>
            <a:r>
              <a:rPr lang="en-US" smtClean="0">
                <a:cs typeface="Times New Roman" pitchFamily="18" charset="0"/>
              </a:rPr>
              <a:t>′</a:t>
            </a:r>
            <a:r>
              <a:rPr lang="en-US" smtClean="0">
                <a:sym typeface="Symbol" pitchFamily="18" charset="2"/>
              </a:rPr>
              <a:t>).</a:t>
            </a:r>
            <a:endParaRPr lang="ru-RU" smtClean="0">
              <a:sym typeface="Symbol" pitchFamily="18" charset="2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>
            <a:off x="838200" y="3886200"/>
            <a:ext cx="6324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>
            <a:off x="1676400" y="5181600"/>
            <a:ext cx="6477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diamond" w="med" len="med"/>
            <a:tailEnd type="diamond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81000" y="3505200"/>
            <a:ext cx="322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r</a:t>
            </a:r>
            <a:endParaRPr lang="ru-RU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125538" y="4876800"/>
            <a:ext cx="398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r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1676400" y="3124200"/>
            <a:ext cx="0" cy="2057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1" name="Line 9"/>
          <p:cNvSpPr>
            <a:spLocks noChangeShapeType="1"/>
          </p:cNvSpPr>
          <p:nvPr/>
        </p:nvSpPr>
        <p:spPr bwMode="auto">
          <a:xfrm>
            <a:off x="7162800" y="3124200"/>
            <a:ext cx="0" cy="2057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22" name="Line 10"/>
          <p:cNvSpPr>
            <a:spLocks noChangeShapeType="1"/>
          </p:cNvSpPr>
          <p:nvPr/>
        </p:nvSpPr>
        <p:spPr bwMode="auto">
          <a:xfrm>
            <a:off x="1676400" y="3352800"/>
            <a:ext cx="548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23" name="Rectangle 12"/>
          <p:cNvSpPr>
            <a:spLocks noChangeArrowheads="1"/>
          </p:cNvSpPr>
          <p:nvPr/>
        </p:nvSpPr>
        <p:spPr bwMode="auto">
          <a:xfrm>
            <a:off x="3592513" y="2667000"/>
            <a:ext cx="1757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overlap(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,</a:t>
            </a:r>
            <a:r>
              <a:rPr lang="ru-RU" sz="240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>
                <a:solidFill>
                  <a:srgbClr val="FF0000"/>
                </a:solidFill>
                <a:latin typeface="Times New Roman" pitchFamily="18" charset="0"/>
              </a:rPr>
              <a:t>r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′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)</a:t>
            </a:r>
            <a:endParaRPr lang="ru-RU" sz="2400">
              <a:solidFill>
                <a:srgbClr val="FF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38924" name="Oval 13"/>
          <p:cNvSpPr>
            <a:spLocks noChangeAspect="1" noChangeArrowheads="1"/>
          </p:cNvSpPr>
          <p:nvPr/>
        </p:nvSpPr>
        <p:spPr bwMode="auto">
          <a:xfrm>
            <a:off x="5592763" y="38401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5" name="Oval 14"/>
          <p:cNvSpPr>
            <a:spLocks noChangeAspect="1" noChangeArrowheads="1"/>
          </p:cNvSpPr>
          <p:nvPr/>
        </p:nvSpPr>
        <p:spPr bwMode="auto">
          <a:xfrm>
            <a:off x="3657600" y="3840163"/>
            <a:ext cx="122238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6" name="Oval 15"/>
          <p:cNvSpPr>
            <a:spLocks noChangeAspect="1" noChangeArrowheads="1"/>
          </p:cNvSpPr>
          <p:nvPr/>
        </p:nvSpPr>
        <p:spPr bwMode="auto">
          <a:xfrm>
            <a:off x="1630363" y="38401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7" name="Oval 16"/>
          <p:cNvSpPr>
            <a:spLocks noChangeAspect="1" noChangeArrowheads="1"/>
          </p:cNvSpPr>
          <p:nvPr/>
        </p:nvSpPr>
        <p:spPr bwMode="auto">
          <a:xfrm>
            <a:off x="1630363" y="51355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8" name="Oval 17"/>
          <p:cNvSpPr>
            <a:spLocks noChangeAspect="1" noChangeArrowheads="1"/>
          </p:cNvSpPr>
          <p:nvPr/>
        </p:nvSpPr>
        <p:spPr bwMode="auto">
          <a:xfrm>
            <a:off x="3078163" y="5135563"/>
            <a:ext cx="122237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29" name="Oval 18"/>
          <p:cNvSpPr>
            <a:spLocks noChangeAspect="1" noChangeArrowheads="1"/>
          </p:cNvSpPr>
          <p:nvPr/>
        </p:nvSpPr>
        <p:spPr bwMode="auto">
          <a:xfrm>
            <a:off x="4572000" y="5135563"/>
            <a:ext cx="122238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30" name="Oval 19"/>
          <p:cNvSpPr>
            <a:spLocks noChangeAspect="1" noChangeArrowheads="1"/>
          </p:cNvSpPr>
          <p:nvPr/>
        </p:nvSpPr>
        <p:spPr bwMode="auto">
          <a:xfrm>
            <a:off x="6019800" y="5135563"/>
            <a:ext cx="122238" cy="122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931" name="Rectangle 20"/>
          <p:cNvSpPr>
            <a:spLocks noChangeArrowheads="1"/>
          </p:cNvSpPr>
          <p:nvPr/>
        </p:nvSpPr>
        <p:spPr bwMode="auto">
          <a:xfrm>
            <a:off x="2573338" y="3352800"/>
            <a:ext cx="371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endParaRPr lang="el-GR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2" name="Rectangle 21"/>
          <p:cNvSpPr>
            <a:spLocks noChangeArrowheads="1"/>
          </p:cNvSpPr>
          <p:nvPr/>
        </p:nvSpPr>
        <p:spPr bwMode="auto">
          <a:xfrm>
            <a:off x="4581525" y="3352800"/>
            <a:ext cx="371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endParaRPr lang="el-GR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3" name="Rectangle 22"/>
          <p:cNvSpPr>
            <a:spLocks noChangeArrowheads="1"/>
          </p:cNvSpPr>
          <p:nvPr/>
        </p:nvSpPr>
        <p:spPr bwMode="auto">
          <a:xfrm>
            <a:off x="2286000" y="4662488"/>
            <a:ext cx="447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4" name="Rectangle 23"/>
          <p:cNvSpPr>
            <a:spLocks noChangeArrowheads="1"/>
          </p:cNvSpPr>
          <p:nvPr/>
        </p:nvSpPr>
        <p:spPr bwMode="auto">
          <a:xfrm>
            <a:off x="3743325" y="4662488"/>
            <a:ext cx="447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5" name="Rectangle 24"/>
          <p:cNvSpPr>
            <a:spLocks noChangeArrowheads="1"/>
          </p:cNvSpPr>
          <p:nvPr/>
        </p:nvSpPr>
        <p:spPr bwMode="auto">
          <a:xfrm>
            <a:off x="5343525" y="4648200"/>
            <a:ext cx="4476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'</a:t>
            </a:r>
            <a:endParaRPr lang="en-US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6" name="Line 25"/>
          <p:cNvSpPr>
            <a:spLocks noChangeShapeType="1"/>
          </p:cNvSpPr>
          <p:nvPr/>
        </p:nvSpPr>
        <p:spPr bwMode="auto">
          <a:xfrm>
            <a:off x="1676400" y="4495800"/>
            <a:ext cx="34290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 type="arrow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937" name="Line 26"/>
          <p:cNvSpPr>
            <a:spLocks noChangeShapeType="1"/>
          </p:cNvSpPr>
          <p:nvPr/>
        </p:nvSpPr>
        <p:spPr bwMode="auto">
          <a:xfrm>
            <a:off x="5105400" y="3124200"/>
            <a:ext cx="0" cy="2057400"/>
          </a:xfrm>
          <a:prstGeom prst="line">
            <a:avLst/>
          </a:prstGeom>
          <a:noFill/>
          <a:ln w="25400">
            <a:solidFill>
              <a:srgbClr val="008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8938" name="Rectangle 27"/>
          <p:cNvSpPr>
            <a:spLocks noChangeArrowheads="1"/>
          </p:cNvSpPr>
          <p:nvPr/>
        </p:nvSpPr>
        <p:spPr bwMode="auto">
          <a:xfrm>
            <a:off x="2676525" y="4038600"/>
            <a:ext cx="1779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b="1">
                <a:solidFill>
                  <a:srgbClr val="008000"/>
                </a:solidFill>
                <a:latin typeface="Times New Roman" pitchFamily="18" charset="0"/>
              </a:rPr>
              <a:t>○</a:t>
            </a:r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' = </a:t>
            </a:r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  <a:cs typeface="Arial" charset="0"/>
              </a:rPr>
              <a:t>'</a:t>
            </a:r>
            <a:r>
              <a:rPr lang="en-US" b="1">
                <a:solidFill>
                  <a:srgbClr val="008000"/>
                </a:solidFill>
                <a:latin typeface="Times New Roman" pitchFamily="18" charset="0"/>
              </a:rPr>
              <a:t>○</a:t>
            </a:r>
            <a:r>
              <a:rPr lang="el-GR" sz="28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endParaRPr lang="en-US" sz="2800" i="1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39" name="Rectangle 29"/>
          <p:cNvSpPr>
            <a:spLocks noChangeArrowheads="1"/>
          </p:cNvSpPr>
          <p:nvPr/>
        </p:nvSpPr>
        <p:spPr bwMode="auto">
          <a:xfrm>
            <a:off x="1752600" y="1524000"/>
            <a:ext cx="583204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a prefix of length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w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overlap 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2400" i="1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′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a prefix of length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w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c</a:t>
            </a:r>
            <a:r>
              <a:rPr lang="en-US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sym typeface="Symbol" pitchFamily="18" charset="2"/>
              </a:rPr>
              <a:t>)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overlap (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en-US" sz="2400" i="1" dirty="0" smtClean="0">
                <a:solidFill>
                  <a:schemeClr val="tx2"/>
                </a:solidFill>
                <a:latin typeface="Times New Roman" pitchFamily="18" charset="0"/>
              </a:rPr>
              <a:t>r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′)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l-GR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751" name="Rectangle 31"/>
          <p:cNvSpPr>
            <a:spLocks noChangeArrowheads="1"/>
          </p:cNvSpPr>
          <p:nvPr/>
        </p:nvSpPr>
        <p:spPr bwMode="auto">
          <a:xfrm>
            <a:off x="990600" y="5653088"/>
            <a:ext cx="18716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aseline="30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∞</a:t>
            </a:r>
            <a:r>
              <a:rPr lang="en-US" sz="2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800" i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i="1" dirty="0">
                <a:solidFill>
                  <a:srgbClr val="008000"/>
                </a:solidFill>
                <a:latin typeface="Times New Roman" pitchFamily="18" charset="0"/>
                <a:cs typeface="Arial" charset="0"/>
              </a:rPr>
              <a:t>'</a:t>
            </a:r>
            <a:r>
              <a:rPr lang="ru-RU" sz="28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aseline="30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∞</a:t>
            </a:r>
            <a:endParaRPr lang="en-US" sz="2800" baseline="30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8753" name="Line 33"/>
          <p:cNvSpPr>
            <a:spLocks noChangeShapeType="1"/>
          </p:cNvSpPr>
          <p:nvPr/>
        </p:nvSpPr>
        <p:spPr bwMode="auto">
          <a:xfrm>
            <a:off x="1752600" y="3962400"/>
            <a:ext cx="13716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4" name="Line 34"/>
          <p:cNvSpPr>
            <a:spLocks noChangeShapeType="1"/>
          </p:cNvSpPr>
          <p:nvPr/>
        </p:nvSpPr>
        <p:spPr bwMode="auto">
          <a:xfrm>
            <a:off x="3810000" y="3962400"/>
            <a:ext cx="12954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5" name="Line 35"/>
          <p:cNvSpPr>
            <a:spLocks noChangeShapeType="1"/>
          </p:cNvSpPr>
          <p:nvPr/>
        </p:nvSpPr>
        <p:spPr bwMode="auto">
          <a:xfrm flipV="1">
            <a:off x="1752600" y="3962400"/>
            <a:ext cx="19050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6" name="Line 36"/>
          <p:cNvSpPr>
            <a:spLocks noChangeShapeType="1"/>
          </p:cNvSpPr>
          <p:nvPr/>
        </p:nvSpPr>
        <p:spPr bwMode="auto">
          <a:xfrm flipV="1">
            <a:off x="3200400" y="3962400"/>
            <a:ext cx="1905000" cy="1219200"/>
          </a:xfrm>
          <a:prstGeom prst="line">
            <a:avLst/>
          </a:prstGeom>
          <a:noFill/>
          <a:ln w="222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8758" name="Rectangle 38"/>
          <p:cNvSpPr>
            <a:spLocks noChangeArrowheads="1"/>
          </p:cNvSpPr>
          <p:nvPr/>
        </p:nvSpPr>
        <p:spPr bwMode="auto">
          <a:xfrm>
            <a:off x="3276600" y="5467350"/>
            <a:ext cx="4732386" cy="830997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For any N &gt; 0,</a:t>
            </a:r>
            <a:r>
              <a:rPr lang="el-GR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the prefix of length N</a:t>
            </a:r>
          </a:p>
          <a:p>
            <a:r>
              <a:rPr lang="en-US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of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∞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is the same as that of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i="1" dirty="0" smtClean="0">
                <a:latin typeface="Times New Roman" pitchFamily="18" charset="0"/>
                <a:cs typeface="Arial" charset="0"/>
              </a:rPr>
              <a:t>'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∞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 </a:t>
            </a:r>
            <a:endParaRPr lang="el-GR" sz="2400" dirty="0"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8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8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8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5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51" grpId="0"/>
      <p:bldP spid="158753" grpId="0" animBg="1"/>
      <p:bldP spid="158753" grpId="1" animBg="1"/>
      <p:bldP spid="158754" grpId="0" animBg="1"/>
      <p:bldP spid="158754" grpId="1" animBg="1"/>
      <p:bldP spid="158755" grpId="0" animBg="1"/>
      <p:bldP spid="158755" grpId="1" animBg="1"/>
      <p:bldP spid="158756" grpId="0" animBg="1"/>
      <p:bldP spid="158756" grpId="1" animBg="1"/>
      <p:bldP spid="15875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Lemma 4.7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Now, by Lemma 4.6, there is a cycle of weight at most 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 in the prefix graph covering all strings in </a:t>
            </a:r>
            <a:r>
              <a:rPr lang="en-US" i="1" dirty="0" smtClean="0"/>
              <a:t>c</a:t>
            </a:r>
            <a:r>
              <a:rPr lang="en-US" dirty="0" smtClean="0"/>
              <a:t> and </a:t>
            </a:r>
            <a:r>
              <a:rPr lang="en-US" i="1" dirty="0" smtClean="0"/>
              <a:t>c</a:t>
            </a:r>
            <a:r>
              <a:rPr lang="en-US" dirty="0" smtClean="0">
                <a:sym typeface="Symbol"/>
              </a:rPr>
              <a:t>, contradicting the fact that   </a:t>
            </a:r>
            <a:r>
              <a:rPr lang="en-US" i="1" dirty="0" smtClean="0">
                <a:sym typeface="Symbol"/>
              </a:rPr>
              <a:t>C </a:t>
            </a:r>
            <a:r>
              <a:rPr lang="en-US" dirty="0" smtClean="0">
                <a:sym typeface="Symbol"/>
              </a:rPr>
              <a:t>is a minimum weight cycle cover.</a:t>
            </a:r>
          </a:p>
          <a:p>
            <a:r>
              <a:rPr lang="en-US" dirty="0" smtClean="0">
                <a:sym typeface="Symbol"/>
              </a:rPr>
              <a:t>So, we have </a:t>
            </a:r>
            <a:r>
              <a:rPr lang="en-US" dirty="0" smtClean="0">
                <a:sym typeface="Symbol" pitchFamily="18" charset="2"/>
              </a:rPr>
              <a:t>|overlap(</a:t>
            </a:r>
            <a:r>
              <a:rPr lang="en-US" i="1" dirty="0" smtClean="0"/>
              <a:t>r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i="1" dirty="0" smtClean="0"/>
              <a:t>r</a:t>
            </a:r>
            <a:r>
              <a:rPr lang="en-US" dirty="0" smtClean="0">
                <a:cs typeface="Times New Roman" pitchFamily="18" charset="0"/>
              </a:rPr>
              <a:t>′</a:t>
            </a:r>
            <a:r>
              <a:rPr lang="en-US" dirty="0" smtClean="0">
                <a:sym typeface="Symbol" pitchFamily="18" charset="2"/>
              </a:rPr>
              <a:t>)| &lt; </a:t>
            </a:r>
            <a:r>
              <a:rPr lang="en-US" i="1" dirty="0" smtClean="0">
                <a:sym typeface="Symbol" pitchFamily="18" charset="2"/>
              </a:rPr>
              <a:t>w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/>
              <a:t>c</a:t>
            </a:r>
            <a:r>
              <a:rPr lang="en-US" dirty="0" smtClean="0">
                <a:sym typeface="Symbol" pitchFamily="18" charset="2"/>
              </a:rPr>
              <a:t>) + </a:t>
            </a:r>
            <a:r>
              <a:rPr lang="en-US" i="1" dirty="0" smtClean="0">
                <a:sym typeface="Symbol" pitchFamily="18" charset="2"/>
              </a:rPr>
              <a:t>w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/>
              <a:t>c</a:t>
            </a:r>
            <a:r>
              <a:rPr lang="en-US" dirty="0" smtClean="0">
                <a:cs typeface="Times New Roman" pitchFamily="18" charset="0"/>
              </a:rPr>
              <a:t>′</a:t>
            </a:r>
            <a:r>
              <a:rPr lang="en-US" dirty="0" smtClean="0">
                <a:sym typeface="Symbol" pitchFamily="18" charset="2"/>
              </a:rPr>
              <a:t>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2874D-DCD0-4ACB-90DF-3C1A1B9ABF69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3DC228-94CC-409C-9C25-E73B694219A5}" type="slidenum">
              <a:rPr lang="en-US" smtClean="0">
                <a:latin typeface="Arial" charset="0"/>
              </a:rPr>
              <a:pPr/>
              <a:t>44</a:t>
            </a:fld>
            <a:endParaRPr lang="en-US" smtClean="0">
              <a:latin typeface="Arial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Approximation ratio of</a:t>
            </a:r>
            <a:br>
              <a:rPr lang="en-US" sz="4000" dirty="0" smtClean="0"/>
            </a:br>
            <a:r>
              <a:rPr lang="en-US" sz="4000" dirty="0" smtClean="0"/>
              <a:t>Algorithm Superstring 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6553200" cy="2819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ru-RU" sz="3600" b="1" dirty="0" smtClean="0">
                <a:solidFill>
                  <a:srgbClr val="CC3399"/>
                </a:solidFill>
              </a:rPr>
              <a:t>4</a:t>
            </a:r>
            <a:r>
              <a:rPr lang="en-US" sz="3600" b="1" dirty="0" smtClean="0">
                <a:solidFill>
                  <a:srgbClr val="CC3399"/>
                </a:solidFill>
              </a:rPr>
              <a:t>.</a:t>
            </a:r>
            <a:r>
              <a:rPr lang="ru-RU" sz="3600" b="1" dirty="0" smtClean="0">
                <a:solidFill>
                  <a:srgbClr val="CC3399"/>
                </a:solidFill>
              </a:rPr>
              <a:t>8 </a:t>
            </a:r>
          </a:p>
          <a:p>
            <a:pPr eaLnBrk="1" hangingPunct="1">
              <a:buFontTx/>
              <a:buNone/>
            </a:pPr>
            <a:r>
              <a:rPr lang="ru-RU" sz="3600" dirty="0" smtClean="0"/>
              <a:t>   </a:t>
            </a:r>
            <a:r>
              <a:rPr lang="en-US" dirty="0" smtClean="0"/>
              <a:t>Algorithm Superstring achieves                                an approximation factor of 4 for                                the shortest superstring problem</a:t>
            </a:r>
            <a:r>
              <a:rPr lang="ru-RU" dirty="0" smtClean="0"/>
              <a:t>.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EBF4DE-3C16-434C-9316-53B9D0CB744A}" type="slidenum">
              <a:rPr lang="en-US" smtClean="0">
                <a:latin typeface="Arial" charset="0"/>
              </a:rPr>
              <a:pPr/>
              <a:t>45</a:t>
            </a:fld>
            <a:endParaRPr lang="en-US" smtClean="0">
              <a:latin typeface="Arial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 Superstring 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  <a:defRPr/>
            </a:pPr>
            <a:endParaRPr lang="en-US" sz="4000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spcBef>
                <a:spcPct val="0"/>
              </a:spcBef>
              <a:buFontTx/>
              <a:buNone/>
              <a:defRPr/>
            </a:pP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en-US" sz="2800" i="1" dirty="0" smtClean="0"/>
              <a:t>S</a:t>
            </a:r>
            <a:r>
              <a:rPr lang="en-US" sz="2800" dirty="0" smtClean="0"/>
              <a:t> = {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i="1" dirty="0" smtClean="0"/>
              <a:t>,…,</a:t>
            </a:r>
            <a:r>
              <a:rPr lang="en-US" sz="2800" i="1" dirty="0" err="1" smtClean="0">
                <a:cs typeface="Times New Roman" pitchFamily="18" charset="0"/>
              </a:rPr>
              <a:t>s</a:t>
            </a:r>
            <a:r>
              <a:rPr lang="en-US" sz="2800" i="1" baseline="-25000" dirty="0" err="1" smtClean="0">
                <a:cs typeface="Times New Roman" pitchFamily="18" charset="0"/>
              </a:rPr>
              <a:t>n</a:t>
            </a:r>
            <a:r>
              <a:rPr lang="en-US" sz="2800" i="1" baseline="-250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})</a:t>
            </a:r>
            <a:endParaRPr lang="en-US" sz="2800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  <a:defRPr/>
            </a:pPr>
            <a:r>
              <a:rPr lang="ru-RU" sz="2800" dirty="0" smtClean="0"/>
              <a:t> </a:t>
            </a:r>
            <a:r>
              <a:rPr lang="en-US" sz="2800" dirty="0" smtClean="0"/>
              <a:t>Construct the prefix graph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pref</a:t>
            </a:r>
            <a:r>
              <a:rPr lang="ru-RU" sz="2800" dirty="0" smtClean="0"/>
              <a:t> </a:t>
            </a:r>
            <a:r>
              <a:rPr lang="en-US" sz="2800" dirty="0" smtClean="0"/>
              <a:t>corresponding to strings in </a:t>
            </a:r>
            <a:r>
              <a:rPr lang="en-US" sz="2800" i="1" dirty="0" smtClean="0"/>
              <a:t>S</a:t>
            </a:r>
            <a:r>
              <a:rPr lang="ru-RU" sz="2800" dirty="0" smtClean="0">
                <a:sym typeface="Symbol" pitchFamily="18" charset="2"/>
              </a:rPr>
              <a:t>.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endParaRPr lang="ru-RU" sz="2800" dirty="0" smtClean="0"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AutoNum type="arabicParenR" startAt="2"/>
              <a:defRPr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Find a minimum weight cycle cover of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pref</a:t>
            </a:r>
            <a:r>
              <a:rPr lang="ru-RU" sz="2800" dirty="0" smtClean="0">
                <a:sym typeface="Symbol" pitchFamily="18" charset="2"/>
              </a:rPr>
              <a:t> , </a:t>
            </a:r>
            <a:r>
              <a:rPr lang="en-US" sz="2800" dirty="0" smtClean="0">
                <a:sym typeface="Symbol" pitchFamily="18" charset="2"/>
              </a:rPr>
              <a:t>       </a:t>
            </a:r>
            <a:r>
              <a:rPr lang="ru-RU" sz="2800" i="1" dirty="0" smtClean="0"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С </a:t>
            </a:r>
            <a:r>
              <a:rPr lang="ru-RU" sz="2800" dirty="0" smtClean="0">
                <a:sym typeface="Symbol" pitchFamily="18" charset="2"/>
              </a:rPr>
              <a:t>= </a:t>
            </a:r>
            <a:r>
              <a:rPr lang="en-US" sz="2800" dirty="0" smtClean="0">
                <a:sym typeface="Symbol" pitchFamily="18" charset="2"/>
              </a:rPr>
              <a:t>{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i="1" dirty="0" smtClean="0"/>
              <a:t>,…,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dirty="0" smtClean="0">
                <a:sym typeface="Symbol" pitchFamily="18" charset="2"/>
              </a:rPr>
              <a:t>}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  <a:defRPr/>
            </a:pP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l-GR" sz="2800" dirty="0" smtClean="0">
                <a:cs typeface="Times New Roman" pitchFamily="18" charset="0"/>
                <a:sym typeface="MT Extra" pitchFamily="18" charset="2"/>
              </a:rPr>
              <a:t>σ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)</a:t>
            </a:r>
            <a:r>
              <a:rPr lang="en-US" sz="2000" dirty="0" smtClean="0">
                <a:cs typeface="Times New Roman" pitchFamily="18" charset="0"/>
              </a:rPr>
              <a:t>○…○ </a:t>
            </a:r>
            <a:r>
              <a:rPr lang="el-GR" sz="2800" dirty="0" smtClean="0">
                <a:cs typeface="Times New Roman" pitchFamily="18" charset="0"/>
                <a:sym typeface="MT Extra" pitchFamily="18" charset="2"/>
              </a:rPr>
              <a:t>σ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(</a:t>
            </a:r>
            <a:r>
              <a:rPr lang="en-US" sz="2800" i="1" dirty="0" smtClean="0">
                <a:cs typeface="Times New Roman" pitchFamily="18" charset="0"/>
              </a:rPr>
              <a:t>c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dirty="0" smtClean="0">
                <a:cs typeface="Times New Roman" pitchFamily="18" charset="0"/>
                <a:sym typeface="MT Extra" pitchFamily="18" charset="2"/>
              </a:rPr>
              <a:t>)</a:t>
            </a:r>
            <a:r>
              <a:rPr lang="en-US" sz="2800" dirty="0" smtClean="0">
                <a:sym typeface="MT Extra" pitchFamily="18" charset="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Номер слайда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F04451-815C-40AD-834E-7D36092A1B77}" type="slidenum">
              <a:rPr lang="en-US" smtClean="0">
                <a:latin typeface="Arial" charset="0"/>
              </a:rPr>
              <a:pPr/>
              <a:t>46</a:t>
            </a:fld>
            <a:endParaRPr lang="en-US" smtClean="0">
              <a:latin typeface="Arial" charset="0"/>
            </a:endParaRPr>
          </a:p>
        </p:txBody>
      </p:sp>
      <p:sp>
        <p:nvSpPr>
          <p:cNvPr id="3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</a:t>
            </a:r>
            <a:r>
              <a:rPr lang="ru-RU" dirty="0" smtClean="0"/>
              <a:t> 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622300" y="1600200"/>
          <a:ext cx="2806700" cy="812800"/>
        </p:xfrm>
        <a:graphic>
          <a:graphicData uri="http://schemas.openxmlformats.org/presentationml/2006/ole">
            <p:oleObj spid="_x0000_s3074" name="Формула" r:id="rId3" imgW="2806560" imgH="812520" progId="Equation.3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216400" y="1600200"/>
          <a:ext cx="3327400" cy="812800"/>
        </p:xfrm>
        <a:graphic>
          <a:graphicData uri="http://schemas.openxmlformats.org/presentationml/2006/ole">
            <p:oleObj spid="_x0000_s3075" name="Формула" r:id="rId4" imgW="3327120" imgH="812520" progId="Equation.3">
              <p:embed/>
            </p:oleObj>
          </a:graphicData>
        </a:graphic>
      </p:graphicFrame>
      <p:sp>
        <p:nvSpPr>
          <p:cNvPr id="3082" name="Text Box 6"/>
          <p:cNvSpPr txBox="1">
            <a:spLocks noChangeArrowheads="1"/>
          </p:cNvSpPr>
          <p:nvPr/>
        </p:nvSpPr>
        <p:spPr bwMode="auto">
          <a:xfrm>
            <a:off x="669925" y="2555875"/>
            <a:ext cx="4270721" cy="46166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 err="1">
                <a:latin typeface="Times New Roman" pitchFamily="18" charset="0"/>
              </a:rPr>
              <a:t>r</a:t>
            </a:r>
            <a:r>
              <a:rPr lang="en-US" sz="2400" i="1" baseline="-25000" dirty="0" err="1">
                <a:latin typeface="Times New Roman" pitchFamily="18" charset="0"/>
              </a:rPr>
              <a:t>i</a:t>
            </a:r>
            <a:r>
              <a:rPr lang="ru-RU" sz="2400" i="1" baseline="-250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is a representative string for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</a:rPr>
              <a:t>с</a:t>
            </a:r>
            <a:r>
              <a:rPr lang="en-US" sz="2400" i="1" baseline="-25000" dirty="0" err="1">
                <a:latin typeface="Times New Roman" pitchFamily="18" charset="0"/>
              </a:rPr>
              <a:t>i</a:t>
            </a:r>
            <a:r>
              <a:rPr lang="ru-RU" sz="2400" dirty="0">
                <a:latin typeface="Times New Roman" pitchFamily="18" charset="0"/>
              </a:rPr>
              <a:t>. </a:t>
            </a:r>
          </a:p>
        </p:txBody>
      </p:sp>
      <p:graphicFrame>
        <p:nvGraphicFramePr>
          <p:cNvPr id="3076" name="Object 7"/>
          <p:cNvGraphicFramePr>
            <a:graphicFrameLocks noChangeAspect="1"/>
          </p:cNvGraphicFramePr>
          <p:nvPr/>
        </p:nvGraphicFramePr>
        <p:xfrm>
          <a:off x="685800" y="3276600"/>
          <a:ext cx="3009900" cy="381000"/>
        </p:xfrm>
        <a:graphic>
          <a:graphicData uri="http://schemas.openxmlformats.org/presentationml/2006/ole">
            <p:oleObj spid="_x0000_s3076" name="Формула" r:id="rId5" imgW="3009600" imgH="380880" progId="Equation.3">
              <p:embed/>
            </p:oleObj>
          </a:graphicData>
        </a:graphic>
      </p:graphicFrame>
      <p:graphicFrame>
        <p:nvGraphicFramePr>
          <p:cNvPr id="3077" name="Object 9"/>
          <p:cNvGraphicFramePr>
            <a:graphicFrameLocks noChangeAspect="1"/>
          </p:cNvGraphicFramePr>
          <p:nvPr/>
        </p:nvGraphicFramePr>
        <p:xfrm>
          <a:off x="609600" y="4191000"/>
          <a:ext cx="3948113" cy="1644650"/>
        </p:xfrm>
        <a:graphic>
          <a:graphicData uri="http://schemas.openxmlformats.org/presentationml/2006/ole">
            <p:oleObj spid="_x0000_s3077" name="Формула" r:id="rId6" imgW="2133360" imgH="888840" progId="Equation.3">
              <p:embed/>
            </p:oleObj>
          </a:graphicData>
        </a:graphic>
      </p:graphicFrame>
      <p:graphicFrame>
        <p:nvGraphicFramePr>
          <p:cNvPr id="3078" name="Object 10"/>
          <p:cNvGraphicFramePr>
            <a:graphicFrameLocks noChangeAspect="1"/>
          </p:cNvGraphicFramePr>
          <p:nvPr/>
        </p:nvGraphicFramePr>
        <p:xfrm>
          <a:off x="5854700" y="4114800"/>
          <a:ext cx="1689100" cy="812800"/>
        </p:xfrm>
        <a:graphic>
          <a:graphicData uri="http://schemas.openxmlformats.org/presentationml/2006/ole">
            <p:oleObj spid="_x0000_s3078" name="Формула" r:id="rId7" imgW="1688760" imgH="812520" progId="Equation.3">
              <p:embed/>
            </p:oleObj>
          </a:graphicData>
        </a:graphic>
      </p:graphicFrame>
      <p:graphicFrame>
        <p:nvGraphicFramePr>
          <p:cNvPr id="3079" name="Object 11"/>
          <p:cNvGraphicFramePr>
            <a:graphicFrameLocks noChangeAspect="1"/>
          </p:cNvGraphicFramePr>
          <p:nvPr/>
        </p:nvGraphicFramePr>
        <p:xfrm>
          <a:off x="6007100" y="5486400"/>
          <a:ext cx="1308100" cy="279400"/>
        </p:xfrm>
        <a:graphic>
          <a:graphicData uri="http://schemas.openxmlformats.org/presentationml/2006/ole">
            <p:oleObj spid="_x0000_s3079" name="Формула" r:id="rId8" imgW="130788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Exercise 4.1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525963"/>
          </a:xfrm>
        </p:spPr>
        <p:txBody>
          <a:bodyPr/>
          <a:lstStyle/>
          <a:p>
            <a:r>
              <a:rPr lang="en-US" sz="2800" dirty="0" smtClean="0"/>
              <a:t>Show that the metric </a:t>
            </a:r>
            <a:r>
              <a:rPr lang="en-US" sz="2800" i="1" dirty="0" smtClean="0"/>
              <a:t>k</a:t>
            </a:r>
            <a:r>
              <a:rPr lang="en-US" sz="2800" dirty="0" smtClean="0"/>
              <a:t>-center problem cannot be approximated within factor &lt; 2, unless P=NP. </a:t>
            </a:r>
          </a:p>
          <a:p>
            <a:r>
              <a:rPr lang="en-US" sz="2800" dirty="0" smtClean="0"/>
              <a:t>Hint: show that such an algorithm can solve the dominating set problem in polynomial time.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b="1" dirty="0" smtClean="0"/>
              <a:t>Dominating set</a:t>
            </a:r>
          </a:p>
          <a:p>
            <a:r>
              <a:rPr lang="en-US" sz="2800" dirty="0" smtClean="0"/>
              <a:t>Given an undirected graph </a:t>
            </a:r>
            <a:r>
              <a:rPr lang="en-US" sz="2800" i="1" dirty="0" smtClean="0"/>
              <a:t>G=</a:t>
            </a:r>
            <a:r>
              <a:rPr lang="en-US" sz="2800" dirty="0" smtClean="0"/>
              <a:t>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en-US" sz="2800" i="1" dirty="0" smtClean="0"/>
              <a:t>E</a:t>
            </a:r>
            <a:r>
              <a:rPr lang="en-US" sz="2800" dirty="0" smtClean="0"/>
              <a:t>)</a:t>
            </a:r>
            <a:r>
              <a:rPr lang="en-US" sz="2800" i="1" dirty="0" smtClean="0"/>
              <a:t> </a:t>
            </a:r>
            <a:r>
              <a:rPr lang="en-US" sz="2800" dirty="0" smtClean="0"/>
              <a:t>and a       number </a:t>
            </a:r>
            <a:r>
              <a:rPr lang="en-US" sz="2800" i="1" dirty="0" smtClean="0"/>
              <a:t>k ∈ N, </a:t>
            </a:r>
            <a:r>
              <a:rPr lang="en-US" sz="2800" dirty="0" smtClean="0"/>
              <a:t>is there a dominating set </a:t>
            </a:r>
            <a:r>
              <a:rPr lang="en-US" sz="2800" i="1" dirty="0" smtClean="0"/>
              <a:t>X </a:t>
            </a:r>
            <a:r>
              <a:rPr lang="en-US" sz="2800" dirty="0" smtClean="0"/>
              <a:t>⊆</a:t>
            </a:r>
            <a:r>
              <a:rPr lang="en-US" sz="2800" i="1" dirty="0" smtClean="0"/>
              <a:t> V</a:t>
            </a:r>
            <a:r>
              <a:rPr lang="en-US" sz="2800" dirty="0" smtClean="0"/>
              <a:t>(</a:t>
            </a:r>
            <a:r>
              <a:rPr lang="en-US" sz="2800" i="1" dirty="0" smtClean="0"/>
              <a:t>G</a:t>
            </a:r>
            <a:r>
              <a:rPr lang="en-US" sz="2800" dirty="0" smtClean="0"/>
              <a:t>)</a:t>
            </a:r>
            <a:r>
              <a:rPr lang="en-US" sz="2800" i="1" dirty="0" smtClean="0"/>
              <a:t> </a:t>
            </a:r>
            <a:r>
              <a:rPr lang="en-US" sz="2800" dirty="0" smtClean="0"/>
              <a:t>with</a:t>
            </a:r>
            <a:r>
              <a:rPr lang="en-US" sz="2800" i="1" dirty="0" smtClean="0"/>
              <a:t> |X| ≤ k.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F2874D-DCD0-4ACB-90DF-3C1A1B9ABF69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3E14C1-F4CD-434D-AF89-8E1B18E5FF79}" type="slidenum">
              <a:rPr lang="en-US" smtClean="0">
                <a:latin typeface="Arial" charset="0"/>
              </a:rPr>
              <a:pPr/>
              <a:t>5</a:t>
            </a:fld>
            <a:endParaRPr lang="en-US" smtClean="0">
              <a:latin typeface="Arial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Instance</a:t>
            </a:r>
            <a:endParaRPr lang="ru-RU" dirty="0" smtClean="0"/>
          </a:p>
        </p:txBody>
      </p:sp>
      <p:sp>
        <p:nvSpPr>
          <p:cNvPr id="7172" name="Oval 3"/>
          <p:cNvSpPr>
            <a:spLocks noChangeAspect="1" noChangeArrowheads="1"/>
          </p:cNvSpPr>
          <p:nvPr/>
        </p:nvSpPr>
        <p:spPr bwMode="auto">
          <a:xfrm>
            <a:off x="6176963" y="16002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Oval 4"/>
          <p:cNvSpPr>
            <a:spLocks noChangeAspect="1" noChangeArrowheads="1"/>
          </p:cNvSpPr>
          <p:nvPr/>
        </p:nvSpPr>
        <p:spPr bwMode="auto">
          <a:xfrm>
            <a:off x="6477000" y="4648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4" name="Oval 5"/>
          <p:cNvSpPr>
            <a:spLocks noChangeAspect="1" noChangeArrowheads="1"/>
          </p:cNvSpPr>
          <p:nvPr/>
        </p:nvSpPr>
        <p:spPr bwMode="auto">
          <a:xfrm>
            <a:off x="7548563" y="23622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75" name="AutoShape 6"/>
          <p:cNvCxnSpPr>
            <a:cxnSpLocks noChangeShapeType="1"/>
            <a:stCxn id="7173" idx="3"/>
            <a:endCxn id="7179" idx="7"/>
          </p:cNvCxnSpPr>
          <p:nvPr/>
        </p:nvCxnSpPr>
        <p:spPr bwMode="auto">
          <a:xfrm flipH="1" flipV="1">
            <a:off x="1257300" y="4681538"/>
            <a:ext cx="5253038" cy="1571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6" name="AutoShape 7"/>
          <p:cNvCxnSpPr>
            <a:cxnSpLocks noChangeShapeType="1"/>
            <a:stCxn id="7173" idx="0"/>
            <a:endCxn id="7172" idx="4"/>
          </p:cNvCxnSpPr>
          <p:nvPr/>
        </p:nvCxnSpPr>
        <p:spPr bwMode="auto">
          <a:xfrm flipH="1" flipV="1">
            <a:off x="6289675" y="1824038"/>
            <a:ext cx="300038" cy="2824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7177" name="AutoShape 8"/>
          <p:cNvCxnSpPr>
            <a:cxnSpLocks noChangeShapeType="1"/>
            <a:stCxn id="7172" idx="2"/>
            <a:endCxn id="7182" idx="6"/>
          </p:cNvCxnSpPr>
          <p:nvPr/>
        </p:nvCxnSpPr>
        <p:spPr bwMode="auto">
          <a:xfrm flipH="1">
            <a:off x="2738438" y="1712913"/>
            <a:ext cx="3438525" cy="762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7178" name="AutoShape 9"/>
          <p:cNvCxnSpPr>
            <a:cxnSpLocks noChangeShapeType="1"/>
            <a:stCxn id="7174" idx="0"/>
            <a:endCxn id="7172" idx="5"/>
          </p:cNvCxnSpPr>
          <p:nvPr/>
        </p:nvCxnSpPr>
        <p:spPr bwMode="auto">
          <a:xfrm flipH="1" flipV="1">
            <a:off x="6367463" y="1790700"/>
            <a:ext cx="1293812" cy="5715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7179" name="Oval 10"/>
          <p:cNvSpPr>
            <a:spLocks noChangeAspect="1" noChangeArrowheads="1"/>
          </p:cNvSpPr>
          <p:nvPr/>
        </p:nvSpPr>
        <p:spPr bwMode="auto">
          <a:xfrm>
            <a:off x="1066800" y="4648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80" name="AutoShape 11"/>
          <p:cNvCxnSpPr>
            <a:cxnSpLocks noChangeShapeType="1"/>
            <a:stCxn id="7183" idx="3"/>
            <a:endCxn id="7179" idx="0"/>
          </p:cNvCxnSpPr>
          <p:nvPr/>
        </p:nvCxnSpPr>
        <p:spPr bwMode="auto">
          <a:xfrm>
            <a:off x="1100138" y="3162300"/>
            <a:ext cx="79375" cy="14859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7181" name="AutoShape 12"/>
          <p:cNvCxnSpPr>
            <a:cxnSpLocks noChangeShapeType="1"/>
            <a:stCxn id="7173" idx="7"/>
            <a:endCxn id="7174" idx="3"/>
          </p:cNvCxnSpPr>
          <p:nvPr/>
        </p:nvCxnSpPr>
        <p:spPr bwMode="auto">
          <a:xfrm flipV="1">
            <a:off x="6667500" y="2552700"/>
            <a:ext cx="914400" cy="21288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7182" name="Oval 13"/>
          <p:cNvSpPr>
            <a:spLocks noChangeAspect="1" noChangeArrowheads="1"/>
          </p:cNvSpPr>
          <p:nvPr/>
        </p:nvSpPr>
        <p:spPr bwMode="auto">
          <a:xfrm>
            <a:off x="2514600" y="1676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Oval 14"/>
          <p:cNvSpPr>
            <a:spLocks noChangeAspect="1" noChangeArrowheads="1"/>
          </p:cNvSpPr>
          <p:nvPr/>
        </p:nvSpPr>
        <p:spPr bwMode="auto">
          <a:xfrm>
            <a:off x="1066800" y="2971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84" name="AutoShape 15"/>
          <p:cNvCxnSpPr>
            <a:cxnSpLocks noChangeShapeType="1"/>
            <a:stCxn id="7182" idx="3"/>
            <a:endCxn id="7183" idx="0"/>
          </p:cNvCxnSpPr>
          <p:nvPr/>
        </p:nvCxnSpPr>
        <p:spPr bwMode="auto">
          <a:xfrm flipH="1">
            <a:off x="1179513" y="1866900"/>
            <a:ext cx="1368425" cy="11049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7185" name="AutoShape 16"/>
          <p:cNvCxnSpPr>
            <a:cxnSpLocks noChangeShapeType="1"/>
            <a:stCxn id="7173" idx="1"/>
            <a:endCxn id="7182" idx="5"/>
          </p:cNvCxnSpPr>
          <p:nvPr/>
        </p:nvCxnSpPr>
        <p:spPr bwMode="auto">
          <a:xfrm flipH="1" flipV="1">
            <a:off x="2705100" y="1866900"/>
            <a:ext cx="3805238" cy="28146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86" name="AutoShape 17"/>
          <p:cNvCxnSpPr>
            <a:cxnSpLocks noChangeShapeType="1"/>
            <a:stCxn id="7173" idx="2"/>
            <a:endCxn id="7183" idx="5"/>
          </p:cNvCxnSpPr>
          <p:nvPr/>
        </p:nvCxnSpPr>
        <p:spPr bwMode="auto">
          <a:xfrm flipH="1" flipV="1">
            <a:off x="1257300" y="3162300"/>
            <a:ext cx="5219700" cy="15986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7187" name="Oval 18"/>
          <p:cNvSpPr>
            <a:spLocks noChangeAspect="1" noChangeArrowheads="1"/>
          </p:cNvSpPr>
          <p:nvPr/>
        </p:nvSpPr>
        <p:spPr bwMode="auto">
          <a:xfrm>
            <a:off x="7700963" y="35480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88" name="AutoShape 19"/>
          <p:cNvCxnSpPr>
            <a:cxnSpLocks noChangeShapeType="1"/>
            <a:stCxn id="7187" idx="0"/>
            <a:endCxn id="7174" idx="4"/>
          </p:cNvCxnSpPr>
          <p:nvPr/>
        </p:nvCxnSpPr>
        <p:spPr bwMode="auto">
          <a:xfrm flipH="1" flipV="1">
            <a:off x="7661275" y="2586038"/>
            <a:ext cx="152400" cy="962025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7189" name="AutoShape 20"/>
          <p:cNvCxnSpPr>
            <a:cxnSpLocks noChangeShapeType="1"/>
            <a:stCxn id="7173" idx="6"/>
            <a:endCxn id="7187" idx="3"/>
          </p:cNvCxnSpPr>
          <p:nvPr/>
        </p:nvCxnSpPr>
        <p:spPr bwMode="auto">
          <a:xfrm flipV="1">
            <a:off x="6700838" y="3738563"/>
            <a:ext cx="1033462" cy="102235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7190" name="Oval 21"/>
          <p:cNvSpPr>
            <a:spLocks noChangeAspect="1" noChangeArrowheads="1"/>
          </p:cNvSpPr>
          <p:nvPr/>
        </p:nvSpPr>
        <p:spPr bwMode="auto">
          <a:xfrm>
            <a:off x="2743200" y="5410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7191" name="AutoShape 22"/>
          <p:cNvCxnSpPr>
            <a:cxnSpLocks noChangeShapeType="1"/>
            <a:stCxn id="7190" idx="6"/>
            <a:endCxn id="7173" idx="3"/>
          </p:cNvCxnSpPr>
          <p:nvPr/>
        </p:nvCxnSpPr>
        <p:spPr bwMode="auto">
          <a:xfrm flipV="1">
            <a:off x="2967038" y="4838700"/>
            <a:ext cx="3543300" cy="684213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7192" name="AutoShape 23"/>
          <p:cNvCxnSpPr>
            <a:cxnSpLocks noChangeShapeType="1"/>
            <a:stCxn id="7179" idx="6"/>
            <a:endCxn id="7190" idx="3"/>
          </p:cNvCxnSpPr>
          <p:nvPr/>
        </p:nvCxnSpPr>
        <p:spPr bwMode="auto">
          <a:xfrm>
            <a:off x="1290638" y="4760913"/>
            <a:ext cx="1485900" cy="839787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7193" name="AutoShape 24"/>
          <p:cNvCxnSpPr>
            <a:cxnSpLocks noChangeShapeType="1"/>
            <a:stCxn id="7183" idx="5"/>
            <a:endCxn id="7190" idx="1"/>
          </p:cNvCxnSpPr>
          <p:nvPr/>
        </p:nvCxnSpPr>
        <p:spPr bwMode="auto">
          <a:xfrm>
            <a:off x="1257300" y="3162300"/>
            <a:ext cx="1519238" cy="22812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4" name="AutoShape 25"/>
          <p:cNvCxnSpPr>
            <a:cxnSpLocks noChangeShapeType="1"/>
            <a:stCxn id="7179" idx="0"/>
            <a:endCxn id="7182" idx="4"/>
          </p:cNvCxnSpPr>
          <p:nvPr/>
        </p:nvCxnSpPr>
        <p:spPr bwMode="auto">
          <a:xfrm flipV="1">
            <a:off x="1179513" y="1900238"/>
            <a:ext cx="1447800" cy="27479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5" name="AutoShape 26"/>
          <p:cNvCxnSpPr>
            <a:cxnSpLocks noChangeShapeType="1"/>
            <a:stCxn id="7183" idx="6"/>
            <a:endCxn id="7172" idx="3"/>
          </p:cNvCxnSpPr>
          <p:nvPr/>
        </p:nvCxnSpPr>
        <p:spPr bwMode="auto">
          <a:xfrm flipV="1">
            <a:off x="1290638" y="1790700"/>
            <a:ext cx="4919662" cy="12938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6" name="AutoShape 27"/>
          <p:cNvCxnSpPr>
            <a:cxnSpLocks noChangeShapeType="1"/>
            <a:stCxn id="7182" idx="5"/>
            <a:endCxn id="7174" idx="1"/>
          </p:cNvCxnSpPr>
          <p:nvPr/>
        </p:nvCxnSpPr>
        <p:spPr bwMode="auto">
          <a:xfrm>
            <a:off x="2705100" y="1866900"/>
            <a:ext cx="4876800" cy="528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7" name="AutoShape 28"/>
          <p:cNvCxnSpPr>
            <a:cxnSpLocks noChangeShapeType="1"/>
            <a:stCxn id="7172" idx="4"/>
            <a:endCxn id="7187" idx="1"/>
          </p:cNvCxnSpPr>
          <p:nvPr/>
        </p:nvCxnSpPr>
        <p:spPr bwMode="auto">
          <a:xfrm>
            <a:off x="6289675" y="1824038"/>
            <a:ext cx="1444625" cy="17573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7198" name="AutoShape 29"/>
          <p:cNvCxnSpPr>
            <a:cxnSpLocks noChangeShapeType="1"/>
            <a:stCxn id="7179" idx="0"/>
            <a:endCxn id="7172" idx="3"/>
          </p:cNvCxnSpPr>
          <p:nvPr/>
        </p:nvCxnSpPr>
        <p:spPr bwMode="auto">
          <a:xfrm flipV="1">
            <a:off x="1179513" y="1790700"/>
            <a:ext cx="5030787" cy="2857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99" name="AutoShape 30"/>
          <p:cNvCxnSpPr>
            <a:cxnSpLocks noChangeShapeType="1"/>
            <a:stCxn id="7190" idx="7"/>
            <a:endCxn id="7172" idx="4"/>
          </p:cNvCxnSpPr>
          <p:nvPr/>
        </p:nvCxnSpPr>
        <p:spPr bwMode="auto">
          <a:xfrm flipV="1">
            <a:off x="2933700" y="1824038"/>
            <a:ext cx="3355975" cy="3619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0" name="AutoShape 31"/>
          <p:cNvCxnSpPr>
            <a:cxnSpLocks noChangeShapeType="1"/>
            <a:stCxn id="7190" idx="0"/>
            <a:endCxn id="7182" idx="4"/>
          </p:cNvCxnSpPr>
          <p:nvPr/>
        </p:nvCxnSpPr>
        <p:spPr bwMode="auto">
          <a:xfrm flipH="1" flipV="1">
            <a:off x="2627313" y="1900238"/>
            <a:ext cx="228600" cy="35099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7201" name="AutoShape 32"/>
          <p:cNvCxnSpPr>
            <a:cxnSpLocks noChangeShapeType="1"/>
            <a:stCxn id="7179" idx="7"/>
            <a:endCxn id="7187" idx="2"/>
          </p:cNvCxnSpPr>
          <p:nvPr/>
        </p:nvCxnSpPr>
        <p:spPr bwMode="auto">
          <a:xfrm flipV="1">
            <a:off x="1257300" y="3660775"/>
            <a:ext cx="6443663" cy="102076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2" name="AutoShape 33"/>
          <p:cNvCxnSpPr>
            <a:cxnSpLocks noChangeShapeType="1"/>
            <a:stCxn id="7183" idx="5"/>
            <a:endCxn id="7187" idx="2"/>
          </p:cNvCxnSpPr>
          <p:nvPr/>
        </p:nvCxnSpPr>
        <p:spPr bwMode="auto">
          <a:xfrm>
            <a:off x="1257300" y="3162300"/>
            <a:ext cx="6443663" cy="4984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3" name="AutoShape 34"/>
          <p:cNvCxnSpPr>
            <a:cxnSpLocks noChangeShapeType="1"/>
            <a:stCxn id="7182" idx="5"/>
          </p:cNvCxnSpPr>
          <p:nvPr/>
        </p:nvCxnSpPr>
        <p:spPr bwMode="auto">
          <a:xfrm>
            <a:off x="2705100" y="1866900"/>
            <a:ext cx="4991100" cy="17907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4" name="AutoShape 35"/>
          <p:cNvCxnSpPr>
            <a:cxnSpLocks noChangeShapeType="1"/>
            <a:stCxn id="7179" idx="7"/>
          </p:cNvCxnSpPr>
          <p:nvPr/>
        </p:nvCxnSpPr>
        <p:spPr bwMode="auto">
          <a:xfrm flipV="1">
            <a:off x="1257300" y="2395538"/>
            <a:ext cx="6324600" cy="22860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5" name="AutoShape 36"/>
          <p:cNvCxnSpPr>
            <a:cxnSpLocks noChangeShapeType="1"/>
            <a:stCxn id="7190" idx="7"/>
          </p:cNvCxnSpPr>
          <p:nvPr/>
        </p:nvCxnSpPr>
        <p:spPr bwMode="auto">
          <a:xfrm flipV="1">
            <a:off x="2933700" y="2395538"/>
            <a:ext cx="4648200" cy="30480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6" name="AutoShape 37"/>
          <p:cNvCxnSpPr>
            <a:cxnSpLocks noChangeShapeType="1"/>
            <a:stCxn id="7183" idx="6"/>
            <a:endCxn id="7174" idx="1"/>
          </p:cNvCxnSpPr>
          <p:nvPr/>
        </p:nvCxnSpPr>
        <p:spPr bwMode="auto">
          <a:xfrm flipV="1">
            <a:off x="1290638" y="2395538"/>
            <a:ext cx="6291262" cy="6889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7" name="AutoShape 38"/>
          <p:cNvCxnSpPr>
            <a:cxnSpLocks noChangeShapeType="1"/>
            <a:stCxn id="7190" idx="7"/>
          </p:cNvCxnSpPr>
          <p:nvPr/>
        </p:nvCxnSpPr>
        <p:spPr bwMode="auto">
          <a:xfrm flipV="1">
            <a:off x="2933700" y="3657600"/>
            <a:ext cx="4762500" cy="17859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208" name="AutoShape 39"/>
          <p:cNvCxnSpPr>
            <a:cxnSpLocks noChangeShapeType="1"/>
          </p:cNvCxnSpPr>
          <p:nvPr/>
        </p:nvCxnSpPr>
        <p:spPr bwMode="auto">
          <a:xfrm>
            <a:off x="685800" y="6019800"/>
            <a:ext cx="1219200" cy="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7209" name="Text Box 40"/>
          <p:cNvSpPr txBox="1">
            <a:spLocks noChangeArrowheads="1"/>
          </p:cNvSpPr>
          <p:nvPr/>
        </p:nvSpPr>
        <p:spPr bwMode="auto">
          <a:xfrm>
            <a:off x="2041525" y="5791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10</a:t>
            </a:r>
          </a:p>
        </p:txBody>
      </p:sp>
      <p:cxnSp>
        <p:nvCxnSpPr>
          <p:cNvPr id="7210" name="AutoShape 41"/>
          <p:cNvCxnSpPr>
            <a:cxnSpLocks noChangeShapeType="1"/>
          </p:cNvCxnSpPr>
          <p:nvPr/>
        </p:nvCxnSpPr>
        <p:spPr bwMode="auto">
          <a:xfrm flipV="1">
            <a:off x="3008313" y="6019800"/>
            <a:ext cx="1106487" cy="4763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7211" name="Text Box 42"/>
          <p:cNvSpPr txBox="1">
            <a:spLocks noChangeArrowheads="1"/>
          </p:cNvSpPr>
          <p:nvPr/>
        </p:nvSpPr>
        <p:spPr bwMode="auto">
          <a:xfrm>
            <a:off x="42354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7</a:t>
            </a:r>
          </a:p>
        </p:txBody>
      </p:sp>
      <p:cxnSp>
        <p:nvCxnSpPr>
          <p:cNvPr id="7212" name="AutoShape 43"/>
          <p:cNvCxnSpPr>
            <a:cxnSpLocks noChangeShapeType="1"/>
          </p:cNvCxnSpPr>
          <p:nvPr/>
        </p:nvCxnSpPr>
        <p:spPr bwMode="auto">
          <a:xfrm flipH="1">
            <a:off x="5176838" y="6019800"/>
            <a:ext cx="919162" cy="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7213" name="Text Box 44"/>
          <p:cNvSpPr txBox="1">
            <a:spLocks noChangeArrowheads="1"/>
          </p:cNvSpPr>
          <p:nvPr/>
        </p:nvSpPr>
        <p:spPr bwMode="auto">
          <a:xfrm>
            <a:off x="62166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5</a:t>
            </a:r>
          </a:p>
        </p:txBody>
      </p:sp>
      <p:cxnSp>
        <p:nvCxnSpPr>
          <p:cNvPr id="7214" name="AutoShape 45"/>
          <p:cNvCxnSpPr>
            <a:cxnSpLocks noChangeShapeType="1"/>
          </p:cNvCxnSpPr>
          <p:nvPr/>
        </p:nvCxnSpPr>
        <p:spPr bwMode="auto">
          <a:xfrm>
            <a:off x="6934200" y="6019800"/>
            <a:ext cx="609600" cy="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7215" name="Text Box 46"/>
          <p:cNvSpPr txBox="1">
            <a:spLocks noChangeArrowheads="1"/>
          </p:cNvSpPr>
          <p:nvPr/>
        </p:nvSpPr>
        <p:spPr bwMode="auto">
          <a:xfrm>
            <a:off x="76644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F568FD-F9A2-4639-866E-2C7739079CD7}" type="slidenum">
              <a:rPr lang="en-US" smtClean="0">
                <a:latin typeface="Arial" charset="0"/>
              </a:rPr>
              <a:pPr/>
              <a:t>6</a:t>
            </a:fld>
            <a:endParaRPr lang="en-US" smtClean="0">
              <a:latin typeface="Arial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Idea of Algorithm (k=2, OPT </a:t>
            </a:r>
            <a:r>
              <a:rPr lang="en-US" dirty="0" smtClean="0">
                <a:sym typeface="Symbol" pitchFamily="18" charset="2"/>
              </a:rPr>
              <a:t> 7)</a:t>
            </a:r>
          </a:p>
        </p:txBody>
      </p:sp>
      <p:sp>
        <p:nvSpPr>
          <p:cNvPr id="8196" name="Oval 3"/>
          <p:cNvSpPr>
            <a:spLocks noChangeAspect="1" noChangeArrowheads="1"/>
          </p:cNvSpPr>
          <p:nvPr/>
        </p:nvSpPr>
        <p:spPr bwMode="auto">
          <a:xfrm>
            <a:off x="6176963" y="16002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868" name="Oval 4"/>
          <p:cNvSpPr>
            <a:spLocks noChangeAspect="1" noChangeArrowheads="1"/>
          </p:cNvSpPr>
          <p:nvPr/>
        </p:nvSpPr>
        <p:spPr bwMode="auto">
          <a:xfrm>
            <a:off x="6477000" y="4648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8" name="Oval 5"/>
          <p:cNvSpPr>
            <a:spLocks noChangeAspect="1" noChangeArrowheads="1"/>
          </p:cNvSpPr>
          <p:nvPr/>
        </p:nvSpPr>
        <p:spPr bwMode="auto">
          <a:xfrm>
            <a:off x="7548563" y="23622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4870" name="AutoShape 6"/>
          <p:cNvCxnSpPr>
            <a:cxnSpLocks noChangeShapeType="1"/>
            <a:stCxn id="164868" idx="3"/>
            <a:endCxn id="8203" idx="7"/>
          </p:cNvCxnSpPr>
          <p:nvPr/>
        </p:nvCxnSpPr>
        <p:spPr bwMode="auto">
          <a:xfrm flipH="1" flipV="1">
            <a:off x="1257300" y="4681538"/>
            <a:ext cx="5253038" cy="1571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0" name="AutoShape 7"/>
          <p:cNvCxnSpPr>
            <a:cxnSpLocks noChangeShapeType="1"/>
            <a:stCxn id="164868" idx="0"/>
            <a:endCxn id="8196" idx="4"/>
          </p:cNvCxnSpPr>
          <p:nvPr/>
        </p:nvCxnSpPr>
        <p:spPr bwMode="auto">
          <a:xfrm flipH="1" flipV="1">
            <a:off x="6289675" y="1824038"/>
            <a:ext cx="300038" cy="2824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8201" name="AutoShape 8"/>
          <p:cNvCxnSpPr>
            <a:cxnSpLocks noChangeShapeType="1"/>
            <a:stCxn id="8196" idx="2"/>
            <a:endCxn id="8206" idx="6"/>
          </p:cNvCxnSpPr>
          <p:nvPr/>
        </p:nvCxnSpPr>
        <p:spPr bwMode="auto">
          <a:xfrm flipH="1">
            <a:off x="2738438" y="1712913"/>
            <a:ext cx="3438525" cy="762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8202" name="AutoShape 9"/>
          <p:cNvCxnSpPr>
            <a:cxnSpLocks noChangeShapeType="1"/>
            <a:stCxn id="8198" idx="0"/>
            <a:endCxn id="8196" idx="5"/>
          </p:cNvCxnSpPr>
          <p:nvPr/>
        </p:nvCxnSpPr>
        <p:spPr bwMode="auto">
          <a:xfrm flipH="1" flipV="1">
            <a:off x="6367463" y="1790700"/>
            <a:ext cx="1293812" cy="5715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8203" name="Oval 10"/>
          <p:cNvSpPr>
            <a:spLocks noChangeAspect="1" noChangeArrowheads="1"/>
          </p:cNvSpPr>
          <p:nvPr/>
        </p:nvSpPr>
        <p:spPr bwMode="auto">
          <a:xfrm>
            <a:off x="1066800" y="4648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8204" name="AutoShape 11"/>
          <p:cNvCxnSpPr>
            <a:cxnSpLocks noChangeShapeType="1"/>
            <a:stCxn id="8207" idx="3"/>
            <a:endCxn id="8203" idx="0"/>
          </p:cNvCxnSpPr>
          <p:nvPr/>
        </p:nvCxnSpPr>
        <p:spPr bwMode="auto">
          <a:xfrm>
            <a:off x="1100138" y="3162300"/>
            <a:ext cx="79375" cy="14859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8205" name="AutoShape 12"/>
          <p:cNvCxnSpPr>
            <a:cxnSpLocks noChangeShapeType="1"/>
            <a:stCxn id="164868" idx="7"/>
            <a:endCxn id="8198" idx="3"/>
          </p:cNvCxnSpPr>
          <p:nvPr/>
        </p:nvCxnSpPr>
        <p:spPr bwMode="auto">
          <a:xfrm flipV="1">
            <a:off x="6667500" y="2552700"/>
            <a:ext cx="914400" cy="21288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8206" name="Oval 13"/>
          <p:cNvSpPr>
            <a:spLocks noChangeAspect="1" noChangeArrowheads="1"/>
          </p:cNvSpPr>
          <p:nvPr/>
        </p:nvSpPr>
        <p:spPr bwMode="auto">
          <a:xfrm>
            <a:off x="2514600" y="1676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07" name="Oval 14"/>
          <p:cNvSpPr>
            <a:spLocks noChangeAspect="1" noChangeArrowheads="1"/>
          </p:cNvSpPr>
          <p:nvPr/>
        </p:nvSpPr>
        <p:spPr bwMode="auto">
          <a:xfrm>
            <a:off x="1066800" y="2971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8208" name="AutoShape 15"/>
          <p:cNvCxnSpPr>
            <a:cxnSpLocks noChangeShapeType="1"/>
            <a:stCxn id="8206" idx="3"/>
            <a:endCxn id="8207" idx="0"/>
          </p:cNvCxnSpPr>
          <p:nvPr/>
        </p:nvCxnSpPr>
        <p:spPr bwMode="auto">
          <a:xfrm flipH="1">
            <a:off x="1179513" y="1866900"/>
            <a:ext cx="1368425" cy="11049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164880" name="AutoShape 16"/>
          <p:cNvCxnSpPr>
            <a:cxnSpLocks noChangeShapeType="1"/>
            <a:stCxn id="164868" idx="1"/>
            <a:endCxn id="8206" idx="5"/>
          </p:cNvCxnSpPr>
          <p:nvPr/>
        </p:nvCxnSpPr>
        <p:spPr bwMode="auto">
          <a:xfrm flipH="1" flipV="1">
            <a:off x="2705100" y="1866900"/>
            <a:ext cx="3805238" cy="28146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881" name="AutoShape 17"/>
          <p:cNvCxnSpPr>
            <a:cxnSpLocks noChangeShapeType="1"/>
            <a:stCxn id="164868" idx="2"/>
            <a:endCxn id="8207" idx="5"/>
          </p:cNvCxnSpPr>
          <p:nvPr/>
        </p:nvCxnSpPr>
        <p:spPr bwMode="auto">
          <a:xfrm flipH="1" flipV="1">
            <a:off x="1257300" y="3162300"/>
            <a:ext cx="5219700" cy="15986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8211" name="Oval 18"/>
          <p:cNvSpPr>
            <a:spLocks noChangeAspect="1" noChangeArrowheads="1"/>
          </p:cNvSpPr>
          <p:nvPr/>
        </p:nvSpPr>
        <p:spPr bwMode="auto">
          <a:xfrm>
            <a:off x="7700963" y="35480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8212" name="AutoShape 19"/>
          <p:cNvCxnSpPr>
            <a:cxnSpLocks noChangeShapeType="1"/>
            <a:stCxn id="8211" idx="0"/>
            <a:endCxn id="8198" idx="4"/>
          </p:cNvCxnSpPr>
          <p:nvPr/>
        </p:nvCxnSpPr>
        <p:spPr bwMode="auto">
          <a:xfrm flipH="1" flipV="1">
            <a:off x="7661275" y="2586038"/>
            <a:ext cx="152400" cy="962025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8213" name="AutoShape 20"/>
          <p:cNvCxnSpPr>
            <a:cxnSpLocks noChangeShapeType="1"/>
            <a:stCxn id="164868" idx="6"/>
            <a:endCxn id="8211" idx="3"/>
          </p:cNvCxnSpPr>
          <p:nvPr/>
        </p:nvCxnSpPr>
        <p:spPr bwMode="auto">
          <a:xfrm flipV="1">
            <a:off x="6700838" y="3738563"/>
            <a:ext cx="1033462" cy="102235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164885" name="Oval 21"/>
          <p:cNvSpPr>
            <a:spLocks noChangeAspect="1" noChangeArrowheads="1"/>
          </p:cNvSpPr>
          <p:nvPr/>
        </p:nvSpPr>
        <p:spPr bwMode="auto">
          <a:xfrm>
            <a:off x="2743200" y="5410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8215" name="AutoShape 22"/>
          <p:cNvCxnSpPr>
            <a:cxnSpLocks noChangeShapeType="1"/>
            <a:stCxn id="164885" idx="6"/>
            <a:endCxn id="164868" idx="3"/>
          </p:cNvCxnSpPr>
          <p:nvPr/>
        </p:nvCxnSpPr>
        <p:spPr bwMode="auto">
          <a:xfrm flipV="1">
            <a:off x="2967038" y="4838700"/>
            <a:ext cx="3543300" cy="684213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8216" name="AutoShape 23"/>
          <p:cNvCxnSpPr>
            <a:cxnSpLocks noChangeShapeType="1"/>
            <a:stCxn id="8203" idx="6"/>
            <a:endCxn id="164885" idx="3"/>
          </p:cNvCxnSpPr>
          <p:nvPr/>
        </p:nvCxnSpPr>
        <p:spPr bwMode="auto">
          <a:xfrm>
            <a:off x="1290638" y="4760913"/>
            <a:ext cx="1485900" cy="839787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8217" name="AutoShape 24"/>
          <p:cNvCxnSpPr>
            <a:cxnSpLocks noChangeShapeType="1"/>
            <a:stCxn id="8207" idx="5"/>
            <a:endCxn id="164885" idx="1"/>
          </p:cNvCxnSpPr>
          <p:nvPr/>
        </p:nvCxnSpPr>
        <p:spPr bwMode="auto">
          <a:xfrm>
            <a:off x="1257300" y="3162300"/>
            <a:ext cx="1519238" cy="22812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8218" name="AutoShape 25"/>
          <p:cNvCxnSpPr>
            <a:cxnSpLocks noChangeShapeType="1"/>
            <a:stCxn id="8203" idx="0"/>
            <a:endCxn id="8206" idx="4"/>
          </p:cNvCxnSpPr>
          <p:nvPr/>
        </p:nvCxnSpPr>
        <p:spPr bwMode="auto">
          <a:xfrm flipV="1">
            <a:off x="1179513" y="1900238"/>
            <a:ext cx="1447800" cy="27479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4890" name="AutoShape 26"/>
          <p:cNvCxnSpPr>
            <a:cxnSpLocks noChangeShapeType="1"/>
            <a:stCxn id="8207" idx="6"/>
            <a:endCxn id="8196" idx="3"/>
          </p:cNvCxnSpPr>
          <p:nvPr/>
        </p:nvCxnSpPr>
        <p:spPr bwMode="auto">
          <a:xfrm flipV="1">
            <a:off x="1290638" y="1790700"/>
            <a:ext cx="4919662" cy="12938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891" name="AutoShape 27"/>
          <p:cNvCxnSpPr>
            <a:cxnSpLocks noChangeShapeType="1"/>
            <a:stCxn id="8206" idx="5"/>
            <a:endCxn id="8198" idx="1"/>
          </p:cNvCxnSpPr>
          <p:nvPr/>
        </p:nvCxnSpPr>
        <p:spPr bwMode="auto">
          <a:xfrm>
            <a:off x="2705100" y="1866900"/>
            <a:ext cx="4876800" cy="528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21" name="AutoShape 28"/>
          <p:cNvCxnSpPr>
            <a:cxnSpLocks noChangeShapeType="1"/>
            <a:stCxn id="8196" idx="4"/>
            <a:endCxn id="8211" idx="1"/>
          </p:cNvCxnSpPr>
          <p:nvPr/>
        </p:nvCxnSpPr>
        <p:spPr bwMode="auto">
          <a:xfrm>
            <a:off x="6289675" y="1824038"/>
            <a:ext cx="1444625" cy="17573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4893" name="AutoShape 29"/>
          <p:cNvCxnSpPr>
            <a:cxnSpLocks noChangeShapeType="1"/>
            <a:stCxn id="8203" idx="0"/>
            <a:endCxn id="8196" idx="3"/>
          </p:cNvCxnSpPr>
          <p:nvPr/>
        </p:nvCxnSpPr>
        <p:spPr bwMode="auto">
          <a:xfrm flipV="1">
            <a:off x="1179513" y="1790700"/>
            <a:ext cx="5030787" cy="2857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894" name="AutoShape 30"/>
          <p:cNvCxnSpPr>
            <a:cxnSpLocks noChangeShapeType="1"/>
            <a:stCxn id="164885" idx="7"/>
            <a:endCxn id="8196" idx="4"/>
          </p:cNvCxnSpPr>
          <p:nvPr/>
        </p:nvCxnSpPr>
        <p:spPr bwMode="auto">
          <a:xfrm flipV="1">
            <a:off x="2933700" y="1824038"/>
            <a:ext cx="3355975" cy="3619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24" name="AutoShape 31"/>
          <p:cNvCxnSpPr>
            <a:cxnSpLocks noChangeShapeType="1"/>
            <a:stCxn id="164885" idx="0"/>
            <a:endCxn id="8206" idx="4"/>
          </p:cNvCxnSpPr>
          <p:nvPr/>
        </p:nvCxnSpPr>
        <p:spPr bwMode="auto">
          <a:xfrm flipH="1" flipV="1">
            <a:off x="2627313" y="1900238"/>
            <a:ext cx="228600" cy="35099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64896" name="AutoShape 32"/>
          <p:cNvCxnSpPr>
            <a:cxnSpLocks noChangeShapeType="1"/>
            <a:stCxn id="8203" idx="7"/>
            <a:endCxn id="8211" idx="2"/>
          </p:cNvCxnSpPr>
          <p:nvPr/>
        </p:nvCxnSpPr>
        <p:spPr bwMode="auto">
          <a:xfrm flipV="1">
            <a:off x="1257300" y="3660775"/>
            <a:ext cx="6443663" cy="102076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897" name="AutoShape 33"/>
          <p:cNvCxnSpPr>
            <a:cxnSpLocks noChangeShapeType="1"/>
            <a:stCxn id="8207" idx="5"/>
            <a:endCxn id="8211" idx="2"/>
          </p:cNvCxnSpPr>
          <p:nvPr/>
        </p:nvCxnSpPr>
        <p:spPr bwMode="auto">
          <a:xfrm>
            <a:off x="1257300" y="3162300"/>
            <a:ext cx="6443663" cy="4984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898" name="AutoShape 34"/>
          <p:cNvCxnSpPr>
            <a:cxnSpLocks noChangeShapeType="1"/>
            <a:stCxn id="8206" idx="5"/>
          </p:cNvCxnSpPr>
          <p:nvPr/>
        </p:nvCxnSpPr>
        <p:spPr bwMode="auto">
          <a:xfrm>
            <a:off x="2705100" y="1866900"/>
            <a:ext cx="4991100" cy="17907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899" name="AutoShape 35"/>
          <p:cNvCxnSpPr>
            <a:cxnSpLocks noChangeShapeType="1"/>
            <a:stCxn id="8203" idx="7"/>
          </p:cNvCxnSpPr>
          <p:nvPr/>
        </p:nvCxnSpPr>
        <p:spPr bwMode="auto">
          <a:xfrm flipV="1">
            <a:off x="1257300" y="2395538"/>
            <a:ext cx="6324600" cy="22860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900" name="AutoShape 36"/>
          <p:cNvCxnSpPr>
            <a:cxnSpLocks noChangeShapeType="1"/>
            <a:stCxn id="164885" idx="7"/>
          </p:cNvCxnSpPr>
          <p:nvPr/>
        </p:nvCxnSpPr>
        <p:spPr bwMode="auto">
          <a:xfrm flipV="1">
            <a:off x="2933700" y="2395538"/>
            <a:ext cx="4648200" cy="30480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901" name="AutoShape 37"/>
          <p:cNvCxnSpPr>
            <a:cxnSpLocks noChangeShapeType="1"/>
            <a:stCxn id="8207" idx="6"/>
            <a:endCxn id="8198" idx="1"/>
          </p:cNvCxnSpPr>
          <p:nvPr/>
        </p:nvCxnSpPr>
        <p:spPr bwMode="auto">
          <a:xfrm flipV="1">
            <a:off x="1290638" y="2395538"/>
            <a:ext cx="6291262" cy="6889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902" name="AutoShape 38"/>
          <p:cNvCxnSpPr>
            <a:cxnSpLocks noChangeShapeType="1"/>
            <a:stCxn id="164885" idx="7"/>
          </p:cNvCxnSpPr>
          <p:nvPr/>
        </p:nvCxnSpPr>
        <p:spPr bwMode="auto">
          <a:xfrm flipV="1">
            <a:off x="2933700" y="3657600"/>
            <a:ext cx="4762500" cy="17859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32" name="AutoShape 39"/>
          <p:cNvCxnSpPr>
            <a:cxnSpLocks noChangeShapeType="1"/>
          </p:cNvCxnSpPr>
          <p:nvPr/>
        </p:nvCxnSpPr>
        <p:spPr bwMode="auto">
          <a:xfrm>
            <a:off x="685800" y="6019800"/>
            <a:ext cx="1219200" cy="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8233" name="Text Box 40"/>
          <p:cNvSpPr txBox="1">
            <a:spLocks noChangeArrowheads="1"/>
          </p:cNvSpPr>
          <p:nvPr/>
        </p:nvSpPr>
        <p:spPr bwMode="auto">
          <a:xfrm>
            <a:off x="2041525" y="5791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10</a:t>
            </a:r>
          </a:p>
        </p:txBody>
      </p:sp>
      <p:cxnSp>
        <p:nvCxnSpPr>
          <p:cNvPr id="8234" name="AutoShape 41"/>
          <p:cNvCxnSpPr>
            <a:cxnSpLocks noChangeShapeType="1"/>
          </p:cNvCxnSpPr>
          <p:nvPr/>
        </p:nvCxnSpPr>
        <p:spPr bwMode="auto">
          <a:xfrm flipV="1">
            <a:off x="3008313" y="6019800"/>
            <a:ext cx="1106487" cy="4763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8235" name="Text Box 42"/>
          <p:cNvSpPr txBox="1">
            <a:spLocks noChangeArrowheads="1"/>
          </p:cNvSpPr>
          <p:nvPr/>
        </p:nvSpPr>
        <p:spPr bwMode="auto">
          <a:xfrm>
            <a:off x="42354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7</a:t>
            </a:r>
          </a:p>
        </p:txBody>
      </p:sp>
      <p:cxnSp>
        <p:nvCxnSpPr>
          <p:cNvPr id="8236" name="AutoShape 43"/>
          <p:cNvCxnSpPr>
            <a:cxnSpLocks noChangeShapeType="1"/>
          </p:cNvCxnSpPr>
          <p:nvPr/>
        </p:nvCxnSpPr>
        <p:spPr bwMode="auto">
          <a:xfrm flipH="1">
            <a:off x="5176838" y="6019800"/>
            <a:ext cx="919162" cy="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8237" name="Text Box 44"/>
          <p:cNvSpPr txBox="1">
            <a:spLocks noChangeArrowheads="1"/>
          </p:cNvSpPr>
          <p:nvPr/>
        </p:nvSpPr>
        <p:spPr bwMode="auto">
          <a:xfrm>
            <a:off x="62166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5</a:t>
            </a:r>
          </a:p>
        </p:txBody>
      </p:sp>
      <p:cxnSp>
        <p:nvCxnSpPr>
          <p:cNvPr id="8238" name="AutoShape 45"/>
          <p:cNvCxnSpPr>
            <a:cxnSpLocks noChangeShapeType="1"/>
          </p:cNvCxnSpPr>
          <p:nvPr/>
        </p:nvCxnSpPr>
        <p:spPr bwMode="auto">
          <a:xfrm>
            <a:off x="6934200" y="6019800"/>
            <a:ext cx="609600" cy="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8239" name="Text Box 46"/>
          <p:cNvSpPr txBox="1">
            <a:spLocks noChangeArrowheads="1"/>
          </p:cNvSpPr>
          <p:nvPr/>
        </p:nvSpPr>
        <p:spPr bwMode="auto">
          <a:xfrm>
            <a:off x="76644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648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648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64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64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64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64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648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64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64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64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648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64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64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64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1648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2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742EE4-F3C9-4FD8-B081-77DADACB5739}" type="slidenum">
              <a:rPr lang="en-US" smtClean="0">
                <a:latin typeface="Arial" charset="0"/>
              </a:rPr>
              <a:pPr/>
              <a:t>7</a:t>
            </a:fld>
            <a:endParaRPr lang="en-US" smtClean="0">
              <a:latin typeface="Arial" charset="0"/>
            </a:endParaRP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Idea of Algorithm (k=2, OPT </a:t>
            </a:r>
            <a:r>
              <a:rPr lang="en-US" dirty="0" smtClean="0">
                <a:sym typeface="Symbol" pitchFamily="18" charset="2"/>
              </a:rPr>
              <a:t> </a:t>
            </a:r>
            <a:r>
              <a:rPr lang="ru-RU" dirty="0" smtClean="0">
                <a:sym typeface="Symbol" pitchFamily="18" charset="2"/>
              </a:rPr>
              <a:t>3</a:t>
            </a:r>
            <a:r>
              <a:rPr lang="en-US" dirty="0" smtClean="0">
                <a:sym typeface="Symbol" pitchFamily="18" charset="2"/>
              </a:rPr>
              <a:t>)</a:t>
            </a:r>
          </a:p>
        </p:txBody>
      </p:sp>
      <p:sp>
        <p:nvSpPr>
          <p:cNvPr id="9220" name="Oval 3"/>
          <p:cNvSpPr>
            <a:spLocks noChangeAspect="1" noChangeArrowheads="1"/>
          </p:cNvSpPr>
          <p:nvPr/>
        </p:nvSpPr>
        <p:spPr bwMode="auto">
          <a:xfrm>
            <a:off x="6176963" y="16002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Oval 4"/>
          <p:cNvSpPr>
            <a:spLocks noChangeAspect="1" noChangeArrowheads="1"/>
          </p:cNvSpPr>
          <p:nvPr/>
        </p:nvSpPr>
        <p:spPr bwMode="auto">
          <a:xfrm>
            <a:off x="6477000" y="4648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2" name="Oval 5"/>
          <p:cNvSpPr>
            <a:spLocks noChangeAspect="1" noChangeArrowheads="1"/>
          </p:cNvSpPr>
          <p:nvPr/>
        </p:nvSpPr>
        <p:spPr bwMode="auto">
          <a:xfrm>
            <a:off x="7548563" y="2362200"/>
            <a:ext cx="223837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5894" name="AutoShape 6"/>
          <p:cNvCxnSpPr>
            <a:cxnSpLocks noChangeShapeType="1"/>
            <a:stCxn id="9221" idx="3"/>
            <a:endCxn id="9227" idx="7"/>
          </p:cNvCxnSpPr>
          <p:nvPr/>
        </p:nvCxnSpPr>
        <p:spPr bwMode="auto">
          <a:xfrm flipH="1" flipV="1">
            <a:off x="1257300" y="4681538"/>
            <a:ext cx="5253038" cy="157162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895" name="AutoShape 7"/>
          <p:cNvCxnSpPr>
            <a:cxnSpLocks noChangeShapeType="1"/>
            <a:stCxn id="9221" idx="0"/>
            <a:endCxn id="9220" idx="4"/>
          </p:cNvCxnSpPr>
          <p:nvPr/>
        </p:nvCxnSpPr>
        <p:spPr bwMode="auto">
          <a:xfrm flipH="1" flipV="1">
            <a:off x="6289675" y="1824038"/>
            <a:ext cx="300038" cy="28241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65896" name="AutoShape 8"/>
          <p:cNvCxnSpPr>
            <a:cxnSpLocks noChangeShapeType="1"/>
            <a:stCxn id="9220" idx="2"/>
            <a:endCxn id="9230" idx="6"/>
          </p:cNvCxnSpPr>
          <p:nvPr/>
        </p:nvCxnSpPr>
        <p:spPr bwMode="auto">
          <a:xfrm flipH="1">
            <a:off x="2738438" y="1712913"/>
            <a:ext cx="3438525" cy="76200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9226" name="AutoShape 9"/>
          <p:cNvCxnSpPr>
            <a:cxnSpLocks noChangeShapeType="1"/>
            <a:stCxn id="9222" idx="0"/>
            <a:endCxn id="9220" idx="5"/>
          </p:cNvCxnSpPr>
          <p:nvPr/>
        </p:nvCxnSpPr>
        <p:spPr bwMode="auto">
          <a:xfrm flipH="1" flipV="1">
            <a:off x="6367463" y="1790700"/>
            <a:ext cx="1293812" cy="5715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9227" name="Oval 10"/>
          <p:cNvSpPr>
            <a:spLocks noChangeAspect="1" noChangeArrowheads="1"/>
          </p:cNvSpPr>
          <p:nvPr/>
        </p:nvSpPr>
        <p:spPr bwMode="auto">
          <a:xfrm>
            <a:off x="1066800" y="4648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228" name="AutoShape 11"/>
          <p:cNvCxnSpPr>
            <a:cxnSpLocks noChangeShapeType="1"/>
            <a:stCxn id="9231" idx="3"/>
            <a:endCxn id="9227" idx="0"/>
          </p:cNvCxnSpPr>
          <p:nvPr/>
        </p:nvCxnSpPr>
        <p:spPr bwMode="auto">
          <a:xfrm>
            <a:off x="1100138" y="3162300"/>
            <a:ext cx="79375" cy="14859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165900" name="AutoShape 12"/>
          <p:cNvCxnSpPr>
            <a:cxnSpLocks noChangeShapeType="1"/>
            <a:stCxn id="9221" idx="7"/>
            <a:endCxn id="9222" idx="3"/>
          </p:cNvCxnSpPr>
          <p:nvPr/>
        </p:nvCxnSpPr>
        <p:spPr bwMode="auto">
          <a:xfrm flipV="1">
            <a:off x="6667500" y="2552700"/>
            <a:ext cx="914400" cy="21288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9230" name="Oval 13"/>
          <p:cNvSpPr>
            <a:spLocks noChangeAspect="1" noChangeArrowheads="1"/>
          </p:cNvSpPr>
          <p:nvPr/>
        </p:nvSpPr>
        <p:spPr bwMode="auto">
          <a:xfrm>
            <a:off x="2514600" y="1676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31" name="Oval 14"/>
          <p:cNvSpPr>
            <a:spLocks noChangeAspect="1" noChangeArrowheads="1"/>
          </p:cNvSpPr>
          <p:nvPr/>
        </p:nvSpPr>
        <p:spPr bwMode="auto">
          <a:xfrm>
            <a:off x="1066800" y="2971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232" name="AutoShape 15"/>
          <p:cNvCxnSpPr>
            <a:cxnSpLocks noChangeShapeType="1"/>
            <a:stCxn id="9230" idx="3"/>
            <a:endCxn id="9231" idx="0"/>
          </p:cNvCxnSpPr>
          <p:nvPr/>
        </p:nvCxnSpPr>
        <p:spPr bwMode="auto">
          <a:xfrm flipH="1">
            <a:off x="1179513" y="1866900"/>
            <a:ext cx="1368425" cy="110490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165904" name="AutoShape 16"/>
          <p:cNvCxnSpPr>
            <a:cxnSpLocks noChangeShapeType="1"/>
            <a:stCxn id="9221" idx="1"/>
            <a:endCxn id="9230" idx="5"/>
          </p:cNvCxnSpPr>
          <p:nvPr/>
        </p:nvCxnSpPr>
        <p:spPr bwMode="auto">
          <a:xfrm flipH="1" flipV="1">
            <a:off x="2705100" y="1866900"/>
            <a:ext cx="3805238" cy="28146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05" name="AutoShape 17"/>
          <p:cNvCxnSpPr>
            <a:cxnSpLocks noChangeShapeType="1"/>
            <a:stCxn id="9221" idx="2"/>
            <a:endCxn id="9231" idx="5"/>
          </p:cNvCxnSpPr>
          <p:nvPr/>
        </p:nvCxnSpPr>
        <p:spPr bwMode="auto">
          <a:xfrm flipH="1" flipV="1">
            <a:off x="1257300" y="3162300"/>
            <a:ext cx="5219700" cy="15986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9235" name="Oval 18"/>
          <p:cNvSpPr>
            <a:spLocks noChangeAspect="1" noChangeArrowheads="1"/>
          </p:cNvSpPr>
          <p:nvPr/>
        </p:nvSpPr>
        <p:spPr bwMode="auto">
          <a:xfrm>
            <a:off x="7700963" y="35480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9236" name="AutoShape 19"/>
          <p:cNvCxnSpPr>
            <a:cxnSpLocks noChangeShapeType="1"/>
            <a:stCxn id="9235" idx="0"/>
            <a:endCxn id="9222" idx="4"/>
          </p:cNvCxnSpPr>
          <p:nvPr/>
        </p:nvCxnSpPr>
        <p:spPr bwMode="auto">
          <a:xfrm flipH="1" flipV="1">
            <a:off x="7661275" y="2586038"/>
            <a:ext cx="152400" cy="962025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9237" name="AutoShape 20"/>
          <p:cNvCxnSpPr>
            <a:cxnSpLocks noChangeShapeType="1"/>
            <a:stCxn id="9221" idx="6"/>
            <a:endCxn id="9235" idx="3"/>
          </p:cNvCxnSpPr>
          <p:nvPr/>
        </p:nvCxnSpPr>
        <p:spPr bwMode="auto">
          <a:xfrm flipV="1">
            <a:off x="6700838" y="3738563"/>
            <a:ext cx="1033462" cy="102235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9238" name="Oval 21"/>
          <p:cNvSpPr>
            <a:spLocks noChangeAspect="1" noChangeArrowheads="1"/>
          </p:cNvSpPr>
          <p:nvPr/>
        </p:nvSpPr>
        <p:spPr bwMode="auto">
          <a:xfrm>
            <a:off x="2743200" y="54102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165910" name="AutoShape 22"/>
          <p:cNvCxnSpPr>
            <a:cxnSpLocks noChangeShapeType="1"/>
            <a:stCxn id="9238" idx="6"/>
            <a:endCxn id="9221" idx="3"/>
          </p:cNvCxnSpPr>
          <p:nvPr/>
        </p:nvCxnSpPr>
        <p:spPr bwMode="auto">
          <a:xfrm flipV="1">
            <a:off x="2967038" y="4838700"/>
            <a:ext cx="3543300" cy="684213"/>
          </a:xfrm>
          <a:prstGeom prst="straightConnector1">
            <a:avLst/>
          </a:prstGeom>
          <a:noFill/>
          <a:ln w="31750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9240" name="AutoShape 23"/>
          <p:cNvCxnSpPr>
            <a:cxnSpLocks noChangeShapeType="1"/>
            <a:stCxn id="9227" idx="6"/>
            <a:endCxn id="9238" idx="3"/>
          </p:cNvCxnSpPr>
          <p:nvPr/>
        </p:nvCxnSpPr>
        <p:spPr bwMode="auto">
          <a:xfrm>
            <a:off x="1290638" y="4760913"/>
            <a:ext cx="1485900" cy="839787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cxnSp>
        <p:nvCxnSpPr>
          <p:cNvPr id="165912" name="AutoShape 24"/>
          <p:cNvCxnSpPr>
            <a:cxnSpLocks noChangeShapeType="1"/>
            <a:stCxn id="9231" idx="5"/>
            <a:endCxn id="9238" idx="1"/>
          </p:cNvCxnSpPr>
          <p:nvPr/>
        </p:nvCxnSpPr>
        <p:spPr bwMode="auto">
          <a:xfrm>
            <a:off x="1257300" y="3162300"/>
            <a:ext cx="1519238" cy="2281238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5913" name="AutoShape 25"/>
          <p:cNvCxnSpPr>
            <a:cxnSpLocks noChangeShapeType="1"/>
            <a:stCxn id="9227" idx="0"/>
            <a:endCxn id="9230" idx="4"/>
          </p:cNvCxnSpPr>
          <p:nvPr/>
        </p:nvCxnSpPr>
        <p:spPr bwMode="auto">
          <a:xfrm flipV="1">
            <a:off x="1179513" y="1900238"/>
            <a:ext cx="1447800" cy="27479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5914" name="AutoShape 26"/>
          <p:cNvCxnSpPr>
            <a:cxnSpLocks noChangeShapeType="1"/>
            <a:stCxn id="9231" idx="6"/>
            <a:endCxn id="9220" idx="3"/>
          </p:cNvCxnSpPr>
          <p:nvPr/>
        </p:nvCxnSpPr>
        <p:spPr bwMode="auto">
          <a:xfrm flipV="1">
            <a:off x="1290638" y="1790700"/>
            <a:ext cx="4919662" cy="129381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15" name="AutoShape 27"/>
          <p:cNvCxnSpPr>
            <a:cxnSpLocks noChangeShapeType="1"/>
            <a:stCxn id="9230" idx="5"/>
            <a:endCxn id="9222" idx="1"/>
          </p:cNvCxnSpPr>
          <p:nvPr/>
        </p:nvCxnSpPr>
        <p:spPr bwMode="auto">
          <a:xfrm>
            <a:off x="2705100" y="1866900"/>
            <a:ext cx="4876800" cy="5286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16" name="AutoShape 28"/>
          <p:cNvCxnSpPr>
            <a:cxnSpLocks noChangeShapeType="1"/>
            <a:stCxn id="9220" idx="4"/>
            <a:endCxn id="9235" idx="1"/>
          </p:cNvCxnSpPr>
          <p:nvPr/>
        </p:nvCxnSpPr>
        <p:spPr bwMode="auto">
          <a:xfrm>
            <a:off x="6289675" y="1824038"/>
            <a:ext cx="1444625" cy="1757362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5917" name="AutoShape 29"/>
          <p:cNvCxnSpPr>
            <a:cxnSpLocks noChangeShapeType="1"/>
            <a:stCxn id="9227" idx="0"/>
            <a:endCxn id="9220" idx="3"/>
          </p:cNvCxnSpPr>
          <p:nvPr/>
        </p:nvCxnSpPr>
        <p:spPr bwMode="auto">
          <a:xfrm flipV="1">
            <a:off x="1179513" y="1790700"/>
            <a:ext cx="5030787" cy="2857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18" name="AutoShape 30"/>
          <p:cNvCxnSpPr>
            <a:cxnSpLocks noChangeShapeType="1"/>
            <a:stCxn id="9238" idx="7"/>
            <a:endCxn id="9220" idx="4"/>
          </p:cNvCxnSpPr>
          <p:nvPr/>
        </p:nvCxnSpPr>
        <p:spPr bwMode="auto">
          <a:xfrm flipV="1">
            <a:off x="2933700" y="1824038"/>
            <a:ext cx="3355975" cy="36195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19" name="AutoShape 31"/>
          <p:cNvCxnSpPr>
            <a:cxnSpLocks noChangeShapeType="1"/>
            <a:stCxn id="9238" idx="0"/>
            <a:endCxn id="9230" idx="4"/>
          </p:cNvCxnSpPr>
          <p:nvPr/>
        </p:nvCxnSpPr>
        <p:spPr bwMode="auto">
          <a:xfrm flipH="1" flipV="1">
            <a:off x="2627313" y="1900238"/>
            <a:ext cx="228600" cy="3509962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cxnSp>
        <p:nvCxnSpPr>
          <p:cNvPr id="165920" name="AutoShape 32"/>
          <p:cNvCxnSpPr>
            <a:cxnSpLocks noChangeShapeType="1"/>
            <a:stCxn id="9227" idx="7"/>
            <a:endCxn id="9235" idx="2"/>
          </p:cNvCxnSpPr>
          <p:nvPr/>
        </p:nvCxnSpPr>
        <p:spPr bwMode="auto">
          <a:xfrm flipV="1">
            <a:off x="1257300" y="3660775"/>
            <a:ext cx="6443663" cy="1020763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21" name="AutoShape 33"/>
          <p:cNvCxnSpPr>
            <a:cxnSpLocks noChangeShapeType="1"/>
            <a:stCxn id="9231" idx="5"/>
            <a:endCxn id="9235" idx="2"/>
          </p:cNvCxnSpPr>
          <p:nvPr/>
        </p:nvCxnSpPr>
        <p:spPr bwMode="auto">
          <a:xfrm>
            <a:off x="1257300" y="3162300"/>
            <a:ext cx="6443663" cy="4984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22" name="AutoShape 34"/>
          <p:cNvCxnSpPr>
            <a:cxnSpLocks noChangeShapeType="1"/>
            <a:stCxn id="9230" idx="5"/>
          </p:cNvCxnSpPr>
          <p:nvPr/>
        </p:nvCxnSpPr>
        <p:spPr bwMode="auto">
          <a:xfrm>
            <a:off x="2705100" y="1866900"/>
            <a:ext cx="4991100" cy="17907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23" name="AutoShape 35"/>
          <p:cNvCxnSpPr>
            <a:cxnSpLocks noChangeShapeType="1"/>
            <a:stCxn id="9227" idx="7"/>
          </p:cNvCxnSpPr>
          <p:nvPr/>
        </p:nvCxnSpPr>
        <p:spPr bwMode="auto">
          <a:xfrm flipV="1">
            <a:off x="1257300" y="2395538"/>
            <a:ext cx="6324600" cy="22860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24" name="AutoShape 36"/>
          <p:cNvCxnSpPr>
            <a:cxnSpLocks noChangeShapeType="1"/>
            <a:stCxn id="9238" idx="7"/>
          </p:cNvCxnSpPr>
          <p:nvPr/>
        </p:nvCxnSpPr>
        <p:spPr bwMode="auto">
          <a:xfrm flipV="1">
            <a:off x="2933700" y="2395538"/>
            <a:ext cx="4648200" cy="304800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25" name="AutoShape 37"/>
          <p:cNvCxnSpPr>
            <a:cxnSpLocks noChangeShapeType="1"/>
            <a:stCxn id="9231" idx="6"/>
            <a:endCxn id="9222" idx="1"/>
          </p:cNvCxnSpPr>
          <p:nvPr/>
        </p:nvCxnSpPr>
        <p:spPr bwMode="auto">
          <a:xfrm flipV="1">
            <a:off x="1290638" y="2395538"/>
            <a:ext cx="6291262" cy="688975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5926" name="AutoShape 38"/>
          <p:cNvCxnSpPr>
            <a:cxnSpLocks noChangeShapeType="1"/>
            <a:stCxn id="9238" idx="7"/>
          </p:cNvCxnSpPr>
          <p:nvPr/>
        </p:nvCxnSpPr>
        <p:spPr bwMode="auto">
          <a:xfrm flipV="1">
            <a:off x="2933700" y="3657600"/>
            <a:ext cx="4762500" cy="1785938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256" name="AutoShape 39"/>
          <p:cNvCxnSpPr>
            <a:cxnSpLocks noChangeShapeType="1"/>
          </p:cNvCxnSpPr>
          <p:nvPr/>
        </p:nvCxnSpPr>
        <p:spPr bwMode="auto">
          <a:xfrm>
            <a:off x="685800" y="6019800"/>
            <a:ext cx="1219200" cy="0"/>
          </a:xfrm>
          <a:prstGeom prst="straightConnector1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</p:cxnSp>
      <p:sp>
        <p:nvSpPr>
          <p:cNvPr id="9257" name="Text Box 40"/>
          <p:cNvSpPr txBox="1">
            <a:spLocks noChangeArrowheads="1"/>
          </p:cNvSpPr>
          <p:nvPr/>
        </p:nvSpPr>
        <p:spPr bwMode="auto">
          <a:xfrm>
            <a:off x="2041525" y="57912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10</a:t>
            </a:r>
          </a:p>
        </p:txBody>
      </p:sp>
      <p:cxnSp>
        <p:nvCxnSpPr>
          <p:cNvPr id="9258" name="AutoShape 41"/>
          <p:cNvCxnSpPr>
            <a:cxnSpLocks noChangeShapeType="1"/>
          </p:cNvCxnSpPr>
          <p:nvPr/>
        </p:nvCxnSpPr>
        <p:spPr bwMode="auto">
          <a:xfrm flipV="1">
            <a:off x="3008313" y="6019800"/>
            <a:ext cx="1106487" cy="4763"/>
          </a:xfrm>
          <a:prstGeom prst="straightConnector1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</p:spPr>
      </p:cxnSp>
      <p:sp>
        <p:nvSpPr>
          <p:cNvPr id="9259" name="Text Box 42"/>
          <p:cNvSpPr txBox="1">
            <a:spLocks noChangeArrowheads="1"/>
          </p:cNvSpPr>
          <p:nvPr/>
        </p:nvSpPr>
        <p:spPr bwMode="auto">
          <a:xfrm>
            <a:off x="42354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7</a:t>
            </a:r>
          </a:p>
        </p:txBody>
      </p:sp>
      <p:cxnSp>
        <p:nvCxnSpPr>
          <p:cNvPr id="9260" name="AutoShape 43"/>
          <p:cNvCxnSpPr>
            <a:cxnSpLocks noChangeShapeType="1"/>
          </p:cNvCxnSpPr>
          <p:nvPr/>
        </p:nvCxnSpPr>
        <p:spPr bwMode="auto">
          <a:xfrm flipH="1">
            <a:off x="5176838" y="6019800"/>
            <a:ext cx="919162" cy="0"/>
          </a:xfrm>
          <a:prstGeom prst="straightConnector1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</p:cxnSp>
      <p:sp>
        <p:nvSpPr>
          <p:cNvPr id="9261" name="Text Box 44"/>
          <p:cNvSpPr txBox="1">
            <a:spLocks noChangeArrowheads="1"/>
          </p:cNvSpPr>
          <p:nvPr/>
        </p:nvSpPr>
        <p:spPr bwMode="auto">
          <a:xfrm>
            <a:off x="62166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5</a:t>
            </a:r>
          </a:p>
        </p:txBody>
      </p:sp>
      <p:cxnSp>
        <p:nvCxnSpPr>
          <p:cNvPr id="9262" name="AutoShape 45"/>
          <p:cNvCxnSpPr>
            <a:cxnSpLocks noChangeShapeType="1"/>
          </p:cNvCxnSpPr>
          <p:nvPr/>
        </p:nvCxnSpPr>
        <p:spPr bwMode="auto">
          <a:xfrm>
            <a:off x="6934200" y="6019800"/>
            <a:ext cx="609600" cy="0"/>
          </a:xfrm>
          <a:prstGeom prst="straightConnector1">
            <a:avLst/>
          </a:prstGeom>
          <a:noFill/>
          <a:ln w="31750">
            <a:solidFill>
              <a:srgbClr val="990099"/>
            </a:solidFill>
            <a:round/>
            <a:headEnd/>
            <a:tailEnd/>
          </a:ln>
        </p:spPr>
      </p:cxnSp>
      <p:sp>
        <p:nvSpPr>
          <p:cNvPr id="9263" name="Text Box 46"/>
          <p:cNvSpPr txBox="1">
            <a:spLocks noChangeArrowheads="1"/>
          </p:cNvSpPr>
          <p:nvPr/>
        </p:nvSpPr>
        <p:spPr bwMode="auto">
          <a:xfrm>
            <a:off x="7664450" y="5791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65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165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1659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65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659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65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659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659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659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165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65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65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65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1659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65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65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65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65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A419CF-44CB-4056-9796-1988B1191CBE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Parametric pruning</a:t>
            </a:r>
            <a:endParaRPr lang="ru-RU" dirty="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Sort the edges of </a:t>
            </a:r>
            <a:r>
              <a:rPr lang="en-US" sz="2800" i="1" dirty="0" smtClean="0"/>
              <a:t>G</a:t>
            </a:r>
            <a:r>
              <a:rPr lang="ru-RU" sz="2800" i="1" dirty="0" smtClean="0"/>
              <a:t> </a:t>
            </a:r>
            <a:r>
              <a:rPr lang="en-US" sz="2800" dirty="0" smtClean="0"/>
              <a:t>in </a:t>
            </a:r>
            <a:r>
              <a:rPr lang="en-US" sz="2800" dirty="0" err="1" smtClean="0"/>
              <a:t>nondecreasing</a:t>
            </a:r>
            <a:r>
              <a:rPr lang="en-US" sz="2800" dirty="0" smtClean="0"/>
              <a:t> order of cost, i.e.</a:t>
            </a:r>
            <a:r>
              <a:rPr lang="ru-RU" sz="2800" dirty="0" smtClean="0"/>
              <a:t>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ru-RU" sz="2800" dirty="0" smtClean="0"/>
              <a:t>)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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ru-RU" sz="2800" dirty="0" smtClean="0"/>
              <a:t>)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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 … </a:t>
            </a:r>
            <a:r>
              <a:rPr lang="en-US" sz="2800" i="1" dirty="0" smtClean="0"/>
              <a:t>cost</a:t>
            </a:r>
            <a:r>
              <a:rPr lang="ru-RU" sz="2800" dirty="0" smtClean="0"/>
              <a:t>(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m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r>
              <a:rPr lang="ru-RU" sz="2800" dirty="0" smtClean="0">
                <a:cs typeface="Times New Roman" pitchFamily="18" charset="0"/>
              </a:rPr>
              <a:t> 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cs typeface="Times New Roman" pitchFamily="18" charset="0"/>
              </a:rPr>
              <a:t>Let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i</a:t>
            </a:r>
            <a:r>
              <a:rPr lang="ru-RU" sz="2800" i="1" dirty="0" smtClean="0"/>
              <a:t> </a:t>
            </a:r>
            <a:r>
              <a:rPr lang="ru-RU" sz="2800" dirty="0" smtClean="0"/>
              <a:t>= (</a:t>
            </a:r>
            <a:r>
              <a:rPr lang="en-US" sz="2800" i="1" dirty="0" smtClean="0"/>
              <a:t>V</a:t>
            </a:r>
            <a:r>
              <a:rPr lang="en-US" sz="2800" dirty="0" smtClean="0"/>
              <a:t>,</a:t>
            </a:r>
            <a:r>
              <a:rPr lang="ru-RU" sz="2800" dirty="0" smtClean="0"/>
              <a:t> </a:t>
            </a:r>
            <a:r>
              <a:rPr lang="en-US" sz="2800" i="1" dirty="0" err="1" smtClean="0"/>
              <a:t>E</a:t>
            </a:r>
            <a:r>
              <a:rPr lang="en-US" sz="2800" i="1" baseline="-25000" dirty="0" err="1" smtClean="0"/>
              <a:t>i</a:t>
            </a:r>
            <a:r>
              <a:rPr lang="ru-RU" sz="2800" dirty="0" smtClean="0"/>
              <a:t>), </a:t>
            </a:r>
            <a:r>
              <a:rPr lang="en-US" sz="2800" dirty="0" smtClean="0"/>
              <a:t>where</a:t>
            </a:r>
            <a:r>
              <a:rPr lang="ru-RU" sz="2800" dirty="0" smtClean="0"/>
              <a:t> </a:t>
            </a:r>
            <a:r>
              <a:rPr lang="en-US" sz="2800" i="1" dirty="0" err="1" smtClean="0"/>
              <a:t>E</a:t>
            </a:r>
            <a:r>
              <a:rPr lang="en-US" sz="2800" i="1" baseline="-25000" dirty="0" err="1" smtClean="0"/>
              <a:t>i</a:t>
            </a:r>
            <a:r>
              <a:rPr lang="ru-RU" sz="2800" i="1" dirty="0" smtClean="0"/>
              <a:t>=</a:t>
            </a:r>
            <a:r>
              <a:rPr lang="en-US" sz="2800" dirty="0" smtClean="0"/>
              <a:t>{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dirty="0" smtClean="0"/>
              <a:t>, </a:t>
            </a:r>
            <a:r>
              <a:rPr lang="en-US" sz="2800" i="1" dirty="0" smtClean="0">
                <a:cs typeface="Times New Roman" pitchFamily="18" charset="0"/>
              </a:rPr>
              <a:t>e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en-US" sz="2800" dirty="0" smtClean="0"/>
              <a:t>,…, </a:t>
            </a:r>
            <a:r>
              <a:rPr lang="en-US" sz="2800" i="1" dirty="0" err="1" smtClean="0">
                <a:cs typeface="Times New Roman" pitchFamily="18" charset="0"/>
              </a:rPr>
              <a:t>e</a:t>
            </a:r>
            <a:r>
              <a:rPr lang="en-US" sz="2800" i="1" baseline="-25000" dirty="0" err="1" smtClean="0">
                <a:cs typeface="Times New Roman" pitchFamily="18" charset="0"/>
              </a:rPr>
              <a:t>i</a:t>
            </a:r>
            <a:r>
              <a:rPr lang="en-US" sz="2800" dirty="0" smtClean="0"/>
              <a:t>}.</a:t>
            </a:r>
          </a:p>
          <a:p>
            <a:pPr eaLnBrk="1" hangingPunct="1"/>
            <a:r>
              <a:rPr lang="en-US" sz="2800" dirty="0" smtClean="0"/>
              <a:t>For each </a:t>
            </a:r>
            <a:r>
              <a:rPr lang="en-US" sz="2800" i="1" dirty="0" err="1" smtClean="0"/>
              <a:t>G</a:t>
            </a:r>
            <a:r>
              <a:rPr lang="en-US" sz="2800" i="1" baseline="-25000" dirty="0" err="1" smtClean="0"/>
              <a:t>i</a:t>
            </a:r>
            <a:r>
              <a:rPr lang="ru-RU" sz="2800" i="1" baseline="-25000" dirty="0" smtClean="0"/>
              <a:t> </a:t>
            </a:r>
            <a:r>
              <a:rPr lang="ru-RU" sz="2800" dirty="0" smtClean="0"/>
              <a:t>, </a:t>
            </a:r>
            <a:r>
              <a:rPr lang="en-US" sz="2800" dirty="0" smtClean="0"/>
              <a:t>we have to check whether there exists </a:t>
            </a:r>
            <a:r>
              <a:rPr lang="ru-RU" sz="2800" dirty="0" smtClean="0"/>
              <a:t> </a:t>
            </a:r>
            <a:r>
              <a:rPr lang="en-US" sz="2800" dirty="0" smtClean="0"/>
              <a:t>     a sub</a:t>
            </a:r>
            <a:r>
              <a:rPr lang="en-US" sz="2800" dirty="0" smtClean="0">
                <a:cs typeface="Times New Roman" pitchFamily="18" charset="0"/>
              </a:rPr>
              <a:t>set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i="1" dirty="0" smtClean="0">
                <a:cs typeface="Times New Roman" pitchFamily="18" charset="0"/>
              </a:rPr>
              <a:t>S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sym typeface="Symbol" pitchFamily="18" charset="2"/>
              </a:rPr>
              <a:t> </a:t>
            </a:r>
            <a:r>
              <a:rPr lang="en-US" sz="2800" i="1" dirty="0" smtClean="0">
                <a:sym typeface="Symbol" pitchFamily="18" charset="2"/>
              </a:rPr>
              <a:t>V</a:t>
            </a:r>
            <a:r>
              <a:rPr lang="ru-RU" sz="2800" i="1" dirty="0" smtClean="0">
                <a:sym typeface="Symbol" pitchFamily="18" charset="2"/>
              </a:rPr>
              <a:t> </a:t>
            </a:r>
            <a:r>
              <a:rPr lang="en-US" sz="2800" dirty="0" smtClean="0">
                <a:sym typeface="Symbol" pitchFamily="18" charset="2"/>
              </a:rPr>
              <a:t>such</a:t>
            </a:r>
            <a:r>
              <a:rPr lang="ru-RU" sz="2800" i="1" dirty="0" smtClean="0">
                <a:sym typeface="Symbol" pitchFamily="18" charset="2"/>
              </a:rPr>
              <a:t> </a:t>
            </a:r>
            <a:r>
              <a:rPr lang="en-US" sz="2800" dirty="0" smtClean="0">
                <a:sym typeface="Symbol" pitchFamily="18" charset="2"/>
              </a:rPr>
              <a:t>that every vertex in </a:t>
            </a:r>
            <a:r>
              <a:rPr lang="en-US" sz="2800" i="1" dirty="0" smtClean="0">
                <a:sym typeface="Symbol" pitchFamily="18" charset="2"/>
              </a:rPr>
              <a:t>V</a:t>
            </a:r>
            <a:r>
              <a:rPr lang="ru-RU" sz="2800" i="1" dirty="0" smtClean="0">
                <a:sym typeface="Symbol" pitchFamily="18" charset="2"/>
              </a:rPr>
              <a:t> </a:t>
            </a:r>
            <a:r>
              <a:rPr lang="en-US" sz="2800" i="1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8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smtClean="0">
                <a:cs typeface="Times New Roman" pitchFamily="18" charset="0"/>
                <a:sym typeface="Symbol" pitchFamily="18" charset="2"/>
              </a:rPr>
              <a:t>S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is adjacent to a vertex in </a:t>
            </a:r>
            <a:r>
              <a:rPr lang="en-US" sz="2800" i="1" dirty="0" smtClean="0">
                <a:cs typeface="Times New Roman" pitchFamily="18" charset="0"/>
                <a:sym typeface="Symbol" pitchFamily="18" charset="2"/>
              </a:rPr>
              <a:t>S</a:t>
            </a:r>
            <a:r>
              <a:rPr lang="ru-RU" sz="2800" i="1" dirty="0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 </a:t>
            </a:r>
            <a:endParaRPr lang="en-US" sz="2800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719EB4-EF7F-4D72-AB20-185D8228FB86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Dominating Set</a:t>
            </a:r>
            <a:endParaRPr lang="ru-RU" dirty="0" smtClean="0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 A dominating set in an undirected graph         </a:t>
            </a:r>
            <a:r>
              <a:rPr lang="en-US" i="1" dirty="0" smtClean="0"/>
              <a:t>G</a:t>
            </a:r>
            <a:r>
              <a:rPr lang="ru-RU" i="1" dirty="0" smtClean="0"/>
              <a:t> </a:t>
            </a:r>
            <a:r>
              <a:rPr lang="ru-RU" dirty="0" smtClean="0"/>
              <a:t>= (</a:t>
            </a:r>
            <a:r>
              <a:rPr lang="en-US" i="1" dirty="0" smtClean="0"/>
              <a:t>V</a:t>
            </a:r>
            <a:r>
              <a:rPr lang="en-US" dirty="0" smtClean="0"/>
              <a:t>,</a:t>
            </a:r>
            <a:r>
              <a:rPr lang="ru-RU" dirty="0" smtClean="0"/>
              <a:t> </a:t>
            </a:r>
            <a:r>
              <a:rPr lang="en-US" i="1" dirty="0" smtClean="0"/>
              <a:t>E</a:t>
            </a:r>
            <a:r>
              <a:rPr lang="ru-RU" dirty="0" smtClean="0"/>
              <a:t>) </a:t>
            </a:r>
            <a:r>
              <a:rPr lang="en-US" dirty="0" smtClean="0"/>
              <a:t>is a subset </a:t>
            </a:r>
            <a:r>
              <a:rPr lang="en-US" i="1" dirty="0" smtClean="0">
                <a:cs typeface="Times New Roman" pitchFamily="18" charset="0"/>
              </a:rPr>
              <a:t>S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n-US" dirty="0" smtClean="0">
                <a:sym typeface="Symbol" pitchFamily="18" charset="2"/>
              </a:rPr>
              <a:t> </a:t>
            </a:r>
            <a:r>
              <a:rPr lang="en-US" i="1" dirty="0" smtClean="0">
                <a:sym typeface="Symbol" pitchFamily="18" charset="2"/>
              </a:rPr>
              <a:t>V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such</a:t>
            </a:r>
            <a:r>
              <a:rPr lang="ru-RU" i="1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that every vertex in </a:t>
            </a:r>
            <a:r>
              <a:rPr lang="en-US" i="1" dirty="0" smtClean="0">
                <a:sym typeface="Symbol" pitchFamily="18" charset="2"/>
              </a:rPr>
              <a:t>V</a:t>
            </a:r>
            <a:r>
              <a:rPr lang="ru-RU" i="1" dirty="0" smtClean="0">
                <a:sym typeface="Symbol" pitchFamily="18" charset="2"/>
              </a:rPr>
              <a:t>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ru-RU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S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is adjacent to a vertex in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S</a:t>
            </a:r>
            <a:r>
              <a:rPr lang="ru-RU" i="1" dirty="0" smtClean="0">
                <a:cs typeface="Times New Roman" pitchFamily="18" charset="0"/>
                <a:sym typeface="Symbol" pitchFamily="18" charset="2"/>
              </a:rPr>
              <a:t>.</a:t>
            </a:r>
            <a:endParaRPr lang="en-US" i="1" dirty="0" smtClean="0">
              <a:cs typeface="Times New Roman" pitchFamily="18" charset="0"/>
              <a:sym typeface="Symbol" pitchFamily="18" charset="2"/>
            </a:endParaRPr>
          </a:p>
          <a:p>
            <a:pPr eaLnBrk="1" hangingPunct="1"/>
            <a:r>
              <a:rPr lang="en-US" dirty="0" smtClean="0">
                <a:cs typeface="Times New Roman" pitchFamily="18" charset="0"/>
                <a:sym typeface="Symbol" pitchFamily="18" charset="2"/>
              </a:rPr>
              <a:t>Let </a:t>
            </a:r>
            <a:r>
              <a:rPr lang="en-US" dirty="0" err="1" smtClean="0">
                <a:cs typeface="Times New Roman" pitchFamily="18" charset="0"/>
                <a:sym typeface="Symbol" pitchFamily="18" charset="2"/>
              </a:rPr>
              <a:t>dom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(</a:t>
            </a:r>
            <a:r>
              <a:rPr lang="en-US" i="1" dirty="0" smtClean="0"/>
              <a:t>G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) denote the size of minimum cardinality dominating set in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G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.</a:t>
            </a:r>
          </a:p>
          <a:p>
            <a:pPr eaLnBrk="1" hangingPunct="1"/>
            <a:r>
              <a:rPr lang="en-US" dirty="0" smtClean="0">
                <a:cs typeface="Times New Roman" pitchFamily="18" charset="0"/>
                <a:sym typeface="Symbol" pitchFamily="18" charset="2"/>
              </a:rPr>
              <a:t>Computing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err="1" smtClean="0">
                <a:cs typeface="Times New Roman" pitchFamily="18" charset="0"/>
                <a:sym typeface="Symbol" pitchFamily="18" charset="2"/>
              </a:rPr>
              <a:t>dom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(</a:t>
            </a:r>
            <a:r>
              <a:rPr lang="en-US" i="1" dirty="0" smtClean="0"/>
              <a:t>G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) is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smtClean="0">
                <a:cs typeface="Times New Roman" pitchFamily="18" charset="0"/>
                <a:sym typeface="Symbol" pitchFamily="18" charset="2"/>
              </a:rPr>
              <a:t>NP-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hard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.</a:t>
            </a:r>
            <a:endParaRPr lang="en-US" dirty="0" smtClean="0">
              <a:cs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7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3993</TotalTime>
  <Words>2903</Words>
  <Application>Microsoft Office PowerPoint</Application>
  <PresentationFormat>Экран (4:3)</PresentationFormat>
  <Paragraphs>339</Paragraphs>
  <Slides>47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9" baseType="lpstr">
      <vt:lpstr>Default Design</vt:lpstr>
      <vt:lpstr>Формула</vt:lpstr>
      <vt:lpstr>Combinatorial Algorithms</vt:lpstr>
      <vt:lpstr>Metric k-center</vt:lpstr>
      <vt:lpstr>Parametric pruning (1)</vt:lpstr>
      <vt:lpstr>Parametric pruning (2)</vt:lpstr>
      <vt:lpstr>Instance</vt:lpstr>
      <vt:lpstr>Idea of Algorithm (k=2, OPT  7)</vt:lpstr>
      <vt:lpstr>Idea of Algorithm (k=2, OPT  3)</vt:lpstr>
      <vt:lpstr>Parametric pruning</vt:lpstr>
      <vt:lpstr>Dominating Set</vt:lpstr>
      <vt:lpstr>k-Center</vt:lpstr>
      <vt:lpstr>G2</vt:lpstr>
      <vt:lpstr>Lower bound</vt:lpstr>
      <vt:lpstr>Hochbaum-Shmoys Algorithm (1986) </vt:lpstr>
      <vt:lpstr>Approximation ratio of               Hochbaum-Shmoys Algorithm-1 </vt:lpstr>
      <vt:lpstr>Main Lemma</vt:lpstr>
      <vt:lpstr>Proof of Theorem 4.2</vt:lpstr>
      <vt:lpstr>Tight Example (k = 1)</vt:lpstr>
      <vt:lpstr>Metric weighted k-center</vt:lpstr>
      <vt:lpstr>Weight dominating set</vt:lpstr>
      <vt:lpstr>Parametric pruning</vt:lpstr>
      <vt:lpstr>Lightest neighbors</vt:lpstr>
      <vt:lpstr>Lower Bound</vt:lpstr>
      <vt:lpstr>Hochbaum-Shmoys Algorithm-2</vt:lpstr>
      <vt:lpstr>Approximation ratio of               Hochbaum-Shmoys Algorithm-2</vt:lpstr>
      <vt:lpstr>Proof</vt:lpstr>
      <vt:lpstr>Tight Example (W = 3)</vt:lpstr>
      <vt:lpstr>Tight Example</vt:lpstr>
      <vt:lpstr>Shortest superstring</vt:lpstr>
      <vt:lpstr>Overlap, prefix</vt:lpstr>
      <vt:lpstr>Prefix</vt:lpstr>
      <vt:lpstr>Слайд 31</vt:lpstr>
      <vt:lpstr>Lower Bound</vt:lpstr>
      <vt:lpstr>Cycle → prefix</vt:lpstr>
      <vt:lpstr>Example</vt:lpstr>
      <vt:lpstr>Algorithm Superstring </vt:lpstr>
      <vt:lpstr>Remark</vt:lpstr>
      <vt:lpstr>Example</vt:lpstr>
      <vt:lpstr>New lower bound</vt:lpstr>
      <vt:lpstr>Proof of Lemma 4.6</vt:lpstr>
      <vt:lpstr>Lower bound on overlap</vt:lpstr>
      <vt:lpstr>|overlap(r, r′)| ≥ w(c) + w(c′)</vt:lpstr>
      <vt:lpstr>|overlap(r, r′)| ≥ w(c) + w(c′).</vt:lpstr>
      <vt:lpstr>Proof of Lemma 4.7</vt:lpstr>
      <vt:lpstr>Approximation ratio of Algorithm Superstring </vt:lpstr>
      <vt:lpstr>Algorithm Superstring </vt:lpstr>
      <vt:lpstr>Proof </vt:lpstr>
      <vt:lpstr>Exercise 4.1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Scheduling Problems</dc:title>
  <dc:creator>Kononov</dc:creator>
  <cp:lastModifiedBy>Кононов</cp:lastModifiedBy>
  <cp:revision>240</cp:revision>
  <dcterms:created xsi:type="dcterms:W3CDTF">2003-07-18T17:26:38Z</dcterms:created>
  <dcterms:modified xsi:type="dcterms:W3CDTF">2015-03-20T11:50:06Z</dcterms:modified>
</cp:coreProperties>
</file>