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319" r:id="rId2"/>
    <p:sldId id="391" r:id="rId3"/>
    <p:sldId id="346" r:id="rId4"/>
    <p:sldId id="393" r:id="rId5"/>
    <p:sldId id="380" r:id="rId6"/>
    <p:sldId id="381" r:id="rId7"/>
    <p:sldId id="355" r:id="rId8"/>
    <p:sldId id="382" r:id="rId9"/>
    <p:sldId id="356" r:id="rId10"/>
    <p:sldId id="394" r:id="rId11"/>
    <p:sldId id="358" r:id="rId12"/>
    <p:sldId id="383" r:id="rId13"/>
    <p:sldId id="395" r:id="rId14"/>
    <p:sldId id="359" r:id="rId15"/>
    <p:sldId id="361" r:id="rId16"/>
    <p:sldId id="396" r:id="rId17"/>
    <p:sldId id="384" r:id="rId18"/>
    <p:sldId id="397" r:id="rId19"/>
    <p:sldId id="385" r:id="rId20"/>
    <p:sldId id="398" r:id="rId21"/>
    <p:sldId id="362" r:id="rId22"/>
    <p:sldId id="360" r:id="rId23"/>
    <p:sldId id="363" r:id="rId24"/>
    <p:sldId id="386" r:id="rId25"/>
    <p:sldId id="364" r:id="rId26"/>
    <p:sldId id="365" r:id="rId27"/>
    <p:sldId id="387" r:id="rId28"/>
    <p:sldId id="388" r:id="rId29"/>
    <p:sldId id="399" r:id="rId30"/>
    <p:sldId id="368" r:id="rId31"/>
    <p:sldId id="370" r:id="rId32"/>
    <p:sldId id="371" r:id="rId33"/>
    <p:sldId id="389" r:id="rId34"/>
    <p:sldId id="390"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66FF66"/>
    <a:srgbClr val="FF6699"/>
    <a:srgbClr val="FF3399"/>
    <a:srgbClr val="CC9900"/>
    <a:srgbClr val="990099"/>
    <a:srgbClr val="008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797" y="178"/>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120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7.wmf"/><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EA133F8-0C9F-4521-923D-FE84B826831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4F5538C-C8D1-40BA-909B-4B36029535A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25BE6FB2-C9E4-4008-98FD-6F9501BEB31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1FF6666E-83E1-40BD-868B-CC16A9EF2A1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668BCB42-ADDF-42DF-B177-823A5E9AF2C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4115CCB2-5EC9-4780-97D2-B3C27FE0995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891A51FA-19C9-429A-A52E-25FB21A7C94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27F1DB45-6764-4F68-BA1F-0A0B5B75827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DB970819-1282-47C1-B08D-0CAF0242A8C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798791CB-64F6-4D32-93A4-A7EA4260061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p>
        </p:txBody>
      </p:sp>
      <p:sp>
        <p:nvSpPr>
          <p:cNvPr id="3" name="Нижний колонтитул 2"/>
          <p:cNvSpPr>
            <a:spLocks noGrp="1"/>
          </p:cNvSpPr>
          <p:nvPr>
            <p:ph type="ftr" sz="quarter" idx="11"/>
          </p:nvPr>
        </p:nvSpPr>
        <p:spPr/>
        <p:txBody>
          <a:bodyPr/>
          <a:lstStyle>
            <a:lvl1pPr>
              <a:defRPr/>
            </a:lvl1pPr>
          </a:lstStyle>
          <a:p>
            <a:endParaRPr lang="en-US"/>
          </a:p>
        </p:txBody>
      </p:sp>
      <p:sp>
        <p:nvSpPr>
          <p:cNvPr id="4" name="Номер слайда 3"/>
          <p:cNvSpPr>
            <a:spLocks noGrp="1"/>
          </p:cNvSpPr>
          <p:nvPr>
            <p:ph type="sldNum" sz="quarter" idx="12"/>
          </p:nvPr>
        </p:nvSpPr>
        <p:spPr/>
        <p:txBody>
          <a:bodyPr/>
          <a:lstStyle>
            <a:lvl1pPr>
              <a:defRPr/>
            </a:lvl1pPr>
          </a:lstStyle>
          <a:p>
            <a:fld id="{94454666-3092-4B4B-B6D7-CC924999D20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7CA7153C-F73A-40B2-A7A1-4C0CA345843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4C768AAB-AC09-4A49-821D-4E95F268B63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63A80A4-262A-4BEF-AA6C-4164E5AB167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16.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21.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A4BF3383-E2AD-4D4C-96EF-2CE2E2253C49}" type="slidenum">
              <a:rPr lang="en-US"/>
              <a:pPr/>
              <a:t>1</a:t>
            </a:fld>
            <a:endParaRPr lang="en-US"/>
          </a:p>
        </p:txBody>
      </p:sp>
      <p:sp>
        <p:nvSpPr>
          <p:cNvPr id="91138" name="Rectangle 2"/>
          <p:cNvSpPr>
            <a:spLocks noGrp="1" noChangeArrowheads="1"/>
          </p:cNvSpPr>
          <p:nvPr>
            <p:ph type="ctrTitle"/>
          </p:nvPr>
        </p:nvSpPr>
        <p:spPr/>
        <p:txBody>
          <a:bodyPr/>
          <a:lstStyle/>
          <a:p>
            <a:r>
              <a:rPr lang="en-US" dirty="0" smtClean="0"/>
              <a:t>Combinatorial Algorithms</a:t>
            </a:r>
            <a:endParaRPr lang="en-US" dirty="0"/>
          </a:p>
        </p:txBody>
      </p:sp>
      <p:sp>
        <p:nvSpPr>
          <p:cNvPr id="91139" name="Rectangle 3"/>
          <p:cNvSpPr>
            <a:spLocks noGrp="1" noChangeArrowheads="1"/>
          </p:cNvSpPr>
          <p:nvPr>
            <p:ph type="subTitle" idx="1"/>
          </p:nvPr>
        </p:nvSpPr>
        <p:spPr/>
        <p:txBody>
          <a:bodyPr/>
          <a:lstStyle/>
          <a:p>
            <a:r>
              <a:rPr lang="en-US" dirty="0" smtClean="0"/>
              <a:t>Local Search</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Proof of Lemma </a:t>
            </a:r>
            <a:r>
              <a:rPr lang="ru-RU" dirty="0" smtClean="0"/>
              <a:t>5.1(1)</a:t>
            </a:r>
            <a:endParaRPr lang="ru-RU" dirty="0"/>
          </a:p>
        </p:txBody>
      </p:sp>
      <p:sp>
        <p:nvSpPr>
          <p:cNvPr id="3" name="Содержимое 2"/>
          <p:cNvSpPr>
            <a:spLocks noGrp="1"/>
          </p:cNvSpPr>
          <p:nvPr>
            <p:ph idx="1"/>
          </p:nvPr>
        </p:nvSpPr>
        <p:spPr>
          <a:xfrm>
            <a:off x="381000" y="1600200"/>
            <a:ext cx="8305800" cy="4525963"/>
          </a:xfrm>
        </p:spPr>
        <p:txBody>
          <a:bodyPr/>
          <a:lstStyle/>
          <a:p>
            <a:r>
              <a:rPr lang="en-US" sz="2800" dirty="0" smtClean="0"/>
              <a:t>Since </a:t>
            </a:r>
            <a:r>
              <a:rPr lang="en-US" sz="2800" i="1" dirty="0" smtClean="0"/>
              <a:t>H</a:t>
            </a:r>
            <a:r>
              <a:rPr lang="en-US" sz="2800" dirty="0" smtClean="0"/>
              <a:t> is a locally optimal solution, we know that adding any facility to </a:t>
            </a:r>
            <a:r>
              <a:rPr lang="en-US" sz="2800" i="1" dirty="0" smtClean="0"/>
              <a:t>H</a:t>
            </a:r>
            <a:r>
              <a:rPr lang="en-US" sz="2800" dirty="0" smtClean="0"/>
              <a:t> does not improve the solution (with respect to the best possible updated assignment).</a:t>
            </a:r>
          </a:p>
          <a:p>
            <a:r>
              <a:rPr lang="en-US" sz="2800" dirty="0" smtClean="0"/>
              <a:t>In this way we will focus on a few potential changes to the current solution, and analyze their change in cost.</a:t>
            </a:r>
          </a:p>
          <a:p>
            <a:r>
              <a:rPr lang="en-US" sz="2800" dirty="0" smtClean="0"/>
              <a:t>Note that we consider the changes only for the sake of analysis, and we do not actually change the solution.</a:t>
            </a:r>
            <a:endParaRPr lang="ru-RU" sz="28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CFC020F2-8DBD-4986-B0A3-CD6B8CE7CC22}" type="slidenum">
              <a:rPr lang="en-US"/>
              <a:pPr/>
              <a:t>11</a:t>
            </a:fld>
            <a:endParaRPr lang="en-US"/>
          </a:p>
        </p:txBody>
      </p:sp>
      <p:sp>
        <p:nvSpPr>
          <p:cNvPr id="134146" name="Rectangle 2"/>
          <p:cNvSpPr>
            <a:spLocks noGrp="1" noChangeArrowheads="1"/>
          </p:cNvSpPr>
          <p:nvPr>
            <p:ph type="title"/>
          </p:nvPr>
        </p:nvSpPr>
        <p:spPr/>
        <p:txBody>
          <a:bodyPr/>
          <a:lstStyle/>
          <a:p>
            <a:r>
              <a:rPr lang="en-US" sz="4000" dirty="0" smtClean="0"/>
              <a:t>Proof of Lemma </a:t>
            </a:r>
            <a:r>
              <a:rPr lang="ru-RU" sz="4000" dirty="0" smtClean="0"/>
              <a:t>5.1(</a:t>
            </a:r>
            <a:r>
              <a:rPr lang="en-US" sz="4000" dirty="0" smtClean="0"/>
              <a:t>2</a:t>
            </a:r>
            <a:r>
              <a:rPr lang="ru-RU" sz="4000" dirty="0" smtClean="0"/>
              <a:t>)</a:t>
            </a:r>
            <a:r>
              <a:rPr lang="en-US" sz="4000" dirty="0" smtClean="0"/>
              <a:t> </a:t>
            </a:r>
            <a:endParaRPr lang="en-US" sz="4000" dirty="0"/>
          </a:p>
        </p:txBody>
      </p:sp>
      <p:sp>
        <p:nvSpPr>
          <p:cNvPr id="134147" name="Rectangle 3"/>
          <p:cNvSpPr>
            <a:spLocks noGrp="1" noChangeArrowheads="1"/>
          </p:cNvSpPr>
          <p:nvPr>
            <p:ph type="body" idx="1"/>
          </p:nvPr>
        </p:nvSpPr>
        <p:spPr>
          <a:xfrm>
            <a:off x="304800" y="1524000"/>
            <a:ext cx="8534400" cy="4267200"/>
          </a:xfrm>
        </p:spPr>
        <p:txBody>
          <a:bodyPr/>
          <a:lstStyle/>
          <a:p>
            <a:pPr>
              <a:buNone/>
            </a:pPr>
            <a:r>
              <a:rPr lang="en-US" sz="2400" dirty="0" smtClean="0"/>
              <a:t>     </a:t>
            </a:r>
            <a:r>
              <a:rPr lang="en-US" sz="2400" b="1" dirty="0" smtClean="0"/>
              <a:t>Case 1.</a:t>
            </a:r>
            <a:r>
              <a:rPr lang="en-US" sz="2400" dirty="0" smtClean="0"/>
              <a:t> Consider some facility </a:t>
            </a:r>
            <a:r>
              <a:rPr lang="en-US" sz="2400" i="1" dirty="0" err="1" smtClean="0"/>
              <a:t>i</a:t>
            </a:r>
            <a:r>
              <a:rPr lang="en-US" sz="2400" dirty="0" smtClean="0"/>
              <a:t>* </a:t>
            </a:r>
            <a:r>
              <a:rPr lang="en-US" sz="2400" dirty="0" smtClean="0">
                <a:sym typeface="Symbol"/>
              </a:rPr>
              <a:t> </a:t>
            </a:r>
            <a:r>
              <a:rPr lang="en-US" sz="2400" i="1" dirty="0" smtClean="0"/>
              <a:t>H</a:t>
            </a:r>
            <a:r>
              <a:rPr lang="ru-RU" sz="2400" i="1" dirty="0" smtClean="0"/>
              <a:t>*</a:t>
            </a:r>
            <a:r>
              <a:rPr lang="en-US" sz="2400" dirty="0" smtClean="0">
                <a:latin typeface="Times New Roman"/>
                <a:cs typeface="Times New Roman"/>
                <a:sym typeface="Symbol"/>
              </a:rPr>
              <a:t>−</a:t>
            </a:r>
            <a:r>
              <a:rPr lang="en-US" sz="2400" i="1" dirty="0" smtClean="0"/>
              <a:t> H</a:t>
            </a:r>
            <a:r>
              <a:rPr lang="en-US" sz="2400" dirty="0" smtClean="0"/>
              <a:t>. </a:t>
            </a:r>
          </a:p>
          <a:p>
            <a:pPr>
              <a:buNone/>
            </a:pPr>
            <a:r>
              <a:rPr lang="en-US" sz="2400" dirty="0" smtClean="0"/>
              <a:t>     Suppose we open the additional facility </a:t>
            </a:r>
            <a:r>
              <a:rPr lang="en-US" sz="2400" i="1" dirty="0" err="1" smtClean="0"/>
              <a:t>i</a:t>
            </a:r>
            <a:r>
              <a:rPr lang="en-US" sz="2400" dirty="0" smtClean="0"/>
              <a:t>*, and reassign to that facility all of the clients that were assigned to </a:t>
            </a:r>
            <a:r>
              <a:rPr lang="en-US" sz="2400" i="1" dirty="0" err="1" smtClean="0"/>
              <a:t>i</a:t>
            </a:r>
            <a:r>
              <a:rPr lang="en-US" sz="2400" dirty="0" smtClean="0"/>
              <a:t>* in the optimal solution: that is we reassign all clients </a:t>
            </a:r>
            <a:r>
              <a:rPr lang="en-US" sz="2400" i="1" dirty="0" smtClean="0"/>
              <a:t>j</a:t>
            </a:r>
            <a:r>
              <a:rPr lang="en-US" sz="2400" dirty="0" smtClean="0"/>
              <a:t> such that</a:t>
            </a:r>
            <a:r>
              <a:rPr lang="ru-RU" sz="2400" dirty="0" smtClean="0"/>
              <a:t>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a:t>
            </a:r>
            <a:r>
              <a:rPr lang="en-US" sz="2400" dirty="0" smtClean="0">
                <a:sym typeface="Symbol"/>
              </a:rPr>
              <a:t> =</a:t>
            </a:r>
            <a:r>
              <a:rPr lang="ru-RU" sz="2400" dirty="0" smtClean="0">
                <a:sym typeface="Symbol"/>
              </a:rPr>
              <a:t> </a:t>
            </a:r>
            <a:r>
              <a:rPr lang="en-US" sz="2400" i="1" dirty="0" err="1" smtClean="0"/>
              <a:t>i</a:t>
            </a:r>
            <a:r>
              <a:rPr lang="en-US" sz="2400" dirty="0" smtClean="0"/>
              <a:t>*</a:t>
            </a:r>
            <a:r>
              <a:rPr lang="ru-RU" sz="2400" dirty="0" smtClean="0">
                <a:sym typeface="Symbol"/>
              </a:rPr>
              <a:t>. </a:t>
            </a:r>
            <a:r>
              <a:rPr lang="en-US" sz="2400" dirty="0" smtClean="0">
                <a:sym typeface="Symbol"/>
              </a:rPr>
              <a:t>Since our current solution</a:t>
            </a:r>
            <a:r>
              <a:rPr lang="ru-RU" sz="2400" dirty="0" smtClean="0">
                <a:sym typeface="Symbol"/>
              </a:rPr>
              <a:t> </a:t>
            </a:r>
            <a:r>
              <a:rPr lang="en-US" sz="2400" i="1" dirty="0" smtClean="0"/>
              <a:t>H</a:t>
            </a:r>
            <a:r>
              <a:rPr lang="en-US" sz="2400" dirty="0">
                <a:cs typeface="Times New Roman"/>
                <a:sym typeface="Symbol"/>
              </a:rPr>
              <a:t> </a:t>
            </a:r>
            <a:r>
              <a:rPr lang="en-US" sz="2400" dirty="0" smtClean="0">
                <a:cs typeface="Times New Roman"/>
                <a:sym typeface="Symbol"/>
              </a:rPr>
              <a:t>and</a:t>
            </a:r>
            <a:r>
              <a:rPr lang="ru-RU" sz="2400" dirty="0" smtClean="0">
                <a:cs typeface="Times New Roman"/>
                <a:sym typeface="Symbol"/>
              </a:rPr>
              <a:t> </a:t>
            </a:r>
            <a:r>
              <a:rPr lang="ru-RU" sz="2400" i="1" dirty="0" smtClean="0">
                <a:sym typeface="Symbol"/>
              </a:rPr>
              <a:t></a:t>
            </a:r>
            <a:r>
              <a:rPr lang="ru-RU" sz="2400" dirty="0" smtClean="0">
                <a:sym typeface="Symbol"/>
              </a:rPr>
              <a:t>(</a:t>
            </a:r>
            <a:r>
              <a:rPr lang="en-US" sz="2400" i="1" dirty="0" smtClean="0">
                <a:sym typeface="Symbol"/>
              </a:rPr>
              <a:t>H</a:t>
            </a:r>
            <a:r>
              <a:rPr lang="ru-RU" sz="2400" dirty="0" smtClean="0">
                <a:sym typeface="Symbol"/>
              </a:rPr>
              <a:t>) </a:t>
            </a:r>
            <a:r>
              <a:rPr lang="en-US" sz="2400" dirty="0" smtClean="0">
                <a:sym typeface="Symbol"/>
              </a:rPr>
              <a:t>is locally optimal, we know that the additional facility cost of </a:t>
            </a:r>
            <a:r>
              <a:rPr lang="en-US" sz="2400" i="1" dirty="0" err="1" smtClean="0"/>
              <a:t>i</a:t>
            </a:r>
            <a:r>
              <a:rPr lang="en-US" sz="2400" dirty="0" smtClean="0"/>
              <a:t>* is at least as much as the improvement in cost that would result from reassigning each client optimally to its nearest open facility; hence, </a:t>
            </a:r>
            <a:r>
              <a:rPr lang="en-US" sz="2400" i="1" dirty="0" err="1" smtClean="0"/>
              <a:t>f</a:t>
            </a:r>
            <a:r>
              <a:rPr lang="en-US" sz="2400" i="1" baseline="-25000" dirty="0" err="1" smtClean="0"/>
              <a:t>i</a:t>
            </a:r>
            <a:r>
              <a:rPr lang="en-US" sz="2400" baseline="-25000" dirty="0" smtClean="0"/>
              <a:t>*</a:t>
            </a:r>
            <a:r>
              <a:rPr lang="en-US" sz="2400" dirty="0" smtClean="0"/>
              <a:t> must also  be more than the improvement resulting from our specific reassignment; that is,</a:t>
            </a:r>
          </a:p>
          <a:p>
            <a:pPr>
              <a:buNone/>
            </a:pPr>
            <a:endParaRPr lang="en-US" sz="2400" dirty="0"/>
          </a:p>
        </p:txBody>
      </p:sp>
      <p:graphicFrame>
        <p:nvGraphicFramePr>
          <p:cNvPr id="6" name="Объект 5"/>
          <p:cNvGraphicFramePr>
            <a:graphicFrameLocks noChangeAspect="1"/>
          </p:cNvGraphicFramePr>
          <p:nvPr/>
        </p:nvGraphicFramePr>
        <p:xfrm>
          <a:off x="2017713" y="5267325"/>
          <a:ext cx="3195637" cy="752475"/>
        </p:xfrm>
        <a:graphic>
          <a:graphicData uri="http://schemas.openxmlformats.org/presentationml/2006/ole">
            <p:oleObj spid="_x0000_s134148" name="Формула" r:id="rId3" imgW="1511280" imgH="355320" progId="Equation.3">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Proof of Lemma </a:t>
            </a:r>
            <a:r>
              <a:rPr lang="ru-RU" dirty="0" smtClean="0"/>
              <a:t>5.1(</a:t>
            </a:r>
            <a:r>
              <a:rPr lang="en-US" dirty="0" smtClean="0"/>
              <a:t>3</a:t>
            </a:r>
            <a:r>
              <a:rPr lang="ru-RU" dirty="0" smtClean="0"/>
              <a:t>)</a:t>
            </a:r>
            <a:r>
              <a:rPr lang="en-US" dirty="0" smtClean="0"/>
              <a:t> </a:t>
            </a:r>
            <a:endParaRPr lang="ru-RU" dirty="0"/>
          </a:p>
        </p:txBody>
      </p:sp>
      <p:sp>
        <p:nvSpPr>
          <p:cNvPr id="3" name="Содержимое 2"/>
          <p:cNvSpPr>
            <a:spLocks noGrp="1"/>
          </p:cNvSpPr>
          <p:nvPr>
            <p:ph idx="1"/>
          </p:nvPr>
        </p:nvSpPr>
        <p:spPr/>
        <p:txBody>
          <a:bodyPr/>
          <a:lstStyle/>
          <a:p>
            <a:pPr>
              <a:buNone/>
            </a:pPr>
            <a:r>
              <a:rPr lang="en-US" sz="2400" b="1" dirty="0" smtClean="0"/>
              <a:t>    Case 2. </a:t>
            </a:r>
            <a:r>
              <a:rPr lang="en-US" sz="2400" dirty="0" smtClean="0"/>
              <a:t>Consider a facility </a:t>
            </a:r>
            <a:r>
              <a:rPr lang="en-US" sz="2400" i="1" dirty="0" err="1" smtClean="0"/>
              <a:t>i</a:t>
            </a:r>
            <a:r>
              <a:rPr lang="en-US" sz="2400" dirty="0" smtClean="0"/>
              <a:t>* </a:t>
            </a:r>
            <a:r>
              <a:rPr lang="en-US" sz="2400" dirty="0" smtClean="0">
                <a:sym typeface="Symbol"/>
              </a:rPr>
              <a:t> </a:t>
            </a:r>
            <a:r>
              <a:rPr lang="en-US" sz="2400" i="1" dirty="0" smtClean="0"/>
              <a:t>H</a:t>
            </a:r>
            <a:r>
              <a:rPr lang="ru-RU" sz="2400" i="1" dirty="0" smtClean="0"/>
              <a:t>* </a:t>
            </a:r>
            <a:r>
              <a:rPr lang="en-US" sz="2400" dirty="0" smtClean="0">
                <a:cs typeface="Times New Roman"/>
                <a:sym typeface="Symbol"/>
              </a:rPr>
              <a:t>∩</a:t>
            </a:r>
            <a:r>
              <a:rPr lang="ru-RU" sz="2400" dirty="0" smtClean="0">
                <a:cs typeface="Times New Roman"/>
                <a:sym typeface="Symbol"/>
              </a:rPr>
              <a:t> </a:t>
            </a:r>
            <a:r>
              <a:rPr lang="en-US" sz="2400" i="1" dirty="0" smtClean="0"/>
              <a:t>H.</a:t>
            </a:r>
            <a:r>
              <a:rPr lang="ru-RU" sz="2400" i="1" dirty="0" smtClean="0"/>
              <a:t> </a:t>
            </a:r>
            <a:endParaRPr lang="en-US" sz="2400" i="1" dirty="0" smtClean="0"/>
          </a:p>
          <a:p>
            <a:pPr>
              <a:buNone/>
            </a:pPr>
            <a:r>
              <a:rPr lang="en-US" sz="2400" dirty="0" smtClean="0"/>
              <a:t>    The local optimality of </a:t>
            </a:r>
            <a:r>
              <a:rPr lang="en-US" sz="2400" i="1" dirty="0" smtClean="0"/>
              <a:t>H</a:t>
            </a:r>
            <a:r>
              <a:rPr lang="ru-RU" sz="2400" i="1" dirty="0" smtClean="0"/>
              <a:t> </a:t>
            </a:r>
            <a:r>
              <a:rPr lang="en-US" sz="2400" dirty="0" smtClean="0">
                <a:cs typeface="Times New Roman"/>
                <a:sym typeface="Symbol"/>
              </a:rPr>
              <a:t>and</a:t>
            </a:r>
            <a:r>
              <a:rPr lang="ru-RU" sz="2400" dirty="0" smtClean="0">
                <a:cs typeface="Times New Roman"/>
                <a:sym typeface="Symbol"/>
              </a:rPr>
              <a:t> </a:t>
            </a:r>
            <a:r>
              <a:rPr lang="ru-RU" sz="2400" i="1" dirty="0" smtClean="0">
                <a:sym typeface="Symbol"/>
              </a:rPr>
              <a:t></a:t>
            </a:r>
            <a:r>
              <a:rPr lang="ru-RU" sz="2400" dirty="0" smtClean="0">
                <a:sym typeface="Symbol"/>
              </a:rPr>
              <a:t>(</a:t>
            </a:r>
            <a:r>
              <a:rPr lang="en-US" sz="2400" i="1" dirty="0" smtClean="0">
                <a:sym typeface="Symbol"/>
              </a:rPr>
              <a:t>H</a:t>
            </a:r>
            <a:r>
              <a:rPr lang="ru-RU" sz="2400" dirty="0" smtClean="0">
                <a:sym typeface="Symbol"/>
              </a:rPr>
              <a:t>) </a:t>
            </a:r>
            <a:r>
              <a:rPr lang="en-US" sz="2400" dirty="0" smtClean="0">
                <a:sym typeface="Symbol"/>
              </a:rPr>
              <a:t>implies that each client </a:t>
            </a:r>
            <a:r>
              <a:rPr lang="en-US" sz="2400" i="1" dirty="0" smtClean="0">
                <a:sym typeface="Symbol"/>
              </a:rPr>
              <a:t>j</a:t>
            </a:r>
            <a:r>
              <a:rPr lang="en-US" sz="2400" dirty="0" smtClean="0">
                <a:sym typeface="Symbol"/>
              </a:rPr>
              <a:t> is currently assigned to its closest open facility, and so each term in the summation below must be </a:t>
            </a:r>
            <a:r>
              <a:rPr lang="en-US" sz="2400" dirty="0" err="1" smtClean="0">
                <a:sym typeface="Symbol"/>
              </a:rPr>
              <a:t>nonpositive</a:t>
            </a:r>
            <a:r>
              <a:rPr lang="en-US" sz="2400" dirty="0" smtClean="0">
                <a:sym typeface="Symbol"/>
              </a:rPr>
              <a:t>, </a:t>
            </a:r>
            <a:r>
              <a:rPr lang="ru-RU" sz="2400" dirty="0" smtClean="0"/>
              <a:t> </a:t>
            </a:r>
          </a:p>
          <a:p>
            <a:endParaRPr lang="ru-RU" sz="2400" dirty="0"/>
          </a:p>
          <a:p>
            <a:endParaRPr lang="ru-RU" sz="2400" dirty="0" smtClean="0"/>
          </a:p>
          <a:p>
            <a:r>
              <a:rPr lang="en-US" sz="2400" dirty="0" smtClean="0"/>
              <a:t>Summing over all facilities in the optimal solution, we obtain</a:t>
            </a:r>
            <a:endParaRPr lang="ru-RU" sz="24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12</a:t>
            </a:fld>
            <a:endParaRPr lang="en-US"/>
          </a:p>
        </p:txBody>
      </p:sp>
      <p:graphicFrame>
        <p:nvGraphicFramePr>
          <p:cNvPr id="161794" name="Object 2"/>
          <p:cNvGraphicFramePr>
            <a:graphicFrameLocks noChangeAspect="1"/>
          </p:cNvGraphicFramePr>
          <p:nvPr/>
        </p:nvGraphicFramePr>
        <p:xfrm>
          <a:off x="2616200" y="3276600"/>
          <a:ext cx="3708400" cy="752475"/>
        </p:xfrm>
        <a:graphic>
          <a:graphicData uri="http://schemas.openxmlformats.org/presentationml/2006/ole">
            <p:oleObj spid="_x0000_s161794" name="Формула" r:id="rId3" imgW="1752480" imgH="355320" progId="Equation.3">
              <p:embed/>
            </p:oleObj>
          </a:graphicData>
        </a:graphic>
      </p:graphicFrame>
      <p:graphicFrame>
        <p:nvGraphicFramePr>
          <p:cNvPr id="161798" name="Object 6"/>
          <p:cNvGraphicFramePr>
            <a:graphicFrameLocks noChangeAspect="1"/>
          </p:cNvGraphicFramePr>
          <p:nvPr/>
        </p:nvGraphicFramePr>
        <p:xfrm>
          <a:off x="1122363" y="4800600"/>
          <a:ext cx="6769100" cy="752475"/>
        </p:xfrm>
        <a:graphic>
          <a:graphicData uri="http://schemas.openxmlformats.org/presentationml/2006/ole">
            <p:oleObj spid="_x0000_s161798" name="Формула" r:id="rId4" imgW="3200400" imgH="355320" progId="Equation.3">
              <p:embed/>
            </p:oleObj>
          </a:graphicData>
        </a:graphic>
      </p:graphicFrame>
      <p:graphicFrame>
        <p:nvGraphicFramePr>
          <p:cNvPr id="10" name="Объект 9"/>
          <p:cNvGraphicFramePr>
            <a:graphicFrameLocks noChangeAspect="1"/>
          </p:cNvGraphicFramePr>
          <p:nvPr/>
        </p:nvGraphicFramePr>
        <p:xfrm>
          <a:off x="2924175" y="5715000"/>
          <a:ext cx="2306638" cy="576263"/>
        </p:xfrm>
        <a:graphic>
          <a:graphicData uri="http://schemas.openxmlformats.org/presentationml/2006/ole">
            <p:oleObj spid="_x0000_s161799" name="Формула" r:id="rId5" imgW="863280" imgH="215640" progId="Equation.3">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Total facility cost</a:t>
            </a:r>
            <a:endParaRPr lang="ru-RU" dirty="0"/>
          </a:p>
        </p:txBody>
      </p:sp>
      <p:sp>
        <p:nvSpPr>
          <p:cNvPr id="3" name="Содержимое 2"/>
          <p:cNvSpPr>
            <a:spLocks noGrp="1"/>
          </p:cNvSpPr>
          <p:nvPr>
            <p:ph idx="1"/>
          </p:nvPr>
        </p:nvSpPr>
        <p:spPr/>
        <p:txBody>
          <a:bodyPr/>
          <a:lstStyle/>
          <a:p>
            <a:r>
              <a:rPr lang="en-US" sz="2400" dirty="0" smtClean="0"/>
              <a:t>The argument to show that a local optimum has a small total facility cost is somewhat more complicated. As in the proof of the previous lemma, we will consider a set of changes to the solution </a:t>
            </a:r>
            <a:r>
              <a:rPr lang="en-US" sz="2400" i="1" dirty="0" smtClean="0"/>
              <a:t>H</a:t>
            </a:r>
            <a:r>
              <a:rPr lang="en-US" sz="2400" dirty="0" smtClean="0"/>
              <a:t>, each of which will generate a corresponding inequality. </a:t>
            </a:r>
          </a:p>
          <a:p>
            <a:r>
              <a:rPr lang="en-US" sz="2400" dirty="0" smtClean="0"/>
              <a:t>For any move that deletes a facility </a:t>
            </a:r>
            <a:r>
              <a:rPr lang="en-US" sz="2400" i="1" dirty="0" err="1" smtClean="0"/>
              <a:t>i</a:t>
            </a:r>
            <a:r>
              <a:rPr lang="en-US" sz="2400" dirty="0" smtClean="0"/>
              <a:t> </a:t>
            </a:r>
            <a:r>
              <a:rPr lang="en-US" sz="2400" dirty="0" smtClean="0">
                <a:sym typeface="Symbol"/>
              </a:rPr>
              <a:t> </a:t>
            </a:r>
            <a:r>
              <a:rPr lang="en-US" sz="2400" i="1" dirty="0" smtClean="0"/>
              <a:t>H</a:t>
            </a:r>
            <a:r>
              <a:rPr lang="en-US" sz="2400" dirty="0" smtClean="0"/>
              <a:t>, we must reassign each of the clients that are assigned to </a:t>
            </a:r>
            <a:r>
              <a:rPr lang="en-US" sz="2400" i="1" dirty="0" err="1" smtClean="0"/>
              <a:t>i</a:t>
            </a:r>
            <a:r>
              <a:rPr lang="en-US" sz="2400" dirty="0" smtClean="0"/>
              <a:t>. If we were simply deleting </a:t>
            </a:r>
            <a:r>
              <a:rPr lang="en-US" sz="2400" i="1" dirty="0" err="1" smtClean="0"/>
              <a:t>i</a:t>
            </a:r>
            <a:r>
              <a:rPr lang="en-US" sz="2400" dirty="0" smtClean="0"/>
              <a:t>, then each such client must be reassigned to a facility in </a:t>
            </a:r>
            <a:r>
              <a:rPr lang="en-US" sz="2400" i="1" dirty="0" smtClean="0"/>
              <a:t>H </a:t>
            </a:r>
            <a:r>
              <a:rPr lang="en-US" sz="2400" i="1" dirty="0" smtClean="0">
                <a:sym typeface="Symbol"/>
              </a:rPr>
              <a:t> </a:t>
            </a:r>
            <a:r>
              <a:rPr lang="en-US" sz="2400" dirty="0" smtClean="0">
                <a:sym typeface="Symbol"/>
              </a:rPr>
              <a:t>{</a:t>
            </a:r>
            <a:r>
              <a:rPr lang="en-US" sz="2400" i="1" dirty="0" err="1" smtClean="0"/>
              <a:t>i</a:t>
            </a:r>
            <a:r>
              <a:rPr lang="en-US" sz="2400" dirty="0" smtClean="0">
                <a:sym typeface="Symbol"/>
              </a:rPr>
              <a:t>}</a:t>
            </a:r>
            <a:r>
              <a:rPr lang="en-US" sz="2400" dirty="0" smtClean="0"/>
              <a:t>.</a:t>
            </a:r>
            <a:endParaRPr lang="ru-RU" sz="24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60A156A5-FEF8-4EDD-865F-1AE3AD151B63}" type="slidenum">
              <a:rPr lang="en-US"/>
              <a:pPr/>
              <a:t>14</a:t>
            </a:fld>
            <a:endParaRPr lang="en-US"/>
          </a:p>
        </p:txBody>
      </p:sp>
      <p:sp>
        <p:nvSpPr>
          <p:cNvPr id="135170" name="Rectangle 2"/>
          <p:cNvSpPr>
            <a:spLocks noGrp="1" noChangeArrowheads="1"/>
          </p:cNvSpPr>
          <p:nvPr>
            <p:ph type="title"/>
          </p:nvPr>
        </p:nvSpPr>
        <p:spPr/>
        <p:txBody>
          <a:bodyPr/>
          <a:lstStyle/>
          <a:p>
            <a:r>
              <a:rPr lang="en-US" sz="3200" dirty="0" smtClean="0"/>
              <a:t>Reassignment of client</a:t>
            </a:r>
            <a:r>
              <a:rPr lang="ru-RU" sz="3200" dirty="0" smtClean="0"/>
              <a:t> </a:t>
            </a:r>
            <a:r>
              <a:rPr lang="en-US" sz="3200" i="1" dirty="0" smtClean="0"/>
              <a:t>j </a:t>
            </a:r>
            <a:r>
              <a:rPr lang="en-US" sz="3200" dirty="0" smtClean="0"/>
              <a:t>to</a:t>
            </a:r>
            <a:r>
              <a:rPr lang="ru-RU" sz="3200" dirty="0" smtClean="0"/>
              <a:t> </a:t>
            </a:r>
            <a:r>
              <a:rPr lang="en-US" sz="3200" dirty="0" smtClean="0"/>
              <a:t>facility </a:t>
            </a:r>
            <a:r>
              <a:rPr lang="en-US" sz="3200" i="1" dirty="0" err="1" smtClean="0"/>
              <a:t>i</a:t>
            </a:r>
            <a:r>
              <a:rPr lang="en-US" sz="3200" dirty="0" smtClean="0"/>
              <a:t>′ = </a:t>
            </a:r>
            <a:r>
              <a:rPr lang="el-GR" sz="3200" dirty="0" smtClean="0"/>
              <a:t>γ</a:t>
            </a:r>
            <a:r>
              <a:rPr lang="en-US" sz="3200" dirty="0" smtClean="0"/>
              <a:t>(</a:t>
            </a:r>
            <a:r>
              <a:rPr lang="en-US" sz="3200" i="1" dirty="0" smtClean="0">
                <a:sym typeface="Symbol"/>
              </a:rPr>
              <a:t></a:t>
            </a:r>
            <a:r>
              <a:rPr lang="en-US" sz="3200" dirty="0" smtClean="0">
                <a:sym typeface="Symbol"/>
              </a:rPr>
              <a:t>*(</a:t>
            </a:r>
            <a:r>
              <a:rPr lang="en-US" sz="3200" i="1" dirty="0" smtClean="0">
                <a:sym typeface="Symbol"/>
              </a:rPr>
              <a:t>j</a:t>
            </a:r>
            <a:r>
              <a:rPr lang="en-US" sz="3200" dirty="0" smtClean="0">
                <a:sym typeface="Symbol"/>
              </a:rPr>
              <a:t>)</a:t>
            </a:r>
            <a:r>
              <a:rPr lang="en-US" sz="3200" dirty="0" smtClean="0"/>
              <a:t>).</a:t>
            </a:r>
            <a:endParaRPr lang="ru-RU" sz="3200" i="1" dirty="0"/>
          </a:p>
        </p:txBody>
      </p:sp>
      <p:sp>
        <p:nvSpPr>
          <p:cNvPr id="6" name="Овал 5"/>
          <p:cNvSpPr/>
          <p:nvPr/>
        </p:nvSpPr>
        <p:spPr>
          <a:xfrm>
            <a:off x="1828800" y="1752600"/>
            <a:ext cx="2514600" cy="21336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3733800" y="2819400"/>
            <a:ext cx="3657600" cy="16002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Блок-схема: узел 7"/>
          <p:cNvSpPr/>
          <p:nvPr/>
        </p:nvSpPr>
        <p:spPr>
          <a:xfrm>
            <a:off x="2971800" y="4724400"/>
            <a:ext cx="457200" cy="457200"/>
          </a:xfrm>
          <a:prstGeom prst="flowChartConnector">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Блок-схема: процесс 8"/>
          <p:cNvSpPr/>
          <p:nvPr/>
        </p:nvSpPr>
        <p:spPr>
          <a:xfrm>
            <a:off x="2209800" y="2819400"/>
            <a:ext cx="381000" cy="381000"/>
          </a:xfrm>
          <a:prstGeom prst="flowChartProcess">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Блок-схема: процесс 9"/>
          <p:cNvSpPr/>
          <p:nvPr/>
        </p:nvSpPr>
        <p:spPr>
          <a:xfrm>
            <a:off x="3276600" y="29718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роцесс 10"/>
          <p:cNvSpPr/>
          <p:nvPr/>
        </p:nvSpPr>
        <p:spPr>
          <a:xfrm>
            <a:off x="4572000" y="35814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2743200" y="1752600"/>
            <a:ext cx="444352"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13" name="TextBox 12"/>
          <p:cNvSpPr txBox="1"/>
          <p:nvPr/>
        </p:nvSpPr>
        <p:spPr>
          <a:xfrm>
            <a:off x="6413648" y="3210580"/>
            <a:ext cx="623889"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cxnSp>
        <p:nvCxnSpPr>
          <p:cNvPr id="15" name="Прямая соединительная линия 14"/>
          <p:cNvCxnSpPr>
            <a:stCxn id="8" idx="1"/>
            <a:endCxn id="9" idx="2"/>
          </p:cNvCxnSpPr>
          <p:nvPr/>
        </p:nvCxnSpPr>
        <p:spPr>
          <a:xfrm flipH="1" flipV="1">
            <a:off x="2400300" y="3200400"/>
            <a:ext cx="638455" cy="15909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a:stCxn id="8" idx="0"/>
            <a:endCxn id="10" idx="2"/>
          </p:cNvCxnSpPr>
          <p:nvPr/>
        </p:nvCxnSpPr>
        <p:spPr>
          <a:xfrm flipV="1">
            <a:off x="3200400" y="3352800"/>
            <a:ext cx="266700" cy="1371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8" idx="7"/>
            <a:endCxn id="11" idx="2"/>
          </p:cNvCxnSpPr>
          <p:nvPr/>
        </p:nvCxnSpPr>
        <p:spPr>
          <a:xfrm flipV="1">
            <a:off x="3362045" y="3962400"/>
            <a:ext cx="1400455" cy="828955"/>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1" idx="1"/>
          </p:cNvCxnSpPr>
          <p:nvPr/>
        </p:nvCxnSpPr>
        <p:spPr>
          <a:xfrm flipH="1" flipV="1">
            <a:off x="3733800" y="3200400"/>
            <a:ext cx="838200" cy="571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265506" y="3119735"/>
            <a:ext cx="306494" cy="461665"/>
          </a:xfrm>
          <a:prstGeom prst="rect">
            <a:avLst/>
          </a:prstGeom>
          <a:noFill/>
        </p:spPr>
        <p:txBody>
          <a:bodyPr wrap="none" rtlCol="0">
            <a:spAutoFit/>
          </a:bodyPr>
          <a:lstStyle/>
          <a:p>
            <a:r>
              <a:rPr lang="el-GR" sz="2400" i="1" dirty="0" smtClean="0">
                <a:latin typeface="+mn-lt"/>
              </a:rPr>
              <a:t>γ</a:t>
            </a:r>
            <a:endParaRPr lang="ru-RU" sz="2400" i="1" dirty="0">
              <a:latin typeface="+mn-lt"/>
            </a:endParaRPr>
          </a:p>
        </p:txBody>
      </p:sp>
      <p:sp>
        <p:nvSpPr>
          <p:cNvPr id="29" name="TextBox 28"/>
          <p:cNvSpPr txBox="1"/>
          <p:nvPr/>
        </p:nvSpPr>
        <p:spPr>
          <a:xfrm>
            <a:off x="5042048" y="3515380"/>
            <a:ext cx="1245854"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0" name="TextBox 29"/>
          <p:cNvSpPr txBox="1"/>
          <p:nvPr/>
        </p:nvSpPr>
        <p:spPr>
          <a:xfrm>
            <a:off x="3429000" y="4948535"/>
            <a:ext cx="269626" cy="461665"/>
          </a:xfrm>
          <a:prstGeom prst="rect">
            <a:avLst/>
          </a:prstGeom>
          <a:noFill/>
        </p:spPr>
        <p:txBody>
          <a:bodyPr wrap="none" rtlCol="0">
            <a:spAutoFit/>
          </a:bodyPr>
          <a:lstStyle/>
          <a:p>
            <a:r>
              <a:rPr lang="en-US" sz="2400" i="1" dirty="0" smtClean="0">
                <a:latin typeface="+mn-lt"/>
              </a:rPr>
              <a:t>j</a:t>
            </a:r>
            <a:endParaRPr lang="ru-RU" sz="2400" i="1" dirty="0">
              <a:latin typeface="+mn-lt"/>
            </a:endParaRPr>
          </a:p>
        </p:txBody>
      </p:sp>
      <p:sp>
        <p:nvSpPr>
          <p:cNvPr id="31" name="TextBox 30"/>
          <p:cNvSpPr txBox="1"/>
          <p:nvPr/>
        </p:nvSpPr>
        <p:spPr>
          <a:xfrm>
            <a:off x="1828800" y="2362200"/>
            <a:ext cx="938077"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φ</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2" name="TextBox 31"/>
          <p:cNvSpPr txBox="1"/>
          <p:nvPr/>
        </p:nvSpPr>
        <p:spPr>
          <a:xfrm>
            <a:off x="2857096" y="2514600"/>
            <a:ext cx="1486304"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γ</a:t>
            </a:r>
            <a:r>
              <a:rPr lang="en-US" sz="2400"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22" name="TextBox 21"/>
          <p:cNvSpPr txBox="1"/>
          <p:nvPr/>
        </p:nvSpPr>
        <p:spPr>
          <a:xfrm>
            <a:off x="685800" y="5558135"/>
            <a:ext cx="5418471" cy="461665"/>
          </a:xfrm>
          <a:prstGeom prst="rect">
            <a:avLst/>
          </a:prstGeom>
          <a:noFill/>
        </p:spPr>
        <p:txBody>
          <a:bodyPr wrap="none" rtlCol="0">
            <a:spAutoFit/>
          </a:bodyPr>
          <a:lstStyle/>
          <a:p>
            <a:r>
              <a:rPr lang="el-GR" sz="2400" i="1" dirty="0" smtClean="0">
                <a:latin typeface="+mn-lt"/>
              </a:rPr>
              <a:t>γ</a:t>
            </a:r>
            <a:r>
              <a:rPr lang="en-US" sz="2400"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 is the facility in </a:t>
            </a:r>
            <a:r>
              <a:rPr lang="en-US" sz="2400" i="1" dirty="0" smtClean="0">
                <a:solidFill>
                  <a:srgbClr val="000000"/>
                </a:solidFill>
                <a:latin typeface="Times New Roman"/>
              </a:rPr>
              <a:t>H</a:t>
            </a:r>
            <a:r>
              <a:rPr lang="en-US" sz="2400" dirty="0" smtClean="0">
                <a:latin typeface="+mn-lt"/>
              </a:rPr>
              <a:t> closest to</a:t>
            </a:r>
            <a:r>
              <a:rPr lang="ru-RU" sz="2400" dirty="0" smtClean="0">
                <a:latin typeface="+mn-lt"/>
              </a:rPr>
              <a:t> </a:t>
            </a:r>
            <a:r>
              <a:rPr lang="el-GR" sz="2400" i="1" dirty="0" smtClean="0">
                <a:solidFill>
                  <a:srgbClr val="000000"/>
                </a:solidFill>
                <a:latin typeface="Times New Roman"/>
              </a:rPr>
              <a:t>φ</a:t>
            </a:r>
            <a:r>
              <a:rPr lang="en-US" sz="2400" i="1" dirty="0" smtClean="0">
                <a:solidFill>
                  <a:srgbClr val="000000"/>
                </a:solidFill>
                <a:latin typeface="Times New Roman"/>
              </a:rPr>
              <a:t>*</a:t>
            </a:r>
            <a:r>
              <a:rPr lang="en-US" sz="2400" dirty="0" smtClean="0">
                <a:solidFill>
                  <a:srgbClr val="000000"/>
                </a:solidFill>
                <a:latin typeface="Times New Roman"/>
              </a:rPr>
              <a:t>(</a:t>
            </a:r>
            <a:r>
              <a:rPr lang="en-US" sz="2400" i="1" dirty="0" smtClean="0">
                <a:solidFill>
                  <a:srgbClr val="000000"/>
                </a:solidFill>
                <a:latin typeface="Times New Roman"/>
              </a:rPr>
              <a:t>j</a:t>
            </a:r>
            <a:r>
              <a:rPr lang="en-US" sz="2400" dirty="0" smtClean="0">
                <a:solidFill>
                  <a:srgbClr val="000000"/>
                </a:solidFill>
                <a:latin typeface="Times New Roman"/>
              </a:rPr>
              <a:t>).</a:t>
            </a:r>
            <a:endParaRPr lang="ru-RU" sz="2400" dirty="0">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2B63691E-9609-412B-97F5-46C9079CA053}" type="slidenum">
              <a:rPr lang="en-US"/>
              <a:pPr/>
              <a:t>15</a:t>
            </a:fld>
            <a:endParaRPr lang="en-US"/>
          </a:p>
        </p:txBody>
      </p:sp>
      <p:sp>
        <p:nvSpPr>
          <p:cNvPr id="137218" name="Rectangle 2"/>
          <p:cNvSpPr>
            <a:spLocks noGrp="1" noChangeArrowheads="1"/>
          </p:cNvSpPr>
          <p:nvPr>
            <p:ph type="title"/>
          </p:nvPr>
        </p:nvSpPr>
        <p:spPr/>
        <p:txBody>
          <a:bodyPr/>
          <a:lstStyle/>
          <a:p>
            <a:r>
              <a:rPr lang="en-US" sz="4000" dirty="0" smtClean="0"/>
              <a:t>Cost of Reassigning</a:t>
            </a:r>
            <a:endParaRPr lang="ru-RU" sz="4000" dirty="0"/>
          </a:p>
        </p:txBody>
      </p:sp>
      <p:sp>
        <p:nvSpPr>
          <p:cNvPr id="137219" name="Rectangle 3"/>
          <p:cNvSpPr>
            <a:spLocks noGrp="1" noChangeArrowheads="1"/>
          </p:cNvSpPr>
          <p:nvPr>
            <p:ph type="body" idx="1"/>
          </p:nvPr>
        </p:nvSpPr>
        <p:spPr/>
        <p:txBody>
          <a:bodyPr/>
          <a:lstStyle/>
          <a:p>
            <a:pPr>
              <a:buFontTx/>
              <a:buNone/>
            </a:pPr>
            <a:r>
              <a:rPr lang="en-US" dirty="0"/>
              <a:t> </a:t>
            </a:r>
            <a:r>
              <a:rPr lang="en-US" b="1" dirty="0" smtClean="0">
                <a:solidFill>
                  <a:srgbClr val="CC3399"/>
                </a:solidFill>
              </a:rPr>
              <a:t>Lemma </a:t>
            </a:r>
            <a:r>
              <a:rPr lang="ru-RU" b="1" dirty="0" smtClean="0">
                <a:solidFill>
                  <a:srgbClr val="CC3399"/>
                </a:solidFill>
              </a:rPr>
              <a:t>5</a:t>
            </a:r>
            <a:r>
              <a:rPr lang="en-US" b="1" dirty="0" smtClean="0">
                <a:solidFill>
                  <a:srgbClr val="CC3399"/>
                </a:solidFill>
              </a:rPr>
              <a:t>.</a:t>
            </a:r>
            <a:r>
              <a:rPr lang="ru-RU" b="1" dirty="0" smtClean="0">
                <a:solidFill>
                  <a:srgbClr val="CC3399"/>
                </a:solidFill>
              </a:rPr>
              <a:t>2</a:t>
            </a:r>
          </a:p>
          <a:p>
            <a:pPr>
              <a:buFontTx/>
              <a:buNone/>
            </a:pPr>
            <a:r>
              <a:rPr lang="ru-RU" dirty="0" smtClean="0"/>
              <a:t>    </a:t>
            </a:r>
            <a:r>
              <a:rPr lang="en-US" dirty="0" smtClean="0"/>
              <a:t>Consider any client </a:t>
            </a:r>
            <a:r>
              <a:rPr lang="en-US" i="1" dirty="0" smtClean="0"/>
              <a:t>j</a:t>
            </a:r>
            <a:r>
              <a:rPr lang="en-US" dirty="0" smtClean="0"/>
              <a:t> for which</a:t>
            </a:r>
            <a:r>
              <a:rPr lang="ru-RU" dirty="0" smtClean="0"/>
              <a:t> </a:t>
            </a:r>
            <a:r>
              <a:rPr lang="en-US" i="1" dirty="0" smtClean="0"/>
              <a:t>φ</a:t>
            </a:r>
            <a:r>
              <a:rPr lang="en-US" dirty="0" smtClean="0"/>
              <a:t>(</a:t>
            </a:r>
            <a:r>
              <a:rPr lang="en-US" i="1" dirty="0" smtClean="0"/>
              <a:t>j</a:t>
            </a:r>
            <a:r>
              <a:rPr lang="en-US" dirty="0" smtClean="0"/>
              <a:t>) = </a:t>
            </a:r>
            <a:r>
              <a:rPr lang="en-US" i="1" dirty="0" err="1" smtClean="0"/>
              <a:t>i</a:t>
            </a:r>
            <a:r>
              <a:rPr lang="ru-RU" dirty="0" smtClean="0"/>
              <a:t> </a:t>
            </a:r>
            <a:r>
              <a:rPr lang="en-US" dirty="0" smtClean="0"/>
              <a:t>is not equal to</a:t>
            </a:r>
            <a:r>
              <a:rPr lang="ru-RU" dirty="0" smtClean="0"/>
              <a:t> </a:t>
            </a:r>
            <a:r>
              <a:rPr lang="en-US" i="1" dirty="0" err="1" smtClean="0"/>
              <a:t>i</a:t>
            </a:r>
            <a:r>
              <a:rPr lang="en-US" dirty="0" smtClean="0"/>
              <a:t>′ = </a:t>
            </a:r>
            <a:r>
              <a:rPr lang="el-GR" dirty="0" smtClean="0"/>
              <a:t>γ</a:t>
            </a:r>
            <a:r>
              <a:rPr lang="en-US" dirty="0" smtClean="0"/>
              <a:t>(</a:t>
            </a:r>
            <a:r>
              <a:rPr lang="en-US" i="1" dirty="0" smtClean="0"/>
              <a:t>φ*</a:t>
            </a:r>
            <a:r>
              <a:rPr lang="en-US" dirty="0" smtClean="0"/>
              <a:t>(</a:t>
            </a:r>
            <a:r>
              <a:rPr lang="en-US" i="1" dirty="0" smtClean="0"/>
              <a:t>j</a:t>
            </a:r>
            <a:r>
              <a:rPr lang="en-US" dirty="0" smtClean="0"/>
              <a:t>)). Then the increase in cost of reassigning</a:t>
            </a:r>
            <a:r>
              <a:rPr lang="ru-RU" dirty="0" smtClean="0"/>
              <a:t> </a:t>
            </a:r>
            <a:r>
              <a:rPr lang="en-US" dirty="0" smtClean="0"/>
              <a:t>client</a:t>
            </a:r>
            <a:r>
              <a:rPr lang="ru-RU" dirty="0" smtClean="0"/>
              <a:t> </a:t>
            </a:r>
            <a:r>
              <a:rPr lang="en-US" i="1" dirty="0" smtClean="0"/>
              <a:t>j </a:t>
            </a:r>
            <a:r>
              <a:rPr lang="en-US" dirty="0" smtClean="0"/>
              <a:t>to</a:t>
            </a:r>
            <a:r>
              <a:rPr lang="ru-RU" dirty="0" smtClean="0"/>
              <a:t> </a:t>
            </a:r>
            <a:r>
              <a:rPr lang="en-US" i="1" dirty="0" err="1" smtClean="0"/>
              <a:t>i</a:t>
            </a:r>
            <a:r>
              <a:rPr lang="en-US" dirty="0" smtClean="0"/>
              <a:t>′ (instead of to </a:t>
            </a:r>
            <a:r>
              <a:rPr lang="en-US" i="1" dirty="0" err="1" smtClean="0"/>
              <a:t>i</a:t>
            </a:r>
            <a:r>
              <a:rPr lang="en-US" dirty="0" smtClean="0"/>
              <a:t>) is at most</a:t>
            </a:r>
            <a:r>
              <a:rPr lang="ru-RU" dirty="0" smtClean="0"/>
              <a:t> 2</a:t>
            </a:r>
            <a:r>
              <a:rPr lang="en-US" i="1" dirty="0" err="1" smtClean="0"/>
              <a:t>c</a:t>
            </a:r>
            <a:r>
              <a:rPr lang="en-US" i="1" baseline="-25000" dirty="0" err="1" smtClean="0"/>
              <a:t>j</a:t>
            </a:r>
            <a:r>
              <a:rPr lang="en-US" baseline="-25000" dirty="0" err="1"/>
              <a:t>,</a:t>
            </a:r>
            <a:r>
              <a:rPr lang="en-US" i="1" baseline="-25000" dirty="0" err="1" smtClean="0"/>
              <a:t>φ</a:t>
            </a:r>
            <a:r>
              <a:rPr lang="en-US" i="1" baseline="-25000" dirty="0" smtClean="0"/>
              <a:t>*</a:t>
            </a:r>
            <a:r>
              <a:rPr lang="en-US" baseline="-25000" dirty="0" smtClean="0"/>
              <a:t>(</a:t>
            </a:r>
            <a:r>
              <a:rPr lang="en-US" i="1" baseline="-25000" dirty="0" smtClean="0"/>
              <a:t>j</a:t>
            </a:r>
            <a:r>
              <a:rPr lang="en-US" baseline="-25000" dirty="0" smtClean="0"/>
              <a:t>)</a:t>
            </a:r>
            <a:r>
              <a:rPr lang="en-US" dirty="0" smtClean="0"/>
              <a:t>.</a:t>
            </a:r>
            <a:endParaRPr lang="ru-RU" b="1" dirty="0" smtClean="0">
              <a:solidFill>
                <a:srgbClr val="CC3399"/>
              </a:solidFill>
            </a:endParaRPr>
          </a:p>
          <a:p>
            <a:pPr>
              <a:buFontTx/>
              <a:buNone/>
            </a:pPr>
            <a:r>
              <a:rPr lang="ru-RU" b="1" dirty="0" smtClean="0">
                <a:solidFill>
                  <a:srgbClr val="CC3399"/>
                </a:solidFill>
              </a:rPr>
              <a:t> </a:t>
            </a:r>
            <a:endParaRPr lang="ru-RU" b="1" dirty="0">
              <a:solidFill>
                <a:srgbClr val="CC339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60A156A5-FEF8-4EDD-865F-1AE3AD151B63}" type="slidenum">
              <a:rPr lang="en-US"/>
              <a:pPr/>
              <a:t>16</a:t>
            </a:fld>
            <a:endParaRPr lang="en-US"/>
          </a:p>
        </p:txBody>
      </p:sp>
      <p:sp>
        <p:nvSpPr>
          <p:cNvPr id="135170" name="Rectangle 2"/>
          <p:cNvSpPr>
            <a:spLocks noGrp="1" noChangeArrowheads="1"/>
          </p:cNvSpPr>
          <p:nvPr>
            <p:ph type="title"/>
          </p:nvPr>
        </p:nvSpPr>
        <p:spPr>
          <a:xfrm>
            <a:off x="457200" y="274638"/>
            <a:ext cx="8229600" cy="868362"/>
          </a:xfrm>
        </p:spPr>
        <p:txBody>
          <a:bodyPr/>
          <a:lstStyle/>
          <a:p>
            <a:r>
              <a:rPr lang="en-US" sz="3200" dirty="0" smtClean="0"/>
              <a:t>Proof of Lemma </a:t>
            </a:r>
            <a:r>
              <a:rPr lang="ru-RU" sz="3200" dirty="0" smtClean="0"/>
              <a:t>5.</a:t>
            </a:r>
            <a:r>
              <a:rPr lang="en-US" sz="3200" dirty="0" smtClean="0"/>
              <a:t>2</a:t>
            </a:r>
            <a:endParaRPr lang="ru-RU" sz="3200" i="1" dirty="0"/>
          </a:p>
        </p:txBody>
      </p:sp>
      <p:sp>
        <p:nvSpPr>
          <p:cNvPr id="6" name="Овал 5"/>
          <p:cNvSpPr/>
          <p:nvPr/>
        </p:nvSpPr>
        <p:spPr>
          <a:xfrm>
            <a:off x="533400" y="1143000"/>
            <a:ext cx="2514600" cy="21336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2438400" y="2209800"/>
            <a:ext cx="3657600" cy="16002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Блок-схема: узел 7"/>
          <p:cNvSpPr/>
          <p:nvPr/>
        </p:nvSpPr>
        <p:spPr>
          <a:xfrm>
            <a:off x="1676400" y="4114800"/>
            <a:ext cx="457200" cy="457200"/>
          </a:xfrm>
          <a:prstGeom prst="flowChartConnector">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Блок-схема: процесс 8"/>
          <p:cNvSpPr/>
          <p:nvPr/>
        </p:nvSpPr>
        <p:spPr>
          <a:xfrm>
            <a:off x="914400" y="2209800"/>
            <a:ext cx="381000" cy="381000"/>
          </a:xfrm>
          <a:prstGeom prst="flowChartProcess">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Блок-схема: процесс 9"/>
          <p:cNvSpPr/>
          <p:nvPr/>
        </p:nvSpPr>
        <p:spPr>
          <a:xfrm>
            <a:off x="1981200" y="23622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роцесс 10"/>
          <p:cNvSpPr/>
          <p:nvPr/>
        </p:nvSpPr>
        <p:spPr>
          <a:xfrm>
            <a:off x="3276600" y="29718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1447800" y="1143000"/>
            <a:ext cx="444352"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13" name="TextBox 12"/>
          <p:cNvSpPr txBox="1"/>
          <p:nvPr/>
        </p:nvSpPr>
        <p:spPr>
          <a:xfrm>
            <a:off x="5118248" y="2600980"/>
            <a:ext cx="623889"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cxnSp>
        <p:nvCxnSpPr>
          <p:cNvPr id="15" name="Прямая соединительная линия 14"/>
          <p:cNvCxnSpPr>
            <a:stCxn id="8" idx="1"/>
            <a:endCxn id="9" idx="2"/>
          </p:cNvCxnSpPr>
          <p:nvPr/>
        </p:nvCxnSpPr>
        <p:spPr>
          <a:xfrm flipH="1" flipV="1">
            <a:off x="1104900" y="2590800"/>
            <a:ext cx="638455" cy="15909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a:stCxn id="8" idx="0"/>
            <a:endCxn id="10" idx="2"/>
          </p:cNvCxnSpPr>
          <p:nvPr/>
        </p:nvCxnSpPr>
        <p:spPr>
          <a:xfrm flipV="1">
            <a:off x="1905000" y="2743200"/>
            <a:ext cx="266700" cy="1371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8" idx="7"/>
            <a:endCxn id="11" idx="2"/>
          </p:cNvCxnSpPr>
          <p:nvPr/>
        </p:nvCxnSpPr>
        <p:spPr>
          <a:xfrm flipV="1">
            <a:off x="2066645" y="3352800"/>
            <a:ext cx="1400455" cy="828955"/>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1" idx="1"/>
          </p:cNvCxnSpPr>
          <p:nvPr/>
        </p:nvCxnSpPr>
        <p:spPr>
          <a:xfrm flipH="1" flipV="1">
            <a:off x="2438400" y="2590800"/>
            <a:ext cx="838200" cy="571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970106" y="2510135"/>
            <a:ext cx="306494" cy="461665"/>
          </a:xfrm>
          <a:prstGeom prst="rect">
            <a:avLst/>
          </a:prstGeom>
          <a:noFill/>
        </p:spPr>
        <p:txBody>
          <a:bodyPr wrap="none" rtlCol="0">
            <a:spAutoFit/>
          </a:bodyPr>
          <a:lstStyle/>
          <a:p>
            <a:r>
              <a:rPr lang="el-GR" sz="2400" i="1" dirty="0" smtClean="0">
                <a:latin typeface="+mn-lt"/>
              </a:rPr>
              <a:t>γ</a:t>
            </a:r>
            <a:endParaRPr lang="ru-RU" sz="2400" i="1" dirty="0">
              <a:latin typeface="+mn-lt"/>
            </a:endParaRPr>
          </a:p>
        </p:txBody>
      </p:sp>
      <p:sp>
        <p:nvSpPr>
          <p:cNvPr id="29" name="TextBox 28"/>
          <p:cNvSpPr txBox="1"/>
          <p:nvPr/>
        </p:nvSpPr>
        <p:spPr>
          <a:xfrm>
            <a:off x="3746648" y="2905780"/>
            <a:ext cx="1245854"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0" name="TextBox 29"/>
          <p:cNvSpPr txBox="1"/>
          <p:nvPr/>
        </p:nvSpPr>
        <p:spPr>
          <a:xfrm>
            <a:off x="2133600" y="4338935"/>
            <a:ext cx="269626" cy="461665"/>
          </a:xfrm>
          <a:prstGeom prst="rect">
            <a:avLst/>
          </a:prstGeom>
          <a:noFill/>
        </p:spPr>
        <p:txBody>
          <a:bodyPr wrap="none" rtlCol="0">
            <a:spAutoFit/>
          </a:bodyPr>
          <a:lstStyle/>
          <a:p>
            <a:r>
              <a:rPr lang="en-US" sz="2400" i="1" dirty="0" smtClean="0">
                <a:latin typeface="+mn-lt"/>
              </a:rPr>
              <a:t>j</a:t>
            </a:r>
            <a:endParaRPr lang="ru-RU" sz="2400" i="1" dirty="0">
              <a:latin typeface="+mn-lt"/>
            </a:endParaRPr>
          </a:p>
        </p:txBody>
      </p:sp>
      <p:sp>
        <p:nvSpPr>
          <p:cNvPr id="31" name="TextBox 30"/>
          <p:cNvSpPr txBox="1"/>
          <p:nvPr/>
        </p:nvSpPr>
        <p:spPr>
          <a:xfrm>
            <a:off x="533400" y="1752600"/>
            <a:ext cx="938077"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φ</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2" name="TextBox 31"/>
          <p:cNvSpPr txBox="1"/>
          <p:nvPr/>
        </p:nvSpPr>
        <p:spPr>
          <a:xfrm>
            <a:off x="1561696" y="1905000"/>
            <a:ext cx="1486304"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γ</a:t>
            </a:r>
            <a:r>
              <a:rPr lang="en-US" sz="2400"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4" name="Блок-схема: процесс 33"/>
          <p:cNvSpPr/>
          <p:nvPr/>
        </p:nvSpPr>
        <p:spPr>
          <a:xfrm>
            <a:off x="1447800" y="27432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TextBox 34"/>
          <p:cNvSpPr txBox="1"/>
          <p:nvPr/>
        </p:nvSpPr>
        <p:spPr>
          <a:xfrm>
            <a:off x="914400" y="4876800"/>
            <a:ext cx="6323206" cy="1569660"/>
          </a:xfrm>
          <a:prstGeom prst="rect">
            <a:avLst/>
          </a:prstGeom>
          <a:noFill/>
        </p:spPr>
        <p:txBody>
          <a:bodyPr wrap="none" rtlCol="0">
            <a:spAutoFit/>
          </a:bodyPr>
          <a:lstStyle/>
          <a:p>
            <a:r>
              <a:rPr lang="en-US" sz="2400" dirty="0" smtClean="0">
                <a:latin typeface="+mj-lt"/>
              </a:rPr>
              <a:t>Consider a client </a:t>
            </a:r>
            <a:r>
              <a:rPr lang="en-US" sz="2400" i="1" dirty="0" smtClean="0">
                <a:latin typeface="+mj-lt"/>
              </a:rPr>
              <a:t>j</a:t>
            </a:r>
            <a:r>
              <a:rPr lang="en-US" sz="2400" dirty="0" smtClean="0">
                <a:latin typeface="+mj-lt"/>
              </a:rPr>
              <a:t> currently being served by </a:t>
            </a:r>
            <a:r>
              <a:rPr lang="en-US" sz="2400" i="1" dirty="0" err="1" smtClean="0">
                <a:latin typeface="+mj-lt"/>
              </a:rPr>
              <a:t>i</a:t>
            </a:r>
            <a:r>
              <a:rPr lang="en-US" sz="2400" dirty="0" smtClean="0">
                <a:latin typeface="+mj-lt"/>
              </a:rPr>
              <a:t>, </a:t>
            </a:r>
          </a:p>
          <a:p>
            <a:r>
              <a:rPr lang="en-US" sz="2400" dirty="0" smtClean="0">
                <a:latin typeface="+mj-lt"/>
              </a:rPr>
              <a:t>where its facility in </a:t>
            </a:r>
            <a:r>
              <a:rPr lang="en-US" sz="2400" i="1" dirty="0" smtClean="0">
                <a:latin typeface="+mj-lt"/>
              </a:rPr>
              <a:t>H</a:t>
            </a:r>
            <a:r>
              <a:rPr lang="en-US" sz="2400" dirty="0" smtClean="0">
                <a:latin typeface="+mj-lt"/>
              </a:rPr>
              <a:t>*, </a:t>
            </a:r>
            <a:r>
              <a:rPr lang="en-US" sz="2400" i="1" dirty="0" err="1" smtClean="0">
                <a:latin typeface="+mj-lt"/>
              </a:rPr>
              <a:t>i</a:t>
            </a:r>
            <a:r>
              <a:rPr lang="en-US" sz="2400" dirty="0" smtClean="0">
                <a:latin typeface="+mj-lt"/>
              </a:rPr>
              <a:t>*=</a:t>
            </a:r>
            <a:r>
              <a:rPr lang="el-GR" sz="2400" i="1" dirty="0" smtClean="0">
                <a:solidFill>
                  <a:srgbClr val="000000"/>
                </a:solidFill>
                <a:latin typeface="Times New Roman"/>
              </a:rPr>
              <a:t> φ</a:t>
            </a:r>
            <a:r>
              <a:rPr lang="en-US" sz="2400" i="1" dirty="0" smtClean="0">
                <a:solidFill>
                  <a:srgbClr val="000000"/>
                </a:solidFill>
                <a:latin typeface="Times New Roman"/>
              </a:rPr>
              <a:t>*</a:t>
            </a:r>
            <a:r>
              <a:rPr lang="en-US" sz="2400" dirty="0" smtClean="0">
                <a:solidFill>
                  <a:srgbClr val="000000"/>
                </a:solidFill>
                <a:latin typeface="Times New Roman"/>
              </a:rPr>
              <a:t>(</a:t>
            </a:r>
            <a:r>
              <a:rPr lang="en-US" sz="2400" i="1" dirty="0" smtClean="0">
                <a:solidFill>
                  <a:srgbClr val="000000"/>
                </a:solidFill>
                <a:latin typeface="Times New Roman"/>
              </a:rPr>
              <a:t>j</a:t>
            </a:r>
            <a:r>
              <a:rPr lang="en-US" sz="2400" dirty="0" smtClean="0">
                <a:solidFill>
                  <a:srgbClr val="000000"/>
                </a:solidFill>
                <a:latin typeface="Times New Roman"/>
              </a:rPr>
              <a:t>), is such that </a:t>
            </a:r>
          </a:p>
          <a:p>
            <a:r>
              <a:rPr lang="en-US" sz="2400" i="1" dirty="0" err="1" smtClean="0">
                <a:solidFill>
                  <a:srgbClr val="000000"/>
                </a:solidFill>
                <a:latin typeface="Times New Roman"/>
              </a:rPr>
              <a:t>i</a:t>
            </a:r>
            <a:r>
              <a:rPr lang="en-US" sz="2400" dirty="0" smtClean="0">
                <a:solidFill>
                  <a:srgbClr val="000000"/>
                </a:solidFill>
                <a:latin typeface="Times New Roman"/>
              </a:rPr>
              <a:t>*’s nearest facility in </a:t>
            </a:r>
            <a:r>
              <a:rPr lang="en-US" sz="2400" i="1" dirty="0" smtClean="0">
                <a:solidFill>
                  <a:srgbClr val="000000"/>
                </a:solidFill>
                <a:latin typeface="Times New Roman"/>
              </a:rPr>
              <a:t>H</a:t>
            </a:r>
            <a:r>
              <a:rPr lang="en-US" sz="2400" dirty="0" smtClean="0">
                <a:solidFill>
                  <a:srgbClr val="000000"/>
                </a:solidFill>
                <a:latin typeface="Times New Roman"/>
              </a:rPr>
              <a:t>, </a:t>
            </a:r>
            <a:r>
              <a:rPr lang="el-GR" sz="2400" i="1" dirty="0" smtClean="0">
                <a:solidFill>
                  <a:srgbClr val="000000"/>
                </a:solidFill>
                <a:latin typeface="Times New Roman"/>
              </a:rPr>
              <a:t>γ</a:t>
            </a:r>
            <a:r>
              <a:rPr lang="en-US" sz="2400" dirty="0" smtClean="0">
                <a:solidFill>
                  <a:srgbClr val="000000"/>
                </a:solidFill>
                <a:latin typeface="Times New Roman"/>
              </a:rPr>
              <a:t>(</a:t>
            </a:r>
            <a:r>
              <a:rPr lang="en-US" sz="2400" i="1" dirty="0" err="1" smtClean="0">
                <a:solidFill>
                  <a:srgbClr val="000000"/>
                </a:solidFill>
                <a:latin typeface="Times New Roman"/>
              </a:rPr>
              <a:t>i</a:t>
            </a:r>
            <a:r>
              <a:rPr lang="en-US" sz="2400" i="1" dirty="0" smtClean="0">
                <a:solidFill>
                  <a:srgbClr val="000000"/>
                </a:solidFill>
                <a:latin typeface="Times New Roman"/>
              </a:rPr>
              <a:t>*</a:t>
            </a:r>
            <a:r>
              <a:rPr lang="en-US" sz="2400" dirty="0" smtClean="0">
                <a:solidFill>
                  <a:srgbClr val="000000"/>
                </a:solidFill>
                <a:latin typeface="Times New Roman"/>
              </a:rPr>
              <a:t>), is not the facility </a:t>
            </a:r>
            <a:r>
              <a:rPr lang="en-US" sz="2400" i="1" dirty="0" err="1" smtClean="0">
                <a:solidFill>
                  <a:srgbClr val="000000"/>
                </a:solidFill>
                <a:latin typeface="Times New Roman"/>
              </a:rPr>
              <a:t>i</a:t>
            </a:r>
            <a:r>
              <a:rPr lang="en-US" sz="2400" dirty="0" smtClean="0">
                <a:solidFill>
                  <a:srgbClr val="000000"/>
                </a:solidFill>
                <a:latin typeface="Times New Roman"/>
              </a:rPr>
              <a:t>.</a:t>
            </a:r>
          </a:p>
          <a:p>
            <a:pPr lvl="0"/>
            <a:r>
              <a:rPr lang="en-US" sz="2400" dirty="0" smtClean="0">
                <a:solidFill>
                  <a:srgbClr val="000000"/>
                </a:solidFill>
                <a:latin typeface="Times New Roman"/>
              </a:rPr>
              <a:t>Let </a:t>
            </a:r>
            <a:r>
              <a:rPr lang="en-US" sz="2400" i="1" dirty="0" err="1" smtClean="0">
                <a:solidFill>
                  <a:srgbClr val="000000"/>
                </a:solidFill>
                <a:latin typeface="Times New Roman"/>
              </a:rPr>
              <a:t>i</a:t>
            </a:r>
            <a:r>
              <a:rPr lang="en-US" sz="2400" i="1" dirty="0" smtClean="0">
                <a:solidFill>
                  <a:srgbClr val="000000"/>
                </a:solidFill>
                <a:latin typeface="Times New Roman"/>
              </a:rPr>
              <a:t>′=</a:t>
            </a:r>
            <a:r>
              <a:rPr lang="el-GR" sz="2400" i="1" dirty="0" smtClean="0">
                <a:solidFill>
                  <a:srgbClr val="000000"/>
                </a:solidFill>
                <a:latin typeface="Times New Roman"/>
              </a:rPr>
              <a:t>γ</a:t>
            </a:r>
            <a:r>
              <a:rPr lang="en-US" sz="2400" dirty="0" smtClean="0">
                <a:solidFill>
                  <a:srgbClr val="000000"/>
                </a:solidFill>
                <a:latin typeface="Times New Roman"/>
              </a:rPr>
              <a:t>(</a:t>
            </a:r>
            <a:r>
              <a:rPr lang="el-GR" sz="2400" i="1" dirty="0" smtClean="0">
                <a:solidFill>
                  <a:srgbClr val="000000"/>
                </a:solidFill>
                <a:latin typeface="Times New Roman"/>
              </a:rPr>
              <a:t>φ</a:t>
            </a:r>
            <a:r>
              <a:rPr lang="en-US" sz="2400" i="1" dirty="0" smtClean="0">
                <a:solidFill>
                  <a:srgbClr val="000000"/>
                </a:solidFill>
                <a:latin typeface="Times New Roman"/>
              </a:rPr>
              <a:t>*</a:t>
            </a:r>
            <a:r>
              <a:rPr lang="en-US" sz="2400" dirty="0" smtClean="0">
                <a:solidFill>
                  <a:srgbClr val="000000"/>
                </a:solidFill>
                <a:latin typeface="Times New Roman"/>
              </a:rPr>
              <a:t>(</a:t>
            </a:r>
            <a:r>
              <a:rPr lang="en-US" sz="2400" i="1" dirty="0" smtClean="0">
                <a:solidFill>
                  <a:srgbClr val="000000"/>
                </a:solidFill>
                <a:latin typeface="Times New Roman"/>
              </a:rPr>
              <a:t>j</a:t>
            </a:r>
            <a:r>
              <a:rPr lang="en-US" sz="2400" dirty="0" smtClean="0">
                <a:solidFill>
                  <a:srgbClr val="000000"/>
                </a:solidFill>
                <a:latin typeface="Times New Roman"/>
              </a:rPr>
              <a:t>)).</a:t>
            </a:r>
            <a:endParaRPr lang="ru-RU" sz="2400" dirty="0" smtClean="0">
              <a:solidFill>
                <a:srgbClr val="000000"/>
              </a:solidFill>
              <a:latin typeface="Times New Roman"/>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60A156A5-FEF8-4EDD-865F-1AE3AD151B63}" type="slidenum">
              <a:rPr lang="en-US"/>
              <a:pPr/>
              <a:t>17</a:t>
            </a:fld>
            <a:endParaRPr lang="en-US"/>
          </a:p>
        </p:txBody>
      </p:sp>
      <p:sp>
        <p:nvSpPr>
          <p:cNvPr id="135170" name="Rectangle 2"/>
          <p:cNvSpPr>
            <a:spLocks noGrp="1" noChangeArrowheads="1"/>
          </p:cNvSpPr>
          <p:nvPr>
            <p:ph type="title"/>
          </p:nvPr>
        </p:nvSpPr>
        <p:spPr>
          <a:xfrm>
            <a:off x="457200" y="274638"/>
            <a:ext cx="8229600" cy="868362"/>
          </a:xfrm>
        </p:spPr>
        <p:txBody>
          <a:bodyPr/>
          <a:lstStyle/>
          <a:p>
            <a:r>
              <a:rPr lang="en-US" sz="3200" dirty="0" smtClean="0"/>
              <a:t>Proof of Lemma </a:t>
            </a:r>
            <a:r>
              <a:rPr lang="ru-RU" sz="3200" dirty="0" smtClean="0"/>
              <a:t>5.</a:t>
            </a:r>
            <a:r>
              <a:rPr lang="en-US" sz="3200" dirty="0" smtClean="0"/>
              <a:t>2</a:t>
            </a:r>
            <a:endParaRPr lang="ru-RU" sz="3200" i="1" dirty="0"/>
          </a:p>
        </p:txBody>
      </p:sp>
      <p:sp>
        <p:nvSpPr>
          <p:cNvPr id="6" name="Овал 5"/>
          <p:cNvSpPr/>
          <p:nvPr/>
        </p:nvSpPr>
        <p:spPr>
          <a:xfrm>
            <a:off x="533400" y="1143000"/>
            <a:ext cx="2514600" cy="21336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2438400" y="2209800"/>
            <a:ext cx="3657600" cy="16002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Блок-схема: узел 7"/>
          <p:cNvSpPr/>
          <p:nvPr/>
        </p:nvSpPr>
        <p:spPr>
          <a:xfrm>
            <a:off x="1676400" y="4114800"/>
            <a:ext cx="457200" cy="457200"/>
          </a:xfrm>
          <a:prstGeom prst="flowChartConnector">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Блок-схема: процесс 8"/>
          <p:cNvSpPr/>
          <p:nvPr/>
        </p:nvSpPr>
        <p:spPr>
          <a:xfrm>
            <a:off x="914400" y="2209800"/>
            <a:ext cx="381000" cy="381000"/>
          </a:xfrm>
          <a:prstGeom prst="flowChartProcess">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Блок-схема: процесс 9"/>
          <p:cNvSpPr/>
          <p:nvPr/>
        </p:nvSpPr>
        <p:spPr>
          <a:xfrm>
            <a:off x="1981200" y="23622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роцесс 10"/>
          <p:cNvSpPr/>
          <p:nvPr/>
        </p:nvSpPr>
        <p:spPr>
          <a:xfrm>
            <a:off x="3276600" y="29718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1447800" y="1143000"/>
            <a:ext cx="444352"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13" name="TextBox 12"/>
          <p:cNvSpPr txBox="1"/>
          <p:nvPr/>
        </p:nvSpPr>
        <p:spPr>
          <a:xfrm>
            <a:off x="5118248" y="2600980"/>
            <a:ext cx="623889"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cxnSp>
        <p:nvCxnSpPr>
          <p:cNvPr id="15" name="Прямая соединительная линия 14"/>
          <p:cNvCxnSpPr>
            <a:stCxn id="8" idx="1"/>
            <a:endCxn id="9" idx="2"/>
          </p:cNvCxnSpPr>
          <p:nvPr/>
        </p:nvCxnSpPr>
        <p:spPr>
          <a:xfrm flipH="1" flipV="1">
            <a:off x="1104900" y="2590800"/>
            <a:ext cx="638455" cy="15909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a:stCxn id="8" idx="0"/>
            <a:endCxn id="10" idx="2"/>
          </p:cNvCxnSpPr>
          <p:nvPr/>
        </p:nvCxnSpPr>
        <p:spPr>
          <a:xfrm flipV="1">
            <a:off x="1905000" y="2743200"/>
            <a:ext cx="266700" cy="1371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8" idx="7"/>
            <a:endCxn id="11" idx="2"/>
          </p:cNvCxnSpPr>
          <p:nvPr/>
        </p:nvCxnSpPr>
        <p:spPr>
          <a:xfrm flipV="1">
            <a:off x="2066645" y="3352800"/>
            <a:ext cx="1400455" cy="828955"/>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1" idx="1"/>
          </p:cNvCxnSpPr>
          <p:nvPr/>
        </p:nvCxnSpPr>
        <p:spPr>
          <a:xfrm flipH="1" flipV="1">
            <a:off x="2438400" y="2590800"/>
            <a:ext cx="838200" cy="571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970106" y="2510135"/>
            <a:ext cx="306494" cy="461665"/>
          </a:xfrm>
          <a:prstGeom prst="rect">
            <a:avLst/>
          </a:prstGeom>
          <a:noFill/>
        </p:spPr>
        <p:txBody>
          <a:bodyPr wrap="none" rtlCol="0">
            <a:spAutoFit/>
          </a:bodyPr>
          <a:lstStyle/>
          <a:p>
            <a:r>
              <a:rPr lang="el-GR" sz="2400" i="1" dirty="0" smtClean="0">
                <a:latin typeface="+mn-lt"/>
              </a:rPr>
              <a:t>γ</a:t>
            </a:r>
            <a:endParaRPr lang="ru-RU" sz="2400" i="1" dirty="0">
              <a:latin typeface="+mn-lt"/>
            </a:endParaRPr>
          </a:p>
        </p:txBody>
      </p:sp>
      <p:sp>
        <p:nvSpPr>
          <p:cNvPr id="29" name="TextBox 28"/>
          <p:cNvSpPr txBox="1"/>
          <p:nvPr/>
        </p:nvSpPr>
        <p:spPr>
          <a:xfrm>
            <a:off x="3746648" y="2905780"/>
            <a:ext cx="1245854"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0" name="TextBox 29"/>
          <p:cNvSpPr txBox="1"/>
          <p:nvPr/>
        </p:nvSpPr>
        <p:spPr>
          <a:xfrm>
            <a:off x="2133600" y="4338935"/>
            <a:ext cx="269626" cy="461665"/>
          </a:xfrm>
          <a:prstGeom prst="rect">
            <a:avLst/>
          </a:prstGeom>
          <a:noFill/>
        </p:spPr>
        <p:txBody>
          <a:bodyPr wrap="none" rtlCol="0">
            <a:spAutoFit/>
          </a:bodyPr>
          <a:lstStyle/>
          <a:p>
            <a:r>
              <a:rPr lang="en-US" sz="2400" i="1" dirty="0" smtClean="0">
                <a:latin typeface="+mn-lt"/>
              </a:rPr>
              <a:t>j</a:t>
            </a:r>
            <a:endParaRPr lang="ru-RU" sz="2400" i="1" dirty="0">
              <a:latin typeface="+mn-lt"/>
            </a:endParaRPr>
          </a:p>
        </p:txBody>
      </p:sp>
      <p:sp>
        <p:nvSpPr>
          <p:cNvPr id="31" name="TextBox 30"/>
          <p:cNvSpPr txBox="1"/>
          <p:nvPr/>
        </p:nvSpPr>
        <p:spPr>
          <a:xfrm>
            <a:off x="533400" y="1752600"/>
            <a:ext cx="938077"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φ</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sp>
        <p:nvSpPr>
          <p:cNvPr id="32" name="TextBox 31"/>
          <p:cNvSpPr txBox="1"/>
          <p:nvPr/>
        </p:nvSpPr>
        <p:spPr>
          <a:xfrm>
            <a:off x="1561696" y="1905000"/>
            <a:ext cx="1486304" cy="461665"/>
          </a:xfrm>
          <a:prstGeom prst="rect">
            <a:avLst/>
          </a:prstGeom>
          <a:noFill/>
        </p:spPr>
        <p:txBody>
          <a:bodyPr wrap="none" rtlCol="0">
            <a:spAutoFit/>
          </a:bodyPr>
          <a:lstStyle/>
          <a:p>
            <a:r>
              <a:rPr lang="en-US" sz="2400" i="1" dirty="0" err="1" smtClean="0">
                <a:latin typeface="+mn-lt"/>
              </a:rPr>
              <a:t>i</a:t>
            </a:r>
            <a:r>
              <a:rPr lang="en-US" sz="2400" i="1" dirty="0" smtClean="0">
                <a:latin typeface="+mn-lt"/>
              </a:rPr>
              <a:t>′=</a:t>
            </a:r>
            <a:r>
              <a:rPr lang="el-GR" sz="2400" i="1" dirty="0" smtClean="0">
                <a:latin typeface="+mn-lt"/>
              </a:rPr>
              <a:t>γ</a:t>
            </a:r>
            <a:r>
              <a:rPr lang="en-US" sz="2400" dirty="0" smtClean="0">
                <a:latin typeface="+mn-lt"/>
              </a:rPr>
              <a:t>(</a:t>
            </a:r>
            <a:r>
              <a:rPr lang="el-GR" sz="2400" i="1" dirty="0" smtClean="0">
                <a:latin typeface="+mn-lt"/>
              </a:rPr>
              <a:t>φ</a:t>
            </a:r>
            <a:r>
              <a:rPr lang="en-US" sz="2400" i="1" dirty="0" smtClean="0">
                <a:latin typeface="+mn-lt"/>
              </a:rPr>
              <a:t>*</a:t>
            </a:r>
            <a:r>
              <a:rPr lang="en-US" sz="2400" dirty="0" smtClean="0">
                <a:latin typeface="+mn-lt"/>
              </a:rPr>
              <a:t>(</a:t>
            </a:r>
            <a:r>
              <a:rPr lang="en-US" sz="2400" i="1" dirty="0" smtClean="0">
                <a:latin typeface="+mn-lt"/>
              </a:rPr>
              <a:t>j</a:t>
            </a:r>
            <a:r>
              <a:rPr lang="en-US" sz="2400" dirty="0" smtClean="0">
                <a:latin typeface="+mn-lt"/>
              </a:rPr>
              <a:t>))</a:t>
            </a:r>
            <a:endParaRPr lang="ru-RU" sz="2400" dirty="0">
              <a:latin typeface="+mn-lt"/>
            </a:endParaRPr>
          </a:p>
        </p:txBody>
      </p:sp>
      <p:graphicFrame>
        <p:nvGraphicFramePr>
          <p:cNvPr id="22" name="Объект 21"/>
          <p:cNvGraphicFramePr>
            <a:graphicFrameLocks noChangeAspect="1"/>
          </p:cNvGraphicFramePr>
          <p:nvPr/>
        </p:nvGraphicFramePr>
        <p:xfrm>
          <a:off x="1662112" y="5029200"/>
          <a:ext cx="6567488" cy="709613"/>
        </p:xfrm>
        <a:graphic>
          <a:graphicData uri="http://schemas.openxmlformats.org/presentationml/2006/ole">
            <p:oleObj spid="_x0000_s162818" name="Формула" r:id="rId3" imgW="2234880" imgH="241200" progId="Equation.3">
              <p:embed/>
            </p:oleObj>
          </a:graphicData>
        </a:graphic>
      </p:graphicFrame>
      <p:graphicFrame>
        <p:nvGraphicFramePr>
          <p:cNvPr id="162819" name="Object 3"/>
          <p:cNvGraphicFramePr>
            <a:graphicFrameLocks noChangeAspect="1"/>
          </p:cNvGraphicFramePr>
          <p:nvPr/>
        </p:nvGraphicFramePr>
        <p:xfrm>
          <a:off x="3048000" y="4114800"/>
          <a:ext cx="1604963" cy="671513"/>
        </p:xfrm>
        <a:graphic>
          <a:graphicData uri="http://schemas.openxmlformats.org/presentationml/2006/ole">
            <p:oleObj spid="_x0000_s162819" name="Формула" r:id="rId4" imgW="545760" imgH="228600" progId="Equation.3">
              <p:embed/>
            </p:oleObj>
          </a:graphicData>
        </a:graphic>
      </p:graphicFrame>
      <p:graphicFrame>
        <p:nvGraphicFramePr>
          <p:cNvPr id="162820" name="Object 4"/>
          <p:cNvGraphicFramePr>
            <a:graphicFrameLocks noChangeAspect="1"/>
          </p:cNvGraphicFramePr>
          <p:nvPr/>
        </p:nvGraphicFramePr>
        <p:xfrm>
          <a:off x="5284788" y="4095750"/>
          <a:ext cx="2465387" cy="709613"/>
        </p:xfrm>
        <a:graphic>
          <a:graphicData uri="http://schemas.openxmlformats.org/presentationml/2006/ole">
            <p:oleObj spid="_x0000_s162820" name="Формула" r:id="rId5" imgW="838080" imgH="241200" progId="Equation.3">
              <p:embed/>
            </p:oleObj>
          </a:graphicData>
        </a:graphic>
      </p:graphicFrame>
      <p:graphicFrame>
        <p:nvGraphicFramePr>
          <p:cNvPr id="162821" name="Object 5"/>
          <p:cNvGraphicFramePr>
            <a:graphicFrameLocks noChangeAspect="1"/>
          </p:cNvGraphicFramePr>
          <p:nvPr/>
        </p:nvGraphicFramePr>
        <p:xfrm>
          <a:off x="3540125" y="5919788"/>
          <a:ext cx="2687638" cy="709612"/>
        </p:xfrm>
        <a:graphic>
          <a:graphicData uri="http://schemas.openxmlformats.org/presentationml/2006/ole">
            <p:oleObj spid="_x0000_s162821" name="Формула" r:id="rId6" imgW="914400" imgH="241200" progId="Equation.3">
              <p:embed/>
            </p:oleObj>
          </a:graphicData>
        </a:graphic>
      </p:graphicFrame>
      <p:cxnSp>
        <p:nvCxnSpPr>
          <p:cNvPr id="27" name="Прямая со стрелкой 26"/>
          <p:cNvCxnSpPr/>
          <p:nvPr/>
        </p:nvCxnSpPr>
        <p:spPr>
          <a:xfrm>
            <a:off x="3886200" y="4800600"/>
            <a:ext cx="457200" cy="38100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p:nvPr/>
        </p:nvCxnSpPr>
        <p:spPr>
          <a:xfrm>
            <a:off x="6096000" y="4800600"/>
            <a:ext cx="228600" cy="38100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4" name="Блок-схема: процесс 33"/>
          <p:cNvSpPr/>
          <p:nvPr/>
        </p:nvSpPr>
        <p:spPr>
          <a:xfrm>
            <a:off x="1447800" y="27432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2B63691E-9609-412B-97F5-46C9079CA053}" type="slidenum">
              <a:rPr lang="en-US"/>
              <a:pPr/>
              <a:t>18</a:t>
            </a:fld>
            <a:endParaRPr lang="en-US"/>
          </a:p>
        </p:txBody>
      </p:sp>
      <p:sp>
        <p:nvSpPr>
          <p:cNvPr id="137218" name="Rectangle 2"/>
          <p:cNvSpPr>
            <a:spLocks noGrp="1" noChangeArrowheads="1"/>
          </p:cNvSpPr>
          <p:nvPr>
            <p:ph type="title"/>
          </p:nvPr>
        </p:nvSpPr>
        <p:spPr/>
        <p:txBody>
          <a:bodyPr/>
          <a:lstStyle/>
          <a:p>
            <a:r>
              <a:rPr lang="en-US" sz="4000" dirty="0" smtClean="0"/>
              <a:t>Cost of Reassigning</a:t>
            </a:r>
            <a:endParaRPr lang="ru-RU" sz="4000" dirty="0"/>
          </a:p>
        </p:txBody>
      </p:sp>
      <p:sp>
        <p:nvSpPr>
          <p:cNvPr id="137219" name="Rectangle 3"/>
          <p:cNvSpPr>
            <a:spLocks noGrp="1" noChangeArrowheads="1"/>
          </p:cNvSpPr>
          <p:nvPr>
            <p:ph type="body" idx="1"/>
          </p:nvPr>
        </p:nvSpPr>
        <p:spPr/>
        <p:txBody>
          <a:bodyPr/>
          <a:lstStyle/>
          <a:p>
            <a:pPr>
              <a:buFontTx/>
              <a:buNone/>
            </a:pPr>
            <a:r>
              <a:rPr lang="en-US" dirty="0"/>
              <a:t> </a:t>
            </a:r>
            <a:r>
              <a:rPr lang="en-US" b="1" dirty="0" smtClean="0">
                <a:solidFill>
                  <a:srgbClr val="CC3399"/>
                </a:solidFill>
              </a:rPr>
              <a:t>Lemma </a:t>
            </a:r>
            <a:r>
              <a:rPr lang="ru-RU" b="1" dirty="0" smtClean="0">
                <a:solidFill>
                  <a:srgbClr val="CC3399"/>
                </a:solidFill>
              </a:rPr>
              <a:t>5</a:t>
            </a:r>
            <a:r>
              <a:rPr lang="en-US" b="1" dirty="0" smtClean="0">
                <a:solidFill>
                  <a:srgbClr val="CC3399"/>
                </a:solidFill>
              </a:rPr>
              <a:t>.</a:t>
            </a:r>
            <a:r>
              <a:rPr lang="ru-RU" b="1" dirty="0" smtClean="0">
                <a:solidFill>
                  <a:srgbClr val="CC3399"/>
                </a:solidFill>
              </a:rPr>
              <a:t>2</a:t>
            </a:r>
          </a:p>
          <a:p>
            <a:pPr>
              <a:buFontTx/>
              <a:buNone/>
            </a:pPr>
            <a:r>
              <a:rPr lang="ru-RU" dirty="0" smtClean="0"/>
              <a:t>    </a:t>
            </a:r>
            <a:r>
              <a:rPr lang="en-US" dirty="0" smtClean="0"/>
              <a:t>Consider any client </a:t>
            </a:r>
            <a:r>
              <a:rPr lang="en-US" i="1" dirty="0" smtClean="0"/>
              <a:t>j</a:t>
            </a:r>
            <a:r>
              <a:rPr lang="en-US" dirty="0" smtClean="0"/>
              <a:t> for which</a:t>
            </a:r>
            <a:r>
              <a:rPr lang="ru-RU" dirty="0" smtClean="0"/>
              <a:t> </a:t>
            </a:r>
            <a:r>
              <a:rPr lang="en-US" i="1" dirty="0" smtClean="0"/>
              <a:t>φ</a:t>
            </a:r>
            <a:r>
              <a:rPr lang="en-US" dirty="0" smtClean="0"/>
              <a:t>(</a:t>
            </a:r>
            <a:r>
              <a:rPr lang="en-US" i="1" dirty="0" smtClean="0"/>
              <a:t>j</a:t>
            </a:r>
            <a:r>
              <a:rPr lang="en-US" dirty="0" smtClean="0"/>
              <a:t>) = </a:t>
            </a:r>
            <a:r>
              <a:rPr lang="en-US" i="1" dirty="0" err="1" smtClean="0"/>
              <a:t>i</a:t>
            </a:r>
            <a:r>
              <a:rPr lang="ru-RU" dirty="0" smtClean="0"/>
              <a:t> </a:t>
            </a:r>
            <a:r>
              <a:rPr lang="en-US" dirty="0" smtClean="0"/>
              <a:t>is not equal to</a:t>
            </a:r>
            <a:r>
              <a:rPr lang="ru-RU" dirty="0" smtClean="0"/>
              <a:t> </a:t>
            </a:r>
            <a:r>
              <a:rPr lang="en-US" i="1" dirty="0" err="1" smtClean="0"/>
              <a:t>i</a:t>
            </a:r>
            <a:r>
              <a:rPr lang="en-US" dirty="0" smtClean="0"/>
              <a:t>′ = </a:t>
            </a:r>
            <a:r>
              <a:rPr lang="el-GR" dirty="0" smtClean="0"/>
              <a:t>γ</a:t>
            </a:r>
            <a:r>
              <a:rPr lang="en-US" dirty="0" smtClean="0"/>
              <a:t>(</a:t>
            </a:r>
            <a:r>
              <a:rPr lang="en-US" i="1" dirty="0" smtClean="0"/>
              <a:t>φ*</a:t>
            </a:r>
            <a:r>
              <a:rPr lang="en-US" dirty="0" smtClean="0"/>
              <a:t>(</a:t>
            </a:r>
            <a:r>
              <a:rPr lang="en-US" i="1" dirty="0" smtClean="0"/>
              <a:t>j</a:t>
            </a:r>
            <a:r>
              <a:rPr lang="en-US" dirty="0" smtClean="0"/>
              <a:t>)). Then the increase in cost of reassigning</a:t>
            </a:r>
            <a:r>
              <a:rPr lang="ru-RU" dirty="0" smtClean="0"/>
              <a:t> </a:t>
            </a:r>
            <a:r>
              <a:rPr lang="en-US" dirty="0" smtClean="0"/>
              <a:t>client</a:t>
            </a:r>
            <a:r>
              <a:rPr lang="ru-RU" dirty="0" smtClean="0"/>
              <a:t> </a:t>
            </a:r>
            <a:r>
              <a:rPr lang="en-US" i="1" dirty="0" smtClean="0"/>
              <a:t>j </a:t>
            </a:r>
            <a:r>
              <a:rPr lang="en-US" dirty="0" smtClean="0"/>
              <a:t>to</a:t>
            </a:r>
            <a:r>
              <a:rPr lang="ru-RU" dirty="0" smtClean="0"/>
              <a:t> </a:t>
            </a:r>
            <a:r>
              <a:rPr lang="en-US" i="1" dirty="0" err="1" smtClean="0"/>
              <a:t>i</a:t>
            </a:r>
            <a:r>
              <a:rPr lang="en-US" dirty="0" smtClean="0"/>
              <a:t>′ (instead of to </a:t>
            </a:r>
            <a:r>
              <a:rPr lang="en-US" i="1" dirty="0" err="1" smtClean="0"/>
              <a:t>i</a:t>
            </a:r>
            <a:r>
              <a:rPr lang="en-US" dirty="0" smtClean="0"/>
              <a:t>) is at most</a:t>
            </a:r>
            <a:r>
              <a:rPr lang="ru-RU" dirty="0" smtClean="0"/>
              <a:t> 2</a:t>
            </a:r>
            <a:r>
              <a:rPr lang="en-US" i="1" dirty="0" err="1" smtClean="0"/>
              <a:t>c</a:t>
            </a:r>
            <a:r>
              <a:rPr lang="en-US" i="1" baseline="-25000" dirty="0" err="1" smtClean="0"/>
              <a:t>j</a:t>
            </a:r>
            <a:r>
              <a:rPr lang="en-US" baseline="-25000" dirty="0" err="1"/>
              <a:t>,</a:t>
            </a:r>
            <a:r>
              <a:rPr lang="en-US" i="1" baseline="-25000" dirty="0" err="1" smtClean="0"/>
              <a:t>φ</a:t>
            </a:r>
            <a:r>
              <a:rPr lang="en-US" i="1" baseline="-25000" dirty="0" smtClean="0"/>
              <a:t>*</a:t>
            </a:r>
            <a:r>
              <a:rPr lang="en-US" baseline="-25000" dirty="0" smtClean="0"/>
              <a:t>(</a:t>
            </a:r>
            <a:r>
              <a:rPr lang="en-US" i="1" baseline="-25000" dirty="0" smtClean="0"/>
              <a:t>j</a:t>
            </a:r>
            <a:r>
              <a:rPr lang="en-US" baseline="-25000" dirty="0" smtClean="0"/>
              <a:t>)</a:t>
            </a:r>
            <a:r>
              <a:rPr lang="en-US" dirty="0" smtClean="0"/>
              <a:t>.</a:t>
            </a:r>
          </a:p>
          <a:p>
            <a:pPr>
              <a:buFontTx/>
              <a:buNone/>
            </a:pPr>
            <a:endParaRPr lang="en-US" b="1" dirty="0" smtClean="0">
              <a:solidFill>
                <a:srgbClr val="CC3399"/>
              </a:solidFill>
            </a:endParaRPr>
          </a:p>
          <a:p>
            <a:pPr>
              <a:buFontTx/>
              <a:buNone/>
            </a:pPr>
            <a:r>
              <a:rPr lang="en-US" dirty="0" smtClean="0"/>
              <a:t>   We will apply this lemma both when </a:t>
            </a:r>
            <a:r>
              <a:rPr lang="en-US" i="1" dirty="0" err="1" smtClean="0"/>
              <a:t>i</a:t>
            </a:r>
            <a:r>
              <a:rPr lang="en-US" dirty="0" smtClean="0"/>
              <a:t> is deleted and </a:t>
            </a:r>
            <a:r>
              <a:rPr lang="en-US" i="1" dirty="0" err="1" smtClean="0"/>
              <a:t>i</a:t>
            </a:r>
            <a:r>
              <a:rPr lang="en-US" dirty="0" smtClean="0"/>
              <a:t> is swapped out of the solution.</a:t>
            </a:r>
            <a:endParaRPr lang="ru-RU" dirty="0" smtClean="0"/>
          </a:p>
          <a:p>
            <a:pPr>
              <a:buFontTx/>
              <a:buNone/>
            </a:pPr>
            <a:r>
              <a:rPr lang="ru-RU" b="1" dirty="0" smtClean="0">
                <a:solidFill>
                  <a:srgbClr val="CC3399"/>
                </a:solidFill>
              </a:rPr>
              <a:t> </a:t>
            </a:r>
            <a:endParaRPr lang="ru-RU" b="1" dirty="0">
              <a:solidFill>
                <a:srgbClr val="CC339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FC8B8674-7B5E-472B-A8F7-637A2BEF6FE5}" type="slidenum">
              <a:rPr lang="en-US"/>
              <a:pPr/>
              <a:t>19</a:t>
            </a:fld>
            <a:endParaRPr lang="en-US"/>
          </a:p>
        </p:txBody>
      </p:sp>
      <p:sp>
        <p:nvSpPr>
          <p:cNvPr id="132098" name="Rectangle 2"/>
          <p:cNvSpPr>
            <a:spLocks noGrp="1" noChangeArrowheads="1"/>
          </p:cNvSpPr>
          <p:nvPr>
            <p:ph type="title"/>
          </p:nvPr>
        </p:nvSpPr>
        <p:spPr/>
        <p:txBody>
          <a:bodyPr/>
          <a:lstStyle/>
          <a:p>
            <a:r>
              <a:rPr lang="en-US" sz="4000" dirty="0" smtClean="0"/>
              <a:t>An upper bound on </a:t>
            </a:r>
            <a:r>
              <a:rPr lang="en-US" sz="4000" i="1" dirty="0" smtClean="0">
                <a:sym typeface="Symbol"/>
              </a:rPr>
              <a:t>X</a:t>
            </a:r>
            <a:r>
              <a:rPr lang="en-US" sz="4000" i="1" baseline="-25000" dirty="0" smtClean="0">
                <a:sym typeface="Symbol"/>
              </a:rPr>
              <a:t>H</a:t>
            </a:r>
            <a:endParaRPr lang="en-US" sz="4000" dirty="0"/>
          </a:p>
        </p:txBody>
      </p:sp>
      <p:sp>
        <p:nvSpPr>
          <p:cNvPr id="132099" name="Rectangle 3"/>
          <p:cNvSpPr>
            <a:spLocks noGrp="1" noChangeArrowheads="1"/>
          </p:cNvSpPr>
          <p:nvPr>
            <p:ph type="body" idx="1"/>
          </p:nvPr>
        </p:nvSpPr>
        <p:spPr>
          <a:xfrm>
            <a:off x="304800" y="1828800"/>
            <a:ext cx="8305800" cy="3276600"/>
          </a:xfrm>
        </p:spPr>
        <p:txBody>
          <a:bodyPr/>
          <a:lstStyle/>
          <a:p>
            <a:pPr>
              <a:buFontTx/>
              <a:buNone/>
            </a:pPr>
            <a:r>
              <a:rPr lang="en-US" sz="3600" b="1" dirty="0" smtClean="0">
                <a:solidFill>
                  <a:srgbClr val="CC3399"/>
                </a:solidFill>
              </a:rPr>
              <a:t>Lemma </a:t>
            </a:r>
            <a:r>
              <a:rPr lang="ru-RU" sz="3600" b="1" dirty="0" smtClean="0">
                <a:solidFill>
                  <a:srgbClr val="CC3399"/>
                </a:solidFill>
              </a:rPr>
              <a:t>5</a:t>
            </a:r>
            <a:r>
              <a:rPr lang="en-US" sz="3600" b="1" dirty="0" smtClean="0">
                <a:solidFill>
                  <a:srgbClr val="CC3399"/>
                </a:solidFill>
              </a:rPr>
              <a:t>.</a:t>
            </a:r>
            <a:r>
              <a:rPr lang="ru-RU" sz="3600" b="1" dirty="0" smtClean="0">
                <a:solidFill>
                  <a:srgbClr val="CC3399"/>
                </a:solidFill>
              </a:rPr>
              <a:t>3 </a:t>
            </a:r>
            <a:endParaRPr lang="ru-RU" sz="3600" b="1" dirty="0">
              <a:solidFill>
                <a:srgbClr val="CC3399"/>
              </a:solidFill>
            </a:endParaRPr>
          </a:p>
          <a:p>
            <a:pPr>
              <a:buNone/>
            </a:pPr>
            <a:r>
              <a:rPr lang="ru-RU" sz="3600" dirty="0"/>
              <a:t>   </a:t>
            </a:r>
            <a:r>
              <a:rPr lang="en-US" sz="3600" dirty="0" smtClean="0"/>
              <a:t>Let </a:t>
            </a:r>
            <a:r>
              <a:rPr lang="en-US" i="1" dirty="0" smtClean="0"/>
              <a:t>H</a:t>
            </a:r>
            <a:r>
              <a:rPr lang="ru-RU" i="1" dirty="0" smtClean="0"/>
              <a:t> </a:t>
            </a:r>
            <a:r>
              <a:rPr lang="en-US" dirty="0" smtClean="0"/>
              <a:t>and</a:t>
            </a:r>
            <a:r>
              <a:rPr lang="ru-RU" dirty="0" smtClean="0"/>
              <a:t> </a:t>
            </a:r>
            <a:r>
              <a:rPr lang="en-US" i="1" dirty="0" smtClean="0">
                <a:sym typeface="Symbol"/>
              </a:rPr>
              <a:t></a:t>
            </a:r>
            <a:r>
              <a:rPr lang="en-US" i="1" baseline="-25000" dirty="0" smtClean="0">
                <a:sym typeface="Symbol"/>
              </a:rPr>
              <a:t>H</a:t>
            </a:r>
            <a:r>
              <a:rPr lang="ru-RU" i="1" baseline="-25000" dirty="0" smtClean="0">
                <a:sym typeface="Symbol"/>
              </a:rPr>
              <a:t> </a:t>
            </a:r>
            <a:r>
              <a:rPr lang="en-US" dirty="0" smtClean="0">
                <a:sym typeface="Symbol"/>
              </a:rPr>
              <a:t>be a locally optimal solution. Then</a:t>
            </a:r>
            <a:r>
              <a:rPr lang="ru-RU" dirty="0" smtClean="0">
                <a:sym typeface="Symbol"/>
              </a:rPr>
              <a:t> </a:t>
            </a:r>
            <a:r>
              <a:rPr lang="en-US" i="1" dirty="0" smtClean="0">
                <a:sym typeface="Symbol"/>
              </a:rPr>
              <a:t>X</a:t>
            </a:r>
            <a:r>
              <a:rPr lang="en-US" i="1" baseline="-25000" dirty="0" smtClean="0">
                <a:sym typeface="Symbol"/>
              </a:rPr>
              <a:t>H </a:t>
            </a:r>
            <a:r>
              <a:rPr lang="en-US" dirty="0" smtClean="0">
                <a:sym typeface="Symbol"/>
              </a:rPr>
              <a:t>≤ </a:t>
            </a:r>
            <a:r>
              <a:rPr lang="en-US" i="1" dirty="0" smtClean="0">
                <a:sym typeface="Symbol"/>
              </a:rPr>
              <a:t>X</a:t>
            </a:r>
            <a:r>
              <a:rPr lang="en-US" dirty="0" smtClean="0">
                <a:sym typeface="Symbol"/>
              </a:rPr>
              <a:t>* + 2</a:t>
            </a:r>
            <a:r>
              <a:rPr lang="en-US" i="1" dirty="0" smtClean="0">
                <a:sym typeface="Symbol"/>
              </a:rPr>
              <a:t>Y</a:t>
            </a:r>
            <a:r>
              <a:rPr lang="en-US" dirty="0" smtClean="0">
                <a:sym typeface="Symbol"/>
              </a:rPr>
              <a:t>*.</a:t>
            </a:r>
            <a:endParaRPr lang="en-US" i="1" dirty="0" smtClean="0">
              <a:sym typeface="Symbol"/>
            </a:endParaRPr>
          </a:p>
          <a:p>
            <a:pPr>
              <a:buFontTx/>
              <a:buNone/>
            </a:pPr>
            <a:r>
              <a:rPr lang="ru-RU" dirty="0" smtClean="0"/>
              <a:t>.</a:t>
            </a:r>
            <a:endParaRPr lang="en-US" dirty="0"/>
          </a:p>
          <a:p>
            <a:pPr>
              <a:buFontTx/>
              <a:buNone/>
            </a:pPr>
            <a:endParaRPr lang="en-US" dirty="0"/>
          </a:p>
          <a:p>
            <a:pPr>
              <a:buFontTx/>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Local Search</a:t>
            </a:r>
            <a:endParaRPr lang="ru-RU" dirty="0"/>
          </a:p>
        </p:txBody>
      </p:sp>
      <p:sp>
        <p:nvSpPr>
          <p:cNvPr id="3" name="Содержимое 2"/>
          <p:cNvSpPr>
            <a:spLocks noGrp="1"/>
          </p:cNvSpPr>
          <p:nvPr>
            <p:ph idx="1"/>
          </p:nvPr>
        </p:nvSpPr>
        <p:spPr>
          <a:xfrm>
            <a:off x="609600" y="1600200"/>
            <a:ext cx="8001000" cy="4525963"/>
          </a:xfrm>
        </p:spPr>
        <p:txBody>
          <a:bodyPr/>
          <a:lstStyle/>
          <a:p>
            <a:r>
              <a:rPr lang="en-US" sz="2800" dirty="0" smtClean="0"/>
              <a:t>A local search algorithm starts with an arbitrary feasible solution to the problem, and then check if some small, local change to the solution results in an improved objective function. </a:t>
            </a:r>
          </a:p>
          <a:p>
            <a:r>
              <a:rPr lang="en-US" sz="2800" dirty="0" smtClean="0"/>
              <a:t>If so, the change is made.</a:t>
            </a:r>
          </a:p>
          <a:p>
            <a:r>
              <a:rPr lang="en-US" sz="2800" dirty="0" smtClean="0"/>
              <a:t>When no further change can be made, we have a </a:t>
            </a:r>
            <a:r>
              <a:rPr lang="en-US" sz="2800" i="1" dirty="0" smtClean="0"/>
              <a:t>locally optimal solution</a:t>
            </a:r>
            <a:r>
              <a:rPr lang="en-US" sz="2800" dirty="0" smtClean="0"/>
              <a:t>,  and it is sometimes possible to prove that such locally optimal solutions have value close to that of optimal solution. </a:t>
            </a:r>
            <a:endParaRPr lang="ru-RU" sz="2800" dirty="0" smtClean="0"/>
          </a:p>
        </p:txBody>
      </p:sp>
      <p:sp>
        <p:nvSpPr>
          <p:cNvPr id="4" name="Номер слайда 3"/>
          <p:cNvSpPr>
            <a:spLocks noGrp="1"/>
          </p:cNvSpPr>
          <p:nvPr>
            <p:ph type="sldNum" sz="quarter" idx="12"/>
          </p:nvPr>
        </p:nvSpPr>
        <p:spPr/>
        <p:txBody>
          <a:bodyPr/>
          <a:lstStyle/>
          <a:p>
            <a:fld id="{4115CCB2-5EC9-4780-97D2-B3C27FE0995F}"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Proof of Lemma </a:t>
            </a:r>
            <a:r>
              <a:rPr lang="ru-RU" dirty="0" smtClean="0"/>
              <a:t>5.</a:t>
            </a:r>
            <a:r>
              <a:rPr lang="en-US" dirty="0" smtClean="0"/>
              <a:t>3</a:t>
            </a:r>
            <a:r>
              <a:rPr lang="ru-RU" dirty="0" smtClean="0"/>
              <a:t>(</a:t>
            </a:r>
            <a:r>
              <a:rPr lang="en-US" dirty="0" smtClean="0"/>
              <a:t>2</a:t>
            </a:r>
            <a:r>
              <a:rPr lang="ru-RU" dirty="0" smtClean="0"/>
              <a:t>)</a:t>
            </a:r>
            <a:endParaRPr lang="ru-RU" dirty="0"/>
          </a:p>
        </p:txBody>
      </p:sp>
      <p:sp>
        <p:nvSpPr>
          <p:cNvPr id="3" name="Содержимое 2"/>
          <p:cNvSpPr>
            <a:spLocks noGrp="1"/>
          </p:cNvSpPr>
          <p:nvPr>
            <p:ph idx="1"/>
          </p:nvPr>
        </p:nvSpPr>
        <p:spPr/>
        <p:txBody>
          <a:bodyPr/>
          <a:lstStyle/>
          <a:p>
            <a:r>
              <a:rPr lang="en-US" sz="2400" dirty="0" smtClean="0"/>
              <a:t>In our proof, we will give a set of moves that either deletes or swaps out every facility in </a:t>
            </a:r>
            <a:r>
              <a:rPr lang="en-US" sz="2400" i="1" dirty="0" smtClean="0"/>
              <a:t>H</a:t>
            </a:r>
            <a:r>
              <a:rPr lang="en-US" sz="2400" dirty="0" smtClean="0"/>
              <a:t> (once each) and either adds or swaps in every facility in </a:t>
            </a:r>
            <a:r>
              <a:rPr lang="en-US" sz="2400" i="1" dirty="0" smtClean="0"/>
              <a:t>H</a:t>
            </a:r>
            <a:r>
              <a:rPr lang="en-US" sz="2400" dirty="0" smtClean="0"/>
              <a:t>* (again once each). </a:t>
            </a:r>
          </a:p>
          <a:p>
            <a:r>
              <a:rPr lang="en-US" sz="2400" dirty="0" smtClean="0"/>
              <a:t>Since the change in cost for each of these local moves in nonnegative, this will allow us to bound the facility cost </a:t>
            </a:r>
            <a:r>
              <a:rPr lang="en-US" sz="2400" i="1" dirty="0" smtClean="0"/>
              <a:t>H</a:t>
            </a:r>
            <a:r>
              <a:rPr lang="en-US" sz="2400" dirty="0" smtClean="0"/>
              <a:t> in terms of the facility </a:t>
            </a:r>
            <a:r>
              <a:rPr lang="en-US" sz="2400" i="1" dirty="0" smtClean="0"/>
              <a:t>H</a:t>
            </a:r>
            <a:r>
              <a:rPr lang="en-US" sz="2400" dirty="0" smtClean="0"/>
              <a:t>* and additional terms that we will bound by twice the optimal assignment cost. </a:t>
            </a:r>
            <a:endParaRPr lang="ru-RU" sz="24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4FA3135B-5D5C-4D5F-98EC-4F008C69C62E}" type="slidenum">
              <a:rPr lang="en-US"/>
              <a:pPr/>
              <a:t>21</a:t>
            </a:fld>
            <a:endParaRPr lang="en-US"/>
          </a:p>
        </p:txBody>
      </p:sp>
      <p:sp>
        <p:nvSpPr>
          <p:cNvPr id="138242" name="Rectangle 2"/>
          <p:cNvSpPr>
            <a:spLocks noGrp="1" noChangeArrowheads="1"/>
          </p:cNvSpPr>
          <p:nvPr>
            <p:ph type="title"/>
          </p:nvPr>
        </p:nvSpPr>
        <p:spPr/>
        <p:txBody>
          <a:bodyPr/>
          <a:lstStyle/>
          <a:p>
            <a:r>
              <a:rPr lang="en-US" dirty="0" smtClean="0"/>
              <a:t>Proof of Lemma </a:t>
            </a:r>
            <a:r>
              <a:rPr lang="ru-RU" dirty="0" smtClean="0"/>
              <a:t>5.</a:t>
            </a:r>
            <a:r>
              <a:rPr lang="en-US" dirty="0" smtClean="0"/>
              <a:t>3</a:t>
            </a:r>
            <a:r>
              <a:rPr lang="ru-RU" dirty="0" smtClean="0"/>
              <a:t>(1)</a:t>
            </a:r>
            <a:r>
              <a:rPr lang="en-US" dirty="0" smtClean="0"/>
              <a:t> </a:t>
            </a:r>
            <a:endParaRPr lang="ru-RU" dirty="0"/>
          </a:p>
        </p:txBody>
      </p:sp>
      <p:sp>
        <p:nvSpPr>
          <p:cNvPr id="138243" name="Rectangle 3"/>
          <p:cNvSpPr>
            <a:spLocks noGrp="1" noChangeArrowheads="1"/>
          </p:cNvSpPr>
          <p:nvPr>
            <p:ph type="body" idx="1"/>
          </p:nvPr>
        </p:nvSpPr>
        <p:spPr>
          <a:xfrm>
            <a:off x="381000" y="1600200"/>
            <a:ext cx="8382000" cy="4525963"/>
          </a:xfrm>
        </p:spPr>
        <p:txBody>
          <a:bodyPr/>
          <a:lstStyle/>
          <a:p>
            <a:r>
              <a:rPr lang="en-US" sz="2400" dirty="0" smtClean="0"/>
              <a:t>Suppose that we want to delete a facility</a:t>
            </a:r>
            <a:r>
              <a:rPr lang="ru-RU" sz="2400" dirty="0" smtClean="0"/>
              <a:t> </a:t>
            </a:r>
            <a:r>
              <a:rPr lang="en-US" sz="2400" i="1" dirty="0" err="1" smtClean="0"/>
              <a:t>i</a:t>
            </a:r>
            <a:r>
              <a:rPr lang="en-US" sz="2400" dirty="0" smtClean="0"/>
              <a:t> </a:t>
            </a:r>
            <a:r>
              <a:rPr lang="en-US" sz="2400" dirty="0" smtClean="0">
                <a:sym typeface="Symbol"/>
              </a:rPr>
              <a:t> </a:t>
            </a:r>
            <a:r>
              <a:rPr lang="en-US" sz="2400" i="1" dirty="0" smtClean="0"/>
              <a:t>H</a:t>
            </a:r>
            <a:r>
              <a:rPr lang="ru-RU" sz="2400" i="1" dirty="0" smtClean="0"/>
              <a:t>. </a:t>
            </a:r>
            <a:endParaRPr lang="en-US" sz="2400" i="1" dirty="0" smtClean="0"/>
          </a:p>
          <a:p>
            <a:r>
              <a:rPr lang="en-US" sz="2400" dirty="0" smtClean="0"/>
              <a:t>Each client</a:t>
            </a:r>
            <a:r>
              <a:rPr lang="ru-RU" sz="2400" dirty="0" smtClean="0"/>
              <a:t> </a:t>
            </a:r>
            <a:r>
              <a:rPr lang="en-US" sz="2400" i="1" dirty="0" smtClean="0"/>
              <a:t>j</a:t>
            </a:r>
            <a:r>
              <a:rPr lang="ru-RU" sz="2400" dirty="0" smtClean="0"/>
              <a:t>, </a:t>
            </a:r>
            <a:r>
              <a:rPr lang="en-US" sz="2400" dirty="0" smtClean="0"/>
              <a:t>that is currently served by</a:t>
            </a:r>
            <a:r>
              <a:rPr lang="ru-RU" sz="2400" dirty="0" smtClean="0"/>
              <a:t> </a:t>
            </a:r>
            <a:r>
              <a:rPr lang="en-US" sz="2400" i="1" dirty="0" err="1" smtClean="0"/>
              <a:t>i</a:t>
            </a:r>
            <a:r>
              <a:rPr lang="ru-RU" sz="2400" i="1" dirty="0" smtClean="0"/>
              <a:t> </a:t>
            </a:r>
            <a:r>
              <a:rPr lang="en-US" sz="2400" dirty="0" smtClean="0"/>
              <a:t>must be reassigned to one of the remaining open facilities in</a:t>
            </a:r>
            <a:r>
              <a:rPr lang="ru-RU" sz="2400" dirty="0" smtClean="0"/>
              <a:t> </a:t>
            </a:r>
            <a:r>
              <a:rPr lang="en-US" sz="2400" i="1" dirty="0" smtClean="0"/>
              <a:t>H</a:t>
            </a:r>
            <a:r>
              <a:rPr lang="ru-RU" sz="2400" i="1" dirty="0" smtClean="0">
                <a:latin typeface="Times New Roman"/>
                <a:cs typeface="Times New Roman"/>
              </a:rPr>
              <a:t>−</a:t>
            </a:r>
            <a:r>
              <a:rPr lang="en-US" sz="2400" dirty="0" smtClean="0">
                <a:latin typeface="Times New Roman"/>
                <a:cs typeface="Times New Roman"/>
              </a:rPr>
              <a:t>{</a:t>
            </a:r>
            <a:r>
              <a:rPr lang="en-US" sz="2400" i="1" dirty="0" err="1" smtClean="0">
                <a:latin typeface="Times New Roman"/>
                <a:cs typeface="Times New Roman"/>
              </a:rPr>
              <a:t>i</a:t>
            </a:r>
            <a:r>
              <a:rPr lang="en-US" sz="2400" dirty="0" smtClean="0">
                <a:latin typeface="Times New Roman"/>
                <a:cs typeface="Times New Roman"/>
              </a:rPr>
              <a:t>}.</a:t>
            </a:r>
          </a:p>
          <a:p>
            <a:r>
              <a:rPr lang="en-US" sz="2400" dirty="0" smtClean="0">
                <a:latin typeface="Times New Roman"/>
                <a:cs typeface="Times New Roman"/>
              </a:rPr>
              <a:t>We shall call a facility</a:t>
            </a:r>
            <a:r>
              <a:rPr lang="ru-RU" sz="2400" dirty="0" smtClean="0">
                <a:latin typeface="Times New Roman"/>
                <a:cs typeface="Times New Roman"/>
              </a:rPr>
              <a:t> </a:t>
            </a:r>
            <a:r>
              <a:rPr lang="en-US" sz="2400" i="1" dirty="0" err="1" smtClean="0"/>
              <a:t>i</a:t>
            </a:r>
            <a:r>
              <a:rPr lang="en-US" sz="2400" i="1" dirty="0" smtClean="0"/>
              <a:t> </a:t>
            </a:r>
            <a:r>
              <a:rPr lang="en-US" sz="2400" b="1" dirty="0" smtClean="0">
                <a:latin typeface="Times New Roman"/>
                <a:cs typeface="Times New Roman"/>
              </a:rPr>
              <a:t>safe</a:t>
            </a:r>
            <a:r>
              <a:rPr lang="ru-RU" sz="2400" dirty="0" smtClean="0">
                <a:latin typeface="Times New Roman"/>
                <a:cs typeface="Times New Roman"/>
              </a:rPr>
              <a:t>, </a:t>
            </a:r>
            <a:r>
              <a:rPr lang="en-US" sz="2400" dirty="0" smtClean="0">
                <a:latin typeface="Times New Roman"/>
                <a:cs typeface="Times New Roman"/>
              </a:rPr>
              <a:t>if</a:t>
            </a:r>
            <a:r>
              <a:rPr lang="ru-RU" sz="2400" dirty="0" smtClean="0">
                <a:latin typeface="Times New Roman"/>
                <a:cs typeface="Times New Roman"/>
              </a:rPr>
              <a:t> </a:t>
            </a:r>
            <a:r>
              <a:rPr lang="en-US" sz="2400" dirty="0" smtClean="0">
                <a:latin typeface="Times New Roman"/>
                <a:cs typeface="Times New Roman"/>
              </a:rPr>
              <a:t>for every facility</a:t>
            </a:r>
            <a:r>
              <a:rPr lang="ru-RU" sz="2400" dirty="0" smtClean="0">
                <a:latin typeface="Times New Roman"/>
                <a:cs typeface="Times New Roman"/>
              </a:rPr>
              <a:t> </a:t>
            </a:r>
            <a:r>
              <a:rPr lang="en-US" sz="2400" i="1" dirty="0" err="1" smtClean="0"/>
              <a:t>i</a:t>
            </a:r>
            <a:r>
              <a:rPr lang="ru-RU" sz="2400" i="1" dirty="0" smtClean="0"/>
              <a:t>*</a:t>
            </a:r>
            <a:r>
              <a:rPr lang="en-US" sz="2400" dirty="0" smtClean="0"/>
              <a:t> </a:t>
            </a:r>
            <a:r>
              <a:rPr lang="en-US" sz="2400" dirty="0" smtClean="0">
                <a:sym typeface="Symbol"/>
              </a:rPr>
              <a:t> </a:t>
            </a:r>
            <a:r>
              <a:rPr lang="en-US" sz="2400" i="1" dirty="0" smtClean="0"/>
              <a:t>H</a:t>
            </a:r>
            <a:r>
              <a:rPr lang="ru-RU" sz="2400" i="1" dirty="0" smtClean="0"/>
              <a:t>*</a:t>
            </a:r>
            <a:r>
              <a:rPr lang="en-US" sz="2400" dirty="0" smtClean="0"/>
              <a:t>, the facility</a:t>
            </a:r>
            <a:r>
              <a:rPr lang="ru-RU" sz="2400" dirty="0" smtClean="0">
                <a:latin typeface="Times New Roman"/>
                <a:cs typeface="Times New Roman"/>
              </a:rPr>
              <a:t> </a:t>
            </a:r>
            <a:r>
              <a:rPr lang="el-GR" sz="2400" dirty="0" smtClean="0">
                <a:latin typeface="Times New Roman"/>
                <a:cs typeface="Times New Roman"/>
              </a:rPr>
              <a:t>γ</a:t>
            </a:r>
            <a:r>
              <a:rPr lang="ru-RU" sz="2400" dirty="0" smtClean="0">
                <a:latin typeface="Times New Roman"/>
                <a:cs typeface="Times New Roman"/>
              </a:rPr>
              <a:t>(</a:t>
            </a:r>
            <a:r>
              <a:rPr lang="en-US" sz="2400" i="1" dirty="0" err="1" smtClean="0"/>
              <a:t>i</a:t>
            </a:r>
            <a:r>
              <a:rPr lang="ru-RU" sz="2400" i="1" dirty="0" smtClean="0"/>
              <a:t>*</a:t>
            </a:r>
            <a:r>
              <a:rPr lang="ru-RU" sz="2400" dirty="0" smtClean="0">
                <a:latin typeface="Times New Roman"/>
                <a:cs typeface="Times New Roman"/>
              </a:rPr>
              <a:t>)</a:t>
            </a:r>
            <a:r>
              <a:rPr lang="en-US" sz="2400" dirty="0" smtClean="0">
                <a:sym typeface="Symbol"/>
              </a:rPr>
              <a:t>  </a:t>
            </a:r>
            <a:r>
              <a:rPr lang="en-US" sz="2400" i="1" dirty="0" smtClean="0"/>
              <a:t>H</a:t>
            </a:r>
            <a:r>
              <a:rPr lang="ru-RU" sz="2400" dirty="0" smtClean="0">
                <a:latin typeface="Times New Roman"/>
                <a:cs typeface="Times New Roman"/>
              </a:rPr>
              <a:t> </a:t>
            </a:r>
            <a:r>
              <a:rPr lang="en-US" sz="2400" dirty="0" smtClean="0">
                <a:latin typeface="Times New Roman"/>
                <a:cs typeface="Times New Roman"/>
              </a:rPr>
              <a:t>closest to</a:t>
            </a:r>
            <a:r>
              <a:rPr lang="ru-RU" sz="2400" dirty="0" smtClean="0">
                <a:latin typeface="Times New Roman"/>
                <a:cs typeface="Times New Roman"/>
              </a:rPr>
              <a:t> </a:t>
            </a:r>
            <a:r>
              <a:rPr lang="en-US" sz="2400" i="1" dirty="0" err="1" smtClean="0"/>
              <a:t>i</a:t>
            </a:r>
            <a:r>
              <a:rPr lang="ru-RU" sz="2400" i="1" dirty="0" smtClean="0"/>
              <a:t>* </a:t>
            </a:r>
            <a:r>
              <a:rPr lang="en-US" sz="2400" dirty="0" smtClean="0">
                <a:latin typeface="Times New Roman"/>
                <a:cs typeface="Times New Roman"/>
              </a:rPr>
              <a:t>is different from</a:t>
            </a:r>
            <a:r>
              <a:rPr lang="ru-RU" sz="2400" dirty="0" smtClean="0">
                <a:latin typeface="Times New Roman"/>
                <a:cs typeface="Times New Roman"/>
              </a:rPr>
              <a:t> </a:t>
            </a:r>
            <a:r>
              <a:rPr lang="en-US" sz="2400" i="1" dirty="0" err="1" smtClean="0"/>
              <a:t>i</a:t>
            </a:r>
            <a:r>
              <a:rPr lang="ru-RU" sz="2400" dirty="0" smtClean="0">
                <a:latin typeface="Times New Roman"/>
                <a:cs typeface="Times New Roman"/>
              </a:rPr>
              <a:t>.</a:t>
            </a:r>
          </a:p>
          <a:p>
            <a:r>
              <a:rPr lang="en-US" sz="2400" dirty="0" smtClean="0">
                <a:latin typeface="Times New Roman"/>
                <a:cs typeface="Times New Roman"/>
              </a:rPr>
              <a:t>For any safe facility </a:t>
            </a:r>
            <a:r>
              <a:rPr lang="en-US" sz="2400" i="1" dirty="0" err="1" smtClean="0"/>
              <a:t>i</a:t>
            </a:r>
            <a:r>
              <a:rPr lang="en-US" sz="2400" dirty="0" smtClean="0">
                <a:latin typeface="Times New Roman"/>
                <a:cs typeface="Times New Roman"/>
              </a:rPr>
              <a:t>, we can consider the local move of closing facility </a:t>
            </a:r>
            <a:r>
              <a:rPr lang="en-US" sz="2400" i="1" dirty="0" err="1" smtClean="0"/>
              <a:t>i</a:t>
            </a:r>
            <a:r>
              <a:rPr lang="en-US" sz="2400" dirty="0" smtClean="0">
                <a:latin typeface="Times New Roman"/>
                <a:cs typeface="Times New Roman"/>
              </a:rPr>
              <a:t>, since we can safely reassign each of its client </a:t>
            </a:r>
            <a:r>
              <a:rPr lang="ru-RU" sz="2400" dirty="0" smtClean="0"/>
              <a:t> </a:t>
            </a:r>
            <a:r>
              <a:rPr lang="en-US" sz="2400" i="1" dirty="0" smtClean="0"/>
              <a:t>j </a:t>
            </a:r>
            <a:r>
              <a:rPr lang="en-US" sz="2400" dirty="0" smtClean="0"/>
              <a:t>to </a:t>
            </a:r>
            <a:r>
              <a:rPr lang="el-GR" sz="2400" dirty="0" smtClean="0"/>
              <a:t>γ</a:t>
            </a:r>
            <a:r>
              <a:rPr lang="ru-RU" sz="2400" dirty="0" smtClean="0"/>
              <a:t>(</a:t>
            </a:r>
            <a:r>
              <a:rPr lang="el-GR" sz="2400" i="1" dirty="0" smtClean="0"/>
              <a:t>φ</a:t>
            </a:r>
            <a:r>
              <a:rPr lang="ru-RU" sz="2400" dirty="0" smtClean="0"/>
              <a:t>*(</a:t>
            </a:r>
            <a:r>
              <a:rPr lang="en-US" sz="2400" i="1" dirty="0" smtClean="0"/>
              <a:t>j</a:t>
            </a:r>
            <a:r>
              <a:rPr lang="ru-RU" sz="2400" dirty="0" smtClean="0"/>
              <a:t>)), </a:t>
            </a:r>
            <a:r>
              <a:rPr lang="en-US" sz="2400" dirty="0" smtClean="0"/>
              <a:t>and apply Lemma 5.2 to bound the resulting increase in the assignment cost for reassigned client </a:t>
            </a:r>
            <a:r>
              <a:rPr lang="en-US" sz="2400" i="1" dirty="0" smtClean="0"/>
              <a:t>j </a:t>
            </a:r>
            <a:r>
              <a:rPr lang="en-US" sz="2400" dirty="0" smtClean="0"/>
              <a:t>by </a:t>
            </a:r>
            <a:r>
              <a:rPr lang="ru-RU" sz="2400" dirty="0" smtClean="0"/>
              <a:t>2</a:t>
            </a:r>
            <a:r>
              <a:rPr lang="en-US" sz="2400" i="1" dirty="0" err="1" smtClean="0"/>
              <a:t>c</a:t>
            </a:r>
            <a:r>
              <a:rPr lang="en-US" sz="2400" i="1" baseline="-25000" dirty="0" err="1" smtClean="0"/>
              <a:t>j</a:t>
            </a:r>
            <a:r>
              <a:rPr lang="en-US" sz="2400" baseline="-25000" dirty="0" err="1" smtClean="0"/>
              <a:t>,</a:t>
            </a:r>
            <a:r>
              <a:rPr lang="en-US" sz="2400" i="1" baseline="-25000" dirty="0" err="1" smtClean="0"/>
              <a:t>φ</a:t>
            </a:r>
            <a:r>
              <a:rPr lang="en-US" sz="2400" i="1" baseline="-25000" dirty="0" smtClean="0"/>
              <a:t>*</a:t>
            </a:r>
            <a:r>
              <a:rPr lang="en-US" sz="2400" baseline="-25000" dirty="0" smtClean="0"/>
              <a:t>(</a:t>
            </a:r>
            <a:r>
              <a:rPr lang="en-US" sz="2400" i="1" baseline="-25000" dirty="0" smtClean="0"/>
              <a:t>j</a:t>
            </a:r>
            <a:r>
              <a:rPr lang="en-US" sz="2400" baseline="-25000" dirty="0" smtClean="0"/>
              <a:t>)</a:t>
            </a:r>
            <a:r>
              <a:rPr lang="en-US" sz="2400" dirty="0" smtClean="0"/>
              <a:t>.</a:t>
            </a:r>
            <a:endParaRPr lang="ru-RU" sz="2400" dirty="0"/>
          </a:p>
          <a:p>
            <a:endParaRPr lang="en-US" sz="2800" dirty="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EB94AB79-2D6C-4AF9-9F8E-698DEAB2F1B8}" type="slidenum">
              <a:rPr lang="en-US"/>
              <a:pPr/>
              <a:t>22</a:t>
            </a:fld>
            <a:endParaRPr lang="en-US"/>
          </a:p>
        </p:txBody>
      </p:sp>
      <p:sp>
        <p:nvSpPr>
          <p:cNvPr id="136194" name="Rectangle 2"/>
          <p:cNvSpPr>
            <a:spLocks noGrp="1" noChangeArrowheads="1"/>
          </p:cNvSpPr>
          <p:nvPr>
            <p:ph type="title"/>
          </p:nvPr>
        </p:nvSpPr>
        <p:spPr/>
        <p:txBody>
          <a:bodyPr/>
          <a:lstStyle/>
          <a:p>
            <a:r>
              <a:rPr lang="en-US" sz="3600" dirty="0" smtClean="0"/>
              <a:t>Bound on “safe” facilities</a:t>
            </a:r>
            <a:endParaRPr lang="ru-RU" sz="3600" dirty="0"/>
          </a:p>
        </p:txBody>
      </p:sp>
      <p:sp>
        <p:nvSpPr>
          <p:cNvPr id="136195" name="Rectangle 3"/>
          <p:cNvSpPr>
            <a:spLocks noGrp="1" noChangeArrowheads="1"/>
          </p:cNvSpPr>
          <p:nvPr>
            <p:ph type="body" idx="1"/>
          </p:nvPr>
        </p:nvSpPr>
        <p:spPr>
          <a:xfrm>
            <a:off x="381000" y="1600200"/>
            <a:ext cx="8382000" cy="4525963"/>
          </a:xfrm>
        </p:spPr>
        <p:txBody>
          <a:bodyPr/>
          <a:lstStyle/>
          <a:p>
            <a:r>
              <a:rPr lang="en-US" sz="2800" dirty="0" smtClean="0"/>
              <a:t>Since </a:t>
            </a:r>
            <a:r>
              <a:rPr lang="en-US" sz="2800" i="1" dirty="0" smtClean="0"/>
              <a:t>H</a:t>
            </a:r>
            <a:r>
              <a:rPr lang="ru-RU" sz="2800" dirty="0" smtClean="0"/>
              <a:t> </a:t>
            </a:r>
            <a:r>
              <a:rPr lang="en-US" sz="2800" dirty="0" smtClean="0">
                <a:latin typeface="Times New Roman"/>
                <a:cs typeface="Times New Roman"/>
              </a:rPr>
              <a:t>is</a:t>
            </a:r>
            <a:r>
              <a:rPr lang="ru-RU" sz="2800" dirty="0" smtClean="0">
                <a:latin typeface="Times New Roman"/>
                <a:cs typeface="Times New Roman"/>
              </a:rPr>
              <a:t> </a:t>
            </a:r>
            <a:r>
              <a:rPr lang="en-US" sz="2800" dirty="0" smtClean="0">
                <a:latin typeface="Times New Roman"/>
                <a:cs typeface="Times New Roman"/>
              </a:rPr>
              <a:t>locally optimal, we know that this local change cannot decrease the overall cost, and hence the savings obtained by closing the safe facility </a:t>
            </a:r>
            <a:r>
              <a:rPr lang="en-US" sz="2800" i="1" dirty="0" err="1" smtClean="0">
                <a:latin typeface="Times New Roman"/>
                <a:cs typeface="Times New Roman"/>
              </a:rPr>
              <a:t>i</a:t>
            </a:r>
            <a:r>
              <a:rPr lang="ru-RU" sz="2800" dirty="0" smtClean="0">
                <a:latin typeface="Times New Roman"/>
                <a:cs typeface="Times New Roman"/>
              </a:rPr>
              <a:t> </a:t>
            </a:r>
            <a:r>
              <a:rPr lang="en-US" sz="2800" dirty="0" smtClean="0">
                <a:latin typeface="Times New Roman"/>
                <a:cs typeface="Times New Roman"/>
              </a:rPr>
              <a:t>must be no more than the increase in assignment costs incurred by reassigning all of the clients assigned to </a:t>
            </a:r>
            <a:r>
              <a:rPr lang="en-US" sz="2800" i="1" dirty="0" err="1" smtClean="0">
                <a:latin typeface="Times New Roman"/>
                <a:cs typeface="Times New Roman"/>
              </a:rPr>
              <a:t>i</a:t>
            </a:r>
            <a:r>
              <a:rPr lang="en-US" sz="2800" dirty="0" smtClean="0">
                <a:latin typeface="Times New Roman"/>
                <a:cs typeface="Times New Roman"/>
              </a:rPr>
              <a:t>. That is,</a:t>
            </a:r>
            <a:r>
              <a:rPr lang="ru-RU" sz="2800" dirty="0" smtClean="0"/>
              <a:t> </a:t>
            </a:r>
            <a:r>
              <a:rPr lang="ru-RU" sz="2800" i="1" dirty="0" smtClean="0"/>
              <a:t> </a:t>
            </a:r>
            <a:endParaRPr lang="ru-RU" sz="2800" dirty="0"/>
          </a:p>
        </p:txBody>
      </p:sp>
      <p:graphicFrame>
        <p:nvGraphicFramePr>
          <p:cNvPr id="6" name="Объект 5"/>
          <p:cNvGraphicFramePr>
            <a:graphicFrameLocks noChangeAspect="1"/>
          </p:cNvGraphicFramePr>
          <p:nvPr/>
        </p:nvGraphicFramePr>
        <p:xfrm>
          <a:off x="874713" y="4114800"/>
          <a:ext cx="2278062" cy="787400"/>
        </p:xfrm>
        <a:graphic>
          <a:graphicData uri="http://schemas.openxmlformats.org/presentationml/2006/ole">
            <p:oleObj spid="_x0000_s136196" name="Формула" r:id="rId3" imgW="1028520" imgH="355320" progId="Equation.3">
              <p:embed/>
            </p:oleObj>
          </a:graphicData>
        </a:graphic>
      </p:graphicFrame>
      <p:graphicFrame>
        <p:nvGraphicFramePr>
          <p:cNvPr id="136198" name="Object 6"/>
          <p:cNvGraphicFramePr>
            <a:graphicFrameLocks noChangeAspect="1"/>
          </p:cNvGraphicFramePr>
          <p:nvPr/>
        </p:nvGraphicFramePr>
        <p:xfrm>
          <a:off x="749300" y="5191125"/>
          <a:ext cx="3008313" cy="787400"/>
        </p:xfrm>
        <a:graphic>
          <a:graphicData uri="http://schemas.openxmlformats.org/presentationml/2006/ole">
            <p:oleObj spid="_x0000_s136198" name="Формула" r:id="rId4" imgW="1358640" imgH="355320" progId="Equation.3">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C8FDC467-37D6-4218-BA87-E71E4DA305EF}" type="slidenum">
              <a:rPr lang="en-US"/>
              <a:pPr/>
              <a:t>23</a:t>
            </a:fld>
            <a:endParaRPr lang="en-US"/>
          </a:p>
        </p:txBody>
      </p:sp>
      <p:sp>
        <p:nvSpPr>
          <p:cNvPr id="139266" name="Rectangle 2"/>
          <p:cNvSpPr>
            <a:spLocks noGrp="1" noChangeArrowheads="1"/>
          </p:cNvSpPr>
          <p:nvPr>
            <p:ph type="title"/>
          </p:nvPr>
        </p:nvSpPr>
        <p:spPr/>
        <p:txBody>
          <a:bodyPr/>
          <a:lstStyle/>
          <a:p>
            <a:r>
              <a:rPr lang="en-US" sz="4000" dirty="0" smtClean="0"/>
              <a:t>Unsafe facilities</a:t>
            </a:r>
            <a:endParaRPr lang="ru-RU" sz="4000" dirty="0"/>
          </a:p>
        </p:txBody>
      </p:sp>
      <p:sp>
        <p:nvSpPr>
          <p:cNvPr id="139267" name="Rectangle 3"/>
          <p:cNvSpPr>
            <a:spLocks noGrp="1" noChangeArrowheads="1"/>
          </p:cNvSpPr>
          <p:nvPr>
            <p:ph type="body" idx="1"/>
          </p:nvPr>
        </p:nvSpPr>
        <p:spPr>
          <a:xfrm>
            <a:off x="304800" y="1600200"/>
            <a:ext cx="8534400" cy="4525963"/>
          </a:xfrm>
        </p:spPr>
        <p:txBody>
          <a:bodyPr/>
          <a:lstStyle/>
          <a:p>
            <a:r>
              <a:rPr lang="en-US" sz="2800" dirty="0" smtClean="0">
                <a:sym typeface="Symbol" pitchFamily="18" charset="2"/>
              </a:rPr>
              <a:t>Consider a facility</a:t>
            </a:r>
            <a:r>
              <a:rPr lang="ru-RU" sz="2800" dirty="0" smtClean="0">
                <a:sym typeface="Symbol" pitchFamily="18" charset="2"/>
              </a:rPr>
              <a:t> </a:t>
            </a:r>
            <a:r>
              <a:rPr lang="en-US" sz="2800" i="1" dirty="0" err="1" smtClean="0"/>
              <a:t>i</a:t>
            </a:r>
            <a:r>
              <a:rPr lang="en-US" sz="2800" dirty="0" smtClean="0"/>
              <a:t> </a:t>
            </a:r>
            <a:r>
              <a:rPr lang="en-US" sz="2800" dirty="0" smtClean="0">
                <a:cs typeface="Times New Roman"/>
              </a:rPr>
              <a:t>that is not safe.</a:t>
            </a:r>
          </a:p>
          <a:p>
            <a:r>
              <a:rPr lang="en-US" sz="2800" dirty="0" smtClean="0">
                <a:cs typeface="Times New Roman"/>
              </a:rPr>
              <a:t>Let </a:t>
            </a:r>
            <a:r>
              <a:rPr lang="en-US" sz="2800" i="1" dirty="0" err="1" smtClean="0"/>
              <a:t>R</a:t>
            </a:r>
            <a:r>
              <a:rPr lang="en-US" sz="2800" i="1" baseline="-25000" dirty="0" err="1" smtClean="0"/>
              <a:t>i</a:t>
            </a:r>
            <a:r>
              <a:rPr lang="en-US" sz="2800" i="1" dirty="0" smtClean="0"/>
              <a:t> </a:t>
            </a:r>
            <a:r>
              <a:rPr lang="en-US" sz="2800" dirty="0" smtClean="0">
                <a:sym typeface="Symbol"/>
              </a:rPr>
              <a:t> </a:t>
            </a:r>
            <a:r>
              <a:rPr lang="en-US" sz="2800" i="1" dirty="0" smtClean="0">
                <a:sym typeface="Symbol"/>
              </a:rPr>
              <a:t>H* </a:t>
            </a:r>
            <a:r>
              <a:rPr lang="en-US" sz="2800" dirty="0" smtClean="0">
                <a:sym typeface="Symbol"/>
              </a:rPr>
              <a:t>be the (nonempty) set of facilities </a:t>
            </a:r>
            <a:r>
              <a:rPr lang="en-US" sz="2800" i="1" dirty="0" err="1" smtClean="0">
                <a:sym typeface="Symbol"/>
              </a:rPr>
              <a:t>i</a:t>
            </a:r>
            <a:r>
              <a:rPr lang="en-US" sz="2800" i="1" dirty="0" smtClean="0">
                <a:sym typeface="Symbol"/>
              </a:rPr>
              <a:t>*</a:t>
            </a:r>
            <a:r>
              <a:rPr lang="en-US" sz="2800" dirty="0" smtClean="0">
                <a:sym typeface="Symbol"/>
              </a:rPr>
              <a:t></a:t>
            </a:r>
            <a:r>
              <a:rPr lang="en-US" sz="2800" i="1" dirty="0" smtClean="0"/>
              <a:t> </a:t>
            </a:r>
            <a:r>
              <a:rPr lang="en-US" sz="2800" i="1" dirty="0" smtClean="0">
                <a:sym typeface="Symbol"/>
              </a:rPr>
              <a:t>H* </a:t>
            </a:r>
            <a:r>
              <a:rPr lang="en-US" sz="2800" dirty="0" smtClean="0">
                <a:sym typeface="Symbol"/>
              </a:rPr>
              <a:t>such that </a:t>
            </a:r>
            <a:r>
              <a:rPr lang="el-GR" sz="2800" i="1" dirty="0" smtClean="0"/>
              <a:t>γ</a:t>
            </a:r>
            <a:r>
              <a:rPr lang="en-US" sz="2800" dirty="0" smtClean="0"/>
              <a:t>(</a:t>
            </a:r>
            <a:r>
              <a:rPr lang="en-US" sz="2800" i="1" dirty="0" err="1" smtClean="0">
                <a:sym typeface="Symbol"/>
              </a:rPr>
              <a:t>i</a:t>
            </a:r>
            <a:r>
              <a:rPr lang="en-US" sz="2800" i="1" dirty="0" smtClean="0">
                <a:sym typeface="Symbol"/>
              </a:rPr>
              <a:t>*</a:t>
            </a:r>
            <a:r>
              <a:rPr lang="en-US" sz="2800" dirty="0" smtClean="0"/>
              <a:t>) = </a:t>
            </a:r>
            <a:r>
              <a:rPr lang="en-US" sz="2800" i="1" dirty="0" err="1" smtClean="0"/>
              <a:t>i</a:t>
            </a:r>
            <a:r>
              <a:rPr lang="en-US" sz="2800" dirty="0" smtClean="0"/>
              <a:t>,</a:t>
            </a:r>
            <a:r>
              <a:rPr lang="en-US" sz="2800" i="1" dirty="0" smtClean="0"/>
              <a:t> </a:t>
            </a:r>
            <a:r>
              <a:rPr lang="en-US" sz="2800" dirty="0" smtClean="0"/>
              <a:t>i.e. </a:t>
            </a:r>
            <a:r>
              <a:rPr lang="en-US" sz="2800" i="1" dirty="0" err="1" smtClean="0"/>
              <a:t>R</a:t>
            </a:r>
            <a:r>
              <a:rPr lang="en-US" sz="2800" i="1" baseline="-25000" dirty="0" err="1" smtClean="0"/>
              <a:t>i</a:t>
            </a:r>
            <a:r>
              <a:rPr lang="en-US" sz="2800" dirty="0" smtClean="0">
                <a:sym typeface="Symbol" pitchFamily="18" charset="2"/>
              </a:rPr>
              <a:t> </a:t>
            </a:r>
            <a:r>
              <a:rPr lang="en-US" sz="2800" dirty="0" smtClean="0">
                <a:sym typeface="Symbol"/>
              </a:rPr>
              <a:t>= {</a:t>
            </a:r>
            <a:r>
              <a:rPr lang="en-US" sz="2800" i="1" dirty="0" err="1" smtClean="0">
                <a:sym typeface="Symbol"/>
              </a:rPr>
              <a:t>i</a:t>
            </a:r>
            <a:r>
              <a:rPr lang="en-US" sz="2800" i="1" dirty="0" smtClean="0">
                <a:sym typeface="Symbol"/>
              </a:rPr>
              <a:t>*</a:t>
            </a:r>
            <a:r>
              <a:rPr lang="en-US" sz="2800" dirty="0" smtClean="0">
                <a:sym typeface="Symbol"/>
              </a:rPr>
              <a:t></a:t>
            </a:r>
            <a:r>
              <a:rPr lang="en-US" sz="2800" i="1" dirty="0" smtClean="0"/>
              <a:t> </a:t>
            </a:r>
            <a:r>
              <a:rPr lang="en-US" sz="2800" i="1" dirty="0" smtClean="0">
                <a:sym typeface="Symbol"/>
              </a:rPr>
              <a:t>H*</a:t>
            </a:r>
            <a:r>
              <a:rPr lang="en-US" sz="2800" i="1" dirty="0" smtClean="0"/>
              <a:t>|</a:t>
            </a:r>
            <a:r>
              <a:rPr lang="el-GR" sz="2800" i="1" dirty="0" smtClean="0"/>
              <a:t>γ</a:t>
            </a:r>
            <a:r>
              <a:rPr lang="en-US" sz="2800" dirty="0" smtClean="0"/>
              <a:t>(</a:t>
            </a:r>
            <a:r>
              <a:rPr lang="en-US" sz="2800" i="1" dirty="0" err="1" smtClean="0">
                <a:sym typeface="Symbol"/>
              </a:rPr>
              <a:t>i</a:t>
            </a:r>
            <a:r>
              <a:rPr lang="en-US" sz="2800" i="1" dirty="0" smtClean="0">
                <a:sym typeface="Symbol"/>
              </a:rPr>
              <a:t>*</a:t>
            </a:r>
            <a:r>
              <a:rPr lang="en-US" sz="2800" dirty="0" smtClean="0"/>
              <a:t>) = </a:t>
            </a:r>
            <a:r>
              <a:rPr lang="en-US" sz="2800" i="1" dirty="0" err="1" smtClean="0"/>
              <a:t>i</a:t>
            </a:r>
            <a:r>
              <a:rPr lang="en-US" sz="2800" dirty="0" smtClean="0"/>
              <a:t>}.</a:t>
            </a:r>
            <a:endParaRPr lang="en-US" sz="2800" dirty="0" smtClean="0">
              <a:sym typeface="Symbol"/>
            </a:endParaRPr>
          </a:p>
          <a:p>
            <a:r>
              <a:rPr lang="en-US" sz="2800" dirty="0" smtClean="0">
                <a:sym typeface="Symbol"/>
              </a:rPr>
              <a:t>Among those facilities in </a:t>
            </a:r>
            <a:r>
              <a:rPr lang="en-US" sz="2800" i="1" dirty="0" err="1" smtClean="0"/>
              <a:t>R</a:t>
            </a:r>
            <a:r>
              <a:rPr lang="en-US" sz="2800" i="1" baseline="-25000" dirty="0" err="1" smtClean="0"/>
              <a:t>i</a:t>
            </a:r>
            <a:r>
              <a:rPr lang="en-US" sz="2800" dirty="0" smtClean="0">
                <a:sym typeface="Symbol"/>
              </a:rPr>
              <a:t>, let</a:t>
            </a:r>
            <a:r>
              <a:rPr lang="ru-RU" sz="2800" dirty="0" smtClean="0">
                <a:sym typeface="Symbol"/>
              </a:rPr>
              <a:t> </a:t>
            </a:r>
            <a:r>
              <a:rPr lang="en-US" sz="2800" i="1" dirty="0" err="1" smtClean="0"/>
              <a:t>i</a:t>
            </a:r>
            <a:r>
              <a:rPr lang="en-US" sz="2800" i="1" dirty="0" smtClean="0"/>
              <a:t>′ </a:t>
            </a:r>
            <a:r>
              <a:rPr lang="en-US" sz="2800" dirty="0" smtClean="0">
                <a:cs typeface="Times New Roman"/>
              </a:rPr>
              <a:t>be the one closest to</a:t>
            </a:r>
            <a:r>
              <a:rPr lang="ru-RU" sz="2800" dirty="0" smtClean="0">
                <a:cs typeface="Times New Roman"/>
              </a:rPr>
              <a:t> </a:t>
            </a:r>
            <a:r>
              <a:rPr lang="en-US" sz="2800" i="1" dirty="0" err="1" smtClean="0"/>
              <a:t>i</a:t>
            </a:r>
            <a:r>
              <a:rPr lang="ru-RU" sz="2800" dirty="0" smtClean="0">
                <a:cs typeface="Times New Roman"/>
              </a:rPr>
              <a:t>.</a:t>
            </a:r>
          </a:p>
          <a:p>
            <a:r>
              <a:rPr lang="en-US" sz="2800" dirty="0" smtClean="0">
                <a:cs typeface="Times New Roman"/>
                <a:sym typeface="Symbol" pitchFamily="18" charset="2"/>
              </a:rPr>
              <a:t>We will derive one inequality for each member of </a:t>
            </a:r>
            <a:r>
              <a:rPr lang="en-US" sz="2800" i="1" dirty="0" err="1" smtClean="0">
                <a:cs typeface="Times New Roman"/>
                <a:sym typeface="Symbol" pitchFamily="18" charset="2"/>
              </a:rPr>
              <a:t>R</a:t>
            </a:r>
            <a:r>
              <a:rPr lang="en-US" sz="2800" i="1" baseline="-25000" dirty="0" err="1" smtClean="0"/>
              <a:t>i</a:t>
            </a:r>
            <a:r>
              <a:rPr lang="en-US" sz="2800" i="1" dirty="0" smtClean="0">
                <a:cs typeface="Times New Roman"/>
                <a:sym typeface="Symbol" pitchFamily="18" charset="2"/>
              </a:rPr>
              <a:t>, </a:t>
            </a:r>
            <a:r>
              <a:rPr lang="en-US" sz="2800" dirty="0" smtClean="0">
                <a:cs typeface="Times New Roman"/>
                <a:sym typeface="Symbol" pitchFamily="18" charset="2"/>
              </a:rPr>
              <a:t>based on </a:t>
            </a:r>
            <a:endParaRPr lang="ru-RU" sz="2800" dirty="0" smtClean="0"/>
          </a:p>
          <a:p>
            <a:pPr lvl="1"/>
            <a:r>
              <a:rPr lang="en-US" sz="2400" dirty="0" smtClean="0">
                <a:sym typeface="Symbol" pitchFamily="18" charset="2"/>
              </a:rPr>
              <a:t>an add move for each member of</a:t>
            </a:r>
            <a:r>
              <a:rPr lang="ru-RU" sz="2400" dirty="0" smtClean="0">
                <a:sym typeface="Symbol" pitchFamily="18" charset="2"/>
              </a:rPr>
              <a:t> </a:t>
            </a:r>
            <a:r>
              <a:rPr lang="en-US" sz="2400" i="1" dirty="0" err="1" smtClean="0"/>
              <a:t>R</a:t>
            </a:r>
            <a:r>
              <a:rPr lang="en-US" sz="2400" i="1" baseline="-25000" dirty="0" err="1" smtClean="0"/>
              <a:t>i</a:t>
            </a:r>
            <a:r>
              <a:rPr lang="ru-RU" sz="2400" dirty="0" smtClean="0">
                <a:cs typeface="Times New Roman"/>
              </a:rPr>
              <a:t> −</a:t>
            </a:r>
            <a:r>
              <a:rPr lang="en-US" sz="2400" dirty="0" smtClean="0">
                <a:cs typeface="Times New Roman"/>
              </a:rPr>
              <a:t>{</a:t>
            </a:r>
            <a:r>
              <a:rPr lang="en-US" sz="2400" i="1" dirty="0" err="1" smtClean="0"/>
              <a:t>i</a:t>
            </a:r>
            <a:r>
              <a:rPr lang="en-US" sz="2400" i="1" dirty="0" smtClean="0"/>
              <a:t>′</a:t>
            </a:r>
            <a:r>
              <a:rPr lang="en-US" sz="2400" dirty="0" smtClean="0">
                <a:cs typeface="Times New Roman"/>
              </a:rPr>
              <a:t>},</a:t>
            </a:r>
          </a:p>
          <a:p>
            <a:pPr lvl="1"/>
            <a:r>
              <a:rPr lang="en-US" sz="2400" dirty="0" smtClean="0">
                <a:cs typeface="Times New Roman"/>
                <a:sym typeface="Symbol" pitchFamily="18" charset="2"/>
              </a:rPr>
              <a:t>one swap move closing the facility at </a:t>
            </a:r>
            <a:r>
              <a:rPr lang="en-US" sz="2400" i="1" dirty="0" err="1" smtClean="0"/>
              <a:t>i</a:t>
            </a:r>
            <a:r>
              <a:rPr lang="en-US" sz="2400" i="1" dirty="0" smtClean="0"/>
              <a:t>,</a:t>
            </a:r>
            <a:r>
              <a:rPr lang="ru-RU" sz="2400" i="1" dirty="0" smtClean="0"/>
              <a:t> </a:t>
            </a:r>
            <a:r>
              <a:rPr lang="en-US" sz="2400" dirty="0" smtClean="0">
                <a:cs typeface="Times New Roman"/>
                <a:sym typeface="Symbol" pitchFamily="18" charset="2"/>
              </a:rPr>
              <a:t>while opening a facility at</a:t>
            </a:r>
            <a:r>
              <a:rPr lang="ru-RU" sz="2400" dirty="0" smtClean="0">
                <a:cs typeface="Times New Roman"/>
                <a:sym typeface="Symbol" pitchFamily="18" charset="2"/>
              </a:rPr>
              <a:t> </a:t>
            </a:r>
            <a:r>
              <a:rPr lang="en-US" sz="2400" i="1" dirty="0" err="1" smtClean="0"/>
              <a:t>i</a:t>
            </a:r>
            <a:r>
              <a:rPr lang="en-US" sz="2400" i="1" dirty="0" smtClean="0"/>
              <a:t>′</a:t>
            </a:r>
            <a:r>
              <a:rPr lang="ru-RU" sz="2400" dirty="0" smtClean="0">
                <a:cs typeface="Times New Roman"/>
                <a:sym typeface="Symbol" pitchFamily="18" charset="2"/>
              </a:rPr>
              <a:t>.</a:t>
            </a:r>
            <a:endParaRPr lang="en-US" sz="2400" dirty="0">
              <a:sym typeface="Symbol" pitchFamily="18" charset="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60A156A5-FEF8-4EDD-865F-1AE3AD151B63}" type="slidenum">
              <a:rPr lang="en-US"/>
              <a:pPr/>
              <a:t>24</a:t>
            </a:fld>
            <a:endParaRPr lang="en-US"/>
          </a:p>
        </p:txBody>
      </p:sp>
      <p:sp>
        <p:nvSpPr>
          <p:cNvPr id="135170" name="Rectangle 2"/>
          <p:cNvSpPr>
            <a:spLocks noGrp="1" noChangeArrowheads="1"/>
          </p:cNvSpPr>
          <p:nvPr>
            <p:ph type="title"/>
          </p:nvPr>
        </p:nvSpPr>
        <p:spPr>
          <a:xfrm>
            <a:off x="457200" y="274638"/>
            <a:ext cx="8229600" cy="868362"/>
          </a:xfrm>
        </p:spPr>
        <p:txBody>
          <a:bodyPr/>
          <a:lstStyle/>
          <a:p>
            <a:r>
              <a:rPr lang="en-US" sz="4000" dirty="0" smtClean="0"/>
              <a:t>Unsafe facilities</a:t>
            </a:r>
            <a:endParaRPr lang="ru-RU" sz="3200" i="1" dirty="0"/>
          </a:p>
        </p:txBody>
      </p:sp>
      <p:sp>
        <p:nvSpPr>
          <p:cNvPr id="6" name="Овал 5"/>
          <p:cNvSpPr/>
          <p:nvPr/>
        </p:nvSpPr>
        <p:spPr>
          <a:xfrm>
            <a:off x="533400" y="1143000"/>
            <a:ext cx="4419600" cy="37338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3352800" y="1524000"/>
            <a:ext cx="3657600" cy="32766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Блок-схема: процесс 8"/>
          <p:cNvSpPr/>
          <p:nvPr/>
        </p:nvSpPr>
        <p:spPr>
          <a:xfrm>
            <a:off x="2895600" y="4038600"/>
            <a:ext cx="381000" cy="381000"/>
          </a:xfrm>
          <a:prstGeom prst="flowChartProcess">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rgbClr val="000000"/>
                </a:solidFill>
              </a:rPr>
              <a:t>i</a:t>
            </a:r>
            <a:r>
              <a:rPr lang="en-US" baseline="-25000" dirty="0" smtClean="0">
                <a:solidFill>
                  <a:schemeClr val="tx1"/>
                </a:solidFill>
              </a:rPr>
              <a:t>1</a:t>
            </a:r>
            <a:endParaRPr lang="ru-RU" dirty="0">
              <a:solidFill>
                <a:schemeClr val="tx1"/>
              </a:solidFill>
            </a:endParaRPr>
          </a:p>
        </p:txBody>
      </p:sp>
      <p:sp>
        <p:nvSpPr>
          <p:cNvPr id="10" name="Блок-схема: процесс 9"/>
          <p:cNvSpPr/>
          <p:nvPr/>
        </p:nvSpPr>
        <p:spPr>
          <a:xfrm>
            <a:off x="1600200" y="19050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роцесс 10"/>
          <p:cNvSpPr/>
          <p:nvPr/>
        </p:nvSpPr>
        <p:spPr>
          <a:xfrm>
            <a:off x="2667000" y="18288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2451248" y="1219200"/>
            <a:ext cx="444352"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13" name="TextBox 12"/>
          <p:cNvSpPr txBox="1"/>
          <p:nvPr/>
        </p:nvSpPr>
        <p:spPr>
          <a:xfrm>
            <a:off x="6081711" y="3058180"/>
            <a:ext cx="623889"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34" name="Блок-схема: процесс 33"/>
          <p:cNvSpPr/>
          <p:nvPr/>
        </p:nvSpPr>
        <p:spPr>
          <a:xfrm>
            <a:off x="1143000" y="27432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Блок-схема: процесс 34"/>
          <p:cNvSpPr/>
          <p:nvPr/>
        </p:nvSpPr>
        <p:spPr>
          <a:xfrm>
            <a:off x="4038600" y="2209800"/>
            <a:ext cx="381000" cy="381000"/>
          </a:xfrm>
          <a:prstGeom prst="flowChartProcess">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Блок-схема: процесс 35"/>
          <p:cNvSpPr/>
          <p:nvPr/>
        </p:nvSpPr>
        <p:spPr>
          <a:xfrm>
            <a:off x="5029200" y="19050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Блок-схема: процесс 36"/>
          <p:cNvSpPr/>
          <p:nvPr/>
        </p:nvSpPr>
        <p:spPr>
          <a:xfrm>
            <a:off x="5334000" y="25146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Блок-схема: процесс 37"/>
          <p:cNvSpPr/>
          <p:nvPr/>
        </p:nvSpPr>
        <p:spPr>
          <a:xfrm>
            <a:off x="4648200" y="4038600"/>
            <a:ext cx="457200" cy="4572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rPr>
              <a:t>i</a:t>
            </a:r>
            <a:r>
              <a:rPr lang="en-US" sz="2000" baseline="-25000" dirty="0" smtClean="0">
                <a:solidFill>
                  <a:schemeClr val="tx1"/>
                </a:solidFill>
              </a:rPr>
              <a:t>1</a:t>
            </a:r>
            <a:r>
              <a:rPr lang="en-US" sz="2000" i="1" dirty="0" smtClean="0">
                <a:solidFill>
                  <a:schemeClr val="tx1"/>
                </a:solidFill>
              </a:rPr>
              <a:t>′</a:t>
            </a:r>
            <a:endParaRPr lang="ru-RU" sz="2000" i="1" dirty="0">
              <a:solidFill>
                <a:schemeClr val="tx1"/>
              </a:solidFill>
            </a:endParaRPr>
          </a:p>
        </p:txBody>
      </p:sp>
      <p:sp>
        <p:nvSpPr>
          <p:cNvPr id="39" name="Блок-схема: процесс 38"/>
          <p:cNvSpPr/>
          <p:nvPr/>
        </p:nvSpPr>
        <p:spPr>
          <a:xfrm>
            <a:off x="5410200" y="40386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Овал 40"/>
          <p:cNvSpPr/>
          <p:nvPr/>
        </p:nvSpPr>
        <p:spPr>
          <a:xfrm>
            <a:off x="2590800" y="3581400"/>
            <a:ext cx="3657600" cy="12192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2" name="Овал 41"/>
          <p:cNvSpPr/>
          <p:nvPr/>
        </p:nvSpPr>
        <p:spPr>
          <a:xfrm>
            <a:off x="3810000" y="1828800"/>
            <a:ext cx="2590800" cy="12192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3" name="TextBox 42"/>
          <p:cNvSpPr txBox="1"/>
          <p:nvPr/>
        </p:nvSpPr>
        <p:spPr>
          <a:xfrm>
            <a:off x="3853534" y="2514600"/>
            <a:ext cx="898003" cy="400110"/>
          </a:xfrm>
          <a:prstGeom prst="rect">
            <a:avLst/>
          </a:prstGeom>
          <a:noFill/>
        </p:spPr>
        <p:txBody>
          <a:bodyPr wrap="none" rtlCol="0">
            <a:spAutoFit/>
          </a:bodyPr>
          <a:lstStyle/>
          <a:p>
            <a:r>
              <a:rPr lang="en-US" sz="2000" i="1" dirty="0" smtClean="0">
                <a:latin typeface="+mj-lt"/>
              </a:rPr>
              <a:t>i</a:t>
            </a:r>
            <a:r>
              <a:rPr lang="en-US" sz="2000" baseline="-25000" dirty="0" smtClean="0">
                <a:latin typeface="+mj-lt"/>
              </a:rPr>
              <a:t>0</a:t>
            </a:r>
            <a:r>
              <a:rPr lang="en-US" sz="2000" dirty="0" smtClean="0">
                <a:latin typeface="+mj-lt"/>
              </a:rPr>
              <a:t> =  </a:t>
            </a:r>
            <a:r>
              <a:rPr lang="en-US" sz="2000" i="1" dirty="0" smtClean="0">
                <a:latin typeface="+mj-lt"/>
              </a:rPr>
              <a:t>i</a:t>
            </a:r>
            <a:r>
              <a:rPr lang="en-US" sz="2000" baseline="-25000" dirty="0" smtClean="0"/>
              <a:t>0</a:t>
            </a:r>
            <a:r>
              <a:rPr lang="en-US" sz="2000" dirty="0" smtClean="0">
                <a:latin typeface="+mj-lt"/>
              </a:rPr>
              <a:t>′</a:t>
            </a:r>
            <a:endParaRPr lang="ru-RU" sz="2000" i="1" dirty="0">
              <a:latin typeface="+mj-lt"/>
            </a:endParaRPr>
          </a:p>
        </p:txBody>
      </p:sp>
      <p:sp>
        <p:nvSpPr>
          <p:cNvPr id="44" name="Блок-схема: процесс 43"/>
          <p:cNvSpPr/>
          <p:nvPr/>
        </p:nvSpPr>
        <p:spPr>
          <a:xfrm>
            <a:off x="1066800" y="5334000"/>
            <a:ext cx="381000" cy="381000"/>
          </a:xfrm>
          <a:prstGeom prst="flowChartProcess">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5" name="TextBox 44"/>
          <p:cNvSpPr txBox="1"/>
          <p:nvPr/>
        </p:nvSpPr>
        <p:spPr>
          <a:xfrm>
            <a:off x="1600200" y="5257800"/>
            <a:ext cx="2773516" cy="523220"/>
          </a:xfrm>
          <a:prstGeom prst="rect">
            <a:avLst/>
          </a:prstGeom>
          <a:noFill/>
        </p:spPr>
        <p:txBody>
          <a:bodyPr wrap="none" rtlCol="0">
            <a:spAutoFit/>
          </a:bodyPr>
          <a:lstStyle/>
          <a:p>
            <a:r>
              <a:rPr lang="ru-RU" sz="2400" dirty="0" smtClean="0">
                <a:latin typeface="Times New Roman"/>
                <a:cs typeface="Times New Roman"/>
              </a:rPr>
              <a:t>− </a:t>
            </a:r>
            <a:r>
              <a:rPr lang="en-US" sz="2800" kern="0" dirty="0" smtClean="0">
                <a:solidFill>
                  <a:srgbClr val="000000"/>
                </a:solidFill>
                <a:latin typeface="Times New Roman"/>
                <a:ea typeface="+mj-ea"/>
                <a:cs typeface="+mj-cs"/>
              </a:rPr>
              <a:t>unsafe facilities</a:t>
            </a:r>
            <a:endParaRPr lang="ru-RU" sz="2800" dirty="0">
              <a:latin typeface="+mj-lt"/>
            </a:endParaRPr>
          </a:p>
        </p:txBody>
      </p:sp>
      <p:sp>
        <p:nvSpPr>
          <p:cNvPr id="46" name="TextBox 45"/>
          <p:cNvSpPr txBox="1"/>
          <p:nvPr/>
        </p:nvSpPr>
        <p:spPr>
          <a:xfrm>
            <a:off x="228600" y="5867400"/>
            <a:ext cx="8029762" cy="830997"/>
          </a:xfrm>
          <a:prstGeom prst="rect">
            <a:avLst/>
          </a:prstGeom>
          <a:noFill/>
        </p:spPr>
        <p:txBody>
          <a:bodyPr wrap="none" rtlCol="0">
            <a:spAutoFit/>
          </a:bodyPr>
          <a:lstStyle/>
          <a:p>
            <a:r>
              <a:rPr lang="en-US" sz="2400" dirty="0" smtClean="0">
                <a:latin typeface="+mn-lt"/>
              </a:rPr>
              <a:t>Each facility </a:t>
            </a:r>
            <a:r>
              <a:rPr lang="en-US" sz="2400" i="1" dirty="0" err="1" smtClean="0">
                <a:latin typeface="+mn-lt"/>
              </a:rPr>
              <a:t>i</a:t>
            </a:r>
            <a:r>
              <a:rPr lang="en-US" sz="2400" dirty="0" smtClean="0">
                <a:latin typeface="+mn-lt"/>
              </a:rPr>
              <a:t>*</a:t>
            </a:r>
            <a:r>
              <a:rPr lang="en-US" sz="2400" dirty="0" smtClean="0">
                <a:latin typeface="+mn-lt"/>
                <a:sym typeface="Symbol"/>
              </a:rPr>
              <a:t></a:t>
            </a:r>
            <a:r>
              <a:rPr lang="en-US" sz="2400" i="1" dirty="0" smtClean="0">
                <a:latin typeface="+mn-lt"/>
              </a:rPr>
              <a:t>H</a:t>
            </a:r>
            <a:r>
              <a:rPr lang="en-US" sz="2400" dirty="0" smtClean="0">
                <a:latin typeface="+mn-lt"/>
              </a:rPr>
              <a:t>*</a:t>
            </a:r>
            <a:r>
              <a:rPr lang="ru-RU" sz="2400" dirty="0" smtClean="0">
                <a:latin typeface="+mn-lt"/>
              </a:rPr>
              <a:t> </a:t>
            </a:r>
            <a:r>
              <a:rPr lang="en-US" sz="2400" dirty="0" smtClean="0">
                <a:latin typeface="+mn-lt"/>
              </a:rPr>
              <a:t>occurs in exactly one corresponding set </a:t>
            </a:r>
            <a:r>
              <a:rPr lang="en-US" sz="2400" i="1" dirty="0" smtClean="0">
                <a:latin typeface="+mn-lt"/>
              </a:rPr>
              <a:t>R</a:t>
            </a:r>
            <a:r>
              <a:rPr lang="en-US" sz="2400" dirty="0" smtClean="0">
                <a:latin typeface="+mn-lt"/>
              </a:rPr>
              <a:t>.</a:t>
            </a:r>
          </a:p>
          <a:p>
            <a:r>
              <a:rPr lang="ru-RU" sz="2400" dirty="0" smtClean="0">
                <a:latin typeface="+mn-lt"/>
              </a:rPr>
              <a:t> </a:t>
            </a:r>
            <a:endParaRPr lang="ru-RU" sz="2400" dirty="0">
              <a:latin typeface="+mn-lt"/>
            </a:endParaRPr>
          </a:p>
        </p:txBody>
      </p:sp>
      <p:sp>
        <p:nvSpPr>
          <p:cNvPr id="23" name="Прямоугольник 22"/>
          <p:cNvSpPr/>
          <p:nvPr/>
        </p:nvSpPr>
        <p:spPr>
          <a:xfrm>
            <a:off x="5920322" y="2133600"/>
            <a:ext cx="404278" cy="523220"/>
          </a:xfrm>
          <a:prstGeom prst="rect">
            <a:avLst/>
          </a:prstGeom>
        </p:spPr>
        <p:txBody>
          <a:bodyPr wrap="none">
            <a:spAutoFit/>
          </a:bodyPr>
          <a:lstStyle/>
          <a:p>
            <a:r>
              <a:rPr lang="en-US" sz="2800" i="1" dirty="0" smtClean="0">
                <a:solidFill>
                  <a:srgbClr val="000000"/>
                </a:solidFill>
                <a:latin typeface="Times New Roman"/>
              </a:rPr>
              <a:t>R</a:t>
            </a:r>
            <a:endParaRPr lang="ru-RU" sz="2800" i="1" dirty="0">
              <a:solidFill>
                <a:srgbClr val="000000"/>
              </a:solidFill>
              <a:latin typeface="Times New Roman"/>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17DF0185-0220-44FE-BDC0-72B76EA5446E}" type="slidenum">
              <a:rPr lang="en-US"/>
              <a:pPr/>
              <a:t>25</a:t>
            </a:fld>
            <a:endParaRPr lang="en-US"/>
          </a:p>
        </p:txBody>
      </p:sp>
      <p:sp>
        <p:nvSpPr>
          <p:cNvPr id="142338" name="Rectangle 2"/>
          <p:cNvSpPr>
            <a:spLocks noGrp="1" noChangeArrowheads="1"/>
          </p:cNvSpPr>
          <p:nvPr>
            <p:ph type="title"/>
          </p:nvPr>
        </p:nvSpPr>
        <p:spPr/>
        <p:txBody>
          <a:bodyPr/>
          <a:lstStyle/>
          <a:p>
            <a:pPr lvl="1"/>
            <a:r>
              <a:rPr lang="en-US" sz="3200" dirty="0" smtClean="0">
                <a:sym typeface="Symbol" pitchFamily="18" charset="2"/>
              </a:rPr>
              <a:t>Add move for </a:t>
            </a:r>
            <a:r>
              <a:rPr lang="en-US" sz="3200" i="1" dirty="0" err="1" smtClean="0">
                <a:sym typeface="Symbol" pitchFamily="18" charset="2"/>
              </a:rPr>
              <a:t>i</a:t>
            </a:r>
            <a:r>
              <a:rPr lang="en-US" sz="3200" dirty="0" smtClean="0">
                <a:sym typeface="Symbol" pitchFamily="18" charset="2"/>
              </a:rPr>
              <a:t>*</a:t>
            </a:r>
            <a:r>
              <a:rPr lang="en-US" sz="3200" dirty="0" smtClean="0">
                <a:sym typeface="Symbol"/>
              </a:rPr>
              <a:t> </a:t>
            </a:r>
            <a:r>
              <a:rPr lang="en-US" sz="3200" i="1" dirty="0" err="1" smtClean="0"/>
              <a:t>R</a:t>
            </a:r>
            <a:r>
              <a:rPr lang="en-US" sz="3200" i="1" baseline="-25000" dirty="0" err="1" smtClean="0"/>
              <a:t>i</a:t>
            </a:r>
            <a:r>
              <a:rPr lang="ru-RU" sz="3200" dirty="0" smtClean="0">
                <a:cs typeface="Times New Roman"/>
              </a:rPr>
              <a:t> −</a:t>
            </a:r>
            <a:r>
              <a:rPr lang="en-US" sz="3200" dirty="0" smtClean="0">
                <a:cs typeface="Times New Roman"/>
              </a:rPr>
              <a:t>{</a:t>
            </a:r>
            <a:r>
              <a:rPr lang="en-US" sz="3200" i="1" dirty="0" err="1" smtClean="0"/>
              <a:t>i</a:t>
            </a:r>
            <a:r>
              <a:rPr lang="en-US" sz="3200" i="1" dirty="0" smtClean="0"/>
              <a:t>′</a:t>
            </a:r>
            <a:r>
              <a:rPr lang="en-US" sz="3200" dirty="0" smtClean="0">
                <a:cs typeface="Times New Roman"/>
              </a:rPr>
              <a:t>}</a:t>
            </a:r>
          </a:p>
        </p:txBody>
      </p:sp>
      <p:sp>
        <p:nvSpPr>
          <p:cNvPr id="142339" name="Rectangle 3"/>
          <p:cNvSpPr>
            <a:spLocks noGrp="1" noChangeArrowheads="1"/>
          </p:cNvSpPr>
          <p:nvPr>
            <p:ph type="body" idx="1"/>
          </p:nvPr>
        </p:nvSpPr>
        <p:spPr>
          <a:xfrm>
            <a:off x="457200" y="1600200"/>
            <a:ext cx="8001000" cy="4525963"/>
          </a:xfrm>
        </p:spPr>
        <p:txBody>
          <a:bodyPr/>
          <a:lstStyle/>
          <a:p>
            <a:pPr marL="609600" indent="-609600" eaLnBrk="0" hangingPunct="0">
              <a:spcBef>
                <a:spcPct val="0"/>
              </a:spcBef>
            </a:pPr>
            <a:endParaRPr lang="en-US" sz="2400" dirty="0" smtClean="0"/>
          </a:p>
          <a:p>
            <a:pPr marL="609600" indent="-609600" eaLnBrk="0" hangingPunct="0">
              <a:spcBef>
                <a:spcPct val="0"/>
              </a:spcBef>
            </a:pPr>
            <a:r>
              <a:rPr lang="en-US" sz="2400" dirty="0" smtClean="0"/>
              <a:t>We open a facility at </a:t>
            </a:r>
            <a:r>
              <a:rPr lang="en-US" sz="2400" i="1" dirty="0" err="1" smtClean="0">
                <a:sym typeface="Symbol" pitchFamily="18" charset="2"/>
              </a:rPr>
              <a:t>i</a:t>
            </a:r>
            <a:r>
              <a:rPr lang="en-US" sz="2400" dirty="0" smtClean="0">
                <a:sym typeface="Symbol" pitchFamily="18" charset="2"/>
              </a:rPr>
              <a:t>*, and for each client</a:t>
            </a:r>
            <a:r>
              <a:rPr lang="en-US" sz="2400" dirty="0" smtClean="0"/>
              <a:t> </a:t>
            </a:r>
            <a:r>
              <a:rPr lang="en-US" sz="2400" i="1" dirty="0" smtClean="0"/>
              <a:t>j</a:t>
            </a:r>
            <a:r>
              <a:rPr lang="ru-RU" sz="2400" dirty="0" smtClean="0"/>
              <a:t> </a:t>
            </a:r>
            <a:r>
              <a:rPr lang="en-US" sz="2400" dirty="0" smtClean="0"/>
              <a:t>that is assigned to </a:t>
            </a:r>
            <a:r>
              <a:rPr lang="en-US" sz="2400" i="1" dirty="0" err="1" smtClean="0"/>
              <a:t>i</a:t>
            </a:r>
            <a:r>
              <a:rPr lang="en-US" sz="2400" i="1" dirty="0" smtClean="0"/>
              <a:t> </a:t>
            </a:r>
            <a:r>
              <a:rPr lang="en-US" sz="2400" dirty="0" smtClean="0"/>
              <a:t>in the locally optimal solution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a:t>
            </a:r>
            <a:r>
              <a:rPr lang="en-US" sz="2400" dirty="0" smtClean="0">
                <a:sym typeface="Symbol"/>
              </a:rPr>
              <a:t> =</a:t>
            </a:r>
            <a:r>
              <a:rPr lang="ru-RU" sz="2400" dirty="0" smtClean="0">
                <a:sym typeface="Symbol"/>
              </a:rPr>
              <a:t> </a:t>
            </a:r>
            <a:r>
              <a:rPr lang="en-US" sz="2400" i="1" dirty="0" err="1" smtClean="0"/>
              <a:t>i</a:t>
            </a:r>
            <a:r>
              <a:rPr lang="en-US" sz="2400" dirty="0" smtClean="0"/>
              <a:t> ) and is assigned to </a:t>
            </a:r>
            <a:r>
              <a:rPr lang="en-US" sz="2400" i="1" dirty="0" err="1" smtClean="0"/>
              <a:t>i</a:t>
            </a:r>
            <a:r>
              <a:rPr lang="en-US" sz="2400" dirty="0" smtClean="0"/>
              <a:t>* in the optimal solution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a:t>
            </a:r>
            <a:r>
              <a:rPr lang="en-US" sz="2400" dirty="0" smtClean="0">
                <a:sym typeface="Symbol"/>
              </a:rPr>
              <a:t> =</a:t>
            </a:r>
            <a:r>
              <a:rPr lang="ru-RU" sz="2400" dirty="0" smtClean="0">
                <a:sym typeface="Symbol"/>
              </a:rPr>
              <a:t> </a:t>
            </a:r>
            <a:r>
              <a:rPr lang="en-US" sz="2400" i="1" dirty="0" err="1" smtClean="0"/>
              <a:t>i</a:t>
            </a:r>
            <a:r>
              <a:rPr lang="en-US" sz="2400" dirty="0" smtClean="0"/>
              <a:t>*), we reassign client </a:t>
            </a:r>
            <a:r>
              <a:rPr lang="en-US" sz="2400" i="1" dirty="0" smtClean="0"/>
              <a:t>j </a:t>
            </a:r>
            <a:r>
              <a:rPr lang="en-US" sz="2400" dirty="0" smtClean="0"/>
              <a:t>to </a:t>
            </a:r>
            <a:r>
              <a:rPr lang="en-US" sz="2400" i="1" dirty="0" err="1" smtClean="0"/>
              <a:t>i</a:t>
            </a:r>
            <a:r>
              <a:rPr lang="en-US" sz="2400" dirty="0" smtClean="0"/>
              <a:t>*</a:t>
            </a:r>
            <a:r>
              <a:rPr lang="ru-RU" sz="2400" dirty="0" smtClean="0"/>
              <a:t>.</a:t>
            </a:r>
          </a:p>
          <a:p>
            <a:pPr marL="609600" indent="-609600" eaLnBrk="0" hangingPunct="0">
              <a:spcBef>
                <a:spcPct val="0"/>
              </a:spcBef>
            </a:pPr>
            <a:endParaRPr lang="en-US" sz="2400" dirty="0" smtClean="0">
              <a:sym typeface="Symbol"/>
            </a:endParaRPr>
          </a:p>
          <a:p>
            <a:pPr marL="609600" indent="-609600" eaLnBrk="0" hangingPunct="0">
              <a:spcBef>
                <a:spcPct val="0"/>
              </a:spcBef>
            </a:pPr>
            <a:r>
              <a:rPr lang="en-US" sz="2400" dirty="0" smtClean="0">
                <a:sym typeface="Symbol"/>
              </a:rPr>
              <a:t>The</a:t>
            </a:r>
            <a:r>
              <a:rPr lang="en-US" sz="2400" i="1" dirty="0" smtClean="0">
                <a:sym typeface="Symbol"/>
              </a:rPr>
              <a:t> </a:t>
            </a:r>
            <a:r>
              <a:rPr lang="en-US" sz="2400" dirty="0" smtClean="0">
                <a:sym typeface="Symbol"/>
              </a:rPr>
              <a:t>change in cost caused by this move must also be nonnegative, and we derive the inequality</a:t>
            </a:r>
            <a:endParaRPr lang="en-US" sz="2400" dirty="0">
              <a:latin typeface="Times" charset="0"/>
              <a:ea typeface="MS Mincho" pitchFamily="49" charset="-128"/>
            </a:endParaRPr>
          </a:p>
        </p:txBody>
      </p:sp>
      <p:graphicFrame>
        <p:nvGraphicFramePr>
          <p:cNvPr id="6" name="Объект 5"/>
          <p:cNvGraphicFramePr>
            <a:graphicFrameLocks noChangeAspect="1"/>
          </p:cNvGraphicFramePr>
          <p:nvPr/>
        </p:nvGraphicFramePr>
        <p:xfrm>
          <a:off x="1941513" y="4810125"/>
          <a:ext cx="4164012" cy="752475"/>
        </p:xfrm>
        <a:graphic>
          <a:graphicData uri="http://schemas.openxmlformats.org/presentationml/2006/ole">
            <p:oleObj spid="_x0000_s142340" name="Формула" r:id="rId3" imgW="1968480" imgH="355320" progId="Equation.3">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CD8E4EB2-F737-4A1F-A1FF-D5FBB057FA2A}" type="slidenum">
              <a:rPr lang="en-US"/>
              <a:pPr/>
              <a:t>26</a:t>
            </a:fld>
            <a:endParaRPr lang="en-US"/>
          </a:p>
        </p:txBody>
      </p:sp>
      <p:sp>
        <p:nvSpPr>
          <p:cNvPr id="143362" name="Rectangle 2"/>
          <p:cNvSpPr>
            <a:spLocks noGrp="1" noChangeArrowheads="1"/>
          </p:cNvSpPr>
          <p:nvPr>
            <p:ph type="title"/>
          </p:nvPr>
        </p:nvSpPr>
        <p:spPr/>
        <p:txBody>
          <a:bodyPr/>
          <a:lstStyle/>
          <a:p>
            <a:pPr lvl="1"/>
            <a:r>
              <a:rPr lang="en-US" sz="3600" dirty="0" smtClean="0">
                <a:cs typeface="Times New Roman"/>
                <a:sym typeface="Symbol" pitchFamily="18" charset="2"/>
              </a:rPr>
              <a:t>Swap move that closes the facility at </a:t>
            </a:r>
            <a:r>
              <a:rPr lang="en-US" sz="3600" i="1" dirty="0" err="1" smtClean="0"/>
              <a:t>i</a:t>
            </a:r>
            <a:r>
              <a:rPr lang="en-US" sz="3600" i="1" dirty="0" smtClean="0"/>
              <a:t> </a:t>
            </a:r>
            <a:r>
              <a:rPr lang="ru-RU" sz="3600" dirty="0" smtClean="0"/>
              <a:t> </a:t>
            </a:r>
            <a:r>
              <a:rPr lang="en-US" sz="3600" dirty="0" smtClean="0"/>
              <a:t/>
            </a:r>
            <a:br>
              <a:rPr lang="en-US" sz="3600" dirty="0" smtClean="0"/>
            </a:br>
            <a:r>
              <a:rPr lang="en-US" sz="3600" dirty="0" smtClean="0"/>
              <a:t>but</a:t>
            </a:r>
            <a:r>
              <a:rPr lang="en-US" sz="3600" i="1" dirty="0" smtClean="0"/>
              <a:t> </a:t>
            </a:r>
            <a:r>
              <a:rPr lang="en-US" sz="3600" dirty="0" smtClean="0">
                <a:cs typeface="Times New Roman"/>
                <a:sym typeface="Symbol" pitchFamily="18" charset="2"/>
              </a:rPr>
              <a:t>opens a facility</a:t>
            </a:r>
            <a:r>
              <a:rPr lang="ru-RU" sz="3600" dirty="0" smtClean="0">
                <a:cs typeface="Times New Roman"/>
                <a:sym typeface="Symbol" pitchFamily="18" charset="2"/>
              </a:rPr>
              <a:t> </a:t>
            </a:r>
            <a:r>
              <a:rPr lang="en-US" sz="3600" i="1" dirty="0" err="1" smtClean="0"/>
              <a:t>i</a:t>
            </a:r>
            <a:r>
              <a:rPr lang="en-US" sz="3600" i="1" dirty="0" smtClean="0"/>
              <a:t>′ </a:t>
            </a:r>
            <a:r>
              <a:rPr lang="en-US" sz="3600" dirty="0" smtClean="0"/>
              <a:t>(</a:t>
            </a:r>
            <a:r>
              <a:rPr lang="en-US" sz="3600" i="1" dirty="0" err="1" smtClean="0"/>
              <a:t>i</a:t>
            </a:r>
            <a:r>
              <a:rPr lang="en-US" sz="3600" i="1" dirty="0" smtClean="0"/>
              <a:t> </a:t>
            </a:r>
            <a:r>
              <a:rPr lang="en-US" sz="3600" dirty="0" smtClean="0"/>
              <a:t>≠ </a:t>
            </a:r>
            <a:r>
              <a:rPr lang="en-US" sz="3600" i="1" dirty="0" err="1" smtClean="0"/>
              <a:t>i</a:t>
            </a:r>
            <a:r>
              <a:rPr lang="en-US" sz="3600" i="1" dirty="0" smtClean="0"/>
              <a:t>′</a:t>
            </a:r>
            <a:r>
              <a:rPr lang="en-US" sz="3600" dirty="0" smtClean="0"/>
              <a:t>)</a:t>
            </a:r>
            <a:r>
              <a:rPr lang="ru-RU" sz="3600" dirty="0" smtClean="0">
                <a:cs typeface="Times New Roman"/>
                <a:sym typeface="Symbol" pitchFamily="18" charset="2"/>
              </a:rPr>
              <a:t>.</a:t>
            </a:r>
            <a:endParaRPr lang="en-US" sz="3600" dirty="0">
              <a:sym typeface="Symbol" pitchFamily="18" charset="2"/>
            </a:endParaRPr>
          </a:p>
        </p:txBody>
      </p:sp>
      <p:sp>
        <p:nvSpPr>
          <p:cNvPr id="143363" name="Rectangle 3"/>
          <p:cNvSpPr>
            <a:spLocks noGrp="1" noChangeArrowheads="1"/>
          </p:cNvSpPr>
          <p:nvPr>
            <p:ph type="body" idx="1"/>
          </p:nvPr>
        </p:nvSpPr>
        <p:spPr>
          <a:xfrm>
            <a:off x="304800" y="1828800"/>
            <a:ext cx="8305800" cy="3276600"/>
          </a:xfrm>
        </p:spPr>
        <p:txBody>
          <a:bodyPr/>
          <a:lstStyle/>
          <a:p>
            <a:r>
              <a:rPr lang="en-US" sz="2800" dirty="0" smtClean="0">
                <a:cs typeface="Times New Roman"/>
                <a:sym typeface="Symbol" pitchFamily="18" charset="2"/>
              </a:rPr>
              <a:t>To make this swap move precise, we will also specify a reassignment of the clients assigned to </a:t>
            </a:r>
            <a:r>
              <a:rPr lang="en-US" sz="2800" i="1" dirty="0" err="1" smtClean="0">
                <a:cs typeface="Times New Roman"/>
                <a:sym typeface="Symbol" pitchFamily="18" charset="2"/>
              </a:rPr>
              <a:t>i</a:t>
            </a:r>
            <a:r>
              <a:rPr lang="en-US" sz="2800" dirty="0" smtClean="0">
                <a:cs typeface="Times New Roman"/>
                <a:sym typeface="Symbol" pitchFamily="18" charset="2"/>
              </a:rPr>
              <a:t> by </a:t>
            </a:r>
            <a:r>
              <a:rPr lang="ru-RU" sz="2800" i="1" dirty="0" smtClean="0">
                <a:sym typeface="Symbol"/>
              </a:rPr>
              <a:t></a:t>
            </a:r>
            <a:r>
              <a:rPr lang="en-US" sz="2800" i="1" dirty="0" smtClean="0">
                <a:sym typeface="Symbol"/>
              </a:rPr>
              <a:t>.</a:t>
            </a:r>
            <a:r>
              <a:rPr lang="en-US" sz="2800" dirty="0" smtClean="0">
                <a:cs typeface="Times New Roman"/>
                <a:sym typeface="Symbol" pitchFamily="18" charset="2"/>
              </a:rPr>
              <a:t> Each client </a:t>
            </a:r>
            <a:r>
              <a:rPr lang="en-US" sz="2800" i="1" dirty="0" smtClean="0"/>
              <a:t>j</a:t>
            </a:r>
            <a:r>
              <a:rPr lang="ru-RU" sz="2800" dirty="0" smtClean="0"/>
              <a:t> </a:t>
            </a:r>
            <a:r>
              <a:rPr lang="en-US" sz="2800" dirty="0" smtClean="0"/>
              <a:t>such that</a:t>
            </a:r>
            <a:r>
              <a:rPr lang="ru-RU" sz="2800" dirty="0" smtClean="0"/>
              <a:t> </a:t>
            </a:r>
            <a:r>
              <a:rPr lang="ru-RU" sz="2800" i="1" dirty="0" smtClean="0">
                <a:sym typeface="Symbol"/>
              </a:rPr>
              <a:t></a:t>
            </a:r>
            <a:r>
              <a:rPr lang="ru-RU" sz="2800" dirty="0" smtClean="0">
                <a:sym typeface="Symbol"/>
              </a:rPr>
              <a:t>(</a:t>
            </a:r>
            <a:r>
              <a:rPr lang="en-US" sz="2800" i="1" dirty="0" smtClean="0">
                <a:sym typeface="Symbol"/>
              </a:rPr>
              <a:t>j</a:t>
            </a:r>
            <a:r>
              <a:rPr lang="ru-RU" sz="2800" dirty="0" smtClean="0">
                <a:sym typeface="Symbol"/>
              </a:rPr>
              <a:t>)</a:t>
            </a:r>
            <a:r>
              <a:rPr lang="en-US" sz="2800" dirty="0" smtClean="0">
                <a:sym typeface="Symbol"/>
              </a:rPr>
              <a:t> =</a:t>
            </a:r>
            <a:r>
              <a:rPr lang="ru-RU" sz="2800" dirty="0" smtClean="0">
                <a:sym typeface="Symbol"/>
              </a:rPr>
              <a:t> </a:t>
            </a:r>
            <a:r>
              <a:rPr lang="en-US" sz="2800" i="1" dirty="0" err="1" smtClean="0"/>
              <a:t>i</a:t>
            </a:r>
            <a:r>
              <a:rPr lang="ru-RU" sz="2800" i="1" dirty="0" smtClean="0"/>
              <a:t> </a:t>
            </a:r>
            <a:r>
              <a:rPr lang="ru-RU" sz="2800" dirty="0" smtClean="0">
                <a:cs typeface="Times New Roman"/>
                <a:sym typeface="Symbol" pitchFamily="18" charset="2"/>
              </a:rPr>
              <a:t> </a:t>
            </a:r>
          </a:p>
          <a:p>
            <a:pPr lvl="1"/>
            <a:r>
              <a:rPr lang="en-US" sz="2400" dirty="0" smtClean="0">
                <a:sym typeface="Symbol"/>
              </a:rPr>
              <a:t>for which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  </a:t>
            </a:r>
            <a:r>
              <a:rPr lang="en-US" sz="2400" i="1" dirty="0" smtClean="0">
                <a:sym typeface="Symbol"/>
              </a:rPr>
              <a:t>R</a:t>
            </a:r>
            <a:r>
              <a:rPr lang="ru-RU" sz="2400" i="1" dirty="0" smtClean="0">
                <a:sym typeface="Symbol"/>
              </a:rPr>
              <a:t> </a:t>
            </a:r>
            <a:r>
              <a:rPr lang="en-US" sz="2400" dirty="0" smtClean="0">
                <a:sym typeface="Symbol"/>
              </a:rPr>
              <a:t>is reassigned to</a:t>
            </a:r>
            <a:r>
              <a:rPr lang="ru-RU" sz="2400" dirty="0" smtClean="0">
                <a:sym typeface="Symbol"/>
              </a:rPr>
              <a:t> </a:t>
            </a:r>
            <a:r>
              <a:rPr lang="el-GR" sz="2400" dirty="0" smtClean="0">
                <a:sym typeface="Symbol"/>
              </a:rPr>
              <a:t>γ</a:t>
            </a:r>
            <a:r>
              <a:rPr lang="ru-RU" sz="2400" dirty="0" smtClean="0">
                <a:sym typeface="Symbol"/>
              </a:rPr>
              <a:t>(</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a:t>
            </a:r>
          </a:p>
          <a:p>
            <a:pPr lvl="1"/>
            <a:r>
              <a:rPr lang="en-US" sz="2400" dirty="0" smtClean="0">
                <a:sym typeface="Symbol"/>
              </a:rPr>
              <a:t>for which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  </a:t>
            </a:r>
            <a:r>
              <a:rPr lang="en-US" sz="2400" i="1" dirty="0" smtClean="0">
                <a:sym typeface="Symbol"/>
              </a:rPr>
              <a:t>R</a:t>
            </a:r>
            <a:r>
              <a:rPr lang="ru-RU" sz="2400" i="1" dirty="0" smtClean="0">
                <a:sym typeface="Symbol"/>
              </a:rPr>
              <a:t> </a:t>
            </a:r>
            <a:r>
              <a:rPr lang="en-US" sz="2400" dirty="0" smtClean="0">
                <a:sym typeface="Symbol"/>
              </a:rPr>
              <a:t>is reassigned to</a:t>
            </a:r>
            <a:r>
              <a:rPr lang="ru-RU" sz="2400" dirty="0" smtClean="0">
                <a:sym typeface="Symbol"/>
              </a:rPr>
              <a:t> </a:t>
            </a:r>
            <a:r>
              <a:rPr lang="en-US" sz="2400" i="1" dirty="0" err="1" smtClean="0"/>
              <a:t>i</a:t>
            </a:r>
            <a:r>
              <a:rPr lang="en-US" sz="2400" i="1" dirty="0" smtClean="0"/>
              <a:t>′</a:t>
            </a:r>
            <a:r>
              <a:rPr lang="ru-RU" sz="2400" dirty="0" smtClean="0">
                <a:cs typeface="Times New Roman"/>
                <a:sym typeface="Symbol" pitchFamily="18" charset="2"/>
              </a:rPr>
              <a:t>.</a:t>
            </a:r>
            <a:endParaRPr lang="ru-RU" sz="2400" dirty="0" smtClean="0">
              <a:sym typeface="Symbol"/>
            </a:endParaRPr>
          </a:p>
          <a:p>
            <a:pPr lvl="1"/>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60A156A5-FEF8-4EDD-865F-1AE3AD151B63}" type="slidenum">
              <a:rPr lang="en-US"/>
              <a:pPr/>
              <a:t>27</a:t>
            </a:fld>
            <a:endParaRPr lang="en-US"/>
          </a:p>
        </p:txBody>
      </p:sp>
      <p:sp>
        <p:nvSpPr>
          <p:cNvPr id="135170" name="Rectangle 2"/>
          <p:cNvSpPr>
            <a:spLocks noGrp="1" noChangeArrowheads="1"/>
          </p:cNvSpPr>
          <p:nvPr>
            <p:ph type="title"/>
          </p:nvPr>
        </p:nvSpPr>
        <p:spPr>
          <a:xfrm>
            <a:off x="457200" y="274638"/>
            <a:ext cx="8229600" cy="868362"/>
          </a:xfrm>
        </p:spPr>
        <p:txBody>
          <a:bodyPr/>
          <a:lstStyle/>
          <a:p>
            <a:r>
              <a:rPr lang="en-US" sz="4000" dirty="0" smtClean="0">
                <a:solidFill>
                  <a:srgbClr val="000000"/>
                </a:solidFill>
              </a:rPr>
              <a:t>Swap</a:t>
            </a:r>
            <a:r>
              <a:rPr lang="ru-RU" sz="4000" dirty="0" smtClean="0">
                <a:solidFill>
                  <a:srgbClr val="000000"/>
                </a:solidFill>
              </a:rPr>
              <a:t> </a:t>
            </a:r>
            <a:r>
              <a:rPr lang="en-US" sz="4000" i="1" dirty="0" err="1" smtClean="0">
                <a:solidFill>
                  <a:srgbClr val="000000"/>
                </a:solidFill>
              </a:rPr>
              <a:t>i</a:t>
            </a:r>
            <a:r>
              <a:rPr lang="en-US" sz="4000" dirty="0" smtClean="0">
                <a:solidFill>
                  <a:srgbClr val="000000"/>
                </a:solidFill>
              </a:rPr>
              <a:t> to</a:t>
            </a:r>
            <a:r>
              <a:rPr lang="ru-RU" sz="4000" dirty="0" smtClean="0">
                <a:solidFill>
                  <a:srgbClr val="000000"/>
                </a:solidFill>
              </a:rPr>
              <a:t> </a:t>
            </a:r>
            <a:r>
              <a:rPr lang="en-US" sz="4000" i="1" dirty="0" err="1" smtClean="0">
                <a:solidFill>
                  <a:srgbClr val="000000"/>
                </a:solidFill>
              </a:rPr>
              <a:t>i</a:t>
            </a:r>
            <a:r>
              <a:rPr lang="en-US" sz="4000" dirty="0" smtClean="0">
                <a:solidFill>
                  <a:srgbClr val="000000"/>
                </a:solidFill>
              </a:rPr>
              <a:t>′, </a:t>
            </a:r>
            <a:r>
              <a:rPr lang="en-US" sz="4000" i="1" dirty="0" err="1" smtClean="0"/>
              <a:t>i</a:t>
            </a:r>
            <a:r>
              <a:rPr lang="en-US" sz="4000" i="1" dirty="0" smtClean="0"/>
              <a:t> </a:t>
            </a:r>
            <a:r>
              <a:rPr lang="en-US" sz="4000" dirty="0" smtClean="0"/>
              <a:t>≠ </a:t>
            </a:r>
            <a:r>
              <a:rPr lang="en-US" sz="4000" i="1" dirty="0" err="1" smtClean="0"/>
              <a:t>i</a:t>
            </a:r>
            <a:r>
              <a:rPr lang="en-US" sz="4000" i="1" dirty="0" smtClean="0"/>
              <a:t>′</a:t>
            </a:r>
            <a:r>
              <a:rPr lang="en-US" sz="4000" dirty="0" smtClean="0">
                <a:solidFill>
                  <a:srgbClr val="000000"/>
                </a:solidFill>
              </a:rPr>
              <a:t>.</a:t>
            </a:r>
            <a:endParaRPr lang="ru-RU" sz="3200" i="1" dirty="0"/>
          </a:p>
        </p:txBody>
      </p:sp>
      <p:sp>
        <p:nvSpPr>
          <p:cNvPr id="6" name="Овал 5"/>
          <p:cNvSpPr/>
          <p:nvPr/>
        </p:nvSpPr>
        <p:spPr>
          <a:xfrm>
            <a:off x="533400" y="2514600"/>
            <a:ext cx="4419600" cy="3048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3352800" y="2209800"/>
            <a:ext cx="3657600" cy="32766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Блок-схема: процесс 8"/>
          <p:cNvSpPr/>
          <p:nvPr/>
        </p:nvSpPr>
        <p:spPr>
          <a:xfrm>
            <a:off x="2895600" y="4724400"/>
            <a:ext cx="381000" cy="381000"/>
          </a:xfrm>
          <a:prstGeom prst="flowChartProcess">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err="1" smtClean="0">
                <a:solidFill>
                  <a:srgbClr val="000000"/>
                </a:solidFill>
              </a:rPr>
              <a:t>i</a:t>
            </a:r>
            <a:endParaRPr lang="ru-RU" dirty="0"/>
          </a:p>
        </p:txBody>
      </p:sp>
      <p:sp>
        <p:nvSpPr>
          <p:cNvPr id="10" name="Блок-схема: процесс 9"/>
          <p:cNvSpPr/>
          <p:nvPr/>
        </p:nvSpPr>
        <p:spPr>
          <a:xfrm>
            <a:off x="1600200" y="3048000"/>
            <a:ext cx="381000" cy="381000"/>
          </a:xfrm>
          <a:prstGeom prst="flowChartProcess">
            <a:avLst/>
          </a:prstGeom>
          <a:solidFill>
            <a:srgbClr val="FFFF6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роцесс 10"/>
          <p:cNvSpPr/>
          <p:nvPr/>
        </p:nvSpPr>
        <p:spPr>
          <a:xfrm>
            <a:off x="2667000" y="2971800"/>
            <a:ext cx="381000" cy="381000"/>
          </a:xfrm>
          <a:prstGeom prst="flowChartProcess">
            <a:avLst/>
          </a:prstGeom>
          <a:solidFill>
            <a:srgbClr val="FFFF6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990600" y="4429780"/>
            <a:ext cx="444352"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13" name="TextBox 12"/>
          <p:cNvSpPr txBox="1"/>
          <p:nvPr/>
        </p:nvSpPr>
        <p:spPr>
          <a:xfrm>
            <a:off x="6081711" y="3743980"/>
            <a:ext cx="623889" cy="523220"/>
          </a:xfrm>
          <a:prstGeom prst="rect">
            <a:avLst/>
          </a:prstGeom>
          <a:noFill/>
        </p:spPr>
        <p:txBody>
          <a:bodyPr wrap="none" rtlCol="0">
            <a:spAutoFit/>
          </a:bodyPr>
          <a:lstStyle/>
          <a:p>
            <a:r>
              <a:rPr lang="en-US" sz="2800" i="1" dirty="0" smtClean="0">
                <a:latin typeface="+mn-lt"/>
              </a:rPr>
              <a:t>H*</a:t>
            </a:r>
            <a:endParaRPr lang="ru-RU" sz="2800" i="1" dirty="0">
              <a:latin typeface="+mn-lt"/>
            </a:endParaRPr>
          </a:p>
        </p:txBody>
      </p:sp>
      <p:sp>
        <p:nvSpPr>
          <p:cNvPr id="34" name="Блок-схема: процесс 33"/>
          <p:cNvSpPr/>
          <p:nvPr/>
        </p:nvSpPr>
        <p:spPr>
          <a:xfrm>
            <a:off x="1143000" y="3733800"/>
            <a:ext cx="381000" cy="381000"/>
          </a:xfrm>
          <a:prstGeom prst="flowChartProcess">
            <a:avLst/>
          </a:prstGeom>
          <a:solidFill>
            <a:srgbClr val="FFFF6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Блок-схема: процесс 34"/>
          <p:cNvSpPr/>
          <p:nvPr/>
        </p:nvSpPr>
        <p:spPr>
          <a:xfrm>
            <a:off x="3810000" y="3048000"/>
            <a:ext cx="381000" cy="381000"/>
          </a:xfrm>
          <a:prstGeom prst="flowChartProcess">
            <a:avLst/>
          </a:prstGeom>
          <a:solidFill>
            <a:srgbClr val="FFFF6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Блок-схема: процесс 35"/>
          <p:cNvSpPr/>
          <p:nvPr/>
        </p:nvSpPr>
        <p:spPr>
          <a:xfrm>
            <a:off x="5029200" y="25908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Блок-схема: процесс 36"/>
          <p:cNvSpPr/>
          <p:nvPr/>
        </p:nvSpPr>
        <p:spPr>
          <a:xfrm>
            <a:off x="5334000" y="32004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Блок-схема: процесс 37"/>
          <p:cNvSpPr/>
          <p:nvPr/>
        </p:nvSpPr>
        <p:spPr>
          <a:xfrm>
            <a:off x="4648200" y="48006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err="1" smtClean="0">
                <a:solidFill>
                  <a:schemeClr val="tx1"/>
                </a:solidFill>
              </a:rPr>
              <a:t>i</a:t>
            </a:r>
            <a:r>
              <a:rPr lang="en-US" sz="2000" i="1" dirty="0" smtClean="0">
                <a:solidFill>
                  <a:schemeClr val="tx1"/>
                </a:solidFill>
              </a:rPr>
              <a:t>′</a:t>
            </a:r>
            <a:endParaRPr lang="ru-RU" sz="2000" i="1" dirty="0">
              <a:solidFill>
                <a:schemeClr val="tx1"/>
              </a:solidFill>
            </a:endParaRPr>
          </a:p>
        </p:txBody>
      </p:sp>
      <p:sp>
        <p:nvSpPr>
          <p:cNvPr id="39" name="Блок-схема: процесс 38"/>
          <p:cNvSpPr/>
          <p:nvPr/>
        </p:nvSpPr>
        <p:spPr>
          <a:xfrm>
            <a:off x="5410200" y="4648200"/>
            <a:ext cx="381000" cy="381000"/>
          </a:xfrm>
          <a:prstGeom prst="flowChartProcess">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Овал 40"/>
          <p:cNvSpPr/>
          <p:nvPr/>
        </p:nvSpPr>
        <p:spPr>
          <a:xfrm>
            <a:off x="2590800" y="4267200"/>
            <a:ext cx="3657600" cy="12192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Блок-схема: узел 21"/>
          <p:cNvSpPr/>
          <p:nvPr/>
        </p:nvSpPr>
        <p:spPr>
          <a:xfrm>
            <a:off x="5257800" y="5943600"/>
            <a:ext cx="457200" cy="457200"/>
          </a:xfrm>
          <a:prstGeom prst="flowChartConnector">
            <a:avLst/>
          </a:prstGeom>
          <a:solidFill>
            <a:srgbClr val="66FF66"/>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3" name="Прямая соединительная линия 22"/>
          <p:cNvCxnSpPr>
            <a:stCxn id="22" idx="1"/>
            <a:endCxn id="9" idx="2"/>
          </p:cNvCxnSpPr>
          <p:nvPr/>
        </p:nvCxnSpPr>
        <p:spPr>
          <a:xfrm flipH="1" flipV="1">
            <a:off x="3086100" y="5105400"/>
            <a:ext cx="2238655" cy="9051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a:stCxn id="22" idx="7"/>
            <a:endCxn id="39" idx="2"/>
          </p:cNvCxnSpPr>
          <p:nvPr/>
        </p:nvCxnSpPr>
        <p:spPr>
          <a:xfrm flipH="1" flipV="1">
            <a:off x="5600700" y="5029200"/>
            <a:ext cx="47345" cy="981355"/>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22" idx="0"/>
            <a:endCxn id="38" idx="2"/>
          </p:cNvCxnSpPr>
          <p:nvPr/>
        </p:nvCxnSpPr>
        <p:spPr>
          <a:xfrm flipH="1" flipV="1">
            <a:off x="4838700" y="5181600"/>
            <a:ext cx="6477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Блок-схема: узел 30"/>
          <p:cNvSpPr/>
          <p:nvPr/>
        </p:nvSpPr>
        <p:spPr>
          <a:xfrm>
            <a:off x="3352800" y="1905000"/>
            <a:ext cx="457200" cy="457200"/>
          </a:xfrm>
          <a:prstGeom prst="flowChartConnector">
            <a:avLst/>
          </a:prstGeom>
          <a:solidFill>
            <a:srgbClr val="66FF66"/>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2" name="Прямая соединительная линия 31"/>
          <p:cNvCxnSpPr>
            <a:stCxn id="9" idx="0"/>
            <a:endCxn id="31" idx="4"/>
          </p:cNvCxnSpPr>
          <p:nvPr/>
        </p:nvCxnSpPr>
        <p:spPr>
          <a:xfrm flipV="1">
            <a:off x="3086100" y="2362200"/>
            <a:ext cx="495300" cy="2362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a:stCxn id="31" idx="6"/>
            <a:endCxn id="36" idx="0"/>
          </p:cNvCxnSpPr>
          <p:nvPr/>
        </p:nvCxnSpPr>
        <p:spPr>
          <a:xfrm>
            <a:off x="3810000" y="2133600"/>
            <a:ext cx="1409700" cy="457200"/>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9" name="Прямая со стрелкой 48"/>
          <p:cNvCxnSpPr>
            <a:stCxn id="31" idx="5"/>
            <a:endCxn id="35" idx="0"/>
          </p:cNvCxnSpPr>
          <p:nvPr/>
        </p:nvCxnSpPr>
        <p:spPr>
          <a:xfrm>
            <a:off x="3743045" y="2295245"/>
            <a:ext cx="257455" cy="75275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4965848" y="4277380"/>
            <a:ext cx="404278" cy="523220"/>
          </a:xfrm>
          <a:prstGeom prst="rect">
            <a:avLst/>
          </a:prstGeom>
          <a:noFill/>
        </p:spPr>
        <p:txBody>
          <a:bodyPr wrap="none" rtlCol="0">
            <a:spAutoFit/>
          </a:bodyPr>
          <a:lstStyle/>
          <a:p>
            <a:r>
              <a:rPr lang="en-US" sz="2800" i="1" dirty="0" smtClean="0">
                <a:latin typeface="+mn-lt"/>
              </a:rPr>
              <a:t>R</a:t>
            </a:r>
            <a:endParaRPr lang="ru-RU" sz="2800" i="1" dirty="0">
              <a:latin typeface="+mn-lt"/>
            </a:endParaRPr>
          </a:p>
        </p:txBody>
      </p:sp>
      <p:sp>
        <p:nvSpPr>
          <p:cNvPr id="55" name="Блок-схема: узел 54"/>
          <p:cNvSpPr/>
          <p:nvPr/>
        </p:nvSpPr>
        <p:spPr>
          <a:xfrm>
            <a:off x="990600" y="2057400"/>
            <a:ext cx="457200" cy="457200"/>
          </a:xfrm>
          <a:prstGeom prst="flowChartConnector">
            <a:avLst/>
          </a:prstGeom>
          <a:solidFill>
            <a:srgbClr val="66FF66"/>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56" name="Прямая соединительная линия 55"/>
          <p:cNvCxnSpPr>
            <a:stCxn id="10" idx="0"/>
            <a:endCxn id="55" idx="5"/>
          </p:cNvCxnSpPr>
          <p:nvPr/>
        </p:nvCxnSpPr>
        <p:spPr>
          <a:xfrm flipH="1" flipV="1">
            <a:off x="1380845" y="2447645"/>
            <a:ext cx="409855" cy="6003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nodeType="clickEffect">
                                  <p:stCondLst>
                                    <p:cond delay="0"/>
                                  </p:stCondLst>
                                  <p:childTnLst>
                                    <p:animEffect transition="out" filter="checkerboard(across)">
                                      <p:cBhvr>
                                        <p:cTn id="6" dur="500"/>
                                        <p:tgtEl>
                                          <p:spTgt spid="32"/>
                                        </p:tgtEl>
                                      </p:cBhvr>
                                    </p:animEffect>
                                    <p:set>
                                      <p:cBhvr>
                                        <p:cTn id="7" dur="1" fill="hold">
                                          <p:stCondLst>
                                            <p:cond delay="499"/>
                                          </p:stCondLst>
                                        </p:cTn>
                                        <p:tgtEl>
                                          <p:spTgt spid="32"/>
                                        </p:tgtEl>
                                        <p:attrNameLst>
                                          <p:attrName>style.visibility</p:attrName>
                                        </p:attrNameLst>
                                      </p:cBhvr>
                                      <p:to>
                                        <p:strVal val="hidden"/>
                                      </p:to>
                                    </p:set>
                                  </p:childTnLst>
                                </p:cTn>
                              </p:par>
                              <p:par>
                                <p:cTn id="8" presetID="5" presetClass="exit" presetSubtype="10" fill="hold" nodeType="withEffect">
                                  <p:stCondLst>
                                    <p:cond delay="0"/>
                                  </p:stCondLst>
                                  <p:childTnLst>
                                    <p:animEffect transition="out" filter="checkerboard(across)">
                                      <p:cBhvr>
                                        <p:cTn id="9" dur="500"/>
                                        <p:tgtEl>
                                          <p:spTgt spid="23"/>
                                        </p:tgtEl>
                                      </p:cBhvr>
                                    </p:animEffect>
                                    <p:set>
                                      <p:cBhvr>
                                        <p:cTn id="10" dur="1" fill="hold">
                                          <p:stCondLst>
                                            <p:cond delay="499"/>
                                          </p:stCondLst>
                                        </p:cTn>
                                        <p:tgtEl>
                                          <p:spTgt spid="23"/>
                                        </p:tgtEl>
                                        <p:attrNameLst>
                                          <p:attrName>style.visibility</p:attrName>
                                        </p:attrNameLst>
                                      </p:cBhvr>
                                      <p:to>
                                        <p:strVal val="hidden"/>
                                      </p:to>
                                    </p:set>
                                  </p:childTnLst>
                                </p:cTn>
                              </p:par>
                              <p:par>
                                <p:cTn id="11" presetID="5" presetClass="exit" presetSubtype="10" fill="hold" grpId="0" nodeType="withEffect">
                                  <p:stCondLst>
                                    <p:cond delay="0"/>
                                  </p:stCondLst>
                                  <p:childTnLst>
                                    <p:animEffect transition="out" filter="checkerboard(across)">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par>
                                <p:cTn id="14" presetID="1" presetClass="emph" presetSubtype="2" fill="hold" nodeType="withEffect">
                                  <p:stCondLst>
                                    <p:cond delay="0"/>
                                  </p:stCondLst>
                                  <p:childTnLst>
                                    <p:animClr clrSpc="rgb">
                                      <p:cBhvr>
                                        <p:cTn id="15" dur="2000" fill="hold"/>
                                        <p:tgtEl>
                                          <p:spTgt spid="38"/>
                                        </p:tgtEl>
                                        <p:attrNameLst>
                                          <p:attrName>fillcolor</p:attrName>
                                        </p:attrNameLst>
                                      </p:cBhvr>
                                      <p:to>
                                        <a:srgbClr val="FFFF00"/>
                                      </p:to>
                                    </p:animClr>
                                    <p:set>
                                      <p:cBhvr>
                                        <p:cTn id="16" dur="2000" fill="hold"/>
                                        <p:tgtEl>
                                          <p:spTgt spid="38"/>
                                        </p:tgtEl>
                                        <p:attrNameLst>
                                          <p:attrName>fill.type</p:attrName>
                                        </p:attrNameLst>
                                      </p:cBhvr>
                                      <p:to>
                                        <p:strVal val="solid"/>
                                      </p:to>
                                    </p:set>
                                    <p:set>
                                      <p:cBhvr>
                                        <p:cTn id="17" dur="2000" fill="hold"/>
                                        <p:tgtEl>
                                          <p:spTgt spid="38"/>
                                        </p:tgtEl>
                                        <p:attrNameLst>
                                          <p:attrName>fill.on</p:attrName>
                                        </p:attrNameLst>
                                      </p:cBhvr>
                                      <p:to>
                                        <p:strVal val="true"/>
                                      </p:to>
                                    </p:se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blinds(horizontal)">
                                      <p:cBhvr>
                                        <p:cTn id="22" dur="500"/>
                                        <p:tgtEl>
                                          <p:spTgt spid="49"/>
                                        </p:tgtEl>
                                      </p:cBhvr>
                                    </p:animEffect>
                                  </p:childTnLst>
                                </p:cTn>
                              </p:par>
                              <p:par>
                                <p:cTn id="23" presetID="3" presetClass="entr" presetSubtype="1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blinds(horizontal)">
                                      <p:cBhvr>
                                        <p:cTn id="2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CD8E4EB2-F737-4A1F-A1FF-D5FBB057FA2A}" type="slidenum">
              <a:rPr lang="en-US"/>
              <a:pPr/>
              <a:t>28</a:t>
            </a:fld>
            <a:endParaRPr lang="en-US"/>
          </a:p>
        </p:txBody>
      </p:sp>
      <p:sp>
        <p:nvSpPr>
          <p:cNvPr id="143362" name="Rectangle 2"/>
          <p:cNvSpPr>
            <a:spLocks noGrp="1" noChangeArrowheads="1"/>
          </p:cNvSpPr>
          <p:nvPr>
            <p:ph type="title"/>
          </p:nvPr>
        </p:nvSpPr>
        <p:spPr/>
        <p:txBody>
          <a:bodyPr/>
          <a:lstStyle/>
          <a:p>
            <a:pPr lvl="1"/>
            <a:r>
              <a:rPr lang="en-US" sz="3600" dirty="0" smtClean="0">
                <a:cs typeface="Times New Roman"/>
                <a:sym typeface="Symbol" pitchFamily="18" charset="2"/>
              </a:rPr>
              <a:t>Inequalities based on the swap move</a:t>
            </a:r>
            <a:endParaRPr lang="en-US" sz="3600" dirty="0">
              <a:sym typeface="Symbol" pitchFamily="18" charset="2"/>
            </a:endParaRPr>
          </a:p>
        </p:txBody>
      </p:sp>
      <p:sp>
        <p:nvSpPr>
          <p:cNvPr id="143363" name="Rectangle 3"/>
          <p:cNvSpPr>
            <a:spLocks noGrp="1" noChangeArrowheads="1"/>
          </p:cNvSpPr>
          <p:nvPr>
            <p:ph type="body" idx="1"/>
          </p:nvPr>
        </p:nvSpPr>
        <p:spPr>
          <a:xfrm>
            <a:off x="304800" y="1447800"/>
            <a:ext cx="8458200" cy="3962400"/>
          </a:xfrm>
        </p:spPr>
        <p:txBody>
          <a:bodyPr/>
          <a:lstStyle/>
          <a:p>
            <a:r>
              <a:rPr lang="en-US" sz="2400" dirty="0" smtClean="0">
                <a:cs typeface="Times New Roman"/>
                <a:sym typeface="Symbol" pitchFamily="18" charset="2"/>
              </a:rPr>
              <a:t>Close </a:t>
            </a:r>
            <a:r>
              <a:rPr lang="en-US" sz="2400" dirty="0" smtClean="0">
                <a:cs typeface="Times New Roman"/>
                <a:sym typeface="Symbol" pitchFamily="18" charset="2"/>
              </a:rPr>
              <a:t>the facility at </a:t>
            </a:r>
            <a:r>
              <a:rPr lang="en-US" sz="2400" i="1" dirty="0" err="1" smtClean="0"/>
              <a:t>i</a:t>
            </a:r>
            <a:r>
              <a:rPr lang="en-US" sz="2400" i="1" dirty="0" smtClean="0"/>
              <a:t> </a:t>
            </a:r>
            <a:r>
              <a:rPr lang="en-US" sz="2400" dirty="0" smtClean="0"/>
              <a:t>and </a:t>
            </a:r>
            <a:r>
              <a:rPr lang="en-US" sz="2400" dirty="0" smtClean="0">
                <a:cs typeface="Times New Roman"/>
                <a:sym typeface="Symbol" pitchFamily="18" charset="2"/>
              </a:rPr>
              <a:t>open </a:t>
            </a:r>
            <a:r>
              <a:rPr lang="en-US" sz="2400" dirty="0" smtClean="0">
                <a:cs typeface="Times New Roman"/>
                <a:sym typeface="Symbol" pitchFamily="18" charset="2"/>
              </a:rPr>
              <a:t>a facility</a:t>
            </a:r>
            <a:r>
              <a:rPr lang="ru-RU" sz="2400" dirty="0" smtClean="0">
                <a:cs typeface="Times New Roman"/>
                <a:sym typeface="Symbol" pitchFamily="18" charset="2"/>
              </a:rPr>
              <a:t> </a:t>
            </a:r>
            <a:r>
              <a:rPr lang="en-US" sz="2400" i="1" dirty="0" err="1" smtClean="0"/>
              <a:t>i</a:t>
            </a:r>
            <a:r>
              <a:rPr lang="en-US" sz="2400" i="1" dirty="0" smtClean="0"/>
              <a:t>′</a:t>
            </a:r>
            <a:r>
              <a:rPr lang="en-US" sz="2400" dirty="0" smtClean="0">
                <a:cs typeface="Times New Roman"/>
                <a:sym typeface="Symbol" pitchFamily="18" charset="2"/>
              </a:rPr>
              <a:t>:  </a:t>
            </a:r>
            <a:r>
              <a:rPr lang="en-US" sz="2400" i="1" dirty="0" err="1" smtClean="0">
                <a:cs typeface="Times New Roman"/>
                <a:sym typeface="Symbol" pitchFamily="18" charset="2"/>
              </a:rPr>
              <a:t>f</a:t>
            </a:r>
            <a:r>
              <a:rPr lang="en-US" sz="2400" i="1" baseline="-25000" dirty="0" err="1" smtClean="0">
                <a:cs typeface="Times New Roman"/>
                <a:sym typeface="Symbol" pitchFamily="18" charset="2"/>
              </a:rPr>
              <a:t>i</a:t>
            </a:r>
            <a:r>
              <a:rPr lang="en-US" sz="2400" baseline="-25000" dirty="0" err="1" smtClean="0">
                <a:cs typeface="Times New Roman"/>
                <a:sym typeface="Symbol" pitchFamily="18" charset="2"/>
              </a:rPr>
              <a:t>′</a:t>
            </a:r>
            <a:r>
              <a:rPr lang="en-US" sz="2400" dirty="0" err="1" smtClean="0">
                <a:cs typeface="Times New Roman"/>
                <a:sym typeface="Symbol" pitchFamily="18" charset="2"/>
              </a:rPr>
              <a:t>−</a:t>
            </a:r>
            <a:r>
              <a:rPr lang="en-US" sz="2400" i="1" dirty="0" err="1" smtClean="0">
                <a:cs typeface="Times New Roman"/>
                <a:sym typeface="Symbol" pitchFamily="18" charset="2"/>
              </a:rPr>
              <a:t>f</a:t>
            </a:r>
            <a:r>
              <a:rPr lang="en-US" sz="2400" i="1" baseline="-25000" dirty="0" err="1" smtClean="0">
                <a:cs typeface="Times New Roman"/>
                <a:sym typeface="Symbol" pitchFamily="18" charset="2"/>
              </a:rPr>
              <a:t>i</a:t>
            </a:r>
            <a:r>
              <a:rPr lang="en-US" sz="2400" i="1" baseline="-25000" dirty="0" smtClean="0">
                <a:cs typeface="Times New Roman"/>
                <a:sym typeface="Symbol" pitchFamily="18" charset="2"/>
              </a:rPr>
              <a:t> </a:t>
            </a:r>
            <a:r>
              <a:rPr lang="en-US" sz="2400" i="1" dirty="0" smtClean="0">
                <a:latin typeface="Times New Roman"/>
                <a:cs typeface="Times New Roman"/>
                <a:sym typeface="Symbol" pitchFamily="18" charset="2"/>
              </a:rPr>
              <a:t>.</a:t>
            </a:r>
            <a:endParaRPr lang="en-US" sz="2400" baseline="-25000" dirty="0" smtClean="0">
              <a:cs typeface="Times New Roman"/>
              <a:sym typeface="Symbol" pitchFamily="18" charset="2"/>
            </a:endParaRPr>
          </a:p>
          <a:p>
            <a:r>
              <a:rPr lang="en-US" sz="2400" dirty="0" smtClean="0">
                <a:cs typeface="Times New Roman"/>
                <a:sym typeface="Symbol" pitchFamily="18" charset="2"/>
              </a:rPr>
              <a:t>Consider client </a:t>
            </a:r>
            <a:r>
              <a:rPr lang="en-US" sz="2400" i="1" dirty="0" smtClean="0"/>
              <a:t>j</a:t>
            </a:r>
            <a:r>
              <a:rPr lang="ru-RU" sz="2400" dirty="0" smtClean="0"/>
              <a:t> </a:t>
            </a:r>
            <a:r>
              <a:rPr lang="en-US" sz="2400" dirty="0" smtClean="0"/>
              <a:t>such that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a:t>
            </a:r>
            <a:r>
              <a:rPr lang="en-US" sz="2400" dirty="0" smtClean="0">
                <a:sym typeface="Symbol"/>
              </a:rPr>
              <a:t> =</a:t>
            </a:r>
            <a:r>
              <a:rPr lang="ru-RU" sz="2400" dirty="0" smtClean="0">
                <a:sym typeface="Symbol"/>
              </a:rPr>
              <a:t> </a:t>
            </a:r>
            <a:r>
              <a:rPr lang="en-US" sz="2400" i="1" dirty="0" err="1" smtClean="0"/>
              <a:t>i</a:t>
            </a:r>
            <a:r>
              <a:rPr lang="en-US" sz="2400" dirty="0" smtClean="0"/>
              <a:t>.</a:t>
            </a:r>
            <a:endParaRPr lang="ru-RU" sz="2400" dirty="0" smtClean="0">
              <a:cs typeface="Times New Roman"/>
              <a:sym typeface="Symbol" pitchFamily="18" charset="2"/>
            </a:endParaRPr>
          </a:p>
          <a:p>
            <a:pPr lvl="1"/>
            <a:r>
              <a:rPr lang="en-US" sz="2400" dirty="0" smtClean="0">
                <a:sym typeface="Symbol"/>
              </a:rPr>
              <a:t>If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  </a:t>
            </a:r>
            <a:r>
              <a:rPr lang="en-US" sz="2400" i="1" dirty="0" smtClean="0">
                <a:sym typeface="Symbol"/>
              </a:rPr>
              <a:t>R</a:t>
            </a:r>
            <a:r>
              <a:rPr lang="ru-RU" sz="2400" i="1" dirty="0" smtClean="0">
                <a:sym typeface="Symbol"/>
              </a:rPr>
              <a:t> </a:t>
            </a:r>
            <a:r>
              <a:rPr lang="en-US" sz="2400" dirty="0" smtClean="0">
                <a:sym typeface="Symbol"/>
              </a:rPr>
              <a:t>then </a:t>
            </a:r>
            <a:r>
              <a:rPr lang="en-US" sz="2400" i="1" dirty="0" smtClean="0">
                <a:sym typeface="Symbol"/>
              </a:rPr>
              <a:t>j</a:t>
            </a:r>
            <a:r>
              <a:rPr lang="en-US" sz="2400" dirty="0" smtClean="0">
                <a:sym typeface="Symbol"/>
              </a:rPr>
              <a:t> is reassigned to</a:t>
            </a:r>
            <a:r>
              <a:rPr lang="ru-RU" sz="2400" dirty="0" smtClean="0">
                <a:sym typeface="Symbol"/>
              </a:rPr>
              <a:t> </a:t>
            </a:r>
            <a:r>
              <a:rPr lang="el-GR" sz="2400" dirty="0" smtClean="0">
                <a:sym typeface="Symbol"/>
              </a:rPr>
              <a:t>γ</a:t>
            </a:r>
            <a:r>
              <a:rPr lang="ru-RU" sz="2400" dirty="0" smtClean="0">
                <a:sym typeface="Symbol"/>
              </a:rPr>
              <a:t>(</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a:t>
            </a:r>
            <a:r>
              <a:rPr lang="en-US" sz="2400" dirty="0" smtClean="0">
                <a:sym typeface="Symbol"/>
              </a:rPr>
              <a:t>:</a:t>
            </a:r>
            <a:endParaRPr lang="ru-RU" sz="2400" dirty="0" smtClean="0">
              <a:sym typeface="Symbol"/>
            </a:endParaRPr>
          </a:p>
          <a:p>
            <a:pPr lvl="1">
              <a:buNone/>
            </a:pPr>
            <a:r>
              <a:rPr lang="ru-RU" sz="2400" dirty="0" smtClean="0">
                <a:sym typeface="Symbol"/>
              </a:rPr>
              <a:t> </a:t>
            </a:r>
            <a:r>
              <a:rPr lang="en-US" sz="2400" dirty="0" smtClean="0">
                <a:sym typeface="Symbol"/>
              </a:rPr>
              <a:t>        Lemma</a:t>
            </a:r>
            <a:r>
              <a:rPr lang="ru-RU" sz="2400" dirty="0" smtClean="0">
                <a:sym typeface="Symbol"/>
              </a:rPr>
              <a:t> </a:t>
            </a:r>
            <a:r>
              <a:rPr lang="ru-RU" sz="2400" dirty="0" smtClean="0">
                <a:sym typeface="Symbol"/>
              </a:rPr>
              <a:t>5.2 </a:t>
            </a:r>
            <a:r>
              <a:rPr lang="ru-RU" sz="2400" dirty="0" smtClean="0">
                <a:sym typeface="Symbol"/>
              </a:rPr>
              <a:t></a:t>
            </a:r>
            <a:r>
              <a:rPr lang="en-US" sz="2400" dirty="0" smtClean="0">
                <a:sym typeface="Symbol"/>
              </a:rPr>
              <a:t> the increase in the cost</a:t>
            </a:r>
            <a:r>
              <a:rPr lang="ru-RU" sz="2400" dirty="0" smtClean="0">
                <a:sym typeface="Symbol"/>
              </a:rPr>
              <a:t> </a:t>
            </a:r>
            <a:r>
              <a:rPr lang="ru-RU" sz="2400" dirty="0" smtClean="0">
                <a:sym typeface="Symbol"/>
              </a:rPr>
              <a:t>≤ </a:t>
            </a:r>
            <a:r>
              <a:rPr lang="ru-RU" sz="2400" dirty="0" smtClean="0"/>
              <a:t>2</a:t>
            </a:r>
            <a:r>
              <a:rPr lang="en-US" sz="2400" i="1" dirty="0" err="1" smtClean="0"/>
              <a:t>c</a:t>
            </a:r>
            <a:r>
              <a:rPr lang="en-US" sz="2400" i="1" baseline="-25000" dirty="0" err="1" smtClean="0"/>
              <a:t>j</a:t>
            </a:r>
            <a:r>
              <a:rPr lang="en-US" sz="2400" baseline="-25000" dirty="0" err="1" smtClean="0"/>
              <a:t>,</a:t>
            </a:r>
            <a:r>
              <a:rPr lang="en-US" sz="2400" i="1" baseline="-25000" dirty="0" err="1" smtClean="0"/>
              <a:t>φ</a:t>
            </a:r>
            <a:r>
              <a:rPr lang="en-US" sz="2400" i="1" baseline="-25000" dirty="0" smtClean="0"/>
              <a:t>*</a:t>
            </a:r>
            <a:r>
              <a:rPr lang="en-US" sz="2400" baseline="-25000" dirty="0" smtClean="0"/>
              <a:t>(</a:t>
            </a:r>
            <a:r>
              <a:rPr lang="en-US" sz="2400" i="1" baseline="-25000" dirty="0" smtClean="0"/>
              <a:t>j</a:t>
            </a:r>
            <a:r>
              <a:rPr lang="en-US" sz="2400" baseline="-25000" dirty="0" smtClean="0"/>
              <a:t>)</a:t>
            </a:r>
            <a:r>
              <a:rPr lang="en-US" sz="2400" dirty="0" smtClean="0"/>
              <a:t>.</a:t>
            </a:r>
            <a:endParaRPr lang="ru-RU" sz="2400" dirty="0" smtClean="0">
              <a:sym typeface="Symbol"/>
            </a:endParaRPr>
          </a:p>
          <a:p>
            <a:pPr lvl="1"/>
            <a:r>
              <a:rPr lang="en-US" sz="2400" dirty="0" smtClean="0">
                <a:sym typeface="Symbol"/>
              </a:rPr>
              <a:t>If </a:t>
            </a:r>
            <a:r>
              <a:rPr lang="ru-RU" sz="2400" i="1" dirty="0" smtClean="0">
                <a:sym typeface="Symbol"/>
              </a:rPr>
              <a:t></a:t>
            </a:r>
            <a:r>
              <a:rPr lang="ru-RU" sz="2400" dirty="0" smtClean="0">
                <a:sym typeface="Symbol"/>
              </a:rPr>
              <a:t>*(</a:t>
            </a:r>
            <a:r>
              <a:rPr lang="en-US" sz="2400" i="1" dirty="0" smtClean="0">
                <a:sym typeface="Symbol"/>
              </a:rPr>
              <a:t>j</a:t>
            </a:r>
            <a:r>
              <a:rPr lang="ru-RU" sz="2400" dirty="0" smtClean="0">
                <a:sym typeface="Symbol"/>
              </a:rPr>
              <a:t>)  </a:t>
            </a:r>
            <a:r>
              <a:rPr lang="en-US" sz="2400" i="1" dirty="0" smtClean="0">
                <a:sym typeface="Symbol"/>
              </a:rPr>
              <a:t>R</a:t>
            </a:r>
            <a:r>
              <a:rPr lang="ru-RU" sz="2400" i="1" dirty="0" smtClean="0">
                <a:sym typeface="Symbol"/>
              </a:rPr>
              <a:t> </a:t>
            </a:r>
            <a:r>
              <a:rPr lang="en-US" sz="2400" dirty="0" smtClean="0">
                <a:sym typeface="Symbol"/>
              </a:rPr>
              <a:t>then </a:t>
            </a:r>
            <a:r>
              <a:rPr lang="en-US" sz="2400" i="1" dirty="0" smtClean="0">
                <a:sym typeface="Symbol"/>
              </a:rPr>
              <a:t>j</a:t>
            </a:r>
            <a:r>
              <a:rPr lang="en-US" sz="2400" dirty="0" smtClean="0">
                <a:sym typeface="Symbol"/>
              </a:rPr>
              <a:t> is reassigned to</a:t>
            </a:r>
            <a:r>
              <a:rPr lang="ru-RU" sz="2400" dirty="0" smtClean="0">
                <a:sym typeface="Symbol"/>
              </a:rPr>
              <a:t> </a:t>
            </a:r>
            <a:r>
              <a:rPr lang="en-US" sz="2400" i="1" dirty="0" err="1" smtClean="0"/>
              <a:t>i</a:t>
            </a:r>
            <a:r>
              <a:rPr lang="en-US" sz="2400" i="1" dirty="0" smtClean="0"/>
              <a:t>′. </a:t>
            </a:r>
            <a:r>
              <a:rPr lang="en-US" sz="2400" dirty="0" smtClean="0"/>
              <a:t>It follows that the change in the assignment cost is exactly </a:t>
            </a:r>
            <a:r>
              <a:rPr lang="en-US" sz="2400" i="1" dirty="0" err="1" smtClean="0">
                <a:cs typeface="Times New Roman"/>
                <a:sym typeface="Symbol" pitchFamily="18" charset="2"/>
              </a:rPr>
              <a:t>c</a:t>
            </a:r>
            <a:r>
              <a:rPr lang="en-US" sz="2400" i="1" baseline="-25000" dirty="0" err="1" smtClean="0">
                <a:cs typeface="Times New Roman"/>
                <a:sym typeface="Symbol" pitchFamily="18" charset="2"/>
              </a:rPr>
              <a:t>ji</a:t>
            </a:r>
            <a:r>
              <a:rPr lang="en-US" sz="2400" baseline="-25000" dirty="0" smtClean="0">
                <a:cs typeface="Times New Roman"/>
                <a:sym typeface="Symbol" pitchFamily="18" charset="2"/>
              </a:rPr>
              <a:t>′</a:t>
            </a:r>
            <a:r>
              <a:rPr lang="en-US" sz="2400" dirty="0" smtClean="0">
                <a:latin typeface="Times New Roman"/>
                <a:cs typeface="Times New Roman"/>
                <a:sym typeface="Symbol" pitchFamily="18" charset="2"/>
              </a:rPr>
              <a:t>−</a:t>
            </a:r>
            <a:r>
              <a:rPr lang="en-US" sz="2400" i="1" dirty="0" smtClean="0">
                <a:cs typeface="Times New Roman"/>
                <a:sym typeface="Symbol" pitchFamily="18" charset="2"/>
              </a:rPr>
              <a:t> </a:t>
            </a:r>
            <a:r>
              <a:rPr lang="en-US" sz="2400" i="1" dirty="0" err="1" smtClean="0">
                <a:cs typeface="Times New Roman"/>
                <a:sym typeface="Symbol" pitchFamily="18" charset="2"/>
              </a:rPr>
              <a:t>c</a:t>
            </a:r>
            <a:r>
              <a:rPr lang="en-US" sz="2400" i="1" baseline="-25000" dirty="0" err="1" smtClean="0">
                <a:cs typeface="Times New Roman"/>
                <a:sym typeface="Symbol" pitchFamily="18" charset="2"/>
              </a:rPr>
              <a:t>ji</a:t>
            </a:r>
            <a:r>
              <a:rPr lang="en-US" sz="2400" i="1" dirty="0" smtClean="0">
                <a:cs typeface="Times New Roman"/>
                <a:sym typeface="Symbol" pitchFamily="18" charset="2"/>
              </a:rPr>
              <a:t>.</a:t>
            </a:r>
            <a:endParaRPr lang="en-US" sz="2400" dirty="0">
              <a:cs typeface="Times New Roman"/>
              <a:sym typeface="Symbol" pitchFamily="18" charset="2"/>
            </a:endParaRPr>
          </a:p>
          <a:p>
            <a:pPr lvl="1">
              <a:buNone/>
            </a:pPr>
            <a:r>
              <a:rPr lang="ru-RU" sz="2400" dirty="0" smtClean="0">
                <a:cs typeface="Times New Roman"/>
                <a:sym typeface="Symbol" pitchFamily="18" charset="2"/>
              </a:rPr>
              <a:t>   </a:t>
            </a:r>
            <a:r>
              <a:rPr lang="en-US" sz="2400" dirty="0" smtClean="0">
                <a:cs typeface="Times New Roman"/>
                <a:sym typeface="Symbol" pitchFamily="18" charset="2"/>
              </a:rPr>
              <a:t>Combining all of these pieces, we obtain an upper bound on the total change in cost of this swap move. Again, we know that the true change in cost is nonnegative, and hence</a:t>
            </a:r>
            <a:r>
              <a:rPr lang="ru-RU" sz="2400" i="1" dirty="0" smtClean="0"/>
              <a:t> </a:t>
            </a:r>
            <a:endParaRPr lang="ru-RU" sz="2400" dirty="0" smtClean="0">
              <a:sym typeface="Symbol"/>
            </a:endParaRPr>
          </a:p>
        </p:txBody>
      </p:sp>
      <p:graphicFrame>
        <p:nvGraphicFramePr>
          <p:cNvPr id="6" name="Объект 5"/>
          <p:cNvGraphicFramePr>
            <a:graphicFrameLocks noChangeAspect="1"/>
          </p:cNvGraphicFramePr>
          <p:nvPr/>
        </p:nvGraphicFramePr>
        <p:xfrm>
          <a:off x="1524000" y="5486400"/>
          <a:ext cx="5854700" cy="752475"/>
        </p:xfrm>
        <a:graphic>
          <a:graphicData uri="http://schemas.openxmlformats.org/presentationml/2006/ole">
            <p:oleObj spid="_x0000_s187394" name="Формула" r:id="rId3" imgW="2768400" imgH="355320" progId="Equation.3">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How about if </a:t>
            </a:r>
            <a:r>
              <a:rPr lang="en-US" i="1" dirty="0" err="1" smtClean="0"/>
              <a:t>i</a:t>
            </a:r>
            <a:r>
              <a:rPr lang="en-US" i="1" dirty="0" smtClean="0"/>
              <a:t> </a:t>
            </a:r>
            <a:r>
              <a:rPr lang="en-US" dirty="0" smtClean="0"/>
              <a:t>= </a:t>
            </a:r>
            <a:r>
              <a:rPr lang="en-US" i="1" dirty="0" err="1" smtClean="0"/>
              <a:t>i</a:t>
            </a:r>
            <a:r>
              <a:rPr lang="en-US" i="1" dirty="0" smtClean="0"/>
              <a:t>′</a:t>
            </a:r>
            <a:endParaRPr lang="ru-RU"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29</a:t>
            </a:fld>
            <a:endParaRPr lang="en-US"/>
          </a:p>
        </p:txBody>
      </p:sp>
      <p:graphicFrame>
        <p:nvGraphicFramePr>
          <p:cNvPr id="191490" name="Object 2"/>
          <p:cNvGraphicFramePr>
            <a:graphicFrameLocks noChangeAspect="1"/>
          </p:cNvGraphicFramePr>
          <p:nvPr>
            <p:ph idx="1"/>
          </p:nvPr>
        </p:nvGraphicFramePr>
        <p:xfrm>
          <a:off x="762000" y="1752600"/>
          <a:ext cx="6416675" cy="823913"/>
        </p:xfrm>
        <a:graphic>
          <a:graphicData uri="http://schemas.openxmlformats.org/presentationml/2006/ole">
            <p:oleObj spid="_x0000_s191490" name="Формула" r:id="rId3" imgW="2768400" imgH="355320" progId="Equation.3">
              <p:embed/>
            </p:oleObj>
          </a:graphicData>
        </a:graphic>
      </p:graphicFrame>
      <p:sp>
        <p:nvSpPr>
          <p:cNvPr id="6" name="TextBox 5"/>
          <p:cNvSpPr txBox="1"/>
          <p:nvPr/>
        </p:nvSpPr>
        <p:spPr>
          <a:xfrm>
            <a:off x="838200" y="2971800"/>
            <a:ext cx="6468437" cy="830997"/>
          </a:xfrm>
          <a:prstGeom prst="rect">
            <a:avLst/>
          </a:prstGeom>
          <a:noFill/>
        </p:spPr>
        <p:txBody>
          <a:bodyPr wrap="none" rtlCol="0">
            <a:spAutoFit/>
          </a:bodyPr>
          <a:lstStyle/>
          <a:p>
            <a:r>
              <a:rPr lang="en-US" sz="2400" dirty="0" smtClean="0">
                <a:latin typeface="+mn-lt"/>
              </a:rPr>
              <a:t>Suppose that </a:t>
            </a:r>
            <a:r>
              <a:rPr lang="en-US" sz="2400" i="1" kern="0" dirty="0" err="1" smtClean="0">
                <a:solidFill>
                  <a:srgbClr val="000000"/>
                </a:solidFill>
                <a:latin typeface="Times New Roman"/>
                <a:ea typeface="+mj-ea"/>
                <a:cs typeface="+mj-cs"/>
              </a:rPr>
              <a:t>i</a:t>
            </a:r>
            <a:r>
              <a:rPr lang="en-US" sz="2400" i="1" kern="0" dirty="0" smtClean="0">
                <a:solidFill>
                  <a:srgbClr val="000000"/>
                </a:solidFill>
                <a:latin typeface="Times New Roman"/>
                <a:ea typeface="+mj-ea"/>
                <a:cs typeface="+mj-cs"/>
              </a:rPr>
              <a:t> </a:t>
            </a:r>
            <a:r>
              <a:rPr lang="en-US" sz="2400" kern="0" dirty="0" smtClean="0">
                <a:solidFill>
                  <a:srgbClr val="000000"/>
                </a:solidFill>
                <a:latin typeface="Times New Roman"/>
                <a:ea typeface="+mj-ea"/>
                <a:cs typeface="+mj-cs"/>
              </a:rPr>
              <a:t>= </a:t>
            </a:r>
            <a:r>
              <a:rPr lang="en-US" sz="2400" i="1" kern="0" dirty="0" err="1" smtClean="0">
                <a:solidFill>
                  <a:srgbClr val="000000"/>
                </a:solidFill>
                <a:latin typeface="Times New Roman"/>
                <a:ea typeface="+mj-ea"/>
                <a:cs typeface="+mj-cs"/>
              </a:rPr>
              <a:t>i</a:t>
            </a:r>
            <a:r>
              <a:rPr lang="en-US" sz="2400" i="1" kern="0" dirty="0" smtClean="0">
                <a:solidFill>
                  <a:srgbClr val="000000"/>
                </a:solidFill>
                <a:latin typeface="Times New Roman"/>
                <a:ea typeface="+mj-ea"/>
                <a:cs typeface="+mj-cs"/>
              </a:rPr>
              <a:t>′</a:t>
            </a:r>
            <a:r>
              <a:rPr lang="en-US" sz="2400" kern="0" dirty="0" smtClean="0">
                <a:solidFill>
                  <a:srgbClr val="000000"/>
                </a:solidFill>
                <a:latin typeface="Times New Roman"/>
                <a:ea typeface="+mj-ea"/>
                <a:cs typeface="+mj-cs"/>
              </a:rPr>
              <a:t>; the above inequality reduces to </a:t>
            </a:r>
          </a:p>
          <a:p>
            <a:r>
              <a:rPr lang="en-US" sz="2400" kern="0" dirty="0" smtClean="0">
                <a:solidFill>
                  <a:srgbClr val="000000"/>
                </a:solidFill>
                <a:latin typeface="Times New Roman"/>
                <a:ea typeface="+mj-ea"/>
                <a:cs typeface="+mj-cs"/>
              </a:rPr>
              <a:t>the essentially trivial inequality that</a:t>
            </a:r>
            <a:endParaRPr lang="ru-RU" sz="2400" dirty="0">
              <a:latin typeface="+mn-lt"/>
            </a:endParaRPr>
          </a:p>
        </p:txBody>
      </p:sp>
      <p:graphicFrame>
        <p:nvGraphicFramePr>
          <p:cNvPr id="191491" name="Object 3"/>
          <p:cNvGraphicFramePr>
            <a:graphicFrameLocks noChangeAspect="1"/>
          </p:cNvGraphicFramePr>
          <p:nvPr/>
        </p:nvGraphicFramePr>
        <p:xfrm>
          <a:off x="2841625" y="3976688"/>
          <a:ext cx="2560638" cy="823912"/>
        </p:xfrm>
        <a:graphic>
          <a:graphicData uri="http://schemas.openxmlformats.org/presentationml/2006/ole">
            <p:oleObj spid="_x0000_s191491" name="Формула" r:id="rId4" imgW="1104840" imgH="355320"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DD3BABF6-0182-4C02-8A0C-9B188E4082DA}" type="slidenum">
              <a:rPr lang="en-US"/>
              <a:pPr/>
              <a:t>3</a:t>
            </a:fld>
            <a:endParaRPr lang="en-US"/>
          </a:p>
        </p:txBody>
      </p:sp>
      <p:sp>
        <p:nvSpPr>
          <p:cNvPr id="120834" name="Rectangle 2"/>
          <p:cNvSpPr>
            <a:spLocks noGrp="1" noChangeArrowheads="1"/>
          </p:cNvSpPr>
          <p:nvPr>
            <p:ph type="title"/>
          </p:nvPr>
        </p:nvSpPr>
        <p:spPr/>
        <p:txBody>
          <a:bodyPr/>
          <a:lstStyle/>
          <a:p>
            <a:r>
              <a:rPr lang="en-US" sz="3600" dirty="0" smtClean="0"/>
              <a:t>Uncapacitated Facility Location Problem</a:t>
            </a:r>
            <a:endParaRPr lang="ru-RU" sz="3600" dirty="0"/>
          </a:p>
        </p:txBody>
      </p:sp>
      <p:sp>
        <p:nvSpPr>
          <p:cNvPr id="120835" name="Rectangle 3"/>
          <p:cNvSpPr>
            <a:spLocks noGrp="1" noChangeArrowheads="1"/>
          </p:cNvSpPr>
          <p:nvPr>
            <p:ph type="body" idx="1"/>
          </p:nvPr>
        </p:nvSpPr>
        <p:spPr/>
        <p:txBody>
          <a:bodyPr/>
          <a:lstStyle/>
          <a:p>
            <a:endParaRPr lang="ru-RU" i="1" dirty="0">
              <a:solidFill>
                <a:schemeClr val="accent2"/>
              </a:solidFill>
            </a:endParaRPr>
          </a:p>
          <a:p>
            <a:r>
              <a:rPr lang="en-US" sz="2400" i="1" dirty="0" smtClean="0">
                <a:solidFill>
                  <a:schemeClr val="accent2"/>
                </a:solidFill>
              </a:rPr>
              <a:t>Given</a:t>
            </a:r>
            <a:r>
              <a:rPr lang="en-US" sz="2400" dirty="0" smtClean="0"/>
              <a:t> a set of clients </a:t>
            </a:r>
            <a:r>
              <a:rPr lang="en-US" sz="2400" i="1" dirty="0" smtClean="0"/>
              <a:t>D </a:t>
            </a:r>
            <a:r>
              <a:rPr lang="en-US" sz="2400" dirty="0" smtClean="0"/>
              <a:t>and a set of facilities </a:t>
            </a:r>
            <a:r>
              <a:rPr lang="en-US" sz="2400" i="1" dirty="0" smtClean="0"/>
              <a:t>F</a:t>
            </a:r>
            <a:r>
              <a:rPr lang="en-US" sz="2400" dirty="0" smtClean="0"/>
              <a:t>, with a facility cost </a:t>
            </a:r>
            <a:r>
              <a:rPr lang="en-US" sz="2400" i="1" dirty="0" err="1" smtClean="0"/>
              <a:t>f</a:t>
            </a:r>
            <a:r>
              <a:rPr lang="en-US" sz="2400" i="1" baseline="-25000" dirty="0" err="1" smtClean="0"/>
              <a:t>i</a:t>
            </a:r>
            <a:r>
              <a:rPr lang="en-US" sz="2400" i="1" dirty="0" smtClean="0"/>
              <a:t> </a:t>
            </a:r>
            <a:r>
              <a:rPr lang="en-US" sz="2400" dirty="0" smtClean="0"/>
              <a:t>for each facility </a:t>
            </a:r>
            <a:r>
              <a:rPr lang="en-US" sz="2400" i="1" dirty="0" err="1" smtClean="0"/>
              <a:t>i</a:t>
            </a:r>
            <a:r>
              <a:rPr lang="en-US" sz="2400" i="1" dirty="0" smtClean="0"/>
              <a:t> </a:t>
            </a:r>
            <a:r>
              <a:rPr lang="en-US" sz="2400" dirty="0" smtClean="0">
                <a:sym typeface="Symbol"/>
              </a:rPr>
              <a:t></a:t>
            </a:r>
            <a:r>
              <a:rPr lang="en-US" sz="2400" i="1" dirty="0" smtClean="0">
                <a:sym typeface="Symbol"/>
              </a:rPr>
              <a:t> F</a:t>
            </a:r>
            <a:r>
              <a:rPr lang="en-US" sz="2400" dirty="0" smtClean="0">
                <a:sym typeface="Symbol"/>
              </a:rPr>
              <a:t>, and an assignment cost </a:t>
            </a:r>
            <a:r>
              <a:rPr lang="en-US" sz="2400" i="1" dirty="0" err="1" smtClean="0">
                <a:sym typeface="Symbol"/>
              </a:rPr>
              <a:t>c</a:t>
            </a:r>
            <a:r>
              <a:rPr lang="en-US" sz="2400" i="1" baseline="-25000" dirty="0" err="1" smtClean="0">
                <a:sym typeface="Symbol"/>
              </a:rPr>
              <a:t>ij</a:t>
            </a:r>
            <a:r>
              <a:rPr lang="en-US" sz="2400" dirty="0" smtClean="0">
                <a:sym typeface="Symbol"/>
              </a:rPr>
              <a:t> for each facility </a:t>
            </a:r>
            <a:r>
              <a:rPr lang="en-US" sz="2400" i="1" dirty="0" err="1" smtClean="0"/>
              <a:t>i</a:t>
            </a:r>
            <a:r>
              <a:rPr lang="en-US" sz="2400" i="1" dirty="0" smtClean="0"/>
              <a:t> </a:t>
            </a:r>
            <a:r>
              <a:rPr lang="en-US" sz="2400" dirty="0" smtClean="0">
                <a:sym typeface="Symbol"/>
              </a:rPr>
              <a:t></a:t>
            </a:r>
            <a:r>
              <a:rPr lang="en-US" sz="2400" i="1" dirty="0" smtClean="0">
                <a:sym typeface="Symbol"/>
              </a:rPr>
              <a:t> F </a:t>
            </a:r>
            <a:r>
              <a:rPr lang="en-US" sz="2400" dirty="0" smtClean="0">
                <a:sym typeface="Symbol"/>
              </a:rPr>
              <a:t>and each client </a:t>
            </a:r>
            <a:r>
              <a:rPr lang="en-US" sz="2400" i="1" dirty="0" smtClean="0">
                <a:sym typeface="Symbol"/>
              </a:rPr>
              <a:t>j</a:t>
            </a:r>
            <a:r>
              <a:rPr lang="en-US" sz="2400" i="1" baseline="-25000" dirty="0" smtClean="0">
                <a:sym typeface="Symbol"/>
              </a:rPr>
              <a:t> </a:t>
            </a:r>
            <a:r>
              <a:rPr lang="en-US" sz="2400" dirty="0" smtClean="0">
                <a:sym typeface="Symbol"/>
              </a:rPr>
              <a:t></a:t>
            </a:r>
            <a:r>
              <a:rPr lang="en-US" sz="2400" i="1" dirty="0" smtClean="0">
                <a:sym typeface="Symbol"/>
              </a:rPr>
              <a:t> D</a:t>
            </a:r>
            <a:r>
              <a:rPr lang="en-US" sz="2400" dirty="0" smtClean="0">
                <a:sym typeface="Symbol"/>
              </a:rPr>
              <a:t>. </a:t>
            </a:r>
            <a:endParaRPr lang="ru-RU" sz="2400" dirty="0">
              <a:cs typeface="Times New Roman" pitchFamily="18" charset="0"/>
            </a:endParaRPr>
          </a:p>
          <a:p>
            <a:r>
              <a:rPr lang="en-US" sz="2400" i="1" dirty="0" smtClean="0">
                <a:solidFill>
                  <a:schemeClr val="accent2"/>
                </a:solidFill>
              </a:rPr>
              <a:t>Find  </a:t>
            </a:r>
            <a:r>
              <a:rPr lang="en-US" sz="2400" dirty="0" smtClean="0">
                <a:cs typeface="Times New Roman" pitchFamily="18" charset="0"/>
              </a:rPr>
              <a:t>a subset</a:t>
            </a:r>
            <a:r>
              <a:rPr lang="ru-RU" sz="2400" dirty="0" smtClean="0">
                <a:cs typeface="Times New Roman" pitchFamily="18" charset="0"/>
              </a:rPr>
              <a:t> </a:t>
            </a:r>
            <a:r>
              <a:rPr lang="en-US" sz="2400" i="1" dirty="0" smtClean="0">
                <a:cs typeface="Times New Roman" pitchFamily="18" charset="0"/>
              </a:rPr>
              <a:t>H</a:t>
            </a:r>
            <a:r>
              <a:rPr lang="ru-RU" sz="2400" dirty="0" smtClean="0">
                <a:cs typeface="Times New Roman" pitchFamily="18" charset="0"/>
              </a:rPr>
              <a:t> </a:t>
            </a:r>
            <a:r>
              <a:rPr lang="en-US" sz="2400" dirty="0">
                <a:sym typeface="Symbol" pitchFamily="18" charset="2"/>
              </a:rPr>
              <a:t> </a:t>
            </a:r>
            <a:r>
              <a:rPr lang="en-US" sz="2400" i="1" dirty="0" smtClean="0"/>
              <a:t>F</a:t>
            </a:r>
            <a:r>
              <a:rPr lang="ru-RU" sz="2400" dirty="0" smtClean="0"/>
              <a:t> </a:t>
            </a:r>
            <a:r>
              <a:rPr lang="en-US" sz="2400" dirty="0" smtClean="0"/>
              <a:t>and an assignment</a:t>
            </a:r>
            <a:r>
              <a:rPr lang="ru-RU" sz="2400" dirty="0" smtClean="0"/>
              <a:t> </a:t>
            </a:r>
            <a:r>
              <a:rPr lang="ru-RU" sz="2400" dirty="0" smtClean="0">
                <a:sym typeface="Symbol"/>
              </a:rPr>
              <a:t></a:t>
            </a:r>
            <a:r>
              <a:rPr lang="en-US" sz="2400" dirty="0" smtClean="0">
                <a:sym typeface="Symbol"/>
              </a:rPr>
              <a:t>:</a:t>
            </a:r>
            <a:r>
              <a:rPr lang="en-US" sz="2400" i="1" dirty="0" smtClean="0"/>
              <a:t> D</a:t>
            </a:r>
            <a:r>
              <a:rPr lang="en-US" sz="2400" dirty="0" smtClean="0"/>
              <a:t> </a:t>
            </a:r>
            <a:r>
              <a:rPr lang="en-US" sz="2400" dirty="0" smtClean="0">
                <a:cs typeface="Times New Roman" pitchFamily="18" charset="0"/>
              </a:rPr>
              <a:t>→ </a:t>
            </a:r>
            <a:r>
              <a:rPr lang="en-US" sz="2400" i="1" dirty="0" smtClean="0"/>
              <a:t>H </a:t>
            </a:r>
            <a:r>
              <a:rPr lang="en-US" sz="2400" dirty="0" smtClean="0"/>
              <a:t>so as to minimize the total cost of the open facilities plus the assignment costs.</a:t>
            </a:r>
            <a:endParaRPr lang="ru-RU" sz="2400" dirty="0"/>
          </a:p>
        </p:txBody>
      </p:sp>
      <p:graphicFrame>
        <p:nvGraphicFramePr>
          <p:cNvPr id="6" name="Объект 5"/>
          <p:cNvGraphicFramePr>
            <a:graphicFrameLocks noChangeAspect="1"/>
          </p:cNvGraphicFramePr>
          <p:nvPr/>
        </p:nvGraphicFramePr>
        <p:xfrm>
          <a:off x="2514600" y="4724400"/>
          <a:ext cx="3473450" cy="860425"/>
        </p:xfrm>
        <a:graphic>
          <a:graphicData uri="http://schemas.openxmlformats.org/presentationml/2006/ole">
            <p:oleObj spid="_x0000_s120836" name="Формула" r:id="rId3" imgW="1434960" imgH="355320" progId="Equation.3">
              <p:embed/>
            </p:oleObj>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04A99187-0C5C-457B-B812-719F6B17C46E}" type="slidenum">
              <a:rPr lang="en-US"/>
              <a:pPr/>
              <a:t>30</a:t>
            </a:fld>
            <a:endParaRPr lang="en-US"/>
          </a:p>
        </p:txBody>
      </p:sp>
      <p:sp>
        <p:nvSpPr>
          <p:cNvPr id="146434" name="Rectangle 2"/>
          <p:cNvSpPr>
            <a:spLocks noGrp="1" noChangeArrowheads="1"/>
          </p:cNvSpPr>
          <p:nvPr>
            <p:ph type="title"/>
          </p:nvPr>
        </p:nvSpPr>
        <p:spPr>
          <a:xfrm>
            <a:off x="457200" y="274638"/>
            <a:ext cx="8229600" cy="792162"/>
          </a:xfrm>
        </p:spPr>
        <p:txBody>
          <a:bodyPr/>
          <a:lstStyle/>
          <a:p>
            <a:r>
              <a:rPr lang="en-US" sz="4000" dirty="0" smtClean="0"/>
              <a:t>Net effect</a:t>
            </a:r>
            <a:endParaRPr lang="en-US" sz="4000" dirty="0"/>
          </a:p>
        </p:txBody>
      </p:sp>
      <p:graphicFrame>
        <p:nvGraphicFramePr>
          <p:cNvPr id="176129" name="Object 1"/>
          <p:cNvGraphicFramePr>
            <a:graphicFrameLocks noChangeAspect="1"/>
          </p:cNvGraphicFramePr>
          <p:nvPr/>
        </p:nvGraphicFramePr>
        <p:xfrm>
          <a:off x="1204913" y="4460875"/>
          <a:ext cx="5908675" cy="1558925"/>
        </p:xfrm>
        <a:graphic>
          <a:graphicData uri="http://schemas.openxmlformats.org/presentationml/2006/ole">
            <p:oleObj spid="_x0000_s176129" name="Формула" r:id="rId3" imgW="2793960" imgH="736560" progId="Equation.3">
              <p:embed/>
            </p:oleObj>
          </a:graphicData>
        </a:graphic>
      </p:graphicFrame>
      <p:graphicFrame>
        <p:nvGraphicFramePr>
          <p:cNvPr id="176130" name="Object 2"/>
          <p:cNvGraphicFramePr>
            <a:graphicFrameLocks noChangeAspect="1"/>
          </p:cNvGraphicFramePr>
          <p:nvPr/>
        </p:nvGraphicFramePr>
        <p:xfrm>
          <a:off x="1223962" y="2133600"/>
          <a:ext cx="5938838" cy="752475"/>
        </p:xfrm>
        <a:graphic>
          <a:graphicData uri="http://schemas.openxmlformats.org/presentationml/2006/ole">
            <p:oleObj spid="_x0000_s176130" name="Формула" r:id="rId4" imgW="2806560" imgH="355320" progId="Equation.3">
              <p:embed/>
            </p:oleObj>
          </a:graphicData>
        </a:graphic>
      </p:graphicFrame>
      <p:graphicFrame>
        <p:nvGraphicFramePr>
          <p:cNvPr id="176131" name="Object 3"/>
          <p:cNvGraphicFramePr>
            <a:graphicFrameLocks noChangeAspect="1"/>
          </p:cNvGraphicFramePr>
          <p:nvPr/>
        </p:nvGraphicFramePr>
        <p:xfrm>
          <a:off x="1231900" y="1219200"/>
          <a:ext cx="5854700" cy="752475"/>
        </p:xfrm>
        <a:graphic>
          <a:graphicData uri="http://schemas.openxmlformats.org/presentationml/2006/ole">
            <p:oleObj spid="_x0000_s176131" name="Формула" r:id="rId5" imgW="2768400" imgH="355320" progId="Equation.3">
              <p:embed/>
            </p:oleObj>
          </a:graphicData>
        </a:graphic>
      </p:graphicFrame>
      <p:sp>
        <p:nvSpPr>
          <p:cNvPr id="7" name="TextBox 6"/>
          <p:cNvSpPr txBox="1"/>
          <p:nvPr/>
        </p:nvSpPr>
        <p:spPr>
          <a:xfrm>
            <a:off x="609600" y="3276600"/>
            <a:ext cx="7929607" cy="830997"/>
          </a:xfrm>
          <a:prstGeom prst="rect">
            <a:avLst/>
          </a:prstGeom>
          <a:noFill/>
        </p:spPr>
        <p:txBody>
          <a:bodyPr wrap="none" rtlCol="0">
            <a:spAutoFit/>
          </a:bodyPr>
          <a:lstStyle/>
          <a:p>
            <a:r>
              <a:rPr lang="en-US" sz="2400" dirty="0" smtClean="0">
                <a:latin typeface="+mn-lt"/>
              </a:rPr>
              <a:t>For unsafe facility </a:t>
            </a:r>
            <a:r>
              <a:rPr lang="en-US" sz="2400" i="1" dirty="0" err="1" smtClean="0">
                <a:latin typeface="+mn-lt"/>
              </a:rPr>
              <a:t>i</a:t>
            </a:r>
            <a:r>
              <a:rPr lang="en-US" sz="2400" dirty="0" smtClean="0">
                <a:latin typeface="+mn-lt"/>
              </a:rPr>
              <a:t>, let us consider the net effect of combining</a:t>
            </a:r>
          </a:p>
          <a:p>
            <a:r>
              <a:rPr lang="en-US" sz="2400" dirty="0" smtClean="0">
                <a:latin typeface="+mn-lt"/>
              </a:rPr>
              <a:t> all of these inequalities. Adding these, we get that</a:t>
            </a:r>
            <a:endParaRPr lang="ru-RU" sz="2400" dirty="0">
              <a:latin typeface="+mn-l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D716761B-A8FE-45D9-B71E-227A65558870}" type="slidenum">
              <a:rPr lang="en-US"/>
              <a:pPr/>
              <a:t>31</a:t>
            </a:fld>
            <a:endParaRPr lang="en-US"/>
          </a:p>
        </p:txBody>
      </p:sp>
      <p:sp>
        <p:nvSpPr>
          <p:cNvPr id="148482" name="Rectangle 2"/>
          <p:cNvSpPr>
            <a:spLocks noGrp="1" noChangeArrowheads="1"/>
          </p:cNvSpPr>
          <p:nvPr>
            <p:ph type="title"/>
          </p:nvPr>
        </p:nvSpPr>
        <p:spPr>
          <a:xfrm>
            <a:off x="457200" y="274638"/>
            <a:ext cx="8229600" cy="944562"/>
          </a:xfrm>
        </p:spPr>
        <p:txBody>
          <a:bodyPr/>
          <a:lstStyle/>
          <a:p>
            <a:r>
              <a:rPr lang="en-US" sz="4000" dirty="0" smtClean="0"/>
              <a:t>Simplification</a:t>
            </a:r>
            <a:endParaRPr lang="ru-RU" sz="4000" dirty="0"/>
          </a:p>
        </p:txBody>
      </p:sp>
      <p:sp>
        <p:nvSpPr>
          <p:cNvPr id="148483" name="Rectangle 3"/>
          <p:cNvSpPr>
            <a:spLocks noGrp="1" noChangeArrowheads="1"/>
          </p:cNvSpPr>
          <p:nvPr>
            <p:ph type="body" idx="1"/>
          </p:nvPr>
        </p:nvSpPr>
        <p:spPr>
          <a:xfrm>
            <a:off x="457200" y="2743200"/>
            <a:ext cx="8229600" cy="3048000"/>
          </a:xfrm>
        </p:spPr>
        <p:txBody>
          <a:bodyPr/>
          <a:lstStyle/>
          <a:p>
            <a:pPr>
              <a:buNone/>
            </a:pPr>
            <a:r>
              <a:rPr lang="en-US" sz="2400" dirty="0" smtClean="0"/>
              <a:t>    We will simplify the above expression by combining the final two summations, and by showing that for each client </a:t>
            </a:r>
            <a:r>
              <a:rPr lang="en-US" sz="2400" i="1" dirty="0" smtClean="0"/>
              <a:t>j</a:t>
            </a:r>
            <a:r>
              <a:rPr lang="en-US" sz="2400" dirty="0" smtClean="0"/>
              <a:t> that appears in either summation, we can upper bound its total contribution by </a:t>
            </a:r>
            <a:r>
              <a:rPr lang="en-US" sz="2400" dirty="0" smtClean="0">
                <a:cs typeface="Times New Roman"/>
              </a:rPr>
              <a:t>2</a:t>
            </a:r>
            <a:r>
              <a:rPr lang="en-US" sz="2400" i="1" dirty="0" smtClean="0"/>
              <a:t>c</a:t>
            </a:r>
            <a:r>
              <a:rPr lang="en-US" sz="2400" i="1" baseline="-25000" dirty="0" smtClean="0"/>
              <a:t>j</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dirty="0" smtClean="0"/>
              <a:t>.</a:t>
            </a:r>
            <a:endParaRPr lang="en-US" sz="2400" dirty="0" smtClean="0"/>
          </a:p>
          <a:p>
            <a:r>
              <a:rPr lang="el-GR" sz="2400" i="1" dirty="0" smtClean="0"/>
              <a:t>φ</a:t>
            </a:r>
            <a:r>
              <a:rPr lang="ru-RU" sz="2400" dirty="0" smtClean="0"/>
              <a:t>(</a:t>
            </a:r>
            <a:r>
              <a:rPr lang="en-US" sz="2400" i="1" dirty="0" smtClean="0"/>
              <a:t>j</a:t>
            </a:r>
            <a:r>
              <a:rPr lang="ru-RU" sz="2400" dirty="0" smtClean="0"/>
              <a:t>)</a:t>
            </a:r>
            <a:r>
              <a:rPr lang="en-US" sz="2400" dirty="0" smtClean="0"/>
              <a:t>=</a:t>
            </a:r>
            <a:r>
              <a:rPr lang="en-US" sz="2400" i="1" dirty="0" err="1" smtClean="0"/>
              <a:t>i</a:t>
            </a:r>
            <a:r>
              <a:rPr lang="en-US" sz="2400" i="1" dirty="0" smtClean="0"/>
              <a:t> &amp; </a:t>
            </a:r>
            <a:r>
              <a:rPr lang="el-GR" sz="2400" i="1" dirty="0" smtClean="0"/>
              <a:t>φ</a:t>
            </a:r>
            <a:r>
              <a:rPr lang="en-US" sz="2400" dirty="0" smtClean="0"/>
              <a:t>*</a:t>
            </a:r>
            <a:r>
              <a:rPr lang="ru-RU" sz="2400" dirty="0" smtClean="0"/>
              <a:t>(</a:t>
            </a:r>
            <a:r>
              <a:rPr lang="en-US" sz="2400" i="1" dirty="0" smtClean="0"/>
              <a:t>j</a:t>
            </a:r>
            <a:r>
              <a:rPr lang="ru-RU" sz="2400" dirty="0" smtClean="0"/>
              <a:t>)</a:t>
            </a:r>
            <a:r>
              <a:rPr lang="en-US" sz="2400" dirty="0" smtClean="0"/>
              <a:t>=</a:t>
            </a:r>
            <a:r>
              <a:rPr lang="en-US" sz="2400" i="1" dirty="0" err="1" smtClean="0"/>
              <a:t>i</a:t>
            </a:r>
            <a:r>
              <a:rPr lang="en-US" sz="2400" i="1" dirty="0" smtClean="0"/>
              <a:t>′</a:t>
            </a:r>
            <a:r>
              <a:rPr lang="en-US" sz="2400" dirty="0" smtClean="0"/>
              <a:t>: </a:t>
            </a:r>
            <a:r>
              <a:rPr lang="en-US" sz="2400" i="1" dirty="0" err="1" smtClean="0"/>
              <a:t>c</a:t>
            </a:r>
            <a:r>
              <a:rPr lang="en-US" sz="2400" i="1" baseline="-25000" dirty="0" err="1" smtClean="0"/>
              <a:t>ji</a:t>
            </a:r>
            <a:r>
              <a:rPr lang="en-US" sz="2400" baseline="-25000" dirty="0" smtClean="0"/>
              <a:t>′</a:t>
            </a:r>
            <a:r>
              <a:rPr lang="en-US" sz="2400" dirty="0" smtClean="0">
                <a:latin typeface="Times New Roman"/>
                <a:cs typeface="Times New Roman"/>
              </a:rPr>
              <a:t>−</a:t>
            </a:r>
            <a:r>
              <a:rPr lang="en-US" sz="2400" i="1" dirty="0" smtClean="0"/>
              <a:t> </a:t>
            </a:r>
            <a:r>
              <a:rPr lang="en-US" sz="2400" i="1" dirty="0" err="1" smtClean="0"/>
              <a:t>c</a:t>
            </a:r>
            <a:r>
              <a:rPr lang="en-US" sz="2400" i="1" baseline="-25000" dirty="0" err="1" smtClean="0"/>
              <a:t>ji</a:t>
            </a:r>
            <a:r>
              <a:rPr lang="en-US" sz="2400" i="1" baseline="-25000" dirty="0" smtClean="0"/>
              <a:t> </a:t>
            </a:r>
            <a:r>
              <a:rPr lang="en-US" sz="2400" dirty="0" smtClean="0">
                <a:latin typeface="Times New Roman"/>
                <a:cs typeface="Times New Roman"/>
              </a:rPr>
              <a:t>≤ 2</a:t>
            </a:r>
            <a:r>
              <a:rPr lang="en-US" sz="2400" i="1" dirty="0" smtClean="0"/>
              <a:t>c</a:t>
            </a:r>
            <a:r>
              <a:rPr lang="en-US" sz="2400" i="1" baseline="-25000" dirty="0" smtClean="0"/>
              <a:t>ji</a:t>
            </a:r>
            <a:r>
              <a:rPr lang="en-US" sz="2400" baseline="-25000" dirty="0" smtClean="0"/>
              <a:t>′ </a:t>
            </a:r>
            <a:r>
              <a:rPr lang="en-US" sz="2400" dirty="0" smtClean="0">
                <a:latin typeface="Times New Roman"/>
                <a:cs typeface="Times New Roman"/>
              </a:rPr>
              <a:t>= 2</a:t>
            </a:r>
            <a:r>
              <a:rPr lang="en-US" sz="2400" i="1" dirty="0" smtClean="0"/>
              <a:t>c</a:t>
            </a:r>
            <a:r>
              <a:rPr lang="en-US" sz="2400" i="1" baseline="-25000" dirty="0" smtClean="0"/>
              <a:t>j</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dirty="0" smtClean="0"/>
              <a:t>.</a:t>
            </a:r>
          </a:p>
          <a:p>
            <a:r>
              <a:rPr lang="el-GR" sz="2400" i="1" dirty="0" smtClean="0"/>
              <a:t>φ</a:t>
            </a:r>
            <a:r>
              <a:rPr lang="ru-RU" sz="2400" dirty="0" smtClean="0"/>
              <a:t>(</a:t>
            </a:r>
            <a:r>
              <a:rPr lang="en-US" sz="2400" i="1" dirty="0" smtClean="0"/>
              <a:t>j</a:t>
            </a:r>
            <a:r>
              <a:rPr lang="ru-RU" sz="2400" dirty="0" smtClean="0"/>
              <a:t>)</a:t>
            </a:r>
            <a:r>
              <a:rPr lang="en-US" sz="2400" dirty="0" smtClean="0"/>
              <a:t>=</a:t>
            </a:r>
            <a:r>
              <a:rPr lang="en-US" sz="2400" i="1" dirty="0" err="1" smtClean="0"/>
              <a:t>i</a:t>
            </a:r>
            <a:r>
              <a:rPr lang="en-US" sz="2400" i="1" dirty="0" smtClean="0"/>
              <a:t> &amp; </a:t>
            </a:r>
            <a:r>
              <a:rPr lang="el-GR" sz="2400" i="1" dirty="0" smtClean="0"/>
              <a:t>φ</a:t>
            </a:r>
            <a:r>
              <a:rPr lang="en-US" sz="2400" dirty="0" smtClean="0"/>
              <a:t>*</a:t>
            </a:r>
            <a:r>
              <a:rPr lang="ru-RU" sz="2400" dirty="0" smtClean="0"/>
              <a:t>(</a:t>
            </a:r>
            <a:r>
              <a:rPr lang="en-US" sz="2400" i="1" dirty="0" smtClean="0"/>
              <a:t>j</a:t>
            </a:r>
            <a:r>
              <a:rPr lang="ru-RU" sz="2400" dirty="0" smtClean="0"/>
              <a:t>)</a:t>
            </a:r>
            <a:r>
              <a:rPr lang="en-US" sz="2400" dirty="0" smtClean="0"/>
              <a:t> </a:t>
            </a:r>
            <a:r>
              <a:rPr lang="en-US" sz="2400" dirty="0" smtClean="0">
                <a:sym typeface="Symbol"/>
              </a:rPr>
              <a:t> </a:t>
            </a:r>
            <a:r>
              <a:rPr lang="en-US" sz="2400" i="1" dirty="0" smtClean="0">
                <a:sym typeface="Symbol"/>
              </a:rPr>
              <a:t>R</a:t>
            </a:r>
            <a:r>
              <a:rPr lang="en-US" sz="2400" dirty="0" smtClean="0">
                <a:cs typeface="Times New Roman"/>
              </a:rPr>
              <a:t> − {</a:t>
            </a:r>
            <a:r>
              <a:rPr lang="en-US" sz="2400" i="1" dirty="0" err="1" smtClean="0"/>
              <a:t>i</a:t>
            </a:r>
            <a:r>
              <a:rPr lang="en-US" sz="2400" dirty="0" smtClean="0"/>
              <a:t>′}:   </a:t>
            </a:r>
            <a:r>
              <a:rPr lang="en-US" sz="2400" i="1" dirty="0" err="1" smtClean="0"/>
              <a:t>c</a:t>
            </a:r>
            <a:r>
              <a:rPr lang="en-US" sz="2400" i="1" baseline="-25000" dirty="0" err="1" smtClean="0"/>
              <a:t>ji</a:t>
            </a:r>
            <a:r>
              <a:rPr lang="en-US" sz="2400" baseline="-25000" dirty="0" smtClean="0"/>
              <a:t>′ </a:t>
            </a:r>
            <a:r>
              <a:rPr lang="en-US" sz="2400" i="1" dirty="0" smtClean="0"/>
              <a:t>+</a:t>
            </a:r>
            <a:r>
              <a:rPr lang="en-US" sz="2400" dirty="0" smtClean="0">
                <a:cs typeface="Times New Roman"/>
              </a:rPr>
              <a:t> </a:t>
            </a:r>
            <a:r>
              <a:rPr lang="en-US" sz="2400" i="1" dirty="0" err="1" smtClean="0"/>
              <a:t>c</a:t>
            </a:r>
            <a:r>
              <a:rPr lang="en-US" sz="2400" i="1" baseline="-25000" dirty="0" err="1" smtClean="0"/>
              <a:t>j</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dirty="0" smtClean="0">
                <a:cs typeface="Times New Roman"/>
              </a:rPr>
              <a:t> −</a:t>
            </a:r>
            <a:r>
              <a:rPr lang="en-US" sz="2400" i="1" dirty="0" smtClean="0"/>
              <a:t> 2c</a:t>
            </a:r>
            <a:r>
              <a:rPr lang="en-US" sz="2400" i="1" baseline="-25000" dirty="0" smtClean="0"/>
              <a:t>ji </a:t>
            </a:r>
            <a:r>
              <a:rPr lang="en-US" sz="2400" b="1" dirty="0" smtClean="0"/>
              <a:t>≤</a:t>
            </a:r>
            <a:r>
              <a:rPr lang="en-US" sz="2400" dirty="0" smtClean="0"/>
              <a:t>                                 </a:t>
            </a:r>
            <a:r>
              <a:rPr lang="en-US" sz="2400" i="1" dirty="0" err="1" smtClean="0"/>
              <a:t>c</a:t>
            </a:r>
            <a:r>
              <a:rPr lang="en-US" sz="2400" i="1" baseline="-25000" dirty="0" err="1" smtClean="0"/>
              <a:t>ii</a:t>
            </a:r>
            <a:r>
              <a:rPr lang="en-US" sz="2400" baseline="-25000" dirty="0" smtClean="0"/>
              <a:t>′ </a:t>
            </a:r>
            <a:r>
              <a:rPr lang="en-US" sz="2400" i="1" dirty="0" smtClean="0"/>
              <a:t>+</a:t>
            </a:r>
            <a:r>
              <a:rPr lang="en-US" sz="2400" dirty="0" smtClean="0">
                <a:cs typeface="Times New Roman"/>
              </a:rPr>
              <a:t> </a:t>
            </a:r>
            <a:r>
              <a:rPr lang="en-US" sz="2400" i="1" dirty="0" err="1" smtClean="0"/>
              <a:t>c</a:t>
            </a:r>
            <a:r>
              <a:rPr lang="en-US" sz="2400" i="1" baseline="-25000" dirty="0" err="1" smtClean="0"/>
              <a:t>j</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dirty="0" smtClean="0">
                <a:cs typeface="Times New Roman"/>
              </a:rPr>
              <a:t> −</a:t>
            </a:r>
            <a:r>
              <a:rPr lang="en-US" sz="2400" i="1" dirty="0" smtClean="0"/>
              <a:t> </a:t>
            </a:r>
            <a:r>
              <a:rPr lang="en-US" sz="2400" i="1" dirty="0" err="1" smtClean="0"/>
              <a:t>c</a:t>
            </a:r>
            <a:r>
              <a:rPr lang="en-US" sz="2400" i="1" baseline="-25000" dirty="0" err="1" smtClean="0"/>
              <a:t>ji</a:t>
            </a:r>
            <a:r>
              <a:rPr lang="en-US" sz="2400" i="1" baseline="-25000" dirty="0" smtClean="0"/>
              <a:t> </a:t>
            </a:r>
            <a:r>
              <a:rPr lang="en-US" sz="2400" dirty="0" smtClean="0"/>
              <a:t>≤ </a:t>
            </a:r>
            <a:r>
              <a:rPr lang="en-US" sz="2400" i="1" dirty="0" err="1" smtClean="0"/>
              <a:t>c</a:t>
            </a:r>
            <a:r>
              <a:rPr lang="en-US" sz="2400" i="1" baseline="-25000" dirty="0" err="1" smtClean="0"/>
              <a:t>i</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i="1" dirty="0" smtClean="0"/>
              <a:t>+</a:t>
            </a:r>
            <a:r>
              <a:rPr lang="en-US" sz="2400" dirty="0" smtClean="0">
                <a:cs typeface="Times New Roman"/>
              </a:rPr>
              <a:t> </a:t>
            </a:r>
            <a:r>
              <a:rPr lang="en-US" sz="2400" i="1" dirty="0" err="1" smtClean="0"/>
              <a:t>c</a:t>
            </a:r>
            <a:r>
              <a:rPr lang="en-US" sz="2400" i="1" baseline="-25000" dirty="0" err="1" smtClean="0"/>
              <a:t>j</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dirty="0" smtClean="0">
                <a:cs typeface="Times New Roman"/>
              </a:rPr>
              <a:t> −</a:t>
            </a:r>
            <a:r>
              <a:rPr lang="en-US" sz="2400" i="1" dirty="0" smtClean="0"/>
              <a:t> </a:t>
            </a:r>
            <a:r>
              <a:rPr lang="en-US" sz="2400" i="1" dirty="0" err="1" smtClean="0"/>
              <a:t>c</a:t>
            </a:r>
            <a:r>
              <a:rPr lang="en-US" sz="2400" i="1" baseline="-25000" dirty="0" err="1" smtClean="0"/>
              <a:t>ji</a:t>
            </a:r>
            <a:r>
              <a:rPr lang="en-US" sz="2400" i="1" baseline="-25000" dirty="0" smtClean="0"/>
              <a:t> </a:t>
            </a:r>
            <a:r>
              <a:rPr lang="en-US" sz="2400" b="1" dirty="0" smtClean="0"/>
              <a:t>≤</a:t>
            </a:r>
            <a:r>
              <a:rPr lang="en-US" sz="2400" dirty="0" smtClean="0"/>
              <a:t> </a:t>
            </a:r>
            <a:r>
              <a:rPr lang="en-US" sz="2400" dirty="0" smtClean="0">
                <a:cs typeface="Times New Roman"/>
              </a:rPr>
              <a:t>2</a:t>
            </a:r>
            <a:r>
              <a:rPr lang="en-US" sz="2400" i="1" dirty="0" smtClean="0"/>
              <a:t>c</a:t>
            </a:r>
            <a:r>
              <a:rPr lang="en-US" sz="2400" i="1" baseline="-25000" dirty="0" smtClean="0"/>
              <a:t>j</a:t>
            </a:r>
            <a:r>
              <a:rPr lang="el-GR" sz="2400" i="1" baseline="-25000" dirty="0" smtClean="0"/>
              <a:t>φ</a:t>
            </a:r>
            <a:r>
              <a:rPr lang="en-US" sz="2400" baseline="-25000" dirty="0" smtClean="0"/>
              <a:t>*</a:t>
            </a:r>
            <a:r>
              <a:rPr lang="ru-RU" sz="2400" baseline="-25000" dirty="0" smtClean="0"/>
              <a:t>(</a:t>
            </a:r>
            <a:r>
              <a:rPr lang="en-US" sz="2400" i="1" baseline="-25000" dirty="0" smtClean="0"/>
              <a:t>j</a:t>
            </a:r>
            <a:r>
              <a:rPr lang="ru-RU" sz="2400" baseline="-25000" dirty="0" smtClean="0"/>
              <a:t>)</a:t>
            </a:r>
            <a:r>
              <a:rPr lang="en-US" sz="2400" dirty="0" smtClean="0"/>
              <a:t>.</a:t>
            </a:r>
            <a:endParaRPr lang="ru-RU" sz="2400" i="1" dirty="0" smtClean="0"/>
          </a:p>
          <a:p>
            <a:pPr>
              <a:buNone/>
            </a:pPr>
            <a:endParaRPr lang="ru-RU" sz="2800" i="1" dirty="0"/>
          </a:p>
        </p:txBody>
      </p:sp>
      <p:graphicFrame>
        <p:nvGraphicFramePr>
          <p:cNvPr id="185345" name="Object 1"/>
          <p:cNvGraphicFramePr>
            <a:graphicFrameLocks noChangeAspect="1"/>
          </p:cNvGraphicFramePr>
          <p:nvPr/>
        </p:nvGraphicFramePr>
        <p:xfrm>
          <a:off x="685800" y="1143000"/>
          <a:ext cx="5908675" cy="1558925"/>
        </p:xfrm>
        <a:graphic>
          <a:graphicData uri="http://schemas.openxmlformats.org/presentationml/2006/ole">
            <p:oleObj spid="_x0000_s185345" name="Формула" r:id="rId3" imgW="2793960" imgH="736560" progId="Equation.3">
              <p:embed/>
            </p:oleObj>
          </a:graphicData>
        </a:graphic>
      </p:graphicFrame>
      <p:graphicFrame>
        <p:nvGraphicFramePr>
          <p:cNvPr id="185346" name="Object 2"/>
          <p:cNvGraphicFramePr>
            <a:graphicFrameLocks noChangeAspect="1"/>
          </p:cNvGraphicFramePr>
          <p:nvPr/>
        </p:nvGraphicFramePr>
        <p:xfrm>
          <a:off x="1885950" y="5876925"/>
          <a:ext cx="3813175" cy="752475"/>
        </p:xfrm>
        <a:graphic>
          <a:graphicData uri="http://schemas.openxmlformats.org/presentationml/2006/ole">
            <p:oleObj spid="_x0000_s185346" name="Формула" r:id="rId4" imgW="1803240" imgH="355320" progId="Equation.3">
              <p:embed/>
            </p:oleObj>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3C0811F5-2C68-49E2-8809-83A6EA6866E9}" type="slidenum">
              <a:rPr lang="en-US"/>
              <a:pPr/>
              <a:t>32</a:t>
            </a:fld>
            <a:endParaRPr lang="en-US"/>
          </a:p>
        </p:txBody>
      </p:sp>
      <p:sp>
        <p:nvSpPr>
          <p:cNvPr id="149506" name="Rectangle 2"/>
          <p:cNvSpPr>
            <a:spLocks noGrp="1" noChangeArrowheads="1"/>
          </p:cNvSpPr>
          <p:nvPr>
            <p:ph type="title"/>
          </p:nvPr>
        </p:nvSpPr>
        <p:spPr/>
        <p:txBody>
          <a:bodyPr/>
          <a:lstStyle/>
          <a:p>
            <a:r>
              <a:rPr lang="en-US" dirty="0" smtClean="0"/>
              <a:t>Proof of Lemma </a:t>
            </a:r>
            <a:r>
              <a:rPr lang="ru-RU" dirty="0" smtClean="0"/>
              <a:t>5.</a:t>
            </a:r>
            <a:r>
              <a:rPr lang="en-US" dirty="0" smtClean="0"/>
              <a:t>3(</a:t>
            </a:r>
            <a:r>
              <a:rPr lang="en-US" dirty="0" smtClean="0"/>
              <a:t>2</a:t>
            </a:r>
            <a:r>
              <a:rPr lang="ru-RU" dirty="0" smtClean="0"/>
              <a:t>)</a:t>
            </a:r>
            <a:r>
              <a:rPr lang="en-US" dirty="0" smtClean="0"/>
              <a:t> </a:t>
            </a:r>
            <a:endParaRPr lang="ru-RU" dirty="0"/>
          </a:p>
        </p:txBody>
      </p:sp>
      <p:sp>
        <p:nvSpPr>
          <p:cNvPr id="149507" name="Rectangle 3"/>
          <p:cNvSpPr>
            <a:spLocks noGrp="1" noChangeArrowheads="1"/>
          </p:cNvSpPr>
          <p:nvPr>
            <p:ph type="body" idx="1"/>
          </p:nvPr>
        </p:nvSpPr>
        <p:spPr>
          <a:xfrm>
            <a:off x="457200" y="1600200"/>
            <a:ext cx="8229600" cy="4525963"/>
          </a:xfrm>
        </p:spPr>
        <p:txBody>
          <a:bodyPr/>
          <a:lstStyle/>
          <a:p>
            <a:r>
              <a:rPr lang="en-US" sz="2800" dirty="0" smtClean="0"/>
              <a:t>Safe facility </a:t>
            </a:r>
            <a:r>
              <a:rPr lang="en-US" sz="2800" i="1" dirty="0" err="1" smtClean="0"/>
              <a:t>i</a:t>
            </a:r>
            <a:r>
              <a:rPr lang="en-US" sz="2800" dirty="0" smtClean="0"/>
              <a:t>:</a:t>
            </a:r>
            <a:endParaRPr lang="en-US" sz="3600" dirty="0" smtClean="0"/>
          </a:p>
          <a:p>
            <a:endParaRPr lang="ru-RU" sz="2800" dirty="0" smtClean="0"/>
          </a:p>
          <a:p>
            <a:r>
              <a:rPr lang="en-US" sz="2800" dirty="0" smtClean="0"/>
              <a:t>Unsafe facility</a:t>
            </a:r>
            <a:r>
              <a:rPr lang="en-US" sz="2800" dirty="0" smtClean="0"/>
              <a:t> </a:t>
            </a:r>
            <a:r>
              <a:rPr lang="en-US" sz="2800" i="1" dirty="0" err="1" smtClean="0"/>
              <a:t>i</a:t>
            </a:r>
            <a:r>
              <a:rPr lang="en-US" sz="2800" dirty="0" smtClean="0"/>
              <a:t>:</a:t>
            </a:r>
            <a:endParaRPr lang="ru-RU" sz="3600" dirty="0"/>
          </a:p>
        </p:txBody>
      </p:sp>
      <p:graphicFrame>
        <p:nvGraphicFramePr>
          <p:cNvPr id="184321" name="Object 1"/>
          <p:cNvGraphicFramePr>
            <a:graphicFrameLocks noChangeAspect="1"/>
          </p:cNvGraphicFramePr>
          <p:nvPr/>
        </p:nvGraphicFramePr>
        <p:xfrm>
          <a:off x="3429000" y="2600325"/>
          <a:ext cx="3813175" cy="752475"/>
        </p:xfrm>
        <a:graphic>
          <a:graphicData uri="http://schemas.openxmlformats.org/presentationml/2006/ole">
            <p:oleObj spid="_x0000_s184321" name="Формула" r:id="rId3" imgW="1803240" imgH="355320" progId="Equation.3">
              <p:embed/>
            </p:oleObj>
          </a:graphicData>
        </a:graphic>
      </p:graphicFrame>
      <p:graphicFrame>
        <p:nvGraphicFramePr>
          <p:cNvPr id="184322" name="Object 2"/>
          <p:cNvGraphicFramePr>
            <a:graphicFrameLocks noChangeAspect="1"/>
          </p:cNvGraphicFramePr>
          <p:nvPr/>
        </p:nvGraphicFramePr>
        <p:xfrm>
          <a:off x="3429000" y="1609725"/>
          <a:ext cx="2792412" cy="752475"/>
        </p:xfrm>
        <a:graphic>
          <a:graphicData uri="http://schemas.openxmlformats.org/presentationml/2006/ole">
            <p:oleObj spid="_x0000_s184322" name="Формула" r:id="rId4" imgW="1320480" imgH="355320" progId="Equation.3">
              <p:embed/>
            </p:oleObj>
          </a:graphicData>
        </a:graphic>
      </p:graphicFrame>
      <p:graphicFrame>
        <p:nvGraphicFramePr>
          <p:cNvPr id="184323" name="Object 3"/>
          <p:cNvGraphicFramePr>
            <a:graphicFrameLocks noChangeAspect="1"/>
          </p:cNvGraphicFramePr>
          <p:nvPr/>
        </p:nvGraphicFramePr>
        <p:xfrm>
          <a:off x="2381250" y="3962400"/>
          <a:ext cx="3867150" cy="752475"/>
        </p:xfrm>
        <a:graphic>
          <a:graphicData uri="http://schemas.openxmlformats.org/presentationml/2006/ole">
            <p:oleObj spid="_x0000_s184323" name="Формула" r:id="rId5" imgW="1828800" imgH="355320" progId="Equation.3">
              <p:embed/>
            </p:oleObj>
          </a:graphicData>
        </a:graphic>
      </p:graphicFrame>
      <p:graphicFrame>
        <p:nvGraphicFramePr>
          <p:cNvPr id="184324" name="Object 4"/>
          <p:cNvGraphicFramePr>
            <a:graphicFrameLocks noChangeAspect="1"/>
          </p:cNvGraphicFramePr>
          <p:nvPr/>
        </p:nvGraphicFramePr>
        <p:xfrm>
          <a:off x="2373313" y="4953000"/>
          <a:ext cx="3981450" cy="719138"/>
        </p:xfrm>
        <a:graphic>
          <a:graphicData uri="http://schemas.openxmlformats.org/presentationml/2006/ole">
            <p:oleObj spid="_x0000_s184324" name="Формула" r:id="rId6" imgW="1193760" imgH="215640" progId="Equation.3">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4000" dirty="0" smtClean="0"/>
              <a:t>Total cost of a locally optimal solution</a:t>
            </a:r>
            <a:endParaRPr lang="ru-RU" sz="4000" dirty="0"/>
          </a:p>
        </p:txBody>
      </p:sp>
      <p:sp>
        <p:nvSpPr>
          <p:cNvPr id="3" name="Содержимое 2"/>
          <p:cNvSpPr>
            <a:spLocks noGrp="1"/>
          </p:cNvSpPr>
          <p:nvPr>
            <p:ph idx="1"/>
          </p:nvPr>
        </p:nvSpPr>
        <p:spPr/>
        <p:txBody>
          <a:bodyPr/>
          <a:lstStyle/>
          <a:p>
            <a:r>
              <a:rPr lang="en-US" b="1" dirty="0" smtClean="0">
                <a:solidFill>
                  <a:srgbClr val="CC3399"/>
                </a:solidFill>
              </a:rPr>
              <a:t>Theorem </a:t>
            </a:r>
            <a:r>
              <a:rPr lang="ru-RU" b="1" dirty="0" smtClean="0">
                <a:solidFill>
                  <a:srgbClr val="CC3399"/>
                </a:solidFill>
              </a:rPr>
              <a:t>5</a:t>
            </a:r>
            <a:r>
              <a:rPr lang="en-US" b="1" dirty="0" smtClean="0">
                <a:solidFill>
                  <a:srgbClr val="CC3399"/>
                </a:solidFill>
              </a:rPr>
              <a:t>.</a:t>
            </a:r>
            <a:r>
              <a:rPr lang="ru-RU" b="1" dirty="0" smtClean="0">
                <a:solidFill>
                  <a:srgbClr val="CC3399"/>
                </a:solidFill>
              </a:rPr>
              <a:t>4</a:t>
            </a:r>
          </a:p>
          <a:p>
            <a:pPr>
              <a:buNone/>
            </a:pPr>
            <a:r>
              <a:rPr lang="ru-RU" sz="2800" dirty="0" smtClean="0"/>
              <a:t>   </a:t>
            </a:r>
            <a:r>
              <a:rPr lang="en-US" sz="2800" dirty="0" smtClean="0"/>
              <a:t>Let </a:t>
            </a:r>
            <a:r>
              <a:rPr lang="en-US" sz="2800" i="1" dirty="0" smtClean="0"/>
              <a:t>H</a:t>
            </a:r>
            <a:r>
              <a:rPr lang="ru-RU" sz="2800" i="1" dirty="0" smtClean="0"/>
              <a:t> </a:t>
            </a:r>
            <a:r>
              <a:rPr lang="en-US" sz="2800" dirty="0" smtClean="0"/>
              <a:t>and</a:t>
            </a:r>
            <a:r>
              <a:rPr lang="ru-RU" sz="2800" dirty="0" smtClean="0"/>
              <a:t> </a:t>
            </a:r>
            <a:r>
              <a:rPr lang="en-US" sz="2800" i="1" dirty="0" smtClean="0">
                <a:sym typeface="Symbol"/>
              </a:rPr>
              <a:t></a:t>
            </a:r>
            <a:r>
              <a:rPr lang="en-US" sz="2800" i="1" baseline="-25000" dirty="0" smtClean="0">
                <a:sym typeface="Symbol"/>
              </a:rPr>
              <a:t>H</a:t>
            </a:r>
            <a:r>
              <a:rPr lang="en-US" sz="2800" dirty="0" smtClean="0">
                <a:sym typeface="Symbol"/>
              </a:rPr>
              <a:t> be a locally optimal solution for the uncapacitated facility location problem. Then this solution has a total cost that is at most </a:t>
            </a:r>
            <a:r>
              <a:rPr lang="en-US" sz="2800" dirty="0" smtClean="0"/>
              <a:t>3OPT</a:t>
            </a:r>
            <a:r>
              <a:rPr lang="en-US" sz="2800" i="1" dirty="0" smtClean="0"/>
              <a:t>.</a:t>
            </a:r>
            <a:endParaRPr lang="ru-RU" sz="2800" b="1" dirty="0" smtClean="0"/>
          </a:p>
          <a:p>
            <a:r>
              <a:rPr lang="en-US" dirty="0" smtClean="0"/>
              <a:t>Proof</a:t>
            </a:r>
            <a:r>
              <a:rPr lang="ru-RU" dirty="0" smtClean="0"/>
              <a:t>.</a:t>
            </a:r>
            <a:endParaRPr lang="ru-RU" dirty="0" smtClean="0"/>
          </a:p>
          <a:p>
            <a:r>
              <a:rPr lang="en-US" i="1" dirty="0" smtClean="0">
                <a:sym typeface="Symbol"/>
              </a:rPr>
              <a:t>Y</a:t>
            </a:r>
            <a:r>
              <a:rPr lang="en-US" i="1" baseline="-25000" dirty="0" smtClean="0">
                <a:sym typeface="Symbol"/>
              </a:rPr>
              <a:t>H </a:t>
            </a:r>
            <a:r>
              <a:rPr lang="en-US" dirty="0" smtClean="0">
                <a:sym typeface="Symbol"/>
              </a:rPr>
              <a:t>≤ </a:t>
            </a:r>
            <a:r>
              <a:rPr lang="en-US" i="1" dirty="0" smtClean="0">
                <a:sym typeface="Symbol"/>
              </a:rPr>
              <a:t>X</a:t>
            </a:r>
            <a:r>
              <a:rPr lang="en-US" dirty="0" smtClean="0">
                <a:sym typeface="Symbol"/>
              </a:rPr>
              <a:t>* + </a:t>
            </a:r>
            <a:r>
              <a:rPr lang="en-US" i="1" dirty="0" smtClean="0">
                <a:sym typeface="Symbol"/>
              </a:rPr>
              <a:t>Y</a:t>
            </a:r>
            <a:r>
              <a:rPr lang="en-US" dirty="0" smtClean="0">
                <a:sym typeface="Symbol"/>
              </a:rPr>
              <a:t>* </a:t>
            </a:r>
            <a:r>
              <a:rPr lang="ru-RU" dirty="0" smtClean="0">
                <a:sym typeface="Symbol"/>
              </a:rPr>
              <a:t> </a:t>
            </a:r>
            <a:r>
              <a:rPr lang="ru-RU" dirty="0" smtClean="0">
                <a:sym typeface="Symbol"/>
              </a:rPr>
              <a:t>(</a:t>
            </a:r>
            <a:r>
              <a:rPr lang="en-US" dirty="0" smtClean="0">
                <a:sym typeface="Symbol"/>
              </a:rPr>
              <a:t>Lemma</a:t>
            </a:r>
            <a:r>
              <a:rPr lang="ru-RU" dirty="0" smtClean="0">
                <a:sym typeface="Symbol"/>
              </a:rPr>
              <a:t> </a:t>
            </a:r>
            <a:r>
              <a:rPr lang="ru-RU" dirty="0" smtClean="0">
                <a:sym typeface="Symbol"/>
              </a:rPr>
              <a:t>5.1)</a:t>
            </a:r>
          </a:p>
          <a:p>
            <a:r>
              <a:rPr lang="en-US" i="1" dirty="0" smtClean="0">
                <a:sym typeface="Symbol"/>
              </a:rPr>
              <a:t>X</a:t>
            </a:r>
            <a:r>
              <a:rPr lang="en-US" i="1" baseline="-25000" dirty="0" smtClean="0">
                <a:sym typeface="Symbol"/>
              </a:rPr>
              <a:t>H </a:t>
            </a:r>
            <a:r>
              <a:rPr lang="ru-RU" i="1" baseline="-25000" dirty="0" smtClean="0">
                <a:sym typeface="Symbol"/>
              </a:rPr>
              <a:t> </a:t>
            </a:r>
            <a:r>
              <a:rPr lang="en-US" dirty="0" smtClean="0">
                <a:sym typeface="Symbol"/>
              </a:rPr>
              <a:t>≤ </a:t>
            </a:r>
            <a:r>
              <a:rPr lang="ru-RU" dirty="0" smtClean="0">
                <a:sym typeface="Symbol"/>
              </a:rPr>
              <a:t> </a:t>
            </a:r>
            <a:r>
              <a:rPr lang="en-US" i="1" dirty="0" smtClean="0">
                <a:sym typeface="Symbol"/>
              </a:rPr>
              <a:t>X</a:t>
            </a:r>
            <a:r>
              <a:rPr lang="en-US" dirty="0" smtClean="0">
                <a:sym typeface="Symbol"/>
              </a:rPr>
              <a:t>* + 2</a:t>
            </a:r>
            <a:r>
              <a:rPr lang="en-US" i="1" dirty="0" smtClean="0">
                <a:sym typeface="Symbol"/>
              </a:rPr>
              <a:t>Y</a:t>
            </a:r>
            <a:r>
              <a:rPr lang="en-US" dirty="0" smtClean="0">
                <a:sym typeface="Symbol"/>
              </a:rPr>
              <a:t>*</a:t>
            </a:r>
            <a:r>
              <a:rPr lang="ru-RU" dirty="0" smtClean="0">
                <a:sym typeface="Symbol"/>
              </a:rPr>
              <a:t> </a:t>
            </a:r>
            <a:r>
              <a:rPr lang="ru-RU" dirty="0" smtClean="0">
                <a:sym typeface="Symbol"/>
              </a:rPr>
              <a:t>(</a:t>
            </a:r>
            <a:r>
              <a:rPr lang="en-US" dirty="0" smtClean="0">
                <a:sym typeface="Symbol"/>
              </a:rPr>
              <a:t>Lemma</a:t>
            </a:r>
            <a:r>
              <a:rPr lang="ru-RU" dirty="0" smtClean="0">
                <a:sym typeface="Symbol"/>
              </a:rPr>
              <a:t> </a:t>
            </a:r>
            <a:r>
              <a:rPr lang="ru-RU" dirty="0" smtClean="0">
                <a:sym typeface="Symbol"/>
              </a:rPr>
              <a:t>5.3)</a:t>
            </a:r>
          </a:p>
          <a:p>
            <a:r>
              <a:rPr lang="en-US" i="1" dirty="0" smtClean="0">
                <a:sym typeface="Symbol"/>
              </a:rPr>
              <a:t>X</a:t>
            </a:r>
            <a:r>
              <a:rPr lang="en-US" i="1" baseline="-25000" dirty="0" smtClean="0">
                <a:sym typeface="Symbol"/>
              </a:rPr>
              <a:t>H </a:t>
            </a:r>
            <a:r>
              <a:rPr lang="ru-RU" i="1" baseline="-25000" dirty="0" smtClean="0">
                <a:sym typeface="Symbol"/>
              </a:rPr>
              <a:t> </a:t>
            </a:r>
            <a:r>
              <a:rPr lang="ru-RU" i="1" dirty="0" smtClean="0">
                <a:sym typeface="Symbol"/>
              </a:rPr>
              <a:t>+ </a:t>
            </a:r>
            <a:r>
              <a:rPr lang="en-US" i="1" dirty="0" smtClean="0">
                <a:sym typeface="Symbol"/>
              </a:rPr>
              <a:t>Y</a:t>
            </a:r>
            <a:r>
              <a:rPr lang="en-US" i="1" baseline="-25000" dirty="0" smtClean="0">
                <a:sym typeface="Symbol"/>
              </a:rPr>
              <a:t>H </a:t>
            </a:r>
            <a:r>
              <a:rPr lang="ru-RU" i="1" baseline="-25000" dirty="0" smtClean="0">
                <a:sym typeface="Symbol"/>
              </a:rPr>
              <a:t> </a:t>
            </a:r>
            <a:r>
              <a:rPr lang="en-US" dirty="0" smtClean="0">
                <a:sym typeface="Symbol"/>
              </a:rPr>
              <a:t>≤</a:t>
            </a:r>
            <a:r>
              <a:rPr lang="ru-RU" dirty="0" smtClean="0">
                <a:sym typeface="Symbol"/>
              </a:rPr>
              <a:t> 2</a:t>
            </a:r>
            <a:r>
              <a:rPr lang="en-US" i="1" dirty="0" smtClean="0">
                <a:sym typeface="Symbol"/>
              </a:rPr>
              <a:t>X</a:t>
            </a:r>
            <a:r>
              <a:rPr lang="en-US" dirty="0" smtClean="0">
                <a:sym typeface="Symbol"/>
              </a:rPr>
              <a:t>*</a:t>
            </a:r>
            <a:r>
              <a:rPr lang="ru-RU" dirty="0" smtClean="0">
                <a:sym typeface="Symbol"/>
              </a:rPr>
              <a:t> + 3</a:t>
            </a:r>
            <a:r>
              <a:rPr lang="en-US" i="1" dirty="0" smtClean="0">
                <a:sym typeface="Symbol"/>
              </a:rPr>
              <a:t>Y</a:t>
            </a:r>
            <a:r>
              <a:rPr lang="en-US" dirty="0" smtClean="0">
                <a:sym typeface="Symbol"/>
              </a:rPr>
              <a:t>*</a:t>
            </a:r>
            <a:r>
              <a:rPr lang="ru-RU" dirty="0" smtClean="0">
                <a:sym typeface="Symbol"/>
              </a:rPr>
              <a:t> </a:t>
            </a:r>
            <a:r>
              <a:rPr lang="en-US" i="1" dirty="0" smtClean="0"/>
              <a:t>≤ </a:t>
            </a:r>
            <a:r>
              <a:rPr lang="en-US" dirty="0" smtClean="0"/>
              <a:t>3OPT</a:t>
            </a:r>
            <a:r>
              <a:rPr lang="en-US" i="1" dirty="0" smtClean="0"/>
              <a:t>.</a:t>
            </a:r>
            <a:endParaRPr lang="ru-RU"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Exercise</a:t>
            </a:r>
            <a:endParaRPr lang="ru-RU" dirty="0"/>
          </a:p>
        </p:txBody>
      </p:sp>
      <p:sp>
        <p:nvSpPr>
          <p:cNvPr id="3" name="Содержимое 2"/>
          <p:cNvSpPr>
            <a:spLocks noGrp="1"/>
          </p:cNvSpPr>
          <p:nvPr>
            <p:ph idx="1"/>
          </p:nvPr>
        </p:nvSpPr>
        <p:spPr>
          <a:xfrm>
            <a:off x="381000" y="1600200"/>
            <a:ext cx="8458200" cy="4525963"/>
          </a:xfrm>
        </p:spPr>
        <p:txBody>
          <a:bodyPr/>
          <a:lstStyle/>
          <a:p>
            <a:r>
              <a:rPr lang="en-US" sz="2400" dirty="0" smtClean="0"/>
              <a:t>Consider the following algorithm:</a:t>
            </a:r>
            <a:endParaRPr lang="ru-RU" sz="2400" dirty="0" smtClean="0"/>
          </a:p>
          <a:p>
            <a:pPr marL="609600" indent="-609600" eaLnBrk="0" hangingPunct="0">
              <a:spcBef>
                <a:spcPct val="0"/>
              </a:spcBef>
              <a:buFontTx/>
              <a:buNone/>
            </a:pPr>
            <a:r>
              <a:rPr lang="en-US" sz="2400" b="1" dirty="0" smtClean="0"/>
              <a:t>Input </a:t>
            </a:r>
            <a:r>
              <a:rPr lang="en-US" sz="2400" dirty="0" smtClean="0"/>
              <a:t>(</a:t>
            </a:r>
            <a:r>
              <a:rPr lang="en-US" sz="2400" i="1" dirty="0" smtClean="0"/>
              <a:t>G</a:t>
            </a:r>
            <a:r>
              <a:rPr lang="ru-RU" sz="2400" dirty="0" smtClean="0"/>
              <a:t>,</a:t>
            </a:r>
            <a:r>
              <a:rPr lang="en-US" sz="2400" dirty="0" smtClean="0">
                <a:ea typeface="MS Mincho" pitchFamily="49" charset="-128"/>
                <a:sym typeface="Symbol" pitchFamily="18" charset="2"/>
              </a:rPr>
              <a:t> </a:t>
            </a:r>
            <a:r>
              <a:rPr lang="en-US" sz="2400" i="1" dirty="0" smtClean="0"/>
              <a:t>f</a:t>
            </a:r>
            <a:r>
              <a:rPr lang="en-US" sz="2400" dirty="0" smtClean="0"/>
              <a:t>: </a:t>
            </a:r>
            <a:r>
              <a:rPr lang="en-US" sz="2400" i="1" dirty="0" smtClean="0"/>
              <a:t>F</a:t>
            </a:r>
            <a:r>
              <a:rPr lang="en-US" sz="2400" dirty="0" smtClean="0"/>
              <a:t> </a:t>
            </a:r>
            <a:r>
              <a:rPr lang="en-US" sz="2400" dirty="0" smtClean="0">
                <a:cs typeface="Times New Roman" pitchFamily="18" charset="0"/>
              </a:rPr>
              <a:t>→ </a:t>
            </a:r>
            <a:r>
              <a:rPr lang="en-US" sz="2400" b="1" dirty="0" smtClean="0">
                <a:cs typeface="Times New Roman" pitchFamily="18" charset="0"/>
              </a:rPr>
              <a:t>Q</a:t>
            </a:r>
            <a:r>
              <a:rPr lang="en-US" sz="2400" b="1" baseline="30000" dirty="0" smtClean="0">
                <a:cs typeface="Times New Roman" pitchFamily="18" charset="0"/>
              </a:rPr>
              <a:t>+ </a:t>
            </a:r>
            <a:r>
              <a:rPr lang="ru-RU" sz="2400" dirty="0" smtClean="0"/>
              <a:t>, </a:t>
            </a:r>
            <a:r>
              <a:rPr lang="en-US" sz="2400" i="1" dirty="0" smtClean="0"/>
              <a:t>c</a:t>
            </a:r>
            <a:r>
              <a:rPr lang="en-US" sz="2400" dirty="0" smtClean="0"/>
              <a:t>: </a:t>
            </a:r>
            <a:r>
              <a:rPr lang="en-US" sz="2400" i="1" dirty="0" smtClean="0"/>
              <a:t>E</a:t>
            </a:r>
            <a:r>
              <a:rPr lang="en-US" sz="2400" dirty="0" smtClean="0"/>
              <a:t> </a:t>
            </a:r>
            <a:r>
              <a:rPr lang="en-US" sz="2400" dirty="0" smtClean="0">
                <a:cs typeface="Times New Roman" pitchFamily="18" charset="0"/>
              </a:rPr>
              <a:t>→ </a:t>
            </a:r>
            <a:r>
              <a:rPr lang="en-US" sz="2400" b="1" dirty="0" smtClean="0">
                <a:cs typeface="Times New Roman" pitchFamily="18" charset="0"/>
              </a:rPr>
              <a:t>Q</a:t>
            </a:r>
            <a:r>
              <a:rPr lang="en-US" sz="2400" b="1" baseline="30000" dirty="0" smtClean="0">
                <a:cs typeface="Times New Roman" pitchFamily="18" charset="0"/>
              </a:rPr>
              <a:t>+</a:t>
            </a:r>
            <a:r>
              <a:rPr lang="en-US" sz="2400" dirty="0" smtClean="0">
                <a:cs typeface="Times New Roman" pitchFamily="18" charset="0"/>
              </a:rPr>
              <a:t>)</a:t>
            </a:r>
          </a:p>
          <a:p>
            <a:pPr marL="609600" indent="-609600" eaLnBrk="0" hangingPunct="0">
              <a:spcBef>
                <a:spcPct val="0"/>
              </a:spcBef>
              <a:buFontTx/>
              <a:buNone/>
            </a:pPr>
            <a:r>
              <a:rPr lang="en-US" sz="2400" dirty="0" smtClean="0">
                <a:cs typeface="Times New Roman" pitchFamily="18" charset="0"/>
              </a:rPr>
              <a:t>1)      Increase the cost of each facility by a factor 2. </a:t>
            </a:r>
            <a:endParaRPr lang="en-US" sz="2400" dirty="0" smtClean="0"/>
          </a:p>
          <a:p>
            <a:pPr marL="609600" indent="-609600" eaLnBrk="0" hangingPunct="0">
              <a:spcBef>
                <a:spcPct val="0"/>
              </a:spcBef>
              <a:buFontTx/>
              <a:buAutoNum type="arabicParenR"/>
            </a:pPr>
            <a:r>
              <a:rPr lang="ru-RU" sz="2400" dirty="0" smtClean="0"/>
              <a:t> </a:t>
            </a:r>
            <a:r>
              <a:rPr lang="en-US" sz="2400" dirty="0" smtClean="0"/>
              <a:t>Choose an arbitrary current solution</a:t>
            </a:r>
            <a:r>
              <a:rPr lang="ru-RU" sz="2400" dirty="0" smtClean="0"/>
              <a:t> </a:t>
            </a:r>
            <a:r>
              <a:rPr lang="en-US" sz="2400" i="1" dirty="0" smtClean="0"/>
              <a:t>H</a:t>
            </a:r>
            <a:r>
              <a:rPr lang="ru-RU" sz="2400" dirty="0" smtClean="0">
                <a:sym typeface="Symbol" pitchFamily="18" charset="2"/>
              </a:rPr>
              <a:t>.</a:t>
            </a:r>
            <a:r>
              <a:rPr lang="en-US" sz="2400" dirty="0" smtClean="0">
                <a:ea typeface="MS Mincho" pitchFamily="49" charset="-128"/>
                <a:sym typeface="Symbol" pitchFamily="18" charset="2"/>
              </a:rPr>
              <a:t> </a:t>
            </a:r>
            <a:endParaRPr lang="ru-RU" sz="2400" dirty="0" smtClean="0">
              <a:sym typeface="Symbol" pitchFamily="18" charset="2"/>
            </a:endParaRPr>
          </a:p>
          <a:p>
            <a:pPr marL="609600" indent="-609600" eaLnBrk="0" hangingPunct="0">
              <a:spcBef>
                <a:spcPct val="0"/>
              </a:spcBef>
              <a:buFontTx/>
              <a:buAutoNum type="arabicParenR" startAt="2"/>
            </a:pPr>
            <a:r>
              <a:rPr lang="ru-RU" sz="2400" dirty="0" smtClean="0">
                <a:sym typeface="MT Extra" pitchFamily="18" charset="2"/>
              </a:rPr>
              <a:t> </a:t>
            </a:r>
            <a:r>
              <a:rPr lang="en-US" sz="2400" b="1" dirty="0" smtClean="0">
                <a:sym typeface="MT Extra" pitchFamily="18" charset="2"/>
              </a:rPr>
              <a:t>While</a:t>
            </a:r>
            <a:r>
              <a:rPr lang="ru-RU" sz="2400" dirty="0" smtClean="0">
                <a:sym typeface="MT Extra" pitchFamily="18" charset="2"/>
              </a:rPr>
              <a:t> </a:t>
            </a:r>
            <a:r>
              <a:rPr lang="en-US" sz="2400" dirty="0" smtClean="0">
                <a:sym typeface="MT Extra" pitchFamily="18" charset="2"/>
              </a:rPr>
              <a:t>there exists a solution </a:t>
            </a:r>
            <a:r>
              <a:rPr lang="en-US" sz="2400" i="1" dirty="0" smtClean="0"/>
              <a:t>H′</a:t>
            </a:r>
            <a:r>
              <a:rPr lang="en-US" sz="2400" dirty="0" smtClean="0">
                <a:sym typeface="Symbol"/>
              </a:rPr>
              <a:t></a:t>
            </a:r>
            <a:r>
              <a:rPr lang="en-US" sz="2400" i="1" dirty="0" smtClean="0">
                <a:sym typeface="Symbol"/>
              </a:rPr>
              <a:t>N</a:t>
            </a:r>
            <a:r>
              <a:rPr lang="en-US" sz="2400" dirty="0" smtClean="0">
                <a:sym typeface="Symbol"/>
              </a:rPr>
              <a:t>(</a:t>
            </a:r>
            <a:r>
              <a:rPr lang="en-US" sz="2400" i="1" dirty="0" smtClean="0">
                <a:sym typeface="Symbol"/>
              </a:rPr>
              <a:t>H</a:t>
            </a:r>
            <a:r>
              <a:rPr lang="en-US" sz="2400" dirty="0" smtClean="0">
                <a:sym typeface="Symbol"/>
              </a:rPr>
              <a:t>)</a:t>
            </a:r>
            <a:r>
              <a:rPr lang="ru-RU" sz="2400" dirty="0" smtClean="0">
                <a:sym typeface="Symbol"/>
              </a:rPr>
              <a:t> </a:t>
            </a:r>
            <a:r>
              <a:rPr lang="en-US" sz="2400" dirty="0" smtClean="0">
                <a:sym typeface="Symbol"/>
              </a:rPr>
              <a:t>                                   </a:t>
            </a:r>
            <a:r>
              <a:rPr lang="en-US" sz="2400" dirty="0" smtClean="0">
                <a:sym typeface="Symbol" pitchFamily="18" charset="2"/>
              </a:rPr>
              <a:t>such that </a:t>
            </a:r>
            <a:r>
              <a:rPr lang="en-US" sz="2400" i="1" dirty="0" smtClean="0">
                <a:ea typeface="MS Mincho" pitchFamily="49" charset="-128"/>
                <a:sym typeface="Symbol" pitchFamily="18" charset="2"/>
              </a:rPr>
              <a:t>X</a:t>
            </a:r>
            <a:r>
              <a:rPr lang="en-US" sz="2400" i="1" baseline="-25000" dirty="0" smtClean="0">
                <a:ea typeface="MS Mincho" pitchFamily="49" charset="-128"/>
                <a:sym typeface="Symbol" pitchFamily="18" charset="2"/>
              </a:rPr>
              <a:t>H </a:t>
            </a:r>
            <a:r>
              <a:rPr lang="en-US" sz="2400" dirty="0" smtClean="0">
                <a:ea typeface="MS Mincho" pitchFamily="49" charset="-128"/>
                <a:sym typeface="Symbol" pitchFamily="18" charset="2"/>
              </a:rPr>
              <a:t>+ </a:t>
            </a:r>
            <a:r>
              <a:rPr lang="en-US" sz="2400" i="1" dirty="0" smtClean="0">
                <a:ea typeface="MS Mincho" pitchFamily="49" charset="-128"/>
                <a:sym typeface="Symbol" pitchFamily="18" charset="2"/>
              </a:rPr>
              <a:t>Y</a:t>
            </a:r>
            <a:r>
              <a:rPr lang="en-US" sz="2400" i="1" baseline="-25000" dirty="0" smtClean="0">
                <a:ea typeface="MS Mincho" pitchFamily="49" charset="-128"/>
                <a:sym typeface="Symbol" pitchFamily="18" charset="2"/>
              </a:rPr>
              <a:t>H</a:t>
            </a:r>
            <a:r>
              <a:rPr lang="en-US" sz="2400" dirty="0" smtClean="0">
                <a:ea typeface="MS Mincho" pitchFamily="49" charset="-128"/>
                <a:sym typeface="Symbol"/>
              </a:rPr>
              <a:t> &gt;</a:t>
            </a:r>
            <a:r>
              <a:rPr lang="en-US" sz="2400" i="1" dirty="0" smtClean="0">
                <a:ea typeface="MS Mincho" pitchFamily="49" charset="-128"/>
                <a:sym typeface="Symbol" pitchFamily="18" charset="2"/>
              </a:rPr>
              <a:t> X</a:t>
            </a:r>
            <a:r>
              <a:rPr lang="en-US" sz="2400" i="1" baseline="-25000" dirty="0" smtClean="0">
                <a:ea typeface="MS Mincho" pitchFamily="49" charset="-128"/>
                <a:sym typeface="Symbol" pitchFamily="18" charset="2"/>
              </a:rPr>
              <a:t>H′ </a:t>
            </a:r>
            <a:r>
              <a:rPr lang="en-US" sz="2400" dirty="0" smtClean="0">
                <a:ea typeface="MS Mincho" pitchFamily="49" charset="-128"/>
                <a:sym typeface="Symbol" pitchFamily="18" charset="2"/>
              </a:rPr>
              <a:t>+ </a:t>
            </a:r>
            <a:r>
              <a:rPr lang="en-US" sz="2400" i="1" dirty="0" smtClean="0">
                <a:ea typeface="MS Mincho" pitchFamily="49" charset="-128"/>
                <a:sym typeface="Symbol" pitchFamily="18" charset="2"/>
              </a:rPr>
              <a:t>Y</a:t>
            </a:r>
            <a:r>
              <a:rPr lang="en-US" sz="2400" i="1" baseline="-25000" dirty="0" smtClean="0">
                <a:ea typeface="MS Mincho" pitchFamily="49" charset="-128"/>
                <a:sym typeface="Symbol" pitchFamily="18" charset="2"/>
              </a:rPr>
              <a:t>H′</a:t>
            </a:r>
            <a:r>
              <a:rPr lang="ru-RU" sz="2400" dirty="0" smtClean="0">
                <a:sym typeface="Symbol" pitchFamily="18" charset="2"/>
              </a:rPr>
              <a:t> </a:t>
            </a:r>
            <a:r>
              <a:rPr lang="en-US" sz="2400" dirty="0" smtClean="0">
                <a:sym typeface="Symbol" pitchFamily="18" charset="2"/>
              </a:rPr>
              <a:t> </a:t>
            </a:r>
            <a:r>
              <a:rPr lang="en-US" sz="2400" b="1" dirty="0" smtClean="0">
                <a:sym typeface="Symbol" pitchFamily="18" charset="2"/>
              </a:rPr>
              <a:t>do</a:t>
            </a:r>
            <a:r>
              <a:rPr lang="en-US" sz="2400" dirty="0" smtClean="0"/>
              <a:t>  </a:t>
            </a:r>
            <a:r>
              <a:rPr lang="en-US" sz="2400" i="1" dirty="0" smtClean="0"/>
              <a:t>H</a:t>
            </a:r>
            <a:r>
              <a:rPr lang="en-US" sz="2400" dirty="0" smtClean="0"/>
              <a:t>:=</a:t>
            </a:r>
            <a:r>
              <a:rPr lang="en-US" sz="2400" i="1" dirty="0" smtClean="0"/>
              <a:t>H</a:t>
            </a:r>
            <a:r>
              <a:rPr lang="en-US" sz="2400" dirty="0" smtClean="0"/>
              <a:t>′. </a:t>
            </a:r>
          </a:p>
          <a:p>
            <a:pPr marL="609600" indent="-609600" eaLnBrk="0" hangingPunct="0">
              <a:spcBef>
                <a:spcPct val="0"/>
              </a:spcBef>
              <a:buFontTx/>
              <a:buNone/>
            </a:pPr>
            <a:r>
              <a:rPr lang="en-US" sz="2400" b="1" dirty="0" smtClean="0">
                <a:sym typeface="MT Extra" pitchFamily="18" charset="2"/>
              </a:rPr>
              <a:t>Output</a:t>
            </a:r>
            <a:r>
              <a:rPr lang="ru-RU" sz="2400" dirty="0" smtClean="0">
                <a:sym typeface="MT Extra" pitchFamily="18" charset="2"/>
              </a:rPr>
              <a:t> </a:t>
            </a:r>
            <a:r>
              <a:rPr lang="en-US" sz="2400" dirty="0" smtClean="0">
                <a:sym typeface="MT Extra" pitchFamily="18" charset="2"/>
              </a:rPr>
              <a:t>(</a:t>
            </a:r>
            <a:r>
              <a:rPr lang="en-US" sz="2400" i="1" dirty="0" smtClean="0"/>
              <a:t>H</a:t>
            </a:r>
            <a:r>
              <a:rPr lang="en-US" sz="2400" dirty="0" smtClean="0"/>
              <a:t>,</a:t>
            </a:r>
            <a:r>
              <a:rPr lang="ru-RU" sz="2400" dirty="0" smtClean="0"/>
              <a:t> </a:t>
            </a:r>
            <a:r>
              <a:rPr lang="en-US" sz="2400" i="1" dirty="0" smtClean="0">
                <a:sym typeface="Symbol"/>
              </a:rPr>
              <a:t></a:t>
            </a:r>
            <a:r>
              <a:rPr lang="en-US" sz="2400" i="1" baseline="-25000" dirty="0" smtClean="0">
                <a:sym typeface="Symbol"/>
              </a:rPr>
              <a:t>H</a:t>
            </a:r>
            <a:r>
              <a:rPr lang="en-US" sz="2400" dirty="0" smtClean="0">
                <a:sym typeface="MT Extra" pitchFamily="18" charset="2"/>
              </a:rPr>
              <a:t>)</a:t>
            </a:r>
          </a:p>
          <a:p>
            <a:r>
              <a:rPr lang="en-US" sz="2400" dirty="0" smtClean="0"/>
              <a:t>Find an upper bound on the cost a solution obtained by the above algorithm</a:t>
            </a:r>
            <a:r>
              <a:rPr lang="ru-RU" sz="2400" dirty="0" smtClean="0"/>
              <a:t>.</a:t>
            </a:r>
            <a:endParaRPr lang="ru-RU" sz="24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34</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4000" dirty="0" smtClean="0"/>
              <a:t> Metric UFLP</a:t>
            </a:r>
            <a:endParaRPr lang="ru-RU" sz="4000" dirty="0"/>
          </a:p>
        </p:txBody>
      </p:sp>
      <p:sp>
        <p:nvSpPr>
          <p:cNvPr id="3" name="Содержимое 2"/>
          <p:cNvSpPr>
            <a:spLocks noGrp="1"/>
          </p:cNvSpPr>
          <p:nvPr>
            <p:ph idx="1"/>
          </p:nvPr>
        </p:nvSpPr>
        <p:spPr/>
        <p:txBody>
          <a:bodyPr/>
          <a:lstStyle/>
          <a:p>
            <a:r>
              <a:rPr lang="en-US" sz="2800" dirty="0" smtClean="0"/>
              <a:t>We assume that the set of clients and potential facility locations are in a metric space.</a:t>
            </a:r>
          </a:p>
          <a:p>
            <a:r>
              <a:rPr lang="en-US" sz="2800" dirty="0" smtClean="0"/>
              <a:t>That is, for each </a:t>
            </a:r>
            <a:r>
              <a:rPr lang="en-US" sz="2800" i="1" dirty="0" err="1" smtClean="0"/>
              <a:t>i</a:t>
            </a:r>
            <a:r>
              <a:rPr lang="en-US" sz="2800" dirty="0" smtClean="0"/>
              <a:t>, </a:t>
            </a:r>
            <a:r>
              <a:rPr lang="en-US" sz="2800" i="1" dirty="0" smtClean="0"/>
              <a:t>j</a:t>
            </a:r>
            <a:r>
              <a:rPr lang="en-US" sz="2800" dirty="0" smtClean="0"/>
              <a:t> </a:t>
            </a:r>
            <a:r>
              <a:rPr lang="en-US" sz="2800" dirty="0" smtClean="0">
                <a:sym typeface="Symbol"/>
              </a:rPr>
              <a:t></a:t>
            </a:r>
            <a:r>
              <a:rPr lang="en-US" sz="2800" dirty="0" smtClean="0"/>
              <a:t> </a:t>
            </a:r>
            <a:r>
              <a:rPr lang="en-US" sz="2800" i="1" dirty="0" smtClean="0"/>
              <a:t>F</a:t>
            </a:r>
            <a:r>
              <a:rPr lang="en-US" sz="2800" dirty="0" smtClean="0"/>
              <a:t> </a:t>
            </a:r>
            <a:r>
              <a:rPr lang="en-US" sz="2800" dirty="0" smtClean="0">
                <a:latin typeface="MS Mincho" pitchFamily="49" charset="-128"/>
                <a:ea typeface="MS Mincho" pitchFamily="49" charset="-128"/>
              </a:rPr>
              <a:t>⋃</a:t>
            </a:r>
            <a:r>
              <a:rPr lang="en-US" sz="2800" i="1" dirty="0" smtClean="0"/>
              <a:t>D, </a:t>
            </a:r>
            <a:r>
              <a:rPr lang="en-US" sz="2800" dirty="0" smtClean="0"/>
              <a:t>we have a value </a:t>
            </a:r>
            <a:r>
              <a:rPr lang="en-US" sz="2800" i="1" dirty="0" err="1" smtClean="0"/>
              <a:t>c</a:t>
            </a:r>
            <a:r>
              <a:rPr lang="en-US" sz="2800" i="1" baseline="-25000" dirty="0" err="1" smtClean="0"/>
              <a:t>ij</a:t>
            </a:r>
            <a:r>
              <a:rPr lang="en-US" sz="2800" dirty="0" smtClean="0"/>
              <a:t>, and for each </a:t>
            </a:r>
            <a:r>
              <a:rPr lang="en-US" sz="2800" i="1" dirty="0" err="1" smtClean="0"/>
              <a:t>i</a:t>
            </a:r>
            <a:r>
              <a:rPr lang="en-US" sz="2800" dirty="0" smtClean="0"/>
              <a:t>, </a:t>
            </a:r>
            <a:r>
              <a:rPr lang="en-US" sz="2800" i="1" dirty="0" smtClean="0"/>
              <a:t>j</a:t>
            </a:r>
            <a:r>
              <a:rPr lang="en-US" sz="2800" dirty="0" smtClean="0"/>
              <a:t>, </a:t>
            </a:r>
            <a:r>
              <a:rPr lang="en-US" sz="2800" i="1" dirty="0" smtClean="0"/>
              <a:t>k </a:t>
            </a:r>
            <a:r>
              <a:rPr lang="en-US" sz="2800" dirty="0" smtClean="0">
                <a:sym typeface="Symbol"/>
              </a:rPr>
              <a:t></a:t>
            </a:r>
            <a:r>
              <a:rPr lang="en-US" sz="2800" dirty="0" smtClean="0"/>
              <a:t> </a:t>
            </a:r>
            <a:r>
              <a:rPr lang="en-US" sz="2800" i="1" dirty="0" smtClean="0"/>
              <a:t>F</a:t>
            </a:r>
            <a:r>
              <a:rPr lang="en-US" sz="2800" dirty="0" smtClean="0"/>
              <a:t> </a:t>
            </a:r>
            <a:r>
              <a:rPr lang="en-US" sz="2800" dirty="0" smtClean="0">
                <a:latin typeface="MS Mincho" pitchFamily="49" charset="-128"/>
                <a:ea typeface="MS Mincho" pitchFamily="49" charset="-128"/>
              </a:rPr>
              <a:t>⋃</a:t>
            </a:r>
            <a:r>
              <a:rPr lang="en-US" sz="2800" i="1" dirty="0" smtClean="0"/>
              <a:t>D, </a:t>
            </a:r>
            <a:r>
              <a:rPr lang="en-US" sz="2800" dirty="0" smtClean="0"/>
              <a:t>we have that </a:t>
            </a:r>
            <a:r>
              <a:rPr lang="en-US" sz="2800" i="1" dirty="0" err="1" smtClean="0"/>
              <a:t>c</a:t>
            </a:r>
            <a:r>
              <a:rPr lang="en-US" sz="2800" i="1" baseline="-25000" dirty="0" err="1" smtClean="0">
                <a:cs typeface="Times New Roman" pitchFamily="18" charset="0"/>
              </a:rPr>
              <a:t>i</a:t>
            </a:r>
            <a:r>
              <a:rPr lang="en-US" sz="2800" baseline="-25000" dirty="0" err="1" smtClean="0">
                <a:cs typeface="Times New Roman" pitchFamily="18" charset="0"/>
              </a:rPr>
              <a:t>,</a:t>
            </a:r>
            <a:r>
              <a:rPr lang="en-US" sz="2800" i="1" baseline="-25000" dirty="0" err="1" smtClean="0">
                <a:cs typeface="Times New Roman" pitchFamily="18" charset="0"/>
              </a:rPr>
              <a:t>k</a:t>
            </a:r>
            <a:r>
              <a:rPr lang="ru-RU" sz="2800" dirty="0" smtClean="0">
                <a:cs typeface="Times New Roman" pitchFamily="18" charset="0"/>
              </a:rPr>
              <a:t> </a:t>
            </a:r>
            <a:r>
              <a:rPr lang="ru-RU" sz="2800" dirty="0" smtClean="0">
                <a:cs typeface="Times New Roman" pitchFamily="18" charset="0"/>
                <a:sym typeface="Symbol" pitchFamily="18" charset="2"/>
              </a:rPr>
              <a:t></a:t>
            </a:r>
            <a:r>
              <a:rPr lang="ru-RU" sz="2800" dirty="0" smtClean="0">
                <a:cs typeface="Times New Roman" pitchFamily="18" charset="0"/>
              </a:rPr>
              <a:t> </a:t>
            </a:r>
            <a:r>
              <a:rPr lang="en-US" sz="2800" i="1" dirty="0" err="1" smtClean="0"/>
              <a:t>c</a:t>
            </a:r>
            <a:r>
              <a:rPr lang="en-US" sz="2800" i="1" baseline="-25000" dirty="0" err="1" smtClean="0">
                <a:cs typeface="Times New Roman" pitchFamily="18" charset="0"/>
              </a:rPr>
              <a:t>i</a:t>
            </a:r>
            <a:r>
              <a:rPr lang="en-US" sz="2800" baseline="-25000" dirty="0" err="1" smtClean="0">
                <a:cs typeface="Times New Roman" pitchFamily="18" charset="0"/>
              </a:rPr>
              <a:t>,</a:t>
            </a:r>
            <a:r>
              <a:rPr lang="en-US" sz="2800" i="1" baseline="-25000" dirty="0" err="1" smtClean="0">
                <a:cs typeface="Times New Roman" pitchFamily="18" charset="0"/>
              </a:rPr>
              <a:t>j</a:t>
            </a:r>
            <a:r>
              <a:rPr lang="ru-RU" sz="2800" dirty="0" smtClean="0">
                <a:cs typeface="Times New Roman" pitchFamily="18" charset="0"/>
              </a:rPr>
              <a:t> + </a:t>
            </a:r>
            <a:r>
              <a:rPr lang="en-US" sz="2800" i="1" dirty="0" err="1" smtClean="0"/>
              <a:t>c</a:t>
            </a:r>
            <a:r>
              <a:rPr lang="en-US" sz="2800" i="1" baseline="-25000" dirty="0" err="1" smtClean="0">
                <a:cs typeface="Times New Roman" pitchFamily="18" charset="0"/>
              </a:rPr>
              <a:t>j</a:t>
            </a:r>
            <a:r>
              <a:rPr lang="en-US" sz="2800" baseline="-25000" dirty="0" err="1" smtClean="0">
                <a:cs typeface="Times New Roman" pitchFamily="18" charset="0"/>
              </a:rPr>
              <a:t>,</a:t>
            </a:r>
            <a:r>
              <a:rPr lang="en-US" sz="2800" i="1" baseline="-25000" dirty="0" err="1" smtClean="0">
                <a:cs typeface="Times New Roman" pitchFamily="18" charset="0"/>
              </a:rPr>
              <a:t>k</a:t>
            </a:r>
            <a:r>
              <a:rPr lang="en-US" sz="2800" i="1" baseline="-25000" dirty="0" smtClean="0">
                <a:cs typeface="Times New Roman" pitchFamily="18" charset="0"/>
              </a:rPr>
              <a:t> </a:t>
            </a:r>
            <a:r>
              <a:rPr lang="en-US" sz="2800" dirty="0" smtClean="0">
                <a:cs typeface="Times New Roman" pitchFamily="18" charset="0"/>
              </a:rPr>
              <a:t>.</a:t>
            </a:r>
          </a:p>
          <a:p>
            <a:r>
              <a:rPr lang="en-US" sz="2800" dirty="0" smtClean="0">
                <a:cs typeface="Times New Roman" pitchFamily="18" charset="0"/>
              </a:rPr>
              <a:t>Note that whenever we consider a distance  between </a:t>
            </a:r>
            <a:r>
              <a:rPr lang="en-US" sz="2800" i="1" dirty="0" err="1" smtClean="0"/>
              <a:t>i</a:t>
            </a:r>
            <a:r>
              <a:rPr lang="en-US" sz="2800" dirty="0" err="1" smtClean="0">
                <a:sym typeface="Symbol"/>
              </a:rPr>
              <a:t></a:t>
            </a:r>
            <a:r>
              <a:rPr lang="en-US" sz="2800" i="1" dirty="0" err="1" smtClean="0"/>
              <a:t>F</a:t>
            </a:r>
            <a:r>
              <a:rPr lang="en-US" sz="2800" i="1" dirty="0" smtClean="0"/>
              <a:t> </a:t>
            </a:r>
            <a:r>
              <a:rPr lang="en-US" sz="2800" dirty="0" smtClean="0"/>
              <a:t>and </a:t>
            </a:r>
            <a:r>
              <a:rPr lang="en-US" sz="2800" i="1" dirty="0" err="1" smtClean="0"/>
              <a:t>j</a:t>
            </a:r>
            <a:r>
              <a:rPr lang="en-US" sz="2800" dirty="0" err="1" smtClean="0">
                <a:sym typeface="Symbol"/>
              </a:rPr>
              <a:t></a:t>
            </a:r>
            <a:r>
              <a:rPr lang="en-US" sz="2800" i="1" dirty="0" err="1" smtClean="0"/>
              <a:t>D</a:t>
            </a:r>
            <a:r>
              <a:rPr lang="en-US" sz="2800" dirty="0" smtClean="0"/>
              <a:t>, we will maintain the convention that it is referred to as </a:t>
            </a:r>
            <a:r>
              <a:rPr lang="en-US" sz="2800" i="1" dirty="0" err="1" smtClean="0"/>
              <a:t>c</a:t>
            </a:r>
            <a:r>
              <a:rPr lang="en-US" sz="2800" i="1" baseline="-25000" dirty="0" err="1" smtClean="0"/>
              <a:t>ij</a:t>
            </a:r>
            <a:r>
              <a:rPr lang="en-US" sz="2800" dirty="0" smtClean="0"/>
              <a:t>.</a:t>
            </a:r>
            <a:endParaRPr lang="ru-RU" sz="28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An assignment of clients</a:t>
            </a:r>
            <a:endParaRPr lang="ru-RU" dirty="0"/>
          </a:p>
        </p:txBody>
      </p:sp>
      <p:sp>
        <p:nvSpPr>
          <p:cNvPr id="3" name="Содержимое 2"/>
          <p:cNvSpPr>
            <a:spLocks noGrp="1"/>
          </p:cNvSpPr>
          <p:nvPr>
            <p:ph idx="1"/>
          </p:nvPr>
        </p:nvSpPr>
        <p:spPr/>
        <p:txBody>
          <a:bodyPr/>
          <a:lstStyle/>
          <a:p>
            <a:r>
              <a:rPr lang="en-US" sz="2800" dirty="0" smtClean="0"/>
              <a:t>Let the set of open facilities be given. </a:t>
            </a:r>
          </a:p>
          <a:p>
            <a:r>
              <a:rPr lang="en-US" sz="2800" dirty="0" smtClean="0"/>
              <a:t>Assign each client to its nearest open facility</a:t>
            </a:r>
            <a:r>
              <a:rPr lang="ru-RU" sz="2800" dirty="0" smtClean="0"/>
              <a:t>.</a:t>
            </a:r>
            <a:endParaRPr lang="en-US" sz="2800" dirty="0" smtClean="0"/>
          </a:p>
          <a:p>
            <a:r>
              <a:rPr lang="en-US" sz="2800" dirty="0" smtClean="0"/>
              <a:t>We obtain an optimal assignment for the given set of open facilities.</a:t>
            </a:r>
            <a:endParaRPr lang="ru-RU" sz="28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5</a:t>
            </a:fld>
            <a:endParaRPr lang="en-US"/>
          </a:p>
        </p:txBody>
      </p:sp>
      <p:graphicFrame>
        <p:nvGraphicFramePr>
          <p:cNvPr id="160770" name="Object 2"/>
          <p:cNvGraphicFramePr>
            <a:graphicFrameLocks noChangeAspect="1"/>
          </p:cNvGraphicFramePr>
          <p:nvPr/>
        </p:nvGraphicFramePr>
        <p:xfrm>
          <a:off x="1076325" y="3886200"/>
          <a:ext cx="4181475" cy="1720850"/>
        </p:xfrm>
        <a:graphic>
          <a:graphicData uri="http://schemas.openxmlformats.org/presentationml/2006/ole">
            <p:oleObj spid="_x0000_s160770" name="Формула" r:id="rId3" imgW="1726920" imgH="711000"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Neighborhood </a:t>
            </a:r>
            <a:r>
              <a:rPr lang="en-US" i="1" dirty="0" smtClean="0"/>
              <a:t>N</a:t>
            </a:r>
            <a:r>
              <a:rPr lang="en-US" dirty="0" smtClean="0"/>
              <a:t>(</a:t>
            </a:r>
            <a:r>
              <a:rPr lang="en-US" i="1" dirty="0" smtClean="0"/>
              <a:t>H</a:t>
            </a:r>
            <a:r>
              <a:rPr lang="en-US" dirty="0" smtClean="0"/>
              <a:t>)</a:t>
            </a:r>
            <a:endParaRPr lang="ru-RU" dirty="0"/>
          </a:p>
        </p:txBody>
      </p:sp>
      <p:sp>
        <p:nvSpPr>
          <p:cNvPr id="3" name="Содержимое 2"/>
          <p:cNvSpPr>
            <a:spLocks noGrp="1"/>
          </p:cNvSpPr>
          <p:nvPr>
            <p:ph idx="1"/>
          </p:nvPr>
        </p:nvSpPr>
        <p:spPr/>
        <p:txBody>
          <a:bodyPr/>
          <a:lstStyle/>
          <a:p>
            <a:pPr>
              <a:buNone/>
            </a:pPr>
            <a:r>
              <a:rPr lang="en-US" sz="2800" i="1" dirty="0" smtClean="0"/>
              <a:t>H</a:t>
            </a:r>
            <a:r>
              <a:rPr lang="en-US" sz="2800" dirty="0" smtClean="0"/>
              <a:t>,</a:t>
            </a:r>
            <a:r>
              <a:rPr lang="ru-RU" sz="2800" dirty="0" smtClean="0"/>
              <a:t> </a:t>
            </a:r>
            <a:r>
              <a:rPr lang="en-US" sz="2800" i="1" dirty="0" smtClean="0">
                <a:sym typeface="Symbol"/>
              </a:rPr>
              <a:t></a:t>
            </a:r>
            <a:r>
              <a:rPr lang="en-US" sz="2800" i="1" baseline="-25000" dirty="0" smtClean="0">
                <a:sym typeface="Symbol"/>
              </a:rPr>
              <a:t>H</a:t>
            </a:r>
            <a:r>
              <a:rPr lang="en-US" sz="2800" dirty="0" smtClean="0">
                <a:sym typeface="Symbol"/>
              </a:rPr>
              <a:t>:</a:t>
            </a:r>
          </a:p>
          <a:p>
            <a:pPr marL="514350" indent="-514350">
              <a:buFont typeface="+mj-lt"/>
              <a:buAutoNum type="arabicPeriod"/>
            </a:pPr>
            <a:r>
              <a:rPr lang="en-US" sz="2400" dirty="0" smtClean="0">
                <a:sym typeface="Symbol"/>
              </a:rPr>
              <a:t>Open one additional facility </a:t>
            </a:r>
            <a:r>
              <a:rPr lang="en-US" sz="2400" i="1" dirty="0" smtClean="0"/>
              <a:t>H </a:t>
            </a:r>
            <a:r>
              <a:rPr lang="en-US" sz="2400" dirty="0" smtClean="0">
                <a:sym typeface="Symbol"/>
              </a:rPr>
              <a:t>:=</a:t>
            </a:r>
            <a:r>
              <a:rPr lang="en-US" sz="2400" i="1" dirty="0" smtClean="0"/>
              <a:t> H</a:t>
            </a:r>
            <a:r>
              <a:rPr lang="en-US" sz="2400" dirty="0" smtClean="0">
                <a:latin typeface="MS Mincho" pitchFamily="49" charset="-128"/>
                <a:ea typeface="MS Mincho" pitchFamily="49" charset="-128"/>
              </a:rPr>
              <a:t>⋃</a:t>
            </a:r>
            <a:r>
              <a:rPr lang="en-US" sz="2400" dirty="0" smtClean="0"/>
              <a:t>{</a:t>
            </a:r>
            <a:r>
              <a:rPr lang="en-US" sz="2400" i="1" dirty="0" err="1" smtClean="0"/>
              <a:t>i</a:t>
            </a:r>
            <a:r>
              <a:rPr lang="en-US" sz="2400" dirty="0" smtClean="0"/>
              <a:t>}, </a:t>
            </a:r>
            <a:r>
              <a:rPr lang="en-US" sz="2400" i="1" dirty="0" err="1" smtClean="0"/>
              <a:t>i</a:t>
            </a:r>
            <a:r>
              <a:rPr lang="en-US" sz="2400" i="1" dirty="0" smtClean="0"/>
              <a:t> </a:t>
            </a:r>
            <a:r>
              <a:rPr lang="en-US" sz="2400" dirty="0" smtClean="0">
                <a:cs typeface="Times New Roman" pitchFamily="18" charset="0"/>
                <a:sym typeface="Symbol"/>
              </a:rPr>
              <a:t></a:t>
            </a:r>
            <a:r>
              <a:rPr lang="en-US" sz="2400" i="1" dirty="0" smtClean="0"/>
              <a:t>F</a:t>
            </a:r>
            <a:r>
              <a:rPr lang="en-US" sz="2400" dirty="0" smtClean="0"/>
              <a:t> \ </a:t>
            </a:r>
            <a:r>
              <a:rPr lang="en-US" sz="2400" i="1" dirty="0" smtClean="0"/>
              <a:t>H</a:t>
            </a:r>
            <a:r>
              <a:rPr lang="ru-RU" sz="2400" i="1" dirty="0" smtClean="0"/>
              <a:t>, </a:t>
            </a:r>
            <a:endParaRPr lang="en-US" sz="2400" dirty="0" smtClean="0"/>
          </a:p>
          <a:p>
            <a:pPr marL="514350" indent="-514350">
              <a:buFont typeface="+mj-lt"/>
              <a:buAutoNum type="arabicPeriod"/>
            </a:pPr>
            <a:r>
              <a:rPr lang="en-US" sz="2400" dirty="0" smtClean="0"/>
              <a:t>Close one facility that is currently open </a:t>
            </a:r>
            <a:r>
              <a:rPr lang="en-US" sz="2400" i="1" dirty="0" smtClean="0"/>
              <a:t>H </a:t>
            </a:r>
            <a:r>
              <a:rPr lang="en-US" sz="2400" dirty="0" smtClean="0">
                <a:sym typeface="Symbol"/>
              </a:rPr>
              <a:t>:=</a:t>
            </a:r>
            <a:r>
              <a:rPr lang="en-US" sz="2400" i="1" dirty="0" smtClean="0"/>
              <a:t> H</a:t>
            </a:r>
            <a:r>
              <a:rPr lang="en-US" sz="2400" dirty="0" smtClean="0"/>
              <a:t> \ {</a:t>
            </a:r>
            <a:r>
              <a:rPr lang="en-US" sz="2400" i="1" dirty="0" err="1" smtClean="0"/>
              <a:t>i</a:t>
            </a:r>
            <a:r>
              <a:rPr lang="en-US" sz="2400" dirty="0" smtClean="0"/>
              <a:t>}, </a:t>
            </a:r>
            <a:r>
              <a:rPr lang="en-US" sz="2400" i="1" dirty="0" err="1" smtClean="0"/>
              <a:t>i</a:t>
            </a:r>
            <a:r>
              <a:rPr lang="en-US" sz="2400" i="1" dirty="0" smtClean="0"/>
              <a:t> </a:t>
            </a:r>
            <a:r>
              <a:rPr lang="en-US" sz="2400" dirty="0" smtClean="0">
                <a:cs typeface="Times New Roman" pitchFamily="18" charset="0"/>
                <a:sym typeface="Symbol"/>
              </a:rPr>
              <a:t></a:t>
            </a:r>
            <a:r>
              <a:rPr lang="en-US" sz="2400" dirty="0" smtClean="0"/>
              <a:t> </a:t>
            </a:r>
            <a:r>
              <a:rPr lang="en-US" sz="2400" i="1" dirty="0" smtClean="0"/>
              <a:t>H.</a:t>
            </a:r>
            <a:endParaRPr lang="ru-RU" sz="2400" i="1" dirty="0" smtClean="0"/>
          </a:p>
          <a:p>
            <a:pPr marL="514350" indent="-514350">
              <a:buFont typeface="+mj-lt"/>
              <a:buAutoNum type="arabicPeriod"/>
            </a:pPr>
            <a:r>
              <a:rPr lang="en-US" sz="2400" dirty="0" smtClean="0"/>
              <a:t>Open a new facility and close an open facility                                                                                                                    </a:t>
            </a:r>
            <a:r>
              <a:rPr lang="en-US" sz="2400" i="1" dirty="0" smtClean="0"/>
              <a:t>H </a:t>
            </a:r>
            <a:r>
              <a:rPr lang="en-US" sz="2400" dirty="0" smtClean="0">
                <a:sym typeface="Symbol"/>
              </a:rPr>
              <a:t>:=</a:t>
            </a:r>
            <a:r>
              <a:rPr lang="en-US" sz="2400" i="1" dirty="0" smtClean="0"/>
              <a:t> H</a:t>
            </a:r>
            <a:r>
              <a:rPr lang="ru-RU" sz="2400" i="1" dirty="0" smtClean="0"/>
              <a:t> </a:t>
            </a:r>
            <a:r>
              <a:rPr lang="en-US" sz="2400" dirty="0" smtClean="0">
                <a:latin typeface="MS Mincho" pitchFamily="49" charset="-128"/>
                <a:ea typeface="MS Mincho" pitchFamily="49" charset="-128"/>
              </a:rPr>
              <a:t>⋃</a:t>
            </a:r>
            <a:r>
              <a:rPr lang="en-US" sz="2400" dirty="0" smtClean="0"/>
              <a:t>{</a:t>
            </a:r>
            <a:r>
              <a:rPr lang="en-US" sz="2400" i="1" dirty="0" err="1" smtClean="0"/>
              <a:t>i</a:t>
            </a:r>
            <a:r>
              <a:rPr lang="en-US" sz="2400" dirty="0" smtClean="0"/>
              <a:t>}\{</a:t>
            </a:r>
            <a:r>
              <a:rPr lang="en-US" sz="2400" i="1" dirty="0"/>
              <a:t>j</a:t>
            </a:r>
            <a:r>
              <a:rPr lang="en-US" sz="2400" dirty="0" smtClean="0"/>
              <a:t>}, </a:t>
            </a:r>
            <a:r>
              <a:rPr lang="en-US" sz="2400" i="1" dirty="0" err="1" smtClean="0"/>
              <a:t>i</a:t>
            </a:r>
            <a:r>
              <a:rPr lang="en-US" sz="2400" i="1" dirty="0" smtClean="0"/>
              <a:t> </a:t>
            </a:r>
            <a:r>
              <a:rPr lang="en-US" sz="2400" dirty="0" smtClean="0">
                <a:cs typeface="Times New Roman" pitchFamily="18" charset="0"/>
                <a:sym typeface="Symbol"/>
              </a:rPr>
              <a:t></a:t>
            </a:r>
            <a:r>
              <a:rPr lang="en-US" sz="2400" i="1" dirty="0" smtClean="0">
                <a:cs typeface="Times New Roman" pitchFamily="18" charset="0"/>
              </a:rPr>
              <a:t> </a:t>
            </a:r>
            <a:r>
              <a:rPr lang="en-US" sz="2400" i="1" dirty="0" smtClean="0"/>
              <a:t>F</a:t>
            </a:r>
            <a:r>
              <a:rPr lang="en-US" sz="2400" dirty="0" smtClean="0"/>
              <a:t> \ </a:t>
            </a:r>
            <a:r>
              <a:rPr lang="en-US" sz="2400" i="1" dirty="0" smtClean="0"/>
              <a:t>H,</a:t>
            </a:r>
            <a:r>
              <a:rPr lang="en-US" sz="2400" dirty="0" smtClean="0"/>
              <a:t> </a:t>
            </a:r>
            <a:r>
              <a:rPr lang="en-US" sz="2400" i="1" dirty="0" smtClean="0"/>
              <a:t>j </a:t>
            </a:r>
            <a:r>
              <a:rPr lang="en-US" sz="2400" dirty="0" smtClean="0">
                <a:cs typeface="Times New Roman" pitchFamily="18" charset="0"/>
                <a:sym typeface="Symbol"/>
              </a:rPr>
              <a:t></a:t>
            </a:r>
            <a:r>
              <a:rPr lang="en-US" sz="2400" dirty="0" smtClean="0"/>
              <a:t> </a:t>
            </a:r>
            <a:r>
              <a:rPr lang="en-US" sz="2400" i="1" dirty="0" smtClean="0"/>
              <a:t>H.</a:t>
            </a:r>
            <a:endParaRPr lang="ru-RU" sz="2400" i="1" dirty="0" smtClean="0"/>
          </a:p>
          <a:p>
            <a:pPr marL="514350" indent="-514350">
              <a:buNone/>
            </a:pPr>
            <a:r>
              <a:rPr lang="ru-RU" sz="2400" dirty="0" smtClean="0"/>
              <a:t>      </a:t>
            </a:r>
            <a:r>
              <a:rPr lang="en-US" sz="2400" dirty="0" smtClean="0"/>
              <a:t>Update the current assignment of clients to open facilities.  The algorithm will always maintain that each client is assigned to its nearest open facility</a:t>
            </a:r>
            <a:r>
              <a:rPr lang="ru-RU" sz="2400" dirty="0" smtClean="0"/>
              <a:t>.</a:t>
            </a:r>
            <a:endParaRPr lang="ru-RU" sz="2400"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90B9695C-5117-4E15-8F6E-00804A571534}" type="slidenum">
              <a:rPr lang="en-US"/>
              <a:pPr/>
              <a:t>7</a:t>
            </a:fld>
            <a:endParaRPr lang="en-US"/>
          </a:p>
        </p:txBody>
      </p:sp>
      <p:sp>
        <p:nvSpPr>
          <p:cNvPr id="131074" name="Rectangle 2"/>
          <p:cNvSpPr>
            <a:spLocks noGrp="1" noChangeArrowheads="1"/>
          </p:cNvSpPr>
          <p:nvPr>
            <p:ph type="title"/>
          </p:nvPr>
        </p:nvSpPr>
        <p:spPr/>
        <p:txBody>
          <a:bodyPr/>
          <a:lstStyle/>
          <a:p>
            <a:r>
              <a:rPr lang="en-US" dirty="0" smtClean="0"/>
              <a:t>Local Search Algorithm</a:t>
            </a:r>
            <a:endParaRPr lang="en-US" dirty="0"/>
          </a:p>
        </p:txBody>
      </p:sp>
      <p:sp>
        <p:nvSpPr>
          <p:cNvPr id="131075" name="Rectangle 3"/>
          <p:cNvSpPr>
            <a:spLocks noGrp="1" noChangeArrowheads="1"/>
          </p:cNvSpPr>
          <p:nvPr>
            <p:ph type="body" idx="1"/>
          </p:nvPr>
        </p:nvSpPr>
        <p:spPr/>
        <p:txBody>
          <a:bodyPr/>
          <a:lstStyle/>
          <a:p>
            <a:pPr marL="609600" indent="-609600" eaLnBrk="0" hangingPunct="0">
              <a:spcBef>
                <a:spcPct val="0"/>
              </a:spcBef>
              <a:buFontTx/>
              <a:buNone/>
            </a:pPr>
            <a:endParaRPr lang="en-US" sz="4000" dirty="0">
              <a:latin typeface="Times" charset="0"/>
              <a:ea typeface="MS Mincho" pitchFamily="49" charset="-128"/>
            </a:endParaRPr>
          </a:p>
          <a:p>
            <a:pPr marL="609600" indent="-609600" eaLnBrk="0" hangingPunct="0">
              <a:spcBef>
                <a:spcPct val="0"/>
              </a:spcBef>
              <a:buFontTx/>
              <a:buNone/>
            </a:pPr>
            <a:r>
              <a:rPr lang="en-US" sz="2400" b="1" dirty="0"/>
              <a:t>Input </a:t>
            </a:r>
            <a:r>
              <a:rPr lang="en-US" sz="2400" dirty="0"/>
              <a:t>(</a:t>
            </a:r>
            <a:r>
              <a:rPr lang="en-US" sz="2400" i="1" dirty="0"/>
              <a:t>G</a:t>
            </a:r>
            <a:r>
              <a:rPr lang="ru-RU" sz="2400" dirty="0"/>
              <a:t>,</a:t>
            </a:r>
            <a:r>
              <a:rPr lang="en-US" sz="2400" dirty="0">
                <a:ea typeface="MS Mincho" pitchFamily="49" charset="-128"/>
                <a:sym typeface="Symbol" pitchFamily="18" charset="2"/>
              </a:rPr>
              <a:t> </a:t>
            </a:r>
            <a:r>
              <a:rPr lang="en-US" sz="2400" i="1" dirty="0" smtClean="0"/>
              <a:t>f</a:t>
            </a:r>
            <a:r>
              <a:rPr lang="en-US" sz="2400" dirty="0" smtClean="0"/>
              <a:t>: </a:t>
            </a:r>
            <a:r>
              <a:rPr lang="en-US" sz="2400" i="1" dirty="0" smtClean="0"/>
              <a:t>F</a:t>
            </a:r>
            <a:r>
              <a:rPr lang="en-US" sz="2400" dirty="0" smtClean="0"/>
              <a:t> </a:t>
            </a:r>
            <a:r>
              <a:rPr lang="en-US" sz="2400" dirty="0" smtClean="0">
                <a:cs typeface="Times New Roman" pitchFamily="18" charset="0"/>
              </a:rPr>
              <a:t>→ </a:t>
            </a:r>
            <a:r>
              <a:rPr lang="en-US" sz="2400" b="1" dirty="0" smtClean="0">
                <a:cs typeface="Times New Roman" pitchFamily="18" charset="0"/>
              </a:rPr>
              <a:t>Q</a:t>
            </a:r>
            <a:r>
              <a:rPr lang="en-US" sz="2400" b="1" baseline="30000" dirty="0" smtClean="0">
                <a:cs typeface="Times New Roman" pitchFamily="18" charset="0"/>
              </a:rPr>
              <a:t>+ </a:t>
            </a:r>
            <a:r>
              <a:rPr lang="ru-RU" sz="2400" dirty="0" smtClean="0"/>
              <a:t>, </a:t>
            </a:r>
            <a:r>
              <a:rPr lang="en-US" sz="2400" i="1" dirty="0" smtClean="0"/>
              <a:t>c</a:t>
            </a:r>
            <a:r>
              <a:rPr lang="en-US" sz="2400" dirty="0" smtClean="0"/>
              <a:t>: </a:t>
            </a:r>
            <a:r>
              <a:rPr lang="en-US" sz="2400" i="1" dirty="0"/>
              <a:t>E</a:t>
            </a:r>
            <a:r>
              <a:rPr lang="en-US" sz="2400" dirty="0"/>
              <a:t> </a:t>
            </a:r>
            <a:r>
              <a:rPr lang="en-US" sz="2400" dirty="0">
                <a:cs typeface="Times New Roman" pitchFamily="18" charset="0"/>
              </a:rPr>
              <a:t>→ </a:t>
            </a:r>
            <a:r>
              <a:rPr lang="en-US" sz="2400" b="1" dirty="0">
                <a:cs typeface="Times New Roman" pitchFamily="18" charset="0"/>
              </a:rPr>
              <a:t>Q</a:t>
            </a:r>
            <a:r>
              <a:rPr lang="en-US" sz="2400" b="1" baseline="30000" dirty="0">
                <a:cs typeface="Times New Roman" pitchFamily="18" charset="0"/>
              </a:rPr>
              <a:t>+</a:t>
            </a:r>
            <a:r>
              <a:rPr lang="en-US" sz="2400" dirty="0">
                <a:cs typeface="Times New Roman" pitchFamily="18" charset="0"/>
              </a:rPr>
              <a:t>)</a:t>
            </a:r>
            <a:endParaRPr lang="en-US" sz="2400" dirty="0"/>
          </a:p>
          <a:p>
            <a:pPr marL="609600" indent="-609600" eaLnBrk="0" hangingPunct="0">
              <a:spcBef>
                <a:spcPct val="0"/>
              </a:spcBef>
              <a:buFontTx/>
              <a:buAutoNum type="arabicParenR"/>
            </a:pPr>
            <a:r>
              <a:rPr lang="ru-RU" sz="2400" dirty="0"/>
              <a:t> </a:t>
            </a:r>
            <a:r>
              <a:rPr lang="en-US" sz="2400" dirty="0" smtClean="0"/>
              <a:t>Choose an arbitrary current solution</a:t>
            </a:r>
            <a:r>
              <a:rPr lang="ru-RU" sz="2400" dirty="0" smtClean="0"/>
              <a:t> </a:t>
            </a:r>
            <a:r>
              <a:rPr lang="en-US" sz="2400" i="1" dirty="0" smtClean="0"/>
              <a:t>H</a:t>
            </a:r>
            <a:r>
              <a:rPr lang="ru-RU" sz="2400" dirty="0" smtClean="0">
                <a:sym typeface="Symbol" pitchFamily="18" charset="2"/>
              </a:rPr>
              <a:t>.</a:t>
            </a:r>
            <a:r>
              <a:rPr lang="en-US" sz="2400" dirty="0" smtClean="0">
                <a:ea typeface="MS Mincho" pitchFamily="49" charset="-128"/>
                <a:sym typeface="Symbol" pitchFamily="18" charset="2"/>
              </a:rPr>
              <a:t> </a:t>
            </a:r>
            <a:endParaRPr lang="ru-RU" sz="2400" dirty="0">
              <a:sym typeface="Symbol" pitchFamily="18" charset="2"/>
            </a:endParaRPr>
          </a:p>
          <a:p>
            <a:pPr marL="609600" indent="-609600" eaLnBrk="0" hangingPunct="0">
              <a:spcBef>
                <a:spcPct val="0"/>
              </a:spcBef>
              <a:buFontTx/>
              <a:buAutoNum type="arabicParenR" startAt="2"/>
            </a:pPr>
            <a:r>
              <a:rPr lang="ru-RU" sz="2400" dirty="0">
                <a:sym typeface="MT Extra" pitchFamily="18" charset="2"/>
              </a:rPr>
              <a:t> </a:t>
            </a:r>
            <a:r>
              <a:rPr lang="en-US" sz="2400" b="1" dirty="0" smtClean="0">
                <a:sym typeface="MT Extra" pitchFamily="18" charset="2"/>
              </a:rPr>
              <a:t>While</a:t>
            </a:r>
            <a:r>
              <a:rPr lang="ru-RU" sz="2400" dirty="0" smtClean="0">
                <a:sym typeface="MT Extra" pitchFamily="18" charset="2"/>
              </a:rPr>
              <a:t> </a:t>
            </a:r>
            <a:r>
              <a:rPr lang="en-US" sz="2400" dirty="0" smtClean="0">
                <a:sym typeface="MT Extra" pitchFamily="18" charset="2"/>
              </a:rPr>
              <a:t>there exists a solution </a:t>
            </a:r>
            <a:r>
              <a:rPr lang="en-US" sz="2400" i="1" dirty="0" smtClean="0"/>
              <a:t>H′</a:t>
            </a:r>
            <a:r>
              <a:rPr lang="en-US" sz="2400" dirty="0" smtClean="0">
                <a:sym typeface="Symbol"/>
              </a:rPr>
              <a:t></a:t>
            </a:r>
            <a:r>
              <a:rPr lang="en-US" sz="2400" i="1" dirty="0" smtClean="0">
                <a:sym typeface="Symbol"/>
              </a:rPr>
              <a:t>N</a:t>
            </a:r>
            <a:r>
              <a:rPr lang="en-US" sz="2400" dirty="0" smtClean="0">
                <a:sym typeface="Symbol"/>
              </a:rPr>
              <a:t>(</a:t>
            </a:r>
            <a:r>
              <a:rPr lang="en-US" sz="2400" i="1" dirty="0" smtClean="0">
                <a:sym typeface="Symbol"/>
              </a:rPr>
              <a:t>H</a:t>
            </a:r>
            <a:r>
              <a:rPr lang="en-US" sz="2400" dirty="0" smtClean="0">
                <a:sym typeface="Symbol"/>
              </a:rPr>
              <a:t>)</a:t>
            </a:r>
            <a:r>
              <a:rPr lang="ru-RU" sz="2400" dirty="0" smtClean="0">
                <a:sym typeface="Symbol"/>
              </a:rPr>
              <a:t> </a:t>
            </a:r>
            <a:r>
              <a:rPr lang="en-US" sz="2400" dirty="0" smtClean="0">
                <a:sym typeface="Symbol"/>
              </a:rPr>
              <a:t>                                   </a:t>
            </a:r>
            <a:r>
              <a:rPr lang="en-US" sz="2400" dirty="0" smtClean="0">
                <a:sym typeface="Symbol" pitchFamily="18" charset="2"/>
              </a:rPr>
              <a:t>such that </a:t>
            </a:r>
            <a:r>
              <a:rPr lang="en-US" sz="2400" i="1" dirty="0" smtClean="0">
                <a:ea typeface="MS Mincho" pitchFamily="49" charset="-128"/>
                <a:sym typeface="Symbol" pitchFamily="18" charset="2"/>
              </a:rPr>
              <a:t>X</a:t>
            </a:r>
            <a:r>
              <a:rPr lang="en-US" sz="2400" i="1" baseline="-25000" dirty="0" smtClean="0">
                <a:ea typeface="MS Mincho" pitchFamily="49" charset="-128"/>
                <a:sym typeface="Symbol" pitchFamily="18" charset="2"/>
              </a:rPr>
              <a:t>H </a:t>
            </a:r>
            <a:r>
              <a:rPr lang="en-US" sz="2400" dirty="0" smtClean="0">
                <a:ea typeface="MS Mincho" pitchFamily="49" charset="-128"/>
                <a:sym typeface="Symbol" pitchFamily="18" charset="2"/>
              </a:rPr>
              <a:t>+ </a:t>
            </a:r>
            <a:r>
              <a:rPr lang="en-US" sz="2400" i="1" dirty="0" smtClean="0">
                <a:ea typeface="MS Mincho" pitchFamily="49" charset="-128"/>
                <a:sym typeface="Symbol" pitchFamily="18" charset="2"/>
              </a:rPr>
              <a:t>Y</a:t>
            </a:r>
            <a:r>
              <a:rPr lang="en-US" sz="2400" i="1" baseline="-25000" dirty="0" smtClean="0">
                <a:ea typeface="MS Mincho" pitchFamily="49" charset="-128"/>
                <a:sym typeface="Symbol" pitchFamily="18" charset="2"/>
              </a:rPr>
              <a:t>H</a:t>
            </a:r>
            <a:r>
              <a:rPr lang="en-US" sz="2400" dirty="0" smtClean="0">
                <a:ea typeface="MS Mincho" pitchFamily="49" charset="-128"/>
                <a:sym typeface="Symbol"/>
              </a:rPr>
              <a:t> &gt;</a:t>
            </a:r>
            <a:r>
              <a:rPr lang="en-US" sz="2400" i="1" dirty="0" smtClean="0">
                <a:ea typeface="MS Mincho" pitchFamily="49" charset="-128"/>
                <a:sym typeface="Symbol" pitchFamily="18" charset="2"/>
              </a:rPr>
              <a:t> X</a:t>
            </a:r>
            <a:r>
              <a:rPr lang="en-US" sz="2400" i="1" baseline="-25000" dirty="0" smtClean="0">
                <a:ea typeface="MS Mincho" pitchFamily="49" charset="-128"/>
                <a:sym typeface="Symbol" pitchFamily="18" charset="2"/>
              </a:rPr>
              <a:t>H′ </a:t>
            </a:r>
            <a:r>
              <a:rPr lang="en-US" sz="2400" dirty="0" smtClean="0">
                <a:ea typeface="MS Mincho" pitchFamily="49" charset="-128"/>
                <a:sym typeface="Symbol" pitchFamily="18" charset="2"/>
              </a:rPr>
              <a:t>+ </a:t>
            </a:r>
            <a:r>
              <a:rPr lang="en-US" sz="2400" i="1" dirty="0" smtClean="0">
                <a:ea typeface="MS Mincho" pitchFamily="49" charset="-128"/>
                <a:sym typeface="Symbol" pitchFamily="18" charset="2"/>
              </a:rPr>
              <a:t>Y</a:t>
            </a:r>
            <a:r>
              <a:rPr lang="en-US" sz="2400" i="1" baseline="-25000" dirty="0" smtClean="0">
                <a:ea typeface="MS Mincho" pitchFamily="49" charset="-128"/>
                <a:sym typeface="Symbol" pitchFamily="18" charset="2"/>
              </a:rPr>
              <a:t>H′</a:t>
            </a:r>
            <a:r>
              <a:rPr lang="ru-RU" sz="2400" dirty="0">
                <a:sym typeface="Symbol" pitchFamily="18" charset="2"/>
              </a:rPr>
              <a:t> </a:t>
            </a:r>
            <a:r>
              <a:rPr lang="en-US" sz="2400" dirty="0" smtClean="0">
                <a:sym typeface="Symbol" pitchFamily="18" charset="2"/>
              </a:rPr>
              <a:t> </a:t>
            </a:r>
            <a:r>
              <a:rPr lang="en-US" sz="2400" b="1" dirty="0" smtClean="0">
                <a:sym typeface="Symbol" pitchFamily="18" charset="2"/>
              </a:rPr>
              <a:t>do</a:t>
            </a:r>
            <a:r>
              <a:rPr lang="en-US" sz="2400" dirty="0" smtClean="0"/>
              <a:t>  </a:t>
            </a:r>
            <a:r>
              <a:rPr lang="en-US" sz="2400" i="1" dirty="0" smtClean="0"/>
              <a:t>H</a:t>
            </a:r>
            <a:r>
              <a:rPr lang="en-US" sz="2400" dirty="0" smtClean="0"/>
              <a:t>:=</a:t>
            </a:r>
            <a:r>
              <a:rPr lang="en-US" sz="2400" i="1" dirty="0" smtClean="0"/>
              <a:t>H</a:t>
            </a:r>
            <a:r>
              <a:rPr lang="en-US" sz="2400" dirty="0" smtClean="0"/>
              <a:t>′. </a:t>
            </a:r>
          </a:p>
          <a:p>
            <a:pPr marL="609600" indent="-609600" eaLnBrk="0" hangingPunct="0">
              <a:spcBef>
                <a:spcPct val="0"/>
              </a:spcBef>
              <a:buFontTx/>
              <a:buNone/>
            </a:pPr>
            <a:r>
              <a:rPr lang="en-US" sz="2400" b="1" dirty="0" smtClean="0">
                <a:sym typeface="MT Extra" pitchFamily="18" charset="2"/>
              </a:rPr>
              <a:t>Output</a:t>
            </a:r>
            <a:r>
              <a:rPr lang="ru-RU" sz="2400" dirty="0" smtClean="0">
                <a:sym typeface="MT Extra" pitchFamily="18" charset="2"/>
              </a:rPr>
              <a:t> </a:t>
            </a:r>
            <a:r>
              <a:rPr lang="en-US" sz="2400" dirty="0" smtClean="0">
                <a:sym typeface="MT Extra" pitchFamily="18" charset="2"/>
              </a:rPr>
              <a:t>(</a:t>
            </a:r>
            <a:r>
              <a:rPr lang="en-US" sz="2400" i="1" dirty="0" smtClean="0"/>
              <a:t>H</a:t>
            </a:r>
            <a:r>
              <a:rPr lang="en-US" sz="2400" dirty="0" smtClean="0"/>
              <a:t>,</a:t>
            </a:r>
            <a:r>
              <a:rPr lang="ru-RU" sz="2400" dirty="0" smtClean="0"/>
              <a:t> </a:t>
            </a:r>
            <a:r>
              <a:rPr lang="en-US" sz="2400" i="1" dirty="0" smtClean="0">
                <a:sym typeface="Symbol"/>
              </a:rPr>
              <a:t></a:t>
            </a:r>
            <a:r>
              <a:rPr lang="en-US" sz="2400" i="1" baseline="-25000" dirty="0" smtClean="0">
                <a:sym typeface="Symbol"/>
              </a:rPr>
              <a:t>H</a:t>
            </a:r>
            <a:r>
              <a:rPr lang="en-US" sz="2400" dirty="0" smtClean="0">
                <a:sym typeface="MT Extra" pitchFamily="18" charset="2"/>
              </a:rPr>
              <a:t>)</a:t>
            </a:r>
            <a:endParaRPr lang="en-US" sz="2400" dirty="0">
              <a:sym typeface="MT Extra" pitchFamily="18" charset="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Locally optimal solution </a:t>
            </a:r>
            <a:endParaRPr lang="ru-RU" dirty="0"/>
          </a:p>
        </p:txBody>
      </p:sp>
      <p:sp>
        <p:nvSpPr>
          <p:cNvPr id="3" name="Содержимое 2"/>
          <p:cNvSpPr>
            <a:spLocks noGrp="1"/>
          </p:cNvSpPr>
          <p:nvPr>
            <p:ph idx="1"/>
          </p:nvPr>
        </p:nvSpPr>
        <p:spPr/>
        <p:txBody>
          <a:bodyPr/>
          <a:lstStyle/>
          <a:p>
            <a:r>
              <a:rPr lang="en-US" dirty="0" smtClean="0"/>
              <a:t>We want to analyze the quality of the solution found by the Local Search Algorithm.</a:t>
            </a:r>
          </a:p>
          <a:p>
            <a:r>
              <a:rPr lang="en-US" dirty="0" smtClean="0"/>
              <a:t>A solution obtained by this algorithm is said to be a </a:t>
            </a:r>
            <a:r>
              <a:rPr lang="en-US" b="1" dirty="0" smtClean="0"/>
              <a:t>locally optimal solution</a:t>
            </a:r>
            <a:r>
              <a:rPr lang="ru-RU" dirty="0" smtClean="0"/>
              <a:t>.</a:t>
            </a:r>
          </a:p>
          <a:p>
            <a:r>
              <a:rPr lang="en-US" dirty="0" smtClean="0"/>
              <a:t>We will focus not on an algorithmic statement but instead on proving that </a:t>
            </a:r>
            <a:r>
              <a:rPr lang="en-US" b="1" dirty="0" smtClean="0"/>
              <a:t>any</a:t>
            </a:r>
            <a:r>
              <a:rPr lang="en-US" dirty="0" smtClean="0"/>
              <a:t> locally optimal solution is near-optimal</a:t>
            </a:r>
            <a:r>
              <a:rPr lang="ru-RU" dirty="0" smtClean="0"/>
              <a:t>.</a:t>
            </a:r>
            <a:endParaRPr lang="ru-RU" dirty="0"/>
          </a:p>
        </p:txBody>
      </p:sp>
      <p:sp>
        <p:nvSpPr>
          <p:cNvPr id="4" name="Номер слайда 3"/>
          <p:cNvSpPr>
            <a:spLocks noGrp="1"/>
          </p:cNvSpPr>
          <p:nvPr>
            <p:ph type="sldNum" sz="quarter" idx="12"/>
          </p:nvPr>
        </p:nvSpPr>
        <p:spPr/>
        <p:txBody>
          <a:bodyPr/>
          <a:lstStyle/>
          <a:p>
            <a:fld id="{4115CCB2-5EC9-4780-97D2-B3C27FE0995F}"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FC8B8674-7B5E-472B-A8F7-637A2BEF6FE5}" type="slidenum">
              <a:rPr lang="en-US"/>
              <a:pPr/>
              <a:t>9</a:t>
            </a:fld>
            <a:endParaRPr lang="en-US"/>
          </a:p>
        </p:txBody>
      </p:sp>
      <p:sp>
        <p:nvSpPr>
          <p:cNvPr id="132098" name="Rectangle 2"/>
          <p:cNvSpPr>
            <a:spLocks noGrp="1" noChangeArrowheads="1"/>
          </p:cNvSpPr>
          <p:nvPr>
            <p:ph type="title"/>
          </p:nvPr>
        </p:nvSpPr>
        <p:spPr/>
        <p:txBody>
          <a:bodyPr/>
          <a:lstStyle/>
          <a:p>
            <a:r>
              <a:rPr lang="en-US" sz="4000" dirty="0" smtClean="0"/>
              <a:t>Total assignment cost </a:t>
            </a:r>
            <a:endParaRPr lang="en-US" sz="4000" dirty="0"/>
          </a:p>
        </p:txBody>
      </p:sp>
      <p:sp>
        <p:nvSpPr>
          <p:cNvPr id="132099" name="Rectangle 3"/>
          <p:cNvSpPr>
            <a:spLocks noGrp="1" noChangeArrowheads="1"/>
          </p:cNvSpPr>
          <p:nvPr>
            <p:ph type="body" idx="1"/>
          </p:nvPr>
        </p:nvSpPr>
        <p:spPr>
          <a:xfrm>
            <a:off x="304800" y="1828800"/>
            <a:ext cx="8305800" cy="3276600"/>
          </a:xfrm>
        </p:spPr>
        <p:txBody>
          <a:bodyPr/>
          <a:lstStyle/>
          <a:p>
            <a:pPr>
              <a:buFontTx/>
              <a:buNone/>
            </a:pPr>
            <a:r>
              <a:rPr lang="en-US" sz="3600" b="1" dirty="0" smtClean="0">
                <a:solidFill>
                  <a:srgbClr val="CC3399"/>
                </a:solidFill>
              </a:rPr>
              <a:t>Lemma </a:t>
            </a:r>
            <a:r>
              <a:rPr lang="ru-RU" sz="3600" b="1" dirty="0" smtClean="0">
                <a:solidFill>
                  <a:srgbClr val="CC3399"/>
                </a:solidFill>
              </a:rPr>
              <a:t>5</a:t>
            </a:r>
            <a:r>
              <a:rPr lang="en-US" sz="3600" b="1" dirty="0" smtClean="0">
                <a:solidFill>
                  <a:srgbClr val="CC3399"/>
                </a:solidFill>
              </a:rPr>
              <a:t>.</a:t>
            </a:r>
            <a:r>
              <a:rPr lang="ru-RU" sz="3600" b="1" dirty="0" smtClean="0">
                <a:solidFill>
                  <a:srgbClr val="CC3399"/>
                </a:solidFill>
              </a:rPr>
              <a:t>1 </a:t>
            </a:r>
            <a:endParaRPr lang="ru-RU" sz="3600" b="1" dirty="0">
              <a:solidFill>
                <a:srgbClr val="CC3399"/>
              </a:solidFill>
            </a:endParaRPr>
          </a:p>
          <a:p>
            <a:pPr>
              <a:buNone/>
            </a:pPr>
            <a:r>
              <a:rPr lang="ru-RU" sz="3600" dirty="0"/>
              <a:t>   </a:t>
            </a:r>
            <a:r>
              <a:rPr lang="en-US" dirty="0" smtClean="0"/>
              <a:t>Let </a:t>
            </a:r>
            <a:r>
              <a:rPr lang="en-US" i="1" dirty="0" smtClean="0"/>
              <a:t>H</a:t>
            </a:r>
            <a:r>
              <a:rPr lang="ru-RU" i="1" dirty="0" smtClean="0"/>
              <a:t> </a:t>
            </a:r>
            <a:r>
              <a:rPr lang="en-US" dirty="0" smtClean="0"/>
              <a:t>and</a:t>
            </a:r>
            <a:r>
              <a:rPr lang="ru-RU" dirty="0" smtClean="0"/>
              <a:t> </a:t>
            </a:r>
            <a:r>
              <a:rPr lang="en-US" i="1" dirty="0" smtClean="0">
                <a:sym typeface="Symbol"/>
              </a:rPr>
              <a:t></a:t>
            </a:r>
            <a:r>
              <a:rPr lang="en-US" i="1" baseline="-25000" dirty="0" smtClean="0">
                <a:sym typeface="Symbol"/>
              </a:rPr>
              <a:t>H</a:t>
            </a:r>
            <a:r>
              <a:rPr lang="ru-RU" i="1" baseline="-25000" dirty="0" smtClean="0">
                <a:sym typeface="Symbol"/>
              </a:rPr>
              <a:t> </a:t>
            </a:r>
            <a:r>
              <a:rPr lang="en-US" dirty="0" smtClean="0">
                <a:sym typeface="Symbol"/>
              </a:rPr>
              <a:t>be a locally optimal solution.</a:t>
            </a:r>
            <a:r>
              <a:rPr lang="ru-RU" dirty="0" smtClean="0">
                <a:sym typeface="Symbol"/>
              </a:rPr>
              <a:t> </a:t>
            </a:r>
            <a:r>
              <a:rPr lang="en-US" dirty="0" smtClean="0">
                <a:sym typeface="Symbol"/>
              </a:rPr>
              <a:t>Then</a:t>
            </a:r>
            <a:r>
              <a:rPr lang="ru-RU" dirty="0" smtClean="0">
                <a:sym typeface="Symbol"/>
              </a:rPr>
              <a:t> </a:t>
            </a:r>
            <a:r>
              <a:rPr lang="en-US" i="1" dirty="0" smtClean="0">
                <a:sym typeface="Symbol"/>
              </a:rPr>
              <a:t>Y</a:t>
            </a:r>
            <a:r>
              <a:rPr lang="en-US" i="1" baseline="-25000" dirty="0" smtClean="0">
                <a:sym typeface="Symbol"/>
              </a:rPr>
              <a:t>H </a:t>
            </a:r>
            <a:r>
              <a:rPr lang="en-US" dirty="0" smtClean="0">
                <a:sym typeface="Symbol"/>
              </a:rPr>
              <a:t>≤ </a:t>
            </a:r>
            <a:r>
              <a:rPr lang="en-US" i="1" dirty="0" smtClean="0">
                <a:sym typeface="Symbol"/>
              </a:rPr>
              <a:t>X</a:t>
            </a:r>
            <a:r>
              <a:rPr lang="en-US" dirty="0" smtClean="0">
                <a:sym typeface="Symbol"/>
              </a:rPr>
              <a:t>* + </a:t>
            </a:r>
            <a:r>
              <a:rPr lang="en-US" i="1" dirty="0" smtClean="0">
                <a:sym typeface="Symbol"/>
              </a:rPr>
              <a:t>Y</a:t>
            </a:r>
            <a:r>
              <a:rPr lang="en-US" dirty="0" smtClean="0">
                <a:sym typeface="Symbol"/>
              </a:rPr>
              <a:t>* = OPT.</a:t>
            </a:r>
            <a:endParaRPr lang="en-US" i="1" dirty="0" smtClean="0">
              <a:sym typeface="Symbol"/>
            </a:endParaRPr>
          </a:p>
          <a:p>
            <a:pPr>
              <a:buFontTx/>
              <a:buNone/>
            </a:pPr>
            <a:r>
              <a:rPr lang="ru-RU" dirty="0" smtClean="0"/>
              <a:t>.</a:t>
            </a:r>
            <a:endParaRPr lang="en-US" dirty="0"/>
          </a:p>
          <a:p>
            <a:pPr>
              <a:buFontTx/>
              <a:buNone/>
            </a:pPr>
            <a:endParaRPr lang="en-US" dirty="0"/>
          </a:p>
          <a:p>
            <a:pPr>
              <a:buFontTx/>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5340</TotalTime>
  <Words>2394</Words>
  <Application>Microsoft Office PowerPoint</Application>
  <PresentationFormat>Экран (4:3)</PresentationFormat>
  <Paragraphs>209</Paragraphs>
  <Slides>34</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34</vt:i4>
      </vt:variant>
    </vt:vector>
  </HeadingPairs>
  <TitlesOfParts>
    <vt:vector size="37" baseType="lpstr">
      <vt:lpstr>Default Design</vt:lpstr>
      <vt:lpstr>Формула</vt:lpstr>
      <vt:lpstr>Microsoft Equation 3.0</vt:lpstr>
      <vt:lpstr>Combinatorial Algorithms</vt:lpstr>
      <vt:lpstr>Local Search</vt:lpstr>
      <vt:lpstr>Uncapacitated Facility Location Problem</vt:lpstr>
      <vt:lpstr> Metric UFLP</vt:lpstr>
      <vt:lpstr>An assignment of clients</vt:lpstr>
      <vt:lpstr>Neighborhood N(H)</vt:lpstr>
      <vt:lpstr>Local Search Algorithm</vt:lpstr>
      <vt:lpstr>Locally optimal solution </vt:lpstr>
      <vt:lpstr>Total assignment cost </vt:lpstr>
      <vt:lpstr>Proof of Lemma 5.1(1)</vt:lpstr>
      <vt:lpstr>Proof of Lemma 5.1(2) </vt:lpstr>
      <vt:lpstr>Proof of Lemma 5.1(3) </vt:lpstr>
      <vt:lpstr>Total facility cost</vt:lpstr>
      <vt:lpstr>Reassignment of client j to facility i′ = γ(*(j)).</vt:lpstr>
      <vt:lpstr>Cost of Reassigning</vt:lpstr>
      <vt:lpstr>Proof of Lemma 5.2</vt:lpstr>
      <vt:lpstr>Proof of Lemma 5.2</vt:lpstr>
      <vt:lpstr>Cost of Reassigning</vt:lpstr>
      <vt:lpstr>An upper bound on XH</vt:lpstr>
      <vt:lpstr>Proof of Lemma 5.3(2)</vt:lpstr>
      <vt:lpstr>Proof of Lemma 5.3(1) </vt:lpstr>
      <vt:lpstr>Bound on “safe” facilities</vt:lpstr>
      <vt:lpstr>Unsafe facilities</vt:lpstr>
      <vt:lpstr>Unsafe facilities</vt:lpstr>
      <vt:lpstr>Add move for i* Ri −{i′}</vt:lpstr>
      <vt:lpstr>Swap move that closes the facility at i   but opens a facility i′ (i ≠ i′).</vt:lpstr>
      <vt:lpstr>Swap i to i′, i ≠ i′.</vt:lpstr>
      <vt:lpstr>Inequalities based on the swap move</vt:lpstr>
      <vt:lpstr>How about if i = i′</vt:lpstr>
      <vt:lpstr>Net effect</vt:lpstr>
      <vt:lpstr>Simplification</vt:lpstr>
      <vt:lpstr>Proof of Lemma 5.3(2) </vt:lpstr>
      <vt:lpstr>Total cost of a locally optimal solution</vt:lpstr>
      <vt:lpstr>Exercise</vt:lpstr>
    </vt:vector>
  </TitlesOfParts>
  <Company>ncnu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Classification of Scheduling Problems</dc:title>
  <dc:creator>Kononov</dc:creator>
  <cp:lastModifiedBy>Кононов</cp:lastModifiedBy>
  <cp:revision>235</cp:revision>
  <dcterms:created xsi:type="dcterms:W3CDTF">2003-07-18T17:26:38Z</dcterms:created>
  <dcterms:modified xsi:type="dcterms:W3CDTF">2015-03-24T16:52:30Z</dcterms:modified>
</cp:coreProperties>
</file>