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83" r:id="rId3"/>
    <p:sldId id="294" r:id="rId4"/>
    <p:sldId id="328" r:id="rId5"/>
    <p:sldId id="268" r:id="rId6"/>
    <p:sldId id="269" r:id="rId7"/>
    <p:sldId id="329" r:id="rId8"/>
    <p:sldId id="330" r:id="rId9"/>
    <p:sldId id="331" r:id="rId10"/>
    <p:sldId id="332" r:id="rId11"/>
    <p:sldId id="295" r:id="rId12"/>
    <p:sldId id="296" r:id="rId13"/>
    <p:sldId id="297" r:id="rId14"/>
    <p:sldId id="298" r:id="rId15"/>
    <p:sldId id="299" r:id="rId16"/>
    <p:sldId id="300" r:id="rId17"/>
    <p:sldId id="301" r:id="rId18"/>
    <p:sldId id="302" r:id="rId19"/>
    <p:sldId id="303" r:id="rId20"/>
    <p:sldId id="270" r:id="rId21"/>
    <p:sldId id="304" r:id="rId22"/>
    <p:sldId id="335" r:id="rId23"/>
    <p:sldId id="334" r:id="rId24"/>
    <p:sldId id="306" r:id="rId25"/>
    <p:sldId id="307" r:id="rId26"/>
    <p:sldId id="308" r:id="rId27"/>
    <p:sldId id="309" r:id="rId28"/>
    <p:sldId id="310" r:id="rId29"/>
    <p:sldId id="336" r:id="rId30"/>
    <p:sldId id="333" r:id="rId31"/>
    <p:sldId id="312" r:id="rId32"/>
    <p:sldId id="313" r:id="rId33"/>
    <p:sldId id="314" r:id="rId34"/>
    <p:sldId id="315" r:id="rId35"/>
    <p:sldId id="316" r:id="rId36"/>
    <p:sldId id="317" r:id="rId37"/>
    <p:sldId id="318" r:id="rId38"/>
    <p:sldId id="320" r:id="rId39"/>
    <p:sldId id="327" r:id="rId40"/>
    <p:sldId id="321" r:id="rId41"/>
    <p:sldId id="326"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FF66FF"/>
    <a:srgbClr val="FF9933"/>
    <a:srgbClr val="66FF66"/>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3C253D-6A0B-4FF1-B4BA-D44BF807F5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94006C-B5E4-48FC-96F4-0B01470168C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2B6935-37B6-4589-A3EE-B03089425B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6B7745-A099-4BDA-BCB9-CB915A6D67C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C904EE-FFD0-4347-A1E0-2D8F44604F0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266DC8-3C25-4D98-B2B3-97CC00ED302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6B01802-A1AC-44A6-A98B-EFEE975B9E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3011E33-566B-424C-93FF-3B0B0124506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358075-7179-4C40-BAD7-92EE2C3F753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A4A40E-39A6-4A2C-9588-8DC8908D421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FD1857-85E6-4D49-83C3-70CB18D0AD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pitchFamily="34" charset="0"/>
              </a:defRPr>
            </a:lvl1pPr>
          </a:lstStyle>
          <a:p>
            <a:pPr>
              <a:defRPr/>
            </a:pPr>
            <a:fld id="{47417B10-296A-4A0A-9E56-5D00F0EFD8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r>
              <a:rPr lang="en-US" dirty="0" smtClean="0"/>
              <a:t>Approximation</a:t>
            </a:r>
            <a:r>
              <a:rPr lang="ru-RU" dirty="0" smtClean="0"/>
              <a:t> </a:t>
            </a:r>
            <a:r>
              <a:rPr lang="en-US" dirty="0" smtClean="0"/>
              <a:t>schemes</a:t>
            </a:r>
          </a:p>
        </p:txBody>
      </p:sp>
      <p:sp>
        <p:nvSpPr>
          <p:cNvPr id="7171" name="Rectangle 3"/>
          <p:cNvSpPr>
            <a:spLocks noGrp="1" noChangeArrowheads="1"/>
          </p:cNvSpPr>
          <p:nvPr>
            <p:ph type="subTitle" idx="1"/>
          </p:nvPr>
        </p:nvSpPr>
        <p:spPr/>
        <p:txBody>
          <a:bodyPr/>
          <a:lstStyle/>
          <a:p>
            <a:pPr eaLnBrk="1" hangingPunct="1"/>
            <a:r>
              <a:rPr lang="en-US" dirty="0" smtClean="0"/>
              <a:t>Scheduling problems</a:t>
            </a:r>
            <a:endParaRPr 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Standard approaches (3, 4)</a:t>
            </a:r>
            <a:endParaRPr lang="ru-RU" dirty="0"/>
          </a:p>
        </p:txBody>
      </p:sp>
      <p:sp>
        <p:nvSpPr>
          <p:cNvPr id="3" name="Содержимое 2"/>
          <p:cNvSpPr>
            <a:spLocks noGrp="1"/>
          </p:cNvSpPr>
          <p:nvPr>
            <p:ph idx="1"/>
          </p:nvPr>
        </p:nvSpPr>
        <p:spPr/>
        <p:txBody>
          <a:bodyPr/>
          <a:lstStyle/>
          <a:p>
            <a:r>
              <a:rPr lang="en-US" sz="2800" b="1" dirty="0" smtClean="0"/>
              <a:t>Merging. </a:t>
            </a:r>
            <a:r>
              <a:rPr lang="en-US" sz="2800" dirty="0" smtClean="0"/>
              <a:t>Another way of adding structure is to </a:t>
            </a:r>
            <a:r>
              <a:rPr lang="en-US" sz="2800" b="1" dirty="0" smtClean="0"/>
              <a:t>merge </a:t>
            </a:r>
            <a:r>
              <a:rPr lang="en-US" sz="2800" dirty="0" smtClean="0"/>
              <a:t>small pieces into larger pieces of primitive shape. For instance, we may merge a huge number of tiny jobs into a single job with processing time equal to the processing time of the tiny jobs.</a:t>
            </a:r>
          </a:p>
          <a:p>
            <a:r>
              <a:rPr lang="en-US" sz="2800" b="1" dirty="0" smtClean="0"/>
              <a:t>Aligning. </a:t>
            </a:r>
            <a:r>
              <a:rPr lang="en-US" sz="2800" dirty="0" smtClean="0"/>
              <a:t>Another way of adding structure to the input is to </a:t>
            </a:r>
            <a:r>
              <a:rPr lang="en-US" sz="2800" b="1" dirty="0" smtClean="0"/>
              <a:t>align</a:t>
            </a:r>
            <a:r>
              <a:rPr lang="en-US" sz="2800" dirty="0" smtClean="0"/>
              <a:t> the shapes of several similar items. For instance, we may replace ninety-nine different jobs of roughly equal length by ninety-nine identical copies of the job with median length.</a:t>
            </a:r>
            <a:endParaRPr lang="ru-RU"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5400" smtClean="0"/>
              <a:t>P</a:t>
            </a:r>
            <a:r>
              <a:rPr lang="ru-RU" sz="5400" smtClean="0"/>
              <a:t>2</a:t>
            </a:r>
            <a:r>
              <a:rPr lang="en-US" sz="5400" smtClean="0"/>
              <a:t>||</a:t>
            </a:r>
            <a:r>
              <a:rPr lang="en-US" sz="5400" i="1" smtClean="0"/>
              <a:t>C</a:t>
            </a:r>
            <a:r>
              <a:rPr lang="en-US" sz="5400" baseline="-25000" smtClean="0"/>
              <a:t>max</a:t>
            </a:r>
          </a:p>
        </p:txBody>
      </p:sp>
      <p:sp>
        <p:nvSpPr>
          <p:cNvPr id="12291" name="Rectangle 3"/>
          <p:cNvSpPr>
            <a:spLocks noGrp="1" noChangeArrowheads="1"/>
          </p:cNvSpPr>
          <p:nvPr>
            <p:ph type="body" idx="1"/>
          </p:nvPr>
        </p:nvSpPr>
        <p:spPr/>
        <p:txBody>
          <a:bodyPr/>
          <a:lstStyle/>
          <a:p>
            <a:pPr eaLnBrk="1" hangingPunct="1"/>
            <a:r>
              <a:rPr lang="en-US" sz="2800" i="1" dirty="0" smtClean="0"/>
              <a:t>J</a:t>
            </a:r>
            <a:r>
              <a:rPr lang="en-US" sz="2800" dirty="0" smtClean="0"/>
              <a:t>={1,..., </a:t>
            </a:r>
            <a:r>
              <a:rPr lang="en-US" sz="2800" i="1" dirty="0" smtClean="0"/>
              <a:t>n</a:t>
            </a:r>
            <a:r>
              <a:rPr lang="en-US" sz="2800" dirty="0" smtClean="0"/>
              <a:t>} is set of jobs</a:t>
            </a:r>
            <a:r>
              <a:rPr lang="ru-RU" sz="2800" dirty="0" smtClean="0"/>
              <a:t>.</a:t>
            </a:r>
            <a:r>
              <a:rPr lang="en-US" sz="2800" dirty="0" smtClean="0"/>
              <a:t>  </a:t>
            </a:r>
          </a:p>
          <a:p>
            <a:pPr eaLnBrk="1" hangingPunct="1"/>
            <a:r>
              <a:rPr lang="en-US" sz="2800" i="1" dirty="0" smtClean="0"/>
              <a:t>M</a:t>
            </a:r>
            <a:r>
              <a:rPr lang="en-US" sz="2800" baseline="-25000" dirty="0" smtClean="0"/>
              <a:t>1</a:t>
            </a:r>
            <a:r>
              <a:rPr lang="en-US" sz="2800" dirty="0" smtClean="0"/>
              <a:t> and </a:t>
            </a:r>
            <a:r>
              <a:rPr lang="en-US" sz="2800" i="1" dirty="0" smtClean="0"/>
              <a:t>M</a:t>
            </a:r>
            <a:r>
              <a:rPr lang="ru-RU" sz="2800" baseline="-25000" dirty="0" smtClean="0"/>
              <a:t>2</a:t>
            </a:r>
            <a:r>
              <a:rPr lang="en-US" sz="2800" dirty="0" smtClean="0"/>
              <a:t> are two identical machines</a:t>
            </a:r>
            <a:r>
              <a:rPr lang="ru-RU" sz="2800" dirty="0" smtClean="0"/>
              <a:t>.</a:t>
            </a:r>
            <a:endParaRPr lang="en-US" sz="2800" dirty="0" smtClean="0"/>
          </a:p>
          <a:p>
            <a:pPr eaLnBrk="1" hangingPunct="1"/>
            <a:r>
              <a:rPr lang="en-US" sz="2800" i="1" dirty="0" smtClean="0"/>
              <a:t>j</a:t>
            </a:r>
            <a:r>
              <a:rPr lang="en-US" sz="2800" dirty="0" smtClean="0"/>
              <a:t> : </a:t>
            </a:r>
            <a:r>
              <a:rPr lang="en-US" sz="2800" i="1" dirty="0" err="1" smtClean="0"/>
              <a:t>p</a:t>
            </a:r>
            <a:r>
              <a:rPr lang="en-US" sz="2800" i="1" baseline="-25000" dirty="0" err="1" smtClean="0"/>
              <a:t>j</a:t>
            </a:r>
            <a:r>
              <a:rPr lang="en-US" sz="2800" dirty="0" smtClean="0"/>
              <a:t> &gt; 0 (</a:t>
            </a:r>
            <a:r>
              <a:rPr lang="en-US" sz="2800" i="1" dirty="0" err="1" smtClean="0"/>
              <a:t>i</a:t>
            </a:r>
            <a:r>
              <a:rPr lang="en-US" sz="2800" dirty="0" smtClean="0"/>
              <a:t>=1,…, </a:t>
            </a:r>
            <a:r>
              <a:rPr lang="en-US" sz="2800" i="1" dirty="0" smtClean="0"/>
              <a:t>n</a:t>
            </a:r>
            <a:r>
              <a:rPr lang="en-US" sz="2800" dirty="0" smtClean="0"/>
              <a:t>)</a:t>
            </a:r>
            <a:r>
              <a:rPr lang="ru-RU" sz="2800" dirty="0" smtClean="0"/>
              <a:t>.</a:t>
            </a:r>
            <a:endParaRPr lang="en-US" sz="2800" dirty="0" smtClean="0"/>
          </a:p>
          <a:p>
            <a:pPr eaLnBrk="1" hangingPunct="1"/>
            <a:r>
              <a:rPr lang="en-US" sz="2800" dirty="0" smtClean="0"/>
              <a:t>The goal is to schedule the jobs on two identical parallel machines so as to minimize the maximum job completion time, the so-called </a:t>
            </a:r>
            <a:r>
              <a:rPr lang="en-US" sz="2800" b="1" dirty="0" smtClean="0"/>
              <a:t>makespan</a:t>
            </a:r>
            <a:r>
              <a:rPr lang="ru-RU" sz="2800" dirty="0" smtClean="0"/>
              <a:t> </a:t>
            </a:r>
            <a:r>
              <a:rPr lang="en-US" sz="2800" i="1" dirty="0" err="1" smtClean="0"/>
              <a:t>C</a:t>
            </a:r>
            <a:r>
              <a:rPr lang="en-US" sz="2800" baseline="-25000" dirty="0" err="1" smtClean="0"/>
              <a:t>max</a:t>
            </a:r>
            <a:r>
              <a:rPr lang="ru-RU" sz="2800" dirty="0" smtClean="0"/>
              <a:t>.</a:t>
            </a:r>
            <a:endParaRPr lang="en-US" sz="2800" dirty="0" smtClean="0"/>
          </a:p>
          <a:p>
            <a:pPr eaLnBrk="1" hangingPunct="1"/>
            <a:r>
              <a:rPr lang="en-US" sz="2800" dirty="0" smtClean="0"/>
              <a:t>All jobs are available at time zero.</a:t>
            </a:r>
          </a:p>
          <a:p>
            <a:pPr eaLnBrk="1" hangingPunct="1"/>
            <a:r>
              <a:rPr lang="en-US" sz="2800" dirty="0" smtClean="0"/>
              <a:t>Preemption is not allowed</a:t>
            </a:r>
            <a:r>
              <a:rPr lang="ru-RU" sz="2800" dirty="0"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p:txBody>
          <a:bodyPr/>
          <a:lstStyle/>
          <a:p>
            <a:pPr eaLnBrk="1" hangingPunct="1"/>
            <a:r>
              <a:rPr lang="en-US" dirty="0" smtClean="0"/>
              <a:t>Lower bounds</a:t>
            </a:r>
            <a:endParaRPr lang="ru-RU" dirty="0" smtClean="0"/>
          </a:p>
        </p:txBody>
      </p:sp>
      <p:graphicFrame>
        <p:nvGraphicFramePr>
          <p:cNvPr id="1026" name="Object 4"/>
          <p:cNvGraphicFramePr>
            <a:graphicFrameLocks noChangeAspect="1"/>
          </p:cNvGraphicFramePr>
          <p:nvPr/>
        </p:nvGraphicFramePr>
        <p:xfrm>
          <a:off x="838200" y="1819275"/>
          <a:ext cx="2655888" cy="1450975"/>
        </p:xfrm>
        <a:graphic>
          <a:graphicData uri="http://schemas.openxmlformats.org/presentationml/2006/ole">
            <p:oleObj spid="_x0000_s1026" name="Формула" r:id="rId3" imgW="1536480" imgH="838080" progId="Equation.3">
              <p:embed/>
            </p:oleObj>
          </a:graphicData>
        </a:graphic>
      </p:graphicFrame>
      <p:graphicFrame>
        <p:nvGraphicFramePr>
          <p:cNvPr id="1027" name="Object 5"/>
          <p:cNvGraphicFramePr>
            <a:graphicFrameLocks noChangeAspect="1"/>
          </p:cNvGraphicFramePr>
          <p:nvPr/>
        </p:nvGraphicFramePr>
        <p:xfrm>
          <a:off x="4343400" y="2057400"/>
          <a:ext cx="4016375" cy="900113"/>
        </p:xfrm>
        <a:graphic>
          <a:graphicData uri="http://schemas.openxmlformats.org/presentationml/2006/ole">
            <p:oleObj spid="_x0000_s1027" name="Формула" r:id="rId4" imgW="2044440" imgH="457200" progId="Equation.3">
              <p:embed/>
            </p:oleObj>
          </a:graphicData>
        </a:graphic>
      </p:graphicFrame>
      <p:graphicFrame>
        <p:nvGraphicFramePr>
          <p:cNvPr id="1028" name="Object 6"/>
          <p:cNvGraphicFramePr>
            <a:graphicFrameLocks noChangeAspect="1"/>
          </p:cNvGraphicFramePr>
          <p:nvPr/>
        </p:nvGraphicFramePr>
        <p:xfrm>
          <a:off x="2005013" y="4191000"/>
          <a:ext cx="5146675" cy="1179513"/>
        </p:xfrm>
        <a:graphic>
          <a:graphicData uri="http://schemas.openxmlformats.org/presentationml/2006/ole">
            <p:oleObj spid="_x0000_s1028" name="Формула" r:id="rId5" imgW="3441600" imgH="787320"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600" dirty="0" smtClean="0"/>
              <a:t>(A</a:t>
            </a:r>
            <a:r>
              <a:rPr lang="ru-RU" sz="3600" dirty="0" smtClean="0"/>
              <a:t>)</a:t>
            </a:r>
            <a:r>
              <a:rPr lang="en-US" sz="3600" dirty="0" smtClean="0"/>
              <a:t> How to </a:t>
            </a:r>
            <a:r>
              <a:rPr lang="en-US" sz="3600" dirty="0" err="1" smtClean="0"/>
              <a:t>simplife</a:t>
            </a:r>
            <a:r>
              <a:rPr lang="en-US" sz="3600" dirty="0" smtClean="0"/>
              <a:t> an instance</a:t>
            </a:r>
            <a:r>
              <a:rPr lang="ru-RU" sz="3600" dirty="0" smtClean="0"/>
              <a:t> (</a:t>
            </a:r>
            <a:r>
              <a:rPr lang="en-US" sz="3600" dirty="0" smtClean="0"/>
              <a:t> </a:t>
            </a:r>
            <a:r>
              <a:rPr lang="en-US" sz="3600" i="1" dirty="0" smtClean="0"/>
              <a:t>I</a:t>
            </a:r>
            <a:r>
              <a:rPr lang="en-US" sz="3600" dirty="0" smtClean="0">
                <a:sym typeface="Symbol" pitchFamily="18" charset="2"/>
              </a:rPr>
              <a:t> </a:t>
            </a:r>
            <a:r>
              <a:rPr lang="en-US" sz="3600" i="1" dirty="0" smtClean="0"/>
              <a:t>I</a:t>
            </a:r>
            <a:r>
              <a:rPr lang="en-US" sz="3600" b="1" i="1" baseline="30000" dirty="0" smtClean="0"/>
              <a:t>#</a:t>
            </a:r>
            <a:r>
              <a:rPr lang="en-US" sz="3600" i="1" dirty="0" smtClean="0"/>
              <a:t> </a:t>
            </a:r>
            <a:r>
              <a:rPr lang="ru-RU" sz="3600" dirty="0" smtClean="0"/>
              <a:t>)</a:t>
            </a:r>
          </a:p>
        </p:txBody>
      </p:sp>
      <p:sp>
        <p:nvSpPr>
          <p:cNvPr id="13315" name="Rectangle 3"/>
          <p:cNvSpPr>
            <a:spLocks noGrp="1" noChangeArrowheads="1"/>
          </p:cNvSpPr>
          <p:nvPr>
            <p:ph type="body" idx="1"/>
          </p:nvPr>
        </p:nvSpPr>
        <p:spPr/>
        <p:txBody>
          <a:bodyPr/>
          <a:lstStyle/>
          <a:p>
            <a:pPr eaLnBrk="1" hangingPunct="1"/>
            <a:r>
              <a:rPr lang="en-US" sz="2800" b="1" dirty="0" smtClean="0">
                <a:cs typeface="Times New Roman" pitchFamily="18" charset="0"/>
                <a:sym typeface="Symbol" pitchFamily="18" charset="2"/>
              </a:rPr>
              <a:t>Big </a:t>
            </a:r>
            <a:r>
              <a:rPr lang="en-US" sz="2800" dirty="0" smtClean="0">
                <a:cs typeface="Times New Roman" pitchFamily="18" charset="0"/>
                <a:sym typeface="Symbol" pitchFamily="18" charset="2"/>
              </a:rPr>
              <a:t>= { </a:t>
            </a:r>
            <a:r>
              <a:rPr lang="en-US" sz="2800" i="1" dirty="0" smtClean="0">
                <a:cs typeface="Times New Roman" pitchFamily="18" charset="0"/>
                <a:sym typeface="Symbol" pitchFamily="18" charset="2"/>
              </a:rPr>
              <a:t>j</a:t>
            </a:r>
            <a:r>
              <a:rPr lang="en-US" sz="2800" i="1" baseline="-25000" dirty="0" smtClean="0">
                <a:cs typeface="Times New Roman" pitchFamily="18" charset="0"/>
                <a:sym typeface="Symbol" pitchFamily="18" charset="2"/>
              </a:rPr>
              <a:t> </a:t>
            </a:r>
            <a:r>
              <a:rPr lang="en-US" sz="2800" dirty="0" smtClean="0">
                <a:cs typeface="Times New Roman" pitchFamily="18" charset="0"/>
                <a:sym typeface="Symbol" pitchFamily="18" charset="2"/>
              </a:rPr>
              <a:t> </a:t>
            </a:r>
            <a:r>
              <a:rPr lang="en-US" sz="2800" i="1" dirty="0" smtClean="0">
                <a:cs typeface="Times New Roman" pitchFamily="18" charset="0"/>
                <a:sym typeface="Symbol" pitchFamily="18" charset="2"/>
              </a:rPr>
              <a:t>J</a:t>
            </a:r>
            <a:r>
              <a:rPr lang="en-US" sz="2800" dirty="0" smtClean="0">
                <a:cs typeface="Times New Roman" pitchFamily="18" charset="0"/>
                <a:sym typeface="Symbol" pitchFamily="18" charset="2"/>
              </a:rPr>
              <a:t>| </a:t>
            </a:r>
            <a:r>
              <a:rPr lang="en-US" sz="2800" i="1" dirty="0" err="1" smtClean="0">
                <a:cs typeface="Times New Roman" pitchFamily="18" charset="0"/>
                <a:sym typeface="Symbol" pitchFamily="18" charset="2"/>
              </a:rPr>
              <a:t>p</a:t>
            </a:r>
            <a:r>
              <a:rPr lang="en-US" sz="2800" i="1" baseline="-25000" dirty="0" err="1" smtClean="0">
                <a:cs typeface="Times New Roman" pitchFamily="18" charset="0"/>
                <a:sym typeface="Symbol" pitchFamily="18" charset="2"/>
              </a:rPr>
              <a:t>j</a:t>
            </a:r>
            <a:r>
              <a:rPr lang="en-US" sz="2800" i="1" baseline="-25000" dirty="0" smtClean="0">
                <a:cs typeface="Times New Roman" pitchFamily="18" charset="0"/>
                <a:sym typeface="Symbol" pitchFamily="18" charset="2"/>
              </a:rPr>
              <a:t> </a:t>
            </a:r>
            <a:r>
              <a:rPr lang="en-US" sz="2800" dirty="0" smtClean="0">
                <a:cs typeface="Times New Roman" pitchFamily="18" charset="0"/>
                <a:sym typeface="Symbol" pitchFamily="18" charset="2"/>
              </a:rPr>
              <a:t> ≥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en-US" sz="2800" dirty="0" smtClean="0">
                <a:cs typeface="Times New Roman" pitchFamily="18" charset="0"/>
                <a:sym typeface="Symbol" pitchFamily="18" charset="2"/>
              </a:rPr>
              <a:t>}</a:t>
            </a:r>
          </a:p>
          <a:p>
            <a:pPr lvl="1" eaLnBrk="1" hangingPunct="1"/>
            <a:r>
              <a:rPr lang="en-US" dirty="0" smtClean="0">
                <a:cs typeface="Times New Roman" pitchFamily="18" charset="0"/>
                <a:sym typeface="Symbol" pitchFamily="18" charset="2"/>
              </a:rPr>
              <a:t>The instance</a:t>
            </a:r>
            <a:r>
              <a:rPr lang="ru-RU" dirty="0" smtClean="0">
                <a:cs typeface="Times New Roman" pitchFamily="18" charset="0"/>
                <a:sym typeface="Symbol" pitchFamily="18" charset="2"/>
              </a:rPr>
              <a:t> </a:t>
            </a:r>
            <a:r>
              <a:rPr lang="en-US" i="1" dirty="0" smtClean="0"/>
              <a:t>I</a:t>
            </a:r>
            <a:r>
              <a:rPr lang="en-US" b="1" i="1" baseline="30000" dirty="0" smtClean="0"/>
              <a:t>#</a:t>
            </a:r>
            <a:r>
              <a:rPr lang="ru-RU" b="1" i="1" baseline="30000" dirty="0" smtClean="0"/>
              <a:t> </a:t>
            </a:r>
            <a:r>
              <a:rPr lang="en-US" dirty="0" smtClean="0"/>
              <a:t>contains all the big jobs from instance </a:t>
            </a:r>
            <a:r>
              <a:rPr lang="en-US" i="1" dirty="0" smtClean="0"/>
              <a:t>I.</a:t>
            </a:r>
            <a:endParaRPr lang="en-US" dirty="0" smtClean="0">
              <a:cs typeface="Times New Roman" pitchFamily="18" charset="0"/>
              <a:sym typeface="Symbol" pitchFamily="18" charset="2"/>
            </a:endParaRPr>
          </a:p>
          <a:p>
            <a:pPr eaLnBrk="1" hangingPunct="1"/>
            <a:r>
              <a:rPr lang="en-US" sz="2800" b="1" dirty="0" smtClean="0">
                <a:cs typeface="Times New Roman" pitchFamily="18" charset="0"/>
                <a:sym typeface="Symbol" pitchFamily="18" charset="2"/>
              </a:rPr>
              <a:t>Small </a:t>
            </a:r>
            <a:r>
              <a:rPr lang="en-US" sz="2800" dirty="0" smtClean="0">
                <a:cs typeface="Times New Roman" pitchFamily="18" charset="0"/>
                <a:sym typeface="Symbol" pitchFamily="18" charset="2"/>
              </a:rPr>
              <a:t>= { </a:t>
            </a:r>
            <a:r>
              <a:rPr lang="en-US" sz="2800" i="1" dirty="0" smtClean="0">
                <a:cs typeface="Times New Roman" pitchFamily="18" charset="0"/>
                <a:sym typeface="Symbol" pitchFamily="18" charset="2"/>
              </a:rPr>
              <a:t>j </a:t>
            </a:r>
            <a:r>
              <a:rPr lang="en-US" sz="2800" dirty="0" smtClean="0">
                <a:cs typeface="Times New Roman" pitchFamily="18" charset="0"/>
                <a:sym typeface="Symbol" pitchFamily="18" charset="2"/>
              </a:rPr>
              <a:t> </a:t>
            </a:r>
            <a:r>
              <a:rPr lang="en-US" sz="2800" i="1" dirty="0" smtClean="0">
                <a:cs typeface="Times New Roman" pitchFamily="18" charset="0"/>
                <a:sym typeface="Symbol" pitchFamily="18" charset="2"/>
              </a:rPr>
              <a:t>J</a:t>
            </a:r>
            <a:r>
              <a:rPr lang="en-US" sz="2800" dirty="0" smtClean="0">
                <a:cs typeface="Times New Roman" pitchFamily="18" charset="0"/>
                <a:sym typeface="Symbol" pitchFamily="18" charset="2"/>
              </a:rPr>
              <a:t>| </a:t>
            </a:r>
            <a:r>
              <a:rPr lang="en-US" sz="2800" i="1" dirty="0" err="1" smtClean="0">
                <a:cs typeface="Times New Roman" pitchFamily="18" charset="0"/>
                <a:sym typeface="Symbol" pitchFamily="18" charset="2"/>
              </a:rPr>
              <a:t>p</a:t>
            </a:r>
            <a:r>
              <a:rPr lang="en-US" sz="2800" i="1" baseline="-25000" dirty="0" err="1" smtClean="0">
                <a:cs typeface="Times New Roman" pitchFamily="18" charset="0"/>
                <a:sym typeface="Symbol" pitchFamily="18" charset="2"/>
              </a:rPr>
              <a:t>j</a:t>
            </a:r>
            <a:r>
              <a:rPr lang="en-US" sz="2800" i="1" baseline="-25000" dirty="0" smtClean="0">
                <a:cs typeface="Times New Roman" pitchFamily="18" charset="0"/>
                <a:sym typeface="Symbol" pitchFamily="18" charset="2"/>
              </a:rPr>
              <a:t> </a:t>
            </a:r>
            <a:r>
              <a:rPr lang="en-US" sz="2800" dirty="0" smtClean="0">
                <a:cs typeface="Times New Roman" pitchFamily="18" charset="0"/>
                <a:sym typeface="Symbol" pitchFamily="18" charset="2"/>
              </a:rPr>
              <a:t> &lt;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en-US" sz="2800" dirty="0" smtClean="0">
                <a:cs typeface="Times New Roman" pitchFamily="18" charset="0"/>
                <a:sym typeface="Symbol" pitchFamily="18" charset="2"/>
              </a:rPr>
              <a:t>}</a:t>
            </a:r>
          </a:p>
          <a:p>
            <a:pPr lvl="1" eaLnBrk="1" hangingPunct="1"/>
            <a:r>
              <a:rPr lang="en-US" dirty="0" smtClean="0">
                <a:cs typeface="Times New Roman" pitchFamily="18" charset="0"/>
                <a:sym typeface="Symbol" pitchFamily="18" charset="2"/>
              </a:rPr>
              <a:t>Let</a:t>
            </a:r>
            <a:r>
              <a:rPr lang="ru-RU" dirty="0" smtClean="0">
                <a:cs typeface="Times New Roman" pitchFamily="18" charset="0"/>
                <a:sym typeface="Symbol" pitchFamily="18" charset="2"/>
              </a:rPr>
              <a:t> </a:t>
            </a:r>
            <a:r>
              <a:rPr lang="en-US" i="1" dirty="0" smtClean="0">
                <a:cs typeface="Times New Roman" pitchFamily="18" charset="0"/>
                <a:sym typeface="Symbol" pitchFamily="18" charset="2"/>
              </a:rPr>
              <a:t>X</a:t>
            </a:r>
            <a:r>
              <a:rPr lang="en-US" dirty="0" smtClean="0">
                <a:cs typeface="Times New Roman" pitchFamily="18" charset="0"/>
                <a:sym typeface="Symbol" pitchFamily="18" charset="2"/>
              </a:rPr>
              <a:t>= </a:t>
            </a:r>
            <a:r>
              <a:rPr lang="el-GR" dirty="0" smtClean="0">
                <a:cs typeface="Times New Roman" pitchFamily="18" charset="0"/>
                <a:sym typeface="Symbol" pitchFamily="18" charset="2"/>
              </a:rPr>
              <a:t>Σ</a:t>
            </a:r>
            <a:r>
              <a:rPr lang="en-US" i="1" baseline="-25000" dirty="0" err="1" smtClean="0">
                <a:cs typeface="Times New Roman" pitchFamily="18" charset="0"/>
                <a:sym typeface="Symbol" pitchFamily="18" charset="2"/>
              </a:rPr>
              <a:t>j</a:t>
            </a:r>
            <a:r>
              <a:rPr lang="en-US" baseline="-25000" dirty="0" err="1" smtClean="0">
                <a:cs typeface="Times New Roman" pitchFamily="18" charset="0"/>
                <a:sym typeface="Symbol" pitchFamily="18" charset="2"/>
              </a:rPr>
              <a:t></a:t>
            </a:r>
            <a:r>
              <a:rPr lang="en-US" b="1" baseline="-25000" dirty="0" err="1" smtClean="0">
                <a:cs typeface="Times New Roman" pitchFamily="18" charset="0"/>
                <a:sym typeface="Symbol" pitchFamily="18" charset="2"/>
              </a:rPr>
              <a:t>Small</a:t>
            </a:r>
            <a:r>
              <a:rPr lang="en-US" b="1" baseline="-25000" dirty="0" smtClean="0">
                <a:cs typeface="Times New Roman" pitchFamily="18" charset="0"/>
                <a:sym typeface="Symbol" pitchFamily="18" charset="2"/>
              </a:rPr>
              <a:t> </a:t>
            </a:r>
            <a:r>
              <a:rPr lang="en-US" i="1" dirty="0" err="1" smtClean="0">
                <a:cs typeface="Times New Roman" pitchFamily="18" charset="0"/>
                <a:sym typeface="Symbol" pitchFamily="18" charset="2"/>
              </a:rPr>
              <a:t>p</a:t>
            </a:r>
            <a:r>
              <a:rPr lang="en-US" i="1" baseline="-25000" dirty="0" err="1" smtClean="0">
                <a:cs typeface="Times New Roman" pitchFamily="18" charset="0"/>
                <a:sym typeface="Symbol" pitchFamily="18" charset="2"/>
              </a:rPr>
              <a:t>j</a:t>
            </a:r>
            <a:r>
              <a:rPr lang="ru-RU" i="1" baseline="-25000" dirty="0" smtClean="0">
                <a:cs typeface="Times New Roman" pitchFamily="18" charset="0"/>
                <a:sym typeface="Symbol" pitchFamily="18" charset="2"/>
              </a:rPr>
              <a:t> </a:t>
            </a:r>
            <a:r>
              <a:rPr lang="ru-RU" i="1" dirty="0" smtClean="0">
                <a:cs typeface="Times New Roman" pitchFamily="18" charset="0"/>
                <a:sym typeface="Symbol" pitchFamily="18" charset="2"/>
              </a:rPr>
              <a:t>.</a:t>
            </a:r>
          </a:p>
          <a:p>
            <a:pPr lvl="1" eaLnBrk="1" hangingPunct="1"/>
            <a:r>
              <a:rPr lang="en-US" dirty="0" smtClean="0">
                <a:cs typeface="Times New Roman" pitchFamily="18" charset="0"/>
                <a:sym typeface="Symbol" pitchFamily="18" charset="2"/>
              </a:rPr>
              <a:t>The instance</a:t>
            </a:r>
            <a:r>
              <a:rPr lang="ru-RU" dirty="0" smtClean="0">
                <a:cs typeface="Times New Roman" pitchFamily="18" charset="0"/>
                <a:sym typeface="Symbol" pitchFamily="18" charset="2"/>
              </a:rPr>
              <a:t> </a:t>
            </a:r>
            <a:r>
              <a:rPr lang="en-US" i="1" dirty="0" smtClean="0"/>
              <a:t>I</a:t>
            </a:r>
            <a:r>
              <a:rPr lang="en-US" b="1" i="1" baseline="30000" dirty="0" smtClean="0"/>
              <a:t>#</a:t>
            </a:r>
            <a:r>
              <a:rPr lang="ru-RU" b="1" i="1" baseline="30000" dirty="0" smtClean="0"/>
              <a:t> </a:t>
            </a:r>
            <a:r>
              <a:rPr lang="en-US" dirty="0" smtClean="0"/>
              <a:t>contains</a:t>
            </a:r>
            <a:r>
              <a:rPr lang="ru-RU" dirty="0" smtClean="0"/>
              <a:t> </a:t>
            </a:r>
            <a:r>
              <a:rPr lang="ru-RU" dirty="0" smtClean="0">
                <a:sym typeface="Symbol" pitchFamily="18" charset="2"/>
              </a:rPr>
              <a:t> </a:t>
            </a:r>
            <a:r>
              <a:rPr lang="en-US" i="1" dirty="0" smtClean="0">
                <a:sym typeface="Symbol" pitchFamily="18" charset="2"/>
              </a:rPr>
              <a:t>X</a:t>
            </a:r>
            <a:r>
              <a:rPr lang="en-US" dirty="0" smtClean="0">
                <a:sym typeface="Symbol" pitchFamily="18" charset="2"/>
              </a:rPr>
              <a:t>/</a:t>
            </a:r>
            <a:r>
              <a:rPr lang="el-GR" dirty="0" smtClean="0">
                <a:cs typeface="Times New Roman" pitchFamily="18" charset="0"/>
                <a:sym typeface="Symbol" pitchFamily="18" charset="2"/>
              </a:rPr>
              <a:t>ε</a:t>
            </a:r>
            <a:r>
              <a:rPr lang="en-US" i="1" dirty="0" smtClean="0">
                <a:cs typeface="Times New Roman" pitchFamily="18" charset="0"/>
                <a:sym typeface="Symbol" pitchFamily="18" charset="2"/>
              </a:rPr>
              <a:t>L</a:t>
            </a:r>
            <a:r>
              <a:rPr lang="en-US" dirty="0" smtClean="0">
                <a:sym typeface="Symbol" pitchFamily="18" charset="2"/>
              </a:rPr>
              <a:t> </a:t>
            </a:r>
            <a:r>
              <a:rPr lang="ru-RU" dirty="0" smtClean="0">
                <a:sym typeface="Symbol" pitchFamily="18" charset="2"/>
              </a:rPr>
              <a:t></a:t>
            </a:r>
            <a:r>
              <a:rPr lang="en-US" dirty="0" smtClean="0">
                <a:sym typeface="Symbol" pitchFamily="18" charset="2"/>
              </a:rPr>
              <a:t> jobs of length </a:t>
            </a:r>
            <a:r>
              <a:rPr lang="el-GR" dirty="0" smtClean="0">
                <a:cs typeface="Times New Roman" pitchFamily="18" charset="0"/>
                <a:sym typeface="Symbol" pitchFamily="18" charset="2"/>
              </a:rPr>
              <a:t>ε</a:t>
            </a:r>
            <a:r>
              <a:rPr lang="en-US" i="1" dirty="0" smtClean="0">
                <a:cs typeface="Times New Roman" pitchFamily="18" charset="0"/>
                <a:sym typeface="Symbol" pitchFamily="18" charset="2"/>
              </a:rPr>
              <a:t>L</a:t>
            </a:r>
            <a:r>
              <a:rPr lang="ru-RU" i="1" dirty="0" smtClean="0">
                <a:cs typeface="Times New Roman" pitchFamily="18" charset="0"/>
                <a:sym typeface="Symbol" pitchFamily="18" charset="2"/>
              </a:rPr>
              <a:t>.</a:t>
            </a:r>
          </a:p>
          <a:p>
            <a:pPr eaLnBrk="1" hangingPunct="1"/>
            <a:r>
              <a:rPr lang="en-US" sz="2800" dirty="0" smtClean="0">
                <a:solidFill>
                  <a:schemeClr val="hlink"/>
                </a:solidFill>
              </a:rPr>
              <a:t>The small jobs in </a:t>
            </a:r>
            <a:r>
              <a:rPr lang="en-US" sz="2800" i="1" dirty="0" smtClean="0">
                <a:solidFill>
                  <a:schemeClr val="hlink"/>
                </a:solidFill>
              </a:rPr>
              <a:t>I</a:t>
            </a:r>
            <a:r>
              <a:rPr lang="en-US" sz="2800" dirty="0" smtClean="0">
                <a:solidFill>
                  <a:schemeClr val="hlink"/>
                </a:solidFill>
              </a:rPr>
              <a:t> are first glued together to</a:t>
            </a:r>
            <a:r>
              <a:rPr lang="ru-RU" sz="2800" dirty="0" smtClean="0">
                <a:solidFill>
                  <a:schemeClr val="hlink"/>
                </a:solidFill>
              </a:rPr>
              <a:t> </a:t>
            </a:r>
            <a:r>
              <a:rPr lang="en-US" sz="2800" dirty="0" smtClean="0">
                <a:solidFill>
                  <a:schemeClr val="hlink"/>
                </a:solidFill>
              </a:rPr>
              <a:t>give a long job of length </a:t>
            </a:r>
            <a:r>
              <a:rPr lang="en-US" sz="2800" i="1" dirty="0" smtClean="0">
                <a:solidFill>
                  <a:schemeClr val="hlink"/>
                </a:solidFill>
              </a:rPr>
              <a:t>X</a:t>
            </a:r>
            <a:r>
              <a:rPr lang="en-US" sz="2800" dirty="0" smtClean="0">
                <a:solidFill>
                  <a:schemeClr val="hlink"/>
                </a:solidFill>
              </a:rPr>
              <a:t>, and then this long job is cut into lots of chunks of length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olidFill>
                  <a:schemeClr val="hlink"/>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endParaRPr lang="ru-RU" dirty="0" smtClean="0"/>
          </a:p>
        </p:txBody>
      </p:sp>
      <p:sp>
        <p:nvSpPr>
          <p:cNvPr id="14339" name="Rectangle 3"/>
          <p:cNvSpPr>
            <a:spLocks noGrp="1" noChangeArrowheads="1"/>
          </p:cNvSpPr>
          <p:nvPr>
            <p:ph type="body" idx="1"/>
          </p:nvPr>
        </p:nvSpPr>
        <p:spPr/>
        <p:txBody>
          <a:bodyPr/>
          <a:lstStyle/>
          <a:p>
            <a:pPr eaLnBrk="1" hangingPunct="1"/>
            <a:endParaRPr lang="ru-RU" sz="3600" b="1" dirty="0" smtClean="0">
              <a:solidFill>
                <a:srgbClr val="CC3399"/>
              </a:solidFill>
            </a:endParaRPr>
          </a:p>
          <a:p>
            <a:pPr eaLnBrk="1" hangingPunct="1"/>
            <a:r>
              <a:rPr lang="en-US" sz="3600" b="1" dirty="0" smtClean="0">
                <a:solidFill>
                  <a:srgbClr val="CC3399"/>
                </a:solidFill>
              </a:rPr>
              <a:t>Observation </a:t>
            </a:r>
            <a:r>
              <a:rPr lang="ru-RU" sz="3600" b="1" dirty="0" smtClean="0">
                <a:solidFill>
                  <a:srgbClr val="CC3399"/>
                </a:solidFill>
              </a:rPr>
              <a:t>6</a:t>
            </a:r>
            <a:r>
              <a:rPr lang="en-US" sz="3600" b="1" dirty="0" smtClean="0">
                <a:solidFill>
                  <a:srgbClr val="CC3399"/>
                </a:solidFill>
              </a:rPr>
              <a:t>.</a:t>
            </a:r>
            <a:r>
              <a:rPr lang="ru-RU" sz="3600" b="1" dirty="0" smtClean="0">
                <a:solidFill>
                  <a:srgbClr val="CC3399"/>
                </a:solidFill>
              </a:rPr>
              <a:t>1</a:t>
            </a:r>
          </a:p>
          <a:p>
            <a:pPr eaLnBrk="1" hangingPunct="1">
              <a:buFontTx/>
              <a:buNone/>
            </a:pPr>
            <a:r>
              <a:rPr lang="ru-RU" b="1" dirty="0" smtClean="0">
                <a:solidFill>
                  <a:srgbClr val="CC3399"/>
                </a:solidFill>
              </a:rPr>
              <a:t>   </a:t>
            </a:r>
            <a:r>
              <a:rPr lang="en-US" b="1" dirty="0" smtClean="0">
                <a:solidFill>
                  <a:srgbClr val="CC3399"/>
                </a:solidFill>
              </a:rPr>
              <a:t>                  </a:t>
            </a:r>
            <a:r>
              <a:rPr lang="en-US" dirty="0" smtClean="0"/>
              <a:t>OPT(</a:t>
            </a:r>
            <a:r>
              <a:rPr lang="en-US" i="1" dirty="0" smtClean="0"/>
              <a:t>I</a:t>
            </a:r>
            <a:r>
              <a:rPr lang="en-US" i="1" baseline="30000" dirty="0" smtClean="0"/>
              <a:t>#</a:t>
            </a:r>
            <a:r>
              <a:rPr lang="en-US" dirty="0" smtClean="0"/>
              <a:t>) </a:t>
            </a:r>
            <a:r>
              <a:rPr lang="en-US" dirty="0" smtClean="0">
                <a:sym typeface="Symbol" pitchFamily="18" charset="2"/>
              </a:rPr>
              <a:t> (1+ </a:t>
            </a:r>
            <a:r>
              <a:rPr lang="el-GR" dirty="0" smtClean="0">
                <a:cs typeface="Times New Roman" pitchFamily="18" charset="0"/>
                <a:sym typeface="Symbol" pitchFamily="18" charset="2"/>
              </a:rPr>
              <a:t>ε</a:t>
            </a:r>
            <a:r>
              <a:rPr lang="en-US" dirty="0" smtClean="0">
                <a:cs typeface="Times New Roman" pitchFamily="18" charset="0"/>
                <a:sym typeface="Symbol" pitchFamily="18" charset="2"/>
              </a:rPr>
              <a:t>)OPT(</a:t>
            </a:r>
            <a:r>
              <a:rPr lang="en-US" i="1" dirty="0" smtClean="0">
                <a:cs typeface="Times New Roman" pitchFamily="18" charset="0"/>
                <a:sym typeface="Symbol" pitchFamily="18" charset="2"/>
              </a:rPr>
              <a:t>I</a:t>
            </a:r>
            <a:r>
              <a:rPr lang="en-US" dirty="0" smtClean="0">
                <a:cs typeface="Times New Roman" pitchFamily="18" charset="0"/>
                <a:sym typeface="Symbol" pitchFamily="18" charset="2"/>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t>Proof</a:t>
            </a:r>
            <a:endParaRPr lang="ru-RU" dirty="0" smtClean="0"/>
          </a:p>
        </p:txBody>
      </p:sp>
      <p:sp>
        <p:nvSpPr>
          <p:cNvPr id="78851" name="Rectangle 3"/>
          <p:cNvSpPr>
            <a:spLocks noGrp="1" noChangeArrowheads="1"/>
          </p:cNvSpPr>
          <p:nvPr>
            <p:ph type="body" idx="1"/>
          </p:nvPr>
        </p:nvSpPr>
        <p:spPr/>
        <p:txBody>
          <a:bodyPr/>
          <a:lstStyle/>
          <a:p>
            <a:pPr eaLnBrk="1" hangingPunct="1"/>
            <a:r>
              <a:rPr lang="en-US" sz="2800" dirty="0" smtClean="0"/>
              <a:t>Denote by </a:t>
            </a:r>
            <a:r>
              <a:rPr lang="en-US" sz="2800" i="1" dirty="0" smtClean="0"/>
              <a:t>X</a:t>
            </a:r>
            <a:r>
              <a:rPr lang="en-US" sz="2800" i="1" baseline="-25000" dirty="0" smtClean="0"/>
              <a:t>i</a:t>
            </a:r>
            <a:r>
              <a:rPr lang="ru-RU" sz="2800" i="1" baseline="-25000" dirty="0" smtClean="0"/>
              <a:t> </a:t>
            </a:r>
            <a:r>
              <a:rPr lang="en-US" sz="2800" dirty="0" smtClean="0">
                <a:cs typeface="Times New Roman" pitchFamily="18" charset="0"/>
              </a:rPr>
              <a:t> the</a:t>
            </a:r>
            <a:r>
              <a:rPr lang="en-US" sz="2800" dirty="0" smtClean="0"/>
              <a:t> total size of all small jobs on machine </a:t>
            </a:r>
            <a:r>
              <a:rPr lang="en-US" sz="2800" i="1" dirty="0" smtClean="0"/>
              <a:t>M</a:t>
            </a:r>
            <a:r>
              <a:rPr lang="en-US" sz="2800" i="1" baseline="-25000" dirty="0" smtClean="0"/>
              <a:t>i</a:t>
            </a:r>
            <a:r>
              <a:rPr lang="ru-RU" sz="2800" dirty="0" smtClean="0"/>
              <a:t> </a:t>
            </a:r>
            <a:r>
              <a:rPr lang="en-US" sz="2800" dirty="0" smtClean="0"/>
              <a:t>in an optimal schedule for </a:t>
            </a:r>
            <a:r>
              <a:rPr lang="en-US" sz="2800" i="1" dirty="0" smtClean="0"/>
              <a:t>I</a:t>
            </a:r>
            <a:r>
              <a:rPr lang="ru-RU" sz="2800" dirty="0" smtClean="0"/>
              <a:t>. </a:t>
            </a:r>
          </a:p>
          <a:p>
            <a:pPr eaLnBrk="1" hangingPunct="1"/>
            <a:r>
              <a:rPr lang="en-US" sz="2800" dirty="0" smtClean="0"/>
              <a:t>On </a:t>
            </a:r>
            <a:r>
              <a:rPr lang="en-US" sz="2800" i="1" dirty="0" smtClean="0"/>
              <a:t>M</a:t>
            </a:r>
            <a:r>
              <a:rPr lang="en-US" sz="2800" i="1" baseline="-25000" dirty="0" smtClean="0"/>
              <a:t>i</a:t>
            </a:r>
            <a:r>
              <a:rPr lang="en-US" sz="2800" dirty="0" smtClean="0"/>
              <a:t>, leave every big  job where it is, and replace the small jobs by</a:t>
            </a:r>
            <a:r>
              <a:rPr lang="ru-RU" sz="2800" dirty="0" smtClean="0"/>
              <a:t> </a:t>
            </a:r>
            <a:r>
              <a:rPr lang="ru-RU" sz="2800" dirty="0" smtClean="0">
                <a:sym typeface="Symbol" pitchFamily="18" charset="2"/>
              </a:rPr>
              <a:t></a:t>
            </a:r>
            <a:r>
              <a:rPr lang="en-US" sz="2800" i="1" dirty="0" smtClean="0">
                <a:sym typeface="Symbol" pitchFamily="18" charset="2"/>
              </a:rPr>
              <a:t>X</a:t>
            </a:r>
            <a:r>
              <a:rPr lang="en-US" sz="2800" i="1" baseline="-25000" dirty="0" smtClean="0"/>
              <a:t>i</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a:t>
            </a:r>
            <a:r>
              <a:rPr lang="en-US" sz="2800" dirty="0" smtClean="0">
                <a:sym typeface="Symbol" pitchFamily="18" charset="2"/>
              </a:rPr>
              <a:t>chunks of length</a:t>
            </a:r>
            <a:r>
              <a:rPr lang="ru-RU" sz="2800" dirty="0" smtClean="0">
                <a:sym typeface="Symbol" pitchFamily="18" charset="2"/>
              </a:rPr>
              <a:t>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a:t>
            </a:r>
          </a:p>
          <a:p>
            <a:pPr eaLnBrk="1" hangingPunct="1"/>
            <a:r>
              <a:rPr lang="ru-RU" sz="2800" dirty="0" smtClean="0">
                <a:sym typeface="Symbol" pitchFamily="18" charset="2"/>
              </a:rPr>
              <a:t></a:t>
            </a:r>
            <a:r>
              <a:rPr lang="en-US" sz="2800" i="1" dirty="0" smtClean="0">
                <a:sym typeface="Symbol" pitchFamily="18" charset="2"/>
              </a:rPr>
              <a:t>X</a:t>
            </a:r>
            <a:r>
              <a:rPr lang="ru-RU" sz="2800" baseline="-25000" dirty="0" smtClean="0"/>
              <a:t>1</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 </a:t>
            </a:r>
            <a:r>
              <a:rPr lang="en-US" sz="2800" i="1" dirty="0" smtClean="0">
                <a:sym typeface="Symbol" pitchFamily="18" charset="2"/>
              </a:rPr>
              <a:t>X</a:t>
            </a:r>
            <a:r>
              <a:rPr lang="ru-RU" sz="2800" baseline="-25000" dirty="0" smtClean="0"/>
              <a:t>2</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  </a:t>
            </a:r>
            <a:r>
              <a:rPr lang="en-US" sz="2800" i="1" dirty="0" smtClean="0">
                <a:sym typeface="Symbol" pitchFamily="18" charset="2"/>
              </a:rPr>
              <a:t>X</a:t>
            </a:r>
            <a:r>
              <a:rPr lang="ru-RU" sz="2800" baseline="-25000" dirty="0" smtClean="0"/>
              <a:t>1</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 </a:t>
            </a:r>
            <a:r>
              <a:rPr lang="en-US" sz="2800" i="1" dirty="0" smtClean="0">
                <a:sym typeface="Symbol" pitchFamily="18" charset="2"/>
              </a:rPr>
              <a:t>X</a:t>
            </a:r>
            <a:r>
              <a:rPr lang="ru-RU" sz="2800" baseline="-25000" dirty="0" smtClean="0"/>
              <a:t>2</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 =  </a:t>
            </a:r>
            <a:r>
              <a:rPr lang="en-US" sz="2800" i="1" dirty="0" smtClean="0">
                <a:sym typeface="Symbol" pitchFamily="18" charset="2"/>
              </a:rPr>
              <a:t>X</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 </a:t>
            </a:r>
          </a:p>
          <a:p>
            <a:pPr eaLnBrk="1" hangingPunct="1"/>
            <a:r>
              <a:rPr lang="ru-RU" sz="2800" dirty="0" smtClean="0">
                <a:sym typeface="Symbol" pitchFamily="18" charset="2"/>
              </a:rPr>
              <a:t></a:t>
            </a:r>
            <a:r>
              <a:rPr lang="en-US" sz="2800" i="1" dirty="0" smtClean="0">
                <a:sym typeface="Symbol" pitchFamily="18" charset="2"/>
              </a:rPr>
              <a:t>X</a:t>
            </a:r>
            <a:r>
              <a:rPr lang="en-US" sz="2800" i="1" baseline="-25000" dirty="0" smtClean="0"/>
              <a:t>i</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 – </a:t>
            </a:r>
            <a:r>
              <a:rPr lang="en-US" sz="2800" i="1" dirty="0" smtClean="0">
                <a:sym typeface="Symbol" pitchFamily="18" charset="2"/>
              </a:rPr>
              <a:t>X</a:t>
            </a:r>
            <a:r>
              <a:rPr lang="en-US" sz="2800" i="1" baseline="-25000" dirty="0" smtClean="0"/>
              <a:t>i </a:t>
            </a:r>
            <a:r>
              <a:rPr lang="en-US" sz="2800" dirty="0" smtClean="0">
                <a:sym typeface="Symbol" pitchFamily="18" charset="2"/>
              </a:rPr>
              <a:t></a:t>
            </a:r>
            <a:r>
              <a:rPr lang="en-US" sz="2800" i="1" dirty="0" smtClean="0">
                <a:cs typeface="Times New Roman" pitchFamily="18" charset="0"/>
                <a:sym typeface="Symbol" pitchFamily="18" charset="2"/>
              </a:rPr>
              <a:t> </a:t>
            </a:r>
            <a:r>
              <a:rPr lang="en-US" sz="2800" dirty="0" smtClean="0">
                <a:cs typeface="Times New Roman" pitchFamily="18" charset="0"/>
                <a:sym typeface="Symbol" pitchFamily="18" charset="2"/>
              </a:rPr>
              <a:t>(</a:t>
            </a:r>
            <a:r>
              <a:rPr lang="en-US" sz="2800" i="1" dirty="0" smtClean="0">
                <a:sym typeface="Symbol" pitchFamily="18" charset="2"/>
              </a:rPr>
              <a:t>X</a:t>
            </a:r>
            <a:r>
              <a:rPr lang="en-US" sz="2800" i="1" baseline="-25000" dirty="0" smtClean="0"/>
              <a:t>i</a:t>
            </a:r>
            <a:r>
              <a:rPr lang="ru-RU" sz="2800" i="1" baseline="-25000" dirty="0" smtClean="0"/>
              <a:t> </a:t>
            </a:r>
            <a:r>
              <a:rPr lang="en-US" sz="2800" dirty="0" smtClean="0">
                <a:sym typeface="Symbol" pitchFamily="18" charset="2"/>
              </a:rPr>
              <a:t>/</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 + </a:t>
            </a:r>
            <a:r>
              <a:rPr lang="en-US" sz="2800" dirty="0" smtClean="0">
                <a:cs typeface="Times New Roman" pitchFamily="18" charset="0"/>
                <a:sym typeface="Symbol" pitchFamily="18" charset="2"/>
              </a:rPr>
              <a:t>1)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 – </a:t>
            </a:r>
            <a:r>
              <a:rPr lang="en-US" sz="2800" i="1" dirty="0" smtClean="0">
                <a:sym typeface="Symbol" pitchFamily="18" charset="2"/>
              </a:rPr>
              <a:t>X</a:t>
            </a:r>
            <a:r>
              <a:rPr lang="en-US" sz="2800" i="1" baseline="-25000" dirty="0" smtClean="0"/>
              <a:t>i </a:t>
            </a:r>
            <a:r>
              <a:rPr lang="en-US" sz="2800" dirty="0" smtClean="0">
                <a:sym typeface="Symbol" pitchFamily="18" charset="2"/>
              </a:rPr>
              <a:t>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p>
          <a:p>
            <a:pPr eaLnBrk="1" hangingPunct="1"/>
            <a:r>
              <a:rPr lang="en-US" sz="2800" dirty="0" smtClean="0"/>
              <a:t>OPT(</a:t>
            </a:r>
            <a:r>
              <a:rPr lang="en-US" sz="2800" i="1" dirty="0" smtClean="0"/>
              <a:t>I</a:t>
            </a:r>
            <a:r>
              <a:rPr lang="en-US" sz="2800" i="1" baseline="30000" dirty="0" smtClean="0"/>
              <a:t>#</a:t>
            </a:r>
            <a:r>
              <a:rPr lang="en-US" sz="2800" dirty="0" smtClean="0"/>
              <a:t>) </a:t>
            </a:r>
            <a:r>
              <a:rPr lang="en-US" sz="2800" dirty="0" smtClean="0">
                <a:sym typeface="Symbol" pitchFamily="18" charset="2"/>
              </a:rPr>
              <a:t></a:t>
            </a:r>
            <a:r>
              <a:rPr lang="en-US" sz="2800" i="1" dirty="0" smtClean="0">
                <a:cs typeface="Times New Roman" pitchFamily="18" charset="0"/>
                <a:sym typeface="Symbol" pitchFamily="18" charset="2"/>
              </a:rPr>
              <a:t> </a:t>
            </a:r>
            <a:r>
              <a:rPr lang="en-US" sz="2800" dirty="0" smtClean="0">
                <a:cs typeface="Times New Roman" pitchFamily="18" charset="0"/>
                <a:sym typeface="Symbol" pitchFamily="18" charset="2"/>
              </a:rPr>
              <a:t>OPT + </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 </a:t>
            </a:r>
            <a:r>
              <a:rPr lang="en-US" sz="2800" dirty="0" smtClean="0">
                <a:cs typeface="Times New Roman" pitchFamily="18" charset="0"/>
                <a:sym typeface="Symbol" pitchFamily="18" charset="2"/>
              </a:rPr>
              <a:t> </a:t>
            </a:r>
            <a:r>
              <a:rPr lang="en-US" sz="2800" dirty="0" smtClean="0">
                <a:sym typeface="Symbol" pitchFamily="18" charset="2"/>
              </a:rPr>
              <a:t>(1+ </a:t>
            </a:r>
            <a:r>
              <a:rPr lang="el-GR" sz="2800" dirty="0" smtClean="0">
                <a:cs typeface="Times New Roman" pitchFamily="18" charset="0"/>
                <a:sym typeface="Symbol" pitchFamily="18" charset="2"/>
              </a:rPr>
              <a:t>ε</a:t>
            </a:r>
            <a:r>
              <a:rPr lang="en-US" sz="2800" dirty="0" smtClean="0">
                <a:cs typeface="Times New Roman" pitchFamily="18" charset="0"/>
                <a:sym typeface="Symbol" pitchFamily="18" charset="2"/>
              </a:rPr>
              <a:t>)OPT(</a:t>
            </a:r>
            <a:r>
              <a:rPr lang="en-US" sz="2800" i="1" dirty="0" smtClean="0">
                <a:cs typeface="Times New Roman" pitchFamily="18" charset="0"/>
                <a:sym typeface="Symbol" pitchFamily="18" charset="2"/>
              </a:rPr>
              <a:t>I</a:t>
            </a:r>
            <a:r>
              <a:rPr lang="en-US" sz="2800" dirty="0" smtClean="0">
                <a:cs typeface="Times New Roman" pitchFamily="18" charset="0"/>
                <a:sym typeface="Symbol"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blinds(horizontal)">
                                      <p:cBhvr>
                                        <p:cTn id="7" dur="500"/>
                                        <p:tgtEl>
                                          <p:spTgt spid="788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blinds(horizontal)">
                                      <p:cBhvr>
                                        <p:cTn id="12" dur="500"/>
                                        <p:tgtEl>
                                          <p:spTgt spid="788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blinds(horizontal)">
                                      <p:cBhvr>
                                        <p:cTn id="17" dur="500"/>
                                        <p:tgtEl>
                                          <p:spTgt spid="788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8851">
                                            <p:txEl>
                                              <p:pRg st="3" end="3"/>
                                            </p:txEl>
                                          </p:spTgt>
                                        </p:tgtEl>
                                        <p:attrNameLst>
                                          <p:attrName>style.visibility</p:attrName>
                                        </p:attrNameLst>
                                      </p:cBhvr>
                                      <p:to>
                                        <p:strVal val="visible"/>
                                      </p:to>
                                    </p:set>
                                    <p:animEffect transition="in" filter="blinds(horizontal)">
                                      <p:cBhvr>
                                        <p:cTn id="22" dur="500"/>
                                        <p:tgtEl>
                                          <p:spTgt spid="788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8851">
                                            <p:txEl>
                                              <p:pRg st="4" end="4"/>
                                            </p:txEl>
                                          </p:spTgt>
                                        </p:tgtEl>
                                        <p:attrNameLst>
                                          <p:attrName>style.visibility</p:attrName>
                                        </p:attrNameLst>
                                      </p:cBhvr>
                                      <p:to>
                                        <p:strVal val="visible"/>
                                      </p:to>
                                    </p:set>
                                    <p:animEffect transition="in" filter="blinds(horizontal)">
                                      <p:cBhvr>
                                        <p:cTn id="27" dur="500"/>
                                        <p:tgtEl>
                                          <p:spTgt spid="788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dirty="0" smtClean="0"/>
              <a:t>(B) How to solve the simplified instance</a:t>
            </a:r>
            <a:endParaRPr lang="ru-RU" sz="3600" dirty="0" smtClean="0"/>
          </a:p>
        </p:txBody>
      </p:sp>
      <p:sp>
        <p:nvSpPr>
          <p:cNvPr id="16387" name="Rectangle 3"/>
          <p:cNvSpPr>
            <a:spLocks noGrp="1" noChangeArrowheads="1"/>
          </p:cNvSpPr>
          <p:nvPr>
            <p:ph type="body" idx="1"/>
          </p:nvPr>
        </p:nvSpPr>
        <p:spPr/>
        <p:txBody>
          <a:bodyPr/>
          <a:lstStyle/>
          <a:p>
            <a:pPr eaLnBrk="1" hangingPunct="1"/>
            <a:r>
              <a:rPr lang="en-US" sz="2400" dirty="0" smtClean="0"/>
              <a:t>How many jobs are there in instance </a:t>
            </a:r>
            <a:r>
              <a:rPr lang="en-US" sz="2400" i="1" dirty="0" smtClean="0"/>
              <a:t>I</a:t>
            </a:r>
            <a:r>
              <a:rPr lang="en-US" sz="2400" b="1" i="1" baseline="30000" dirty="0" smtClean="0"/>
              <a:t>#</a:t>
            </a:r>
            <a:r>
              <a:rPr lang="ru-RU" sz="2400" dirty="0" smtClean="0"/>
              <a:t>?</a:t>
            </a:r>
          </a:p>
          <a:p>
            <a:pPr eaLnBrk="1" hangingPunct="1"/>
            <a:r>
              <a:rPr lang="en-US" sz="2400" dirty="0" smtClean="0">
                <a:cs typeface="Times New Roman" pitchFamily="18" charset="0"/>
                <a:sym typeface="Symbol" pitchFamily="18" charset="2"/>
              </a:rPr>
              <a:t>Each job in </a:t>
            </a:r>
            <a:r>
              <a:rPr lang="en-US" sz="2400" i="1" dirty="0" smtClean="0"/>
              <a:t>I</a:t>
            </a:r>
            <a:r>
              <a:rPr lang="en-US" sz="2400" b="1" i="1" baseline="30000" dirty="0" smtClean="0"/>
              <a:t>#  </a:t>
            </a:r>
            <a:r>
              <a:rPr lang="en-US" sz="2400" dirty="0" smtClean="0">
                <a:cs typeface="Times New Roman" pitchFamily="18" charset="0"/>
                <a:sym typeface="Symbol" pitchFamily="18" charset="2"/>
              </a:rPr>
              <a:t>has length at least </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a:t>
            </a:r>
            <a:r>
              <a:rPr lang="ru-RU" sz="2400" dirty="0" smtClean="0">
                <a:cs typeface="Times New Roman" pitchFamily="18" charset="0"/>
                <a:sym typeface="Symbol" pitchFamily="18" charset="2"/>
              </a:rPr>
              <a:t>.</a:t>
            </a:r>
          </a:p>
          <a:p>
            <a:pPr eaLnBrk="1" hangingPunct="1"/>
            <a:r>
              <a:rPr lang="en-US" sz="2400" dirty="0" smtClean="0">
                <a:cs typeface="Times New Roman" pitchFamily="18" charset="0"/>
                <a:sym typeface="Symbol" pitchFamily="18" charset="2"/>
              </a:rPr>
              <a:t>The total processing time of all jobs in </a:t>
            </a:r>
            <a:r>
              <a:rPr lang="en-US" sz="2400" i="1" dirty="0" smtClean="0"/>
              <a:t>I</a:t>
            </a:r>
            <a:r>
              <a:rPr lang="en-US" sz="2400" b="1" i="1" baseline="30000" dirty="0" smtClean="0"/>
              <a:t>#</a:t>
            </a:r>
            <a:r>
              <a:rPr lang="ru-RU" sz="2400" dirty="0" smtClean="0">
                <a:cs typeface="Times New Roman" pitchFamily="18" charset="0"/>
                <a:sym typeface="Symbol" pitchFamily="18" charset="2"/>
              </a:rPr>
              <a:t> </a:t>
            </a:r>
            <a:r>
              <a:rPr lang="en-US" sz="2400" dirty="0" smtClean="0">
                <a:cs typeface="Times New Roman" pitchFamily="18" charset="0"/>
                <a:sym typeface="Symbol" pitchFamily="18" charset="2"/>
              </a:rPr>
              <a:t>is at most </a:t>
            </a:r>
            <a:r>
              <a:rPr lang="ru-RU"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sum</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2</a:t>
            </a:r>
            <a:r>
              <a:rPr lang="en-US" sz="2400" i="1" dirty="0" smtClean="0">
                <a:cs typeface="Times New Roman" pitchFamily="18" charset="0"/>
                <a:sym typeface="Symbol" pitchFamily="18" charset="2"/>
              </a:rPr>
              <a:t>L</a:t>
            </a:r>
            <a:r>
              <a:rPr lang="en-US" sz="2400" dirty="0" smtClean="0">
                <a:cs typeface="Times New Roman" pitchFamily="18" charset="0"/>
                <a:sym typeface="Symbol" pitchFamily="18" charset="2"/>
              </a:rPr>
              <a:t>.</a:t>
            </a:r>
          </a:p>
          <a:p>
            <a:pPr eaLnBrk="1" hangingPunct="1"/>
            <a:r>
              <a:rPr lang="en-US" sz="2400" dirty="0" smtClean="0">
                <a:cs typeface="Times New Roman" pitchFamily="18" charset="0"/>
                <a:sym typeface="Symbol" pitchFamily="18" charset="2"/>
              </a:rPr>
              <a:t>There are at most </a:t>
            </a:r>
            <a:r>
              <a:rPr lang="en-US" sz="2400" i="1" dirty="0" smtClean="0"/>
              <a:t>I</a:t>
            </a:r>
            <a:r>
              <a:rPr lang="en-US" sz="2400" b="1" i="1" baseline="30000" dirty="0" smtClean="0"/>
              <a:t>#</a:t>
            </a:r>
            <a:r>
              <a:rPr lang="ru-RU" sz="2400" dirty="0" smtClean="0">
                <a:cs typeface="Times New Roman" pitchFamily="18" charset="0"/>
                <a:sym typeface="Symbol" pitchFamily="18" charset="2"/>
              </a:rPr>
              <a:t>  </a:t>
            </a:r>
            <a:r>
              <a:rPr lang="en-US" sz="2400" dirty="0" smtClean="0">
                <a:cs typeface="Times New Roman" pitchFamily="18" charset="0"/>
                <a:sym typeface="Symbol" pitchFamily="18" charset="2"/>
              </a:rPr>
              <a:t>2</a:t>
            </a:r>
            <a:r>
              <a:rPr lang="en-US" sz="2400" i="1" dirty="0" smtClean="0">
                <a:cs typeface="Times New Roman" pitchFamily="18" charset="0"/>
                <a:sym typeface="Symbol" pitchFamily="18" charset="2"/>
              </a:rPr>
              <a:t>L/</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 </a:t>
            </a:r>
            <a:r>
              <a:rPr lang="en-US" sz="2400" dirty="0" smtClean="0">
                <a:cs typeface="Times New Roman" pitchFamily="18" charset="0"/>
                <a:sym typeface="Symbol" pitchFamily="18" charset="2"/>
              </a:rPr>
              <a:t>2</a:t>
            </a:r>
            <a:r>
              <a:rPr lang="en-US" sz="2400" i="1" dirty="0" smtClean="0">
                <a:cs typeface="Times New Roman" pitchFamily="18" charset="0"/>
                <a:sym typeface="Symbol" pitchFamily="18" charset="2"/>
              </a:rPr>
              <a: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 jobs in instance </a:t>
            </a:r>
            <a:r>
              <a:rPr lang="en-US" sz="2400" i="1" dirty="0" smtClean="0"/>
              <a:t>I</a:t>
            </a:r>
            <a:r>
              <a:rPr lang="en-US" sz="2400" b="1" i="1" baseline="30000" dirty="0" smtClean="0"/>
              <a:t>#</a:t>
            </a:r>
            <a:r>
              <a:rPr lang="en-US" sz="2400" dirty="0" smtClean="0">
                <a:cs typeface="Times New Roman" pitchFamily="18" charset="0"/>
                <a:sym typeface="Symbol" pitchFamily="18" charset="2"/>
              </a:rPr>
              <a:t>.</a:t>
            </a:r>
          </a:p>
          <a:p>
            <a:pPr eaLnBrk="1" hangingPunct="1"/>
            <a:r>
              <a:rPr lang="en-US" sz="2400" dirty="0" smtClean="0">
                <a:solidFill>
                  <a:srgbClr val="0000FF"/>
                </a:solidFill>
                <a:cs typeface="Times New Roman" pitchFamily="18" charset="0"/>
                <a:sym typeface="Symbol" pitchFamily="18" charset="2"/>
              </a:rPr>
              <a:t>The number of jobs</a:t>
            </a:r>
            <a:r>
              <a:rPr lang="ru-RU" sz="2400" dirty="0" smtClean="0">
                <a:solidFill>
                  <a:srgbClr val="0000FF"/>
                </a:solidFill>
              </a:rPr>
              <a:t> </a:t>
            </a:r>
            <a:r>
              <a:rPr lang="en-US" sz="2400" i="1" dirty="0" smtClean="0">
                <a:solidFill>
                  <a:srgbClr val="0000FF"/>
                </a:solidFill>
              </a:rPr>
              <a:t>I</a:t>
            </a:r>
            <a:r>
              <a:rPr lang="en-US" sz="2400" b="1" i="1" baseline="30000" dirty="0" smtClean="0">
                <a:solidFill>
                  <a:srgbClr val="0000FF"/>
                </a:solidFill>
              </a:rPr>
              <a:t>#</a:t>
            </a:r>
            <a:r>
              <a:rPr lang="en-US" sz="2400" i="1" dirty="0" smtClean="0">
                <a:solidFill>
                  <a:srgbClr val="0000FF"/>
                </a:solidFill>
                <a:cs typeface="Times New Roman" pitchFamily="18" charset="0"/>
                <a:sym typeface="Symbol" pitchFamily="18" charset="2"/>
              </a:rPr>
              <a:t> </a:t>
            </a:r>
            <a:r>
              <a:rPr lang="en-US" sz="2400" dirty="0" smtClean="0">
                <a:solidFill>
                  <a:srgbClr val="0000FF"/>
                </a:solidFill>
                <a:cs typeface="Times New Roman" pitchFamily="18" charset="0"/>
                <a:sym typeface="Symbol" pitchFamily="18" charset="2"/>
              </a:rPr>
              <a:t>is bounded by a finite constant that only depends on </a:t>
            </a:r>
            <a:r>
              <a:rPr lang="el-GR" sz="2400" dirty="0" smtClean="0">
                <a:solidFill>
                  <a:srgbClr val="0000FF"/>
                </a:solidFill>
                <a:cs typeface="Times New Roman" pitchFamily="18" charset="0"/>
                <a:sym typeface="Symbol" pitchFamily="18" charset="2"/>
              </a:rPr>
              <a:t>ε</a:t>
            </a:r>
            <a:r>
              <a:rPr lang="el-GR" sz="2400" dirty="0" smtClean="0">
                <a:cs typeface="Times New Roman" pitchFamily="18" charset="0"/>
                <a:sym typeface="Symbol" pitchFamily="18" charset="2"/>
              </a:rPr>
              <a:t> </a:t>
            </a:r>
            <a:r>
              <a:rPr lang="en-US" sz="2400" dirty="0" smtClean="0">
                <a:solidFill>
                  <a:srgbClr val="0000FF"/>
                </a:solidFill>
                <a:cs typeface="Times New Roman" pitchFamily="18" charset="0"/>
                <a:sym typeface="Symbol" pitchFamily="18" charset="2"/>
              </a:rPr>
              <a:t>and thus is completely</a:t>
            </a:r>
            <a:r>
              <a:rPr lang="en-US" sz="2400" i="1" dirty="0" smtClean="0">
                <a:solidFill>
                  <a:srgbClr val="0000FF"/>
                </a:solidFill>
                <a:cs typeface="Times New Roman" pitchFamily="18" charset="0"/>
                <a:sym typeface="Symbol" pitchFamily="18" charset="2"/>
              </a:rPr>
              <a:t> </a:t>
            </a:r>
            <a:r>
              <a:rPr lang="en-US" sz="2400" dirty="0" smtClean="0">
                <a:solidFill>
                  <a:srgbClr val="0000FF"/>
                </a:solidFill>
                <a:cs typeface="Times New Roman" pitchFamily="18" charset="0"/>
                <a:sym typeface="Symbol" pitchFamily="18" charset="2"/>
              </a:rPr>
              <a:t>independent of the number </a:t>
            </a:r>
            <a:r>
              <a:rPr lang="en-US" sz="2400" i="1" dirty="0" smtClean="0">
                <a:solidFill>
                  <a:srgbClr val="0000FF"/>
                </a:solidFill>
                <a:cs typeface="Times New Roman" pitchFamily="18" charset="0"/>
                <a:sym typeface="Symbol" pitchFamily="18" charset="2"/>
              </a:rPr>
              <a:t>n</a:t>
            </a:r>
            <a:r>
              <a:rPr lang="en-US" sz="2400" dirty="0" smtClean="0">
                <a:solidFill>
                  <a:srgbClr val="0000FF"/>
                </a:solidFill>
                <a:cs typeface="Times New Roman" pitchFamily="18" charset="0"/>
                <a:sym typeface="Symbol" pitchFamily="18" charset="2"/>
              </a:rPr>
              <a:t> of jobs in </a:t>
            </a:r>
            <a:r>
              <a:rPr lang="en-US" sz="2400" i="1" dirty="0" smtClean="0">
                <a:solidFill>
                  <a:srgbClr val="0000FF"/>
                </a:solidFill>
                <a:cs typeface="Times New Roman" pitchFamily="18" charset="0"/>
                <a:sym typeface="Symbol" pitchFamily="18" charset="2"/>
              </a:rPr>
              <a:t>I</a:t>
            </a:r>
            <a:r>
              <a:rPr lang="en-US" sz="2400" dirty="0" smtClean="0">
                <a:solidFill>
                  <a:srgbClr val="0000FF"/>
                </a:solidFill>
                <a:cs typeface="Times New Roman" pitchFamily="18" charset="0"/>
                <a:sym typeface="Symbol" pitchFamily="18" charset="2"/>
              </a:rPr>
              <a:t>.</a:t>
            </a:r>
            <a:endParaRPr lang="ru-RU" sz="2400" b="1" dirty="0" smtClean="0">
              <a:solidFill>
                <a:srgbClr val="0000FF"/>
              </a:solidFill>
              <a:cs typeface="Times New Roman" pitchFamily="18" charset="0"/>
              <a:sym typeface="Symbol" pitchFamily="18" charset="2"/>
            </a:endParaRPr>
          </a:p>
          <a:p>
            <a:pPr eaLnBrk="1" hangingPunct="1"/>
            <a:r>
              <a:rPr lang="en-US" sz="2400" dirty="0" smtClean="0">
                <a:cs typeface="Times New Roman" pitchFamily="18" charset="0"/>
                <a:sym typeface="Symbol" pitchFamily="18" charset="2"/>
              </a:rPr>
              <a:t>We try all possible schedules</a:t>
            </a:r>
            <a:r>
              <a:rPr lang="ru-RU" sz="2400" dirty="0" smtClean="0">
                <a:cs typeface="Times New Roman" pitchFamily="18" charset="0"/>
                <a:sym typeface="Symbol" pitchFamily="18" charset="2"/>
              </a:rPr>
              <a:t>.</a:t>
            </a:r>
          </a:p>
          <a:p>
            <a:pPr eaLnBrk="1" hangingPunct="1"/>
            <a:r>
              <a:rPr lang="en-US" sz="2400" dirty="0" smtClean="0">
                <a:solidFill>
                  <a:srgbClr val="0000FF"/>
                </a:solidFill>
                <a:cs typeface="Times New Roman" pitchFamily="18" charset="0"/>
                <a:sym typeface="Symbol" pitchFamily="18" charset="2"/>
              </a:rPr>
              <a:t>There are at most </a:t>
            </a:r>
            <a:r>
              <a:rPr lang="ru-RU" sz="2400" dirty="0" smtClean="0">
                <a:solidFill>
                  <a:srgbClr val="0000FF"/>
                </a:solidFill>
                <a:cs typeface="Times New Roman" pitchFamily="18" charset="0"/>
                <a:sym typeface="Symbol" pitchFamily="18" charset="2"/>
              </a:rPr>
              <a:t> 2</a:t>
            </a:r>
            <a:r>
              <a:rPr lang="en-US" sz="2400" baseline="30000" dirty="0" smtClean="0">
                <a:solidFill>
                  <a:srgbClr val="0000FF"/>
                </a:solidFill>
                <a:cs typeface="Times New Roman" pitchFamily="18" charset="0"/>
                <a:sym typeface="Symbol" pitchFamily="18" charset="2"/>
              </a:rPr>
              <a:t>2</a:t>
            </a:r>
            <a:r>
              <a:rPr lang="en-US" sz="2400" i="1" baseline="30000" dirty="0" smtClean="0">
                <a:solidFill>
                  <a:srgbClr val="0000FF"/>
                </a:solidFill>
                <a:cs typeface="Times New Roman" pitchFamily="18" charset="0"/>
                <a:sym typeface="Symbol" pitchFamily="18" charset="2"/>
              </a:rPr>
              <a:t>/</a:t>
            </a:r>
            <a:r>
              <a:rPr lang="el-GR" sz="2400" baseline="30000" dirty="0" smtClean="0">
                <a:solidFill>
                  <a:srgbClr val="0000FF"/>
                </a:solidFill>
                <a:cs typeface="Times New Roman" pitchFamily="18" charset="0"/>
                <a:sym typeface="Symbol" pitchFamily="18" charset="2"/>
              </a:rPr>
              <a:t>ε</a:t>
            </a:r>
            <a:r>
              <a:rPr lang="ru-RU" sz="2400" baseline="30000" dirty="0" smtClean="0">
                <a:solidFill>
                  <a:srgbClr val="0000FF"/>
                </a:solidFill>
                <a:cs typeface="Times New Roman" pitchFamily="18" charset="0"/>
                <a:sym typeface="Symbol" pitchFamily="18" charset="2"/>
              </a:rPr>
              <a:t> </a:t>
            </a:r>
            <a:r>
              <a:rPr lang="en-US" sz="2400" dirty="0" smtClean="0">
                <a:solidFill>
                  <a:srgbClr val="0000FF"/>
                </a:solidFill>
                <a:cs typeface="Times New Roman" pitchFamily="18" charset="0"/>
                <a:sym typeface="Symbol" pitchFamily="18" charset="2"/>
              </a:rPr>
              <a:t> possible schedules.</a:t>
            </a:r>
          </a:p>
          <a:p>
            <a:pPr eaLnBrk="1" hangingPunct="1"/>
            <a:r>
              <a:rPr lang="en-US" sz="2400" dirty="0" smtClean="0">
                <a:solidFill>
                  <a:srgbClr val="0000FF"/>
                </a:solidFill>
                <a:cs typeface="Times New Roman" pitchFamily="18" charset="0"/>
                <a:sym typeface="Symbol" pitchFamily="18" charset="2"/>
              </a:rPr>
              <a:t>The makespan of each of these schedules can be determined in </a:t>
            </a:r>
            <a:r>
              <a:rPr lang="en-US" sz="2400" i="1" dirty="0" smtClean="0">
                <a:solidFill>
                  <a:srgbClr val="0000FF"/>
                </a:solidFill>
                <a:cs typeface="Times New Roman" pitchFamily="18" charset="0"/>
                <a:sym typeface="Symbol" pitchFamily="18" charset="2"/>
              </a:rPr>
              <a:t>O</a:t>
            </a:r>
            <a:r>
              <a:rPr lang="en-US" sz="2400" dirty="0" smtClean="0">
                <a:solidFill>
                  <a:srgbClr val="0000FF"/>
                </a:solidFill>
                <a:cs typeface="Times New Roman" pitchFamily="18" charset="0"/>
                <a:sym typeface="Symbol" pitchFamily="18" charset="2"/>
              </a:rPr>
              <a:t>(2</a:t>
            </a:r>
            <a:r>
              <a:rPr lang="en-US" sz="2400" i="1" dirty="0" smtClean="0">
                <a:solidFill>
                  <a:srgbClr val="0000FF"/>
                </a:solidFill>
                <a:cs typeface="Times New Roman" pitchFamily="18" charset="0"/>
                <a:sym typeface="Symbol" pitchFamily="18" charset="2"/>
              </a:rPr>
              <a:t>/</a:t>
            </a:r>
            <a:r>
              <a:rPr lang="el-GR" sz="2400" dirty="0" smtClean="0">
                <a:solidFill>
                  <a:srgbClr val="0000FF"/>
                </a:solidFill>
                <a:cs typeface="Times New Roman" pitchFamily="18" charset="0"/>
                <a:sym typeface="Symbol" pitchFamily="18" charset="2"/>
              </a:rPr>
              <a:t>ε</a:t>
            </a:r>
            <a:r>
              <a:rPr lang="en-US" sz="2400" dirty="0" smtClean="0">
                <a:solidFill>
                  <a:srgbClr val="0000FF"/>
                </a:solidFill>
                <a:cs typeface="Times New Roman" pitchFamily="18" charset="0"/>
                <a:sym typeface="Symbol" pitchFamily="18" charset="2"/>
              </a:rPr>
              <a:t>) times .</a:t>
            </a:r>
            <a:endParaRPr lang="ru-RU" sz="2400" dirty="0" smtClean="0">
              <a:solidFill>
                <a:srgbClr val="0000FF"/>
              </a:solidFill>
              <a:sym typeface="Symbol" pitchFamily="18" charset="2"/>
            </a:endParaRPr>
          </a:p>
          <a:p>
            <a:pPr eaLnBrk="1" hangingPunct="1"/>
            <a:endParaRPr lang="ru-RU" baseline="30000" dirty="0" smtClean="0">
              <a:solidFill>
                <a:srgbClr val="0000FF"/>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sz="4000" dirty="0" smtClean="0"/>
              <a:t>(C) How to translate the solution back</a:t>
            </a:r>
            <a:r>
              <a:rPr lang="ru-RU" sz="4000" dirty="0" smtClean="0"/>
              <a:t>?</a:t>
            </a:r>
          </a:p>
        </p:txBody>
      </p:sp>
      <p:sp>
        <p:nvSpPr>
          <p:cNvPr id="2052" name="Rectangle 3"/>
          <p:cNvSpPr>
            <a:spLocks noGrp="1" noChangeArrowheads="1"/>
          </p:cNvSpPr>
          <p:nvPr>
            <p:ph type="body" idx="1"/>
          </p:nvPr>
        </p:nvSpPr>
        <p:spPr>
          <a:xfrm>
            <a:off x="457200" y="1600200"/>
            <a:ext cx="8229600" cy="2667000"/>
          </a:xfrm>
        </p:spPr>
        <p:txBody>
          <a:bodyPr/>
          <a:lstStyle/>
          <a:p>
            <a:pPr eaLnBrk="1" hangingPunct="1"/>
            <a:r>
              <a:rPr lang="en-US" sz="2800" dirty="0" smtClean="0"/>
              <a:t>Let</a:t>
            </a:r>
            <a:r>
              <a:rPr lang="ru-RU" sz="2800" dirty="0" smtClean="0"/>
              <a:t> </a:t>
            </a:r>
            <a:r>
              <a:rPr lang="el-GR" sz="2800" dirty="0" smtClean="0">
                <a:cs typeface="Times New Roman" pitchFamily="18" charset="0"/>
              </a:rPr>
              <a:t>σ</a:t>
            </a:r>
            <a:r>
              <a:rPr lang="en-US" sz="2800" baseline="30000" dirty="0" smtClean="0">
                <a:cs typeface="Times New Roman" pitchFamily="18" charset="0"/>
              </a:rPr>
              <a:t>#</a:t>
            </a:r>
            <a:r>
              <a:rPr lang="en-US" sz="2800" dirty="0" smtClean="0">
                <a:cs typeface="Times New Roman" pitchFamily="18" charset="0"/>
              </a:rPr>
              <a:t> be an optimal schedule for the simplified instance </a:t>
            </a:r>
            <a:r>
              <a:rPr lang="en-US" sz="2800" i="1" dirty="0" smtClean="0"/>
              <a:t>I</a:t>
            </a:r>
            <a:r>
              <a:rPr lang="en-US" sz="2800" b="1" i="1" baseline="30000" dirty="0" smtClean="0"/>
              <a:t>#</a:t>
            </a:r>
            <a:r>
              <a:rPr lang="ru-RU" sz="2800" dirty="0" smtClean="0">
                <a:cs typeface="Times New Roman" pitchFamily="18" charset="0"/>
              </a:rPr>
              <a:t>.</a:t>
            </a:r>
          </a:p>
          <a:p>
            <a:pPr eaLnBrk="1" hangingPunct="1"/>
            <a:r>
              <a:rPr lang="en-US" sz="2800" dirty="0" smtClean="0"/>
              <a:t>Let </a:t>
            </a:r>
            <a:r>
              <a:rPr lang="en-US" sz="2800" i="1" dirty="0" smtClean="0"/>
              <a:t>L</a:t>
            </a:r>
            <a:r>
              <a:rPr lang="en-US" sz="2800" i="1" baseline="-25000" dirty="0" smtClean="0"/>
              <a:t>i</a:t>
            </a:r>
            <a:r>
              <a:rPr lang="en-US" sz="2800" baseline="30000" dirty="0" smtClean="0">
                <a:cs typeface="Times New Roman" pitchFamily="18" charset="0"/>
              </a:rPr>
              <a:t>#</a:t>
            </a:r>
            <a:r>
              <a:rPr lang="ru-RU" sz="2800" i="1" baseline="-25000" dirty="0" smtClean="0"/>
              <a:t> </a:t>
            </a:r>
            <a:r>
              <a:rPr lang="en-US" sz="2800" dirty="0" smtClean="0"/>
              <a:t>be the load of machine </a:t>
            </a:r>
            <a:r>
              <a:rPr lang="en-US" sz="2800" i="1" dirty="0" smtClean="0"/>
              <a:t>M</a:t>
            </a:r>
            <a:r>
              <a:rPr lang="en-US" sz="2800" i="1" baseline="-25000" dirty="0" smtClean="0"/>
              <a:t>i</a:t>
            </a:r>
            <a:r>
              <a:rPr lang="ru-RU" sz="2800" dirty="0" smtClean="0"/>
              <a:t> </a:t>
            </a:r>
            <a:r>
              <a:rPr lang="en-US" sz="2800" dirty="0" smtClean="0"/>
              <a:t>in</a:t>
            </a:r>
            <a:r>
              <a:rPr lang="ru-RU" sz="2800" dirty="0" smtClean="0"/>
              <a:t> </a:t>
            </a:r>
            <a:r>
              <a:rPr lang="el-GR" sz="2800" dirty="0" smtClean="0">
                <a:cs typeface="Times New Roman" pitchFamily="18" charset="0"/>
              </a:rPr>
              <a:t>σ</a:t>
            </a:r>
            <a:r>
              <a:rPr lang="en-US" sz="2800" baseline="30000" dirty="0" smtClean="0">
                <a:cs typeface="Times New Roman" pitchFamily="18" charset="0"/>
              </a:rPr>
              <a:t>#</a:t>
            </a:r>
            <a:r>
              <a:rPr lang="en-US" sz="2800" dirty="0" smtClean="0"/>
              <a:t>,</a:t>
            </a:r>
            <a:r>
              <a:rPr lang="ru-RU" sz="2800" dirty="0" smtClean="0"/>
              <a:t> </a:t>
            </a:r>
          </a:p>
          <a:p>
            <a:pPr eaLnBrk="1" hangingPunct="1"/>
            <a:r>
              <a:rPr lang="en-US" sz="2800" i="1" dirty="0" smtClean="0"/>
              <a:t>B</a:t>
            </a:r>
            <a:r>
              <a:rPr lang="en-US" sz="2800" i="1" baseline="-25000" dirty="0" smtClean="0"/>
              <a:t>i</a:t>
            </a:r>
            <a:r>
              <a:rPr lang="en-US" sz="2800" baseline="30000" dirty="0" smtClean="0">
                <a:cs typeface="Times New Roman" pitchFamily="18" charset="0"/>
              </a:rPr>
              <a:t>#</a:t>
            </a:r>
            <a:r>
              <a:rPr lang="ru-RU" sz="2800" i="1" baseline="-25000" dirty="0" smtClean="0"/>
              <a:t> </a:t>
            </a:r>
            <a:r>
              <a:rPr lang="en-US" sz="2800" dirty="0" smtClean="0">
                <a:cs typeface="Times New Roman" pitchFamily="18" charset="0"/>
              </a:rPr>
              <a:t>be the total size of the big jobs on</a:t>
            </a:r>
            <a:r>
              <a:rPr lang="ru-RU" sz="2800" dirty="0" smtClean="0"/>
              <a:t> </a:t>
            </a:r>
            <a:r>
              <a:rPr lang="en-US" sz="2800" i="1" dirty="0" smtClean="0"/>
              <a:t>M</a:t>
            </a:r>
            <a:r>
              <a:rPr lang="en-US" sz="2800" i="1" baseline="-25000" dirty="0" smtClean="0"/>
              <a:t>i</a:t>
            </a:r>
            <a:r>
              <a:rPr lang="en-US" sz="2800" dirty="0" smtClean="0"/>
              <a:t>, and</a:t>
            </a:r>
            <a:r>
              <a:rPr lang="ru-RU" sz="2800" dirty="0" smtClean="0"/>
              <a:t> </a:t>
            </a:r>
          </a:p>
          <a:p>
            <a:pPr eaLnBrk="1" hangingPunct="1"/>
            <a:r>
              <a:rPr lang="en-US" sz="2800" i="1" dirty="0" smtClean="0"/>
              <a:t>X</a:t>
            </a:r>
            <a:r>
              <a:rPr lang="en-US" sz="2800" i="1" baseline="-25000" dirty="0" smtClean="0"/>
              <a:t>i</a:t>
            </a:r>
            <a:r>
              <a:rPr lang="en-US" sz="2800" baseline="30000" dirty="0" smtClean="0">
                <a:cs typeface="Times New Roman" pitchFamily="18" charset="0"/>
              </a:rPr>
              <a:t>#</a:t>
            </a:r>
            <a:r>
              <a:rPr lang="en-US" sz="2800" dirty="0" smtClean="0">
                <a:cs typeface="Times New Roman" pitchFamily="18" charset="0"/>
              </a:rPr>
              <a:t> be</a:t>
            </a:r>
            <a:r>
              <a:rPr lang="en-US" sz="2800" dirty="0" smtClean="0"/>
              <a:t> the size of the small jobs </a:t>
            </a:r>
            <a:r>
              <a:rPr lang="en-US" sz="2800" i="1" dirty="0" smtClean="0"/>
              <a:t>M</a:t>
            </a:r>
            <a:r>
              <a:rPr lang="en-US" sz="2800" i="1" baseline="-25000" dirty="0" smtClean="0"/>
              <a:t>i</a:t>
            </a:r>
            <a:r>
              <a:rPr lang="ru-RU" sz="2800" dirty="0" smtClean="0"/>
              <a:t> </a:t>
            </a:r>
            <a:r>
              <a:rPr lang="en-US" sz="2800" dirty="0" smtClean="0"/>
              <a:t>in</a:t>
            </a:r>
            <a:r>
              <a:rPr lang="ru-RU" sz="2800" dirty="0" smtClean="0"/>
              <a:t> </a:t>
            </a:r>
            <a:r>
              <a:rPr lang="el-GR" sz="2800" dirty="0" smtClean="0">
                <a:cs typeface="Times New Roman" pitchFamily="18" charset="0"/>
              </a:rPr>
              <a:t>σ</a:t>
            </a:r>
            <a:r>
              <a:rPr lang="en-US" sz="2800" baseline="30000" dirty="0" smtClean="0">
                <a:cs typeface="Times New Roman" pitchFamily="18" charset="0"/>
              </a:rPr>
              <a:t>#</a:t>
            </a:r>
            <a:r>
              <a:rPr lang="ru-RU" sz="2800" dirty="0" smtClean="0"/>
              <a:t>. </a:t>
            </a:r>
          </a:p>
          <a:p>
            <a:pPr eaLnBrk="1" hangingPunct="1"/>
            <a:r>
              <a:rPr lang="en-US" sz="2800" i="1" dirty="0" smtClean="0"/>
              <a:t>L</a:t>
            </a:r>
            <a:r>
              <a:rPr lang="en-US" sz="2800" i="1" baseline="-25000" dirty="0" smtClean="0"/>
              <a:t>i</a:t>
            </a:r>
            <a:r>
              <a:rPr lang="en-US" sz="2800" baseline="30000" dirty="0" smtClean="0">
                <a:cs typeface="Times New Roman" pitchFamily="18" charset="0"/>
              </a:rPr>
              <a:t>#</a:t>
            </a:r>
            <a:r>
              <a:rPr lang="ru-RU" sz="2800" baseline="30000" dirty="0" smtClean="0">
                <a:cs typeface="Times New Roman" pitchFamily="18" charset="0"/>
              </a:rPr>
              <a:t> </a:t>
            </a:r>
            <a:r>
              <a:rPr lang="ru-RU" sz="2800" dirty="0" smtClean="0">
                <a:cs typeface="Times New Roman" pitchFamily="18" charset="0"/>
              </a:rPr>
              <a:t>= </a:t>
            </a:r>
            <a:r>
              <a:rPr lang="en-US" sz="2800" i="1" dirty="0" smtClean="0"/>
              <a:t>B</a:t>
            </a:r>
            <a:r>
              <a:rPr lang="en-US" sz="2800" i="1" baseline="-25000" dirty="0" smtClean="0"/>
              <a:t>i</a:t>
            </a:r>
            <a:r>
              <a:rPr lang="en-US" sz="2800" baseline="30000" dirty="0" smtClean="0">
                <a:cs typeface="Times New Roman" pitchFamily="18" charset="0"/>
              </a:rPr>
              <a:t>#</a:t>
            </a:r>
            <a:r>
              <a:rPr lang="ru-RU" sz="2800" dirty="0" smtClean="0">
                <a:cs typeface="Times New Roman" pitchFamily="18" charset="0"/>
              </a:rPr>
              <a:t> + </a:t>
            </a:r>
            <a:r>
              <a:rPr lang="en-US" sz="2800" i="1" dirty="0" smtClean="0"/>
              <a:t>X</a:t>
            </a:r>
            <a:r>
              <a:rPr lang="en-US" sz="2800" i="1" baseline="-25000" dirty="0" smtClean="0"/>
              <a:t>i</a:t>
            </a:r>
            <a:r>
              <a:rPr lang="en-US" sz="2800" baseline="30000" dirty="0" smtClean="0">
                <a:cs typeface="Times New Roman" pitchFamily="18" charset="0"/>
              </a:rPr>
              <a:t>#</a:t>
            </a:r>
            <a:r>
              <a:rPr lang="ru-RU" sz="2800" dirty="0" smtClean="0">
                <a:cs typeface="Times New Roman" pitchFamily="18" charset="0"/>
              </a:rPr>
              <a:t>.</a:t>
            </a:r>
            <a:endParaRPr lang="ru-RU" sz="2800" dirty="0" smtClean="0"/>
          </a:p>
          <a:p>
            <a:pPr eaLnBrk="1" hangingPunct="1"/>
            <a:endParaRPr lang="el-GR" sz="2800" dirty="0" smtClean="0">
              <a:cs typeface="Times New Roman" pitchFamily="18" charset="0"/>
            </a:endParaRPr>
          </a:p>
        </p:txBody>
      </p:sp>
      <p:graphicFrame>
        <p:nvGraphicFramePr>
          <p:cNvPr id="2050" name="Object 4"/>
          <p:cNvGraphicFramePr>
            <a:graphicFrameLocks noChangeAspect="1"/>
          </p:cNvGraphicFramePr>
          <p:nvPr/>
        </p:nvGraphicFramePr>
        <p:xfrm>
          <a:off x="762000" y="4419600"/>
          <a:ext cx="3886200" cy="895350"/>
        </p:xfrm>
        <a:graphic>
          <a:graphicData uri="http://schemas.openxmlformats.org/presentationml/2006/ole">
            <p:oleObj spid="_x0000_s2050" name="Формула" r:id="rId3" imgW="3416040" imgH="787320" progId="Equation.3">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t>Transformation</a:t>
            </a:r>
            <a:r>
              <a:rPr lang="ru-RU" dirty="0" smtClean="0"/>
              <a:t> (</a:t>
            </a:r>
            <a:r>
              <a:rPr lang="el-GR" dirty="0" smtClean="0">
                <a:cs typeface="Times New Roman" pitchFamily="18" charset="0"/>
              </a:rPr>
              <a:t>σ</a:t>
            </a:r>
            <a:r>
              <a:rPr lang="en-US" b="1" i="1" baseline="30000" dirty="0" smtClean="0"/>
              <a:t>#</a:t>
            </a:r>
            <a:r>
              <a:rPr lang="ru-RU" dirty="0" smtClean="0">
                <a:cs typeface="Times New Roman" pitchFamily="18" charset="0"/>
              </a:rPr>
              <a:t>(</a:t>
            </a:r>
            <a:r>
              <a:rPr lang="en-US" i="1" dirty="0" smtClean="0"/>
              <a:t>I</a:t>
            </a:r>
            <a:r>
              <a:rPr lang="en-US" b="1" i="1" baseline="30000" dirty="0" smtClean="0"/>
              <a:t>#</a:t>
            </a:r>
            <a:r>
              <a:rPr lang="ru-RU" dirty="0" smtClean="0"/>
              <a:t>)</a:t>
            </a:r>
            <a:r>
              <a:rPr lang="en-US" dirty="0" smtClean="0">
                <a:sym typeface="Symbol" pitchFamily="18" charset="2"/>
              </a:rPr>
              <a:t> </a:t>
            </a:r>
            <a:r>
              <a:rPr lang="el-GR" dirty="0" smtClean="0">
                <a:cs typeface="Times New Roman" pitchFamily="18" charset="0"/>
                <a:sym typeface="Symbol" pitchFamily="18" charset="2"/>
              </a:rPr>
              <a:t>σ</a:t>
            </a:r>
            <a:r>
              <a:rPr lang="ru-RU" dirty="0" smtClean="0">
                <a:sym typeface="Symbol" pitchFamily="18" charset="2"/>
              </a:rPr>
              <a:t>(</a:t>
            </a:r>
            <a:r>
              <a:rPr lang="en-US" i="1" dirty="0" smtClean="0"/>
              <a:t>I</a:t>
            </a:r>
            <a:r>
              <a:rPr lang="ru-RU" dirty="0" smtClean="0"/>
              <a:t>))</a:t>
            </a:r>
          </a:p>
        </p:txBody>
      </p:sp>
      <p:sp>
        <p:nvSpPr>
          <p:cNvPr id="17411" name="Rectangle 3"/>
          <p:cNvSpPr>
            <a:spLocks noGrp="1" noChangeArrowheads="1"/>
          </p:cNvSpPr>
          <p:nvPr>
            <p:ph type="body" idx="1"/>
          </p:nvPr>
        </p:nvSpPr>
        <p:spPr>
          <a:xfrm>
            <a:off x="457200" y="1600200"/>
            <a:ext cx="8382000" cy="4525963"/>
          </a:xfrm>
        </p:spPr>
        <p:txBody>
          <a:bodyPr/>
          <a:lstStyle/>
          <a:p>
            <a:pPr eaLnBrk="1" hangingPunct="1"/>
            <a:r>
              <a:rPr lang="en-US" sz="2800" dirty="0" smtClean="0"/>
              <a:t>Every big job is put onto the same machine as in schedule </a:t>
            </a:r>
            <a:r>
              <a:rPr lang="el-GR" sz="2800" dirty="0" smtClean="0">
                <a:cs typeface="Times New Roman" pitchFamily="18" charset="0"/>
              </a:rPr>
              <a:t>σ</a:t>
            </a:r>
            <a:r>
              <a:rPr lang="en-US" sz="2800" baseline="30000" dirty="0" smtClean="0">
                <a:cs typeface="Times New Roman" pitchFamily="18" charset="0"/>
              </a:rPr>
              <a:t>#</a:t>
            </a:r>
            <a:r>
              <a:rPr lang="ru-RU" sz="2800" dirty="0" smtClean="0"/>
              <a:t>.</a:t>
            </a:r>
          </a:p>
          <a:p>
            <a:pPr eaLnBrk="1" hangingPunct="1"/>
            <a:r>
              <a:rPr lang="en-US" sz="2800" dirty="0" smtClean="0"/>
              <a:t>We reserve an interval of length </a:t>
            </a:r>
            <a:r>
              <a:rPr lang="en-US" sz="2800" i="1" dirty="0" smtClean="0"/>
              <a:t>X</a:t>
            </a:r>
            <a:r>
              <a:rPr lang="ru-RU" sz="2800" baseline="-25000" dirty="0" smtClean="0"/>
              <a:t>1</a:t>
            </a:r>
            <a:r>
              <a:rPr lang="en-US" sz="2800" baseline="30000" dirty="0" smtClean="0">
                <a:cs typeface="Times New Roman" pitchFamily="18" charset="0"/>
              </a:rPr>
              <a:t>#</a:t>
            </a:r>
            <a:r>
              <a:rPr lang="ru-RU" sz="2800" baseline="30000" dirty="0" smtClean="0">
                <a:cs typeface="Times New Roman" pitchFamily="18" charset="0"/>
              </a:rPr>
              <a:t> </a:t>
            </a:r>
            <a:r>
              <a:rPr lang="ru-RU" sz="2800" dirty="0" smtClean="0">
                <a:cs typeface="Times New Roman" pitchFamily="18" charset="0"/>
              </a:rPr>
              <a:t>+ 2</a:t>
            </a:r>
            <a:r>
              <a:rPr lang="el-GR" sz="2800" dirty="0" smtClean="0">
                <a:cs typeface="Times New Roman" pitchFamily="18" charset="0"/>
                <a:sym typeface="Symbol" pitchFamily="18" charset="2"/>
              </a:rPr>
              <a:t>ε</a:t>
            </a:r>
            <a:r>
              <a:rPr lang="en-US" sz="2800" i="1" dirty="0" smtClean="0">
                <a:cs typeface="Times New Roman" pitchFamily="18" charset="0"/>
                <a:sym typeface="Symbol" pitchFamily="18" charset="2"/>
              </a:rPr>
              <a:t>L</a:t>
            </a:r>
            <a:r>
              <a:rPr lang="ru-RU" sz="2800" i="1" dirty="0" smtClean="0">
                <a:cs typeface="Times New Roman" pitchFamily="18" charset="0"/>
                <a:sym typeface="Symbol" pitchFamily="18" charset="2"/>
              </a:rPr>
              <a:t> </a:t>
            </a:r>
            <a:r>
              <a:rPr lang="en-US" sz="2800" dirty="0" smtClean="0">
                <a:cs typeface="Times New Roman" pitchFamily="18" charset="0"/>
                <a:sym typeface="Symbol" pitchFamily="18" charset="2"/>
              </a:rPr>
              <a:t>on machine </a:t>
            </a:r>
            <a:r>
              <a:rPr lang="en-US" sz="2800" i="1" dirty="0" smtClean="0"/>
              <a:t>M</a:t>
            </a:r>
            <a:r>
              <a:rPr lang="en-US" sz="2800" baseline="-25000" dirty="0" smtClean="0"/>
              <a:t>1</a:t>
            </a:r>
            <a:r>
              <a:rPr lang="en-US" sz="2800" dirty="0" smtClean="0"/>
              <a:t>, and an interval of length</a:t>
            </a:r>
            <a:r>
              <a:rPr lang="ru-RU" sz="2800" dirty="0" smtClean="0"/>
              <a:t> </a:t>
            </a:r>
            <a:r>
              <a:rPr lang="en-US" sz="2800" i="1" dirty="0" smtClean="0"/>
              <a:t>X</a:t>
            </a:r>
            <a:r>
              <a:rPr lang="ru-RU" sz="2800" baseline="-25000" dirty="0" smtClean="0"/>
              <a:t>2</a:t>
            </a:r>
            <a:r>
              <a:rPr lang="en-US" sz="2800" baseline="30000" dirty="0" smtClean="0">
                <a:cs typeface="Times New Roman" pitchFamily="18" charset="0"/>
              </a:rPr>
              <a:t>#</a:t>
            </a:r>
            <a:r>
              <a:rPr lang="ru-RU" sz="2800" dirty="0" smtClean="0"/>
              <a:t> </a:t>
            </a:r>
            <a:r>
              <a:rPr lang="en-US" sz="2800" dirty="0" smtClean="0">
                <a:cs typeface="Times New Roman" pitchFamily="18" charset="0"/>
                <a:sym typeface="Symbol" pitchFamily="18" charset="2"/>
              </a:rPr>
              <a:t>on machine </a:t>
            </a:r>
            <a:r>
              <a:rPr lang="en-US" sz="2800" i="1" dirty="0" smtClean="0"/>
              <a:t>M</a:t>
            </a:r>
            <a:r>
              <a:rPr lang="ru-RU" sz="2800" baseline="-25000" dirty="0" smtClean="0"/>
              <a:t>2</a:t>
            </a:r>
            <a:r>
              <a:rPr lang="ru-RU" sz="2800" dirty="0" smtClean="0"/>
              <a:t>.</a:t>
            </a:r>
          </a:p>
          <a:p>
            <a:pPr eaLnBrk="1" hangingPunct="1"/>
            <a:r>
              <a:rPr lang="en-US" sz="2800" dirty="0" smtClean="0"/>
              <a:t>We then greedily put the small jobs into these reserved intervals:  First, we start packing small jobs into the reserved interval on </a:t>
            </a:r>
            <a:r>
              <a:rPr lang="en-US" sz="2800" i="1" dirty="0" smtClean="0"/>
              <a:t>M</a:t>
            </a:r>
            <a:r>
              <a:rPr lang="en-US" sz="2800" baseline="-25000" dirty="0" smtClean="0"/>
              <a:t>1</a:t>
            </a:r>
            <a:r>
              <a:rPr lang="ru-RU" sz="2800" dirty="0" smtClean="0"/>
              <a:t>, </a:t>
            </a:r>
            <a:r>
              <a:rPr lang="en-US" sz="2800" dirty="0" smtClean="0"/>
              <a:t>until we meet some small job that does not fit any more</a:t>
            </a:r>
            <a:r>
              <a:rPr lang="ru-RU" sz="2800" dirty="0" smtClean="0"/>
              <a:t>.</a:t>
            </a:r>
          </a:p>
          <a:p>
            <a:pPr eaLnBrk="1" hangingPunct="1"/>
            <a:r>
              <a:rPr lang="en-US" sz="2800" dirty="0" smtClean="0"/>
              <a:t>All remaining unpacked small jobs together will fit into the reserved interval on machine</a:t>
            </a:r>
            <a:r>
              <a:rPr lang="ru-RU" sz="2800" dirty="0" smtClean="0"/>
              <a:t> </a:t>
            </a:r>
            <a:r>
              <a:rPr lang="en-US" sz="2800" i="1" dirty="0" smtClean="0"/>
              <a:t>M</a:t>
            </a:r>
            <a:r>
              <a:rPr lang="ru-RU" sz="2800" baseline="-25000" dirty="0" smtClean="0"/>
              <a:t>2</a:t>
            </a:r>
            <a:r>
              <a:rPr lang="ru-RU" sz="2800" dirty="0" smtClean="0"/>
              <a:t>.</a:t>
            </a:r>
            <a:endParaRPr lang="ru-RU" sz="2800" baseline="-250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4"/>
          <p:cNvSpPr>
            <a:spLocks noGrp="1" noChangeArrowheads="1"/>
          </p:cNvSpPr>
          <p:nvPr>
            <p:ph type="title"/>
          </p:nvPr>
        </p:nvSpPr>
        <p:spPr/>
        <p:txBody>
          <a:bodyPr/>
          <a:lstStyle/>
          <a:p>
            <a:pPr eaLnBrk="1" hangingPunct="1"/>
            <a:r>
              <a:rPr lang="en-US" sz="3200" dirty="0" smtClean="0"/>
              <a:t>Let us compare the loads of the machines in </a:t>
            </a:r>
            <a:r>
              <a:rPr lang="en-US" sz="3200" dirty="0" smtClean="0">
                <a:sym typeface="Symbol"/>
              </a:rPr>
              <a:t> to the machine completion times in </a:t>
            </a:r>
            <a:r>
              <a:rPr lang="en-US" sz="3200" baseline="30000" dirty="0" smtClean="0">
                <a:sym typeface="Symbol"/>
              </a:rPr>
              <a:t>#</a:t>
            </a:r>
            <a:r>
              <a:rPr lang="en-US" sz="3200" dirty="0" smtClean="0">
                <a:sym typeface="Symbol"/>
              </a:rPr>
              <a:t>.</a:t>
            </a:r>
            <a:r>
              <a:rPr lang="en-US" dirty="0" smtClean="0"/>
              <a:t> </a:t>
            </a:r>
            <a:endParaRPr lang="ru-RU" dirty="0" smtClean="0"/>
          </a:p>
        </p:txBody>
      </p:sp>
      <p:graphicFrame>
        <p:nvGraphicFramePr>
          <p:cNvPr id="3074" name="Object 5"/>
          <p:cNvGraphicFramePr>
            <a:graphicFrameLocks noChangeAspect="1"/>
          </p:cNvGraphicFramePr>
          <p:nvPr/>
        </p:nvGraphicFramePr>
        <p:xfrm>
          <a:off x="1035050" y="1752600"/>
          <a:ext cx="4908550" cy="1108075"/>
        </p:xfrm>
        <a:graphic>
          <a:graphicData uri="http://schemas.openxmlformats.org/presentationml/2006/ole">
            <p:oleObj spid="_x0000_s3074" name="Формула" r:id="rId3" imgW="3492360" imgH="787320" progId="Equation.3">
              <p:embed/>
            </p:oleObj>
          </a:graphicData>
        </a:graphic>
      </p:graphicFrame>
      <p:graphicFrame>
        <p:nvGraphicFramePr>
          <p:cNvPr id="3075" name="Object 6"/>
          <p:cNvGraphicFramePr>
            <a:graphicFrameLocks noChangeAspect="1"/>
          </p:cNvGraphicFramePr>
          <p:nvPr/>
        </p:nvGraphicFramePr>
        <p:xfrm>
          <a:off x="1042988" y="4495800"/>
          <a:ext cx="6424612" cy="1223963"/>
        </p:xfrm>
        <a:graphic>
          <a:graphicData uri="http://schemas.openxmlformats.org/presentationml/2006/ole">
            <p:oleObj spid="_x0000_s3075" name="Формула" r:id="rId4" imgW="4533840" imgH="863280" progId="Equation.3">
              <p:embed/>
            </p:oleObj>
          </a:graphicData>
        </a:graphic>
      </p:graphicFrame>
      <p:graphicFrame>
        <p:nvGraphicFramePr>
          <p:cNvPr id="3076" name="Object 7"/>
          <p:cNvGraphicFramePr>
            <a:graphicFrameLocks noChangeAspect="1"/>
          </p:cNvGraphicFramePr>
          <p:nvPr/>
        </p:nvGraphicFramePr>
        <p:xfrm>
          <a:off x="2133600" y="3336925"/>
          <a:ext cx="3436938" cy="698500"/>
        </p:xfrm>
        <a:graphic>
          <a:graphicData uri="http://schemas.openxmlformats.org/presentationml/2006/ole">
            <p:oleObj spid="_x0000_s3076" name="Формула" r:id="rId5" imgW="1562040" imgH="317160" progId="Equation.3">
              <p:embed/>
            </p:oleObj>
          </a:graphicData>
        </a:graphic>
      </p:graphicFrame>
      <p:sp>
        <p:nvSpPr>
          <p:cNvPr id="82952" name="Line 8"/>
          <p:cNvSpPr>
            <a:spLocks noChangeShapeType="1"/>
          </p:cNvSpPr>
          <p:nvPr/>
        </p:nvSpPr>
        <p:spPr bwMode="auto">
          <a:xfrm>
            <a:off x="5943600" y="2209800"/>
            <a:ext cx="685800" cy="2438400"/>
          </a:xfrm>
          <a:prstGeom prst="line">
            <a:avLst/>
          </a:prstGeom>
          <a:noFill/>
          <a:ln w="22225">
            <a:solidFill>
              <a:schemeClr val="tx1"/>
            </a:solidFill>
            <a:prstDash val="dash"/>
            <a:round/>
            <a:headEnd/>
            <a:tailEnd type="triangle" w="med" len="med"/>
          </a:ln>
        </p:spPr>
        <p:txBody>
          <a:bodyPr/>
          <a:lstStyle/>
          <a:p>
            <a:endParaRPr lang="ru-RU"/>
          </a:p>
        </p:txBody>
      </p:sp>
      <p:sp>
        <p:nvSpPr>
          <p:cNvPr id="82953" name="Line 9"/>
          <p:cNvSpPr>
            <a:spLocks noChangeShapeType="1"/>
          </p:cNvSpPr>
          <p:nvPr/>
        </p:nvSpPr>
        <p:spPr bwMode="auto">
          <a:xfrm>
            <a:off x="5562600" y="3505200"/>
            <a:ext cx="990600" cy="1143000"/>
          </a:xfrm>
          <a:prstGeom prst="line">
            <a:avLst/>
          </a:prstGeom>
          <a:noFill/>
          <a:ln w="22225">
            <a:solidFill>
              <a:schemeClr val="tx1"/>
            </a:solidFill>
            <a:prstDash val="dash"/>
            <a:round/>
            <a:headEnd/>
            <a:tailEnd type="triangle" w="med" len="med"/>
          </a:ln>
        </p:spPr>
        <p:txBody>
          <a:bodyPr/>
          <a:lstStyle/>
          <a:p>
            <a:endParaRPr lang="ru-RU"/>
          </a:p>
        </p:txBody>
      </p:sp>
      <p:sp>
        <p:nvSpPr>
          <p:cNvPr id="8" name="TextBox 7"/>
          <p:cNvSpPr txBox="1"/>
          <p:nvPr/>
        </p:nvSpPr>
        <p:spPr>
          <a:xfrm>
            <a:off x="1676400" y="6096000"/>
            <a:ext cx="5763501" cy="523220"/>
          </a:xfrm>
          <a:prstGeom prst="rect">
            <a:avLst/>
          </a:prstGeom>
          <a:solidFill>
            <a:srgbClr val="FFFF00"/>
          </a:solidFill>
        </p:spPr>
        <p:txBody>
          <a:bodyPr wrap="none" rtlCol="0">
            <a:spAutoFit/>
          </a:bodyPr>
          <a:lstStyle/>
          <a:p>
            <a:r>
              <a:rPr lang="en-US" sz="2800" dirty="0" smtClean="0">
                <a:latin typeface="+mn-lt"/>
              </a:rPr>
              <a:t>We obtain the first PTAS, say PTAS-1.</a:t>
            </a:r>
            <a:endParaRPr lang="ru-RU" sz="28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2952"/>
                                        </p:tgtEl>
                                        <p:attrNameLst>
                                          <p:attrName>style.visibility</p:attrName>
                                        </p:attrNameLst>
                                      </p:cBhvr>
                                      <p:to>
                                        <p:strVal val="visible"/>
                                      </p:to>
                                    </p:set>
                                    <p:animEffect transition="in" filter="box(in)">
                                      <p:cBhvr>
                                        <p:cTn id="7" dur="500"/>
                                        <p:tgtEl>
                                          <p:spTgt spid="829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2953"/>
                                        </p:tgtEl>
                                        <p:attrNameLst>
                                          <p:attrName>style.visibility</p:attrName>
                                        </p:attrNameLst>
                                      </p:cBhvr>
                                      <p:to>
                                        <p:strVal val="visible"/>
                                      </p:to>
                                    </p:set>
                                    <p:animEffect transition="in" filter="box(in)">
                                      <p:cBhvr>
                                        <p:cTn id="12" dur="500"/>
                                        <p:tgtEl>
                                          <p:spTgt spid="82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2" grpId="0" animBg="1"/>
      <p:bldP spid="8295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4000" dirty="0" smtClean="0"/>
              <a:t>Polynomial Time Approximation Scheme </a:t>
            </a:r>
            <a:r>
              <a:rPr lang="ru-RU" sz="4000" dirty="0" smtClean="0"/>
              <a:t>(</a:t>
            </a:r>
            <a:r>
              <a:rPr lang="en-US" sz="4000" dirty="0" smtClean="0"/>
              <a:t>PTAS)</a:t>
            </a:r>
            <a:endParaRPr lang="ru-RU" sz="4000" dirty="0" smtClean="0"/>
          </a:p>
        </p:txBody>
      </p:sp>
      <p:sp>
        <p:nvSpPr>
          <p:cNvPr id="8195" name="Rectangle 3"/>
          <p:cNvSpPr>
            <a:spLocks noGrp="1" noChangeArrowheads="1"/>
          </p:cNvSpPr>
          <p:nvPr>
            <p:ph type="body" idx="1"/>
          </p:nvPr>
        </p:nvSpPr>
        <p:spPr/>
        <p:txBody>
          <a:bodyPr/>
          <a:lstStyle/>
          <a:p>
            <a:pPr eaLnBrk="1" hangingPunct="1">
              <a:buFontTx/>
              <a:buNone/>
            </a:pPr>
            <a:r>
              <a:rPr lang="ru-RU" dirty="0" smtClean="0"/>
              <a:t> </a:t>
            </a:r>
            <a:r>
              <a:rPr lang="en-US" dirty="0" smtClean="0"/>
              <a:t>Let </a:t>
            </a:r>
            <a:r>
              <a:rPr lang="el-GR" dirty="0" smtClean="0">
                <a:cs typeface="Times New Roman" pitchFamily="18" charset="0"/>
              </a:rPr>
              <a:t>Π</a:t>
            </a:r>
            <a:r>
              <a:rPr lang="en-US" dirty="0" smtClean="0"/>
              <a:t> be a minimization  problem.</a:t>
            </a:r>
          </a:p>
          <a:p>
            <a:r>
              <a:rPr lang="en-US" dirty="0" smtClean="0"/>
              <a:t>An </a:t>
            </a:r>
            <a:r>
              <a:rPr lang="en-US" b="1" dirty="0" smtClean="0"/>
              <a:t>approximation scheme</a:t>
            </a:r>
            <a:r>
              <a:rPr lang="en-US" dirty="0" smtClean="0"/>
              <a:t> for problem </a:t>
            </a:r>
            <a:r>
              <a:rPr lang="el-GR" dirty="0" smtClean="0">
                <a:cs typeface="Times New Roman" pitchFamily="18" charset="0"/>
              </a:rPr>
              <a:t>Π</a:t>
            </a:r>
            <a:r>
              <a:rPr lang="en-US" dirty="0" smtClean="0"/>
              <a:t> is a family of </a:t>
            </a:r>
            <a:r>
              <a:rPr lang="ru-RU" dirty="0" smtClean="0">
                <a:cs typeface="Times New Roman" pitchFamily="18" charset="0"/>
              </a:rPr>
              <a:t>(1+</a:t>
            </a:r>
            <a:r>
              <a:rPr lang="el-GR" dirty="0" smtClean="0">
                <a:cs typeface="Times New Roman" pitchFamily="18" charset="0"/>
              </a:rPr>
              <a:t>ε</a:t>
            </a:r>
            <a:r>
              <a:rPr lang="ru-RU" dirty="0" smtClean="0">
                <a:cs typeface="Times New Roman" pitchFamily="18" charset="0"/>
              </a:rPr>
              <a:t>)-</a:t>
            </a:r>
            <a:r>
              <a:rPr lang="en-US" dirty="0" smtClean="0"/>
              <a:t>approximation algorithms</a:t>
            </a:r>
            <a:r>
              <a:rPr lang="en-US" i="1" dirty="0" smtClean="0"/>
              <a:t> A</a:t>
            </a:r>
            <a:r>
              <a:rPr lang="el-GR" i="1" baseline="-25000" dirty="0" smtClean="0"/>
              <a:t>ε</a:t>
            </a:r>
            <a:r>
              <a:rPr lang="el-GR" i="1" dirty="0" smtClean="0"/>
              <a:t> </a:t>
            </a:r>
            <a:r>
              <a:rPr lang="en-US" dirty="0" smtClean="0"/>
              <a:t>for problem </a:t>
            </a:r>
            <a:r>
              <a:rPr lang="el-GR" dirty="0" smtClean="0">
                <a:cs typeface="Times New Roman" pitchFamily="18" charset="0"/>
              </a:rPr>
              <a:t>Π</a:t>
            </a:r>
            <a:r>
              <a:rPr lang="en-US" dirty="0" smtClean="0"/>
              <a:t> over all 0 &lt; </a:t>
            </a:r>
            <a:r>
              <a:rPr lang="el-GR" dirty="0" smtClean="0">
                <a:cs typeface="Times New Roman" pitchFamily="18" charset="0"/>
              </a:rPr>
              <a:t>ε </a:t>
            </a:r>
            <a:r>
              <a:rPr lang="en-US" dirty="0" smtClean="0"/>
              <a:t>&lt; 1.</a:t>
            </a:r>
          </a:p>
          <a:p>
            <a:r>
              <a:rPr lang="en-US" dirty="0" smtClean="0"/>
              <a:t>A polynomial time approximation scheme (PTAS) for problem </a:t>
            </a:r>
            <a:r>
              <a:rPr lang="el-GR" dirty="0" smtClean="0">
                <a:cs typeface="Times New Roman" pitchFamily="18" charset="0"/>
              </a:rPr>
              <a:t>Π</a:t>
            </a:r>
            <a:r>
              <a:rPr lang="en-US" dirty="0" smtClean="0"/>
              <a:t> is an approximation scheme whose time complexity is polynomial in the input size.</a:t>
            </a:r>
            <a:endParaRPr lang="el-G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dirty="0" smtClean="0"/>
              <a:t>Structuring the output</a:t>
            </a:r>
            <a:endParaRPr lang="en-US" sz="4000" b="1" dirty="0" smtClean="0"/>
          </a:p>
        </p:txBody>
      </p:sp>
      <p:sp>
        <p:nvSpPr>
          <p:cNvPr id="20483" name="Rectangle 3"/>
          <p:cNvSpPr>
            <a:spLocks noGrp="1" noChangeArrowheads="1"/>
          </p:cNvSpPr>
          <p:nvPr>
            <p:ph type="body" idx="1"/>
          </p:nvPr>
        </p:nvSpPr>
        <p:spPr>
          <a:xfrm>
            <a:off x="228600" y="1371600"/>
            <a:ext cx="8610600" cy="1828800"/>
          </a:xfrm>
        </p:spPr>
        <p:txBody>
          <a:bodyPr/>
          <a:lstStyle/>
          <a:p>
            <a:r>
              <a:rPr lang="en-US" sz="2400" dirty="0" smtClean="0"/>
              <a:t>The main idea is to cut the output space (i.e., the set of feasible solutions) into lots of smaller regions over which the optimization problem is easy to approximate. Tackling the problem separately for each smaller region and taking the best approximate solution over all regions will then yield a globally good approximate solution.</a:t>
            </a:r>
          </a:p>
        </p:txBody>
      </p:sp>
      <p:sp>
        <p:nvSpPr>
          <p:cNvPr id="20484" name="Freeform 5"/>
          <p:cNvSpPr>
            <a:spLocks/>
          </p:cNvSpPr>
          <p:nvPr/>
        </p:nvSpPr>
        <p:spPr bwMode="auto">
          <a:xfrm>
            <a:off x="1524000" y="3505200"/>
            <a:ext cx="6400800" cy="3048000"/>
          </a:xfrm>
          <a:custGeom>
            <a:avLst/>
            <a:gdLst>
              <a:gd name="T0" fmla="*/ 48 w 4032"/>
              <a:gd name="T1" fmla="*/ 384 h 1920"/>
              <a:gd name="T2" fmla="*/ 720 w 4032"/>
              <a:gd name="T3" fmla="*/ 0 h 1920"/>
              <a:gd name="T4" fmla="*/ 1776 w 4032"/>
              <a:gd name="T5" fmla="*/ 0 h 1920"/>
              <a:gd name="T6" fmla="*/ 2304 w 4032"/>
              <a:gd name="T7" fmla="*/ 576 h 1920"/>
              <a:gd name="T8" fmla="*/ 2784 w 4032"/>
              <a:gd name="T9" fmla="*/ 0 h 1920"/>
              <a:gd name="T10" fmla="*/ 3696 w 4032"/>
              <a:gd name="T11" fmla="*/ 192 h 1920"/>
              <a:gd name="T12" fmla="*/ 4032 w 4032"/>
              <a:gd name="T13" fmla="*/ 1104 h 1920"/>
              <a:gd name="T14" fmla="*/ 3408 w 4032"/>
              <a:gd name="T15" fmla="*/ 1776 h 1920"/>
              <a:gd name="T16" fmla="*/ 1968 w 4032"/>
              <a:gd name="T17" fmla="*/ 1632 h 1920"/>
              <a:gd name="T18" fmla="*/ 960 w 4032"/>
              <a:gd name="T19" fmla="*/ 1920 h 1920"/>
              <a:gd name="T20" fmla="*/ 1056 w 4032"/>
              <a:gd name="T21" fmla="*/ 1056 h 1920"/>
              <a:gd name="T22" fmla="*/ 0 w 4032"/>
              <a:gd name="T23" fmla="*/ 1296 h 1920"/>
              <a:gd name="T24" fmla="*/ 48 w 4032"/>
              <a:gd name="T25" fmla="*/ 384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32"/>
              <a:gd name="T40" fmla="*/ 0 h 1920"/>
              <a:gd name="T41" fmla="*/ 4032 w 4032"/>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32" h="1920">
                <a:moveTo>
                  <a:pt x="48" y="384"/>
                </a:moveTo>
                <a:lnTo>
                  <a:pt x="720" y="0"/>
                </a:lnTo>
                <a:lnTo>
                  <a:pt x="1776" y="0"/>
                </a:lnTo>
                <a:lnTo>
                  <a:pt x="2304" y="576"/>
                </a:lnTo>
                <a:lnTo>
                  <a:pt x="2784" y="0"/>
                </a:lnTo>
                <a:lnTo>
                  <a:pt x="3696" y="192"/>
                </a:lnTo>
                <a:lnTo>
                  <a:pt x="4032" y="1104"/>
                </a:lnTo>
                <a:lnTo>
                  <a:pt x="3408" y="1776"/>
                </a:lnTo>
                <a:lnTo>
                  <a:pt x="1968" y="1632"/>
                </a:lnTo>
                <a:lnTo>
                  <a:pt x="960" y="1920"/>
                </a:lnTo>
                <a:lnTo>
                  <a:pt x="1056" y="1056"/>
                </a:lnTo>
                <a:lnTo>
                  <a:pt x="0" y="1296"/>
                </a:lnTo>
                <a:lnTo>
                  <a:pt x="48" y="384"/>
                </a:lnTo>
                <a:close/>
              </a:path>
            </a:pathLst>
          </a:custGeom>
          <a:solidFill>
            <a:schemeClr val="accent1"/>
          </a:solidFill>
          <a:ln w="9525">
            <a:solidFill>
              <a:schemeClr val="tx1"/>
            </a:solidFill>
            <a:round/>
            <a:headEnd/>
            <a:tailEnd/>
          </a:ln>
        </p:spPr>
        <p:txBody>
          <a:bodyPr/>
          <a:lstStyle/>
          <a:p>
            <a:endParaRPr lang="ru-RU"/>
          </a:p>
        </p:txBody>
      </p:sp>
      <p:sp>
        <p:nvSpPr>
          <p:cNvPr id="20485" name="Freeform 8"/>
          <p:cNvSpPr>
            <a:spLocks/>
          </p:cNvSpPr>
          <p:nvPr/>
        </p:nvSpPr>
        <p:spPr bwMode="auto">
          <a:xfrm>
            <a:off x="2667000" y="3505200"/>
            <a:ext cx="4724400" cy="2819400"/>
          </a:xfrm>
          <a:custGeom>
            <a:avLst/>
            <a:gdLst>
              <a:gd name="T0" fmla="*/ 0 w 2976"/>
              <a:gd name="T1" fmla="*/ 0 h 1776"/>
              <a:gd name="T2" fmla="*/ 336 w 2976"/>
              <a:gd name="T3" fmla="*/ 1056 h 1776"/>
              <a:gd name="T4" fmla="*/ 1056 w 2976"/>
              <a:gd name="T5" fmla="*/ 0 h 1776"/>
              <a:gd name="T6" fmla="*/ 1248 w 2976"/>
              <a:gd name="T7" fmla="*/ 1632 h 1776"/>
              <a:gd name="T8" fmla="*/ 336 w 2976"/>
              <a:gd name="T9" fmla="*/ 1056 h 1776"/>
              <a:gd name="T10" fmla="*/ 1584 w 2976"/>
              <a:gd name="T11" fmla="*/ 576 h 1776"/>
              <a:gd name="T12" fmla="*/ 2976 w 2976"/>
              <a:gd name="T13" fmla="*/ 192 h 1776"/>
              <a:gd name="T14" fmla="*/ 2688 w 2976"/>
              <a:gd name="T15" fmla="*/ 1776 h 1776"/>
              <a:gd name="T16" fmla="*/ 1824 w 2976"/>
              <a:gd name="T17" fmla="*/ 528 h 1776"/>
              <a:gd name="T18" fmla="*/ 1248 w 2976"/>
              <a:gd name="T19" fmla="*/ 1632 h 177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976"/>
              <a:gd name="T31" fmla="*/ 0 h 1776"/>
              <a:gd name="T32" fmla="*/ 2976 w 2976"/>
              <a:gd name="T33" fmla="*/ 1776 h 177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976" h="1776">
                <a:moveTo>
                  <a:pt x="0" y="0"/>
                </a:moveTo>
                <a:lnTo>
                  <a:pt x="336" y="1056"/>
                </a:lnTo>
                <a:lnTo>
                  <a:pt x="1056" y="0"/>
                </a:lnTo>
                <a:lnTo>
                  <a:pt x="1248" y="1632"/>
                </a:lnTo>
                <a:lnTo>
                  <a:pt x="336" y="1056"/>
                </a:lnTo>
                <a:lnTo>
                  <a:pt x="1584" y="576"/>
                </a:lnTo>
                <a:lnTo>
                  <a:pt x="2976" y="192"/>
                </a:lnTo>
                <a:lnTo>
                  <a:pt x="2688" y="1776"/>
                </a:lnTo>
                <a:lnTo>
                  <a:pt x="1824" y="528"/>
                </a:lnTo>
                <a:lnTo>
                  <a:pt x="1248" y="1632"/>
                </a:lnTo>
              </a:path>
            </a:pathLst>
          </a:custGeom>
          <a:noFill/>
          <a:ln w="9525">
            <a:solidFill>
              <a:schemeClr val="tx1"/>
            </a:solidFill>
            <a:round/>
            <a:headEnd/>
            <a:tailEnd/>
          </a:ln>
        </p:spPr>
        <p:txBody>
          <a:bodyPr/>
          <a:lstStyle/>
          <a:p>
            <a:endParaRPr lang="ru-RU"/>
          </a:p>
        </p:txBody>
      </p:sp>
      <p:sp>
        <p:nvSpPr>
          <p:cNvPr id="20486" name="Text Box 9"/>
          <p:cNvSpPr txBox="1">
            <a:spLocks noChangeArrowheads="1"/>
          </p:cNvSpPr>
          <p:nvPr/>
        </p:nvSpPr>
        <p:spPr bwMode="auto">
          <a:xfrm>
            <a:off x="2041525" y="41338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87" name="Text Box 10"/>
          <p:cNvSpPr txBox="1">
            <a:spLocks noChangeArrowheads="1"/>
          </p:cNvSpPr>
          <p:nvPr/>
        </p:nvSpPr>
        <p:spPr bwMode="auto">
          <a:xfrm>
            <a:off x="3032125" y="36004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88" name="Text Box 11"/>
          <p:cNvSpPr txBox="1">
            <a:spLocks noChangeArrowheads="1"/>
          </p:cNvSpPr>
          <p:nvPr/>
        </p:nvSpPr>
        <p:spPr bwMode="auto">
          <a:xfrm>
            <a:off x="3946525" y="40576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89" name="Text Box 12"/>
          <p:cNvSpPr txBox="1">
            <a:spLocks noChangeArrowheads="1"/>
          </p:cNvSpPr>
          <p:nvPr/>
        </p:nvSpPr>
        <p:spPr bwMode="auto">
          <a:xfrm>
            <a:off x="3336925" y="55054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0" name="Text Box 13"/>
          <p:cNvSpPr txBox="1">
            <a:spLocks noChangeArrowheads="1"/>
          </p:cNvSpPr>
          <p:nvPr/>
        </p:nvSpPr>
        <p:spPr bwMode="auto">
          <a:xfrm>
            <a:off x="3870325" y="48196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1" name="Text Box 14"/>
          <p:cNvSpPr txBox="1">
            <a:spLocks noChangeArrowheads="1"/>
          </p:cNvSpPr>
          <p:nvPr/>
        </p:nvSpPr>
        <p:spPr bwMode="auto">
          <a:xfrm>
            <a:off x="4556125" y="38290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2" name="Text Box 15"/>
          <p:cNvSpPr txBox="1">
            <a:spLocks noChangeArrowheads="1"/>
          </p:cNvSpPr>
          <p:nvPr/>
        </p:nvSpPr>
        <p:spPr bwMode="auto">
          <a:xfrm>
            <a:off x="6003925" y="35242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3" name="Text Box 16"/>
          <p:cNvSpPr txBox="1">
            <a:spLocks noChangeArrowheads="1"/>
          </p:cNvSpPr>
          <p:nvPr/>
        </p:nvSpPr>
        <p:spPr bwMode="auto">
          <a:xfrm>
            <a:off x="4784725" y="45910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4" name="Text Box 17"/>
          <p:cNvSpPr txBox="1">
            <a:spLocks noChangeArrowheads="1"/>
          </p:cNvSpPr>
          <p:nvPr/>
        </p:nvSpPr>
        <p:spPr bwMode="auto">
          <a:xfrm>
            <a:off x="6384925" y="42100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5" name="Text Box 18"/>
          <p:cNvSpPr txBox="1">
            <a:spLocks noChangeArrowheads="1"/>
          </p:cNvSpPr>
          <p:nvPr/>
        </p:nvSpPr>
        <p:spPr bwMode="auto">
          <a:xfrm>
            <a:off x="5470525" y="48958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6" name="Text Box 19"/>
          <p:cNvSpPr txBox="1">
            <a:spLocks noChangeArrowheads="1"/>
          </p:cNvSpPr>
          <p:nvPr/>
        </p:nvSpPr>
        <p:spPr bwMode="auto">
          <a:xfrm>
            <a:off x="7451725" y="4819650"/>
            <a:ext cx="387350" cy="579438"/>
          </a:xfrm>
          <a:prstGeom prst="rect">
            <a:avLst/>
          </a:prstGeom>
          <a:noFill/>
          <a:ln w="9525">
            <a:noFill/>
            <a:miter lim="800000"/>
            <a:headEnd/>
            <a:tailEnd/>
          </a:ln>
        </p:spPr>
        <p:txBody>
          <a:bodyPr wrap="none">
            <a:spAutoFit/>
          </a:bodyPr>
          <a:lstStyle/>
          <a:p>
            <a:r>
              <a:rPr lang="en-US" sz="3200">
                <a:latin typeface="Times New Roman" pitchFamily="18" charset="0"/>
              </a:rPr>
              <a:t>*</a:t>
            </a:r>
          </a:p>
        </p:txBody>
      </p:sp>
      <p:sp>
        <p:nvSpPr>
          <p:cNvPr id="20497" name="Text Box 20"/>
          <p:cNvSpPr txBox="1">
            <a:spLocks noChangeArrowheads="1"/>
          </p:cNvSpPr>
          <p:nvPr/>
        </p:nvSpPr>
        <p:spPr bwMode="auto">
          <a:xfrm>
            <a:off x="3287713" y="5410200"/>
            <a:ext cx="304800" cy="579438"/>
          </a:xfrm>
          <a:prstGeom prst="rect">
            <a:avLst/>
          </a:prstGeom>
          <a:noFill/>
          <a:ln w="9525">
            <a:noFill/>
            <a:miter lim="800000"/>
            <a:headEnd/>
            <a:tailEnd/>
          </a:ln>
        </p:spPr>
        <p:txBody>
          <a:bodyPr>
            <a:spAutoFit/>
          </a:bodyPr>
          <a:lstStyle/>
          <a:p>
            <a:r>
              <a:rPr lang="en-US" sz="3200">
                <a:cs typeface="Arial" charset="0"/>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29600" cy="1020762"/>
          </a:xfrm>
        </p:spPr>
        <p:txBody>
          <a:bodyPr/>
          <a:lstStyle/>
          <a:p>
            <a:pPr eaLnBrk="1" hangingPunct="1"/>
            <a:r>
              <a:rPr lang="en-US" sz="4000" dirty="0" smtClean="0"/>
              <a:t>Three-step Procedure</a:t>
            </a:r>
            <a:endParaRPr lang="ru-RU" sz="4000" dirty="0" smtClean="0"/>
          </a:p>
        </p:txBody>
      </p:sp>
      <p:sp>
        <p:nvSpPr>
          <p:cNvPr id="21507" name="Rectangle 3"/>
          <p:cNvSpPr>
            <a:spLocks noGrp="1" noChangeArrowheads="1"/>
          </p:cNvSpPr>
          <p:nvPr>
            <p:ph type="body" idx="1"/>
          </p:nvPr>
        </p:nvSpPr>
        <p:spPr>
          <a:xfrm>
            <a:off x="457200" y="1219200"/>
            <a:ext cx="8229600" cy="5181600"/>
          </a:xfrm>
        </p:spPr>
        <p:txBody>
          <a:bodyPr/>
          <a:lstStyle/>
          <a:p>
            <a:pPr marL="457200" indent="-457200">
              <a:buFont typeface="+mj-lt"/>
              <a:buAutoNum type="alphaUcPeriod"/>
            </a:pPr>
            <a:r>
              <a:rPr lang="en-US" sz="2400" b="1" dirty="0" smtClean="0"/>
              <a:t>Partition. </a:t>
            </a:r>
            <a:r>
              <a:rPr lang="en-US" sz="2400" dirty="0" smtClean="0"/>
              <a:t>Partition the feasible solution space </a:t>
            </a:r>
            <a:r>
              <a:rPr lang="el-GR" sz="2400" b="1" i="1" dirty="0" smtClean="0">
                <a:cs typeface="Times New Roman" pitchFamily="18" charset="0"/>
                <a:sym typeface="Symbol" pitchFamily="18" charset="2"/>
              </a:rPr>
              <a:t>Φ</a:t>
            </a:r>
            <a:r>
              <a:rPr lang="ru-RU" sz="2400" dirty="0" smtClean="0">
                <a:cs typeface="Times New Roman" pitchFamily="18" charset="0"/>
                <a:sym typeface="Symbol" pitchFamily="18" charset="2"/>
              </a:rPr>
              <a:t> </a:t>
            </a:r>
            <a:r>
              <a:rPr lang="en-US" sz="2400" dirty="0" smtClean="0"/>
              <a:t>of instance </a:t>
            </a:r>
            <a:r>
              <a:rPr lang="en-US" sz="2400" i="1" dirty="0" smtClean="0"/>
              <a:t>I</a:t>
            </a:r>
            <a:r>
              <a:rPr lang="en-US" sz="2400" dirty="0" smtClean="0"/>
              <a:t> into a number of </a:t>
            </a:r>
            <a:r>
              <a:rPr lang="en-US" sz="2400" b="1" i="1" dirty="0" smtClean="0"/>
              <a:t>districts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(1)</a:t>
            </a:r>
            <a:r>
              <a:rPr lang="ru-RU" sz="2400" dirty="0" smtClean="0">
                <a:cs typeface="Times New Roman" pitchFamily="18" charset="0"/>
                <a:sym typeface="Symbol" pitchFamily="18" charset="2"/>
              </a:rPr>
              <a:t>,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(2)</a:t>
            </a:r>
            <a:r>
              <a:rPr lang="ru-RU" sz="2400" dirty="0" smtClean="0">
                <a:cs typeface="Times New Roman" pitchFamily="18" charset="0"/>
                <a:sym typeface="Symbol" pitchFamily="18" charset="2"/>
              </a:rPr>
              <a:t>,…</a:t>
            </a:r>
            <a:r>
              <a:rPr lang="en-US" sz="2400" dirty="0" smtClean="0">
                <a:cs typeface="Times New Roman" pitchFamily="18" charset="0"/>
                <a:sym typeface="Symbol" pitchFamily="18" charset="2"/>
              </a:rPr>
              <a:t>,</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d</a:t>
            </a:r>
            <a:r>
              <a:rPr lang="ru-RU" sz="2400" b="1" baseline="30000" dirty="0" smtClean="0">
                <a:cs typeface="Times New Roman" pitchFamily="18" charset="0"/>
                <a:sym typeface="Symbol" pitchFamily="18" charset="2"/>
              </a:rPr>
              <a:t>)</a:t>
            </a:r>
            <a:r>
              <a:rPr lang="en-US" sz="2400" dirty="0" smtClean="0"/>
              <a:t> such that                        This partition depends on the desired precision ε of approximation. The closer ε is to zero, the finer should this partition be. The number d of districts must be polynomially bounded in the size of the input. </a:t>
            </a:r>
          </a:p>
          <a:p>
            <a:pPr marL="457200" indent="-457200">
              <a:buFont typeface="+mj-lt"/>
              <a:buAutoNum type="alphaUcPeriod"/>
            </a:pPr>
            <a:r>
              <a:rPr lang="en-US" sz="2400" b="1" dirty="0" smtClean="0"/>
              <a:t>Find representatives. </a:t>
            </a:r>
            <a:r>
              <a:rPr lang="en-US" sz="2400" dirty="0" smtClean="0"/>
              <a:t>For each district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determine a good representative whose objective value </a:t>
            </a:r>
            <a:r>
              <a:rPr lang="en-US" sz="2400" i="1" dirty="0" smtClean="0"/>
              <a:t>App</a:t>
            </a:r>
            <a:r>
              <a:rPr lang="en-US" sz="2400" i="1" baseline="30000" dirty="0" smtClean="0"/>
              <a:t>(ℓ)</a:t>
            </a:r>
            <a:r>
              <a:rPr lang="en-US" sz="2400" i="1" dirty="0" smtClean="0"/>
              <a:t> </a:t>
            </a:r>
            <a:r>
              <a:rPr lang="en-US" sz="2400" dirty="0" smtClean="0"/>
              <a:t>is a good approximation of the optimal objective value Opt</a:t>
            </a:r>
            <a:r>
              <a:rPr lang="en-US" sz="2400" baseline="30000" dirty="0" smtClean="0"/>
              <a:t>(ℓ)</a:t>
            </a:r>
            <a:r>
              <a:rPr lang="en-US" sz="2400" dirty="0" smtClean="0"/>
              <a:t> in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The time needed for finding the representative must be polynomial in the input size.</a:t>
            </a:r>
          </a:p>
          <a:p>
            <a:pPr marL="457200" indent="-457200">
              <a:buFont typeface="+mj-lt"/>
              <a:buAutoNum type="alphaUcPeriod"/>
            </a:pPr>
            <a:r>
              <a:rPr lang="en-US" sz="2400" b="1" dirty="0" smtClean="0"/>
              <a:t>Take the best.</a:t>
            </a:r>
            <a:r>
              <a:rPr lang="en-US" sz="2400" dirty="0" smtClean="0"/>
              <a:t> Select the best of all representatives as approximate solution with objective value App for instance </a:t>
            </a:r>
            <a:r>
              <a:rPr lang="en-US" sz="2400" i="1" dirty="0" smtClean="0"/>
              <a:t>I</a:t>
            </a:r>
            <a:r>
              <a:rPr lang="en-US" sz="2400" dirty="0" smtClean="0"/>
              <a:t>.</a:t>
            </a:r>
            <a:endParaRPr lang="en-US" sz="2400" b="1" dirty="0" smtClean="0"/>
          </a:p>
        </p:txBody>
      </p:sp>
      <p:graphicFrame>
        <p:nvGraphicFramePr>
          <p:cNvPr id="4" name="Объект 3"/>
          <p:cNvGraphicFramePr>
            <a:graphicFrameLocks noChangeAspect="1"/>
          </p:cNvGraphicFramePr>
          <p:nvPr/>
        </p:nvGraphicFramePr>
        <p:xfrm>
          <a:off x="7467600" y="1524000"/>
          <a:ext cx="1506537" cy="593725"/>
        </p:xfrm>
        <a:graphic>
          <a:graphicData uri="http://schemas.openxmlformats.org/presentationml/2006/ole">
            <p:oleObj spid="_x0000_s45057" name="Формула" r:id="rId3" imgW="774360" imgH="304560" progId="Equation.3">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“Good” running time and </a:t>
            </a:r>
            <a:br>
              <a:rPr lang="en-US" dirty="0" smtClean="0"/>
            </a:br>
            <a:r>
              <a:rPr lang="en-US" dirty="0" smtClean="0"/>
              <a:t>a “good” approximation</a:t>
            </a:r>
            <a:endParaRPr lang="ru-RU" dirty="0"/>
          </a:p>
        </p:txBody>
      </p:sp>
      <p:sp>
        <p:nvSpPr>
          <p:cNvPr id="3" name="Содержимое 2"/>
          <p:cNvSpPr>
            <a:spLocks noGrp="1"/>
          </p:cNvSpPr>
          <p:nvPr>
            <p:ph idx="1"/>
          </p:nvPr>
        </p:nvSpPr>
        <p:spPr/>
        <p:txBody>
          <a:bodyPr/>
          <a:lstStyle/>
          <a:p>
            <a:pPr>
              <a:buNone/>
            </a:pPr>
            <a:r>
              <a:rPr lang="en-US" sz="2400" dirty="0" smtClean="0"/>
              <a:t>The overall time complexity of this approach is polynomial:</a:t>
            </a:r>
          </a:p>
          <a:p>
            <a:r>
              <a:rPr lang="en-US" sz="2000" dirty="0" smtClean="0"/>
              <a:t>There is a polynomial number of districts. </a:t>
            </a:r>
          </a:p>
          <a:p>
            <a:r>
              <a:rPr lang="en-US" sz="2000" dirty="0" smtClean="0"/>
              <a:t>Each district is handled in polynomial time in step (B). </a:t>
            </a:r>
          </a:p>
          <a:p>
            <a:r>
              <a:rPr lang="en-US" sz="2000" dirty="0" smtClean="0"/>
              <a:t>Step (C) optimizes over a polynomial number of representatives. </a:t>
            </a:r>
          </a:p>
          <a:p>
            <a:r>
              <a:rPr lang="en-US" sz="2000" dirty="0" smtClean="0"/>
              <a:t>The globally optimal solution with objective value Opt must be contained in at least one of the districts, say in district F</a:t>
            </a:r>
            <a:r>
              <a:rPr lang="en-US" sz="2000" baseline="30000" dirty="0" smtClean="0"/>
              <a:t>(ℓ)</a:t>
            </a:r>
            <a:r>
              <a:rPr lang="en-US" sz="2000" dirty="0" smtClean="0"/>
              <a:t>. Then Opt = Opt</a:t>
            </a:r>
            <a:r>
              <a:rPr lang="en-US" sz="2000" baseline="30000" dirty="0" smtClean="0"/>
              <a:t>(ℓ)</a:t>
            </a:r>
            <a:r>
              <a:rPr lang="en-US" sz="2000" dirty="0" smtClean="0"/>
              <a:t>. </a:t>
            </a:r>
          </a:p>
          <a:p>
            <a:pPr>
              <a:buNone/>
            </a:pPr>
            <a:r>
              <a:rPr lang="en-US" sz="2400" dirty="0" smtClean="0"/>
              <a:t>     Since the representative for F</a:t>
            </a:r>
            <a:r>
              <a:rPr lang="en-US" sz="2400" baseline="30000" dirty="0" smtClean="0"/>
              <a:t>(ℓ)</a:t>
            </a:r>
            <a:r>
              <a:rPr lang="en-US" sz="2400" dirty="0" smtClean="0"/>
              <a:t> gives a good approximation  of Opt</a:t>
            </a:r>
            <a:r>
              <a:rPr lang="en-US" sz="2400" baseline="30000" dirty="0" smtClean="0"/>
              <a:t>(ℓ)</a:t>
            </a:r>
            <a:r>
              <a:rPr lang="en-US" sz="2400" dirty="0" smtClean="0"/>
              <a:t>, it also yields a good approximation of the global optimum. Hence, also the final output of the algorithm will      be a good approximation of the global optimum.</a:t>
            </a:r>
            <a:endParaRPr lang="ru-RU"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5400" smtClean="0"/>
              <a:t>P</a:t>
            </a:r>
            <a:r>
              <a:rPr lang="ru-RU" sz="5400" smtClean="0"/>
              <a:t>2</a:t>
            </a:r>
            <a:r>
              <a:rPr lang="en-US" sz="5400" smtClean="0"/>
              <a:t>||</a:t>
            </a:r>
            <a:r>
              <a:rPr lang="en-US" sz="5400" i="1" smtClean="0"/>
              <a:t>C</a:t>
            </a:r>
            <a:r>
              <a:rPr lang="en-US" sz="5400" baseline="-25000" smtClean="0"/>
              <a:t>max</a:t>
            </a:r>
          </a:p>
        </p:txBody>
      </p:sp>
      <p:sp>
        <p:nvSpPr>
          <p:cNvPr id="12291" name="Rectangle 3"/>
          <p:cNvSpPr>
            <a:spLocks noGrp="1" noChangeArrowheads="1"/>
          </p:cNvSpPr>
          <p:nvPr>
            <p:ph type="body" idx="1"/>
          </p:nvPr>
        </p:nvSpPr>
        <p:spPr/>
        <p:txBody>
          <a:bodyPr/>
          <a:lstStyle/>
          <a:p>
            <a:pPr eaLnBrk="1" hangingPunct="1"/>
            <a:r>
              <a:rPr lang="en-US" sz="2800" i="1" dirty="0" smtClean="0"/>
              <a:t>J</a:t>
            </a:r>
            <a:r>
              <a:rPr lang="en-US" sz="2800" dirty="0" smtClean="0"/>
              <a:t>={1,..., </a:t>
            </a:r>
            <a:r>
              <a:rPr lang="en-US" sz="2800" i="1" dirty="0" smtClean="0"/>
              <a:t>n</a:t>
            </a:r>
            <a:r>
              <a:rPr lang="en-US" sz="2800" dirty="0" smtClean="0"/>
              <a:t>} is set of jobs</a:t>
            </a:r>
            <a:r>
              <a:rPr lang="ru-RU" sz="2800" dirty="0" smtClean="0"/>
              <a:t>.</a:t>
            </a:r>
            <a:r>
              <a:rPr lang="en-US" sz="2800" dirty="0" smtClean="0"/>
              <a:t>  </a:t>
            </a:r>
          </a:p>
          <a:p>
            <a:pPr eaLnBrk="1" hangingPunct="1"/>
            <a:r>
              <a:rPr lang="en-US" sz="2800" i="1" dirty="0" smtClean="0"/>
              <a:t>M</a:t>
            </a:r>
            <a:r>
              <a:rPr lang="en-US" sz="2800" baseline="-25000" dirty="0" smtClean="0"/>
              <a:t>1</a:t>
            </a:r>
            <a:r>
              <a:rPr lang="en-US" sz="2800" dirty="0" smtClean="0"/>
              <a:t> and </a:t>
            </a:r>
            <a:r>
              <a:rPr lang="en-US" sz="2800" i="1" dirty="0" smtClean="0"/>
              <a:t>M</a:t>
            </a:r>
            <a:r>
              <a:rPr lang="ru-RU" sz="2800" baseline="-25000" dirty="0" smtClean="0"/>
              <a:t>2</a:t>
            </a:r>
            <a:r>
              <a:rPr lang="en-US" sz="2800" dirty="0" smtClean="0"/>
              <a:t> are two identical machines</a:t>
            </a:r>
            <a:r>
              <a:rPr lang="ru-RU" sz="2800" dirty="0" smtClean="0"/>
              <a:t>.</a:t>
            </a:r>
            <a:endParaRPr lang="en-US" sz="2800" dirty="0" smtClean="0"/>
          </a:p>
          <a:p>
            <a:pPr eaLnBrk="1" hangingPunct="1"/>
            <a:r>
              <a:rPr lang="en-US" sz="2800" i="1" dirty="0" smtClean="0"/>
              <a:t>j</a:t>
            </a:r>
            <a:r>
              <a:rPr lang="en-US" sz="2800" dirty="0" smtClean="0"/>
              <a:t> : </a:t>
            </a:r>
            <a:r>
              <a:rPr lang="en-US" sz="2800" i="1" dirty="0" err="1" smtClean="0"/>
              <a:t>p</a:t>
            </a:r>
            <a:r>
              <a:rPr lang="en-US" sz="2800" i="1" baseline="-25000" dirty="0" err="1" smtClean="0"/>
              <a:t>j</a:t>
            </a:r>
            <a:r>
              <a:rPr lang="en-US" sz="2800" dirty="0" smtClean="0"/>
              <a:t> &gt; 0 (</a:t>
            </a:r>
            <a:r>
              <a:rPr lang="en-US" sz="2800" i="1" dirty="0" err="1" smtClean="0"/>
              <a:t>i</a:t>
            </a:r>
            <a:r>
              <a:rPr lang="en-US" sz="2800" dirty="0" smtClean="0"/>
              <a:t>=1,…, </a:t>
            </a:r>
            <a:r>
              <a:rPr lang="en-US" sz="2800" i="1" dirty="0" smtClean="0"/>
              <a:t>n</a:t>
            </a:r>
            <a:r>
              <a:rPr lang="en-US" sz="2800" dirty="0" smtClean="0"/>
              <a:t>)</a:t>
            </a:r>
            <a:r>
              <a:rPr lang="ru-RU" sz="2800" dirty="0" smtClean="0"/>
              <a:t>.</a:t>
            </a:r>
            <a:endParaRPr lang="en-US" sz="2800" dirty="0" smtClean="0"/>
          </a:p>
          <a:p>
            <a:pPr eaLnBrk="1" hangingPunct="1"/>
            <a:r>
              <a:rPr lang="en-US" sz="2800" dirty="0" smtClean="0"/>
              <a:t>The goal is to schedule the jobs on two identical parallel machines so as to minimize the maximum job completion time, the so-called </a:t>
            </a:r>
            <a:r>
              <a:rPr lang="en-US" sz="2800" b="1" dirty="0" smtClean="0"/>
              <a:t>makespan</a:t>
            </a:r>
            <a:r>
              <a:rPr lang="ru-RU" sz="2800" dirty="0" smtClean="0"/>
              <a:t> </a:t>
            </a:r>
            <a:r>
              <a:rPr lang="en-US" sz="2800" i="1" dirty="0" err="1" smtClean="0"/>
              <a:t>C</a:t>
            </a:r>
            <a:r>
              <a:rPr lang="en-US" sz="2800" baseline="-25000" dirty="0" err="1" smtClean="0"/>
              <a:t>max</a:t>
            </a:r>
            <a:r>
              <a:rPr lang="ru-RU" sz="2800" dirty="0" smtClean="0"/>
              <a:t>.</a:t>
            </a:r>
            <a:endParaRPr lang="en-US" sz="2800" dirty="0" smtClean="0"/>
          </a:p>
          <a:p>
            <a:pPr eaLnBrk="1" hangingPunct="1"/>
            <a:r>
              <a:rPr lang="en-US" sz="2800" dirty="0" smtClean="0"/>
              <a:t>All jobs are available at time zero.</a:t>
            </a:r>
          </a:p>
          <a:p>
            <a:pPr eaLnBrk="1" hangingPunct="1"/>
            <a:r>
              <a:rPr lang="en-US" sz="2800" dirty="0" smtClean="0"/>
              <a:t>Preemption is not allowed</a:t>
            </a:r>
            <a:r>
              <a:rPr lang="ru-RU" sz="2800" dirty="0"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dirty="0" smtClean="0"/>
              <a:t>How to define the districts</a:t>
            </a:r>
            <a:endParaRPr lang="ru-RU" dirty="0" smtClean="0"/>
          </a:p>
        </p:txBody>
      </p:sp>
      <p:sp>
        <p:nvSpPr>
          <p:cNvPr id="23555" name="Rectangle 3"/>
          <p:cNvSpPr>
            <a:spLocks noGrp="1" noChangeArrowheads="1"/>
          </p:cNvSpPr>
          <p:nvPr>
            <p:ph type="body" idx="1"/>
          </p:nvPr>
        </p:nvSpPr>
        <p:spPr>
          <a:xfrm>
            <a:off x="457200" y="1371600"/>
            <a:ext cx="8229600" cy="4754563"/>
          </a:xfrm>
        </p:spPr>
        <p:txBody>
          <a:bodyPr/>
          <a:lstStyle/>
          <a:p>
            <a:pPr eaLnBrk="1" hangingPunct="1"/>
            <a:r>
              <a:rPr lang="en-US" sz="2400" b="1" dirty="0" smtClean="0">
                <a:cs typeface="Times New Roman" pitchFamily="18" charset="0"/>
                <a:sym typeface="Symbol" pitchFamily="18" charset="2"/>
              </a:rPr>
              <a:t>Big </a:t>
            </a:r>
            <a:r>
              <a:rPr lang="en-US" sz="2400" dirty="0" smtClean="0">
                <a:cs typeface="Times New Roman" pitchFamily="18" charset="0"/>
                <a:sym typeface="Symbol" pitchFamily="18" charset="2"/>
              </a:rPr>
              <a:t>= { </a:t>
            </a:r>
            <a:r>
              <a:rPr lang="en-US" sz="2400" i="1" dirty="0" smtClean="0">
                <a:cs typeface="Times New Roman" pitchFamily="18" charset="0"/>
                <a:sym typeface="Symbol" pitchFamily="18" charset="2"/>
              </a:rPr>
              <a:t>j</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a:t>
            </a:r>
            <a:r>
              <a:rPr lang="en-US" sz="2400" i="1" dirty="0" smtClean="0">
                <a:cs typeface="Times New Roman" pitchFamily="18" charset="0"/>
                <a:sym typeface="Symbol" pitchFamily="18" charset="2"/>
              </a:rPr>
              <a:t>J</a:t>
            </a:r>
            <a:r>
              <a:rPr lang="en-US"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 </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a:t>
            </a:r>
            <a:r>
              <a:rPr lang="en-US" sz="2400" dirty="0" smtClean="0">
                <a:cs typeface="Times New Roman" pitchFamily="18" charset="0"/>
                <a:sym typeface="Symbol" pitchFamily="18" charset="2"/>
              </a:rPr>
              <a:t>}</a:t>
            </a:r>
            <a:endParaRPr lang="ru-RU" sz="2400" dirty="0" smtClean="0">
              <a:cs typeface="Times New Roman" pitchFamily="18" charset="0"/>
              <a:sym typeface="Symbol" pitchFamily="18" charset="2"/>
            </a:endParaRPr>
          </a:p>
          <a:p>
            <a:pPr eaLnBrk="1" hangingPunct="1"/>
            <a:r>
              <a:rPr lang="en-US" sz="2400" b="1" dirty="0" smtClean="0">
                <a:cs typeface="Times New Roman" pitchFamily="18" charset="0"/>
                <a:sym typeface="Symbol" pitchFamily="18" charset="2"/>
              </a:rPr>
              <a:t>Small </a:t>
            </a:r>
            <a:r>
              <a:rPr lang="en-US" sz="2400" dirty="0" smtClean="0">
                <a:cs typeface="Times New Roman" pitchFamily="18" charset="0"/>
                <a:sym typeface="Symbol" pitchFamily="18" charset="2"/>
              </a:rPr>
              <a:t>= { </a:t>
            </a:r>
            <a:r>
              <a:rPr lang="en-US" sz="2400" i="1" dirty="0" smtClean="0">
                <a:cs typeface="Times New Roman" pitchFamily="18" charset="0"/>
                <a:sym typeface="Symbol" pitchFamily="18" charset="2"/>
              </a:rPr>
              <a:t>j </a:t>
            </a:r>
            <a:r>
              <a:rPr lang="en-US" sz="2400" dirty="0" smtClean="0">
                <a:cs typeface="Times New Roman" pitchFamily="18" charset="0"/>
                <a:sym typeface="Symbol" pitchFamily="18" charset="2"/>
              </a:rPr>
              <a:t> </a:t>
            </a:r>
            <a:r>
              <a:rPr lang="en-US" sz="2400" i="1" dirty="0" smtClean="0">
                <a:cs typeface="Times New Roman" pitchFamily="18" charset="0"/>
                <a:sym typeface="Symbol" pitchFamily="18" charset="2"/>
              </a:rPr>
              <a:t>J</a:t>
            </a:r>
            <a:r>
              <a:rPr lang="en-US"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&lt; </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a:t>
            </a:r>
            <a:r>
              <a:rPr lang="en-US" sz="2400" dirty="0" smtClean="0">
                <a:cs typeface="Times New Roman" pitchFamily="18" charset="0"/>
                <a:sym typeface="Symbol" pitchFamily="18" charset="2"/>
              </a:rPr>
              <a:t>}</a:t>
            </a:r>
            <a:endParaRPr lang="ru-RU" sz="2400" dirty="0" smtClean="0">
              <a:cs typeface="Times New Roman" pitchFamily="18" charset="0"/>
              <a:sym typeface="Symbol" pitchFamily="18" charset="2"/>
            </a:endParaRPr>
          </a:p>
          <a:p>
            <a:pPr eaLnBrk="1" hangingPunct="1"/>
            <a:r>
              <a:rPr lang="en-US" sz="2400" dirty="0" smtClean="0">
                <a:cs typeface="Times New Roman" pitchFamily="18" charset="0"/>
                <a:sym typeface="Symbol" pitchFamily="18" charset="2"/>
              </a:rPr>
              <a:t>Let </a:t>
            </a:r>
            <a:r>
              <a:rPr lang="el-GR" sz="2400" b="1" i="1" dirty="0" smtClean="0">
                <a:cs typeface="Times New Roman" pitchFamily="18" charset="0"/>
                <a:sym typeface="Symbol" pitchFamily="18" charset="2"/>
              </a:rPr>
              <a:t>Φ</a:t>
            </a:r>
            <a:r>
              <a:rPr lang="ru-RU" sz="2400" dirty="0" smtClean="0">
                <a:cs typeface="Times New Roman" pitchFamily="18" charset="0"/>
                <a:sym typeface="Symbol" pitchFamily="18" charset="2"/>
              </a:rPr>
              <a:t> </a:t>
            </a:r>
            <a:r>
              <a:rPr lang="en-US" sz="2400" dirty="0" smtClean="0">
                <a:cs typeface="Times New Roman" pitchFamily="18" charset="0"/>
                <a:sym typeface="Symbol" pitchFamily="18" charset="2"/>
              </a:rPr>
              <a:t>be</a:t>
            </a:r>
            <a:r>
              <a:rPr lang="ru-RU" sz="2400" dirty="0" smtClean="0">
                <a:cs typeface="Times New Roman" pitchFamily="18" charset="0"/>
                <a:sym typeface="Symbol" pitchFamily="18" charset="2"/>
              </a:rPr>
              <a:t> </a:t>
            </a:r>
            <a:r>
              <a:rPr lang="en-US" sz="2400" dirty="0" smtClean="0">
                <a:cs typeface="Times New Roman" pitchFamily="18" charset="0"/>
                <a:sym typeface="Symbol" pitchFamily="18" charset="2"/>
              </a:rPr>
              <a:t>a set of feasible solutions.</a:t>
            </a:r>
            <a:endParaRPr lang="el-GR" sz="2400" dirty="0" smtClean="0">
              <a:cs typeface="Times New Roman" pitchFamily="18" charset="0"/>
              <a:sym typeface="Symbol" pitchFamily="18" charset="2"/>
            </a:endParaRPr>
          </a:p>
          <a:p>
            <a:r>
              <a:rPr lang="en-US" sz="2400" dirty="0" smtClean="0"/>
              <a:t>Every feasible solution </a:t>
            </a:r>
            <a:r>
              <a:rPr lang="el-GR" sz="2400" dirty="0" smtClean="0">
                <a:cs typeface="Times New Roman" pitchFamily="18" charset="0"/>
              </a:rPr>
              <a:t>σ</a:t>
            </a:r>
            <a:r>
              <a:rPr lang="ru-RU" sz="2400" dirty="0" smtClean="0">
                <a:cs typeface="Times New Roman" pitchFamily="18" charset="0"/>
                <a:sym typeface="Symbol" pitchFamily="18" charset="2"/>
              </a:rPr>
              <a:t></a:t>
            </a:r>
            <a:r>
              <a:rPr lang="el-GR" sz="2400" b="1" i="1" dirty="0" smtClean="0">
                <a:cs typeface="Times New Roman" pitchFamily="18" charset="0"/>
                <a:sym typeface="Symbol" pitchFamily="18" charset="2"/>
              </a:rPr>
              <a:t>Φ</a:t>
            </a:r>
            <a:r>
              <a:rPr lang="ru-RU" sz="2400" dirty="0" smtClean="0">
                <a:cs typeface="Times New Roman" pitchFamily="18" charset="0"/>
                <a:sym typeface="Symbol" pitchFamily="18" charset="2"/>
              </a:rPr>
              <a:t> </a:t>
            </a:r>
            <a:r>
              <a:rPr lang="en-US" sz="2400" dirty="0" smtClean="0"/>
              <a:t>specifies an assignment of the </a:t>
            </a:r>
            <a:r>
              <a:rPr lang="en-US" sz="2400" i="1" dirty="0" smtClean="0"/>
              <a:t>n</a:t>
            </a:r>
            <a:r>
              <a:rPr lang="en-US" sz="2400" dirty="0" smtClean="0"/>
              <a:t> jobs to the two machines. </a:t>
            </a:r>
            <a:endParaRPr lang="ru-RU" sz="2400" dirty="0" smtClean="0">
              <a:cs typeface="Times New Roman" pitchFamily="18" charset="0"/>
              <a:sym typeface="Symbol" pitchFamily="18" charset="2"/>
            </a:endParaRPr>
          </a:p>
          <a:p>
            <a:r>
              <a:rPr lang="en-US" sz="2400" dirty="0" smtClean="0"/>
              <a:t>We define the districts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(1)</a:t>
            </a:r>
            <a:r>
              <a:rPr lang="ru-RU" sz="2400" dirty="0" smtClean="0">
                <a:cs typeface="Times New Roman" pitchFamily="18" charset="0"/>
                <a:sym typeface="Symbol" pitchFamily="18" charset="2"/>
              </a:rPr>
              <a:t>,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(2)</a:t>
            </a:r>
            <a:r>
              <a:rPr lang="ru-RU" sz="2400" dirty="0" smtClean="0">
                <a:cs typeface="Times New Roman" pitchFamily="18" charset="0"/>
                <a:sym typeface="Symbol" pitchFamily="18" charset="2"/>
              </a:rPr>
              <a:t>,…</a:t>
            </a:r>
            <a:r>
              <a:rPr lang="en-US" sz="2400" dirty="0" smtClean="0"/>
              <a:t> . according to the assignment of the big jobs to the two machines: Two feasible solutions </a:t>
            </a:r>
            <a:r>
              <a:rPr lang="el-GR" sz="2400" dirty="0" smtClean="0">
                <a:cs typeface="Times New Roman" pitchFamily="18" charset="0"/>
              </a:rPr>
              <a:t>σ</a:t>
            </a:r>
            <a:r>
              <a:rPr lang="ru-RU" sz="2400" baseline="-25000" dirty="0" smtClean="0">
                <a:cs typeface="Times New Roman" pitchFamily="18" charset="0"/>
              </a:rPr>
              <a:t>1</a:t>
            </a:r>
            <a:r>
              <a:rPr lang="en-US" sz="2400" dirty="0" smtClean="0"/>
              <a:t> and </a:t>
            </a:r>
            <a:r>
              <a:rPr lang="el-GR" sz="2400" dirty="0" smtClean="0">
                <a:cs typeface="Times New Roman" pitchFamily="18" charset="0"/>
              </a:rPr>
              <a:t>σ</a:t>
            </a:r>
            <a:r>
              <a:rPr lang="ru-RU" sz="2400" baseline="-25000" dirty="0" smtClean="0">
                <a:cs typeface="Times New Roman" pitchFamily="18" charset="0"/>
              </a:rPr>
              <a:t>2</a:t>
            </a:r>
            <a:r>
              <a:rPr lang="en-US" sz="2400" dirty="0" smtClean="0"/>
              <a:t> lie in the same district if and only if </a:t>
            </a:r>
            <a:r>
              <a:rPr lang="el-GR" sz="2400" dirty="0" smtClean="0">
                <a:cs typeface="Times New Roman" pitchFamily="18" charset="0"/>
              </a:rPr>
              <a:t>σ</a:t>
            </a:r>
            <a:r>
              <a:rPr lang="ru-RU" sz="2400" baseline="-25000" dirty="0" smtClean="0">
                <a:cs typeface="Times New Roman" pitchFamily="18" charset="0"/>
              </a:rPr>
              <a:t>1</a:t>
            </a:r>
            <a:r>
              <a:rPr lang="en-US" sz="2400" dirty="0" smtClean="0"/>
              <a:t> assigns every big jobs to the same machine as </a:t>
            </a:r>
            <a:r>
              <a:rPr lang="el-GR" sz="2400" dirty="0" smtClean="0">
                <a:cs typeface="Times New Roman" pitchFamily="18" charset="0"/>
              </a:rPr>
              <a:t>σ</a:t>
            </a:r>
            <a:r>
              <a:rPr lang="ru-RU" sz="2400" baseline="-25000" dirty="0" smtClean="0">
                <a:cs typeface="Times New Roman" pitchFamily="18" charset="0"/>
              </a:rPr>
              <a:t>2</a:t>
            </a:r>
            <a:r>
              <a:rPr lang="en-US" sz="2400" dirty="0" smtClean="0"/>
              <a:t> does. </a:t>
            </a:r>
          </a:p>
          <a:p>
            <a:r>
              <a:rPr lang="en-US" sz="2400" dirty="0" smtClean="0"/>
              <a:t>Note that the assignment of the small jobs remains absolutely free. </a:t>
            </a:r>
            <a:endParaRPr lang="ru-RU"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smtClean="0"/>
              <a:t>How many districts we obtain</a:t>
            </a:r>
            <a:r>
              <a:rPr lang="ru-RU" dirty="0" smtClean="0"/>
              <a:t>?</a:t>
            </a:r>
          </a:p>
        </p:txBody>
      </p:sp>
      <p:sp>
        <p:nvSpPr>
          <p:cNvPr id="24579" name="Rectangle 3"/>
          <p:cNvSpPr>
            <a:spLocks noGrp="1" noChangeArrowheads="1"/>
          </p:cNvSpPr>
          <p:nvPr>
            <p:ph type="body" idx="1"/>
          </p:nvPr>
        </p:nvSpPr>
        <p:spPr/>
        <p:txBody>
          <a:bodyPr/>
          <a:lstStyle/>
          <a:p>
            <a:r>
              <a:rPr lang="en-US" dirty="0" smtClean="0"/>
              <a:t>There are at most </a:t>
            </a:r>
            <a:r>
              <a:rPr lang="en-US" dirty="0" smtClean="0">
                <a:cs typeface="Times New Roman" pitchFamily="18" charset="0"/>
                <a:sym typeface="Symbol" pitchFamily="18" charset="2"/>
              </a:rPr>
              <a:t>2</a:t>
            </a:r>
            <a:r>
              <a:rPr lang="en-US" i="1" dirty="0" smtClean="0">
                <a:cs typeface="Times New Roman" pitchFamily="18" charset="0"/>
                <a:sym typeface="Symbol" pitchFamily="18" charset="2"/>
              </a:rPr>
              <a:t>L/</a:t>
            </a:r>
            <a:r>
              <a:rPr lang="el-GR" dirty="0" smtClean="0">
                <a:cs typeface="Times New Roman" pitchFamily="18" charset="0"/>
                <a:sym typeface="Symbol" pitchFamily="18" charset="2"/>
              </a:rPr>
              <a:t>ε</a:t>
            </a:r>
            <a:r>
              <a:rPr lang="en-US" i="1" dirty="0" smtClean="0">
                <a:cs typeface="Times New Roman" pitchFamily="18" charset="0"/>
                <a:sym typeface="Symbol" pitchFamily="18" charset="2"/>
              </a:rPr>
              <a:t>L= </a:t>
            </a:r>
            <a:r>
              <a:rPr lang="en-US" dirty="0" smtClean="0">
                <a:cs typeface="Times New Roman" pitchFamily="18" charset="0"/>
                <a:sym typeface="Symbol" pitchFamily="18" charset="2"/>
              </a:rPr>
              <a:t>2</a:t>
            </a:r>
            <a:r>
              <a:rPr lang="en-US" i="1" dirty="0" smtClean="0">
                <a:cs typeface="Times New Roman" pitchFamily="18" charset="0"/>
                <a:sym typeface="Symbol" pitchFamily="18" charset="2"/>
              </a:rPr>
              <a:t>/</a:t>
            </a:r>
            <a:r>
              <a:rPr lang="el-GR" dirty="0" smtClean="0">
                <a:cs typeface="Times New Roman" pitchFamily="18" charset="0"/>
                <a:sym typeface="Symbol" pitchFamily="18" charset="2"/>
              </a:rPr>
              <a:t>ε</a:t>
            </a:r>
            <a:r>
              <a:rPr lang="en-US" dirty="0" smtClean="0"/>
              <a:t> big jobs.</a:t>
            </a:r>
            <a:endParaRPr lang="ru-RU" dirty="0" smtClean="0">
              <a:cs typeface="Times New Roman" pitchFamily="18" charset="0"/>
              <a:sym typeface="Symbol" pitchFamily="18" charset="2"/>
            </a:endParaRPr>
          </a:p>
          <a:p>
            <a:r>
              <a:rPr lang="en-US" dirty="0" smtClean="0"/>
              <a:t>There are at most </a:t>
            </a:r>
            <a:r>
              <a:rPr lang="ru-RU" dirty="0" smtClean="0">
                <a:cs typeface="Times New Roman" pitchFamily="18" charset="0"/>
                <a:sym typeface="Symbol" pitchFamily="18" charset="2"/>
              </a:rPr>
              <a:t>2</a:t>
            </a:r>
            <a:r>
              <a:rPr lang="en-US" baseline="30000" dirty="0" smtClean="0">
                <a:cs typeface="Times New Roman" pitchFamily="18" charset="0"/>
                <a:sym typeface="Symbol" pitchFamily="18" charset="2"/>
              </a:rPr>
              <a:t>2</a:t>
            </a:r>
            <a:r>
              <a:rPr lang="en-US" i="1" baseline="30000" dirty="0" smtClean="0">
                <a:cs typeface="Times New Roman" pitchFamily="18" charset="0"/>
                <a:sym typeface="Symbol" pitchFamily="18" charset="2"/>
              </a:rPr>
              <a:t>/</a:t>
            </a:r>
            <a:r>
              <a:rPr lang="el-GR" baseline="30000" dirty="0" smtClean="0">
                <a:cs typeface="Times New Roman" pitchFamily="18" charset="0"/>
                <a:sym typeface="Symbol" pitchFamily="18" charset="2"/>
              </a:rPr>
              <a:t>ε</a:t>
            </a:r>
            <a:r>
              <a:rPr lang="en-US" dirty="0" smtClean="0"/>
              <a:t> different ways for assigning these jobs to two machines. </a:t>
            </a:r>
            <a:endParaRPr lang="ru-RU" dirty="0" smtClean="0">
              <a:cs typeface="Times New Roman" pitchFamily="18" charset="0"/>
              <a:sym typeface="Symbol" pitchFamily="18" charset="2"/>
            </a:endParaRPr>
          </a:p>
          <a:p>
            <a:r>
              <a:rPr lang="en-US" dirty="0" smtClean="0">
                <a:solidFill>
                  <a:srgbClr val="0000FF"/>
                </a:solidFill>
              </a:rPr>
              <a:t>The number of districts in our partition is bounded by </a:t>
            </a:r>
            <a:r>
              <a:rPr lang="ru-RU" dirty="0" smtClean="0">
                <a:solidFill>
                  <a:srgbClr val="0000FF"/>
                </a:solidFill>
                <a:cs typeface="Times New Roman" pitchFamily="18" charset="0"/>
                <a:sym typeface="Symbol" pitchFamily="18" charset="2"/>
              </a:rPr>
              <a:t> 2</a:t>
            </a:r>
            <a:r>
              <a:rPr lang="en-US" baseline="30000" dirty="0" smtClean="0">
                <a:solidFill>
                  <a:srgbClr val="0000FF"/>
                </a:solidFill>
                <a:cs typeface="Times New Roman" pitchFamily="18" charset="0"/>
                <a:sym typeface="Symbol" pitchFamily="18" charset="2"/>
              </a:rPr>
              <a:t>2</a:t>
            </a:r>
            <a:r>
              <a:rPr lang="en-US" i="1" baseline="30000" dirty="0" smtClean="0">
                <a:solidFill>
                  <a:srgbClr val="0000FF"/>
                </a:solidFill>
                <a:cs typeface="Times New Roman" pitchFamily="18" charset="0"/>
                <a:sym typeface="Symbol" pitchFamily="18" charset="2"/>
              </a:rPr>
              <a:t>/</a:t>
            </a:r>
            <a:r>
              <a:rPr lang="el-GR" baseline="30000" dirty="0" smtClean="0">
                <a:solidFill>
                  <a:srgbClr val="0000FF"/>
                </a:solidFill>
                <a:cs typeface="Times New Roman" pitchFamily="18" charset="0"/>
                <a:sym typeface="Symbol" pitchFamily="18" charset="2"/>
              </a:rPr>
              <a:t>ε</a:t>
            </a:r>
            <a:r>
              <a:rPr lang="ru-RU" baseline="30000" dirty="0" smtClean="0">
                <a:solidFill>
                  <a:srgbClr val="0000FF"/>
                </a:solidFill>
                <a:cs typeface="Times New Roman" pitchFamily="18" charset="0"/>
                <a:sym typeface="Symbol" pitchFamily="18" charset="2"/>
              </a:rPr>
              <a:t> </a:t>
            </a:r>
            <a:r>
              <a:rPr lang="ru-RU" dirty="0" smtClean="0">
                <a:solidFill>
                  <a:srgbClr val="0000FF"/>
                </a:solidFill>
                <a:cs typeface="Times New Roman" pitchFamily="18" charset="0"/>
                <a:sym typeface="Symbol" pitchFamily="18" charset="2"/>
              </a:rPr>
              <a:t>!</a:t>
            </a:r>
          </a:p>
          <a:p>
            <a:pPr eaLnBrk="1" hangingPunct="1"/>
            <a:r>
              <a:rPr lang="en-US" dirty="0" smtClean="0">
                <a:solidFill>
                  <a:srgbClr val="0000FF"/>
                </a:solidFill>
                <a:cs typeface="Times New Roman" pitchFamily="18" charset="0"/>
                <a:sym typeface="Symbol" pitchFamily="18" charset="2"/>
              </a:rPr>
              <a:t>This value is independent of the input size. </a:t>
            </a:r>
            <a:endParaRPr lang="ru-RU" dirty="0" smtClean="0">
              <a:solidFill>
                <a:schemeClr val="accent2"/>
              </a:solidFill>
              <a:cs typeface="Times New Roman" pitchFamily="18" charset="0"/>
              <a:sym typeface="Symbol" pitchFamily="18" charset="2"/>
            </a:endParaRPr>
          </a:p>
          <a:p>
            <a:pPr eaLnBrk="1" hangingPunct="1"/>
            <a:endParaRPr lang="ru-RU" dirty="0" smtClean="0">
              <a:solidFill>
                <a:schemeClr val="accent2"/>
              </a:solidFill>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4000" dirty="0" smtClean="0"/>
              <a:t>How to find good representatives</a:t>
            </a:r>
            <a:endParaRPr lang="ru-RU" sz="4000" dirty="0" smtClean="0"/>
          </a:p>
        </p:txBody>
      </p:sp>
      <p:sp>
        <p:nvSpPr>
          <p:cNvPr id="25603" name="Rectangle 3"/>
          <p:cNvSpPr>
            <a:spLocks noGrp="1" noChangeArrowheads="1"/>
          </p:cNvSpPr>
          <p:nvPr>
            <p:ph type="body" idx="1"/>
          </p:nvPr>
        </p:nvSpPr>
        <p:spPr>
          <a:xfrm>
            <a:off x="457200" y="1371600"/>
            <a:ext cx="8153400" cy="4754563"/>
          </a:xfrm>
        </p:spPr>
        <p:txBody>
          <a:bodyPr/>
          <a:lstStyle/>
          <a:p>
            <a:r>
              <a:rPr lang="en-US" sz="2400" dirty="0" smtClean="0"/>
              <a:t>Consider a fixed district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and denote by OPT</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the makespan of the best schedule in this district. In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the assignments of the big jobs to their machines are fixed, and we denote by </a:t>
            </a:r>
            <a:r>
              <a:rPr lang="en-US" sz="2400" i="1" dirty="0" smtClean="0"/>
              <a:t>B</a:t>
            </a:r>
            <a:r>
              <a:rPr lang="en-US" sz="2400" i="1" baseline="-25000" dirty="0" smtClean="0"/>
              <a:t>i</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 </a:t>
            </a:r>
            <a:r>
              <a:rPr lang="en-US" sz="2400" dirty="0" smtClean="0">
                <a:sym typeface="Symbol" pitchFamily="18" charset="2"/>
              </a:rPr>
              <a:t> </a:t>
            </a:r>
            <a:r>
              <a:rPr lang="en-US" sz="2400" dirty="0" smtClean="0"/>
              <a:t>(</a:t>
            </a:r>
            <a:r>
              <a:rPr lang="en-US" sz="2400" dirty="0" err="1" smtClean="0"/>
              <a:t>i</a:t>
            </a:r>
            <a:r>
              <a:rPr lang="en-US" sz="2400" dirty="0" smtClean="0"/>
              <a:t> = 1, 2) the total processing time of big jobs assigned to machine </a:t>
            </a:r>
            <a:r>
              <a:rPr lang="en-US" sz="2400" i="1" dirty="0" smtClean="0"/>
              <a:t>M</a:t>
            </a:r>
            <a:r>
              <a:rPr lang="en-US" sz="2400" i="1" baseline="-25000" dirty="0" smtClean="0"/>
              <a:t>i</a:t>
            </a:r>
            <a:r>
              <a:rPr lang="en-US" sz="2400" dirty="0" smtClean="0"/>
              <a:t>. </a:t>
            </a:r>
          </a:p>
          <a:p>
            <a:r>
              <a:rPr lang="en-US" sz="2400" i="1" dirty="0" smtClean="0"/>
              <a:t>T </a:t>
            </a:r>
            <a:r>
              <a:rPr lang="en-US" sz="2400" dirty="0" smtClean="0"/>
              <a:t>:= max{</a:t>
            </a:r>
            <a:r>
              <a:rPr lang="en-US" sz="2400" i="1" dirty="0" smtClean="0"/>
              <a:t>B</a:t>
            </a:r>
            <a:r>
              <a:rPr lang="en-US" sz="2400" i="1" baseline="-25000" dirty="0" smtClean="0"/>
              <a:t>i</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1</a:t>
            </a:r>
            <a:r>
              <a:rPr lang="ru-RU" sz="2400" b="1" baseline="30000" dirty="0" smtClean="0">
                <a:cs typeface="Times New Roman" pitchFamily="18" charset="0"/>
                <a:sym typeface="Symbol" pitchFamily="18" charset="2"/>
              </a:rPr>
              <a:t>)</a:t>
            </a:r>
            <a:r>
              <a:rPr lang="en-US" sz="2400" dirty="0" smtClean="0"/>
              <a:t>, </a:t>
            </a:r>
            <a:r>
              <a:rPr lang="en-US" sz="2400" i="1" dirty="0" smtClean="0"/>
              <a:t>B</a:t>
            </a:r>
            <a:r>
              <a:rPr lang="en-US" sz="2400" i="1" baseline="-25000" dirty="0" smtClean="0"/>
              <a:t>i</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2</a:t>
            </a:r>
            <a:r>
              <a:rPr lang="ru-RU" sz="2400" b="1" baseline="30000" dirty="0" smtClean="0">
                <a:cs typeface="Times New Roman" pitchFamily="18" charset="0"/>
                <a:sym typeface="Symbol" pitchFamily="18" charset="2"/>
              </a:rPr>
              <a:t>)</a:t>
            </a:r>
            <a:r>
              <a:rPr lang="en-US" sz="2400" dirty="0" smtClean="0"/>
              <a:t>} </a:t>
            </a:r>
            <a:r>
              <a:rPr lang="en-US" sz="2400" dirty="0" smtClean="0">
                <a:sym typeface="Symbol" pitchFamily="18" charset="2"/>
              </a:rPr>
              <a:t> </a:t>
            </a:r>
            <a:r>
              <a:rPr lang="en-US" sz="2400" dirty="0" smtClean="0"/>
              <a:t>OPT</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a:t>
            </a:r>
            <a:endParaRPr lang="ru-RU" sz="2400" b="1" baseline="30000" dirty="0" smtClean="0">
              <a:cs typeface="Times New Roman" pitchFamily="18" charset="0"/>
              <a:sym typeface="Symbol" pitchFamily="18" charset="2"/>
            </a:endParaRPr>
          </a:p>
          <a:p>
            <a:r>
              <a:rPr lang="en-US" sz="2400" dirty="0" smtClean="0"/>
              <a:t>We assign the small jobs one by one to the machines; every time a job is assigned, it is put on the machine with the currently smaller workload</a:t>
            </a:r>
            <a:r>
              <a:rPr lang="ru-RU" sz="2400" dirty="0" smtClean="0"/>
              <a:t>. </a:t>
            </a:r>
          </a:p>
          <a:p>
            <a:r>
              <a:rPr lang="en-US" sz="2400" dirty="0" smtClean="0"/>
              <a:t>The resulting schedule </a:t>
            </a:r>
            <a:r>
              <a:rPr lang="el-GR" sz="2400" dirty="0" smtClean="0">
                <a:cs typeface="Times New Roman" pitchFamily="18" charset="0"/>
              </a:rPr>
              <a:t>σ</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 </a:t>
            </a:r>
            <a:r>
              <a:rPr lang="en-US" sz="2400" dirty="0" smtClean="0"/>
              <a:t>with makespan </a:t>
            </a:r>
            <a:r>
              <a:rPr lang="en-US" sz="2400" i="1" dirty="0" smtClean="0">
                <a:cs typeface="Times New Roman" pitchFamily="18" charset="0"/>
                <a:sym typeface="Symbol" pitchFamily="18" charset="2"/>
              </a:rPr>
              <a:t>A</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is our representative for the district </a:t>
            </a:r>
            <a:r>
              <a:rPr lang="el-GR" sz="2400" b="1" i="1" dirty="0" smtClean="0">
                <a:cs typeface="Times New Roman" pitchFamily="18" charset="0"/>
                <a:sym typeface="Symbol" pitchFamily="18" charset="2"/>
              </a:rPr>
              <a:t>Φ</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Clearly, </a:t>
            </a:r>
            <a:r>
              <a:rPr lang="el-GR" sz="2400" dirty="0" smtClean="0">
                <a:cs typeface="Times New Roman" pitchFamily="18" charset="0"/>
              </a:rPr>
              <a:t>σ</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dirty="0" smtClean="0"/>
              <a:t> is computable in polynomial time. </a:t>
            </a:r>
            <a:endParaRPr lang="en-US" sz="2400" dirty="0"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dirty="0" smtClean="0"/>
              <a:t>How close is </a:t>
            </a:r>
            <a:r>
              <a:rPr lang="en-US" i="1" dirty="0" smtClean="0">
                <a:cs typeface="Times New Roman" pitchFamily="18" charset="0"/>
                <a:sym typeface="Symbol" pitchFamily="18" charset="2"/>
              </a:rPr>
              <a:t>A</a:t>
            </a:r>
            <a:r>
              <a:rPr lang="ru-RU" b="1" baseline="30000" dirty="0" smtClean="0">
                <a:cs typeface="Times New Roman" pitchFamily="18" charset="0"/>
                <a:sym typeface="Symbol" pitchFamily="18" charset="2"/>
              </a:rPr>
              <a:t>(</a:t>
            </a:r>
            <a:r>
              <a:rPr lang="en-US" b="1" i="1" baseline="30000" dirty="0" smtClean="0">
                <a:cs typeface="Times New Roman" pitchFamily="18" charset="0"/>
                <a:sym typeface="Symbol" pitchFamily="18" charset="2"/>
              </a:rPr>
              <a:t>l</a:t>
            </a:r>
            <a:r>
              <a:rPr lang="ru-RU" b="1" baseline="30000" dirty="0" smtClean="0">
                <a:cs typeface="Times New Roman" pitchFamily="18" charset="0"/>
                <a:sym typeface="Symbol" pitchFamily="18" charset="2"/>
              </a:rPr>
              <a:t>)</a:t>
            </a:r>
            <a:r>
              <a:rPr lang="en-US" dirty="0" smtClean="0"/>
              <a:t> to OPT</a:t>
            </a:r>
            <a:r>
              <a:rPr lang="ru-RU" b="1" baseline="30000" dirty="0" smtClean="0">
                <a:cs typeface="Times New Roman" pitchFamily="18" charset="0"/>
                <a:sym typeface="Symbol" pitchFamily="18" charset="2"/>
              </a:rPr>
              <a:t>(</a:t>
            </a:r>
            <a:r>
              <a:rPr lang="en-US" b="1" i="1" baseline="30000" dirty="0" smtClean="0">
                <a:cs typeface="Times New Roman" pitchFamily="18" charset="0"/>
                <a:sym typeface="Symbol" pitchFamily="18" charset="2"/>
              </a:rPr>
              <a:t>l</a:t>
            </a:r>
            <a:r>
              <a:rPr lang="ru-RU" b="1" baseline="30000" dirty="0" smtClean="0">
                <a:cs typeface="Times New Roman" pitchFamily="18" charset="0"/>
                <a:sym typeface="Symbol" pitchFamily="18" charset="2"/>
              </a:rPr>
              <a:t>)</a:t>
            </a:r>
            <a:r>
              <a:rPr lang="en-US" b="1" baseline="30000" dirty="0" smtClean="0">
                <a:cs typeface="Times New Roman" pitchFamily="18" charset="0"/>
                <a:sym typeface="Symbol" pitchFamily="18" charset="2"/>
              </a:rPr>
              <a:t> </a:t>
            </a:r>
            <a:r>
              <a:rPr lang="en-US" dirty="0" smtClean="0"/>
              <a:t>?</a:t>
            </a:r>
            <a:endParaRPr lang="ru-RU" dirty="0" smtClean="0"/>
          </a:p>
        </p:txBody>
      </p:sp>
      <p:sp>
        <p:nvSpPr>
          <p:cNvPr id="26627" name="Rectangle 3"/>
          <p:cNvSpPr>
            <a:spLocks noGrp="1" noChangeArrowheads="1"/>
          </p:cNvSpPr>
          <p:nvPr>
            <p:ph type="body" idx="1"/>
          </p:nvPr>
        </p:nvSpPr>
        <p:spPr/>
        <p:txBody>
          <a:bodyPr/>
          <a:lstStyle/>
          <a:p>
            <a:pPr marL="609600" indent="-609600" eaLnBrk="1" hangingPunct="1">
              <a:buFont typeface="+mj-lt"/>
              <a:buAutoNum type="arabicPeriod"/>
            </a:pPr>
            <a:r>
              <a:rPr lang="en-US" sz="2800" dirty="0" smtClean="0"/>
              <a:t>In case</a:t>
            </a:r>
            <a:r>
              <a:rPr lang="ru-RU" sz="2800" dirty="0" smtClean="0"/>
              <a:t> </a:t>
            </a:r>
            <a:r>
              <a:rPr lang="en-US" sz="2800" i="1" dirty="0" smtClean="0">
                <a:cs typeface="Times New Roman" pitchFamily="18" charset="0"/>
                <a:sym typeface="Symbol" pitchFamily="18" charset="2"/>
              </a:rPr>
              <a:t>A</a:t>
            </a:r>
            <a:r>
              <a:rPr lang="ru-RU" sz="2800" b="1" baseline="30000" dirty="0" smtClean="0">
                <a:cs typeface="Times New Roman" pitchFamily="18" charset="0"/>
                <a:sym typeface="Symbol" pitchFamily="18" charset="2"/>
              </a:rPr>
              <a:t>(</a:t>
            </a:r>
            <a:r>
              <a:rPr lang="en-US" sz="2800" b="1" i="1" baseline="30000" dirty="0" smtClean="0">
                <a:cs typeface="Times New Roman" pitchFamily="18" charset="0"/>
                <a:sym typeface="Symbol" pitchFamily="18" charset="2"/>
              </a:rPr>
              <a:t>l</a:t>
            </a:r>
            <a:r>
              <a:rPr lang="ru-RU" sz="2800" b="1" baseline="30000" dirty="0" smtClean="0">
                <a:cs typeface="Times New Roman" pitchFamily="18" charset="0"/>
                <a:sym typeface="Symbol" pitchFamily="18" charset="2"/>
              </a:rPr>
              <a:t>)</a:t>
            </a:r>
            <a:r>
              <a:rPr lang="ru-RU" sz="2800" dirty="0" smtClean="0"/>
              <a:t> =</a:t>
            </a:r>
            <a:r>
              <a:rPr lang="en-US" sz="2800" i="1" dirty="0" smtClean="0"/>
              <a:t>T</a:t>
            </a:r>
            <a:r>
              <a:rPr lang="en-US" sz="2800" dirty="0" smtClean="0"/>
              <a:t> holds,</a:t>
            </a:r>
            <a:r>
              <a:rPr lang="ru-RU" sz="2800" dirty="0" smtClean="0"/>
              <a:t> </a:t>
            </a:r>
            <a:r>
              <a:rPr lang="en-US" sz="2800" dirty="0" smtClean="0"/>
              <a:t>we have</a:t>
            </a:r>
            <a:r>
              <a:rPr lang="ru-RU" sz="2800" dirty="0" smtClean="0"/>
              <a:t> </a:t>
            </a:r>
            <a:r>
              <a:rPr lang="en-US" sz="2800" i="1" dirty="0" smtClean="0">
                <a:cs typeface="Times New Roman" pitchFamily="18" charset="0"/>
                <a:sym typeface="Symbol" pitchFamily="18" charset="2"/>
              </a:rPr>
              <a:t>A</a:t>
            </a:r>
            <a:r>
              <a:rPr lang="ru-RU" sz="2800" b="1" baseline="30000" dirty="0" smtClean="0">
                <a:cs typeface="Times New Roman" pitchFamily="18" charset="0"/>
                <a:sym typeface="Symbol" pitchFamily="18" charset="2"/>
              </a:rPr>
              <a:t>(</a:t>
            </a:r>
            <a:r>
              <a:rPr lang="en-US" sz="2800" b="1" i="1" baseline="30000" dirty="0" smtClean="0">
                <a:cs typeface="Times New Roman" pitchFamily="18" charset="0"/>
                <a:sym typeface="Symbol" pitchFamily="18" charset="2"/>
              </a:rPr>
              <a:t>l</a:t>
            </a:r>
            <a:r>
              <a:rPr lang="ru-RU" sz="2800" b="1" baseline="30000" dirty="0" smtClean="0">
                <a:cs typeface="Times New Roman" pitchFamily="18" charset="0"/>
                <a:sym typeface="Symbol" pitchFamily="18" charset="2"/>
              </a:rPr>
              <a:t>)</a:t>
            </a:r>
            <a:r>
              <a:rPr lang="ru-RU" sz="2800" dirty="0" smtClean="0"/>
              <a:t> =</a:t>
            </a:r>
            <a:r>
              <a:rPr lang="en-US" sz="2800" dirty="0" smtClean="0"/>
              <a:t> OPT</a:t>
            </a:r>
            <a:r>
              <a:rPr lang="ru-RU" sz="2800" b="1" baseline="30000" dirty="0" smtClean="0">
                <a:cs typeface="Times New Roman" pitchFamily="18" charset="0"/>
                <a:sym typeface="Symbol" pitchFamily="18" charset="2"/>
              </a:rPr>
              <a:t>(</a:t>
            </a:r>
            <a:r>
              <a:rPr lang="en-US" sz="2800" b="1" i="1" baseline="30000" dirty="0" smtClean="0">
                <a:cs typeface="Times New Roman" pitchFamily="18" charset="0"/>
                <a:sym typeface="Symbol" pitchFamily="18" charset="2"/>
              </a:rPr>
              <a:t>l</a:t>
            </a:r>
            <a:r>
              <a:rPr lang="ru-RU" sz="2800" b="1" baseline="30000" dirty="0" smtClean="0">
                <a:cs typeface="Times New Roman" pitchFamily="18" charset="0"/>
                <a:sym typeface="Symbol" pitchFamily="18" charset="2"/>
              </a:rPr>
              <a:t>)</a:t>
            </a:r>
            <a:r>
              <a:rPr lang="ru-RU" sz="2800" dirty="0" smtClean="0"/>
              <a:t>.</a:t>
            </a:r>
            <a:endParaRPr lang="en-US" sz="2800" dirty="0" smtClean="0"/>
          </a:p>
          <a:p>
            <a:pPr marL="514350" indent="-514350">
              <a:buFont typeface="+mj-lt"/>
              <a:buAutoNum type="arabicPeriod"/>
            </a:pPr>
            <a:r>
              <a:rPr lang="en-US" sz="2800" dirty="0" smtClean="0"/>
              <a:t> In case</a:t>
            </a:r>
            <a:r>
              <a:rPr lang="ru-RU" sz="2800" dirty="0" smtClean="0"/>
              <a:t> </a:t>
            </a:r>
            <a:r>
              <a:rPr lang="en-US" sz="2800" i="1" dirty="0" smtClean="0">
                <a:cs typeface="Times New Roman" pitchFamily="18" charset="0"/>
                <a:sym typeface="Symbol" pitchFamily="18" charset="2"/>
              </a:rPr>
              <a:t>A</a:t>
            </a:r>
            <a:r>
              <a:rPr lang="ru-RU" sz="2800" b="1" baseline="30000" dirty="0" smtClean="0">
                <a:cs typeface="Times New Roman" pitchFamily="18" charset="0"/>
                <a:sym typeface="Symbol" pitchFamily="18" charset="2"/>
              </a:rPr>
              <a:t>(</a:t>
            </a:r>
            <a:r>
              <a:rPr lang="en-US" sz="2800" b="1" i="1" baseline="30000" dirty="0" smtClean="0">
                <a:cs typeface="Times New Roman" pitchFamily="18" charset="0"/>
                <a:sym typeface="Symbol" pitchFamily="18" charset="2"/>
              </a:rPr>
              <a:t>l</a:t>
            </a:r>
            <a:r>
              <a:rPr lang="ru-RU" sz="2800" b="1" baseline="30000" dirty="0" smtClean="0">
                <a:cs typeface="Times New Roman" pitchFamily="18" charset="0"/>
                <a:sym typeface="Symbol" pitchFamily="18" charset="2"/>
              </a:rPr>
              <a:t>)</a:t>
            </a:r>
            <a:r>
              <a:rPr lang="ru-RU" sz="2800" dirty="0" smtClean="0"/>
              <a:t> </a:t>
            </a:r>
            <a:r>
              <a:rPr lang="en-US" sz="2800" dirty="0" smtClean="0"/>
              <a:t>&gt;</a:t>
            </a:r>
            <a:r>
              <a:rPr lang="en-US" sz="2800" i="1" dirty="0" smtClean="0"/>
              <a:t>T </a:t>
            </a:r>
            <a:r>
              <a:rPr lang="en-US" sz="2800" dirty="0" smtClean="0"/>
              <a:t>holds, we consider the machine </a:t>
            </a:r>
            <a:r>
              <a:rPr lang="en-US" sz="2800" i="1" dirty="0" smtClean="0"/>
              <a:t>M</a:t>
            </a:r>
            <a:r>
              <a:rPr lang="en-US" sz="2800" i="1" baseline="-25000" dirty="0" smtClean="0"/>
              <a:t>i</a:t>
            </a:r>
            <a:r>
              <a:rPr lang="en-US" sz="2800" dirty="0" smtClean="0"/>
              <a:t> with higher workload in the schedule </a:t>
            </a:r>
            <a:r>
              <a:rPr lang="el-GR" sz="2800" dirty="0" smtClean="0">
                <a:cs typeface="Times New Roman" pitchFamily="18" charset="0"/>
              </a:rPr>
              <a:t>σ</a:t>
            </a:r>
            <a:r>
              <a:rPr lang="ru-RU" sz="2800" b="1" baseline="30000" dirty="0" smtClean="0">
                <a:cs typeface="Times New Roman" pitchFamily="18" charset="0"/>
                <a:sym typeface="Symbol" pitchFamily="18" charset="2"/>
              </a:rPr>
              <a:t>(</a:t>
            </a:r>
            <a:r>
              <a:rPr lang="en-US" sz="2800" b="1" i="1" baseline="30000" dirty="0" smtClean="0">
                <a:cs typeface="Times New Roman" pitchFamily="18" charset="0"/>
                <a:sym typeface="Symbol" pitchFamily="18" charset="2"/>
              </a:rPr>
              <a:t>l</a:t>
            </a:r>
            <a:r>
              <a:rPr lang="ru-RU" sz="2800" b="1" baseline="30000" dirty="0" smtClean="0">
                <a:cs typeface="Times New Roman" pitchFamily="18" charset="0"/>
                <a:sym typeface="Symbol" pitchFamily="18" charset="2"/>
              </a:rPr>
              <a:t>)</a:t>
            </a:r>
            <a:r>
              <a:rPr lang="el-GR" sz="2800" dirty="0" smtClean="0"/>
              <a:t>.</a:t>
            </a:r>
            <a:endParaRPr lang="ru-RU" sz="2800" dirty="0" smtClean="0"/>
          </a:p>
          <a:p>
            <a:pPr marL="990600" lvl="1" indent="-533400" eaLnBrk="1" hangingPunct="1">
              <a:buFontTx/>
              <a:buChar char="•"/>
            </a:pPr>
            <a:r>
              <a:rPr lang="en-US" sz="2400" dirty="0" smtClean="0">
                <a:cs typeface="Times New Roman" pitchFamily="18" charset="0"/>
                <a:sym typeface="Symbol" pitchFamily="18" charset="2"/>
              </a:rPr>
              <a:t>Then the last job that was assigned to </a:t>
            </a:r>
            <a:r>
              <a:rPr lang="en-US" sz="2400" i="1" dirty="0" smtClean="0"/>
              <a:t>M</a:t>
            </a:r>
            <a:r>
              <a:rPr lang="en-US" sz="2400" i="1" baseline="-25000" dirty="0" smtClean="0"/>
              <a:t>i</a:t>
            </a:r>
            <a:r>
              <a:rPr lang="en-US" sz="2400" dirty="0" smtClean="0">
                <a:cs typeface="Times New Roman" pitchFamily="18" charset="0"/>
                <a:sym typeface="Symbol" pitchFamily="18" charset="2"/>
              </a:rPr>
              <a:t> is a small job and thus has processing time at most </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a:t>
            </a:r>
            <a:r>
              <a:rPr lang="ru-RU" sz="2400" i="1" dirty="0" smtClean="0">
                <a:cs typeface="Times New Roman" pitchFamily="18" charset="0"/>
                <a:sym typeface="Symbol" pitchFamily="18" charset="2"/>
              </a:rPr>
              <a:t>.</a:t>
            </a:r>
            <a:r>
              <a:rPr lang="ru-RU" sz="2400" dirty="0" smtClean="0">
                <a:cs typeface="Times New Roman" pitchFamily="18" charset="0"/>
                <a:sym typeface="Symbol" pitchFamily="18" charset="2"/>
              </a:rPr>
              <a:t> </a:t>
            </a:r>
          </a:p>
          <a:p>
            <a:pPr marL="990600" lvl="1" indent="-533400" eaLnBrk="1" hangingPunct="1">
              <a:buFontTx/>
              <a:buChar char="•"/>
            </a:pPr>
            <a:r>
              <a:rPr lang="en-US" sz="2400" dirty="0" smtClean="0">
                <a:cs typeface="Times New Roman" pitchFamily="18" charset="0"/>
                <a:sym typeface="Symbol" pitchFamily="18" charset="2"/>
              </a:rPr>
              <a:t>At the moment when this small job was assigned to </a:t>
            </a:r>
            <a:r>
              <a:rPr lang="en-US" sz="2400" i="1" dirty="0" smtClean="0"/>
              <a:t>M</a:t>
            </a:r>
            <a:r>
              <a:rPr lang="en-US" sz="2400" i="1" baseline="-25000" dirty="0" smtClean="0"/>
              <a:t>i </a:t>
            </a:r>
            <a:r>
              <a:rPr lang="en-US" sz="2400" dirty="0" smtClean="0"/>
              <a:t>the workload of </a:t>
            </a:r>
            <a:r>
              <a:rPr lang="en-US" sz="2400" i="1" dirty="0" smtClean="0"/>
              <a:t>M</a:t>
            </a:r>
            <a:r>
              <a:rPr lang="en-US" sz="2400" i="1" baseline="-25000" dirty="0" smtClean="0"/>
              <a:t>i  </a:t>
            </a:r>
            <a:r>
              <a:rPr lang="en-US" sz="2400" dirty="0" smtClean="0"/>
              <a:t>was at most</a:t>
            </a:r>
            <a:r>
              <a:rPr lang="ru-RU"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sum</a:t>
            </a:r>
            <a:r>
              <a:rPr lang="en-US" sz="2400" i="1" baseline="-25000" dirty="0" smtClean="0">
                <a:cs typeface="Times New Roman" pitchFamily="18" charset="0"/>
                <a:sym typeface="Symbol" pitchFamily="18" charset="2"/>
              </a:rPr>
              <a:t> </a:t>
            </a:r>
            <a:r>
              <a:rPr lang="en-US" sz="2400" b="1" dirty="0" smtClean="0">
                <a:cs typeface="Times New Roman" pitchFamily="18" charset="0"/>
                <a:sym typeface="Symbol" pitchFamily="18" charset="2"/>
              </a:rPr>
              <a:t>/</a:t>
            </a:r>
            <a:r>
              <a:rPr lang="en-US" sz="2400" dirty="0" smtClean="0">
                <a:cs typeface="Times New Roman" pitchFamily="18" charset="0"/>
                <a:sym typeface="Symbol" pitchFamily="18" charset="2"/>
              </a:rPr>
              <a:t> 2.</a:t>
            </a:r>
          </a:p>
          <a:p>
            <a:pPr marL="990600" lvl="1" indent="-533400" eaLnBrk="1" hangingPunct="1">
              <a:buFontTx/>
              <a:buChar char="•"/>
            </a:pPr>
            <a:r>
              <a:rPr lang="en-US" sz="2400" i="1" dirty="0" smtClean="0">
                <a:cs typeface="Times New Roman" pitchFamily="18" charset="0"/>
                <a:sym typeface="Symbol" pitchFamily="18" charset="2"/>
              </a:rPr>
              <a:t>A</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 </a:t>
            </a:r>
            <a:r>
              <a:rPr lang="ru-RU" sz="2400" b="1" dirty="0" smtClean="0">
                <a:cs typeface="Times New Roman" pitchFamily="18" charset="0"/>
                <a:sym typeface="Symbol" pitchFamily="18" charset="2"/>
              </a:rPr>
              <a:t></a:t>
            </a:r>
            <a:r>
              <a:rPr lang="en-US" sz="2400" b="1"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sum</a:t>
            </a:r>
            <a:r>
              <a:rPr lang="en-US" sz="2400" i="1" baseline="-25000" dirty="0" smtClean="0">
                <a:cs typeface="Times New Roman" pitchFamily="18" charset="0"/>
                <a:sym typeface="Symbol" pitchFamily="18" charset="2"/>
              </a:rPr>
              <a:t> </a:t>
            </a:r>
            <a:r>
              <a:rPr lang="en-US" sz="2400" b="1" dirty="0" smtClean="0">
                <a:cs typeface="Times New Roman" pitchFamily="18" charset="0"/>
                <a:sym typeface="Symbol" pitchFamily="18" charset="2"/>
              </a:rPr>
              <a:t>/</a:t>
            </a:r>
            <a:r>
              <a:rPr lang="en-US" sz="2400" dirty="0" smtClean="0">
                <a:cs typeface="Times New Roman" pitchFamily="18" charset="0"/>
                <a:sym typeface="Symbol" pitchFamily="18" charset="2"/>
              </a:rPr>
              <a:t> 2) + </a:t>
            </a:r>
            <a:r>
              <a:rPr lang="el-GR" sz="2400" dirty="0" smtClean="0">
                <a:cs typeface="Times New Roman" pitchFamily="18" charset="0"/>
                <a:sym typeface="Symbol" pitchFamily="18" charset="2"/>
              </a:rPr>
              <a:t>ε</a:t>
            </a:r>
            <a:r>
              <a:rPr lang="en-US" sz="2400" i="1" dirty="0" smtClean="0">
                <a:cs typeface="Times New Roman" pitchFamily="18" charset="0"/>
                <a:sym typeface="Symbol" pitchFamily="18" charset="2"/>
              </a:rPr>
              <a:t>L </a:t>
            </a:r>
            <a:r>
              <a:rPr lang="en-US" sz="2400" dirty="0" smtClean="0">
                <a:cs typeface="Times New Roman" pitchFamily="18" charset="0"/>
                <a:sym typeface="Symbol" pitchFamily="18" charset="2"/>
              </a:rPr>
              <a:t> (1 + </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)OPT  (1 + </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)OPT</a:t>
            </a:r>
            <a:r>
              <a:rPr lang="ru-RU" sz="2400" b="1" baseline="30000" dirty="0" smtClean="0">
                <a:cs typeface="Times New Roman" pitchFamily="18" charset="0"/>
                <a:sym typeface="Symbol" pitchFamily="18" charset="2"/>
              </a:rPr>
              <a:t>(</a:t>
            </a:r>
            <a:r>
              <a:rPr lang="en-US" sz="2400" b="1" i="1" baseline="30000" dirty="0" smtClean="0">
                <a:cs typeface="Times New Roman" pitchFamily="18" charset="0"/>
                <a:sym typeface="Symbol" pitchFamily="18" charset="2"/>
              </a:rPr>
              <a:t>l</a:t>
            </a:r>
            <a:r>
              <a:rPr lang="ru-RU" sz="2400" b="1" baseline="30000" dirty="0" smtClean="0">
                <a:cs typeface="Times New Roman" pitchFamily="18" charset="0"/>
                <a:sym typeface="Symbol" pitchFamily="18" charset="2"/>
              </a:rPr>
              <a:t>)</a:t>
            </a:r>
            <a:r>
              <a:rPr lang="en-US" sz="2400" b="1" baseline="30000" dirty="0" smtClean="0">
                <a:cs typeface="Times New Roman" pitchFamily="18" charset="0"/>
                <a:sym typeface="Symbol" pitchFamily="18" charset="2"/>
              </a:rPr>
              <a:t> </a:t>
            </a:r>
            <a:endParaRPr lang="en-US" sz="2400" b="1" baseline="30000" dirty="0" smtClean="0">
              <a:cs typeface="Times New Roman" pitchFamily="18" charset="0"/>
              <a:sym typeface="Symbol" pitchFamily="18" charset="2"/>
            </a:endParaRPr>
          </a:p>
          <a:p>
            <a:pPr marL="990600" lvl="1" indent="-533400" eaLnBrk="1" hangingPunct="1">
              <a:buFontTx/>
              <a:buChar char="•"/>
            </a:pPr>
            <a:endParaRPr lang="en-US" sz="2400" b="1" baseline="30000" dirty="0" smtClean="0">
              <a:cs typeface="Times New Roman" pitchFamily="18" charset="0"/>
              <a:sym typeface="Symbol" pitchFamily="18" charset="2"/>
            </a:endParaRPr>
          </a:p>
          <a:p>
            <a:pPr marL="990600" lvl="1" indent="-533400" eaLnBrk="1" hangingPunct="1">
              <a:buNone/>
            </a:pPr>
            <a:r>
              <a:rPr lang="en-US" sz="3200" dirty="0" smtClean="0">
                <a:solidFill>
                  <a:srgbClr val="0000FF"/>
                </a:solidFill>
              </a:rPr>
              <a:t>We obtain the </a:t>
            </a:r>
            <a:r>
              <a:rPr lang="en-US" sz="3200" dirty="0" smtClean="0">
                <a:solidFill>
                  <a:srgbClr val="0000FF"/>
                </a:solidFill>
              </a:rPr>
              <a:t>second </a:t>
            </a:r>
            <a:r>
              <a:rPr lang="en-US" sz="3200" dirty="0" smtClean="0">
                <a:solidFill>
                  <a:srgbClr val="0000FF"/>
                </a:solidFill>
              </a:rPr>
              <a:t>PTAS, say </a:t>
            </a:r>
            <a:r>
              <a:rPr lang="en-US" sz="3200" dirty="0" smtClean="0">
                <a:solidFill>
                  <a:srgbClr val="0000FF"/>
                </a:solidFill>
              </a:rPr>
              <a:t>PTAS-2.</a:t>
            </a:r>
            <a:endParaRPr lang="ru-RU" sz="3200" dirty="0" smtClean="0">
              <a:solidFill>
                <a:srgbClr val="0000FF"/>
              </a:solidFill>
            </a:endParaRPr>
          </a:p>
          <a:p>
            <a:pPr marL="990600" lvl="1" indent="-533400" eaLnBrk="1" hangingPunct="1">
              <a:buFontTx/>
              <a:buChar char="•"/>
            </a:pPr>
            <a:endParaRPr lang="en-US" sz="2400" b="1" baseline="30000" dirty="0" smtClean="0">
              <a:solidFill>
                <a:srgbClr val="0000FF"/>
              </a:solidFill>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3600" dirty="0" smtClean="0"/>
              <a:t>Structuring the execution of an algorithm</a:t>
            </a:r>
            <a:endParaRPr lang="ru-RU" sz="4000" dirty="0" smtClean="0"/>
          </a:p>
        </p:txBody>
      </p:sp>
      <p:sp>
        <p:nvSpPr>
          <p:cNvPr id="29699" name="Rectangle 3"/>
          <p:cNvSpPr>
            <a:spLocks noGrp="1" noChangeArrowheads="1"/>
          </p:cNvSpPr>
          <p:nvPr>
            <p:ph type="body" idx="1"/>
          </p:nvPr>
        </p:nvSpPr>
        <p:spPr/>
        <p:txBody>
          <a:bodyPr/>
          <a:lstStyle/>
          <a:p>
            <a:r>
              <a:rPr lang="en-US" sz="2400" dirty="0" smtClean="0"/>
              <a:t>The </a:t>
            </a:r>
            <a:r>
              <a:rPr lang="en-US" sz="2400" dirty="0" smtClean="0"/>
              <a:t>main idea is to take an exact but slow algorithm A, and to interact </a:t>
            </a:r>
            <a:r>
              <a:rPr lang="en-US" sz="2400" dirty="0" smtClean="0"/>
              <a:t>with it </a:t>
            </a:r>
            <a:r>
              <a:rPr lang="en-US" sz="2400" dirty="0" smtClean="0"/>
              <a:t>while it is working</a:t>
            </a:r>
            <a:r>
              <a:rPr lang="en-US" sz="2400" dirty="0" smtClean="0"/>
              <a:t>.</a:t>
            </a:r>
          </a:p>
          <a:p>
            <a:r>
              <a:rPr lang="en-US" sz="2400" dirty="0" smtClean="0"/>
              <a:t>The </a:t>
            </a:r>
            <a:r>
              <a:rPr lang="en-US" sz="2400" dirty="0" smtClean="0"/>
              <a:t>algorithm accumulates a lot of auxiliary </a:t>
            </a:r>
            <a:r>
              <a:rPr lang="en-US" sz="2400" dirty="0" smtClean="0"/>
              <a:t>data during </a:t>
            </a:r>
            <a:r>
              <a:rPr lang="en-US" sz="2400" dirty="0" smtClean="0"/>
              <a:t>its execution, then we may remove part of this data and clean up </a:t>
            </a:r>
            <a:r>
              <a:rPr lang="en-US" sz="2400" dirty="0" smtClean="0"/>
              <a:t>the algorithm’s </a:t>
            </a:r>
            <a:r>
              <a:rPr lang="en-US" sz="2400" dirty="0" smtClean="0"/>
              <a:t>memory. As a result the algorithm becomes faster (since there </a:t>
            </a:r>
            <a:r>
              <a:rPr lang="en-US" sz="2400" dirty="0" smtClean="0"/>
              <a:t>is less </a:t>
            </a:r>
            <a:r>
              <a:rPr lang="en-US" sz="2400" dirty="0" smtClean="0"/>
              <a:t>data to process) and generates an incorrect output (since </a:t>
            </a:r>
            <a:r>
              <a:rPr lang="en-US" sz="2400" dirty="0" smtClean="0"/>
              <a:t>the removal of data </a:t>
            </a:r>
            <a:r>
              <a:rPr lang="en-US" sz="2400" dirty="0" smtClean="0"/>
              <a:t>introduces errors</a:t>
            </a:r>
            <a:r>
              <a:rPr lang="en-US" sz="2400" dirty="0" smtClean="0"/>
              <a:t>).</a:t>
            </a:r>
          </a:p>
          <a:p>
            <a:r>
              <a:rPr lang="en-US" sz="2400" dirty="0" smtClean="0"/>
              <a:t>In the ideal case, the time complexity of the </a:t>
            </a:r>
            <a:r>
              <a:rPr lang="en-US" sz="2400" dirty="0" smtClean="0"/>
              <a:t>algorithm becomes </a:t>
            </a:r>
            <a:r>
              <a:rPr lang="en-US" sz="2400" dirty="0" smtClean="0"/>
              <a:t>polynomial and the incorrect output constitutes a good </a:t>
            </a:r>
            <a:r>
              <a:rPr lang="en-US" sz="2400" dirty="0" smtClean="0"/>
              <a:t>approximation of </a:t>
            </a:r>
            <a:r>
              <a:rPr lang="en-US" sz="2400" dirty="0" smtClean="0"/>
              <a:t>the true optimum.</a:t>
            </a:r>
            <a:endParaRPr lang="ru-RU"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Some ideas</a:t>
            </a:r>
            <a:endParaRPr lang="ru-RU" dirty="0"/>
          </a:p>
        </p:txBody>
      </p:sp>
      <p:sp>
        <p:nvSpPr>
          <p:cNvPr id="3" name="Содержимое 2"/>
          <p:cNvSpPr>
            <a:spLocks noGrp="1"/>
          </p:cNvSpPr>
          <p:nvPr>
            <p:ph idx="1"/>
          </p:nvPr>
        </p:nvSpPr>
        <p:spPr/>
        <p:txBody>
          <a:bodyPr/>
          <a:lstStyle/>
          <a:p>
            <a:r>
              <a:rPr lang="en-US" dirty="0" smtClean="0"/>
              <a:t>This approach can only work out if the algorithm itself is highly </a:t>
            </a:r>
            <a:r>
              <a:rPr lang="en-US" dirty="0" smtClean="0"/>
              <a:t>structured.</a:t>
            </a:r>
          </a:p>
          <a:p>
            <a:r>
              <a:rPr lang="en-US" dirty="0" smtClean="0"/>
              <a:t>Let us consider rather </a:t>
            </a:r>
            <a:r>
              <a:rPr lang="en-US" dirty="0" smtClean="0"/>
              <a:t>primitive algorithms that do </a:t>
            </a:r>
            <a:r>
              <a:rPr lang="en-US" dirty="0" smtClean="0"/>
              <a:t>not even </a:t>
            </a:r>
            <a:r>
              <a:rPr lang="en-US" dirty="0" smtClean="0"/>
              <a:t>try to optimize something. They simply generate all feasible solutions </a:t>
            </a:r>
            <a:r>
              <a:rPr lang="en-US" dirty="0" smtClean="0"/>
              <a:t>and only </a:t>
            </a:r>
            <a:r>
              <a:rPr lang="en-US" dirty="0" smtClean="0"/>
              <a:t>suppress obvious duplicates. They are of a severely restricted form </a:t>
            </a:r>
            <a:r>
              <a:rPr lang="en-US" dirty="0" smtClean="0"/>
              <a:t>and work </a:t>
            </a:r>
            <a:r>
              <a:rPr lang="en-US" dirty="0" smtClean="0"/>
              <a:t>in a severely restricted environment.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4000" dirty="0" smtClean="0"/>
              <a:t>Fully Polynomial Time </a:t>
            </a:r>
            <a:br>
              <a:rPr lang="en-US" sz="4000" dirty="0" smtClean="0"/>
            </a:br>
            <a:r>
              <a:rPr lang="en-US" sz="4000" dirty="0" smtClean="0"/>
              <a:t>Approximation Scheme </a:t>
            </a:r>
            <a:r>
              <a:rPr lang="ru-RU" sz="4000" dirty="0" smtClean="0"/>
              <a:t>(</a:t>
            </a:r>
            <a:r>
              <a:rPr lang="en-US" sz="4000" dirty="0" smtClean="0"/>
              <a:t>FPTAS)</a:t>
            </a:r>
            <a:endParaRPr lang="ru-RU" sz="4000" dirty="0" smtClean="0"/>
          </a:p>
        </p:txBody>
      </p:sp>
      <p:sp>
        <p:nvSpPr>
          <p:cNvPr id="9219" name="Rectangle 3"/>
          <p:cNvSpPr>
            <a:spLocks noGrp="1" noChangeArrowheads="1"/>
          </p:cNvSpPr>
          <p:nvPr>
            <p:ph type="body" idx="1"/>
          </p:nvPr>
        </p:nvSpPr>
        <p:spPr>
          <a:xfrm>
            <a:off x="381000" y="1600200"/>
            <a:ext cx="8305800" cy="4525963"/>
          </a:xfrm>
        </p:spPr>
        <p:txBody>
          <a:bodyPr/>
          <a:lstStyle/>
          <a:p>
            <a:pPr eaLnBrk="1" hangingPunct="1">
              <a:buFontTx/>
              <a:buNone/>
            </a:pPr>
            <a:r>
              <a:rPr lang="ru-RU" dirty="0" smtClean="0"/>
              <a:t>   </a:t>
            </a:r>
            <a:endParaRPr lang="en-US" dirty="0" smtClean="0"/>
          </a:p>
          <a:p>
            <a:r>
              <a:rPr lang="en-US" dirty="0" smtClean="0"/>
              <a:t>A fully polynomial time approximation scheme (FPTAS) for problem X is an approximation scheme whose time complexity is polynomial in the input size and also polynomial in  1</a:t>
            </a:r>
            <a:r>
              <a:rPr lang="en-US" b="1" dirty="0" smtClean="0"/>
              <a:t>/</a:t>
            </a:r>
            <a:r>
              <a:rPr lang="el-GR" b="1" dirty="0" smtClean="0">
                <a:cs typeface="Times New Roman" pitchFamily="18" charset="0"/>
              </a:rPr>
              <a:t>ε</a:t>
            </a:r>
            <a:r>
              <a:rPr lang="ru-RU" dirty="0" smtClean="0"/>
              <a:t>.    </a:t>
            </a:r>
            <a:endParaRPr lang="el-GR"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5400" smtClean="0"/>
              <a:t>P</a:t>
            </a:r>
            <a:r>
              <a:rPr lang="ru-RU" sz="5400" smtClean="0"/>
              <a:t>2</a:t>
            </a:r>
            <a:r>
              <a:rPr lang="en-US" sz="5400" smtClean="0"/>
              <a:t>||</a:t>
            </a:r>
            <a:r>
              <a:rPr lang="en-US" sz="5400" i="1" smtClean="0"/>
              <a:t>C</a:t>
            </a:r>
            <a:r>
              <a:rPr lang="en-US" sz="5400" baseline="-25000" smtClean="0"/>
              <a:t>max</a:t>
            </a:r>
          </a:p>
        </p:txBody>
      </p:sp>
      <p:sp>
        <p:nvSpPr>
          <p:cNvPr id="12291" name="Rectangle 3"/>
          <p:cNvSpPr>
            <a:spLocks noGrp="1" noChangeArrowheads="1"/>
          </p:cNvSpPr>
          <p:nvPr>
            <p:ph type="body" idx="1"/>
          </p:nvPr>
        </p:nvSpPr>
        <p:spPr/>
        <p:txBody>
          <a:bodyPr/>
          <a:lstStyle/>
          <a:p>
            <a:pPr eaLnBrk="1" hangingPunct="1"/>
            <a:r>
              <a:rPr lang="en-US" sz="2800" i="1" dirty="0" smtClean="0"/>
              <a:t>J</a:t>
            </a:r>
            <a:r>
              <a:rPr lang="en-US" sz="2800" dirty="0" smtClean="0"/>
              <a:t>={1,..., </a:t>
            </a:r>
            <a:r>
              <a:rPr lang="en-US" sz="2800" i="1" dirty="0" smtClean="0"/>
              <a:t>n</a:t>
            </a:r>
            <a:r>
              <a:rPr lang="en-US" sz="2800" dirty="0" smtClean="0"/>
              <a:t>} is set of jobs</a:t>
            </a:r>
            <a:r>
              <a:rPr lang="ru-RU" sz="2800" dirty="0" smtClean="0"/>
              <a:t>.</a:t>
            </a:r>
            <a:r>
              <a:rPr lang="en-US" sz="2800" dirty="0" smtClean="0"/>
              <a:t>  </a:t>
            </a:r>
          </a:p>
          <a:p>
            <a:pPr eaLnBrk="1" hangingPunct="1"/>
            <a:r>
              <a:rPr lang="en-US" sz="2800" i="1" dirty="0" smtClean="0"/>
              <a:t>M</a:t>
            </a:r>
            <a:r>
              <a:rPr lang="en-US" sz="2800" baseline="-25000" dirty="0" smtClean="0"/>
              <a:t>1</a:t>
            </a:r>
            <a:r>
              <a:rPr lang="en-US" sz="2800" dirty="0" smtClean="0"/>
              <a:t> and </a:t>
            </a:r>
            <a:r>
              <a:rPr lang="en-US" sz="2800" i="1" dirty="0" smtClean="0"/>
              <a:t>M</a:t>
            </a:r>
            <a:r>
              <a:rPr lang="ru-RU" sz="2800" baseline="-25000" dirty="0" smtClean="0"/>
              <a:t>2</a:t>
            </a:r>
            <a:r>
              <a:rPr lang="en-US" sz="2800" dirty="0" smtClean="0"/>
              <a:t> are two identical machines</a:t>
            </a:r>
            <a:r>
              <a:rPr lang="ru-RU" sz="2800" dirty="0" smtClean="0"/>
              <a:t>.</a:t>
            </a:r>
            <a:endParaRPr lang="en-US" sz="2800" dirty="0" smtClean="0"/>
          </a:p>
          <a:p>
            <a:pPr eaLnBrk="1" hangingPunct="1"/>
            <a:r>
              <a:rPr lang="en-US" sz="2800" i="1" dirty="0" smtClean="0"/>
              <a:t>j</a:t>
            </a:r>
            <a:r>
              <a:rPr lang="en-US" sz="2800" dirty="0" smtClean="0"/>
              <a:t> : </a:t>
            </a:r>
            <a:r>
              <a:rPr lang="en-US" sz="2800" i="1" dirty="0" err="1" smtClean="0"/>
              <a:t>p</a:t>
            </a:r>
            <a:r>
              <a:rPr lang="en-US" sz="2800" i="1" baseline="-25000" dirty="0" err="1" smtClean="0"/>
              <a:t>j</a:t>
            </a:r>
            <a:r>
              <a:rPr lang="en-US" sz="2800" dirty="0" smtClean="0"/>
              <a:t> &gt; 0 (</a:t>
            </a:r>
            <a:r>
              <a:rPr lang="en-US" sz="2800" i="1" dirty="0" err="1" smtClean="0"/>
              <a:t>i</a:t>
            </a:r>
            <a:r>
              <a:rPr lang="en-US" sz="2800" dirty="0" smtClean="0"/>
              <a:t>=1,…, </a:t>
            </a:r>
            <a:r>
              <a:rPr lang="en-US" sz="2800" i="1" dirty="0" smtClean="0"/>
              <a:t>n</a:t>
            </a:r>
            <a:r>
              <a:rPr lang="en-US" sz="2800" dirty="0" smtClean="0"/>
              <a:t>)</a:t>
            </a:r>
            <a:r>
              <a:rPr lang="ru-RU" sz="2800" dirty="0" smtClean="0"/>
              <a:t>.</a:t>
            </a:r>
            <a:endParaRPr lang="en-US" sz="2800" dirty="0" smtClean="0"/>
          </a:p>
          <a:p>
            <a:pPr eaLnBrk="1" hangingPunct="1"/>
            <a:r>
              <a:rPr lang="en-US" sz="2800" dirty="0" smtClean="0"/>
              <a:t>The goal is to schedule the jobs on two identical parallel machines so as to minimize the maximum job completion time, the so-called </a:t>
            </a:r>
            <a:r>
              <a:rPr lang="en-US" sz="2800" b="1" dirty="0" smtClean="0"/>
              <a:t>makespan</a:t>
            </a:r>
            <a:r>
              <a:rPr lang="ru-RU" sz="2800" dirty="0" smtClean="0"/>
              <a:t> </a:t>
            </a:r>
            <a:r>
              <a:rPr lang="en-US" sz="2800" i="1" dirty="0" err="1" smtClean="0"/>
              <a:t>C</a:t>
            </a:r>
            <a:r>
              <a:rPr lang="en-US" sz="2800" baseline="-25000" dirty="0" err="1" smtClean="0"/>
              <a:t>max</a:t>
            </a:r>
            <a:r>
              <a:rPr lang="ru-RU" sz="2800" dirty="0" smtClean="0"/>
              <a:t>.</a:t>
            </a:r>
            <a:endParaRPr lang="en-US" sz="2800" dirty="0" smtClean="0"/>
          </a:p>
          <a:p>
            <a:pPr eaLnBrk="1" hangingPunct="1"/>
            <a:r>
              <a:rPr lang="en-US" sz="2800" dirty="0" smtClean="0"/>
              <a:t>All jobs are available at time zero.</a:t>
            </a:r>
          </a:p>
          <a:p>
            <a:pPr eaLnBrk="1" hangingPunct="1"/>
            <a:r>
              <a:rPr lang="en-US" sz="2800" dirty="0" smtClean="0"/>
              <a:t>Preemption is not allowed</a:t>
            </a:r>
            <a:r>
              <a:rPr lang="ru-RU" sz="2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dirty="0" smtClean="0"/>
              <a:t>Encoding of solutions</a:t>
            </a:r>
            <a:endParaRPr lang="ru-RU" dirty="0" smtClean="0"/>
          </a:p>
        </p:txBody>
      </p:sp>
      <p:sp>
        <p:nvSpPr>
          <p:cNvPr id="31747" name="Rectangle 3"/>
          <p:cNvSpPr>
            <a:spLocks noGrp="1" noChangeArrowheads="1"/>
          </p:cNvSpPr>
          <p:nvPr>
            <p:ph type="body" idx="1"/>
          </p:nvPr>
        </p:nvSpPr>
        <p:spPr/>
        <p:txBody>
          <a:bodyPr/>
          <a:lstStyle/>
          <a:p>
            <a:pPr eaLnBrk="1" hangingPunct="1"/>
            <a:r>
              <a:rPr lang="en-US" sz="2800" dirty="0" smtClean="0"/>
              <a:t>Let </a:t>
            </a:r>
            <a:r>
              <a:rPr lang="el-GR" sz="2800" dirty="0" smtClean="0">
                <a:cs typeface="Times New Roman" pitchFamily="18" charset="0"/>
              </a:rPr>
              <a:t>σ</a:t>
            </a:r>
            <a:r>
              <a:rPr lang="en-US" sz="2800" i="1" baseline="-25000" dirty="0" smtClean="0">
                <a:cs typeface="Times New Roman" pitchFamily="18" charset="0"/>
              </a:rPr>
              <a:t>k</a:t>
            </a:r>
            <a:r>
              <a:rPr lang="ru-RU" sz="2800" dirty="0" smtClean="0">
                <a:cs typeface="Times New Roman" pitchFamily="18" charset="0"/>
              </a:rPr>
              <a:t> </a:t>
            </a:r>
            <a:r>
              <a:rPr lang="en-US" sz="2800" dirty="0" smtClean="0">
                <a:cs typeface="Times New Roman" pitchFamily="18" charset="0"/>
              </a:rPr>
              <a:t>be a feasible schedule for </a:t>
            </a:r>
            <a:r>
              <a:rPr lang="en-US" sz="2800" i="1" dirty="0" smtClean="0">
                <a:cs typeface="Times New Roman" pitchFamily="18" charset="0"/>
              </a:rPr>
              <a:t>k </a:t>
            </a:r>
            <a:r>
              <a:rPr lang="en-US" sz="2800" dirty="0" smtClean="0">
                <a:cs typeface="Times New Roman" pitchFamily="18" charset="0"/>
              </a:rPr>
              <a:t>jobs</a:t>
            </a:r>
            <a:r>
              <a:rPr lang="ru-RU" sz="2800" dirty="0" smtClean="0">
                <a:cs typeface="Times New Roman" pitchFamily="18" charset="0"/>
              </a:rPr>
              <a:t> </a:t>
            </a:r>
            <a:r>
              <a:rPr lang="en-US" sz="2800" dirty="0" smtClean="0"/>
              <a:t>{1,..., </a:t>
            </a:r>
            <a:r>
              <a:rPr lang="en-US" sz="2800" i="1" dirty="0" smtClean="0"/>
              <a:t>k</a:t>
            </a:r>
            <a:r>
              <a:rPr lang="en-US" sz="2800" dirty="0" smtClean="0"/>
              <a:t>}. </a:t>
            </a:r>
            <a:endParaRPr lang="ru-RU" sz="2800" dirty="0" smtClean="0"/>
          </a:p>
          <a:p>
            <a:r>
              <a:rPr lang="en-US" sz="2800" dirty="0" smtClean="0"/>
              <a:t>We encode a feasible schedule </a:t>
            </a:r>
            <a:r>
              <a:rPr lang="el-GR" sz="2800" dirty="0" smtClean="0">
                <a:cs typeface="Times New Roman" pitchFamily="18" charset="0"/>
              </a:rPr>
              <a:t>σ</a:t>
            </a:r>
            <a:r>
              <a:rPr lang="en-US" sz="2800" i="1" baseline="-25000" dirty="0" smtClean="0">
                <a:cs typeface="Times New Roman" pitchFamily="18" charset="0"/>
              </a:rPr>
              <a:t>k</a:t>
            </a:r>
            <a:r>
              <a:rPr lang="en-US" sz="2800" dirty="0" smtClean="0"/>
              <a:t> </a:t>
            </a:r>
            <a:r>
              <a:rPr lang="en-US" sz="2800" dirty="0" smtClean="0"/>
              <a:t>with machine loads </a:t>
            </a:r>
            <a:r>
              <a:rPr lang="en-US" sz="2800" i="1" dirty="0" smtClean="0"/>
              <a:t>L</a:t>
            </a:r>
            <a:r>
              <a:rPr lang="en-US" sz="2800" baseline="-25000" dirty="0" smtClean="0"/>
              <a:t>1</a:t>
            </a:r>
            <a:r>
              <a:rPr lang="en-US" sz="2800" dirty="0" smtClean="0"/>
              <a:t> </a:t>
            </a:r>
            <a:r>
              <a:rPr lang="en-US" sz="2800" dirty="0" smtClean="0"/>
              <a:t>and </a:t>
            </a:r>
            <a:r>
              <a:rPr lang="en-US" sz="2800" i="1" dirty="0" smtClean="0"/>
              <a:t>L</a:t>
            </a:r>
            <a:r>
              <a:rPr lang="ru-RU" sz="2800" baseline="-25000" dirty="0" smtClean="0"/>
              <a:t>2</a:t>
            </a:r>
            <a:r>
              <a:rPr lang="en-US" sz="2800" dirty="0" smtClean="0"/>
              <a:t> </a:t>
            </a:r>
            <a:r>
              <a:rPr lang="en-US" sz="2800" dirty="0" smtClean="0"/>
              <a:t>by the </a:t>
            </a:r>
            <a:r>
              <a:rPr lang="en-US" sz="2800" dirty="0" smtClean="0"/>
              <a:t>two-dimensional vector [</a:t>
            </a:r>
            <a:r>
              <a:rPr lang="en-US" sz="2800" i="1" dirty="0" smtClean="0"/>
              <a:t>L</a:t>
            </a:r>
            <a:r>
              <a:rPr lang="en-US" sz="2800" baseline="-25000" dirty="0" smtClean="0"/>
              <a:t>1</a:t>
            </a:r>
            <a:r>
              <a:rPr lang="en-US" sz="2800" dirty="0" smtClean="0"/>
              <a:t>,</a:t>
            </a:r>
            <a:r>
              <a:rPr lang="en-US" sz="2800" i="1" dirty="0" smtClean="0"/>
              <a:t> </a:t>
            </a:r>
            <a:r>
              <a:rPr lang="en-US" sz="2800" i="1" dirty="0" smtClean="0"/>
              <a:t>L</a:t>
            </a:r>
            <a:r>
              <a:rPr lang="ru-RU" sz="2800" baseline="-25000" dirty="0" smtClean="0"/>
              <a:t>2</a:t>
            </a:r>
            <a:r>
              <a:rPr lang="en-US" sz="2800" dirty="0" smtClean="0"/>
              <a:t>]. </a:t>
            </a:r>
            <a:endParaRPr lang="en-US" sz="2800" dirty="0" smtClean="0"/>
          </a:p>
          <a:p>
            <a:pPr eaLnBrk="1" hangingPunct="1"/>
            <a:r>
              <a:rPr lang="en-US" sz="2800" dirty="0" smtClean="0"/>
              <a:t>Let</a:t>
            </a:r>
            <a:r>
              <a:rPr lang="ru-RU" sz="2800" dirty="0" smtClean="0"/>
              <a:t> </a:t>
            </a:r>
            <a:r>
              <a:rPr lang="en-US" sz="2800" i="1" dirty="0" err="1" smtClean="0"/>
              <a:t>V</a:t>
            </a:r>
            <a:r>
              <a:rPr lang="en-US" sz="2800" i="1" baseline="-25000" dirty="0" err="1" smtClean="0"/>
              <a:t>k</a:t>
            </a:r>
            <a:r>
              <a:rPr lang="en-US" sz="2800" dirty="0" smtClean="0"/>
              <a:t> </a:t>
            </a:r>
            <a:r>
              <a:rPr lang="en-US" sz="2800" dirty="0" smtClean="0"/>
              <a:t>be the set of all vectors</a:t>
            </a:r>
            <a:r>
              <a:rPr lang="ru-RU" sz="2800" dirty="0" smtClean="0"/>
              <a:t>, </a:t>
            </a:r>
            <a:r>
              <a:rPr lang="en-US" sz="2800" dirty="0" smtClean="0"/>
              <a:t>that corresponded to feasible schedules of </a:t>
            </a:r>
            <a:r>
              <a:rPr lang="en-US" sz="2800" i="1" dirty="0" smtClean="0">
                <a:cs typeface="Times New Roman" pitchFamily="18" charset="0"/>
              </a:rPr>
              <a:t>k </a:t>
            </a:r>
            <a:r>
              <a:rPr lang="en-US" sz="2800" dirty="0" smtClean="0">
                <a:cs typeface="Times New Roman" pitchFamily="18" charset="0"/>
              </a:rPr>
              <a:t>jobs </a:t>
            </a:r>
            <a:r>
              <a:rPr lang="en-US" sz="2800" dirty="0" smtClean="0"/>
              <a:t>{1</a:t>
            </a:r>
            <a:r>
              <a:rPr lang="en-US" sz="2800" dirty="0" smtClean="0"/>
              <a:t>,..., </a:t>
            </a:r>
            <a:r>
              <a:rPr lang="en-US" sz="2800" i="1" dirty="0" smtClean="0"/>
              <a:t>k</a:t>
            </a:r>
            <a:r>
              <a:rPr lang="en-US" sz="2800" dirty="0" smtClean="0"/>
              <a:t>}. </a:t>
            </a:r>
            <a:endParaRPr lang="ru-RU" sz="2800" dirty="0" smtClean="0"/>
          </a:p>
          <a:p>
            <a:pPr eaLnBrk="1" hangingPunct="1"/>
            <a:endParaRPr lang="el-GR"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4000" dirty="0" smtClean="0"/>
              <a:t>Dynamic programming</a:t>
            </a:r>
            <a:endParaRPr lang="en-US" sz="4000" dirty="0" smtClean="0"/>
          </a:p>
        </p:txBody>
      </p:sp>
      <p:sp>
        <p:nvSpPr>
          <p:cNvPr id="32771" name="Rectangle 3"/>
          <p:cNvSpPr>
            <a:spLocks noGrp="1" noChangeArrowheads="1"/>
          </p:cNvSpPr>
          <p:nvPr>
            <p:ph type="body" idx="1"/>
          </p:nvPr>
        </p:nvSpPr>
        <p:spPr>
          <a:xfrm>
            <a:off x="457200" y="1752600"/>
            <a:ext cx="8229600" cy="4373563"/>
          </a:xfrm>
        </p:spPr>
        <p:txBody>
          <a:bodyPr/>
          <a:lstStyle/>
          <a:p>
            <a:pPr marL="609600" indent="-609600">
              <a:spcBef>
                <a:spcPct val="0"/>
              </a:spcBef>
              <a:buFontTx/>
              <a:buNone/>
            </a:pPr>
            <a:r>
              <a:rPr lang="en-US" sz="2800" b="1" dirty="0" smtClean="0"/>
              <a:t>Input </a:t>
            </a:r>
            <a:r>
              <a:rPr lang="en-US" sz="2800" dirty="0" smtClean="0"/>
              <a:t>(</a:t>
            </a:r>
            <a:r>
              <a:rPr lang="ru-RU" sz="2800" dirty="0" smtClean="0"/>
              <a:t> </a:t>
            </a:r>
            <a:r>
              <a:rPr lang="en-US" sz="2800" i="1" dirty="0" smtClean="0"/>
              <a:t>J</a:t>
            </a:r>
            <a:r>
              <a:rPr lang="en-US" sz="2800" dirty="0" smtClean="0"/>
              <a:t>={1,..., </a:t>
            </a:r>
            <a:r>
              <a:rPr lang="en-US" sz="2800" i="1" dirty="0" smtClean="0"/>
              <a:t>n</a:t>
            </a:r>
            <a:r>
              <a:rPr lang="en-US" sz="2800" dirty="0" smtClean="0"/>
              <a:t>}</a:t>
            </a:r>
            <a:r>
              <a:rPr lang="ru-RU" sz="2800" dirty="0" smtClean="0"/>
              <a:t>,</a:t>
            </a:r>
            <a:r>
              <a:rPr lang="en-US" sz="2800" dirty="0" smtClean="0">
                <a:ea typeface="MS Mincho" pitchFamily="49" charset="-128"/>
                <a:sym typeface="Symbol" pitchFamily="18" charset="2"/>
              </a:rPr>
              <a:t> </a:t>
            </a:r>
            <a:r>
              <a:rPr lang="en-US" sz="2800" i="1" dirty="0" smtClean="0"/>
              <a:t>p</a:t>
            </a:r>
            <a:r>
              <a:rPr lang="en-US" sz="2800" dirty="0" smtClean="0"/>
              <a:t>: </a:t>
            </a:r>
            <a:r>
              <a:rPr lang="en-US" sz="2800" i="1" dirty="0" smtClean="0"/>
              <a:t>J</a:t>
            </a:r>
            <a:r>
              <a:rPr lang="en-US" sz="2800" dirty="0" smtClean="0"/>
              <a:t> </a:t>
            </a:r>
            <a:r>
              <a:rPr lang="en-US" sz="2800" dirty="0" smtClean="0">
                <a:cs typeface="Times New Roman" pitchFamily="18" charset="0"/>
              </a:rPr>
              <a:t>→ </a:t>
            </a:r>
            <a:r>
              <a:rPr lang="en-US" sz="2800" b="1" dirty="0" smtClean="0">
                <a:cs typeface="Times New Roman" pitchFamily="18" charset="0"/>
              </a:rPr>
              <a:t>Z</a:t>
            </a:r>
            <a:r>
              <a:rPr lang="en-US" sz="2800" b="1" baseline="30000" dirty="0" smtClean="0">
                <a:cs typeface="Times New Roman" pitchFamily="18" charset="0"/>
              </a:rPr>
              <a:t>+</a:t>
            </a:r>
            <a:r>
              <a:rPr lang="en-US" sz="2800" dirty="0" smtClean="0">
                <a:cs typeface="Times New Roman" pitchFamily="18" charset="0"/>
              </a:rPr>
              <a:t>)</a:t>
            </a:r>
            <a:endParaRPr lang="en-US" sz="2800" dirty="0" smtClean="0"/>
          </a:p>
          <a:p>
            <a:pPr marL="609600" indent="-609600">
              <a:spcBef>
                <a:spcPct val="0"/>
              </a:spcBef>
              <a:buFontTx/>
              <a:buAutoNum type="arabicParenR"/>
            </a:pPr>
            <a:r>
              <a:rPr lang="ru-RU" sz="2800" dirty="0" smtClean="0"/>
              <a:t> </a:t>
            </a:r>
            <a:r>
              <a:rPr lang="en-US" sz="2800" dirty="0" smtClean="0"/>
              <a:t>Set</a:t>
            </a:r>
            <a:r>
              <a:rPr lang="ru-RU" sz="2800" dirty="0" smtClean="0"/>
              <a:t> </a:t>
            </a:r>
            <a:r>
              <a:rPr lang="en-US" sz="2800" i="1" dirty="0" smtClean="0"/>
              <a:t>V</a:t>
            </a:r>
            <a:r>
              <a:rPr lang="en-US" sz="2800" baseline="-25000" dirty="0" smtClean="0"/>
              <a:t>0</a:t>
            </a:r>
            <a:r>
              <a:rPr lang="en-US" sz="2800" dirty="0" smtClean="0">
                <a:sym typeface="Symbol" pitchFamily="18" charset="2"/>
              </a:rPr>
              <a:t>={</a:t>
            </a:r>
            <a:r>
              <a:rPr lang="en-US" sz="2800" dirty="0" smtClean="0"/>
              <a:t>[0,0]</a:t>
            </a:r>
            <a:r>
              <a:rPr lang="en-US" sz="2800" dirty="0" smtClean="0">
                <a:sym typeface="Symbol" pitchFamily="18" charset="2"/>
              </a:rPr>
              <a:t>}, </a:t>
            </a:r>
            <a:r>
              <a:rPr lang="en-US" sz="2800" i="1" dirty="0" err="1" smtClean="0">
                <a:sym typeface="Symbol" pitchFamily="18" charset="2"/>
              </a:rPr>
              <a:t>i</a:t>
            </a:r>
            <a:r>
              <a:rPr lang="en-US" sz="2800" dirty="0" smtClean="0">
                <a:sym typeface="Symbol" pitchFamily="18" charset="2"/>
              </a:rPr>
              <a:t>=0.</a:t>
            </a:r>
            <a:r>
              <a:rPr lang="en-US" sz="2800" dirty="0" smtClean="0">
                <a:ea typeface="MS Mincho" pitchFamily="49" charset="-128"/>
                <a:sym typeface="Symbol" pitchFamily="18" charset="2"/>
              </a:rPr>
              <a:t> </a:t>
            </a:r>
            <a:endParaRPr lang="ru-RU" sz="2800" dirty="0" smtClean="0">
              <a:sym typeface="Symbol" pitchFamily="18" charset="2"/>
            </a:endParaRPr>
          </a:p>
          <a:p>
            <a:pPr marL="609600" indent="-609600">
              <a:spcBef>
                <a:spcPct val="0"/>
              </a:spcBef>
              <a:buFontTx/>
              <a:buAutoNum type="arabicParenR" startAt="2"/>
            </a:pPr>
            <a:r>
              <a:rPr lang="ru-RU" sz="2800" dirty="0" smtClean="0">
                <a:sym typeface="MT Extra" pitchFamily="18" charset="2"/>
              </a:rPr>
              <a:t> </a:t>
            </a:r>
            <a:r>
              <a:rPr lang="en-US" sz="2800" b="1" dirty="0" smtClean="0">
                <a:ea typeface="MS Mincho" pitchFamily="49" charset="-128"/>
                <a:sym typeface="Symbol" pitchFamily="18" charset="2"/>
              </a:rPr>
              <a:t>While </a:t>
            </a:r>
            <a:r>
              <a:rPr lang="en-US" sz="2800" i="1" dirty="0" err="1" smtClean="0">
                <a:ea typeface="MS Mincho" pitchFamily="49" charset="-128"/>
              </a:rPr>
              <a:t>i</a:t>
            </a:r>
            <a:r>
              <a:rPr lang="en-US" sz="2800" b="1" dirty="0" smtClean="0">
                <a:ea typeface="MS Mincho" pitchFamily="49" charset="-128"/>
                <a:sym typeface="Symbol" pitchFamily="18" charset="2"/>
              </a:rPr>
              <a:t>  </a:t>
            </a:r>
            <a:r>
              <a:rPr lang="en-US" sz="2800" i="1" dirty="0" smtClean="0">
                <a:ea typeface="MS Mincho" pitchFamily="49" charset="-128"/>
                <a:sym typeface="Symbol" pitchFamily="18" charset="2"/>
              </a:rPr>
              <a:t>n  </a:t>
            </a:r>
            <a:r>
              <a:rPr lang="en-US" sz="2800" b="1" dirty="0" smtClean="0">
                <a:ea typeface="MS Mincho" pitchFamily="49" charset="-128"/>
                <a:sym typeface="Symbol" pitchFamily="18" charset="2"/>
              </a:rPr>
              <a:t>do:</a:t>
            </a:r>
          </a:p>
          <a:p>
            <a:pPr marL="990600" lvl="1" indent="-533400">
              <a:spcBef>
                <a:spcPct val="0"/>
              </a:spcBef>
              <a:buFontTx/>
              <a:buNone/>
            </a:pPr>
            <a:r>
              <a:rPr lang="ru-RU" sz="2400" dirty="0" smtClean="0"/>
              <a:t>       </a:t>
            </a:r>
            <a:r>
              <a:rPr lang="en-US" sz="2400" dirty="0" smtClean="0"/>
              <a:t>for every vector [</a:t>
            </a:r>
            <a:r>
              <a:rPr lang="en-US" sz="2400" i="1" dirty="0" err="1" smtClean="0"/>
              <a:t>x</a:t>
            </a:r>
            <a:r>
              <a:rPr lang="en-US" sz="2400" dirty="0" err="1" smtClean="0"/>
              <a:t>,</a:t>
            </a:r>
            <a:r>
              <a:rPr lang="en-US" sz="2400" i="1" dirty="0" err="1" smtClean="0"/>
              <a:t>y</a:t>
            </a:r>
            <a:r>
              <a:rPr lang="en-US" sz="2400" dirty="0" smtClean="0"/>
              <a:t>]</a:t>
            </a:r>
            <a:r>
              <a:rPr lang="en-US" sz="2400" dirty="0" smtClean="0">
                <a:sym typeface="Symbol" pitchFamily="18" charset="2"/>
              </a:rPr>
              <a:t> in</a:t>
            </a:r>
            <a:r>
              <a:rPr lang="en-US" sz="2400" dirty="0" smtClean="0">
                <a:sym typeface="Symbol" pitchFamily="18" charset="2"/>
              </a:rPr>
              <a:t> </a:t>
            </a:r>
            <a:r>
              <a:rPr lang="en-US" sz="2400" i="1" dirty="0" smtClean="0"/>
              <a:t>V</a:t>
            </a:r>
            <a:r>
              <a:rPr lang="en-US" sz="2400" i="1" baseline="-25000" dirty="0" smtClean="0"/>
              <a:t>i</a:t>
            </a:r>
            <a:r>
              <a:rPr lang="en-US" sz="2400" baseline="-25000" dirty="0" smtClean="0"/>
              <a:t> </a:t>
            </a:r>
            <a:r>
              <a:rPr lang="en-US" sz="2400" dirty="0" smtClean="0"/>
              <a:t>put [</a:t>
            </a:r>
            <a:r>
              <a:rPr lang="en-US" sz="2400" i="1" dirty="0" smtClean="0"/>
              <a:t>x</a:t>
            </a:r>
            <a:r>
              <a:rPr lang="ru-RU" sz="2400" i="1" dirty="0" smtClean="0"/>
              <a:t> </a:t>
            </a:r>
            <a:r>
              <a:rPr lang="ru-RU" sz="2400" dirty="0" smtClean="0"/>
              <a:t>+ </a:t>
            </a:r>
            <a:r>
              <a:rPr lang="en-US" sz="2400" i="1" dirty="0" smtClean="0"/>
              <a:t>p</a:t>
            </a:r>
            <a:r>
              <a:rPr lang="en-US" sz="2400" i="1" baseline="-25000" dirty="0" smtClean="0"/>
              <a:t>i</a:t>
            </a:r>
            <a:r>
              <a:rPr lang="ru-RU" sz="2400" dirty="0" smtClean="0"/>
              <a:t> </a:t>
            </a:r>
            <a:r>
              <a:rPr lang="en-US" sz="2400" dirty="0" smtClean="0"/>
              <a:t>,</a:t>
            </a:r>
            <a:r>
              <a:rPr lang="en-US" sz="2400" i="1" dirty="0" smtClean="0"/>
              <a:t>y</a:t>
            </a:r>
            <a:r>
              <a:rPr lang="en-US" sz="2400" dirty="0" smtClean="0"/>
              <a:t>]                                and</a:t>
            </a:r>
            <a:r>
              <a:rPr lang="en-US" sz="2400" dirty="0" smtClean="0"/>
              <a:t> </a:t>
            </a:r>
            <a:r>
              <a:rPr lang="en-US" sz="2400" dirty="0" smtClean="0"/>
              <a:t>[</a:t>
            </a:r>
            <a:r>
              <a:rPr lang="en-US" sz="2400" i="1" dirty="0" err="1" smtClean="0"/>
              <a:t>x</a:t>
            </a:r>
            <a:r>
              <a:rPr lang="en-US" sz="2400" dirty="0" err="1" smtClean="0"/>
              <a:t>,</a:t>
            </a:r>
            <a:r>
              <a:rPr lang="en-US" sz="2400" i="1" dirty="0" err="1" smtClean="0"/>
              <a:t>y</a:t>
            </a:r>
            <a:r>
              <a:rPr lang="en-US" sz="2400" i="1" dirty="0" smtClean="0"/>
              <a:t> </a:t>
            </a:r>
            <a:r>
              <a:rPr lang="ru-RU" sz="2400" dirty="0" smtClean="0"/>
              <a:t>+ </a:t>
            </a:r>
            <a:r>
              <a:rPr lang="en-US" sz="2400" i="1" dirty="0" smtClean="0"/>
              <a:t>p</a:t>
            </a:r>
            <a:r>
              <a:rPr lang="en-US" sz="2400" i="1" baseline="-25000" dirty="0" smtClean="0"/>
              <a:t>i</a:t>
            </a:r>
            <a:r>
              <a:rPr lang="ru-RU" sz="2400" dirty="0" smtClean="0"/>
              <a:t> </a:t>
            </a:r>
            <a:r>
              <a:rPr lang="en-US" sz="2400" dirty="0" smtClean="0"/>
              <a:t>]</a:t>
            </a:r>
            <a:r>
              <a:rPr lang="ru-RU" sz="2400" dirty="0" smtClean="0"/>
              <a:t> </a:t>
            </a:r>
            <a:r>
              <a:rPr lang="en-US" sz="2400" dirty="0" smtClean="0"/>
              <a:t>in</a:t>
            </a:r>
            <a:r>
              <a:rPr lang="ru-RU" sz="2400" dirty="0" smtClean="0"/>
              <a:t> </a:t>
            </a:r>
            <a:r>
              <a:rPr lang="en-US" sz="2400" i="1" dirty="0" smtClean="0"/>
              <a:t>V</a:t>
            </a:r>
            <a:r>
              <a:rPr lang="en-US" sz="2400" i="1" baseline="-25000" dirty="0" smtClean="0"/>
              <a:t>i</a:t>
            </a:r>
            <a:r>
              <a:rPr lang="en-US" sz="2400" baseline="-25000" dirty="0" smtClean="0"/>
              <a:t>+1</a:t>
            </a:r>
            <a:r>
              <a:rPr lang="en-US" sz="2400" dirty="0" smtClean="0"/>
              <a:t>; </a:t>
            </a:r>
          </a:p>
          <a:p>
            <a:pPr marL="990600" lvl="1" indent="-533400">
              <a:spcBef>
                <a:spcPct val="0"/>
              </a:spcBef>
              <a:buFontTx/>
              <a:buNone/>
            </a:pPr>
            <a:r>
              <a:rPr lang="en-US" sz="2400" dirty="0" smtClean="0"/>
              <a:t>       </a:t>
            </a:r>
            <a:r>
              <a:rPr lang="en-US" sz="2400" i="1" dirty="0" err="1" smtClean="0">
                <a:sym typeface="Symbol" pitchFamily="18" charset="2"/>
              </a:rPr>
              <a:t>i</a:t>
            </a:r>
            <a:r>
              <a:rPr lang="en-US" sz="2400" dirty="0" smtClean="0">
                <a:sym typeface="Symbol" pitchFamily="18" charset="2"/>
              </a:rPr>
              <a:t>:= </a:t>
            </a:r>
            <a:r>
              <a:rPr lang="en-US" sz="2400" i="1" dirty="0" err="1" smtClean="0">
                <a:sym typeface="Symbol" pitchFamily="18" charset="2"/>
              </a:rPr>
              <a:t>i</a:t>
            </a:r>
            <a:r>
              <a:rPr lang="en-US" sz="2400" i="1" dirty="0" smtClean="0">
                <a:sym typeface="Symbol" pitchFamily="18" charset="2"/>
              </a:rPr>
              <a:t> </a:t>
            </a:r>
            <a:r>
              <a:rPr lang="en-US" sz="2400" dirty="0" smtClean="0">
                <a:sym typeface="Symbol" pitchFamily="18" charset="2"/>
              </a:rPr>
              <a:t>+1;</a:t>
            </a:r>
            <a:endParaRPr lang="ru-RU" sz="2400" i="1" dirty="0" smtClean="0"/>
          </a:p>
          <a:p>
            <a:pPr marL="609600" indent="-609600">
              <a:spcBef>
                <a:spcPct val="0"/>
              </a:spcBef>
              <a:buFontTx/>
              <a:buNone/>
            </a:pPr>
            <a:r>
              <a:rPr lang="ru-RU" sz="2800" dirty="0" smtClean="0">
                <a:sym typeface="Symbol" pitchFamily="18" charset="2"/>
              </a:rPr>
              <a:t>3)   </a:t>
            </a:r>
            <a:r>
              <a:rPr lang="en-US" sz="2800" dirty="0" smtClean="0">
                <a:sym typeface="Symbol" pitchFamily="18" charset="2"/>
              </a:rPr>
              <a:t> </a:t>
            </a:r>
            <a:r>
              <a:rPr lang="en-US" sz="2800" dirty="0" smtClean="0">
                <a:sym typeface="Symbol" pitchFamily="18" charset="2"/>
              </a:rPr>
              <a:t>Let</a:t>
            </a:r>
            <a:r>
              <a:rPr lang="ru-RU" sz="2800" dirty="0" smtClean="0">
                <a:sym typeface="Symbol" pitchFamily="18" charset="2"/>
              </a:rPr>
              <a:t> </a:t>
            </a:r>
            <a:r>
              <a:rPr lang="en-US" sz="2800" dirty="0" smtClean="0">
                <a:sym typeface="Symbol" pitchFamily="18" charset="2"/>
              </a:rPr>
              <a:t>[</a:t>
            </a:r>
            <a:r>
              <a:rPr lang="en-US" sz="2800" i="1" dirty="0" smtClean="0">
                <a:sym typeface="Symbol" pitchFamily="18" charset="2"/>
              </a:rPr>
              <a:t>x*</a:t>
            </a:r>
            <a:r>
              <a:rPr lang="en-US" sz="2800" dirty="0" smtClean="0">
                <a:sym typeface="Symbol" pitchFamily="18" charset="2"/>
              </a:rPr>
              <a:t>,</a:t>
            </a:r>
            <a:r>
              <a:rPr lang="en-US" sz="2800" i="1" dirty="0" smtClean="0">
                <a:sym typeface="Symbol" pitchFamily="18" charset="2"/>
              </a:rPr>
              <a:t>y*</a:t>
            </a:r>
            <a:r>
              <a:rPr lang="en-US" sz="2800" dirty="0" smtClean="0">
                <a:sym typeface="Symbol" pitchFamily="18" charset="2"/>
              </a:rPr>
              <a:t>] </a:t>
            </a:r>
            <a:r>
              <a:rPr lang="en-US" sz="2800" i="1" dirty="0" err="1" smtClean="0"/>
              <a:t>V</a:t>
            </a:r>
            <a:r>
              <a:rPr lang="en-US" sz="2800" i="1" baseline="-25000" dirty="0" err="1" smtClean="0"/>
              <a:t>n</a:t>
            </a:r>
            <a:r>
              <a:rPr lang="ru-RU" sz="2800" i="1" baseline="-25000" dirty="0" smtClean="0"/>
              <a:t> </a:t>
            </a:r>
            <a:r>
              <a:rPr lang="en-US" sz="2800" dirty="0" smtClean="0"/>
              <a:t> </a:t>
            </a:r>
            <a:r>
              <a:rPr lang="en-US" sz="2800" dirty="0" smtClean="0"/>
              <a:t>be</a:t>
            </a:r>
            <a:r>
              <a:rPr lang="ru-RU" sz="2800" dirty="0" smtClean="0"/>
              <a:t> </a:t>
            </a:r>
            <a:r>
              <a:rPr lang="en-US" sz="2800" dirty="0" smtClean="0"/>
              <a:t>the vector that minimizes the value</a:t>
            </a:r>
            <a:r>
              <a:rPr lang="ru-RU" sz="2800" dirty="0" smtClean="0"/>
              <a:t> </a:t>
            </a:r>
            <a:r>
              <a:rPr lang="en-US" sz="2800" dirty="0" smtClean="0"/>
              <a:t>max</a:t>
            </a:r>
            <a:r>
              <a:rPr lang="en-US" sz="2800" baseline="-25000" dirty="0" smtClean="0">
                <a:sym typeface="Symbol" pitchFamily="18" charset="2"/>
              </a:rPr>
              <a:t>[</a:t>
            </a:r>
            <a:r>
              <a:rPr lang="en-US" sz="2800" i="1" baseline="-25000" dirty="0" err="1" smtClean="0">
                <a:sym typeface="Symbol" pitchFamily="18" charset="2"/>
              </a:rPr>
              <a:t>x</a:t>
            </a:r>
            <a:r>
              <a:rPr lang="en-US" sz="2800" baseline="-25000" dirty="0" err="1" smtClean="0">
                <a:sym typeface="Symbol" pitchFamily="18" charset="2"/>
              </a:rPr>
              <a:t>,</a:t>
            </a:r>
            <a:r>
              <a:rPr lang="en-US" sz="2800" i="1" baseline="-25000" dirty="0" err="1" smtClean="0">
                <a:sym typeface="Symbol" pitchFamily="18" charset="2"/>
              </a:rPr>
              <a:t>y</a:t>
            </a:r>
            <a:r>
              <a:rPr lang="en-US" sz="2800" baseline="-25000" dirty="0" smtClean="0">
                <a:sym typeface="Symbol" pitchFamily="18" charset="2"/>
              </a:rPr>
              <a:t>]</a:t>
            </a:r>
            <a:r>
              <a:rPr lang="en-US" sz="2800" i="1" baseline="-25000" dirty="0" err="1" smtClean="0"/>
              <a:t>V</a:t>
            </a:r>
            <a:r>
              <a:rPr lang="en-US" sz="1800" i="1" baseline="-40000" dirty="0" err="1" smtClean="0"/>
              <a:t>n</a:t>
            </a:r>
            <a:r>
              <a:rPr lang="en-US" sz="2800" dirty="0" smtClean="0"/>
              <a:t>{</a:t>
            </a:r>
            <a:r>
              <a:rPr lang="en-US" sz="2800" i="1" dirty="0" err="1" smtClean="0">
                <a:sym typeface="Symbol" pitchFamily="18" charset="2"/>
              </a:rPr>
              <a:t>x</a:t>
            </a:r>
            <a:r>
              <a:rPr lang="en-US" sz="2800" dirty="0" err="1" smtClean="0">
                <a:sym typeface="Symbol" pitchFamily="18" charset="2"/>
              </a:rPr>
              <a:t>,</a:t>
            </a:r>
            <a:r>
              <a:rPr lang="en-US" sz="2800" i="1" dirty="0" err="1" smtClean="0">
                <a:sym typeface="Symbol" pitchFamily="18" charset="2"/>
              </a:rPr>
              <a:t>y</a:t>
            </a:r>
            <a:r>
              <a:rPr lang="en-US" sz="2800" dirty="0" smtClean="0"/>
              <a:t>}.</a:t>
            </a:r>
            <a:endParaRPr lang="en-US" sz="2800" i="1" dirty="0" smtClean="0">
              <a:sym typeface="Symbol" pitchFamily="18" charset="2"/>
            </a:endParaRPr>
          </a:p>
          <a:p>
            <a:pPr marL="609600" indent="-609600">
              <a:spcBef>
                <a:spcPct val="0"/>
              </a:spcBef>
              <a:buFontTx/>
              <a:buNone/>
            </a:pPr>
            <a:r>
              <a:rPr lang="en-US" sz="2800" b="1" dirty="0" smtClean="0">
                <a:sym typeface="MT Extra" pitchFamily="18" charset="2"/>
              </a:rPr>
              <a:t>Output</a:t>
            </a:r>
            <a:r>
              <a:rPr lang="ru-RU" sz="2800" dirty="0" smtClean="0">
                <a:sym typeface="MT Extra" pitchFamily="18" charset="2"/>
              </a:rPr>
              <a:t> </a:t>
            </a:r>
            <a:r>
              <a:rPr lang="en-US" sz="2800" dirty="0" smtClean="0">
                <a:sym typeface="MT Extra" pitchFamily="18" charset="2"/>
              </a:rPr>
              <a:t>(</a:t>
            </a:r>
            <a:r>
              <a:rPr lang="en-US" sz="2800" dirty="0" smtClean="0">
                <a:sym typeface="Symbol" pitchFamily="18" charset="2"/>
              </a:rPr>
              <a:t>[</a:t>
            </a:r>
            <a:r>
              <a:rPr lang="en-US" sz="2800" i="1" dirty="0" smtClean="0">
                <a:sym typeface="Symbol" pitchFamily="18" charset="2"/>
              </a:rPr>
              <a:t>x*</a:t>
            </a:r>
            <a:r>
              <a:rPr lang="en-US" sz="2800" dirty="0" smtClean="0">
                <a:sym typeface="Symbol" pitchFamily="18" charset="2"/>
              </a:rPr>
              <a:t>,</a:t>
            </a:r>
            <a:r>
              <a:rPr lang="en-US" sz="2800" i="1" dirty="0" smtClean="0">
                <a:sym typeface="Symbol" pitchFamily="18" charset="2"/>
              </a:rPr>
              <a:t>y*</a:t>
            </a:r>
            <a:r>
              <a:rPr lang="en-US" sz="2800" dirty="0" smtClean="0">
                <a:sym typeface="Symbol" pitchFamily="18" charset="2"/>
              </a:rPr>
              <a:t>]</a:t>
            </a:r>
            <a:r>
              <a:rPr lang="en-US" sz="2800" dirty="0" smtClean="0">
                <a:sym typeface="MT Extra" pitchFamily="18" charset="2"/>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dirty="0" smtClean="0"/>
              <a:t>Running time </a:t>
            </a:r>
            <a:endParaRPr lang="ru-RU" dirty="0" smtClean="0"/>
          </a:p>
        </p:txBody>
      </p:sp>
      <p:sp>
        <p:nvSpPr>
          <p:cNvPr id="33795" name="Rectangle 3"/>
          <p:cNvSpPr>
            <a:spLocks noGrp="1" noChangeArrowheads="1"/>
          </p:cNvSpPr>
          <p:nvPr>
            <p:ph type="body" idx="1"/>
          </p:nvPr>
        </p:nvSpPr>
        <p:spPr>
          <a:xfrm>
            <a:off x="228600" y="1371600"/>
            <a:ext cx="8686800" cy="4754563"/>
          </a:xfrm>
        </p:spPr>
        <p:txBody>
          <a:bodyPr/>
          <a:lstStyle/>
          <a:p>
            <a:r>
              <a:rPr lang="en-US" sz="2400" dirty="0" smtClean="0"/>
              <a:t>The </a:t>
            </a:r>
            <a:r>
              <a:rPr lang="en-US" sz="2400" dirty="0" smtClean="0"/>
              <a:t>coordinates of all vectors in all sets </a:t>
            </a:r>
            <a:r>
              <a:rPr lang="en-US" sz="2400" i="1" dirty="0" smtClean="0"/>
              <a:t>V</a:t>
            </a:r>
            <a:r>
              <a:rPr lang="en-US" sz="2400" i="1" baseline="-25000" dirty="0" smtClean="0"/>
              <a:t>i</a:t>
            </a:r>
            <a:r>
              <a:rPr lang="en-US" sz="2400" dirty="0" smtClean="0"/>
              <a:t> </a:t>
            </a:r>
            <a:r>
              <a:rPr lang="en-US" sz="2400" dirty="0" smtClean="0"/>
              <a:t>are integers in the </a:t>
            </a:r>
            <a:r>
              <a:rPr lang="en-US" sz="2400" dirty="0" smtClean="0"/>
              <a:t>range from </a:t>
            </a:r>
            <a:r>
              <a:rPr lang="ru-RU" sz="2400" dirty="0" smtClean="0"/>
              <a:t>0 </a:t>
            </a:r>
            <a:r>
              <a:rPr lang="en-US" sz="2400" dirty="0" smtClean="0"/>
              <a:t>to</a:t>
            </a:r>
            <a:r>
              <a:rPr lang="ru-RU" sz="2400" dirty="0" smtClean="0"/>
              <a:t> </a:t>
            </a:r>
            <a:r>
              <a:rPr lang="en-US" sz="2400" i="1" dirty="0" err="1" smtClean="0"/>
              <a:t>p</a:t>
            </a:r>
            <a:r>
              <a:rPr lang="en-US" sz="2400" i="1" baseline="-25000" dirty="0" err="1" smtClean="0"/>
              <a:t>sum</a:t>
            </a:r>
            <a:r>
              <a:rPr lang="ru-RU" sz="2400" dirty="0" smtClean="0"/>
              <a:t>.</a:t>
            </a:r>
          </a:p>
          <a:p>
            <a:r>
              <a:rPr lang="en-US" sz="2400" dirty="0" smtClean="0"/>
              <a:t>The </a:t>
            </a:r>
            <a:r>
              <a:rPr lang="en-US" sz="2400" dirty="0" smtClean="0"/>
              <a:t>cardinality of every vector set </a:t>
            </a:r>
            <a:r>
              <a:rPr lang="en-US" sz="2400" i="1" dirty="0" smtClean="0"/>
              <a:t>V</a:t>
            </a:r>
            <a:r>
              <a:rPr lang="en-US" sz="2400" i="1" baseline="-25000" dirty="0" smtClean="0"/>
              <a:t>i</a:t>
            </a:r>
            <a:r>
              <a:rPr lang="en-US" sz="2400" dirty="0" smtClean="0"/>
              <a:t> </a:t>
            </a:r>
            <a:r>
              <a:rPr lang="en-US" sz="2400" dirty="0" smtClean="0"/>
              <a:t>is bounded </a:t>
            </a:r>
            <a:r>
              <a:rPr lang="en-US" sz="2400" dirty="0" smtClean="0"/>
              <a:t>from above </a:t>
            </a:r>
            <a:r>
              <a:rPr lang="en-US" sz="2400" dirty="0" smtClean="0"/>
              <a:t>by </a:t>
            </a:r>
            <a:r>
              <a:rPr lang="ru-RU" sz="2400" dirty="0" smtClean="0"/>
              <a:t>(</a:t>
            </a:r>
            <a:r>
              <a:rPr lang="en-US" sz="2400" i="1" dirty="0" err="1" smtClean="0"/>
              <a:t>p</a:t>
            </a:r>
            <a:r>
              <a:rPr lang="en-US" sz="2400" i="1" baseline="-25000" dirty="0" err="1" smtClean="0"/>
              <a:t>sum</a:t>
            </a:r>
            <a:r>
              <a:rPr lang="ru-RU" sz="2400" dirty="0" smtClean="0"/>
              <a:t>)</a:t>
            </a:r>
            <a:r>
              <a:rPr lang="ru-RU" sz="2400" baseline="30000" dirty="0" smtClean="0"/>
              <a:t>2</a:t>
            </a:r>
            <a:r>
              <a:rPr lang="ru-RU" sz="2400" dirty="0" smtClean="0"/>
              <a:t>.</a:t>
            </a:r>
          </a:p>
          <a:p>
            <a:r>
              <a:rPr lang="en-US" sz="2400" dirty="0" smtClean="0"/>
              <a:t>T</a:t>
            </a:r>
            <a:r>
              <a:rPr lang="en-US" sz="2400" dirty="0" smtClean="0"/>
              <a:t>he </a:t>
            </a:r>
            <a:r>
              <a:rPr lang="en-US" sz="2400" dirty="0" smtClean="0"/>
              <a:t>time complexity of </a:t>
            </a:r>
            <a:r>
              <a:rPr lang="en-US" sz="2400" dirty="0" smtClean="0"/>
              <a:t>DP is proportional to </a:t>
            </a:r>
            <a:r>
              <a:rPr lang="en-US" sz="2400" i="1" dirty="0" smtClean="0"/>
              <a:t>O</a:t>
            </a:r>
            <a:r>
              <a:rPr lang="en-US" sz="2400" dirty="0" smtClean="0"/>
              <a:t>(</a:t>
            </a:r>
            <a:r>
              <a:rPr lang="en-US" sz="2400" i="1" dirty="0" smtClean="0"/>
              <a:t>n</a:t>
            </a:r>
            <a:r>
              <a:rPr lang="ru-RU" sz="2400" dirty="0" smtClean="0"/>
              <a:t>(</a:t>
            </a:r>
            <a:r>
              <a:rPr lang="en-US" sz="2400" i="1" dirty="0" err="1" smtClean="0"/>
              <a:t>p</a:t>
            </a:r>
            <a:r>
              <a:rPr lang="en-US" sz="2400" i="1" baseline="-25000" dirty="0" err="1" smtClean="0"/>
              <a:t>sum</a:t>
            </a:r>
            <a:r>
              <a:rPr lang="ru-RU" sz="2400" dirty="0" smtClean="0"/>
              <a:t>)</a:t>
            </a:r>
            <a:r>
              <a:rPr lang="ru-RU" sz="2400" baseline="30000" dirty="0" smtClean="0"/>
              <a:t>2</a:t>
            </a:r>
            <a:r>
              <a:rPr lang="en-US" sz="2400" dirty="0" smtClean="0"/>
              <a:t>)</a:t>
            </a:r>
            <a:r>
              <a:rPr lang="ru-RU" sz="2400" dirty="0" smtClean="0"/>
              <a:t>.</a:t>
            </a:r>
            <a:endParaRPr lang="ru-RU" sz="2400" dirty="0" smtClean="0"/>
          </a:p>
          <a:p>
            <a:pPr eaLnBrk="1" hangingPunct="1"/>
            <a:r>
              <a:rPr lang="en-US" sz="2400" dirty="0" smtClean="0"/>
              <a:t>Size of the input</a:t>
            </a:r>
            <a:r>
              <a:rPr lang="en-US" sz="2400" b="1" dirty="0" smtClean="0"/>
              <a:t> </a:t>
            </a:r>
            <a:r>
              <a:rPr lang="en-US" sz="2400" dirty="0" smtClean="0"/>
              <a:t>|</a:t>
            </a:r>
            <a:r>
              <a:rPr lang="en-US" sz="2400" i="1" dirty="0" smtClean="0"/>
              <a:t>I| </a:t>
            </a:r>
            <a:r>
              <a:rPr lang="en-US" sz="2400" dirty="0" smtClean="0"/>
              <a:t>is bounded by </a:t>
            </a:r>
            <a:r>
              <a:rPr lang="ru-RU" sz="2400" dirty="0" smtClean="0"/>
              <a:t> </a:t>
            </a:r>
            <a:r>
              <a:rPr lang="en-US" sz="2400" i="1" dirty="0" smtClean="0"/>
              <a:t>O</a:t>
            </a:r>
            <a:r>
              <a:rPr lang="en-US" sz="2400" dirty="0" smtClean="0"/>
              <a:t>(log(</a:t>
            </a:r>
            <a:r>
              <a:rPr lang="en-US" sz="2400" i="1" dirty="0" err="1" smtClean="0"/>
              <a:t>p</a:t>
            </a:r>
            <a:r>
              <a:rPr lang="en-US" sz="2400" i="1" baseline="-25000" dirty="0" err="1" smtClean="0"/>
              <a:t>sum</a:t>
            </a:r>
            <a:r>
              <a:rPr lang="ru-RU" sz="2400" dirty="0" smtClean="0"/>
              <a:t>)</a:t>
            </a:r>
            <a:r>
              <a:rPr lang="en-US" sz="2400" dirty="0" smtClean="0"/>
              <a:t>)=</a:t>
            </a:r>
            <a:r>
              <a:rPr lang="en-US" sz="2400" i="1" dirty="0" smtClean="0"/>
              <a:t>O</a:t>
            </a:r>
            <a:r>
              <a:rPr lang="en-US" sz="2400" dirty="0" smtClean="0"/>
              <a:t>(</a:t>
            </a:r>
            <a:r>
              <a:rPr lang="en-US" sz="2400" dirty="0" err="1" smtClean="0"/>
              <a:t>ln</a:t>
            </a:r>
            <a:r>
              <a:rPr lang="en-US" sz="2400" dirty="0" smtClean="0"/>
              <a:t>(</a:t>
            </a:r>
            <a:r>
              <a:rPr lang="en-US" sz="2400" i="1" dirty="0" err="1" smtClean="0"/>
              <a:t>p</a:t>
            </a:r>
            <a:r>
              <a:rPr lang="en-US" sz="2400" i="1" baseline="-25000" dirty="0" err="1" smtClean="0"/>
              <a:t>sum</a:t>
            </a:r>
            <a:r>
              <a:rPr lang="ru-RU" sz="2400" dirty="0" smtClean="0"/>
              <a:t>)</a:t>
            </a:r>
            <a:r>
              <a:rPr lang="en-US" sz="2400" dirty="0" smtClean="0"/>
              <a:t>) </a:t>
            </a:r>
            <a:r>
              <a:rPr lang="en-US" sz="2400" dirty="0" smtClean="0"/>
              <a:t>            or</a:t>
            </a:r>
            <a:r>
              <a:rPr lang="ru-RU" sz="2400" dirty="0" smtClean="0"/>
              <a:t> </a:t>
            </a:r>
            <a:r>
              <a:rPr lang="en-US" sz="2400" i="1" dirty="0" smtClean="0"/>
              <a:t>O(n </a:t>
            </a:r>
            <a:r>
              <a:rPr lang="en-US" sz="2400" dirty="0" smtClean="0"/>
              <a:t>log </a:t>
            </a:r>
            <a:r>
              <a:rPr lang="en-US" sz="2400" i="1" dirty="0" err="1" smtClean="0"/>
              <a:t>p</a:t>
            </a:r>
            <a:r>
              <a:rPr lang="en-US" sz="2400" baseline="-25000" dirty="0" err="1" smtClean="0"/>
              <a:t>max</a:t>
            </a:r>
            <a:r>
              <a:rPr lang="ru-RU" sz="2400" dirty="0" smtClean="0"/>
              <a:t>)</a:t>
            </a:r>
            <a:r>
              <a:rPr lang="en-US" sz="2400" dirty="0" smtClean="0"/>
              <a:t>.</a:t>
            </a:r>
          </a:p>
          <a:p>
            <a:pPr eaLnBrk="1" hangingPunct="1"/>
            <a:r>
              <a:rPr lang="en-US" sz="2400" dirty="0" smtClean="0">
                <a:solidFill>
                  <a:srgbClr val="FF0000"/>
                </a:solidFill>
              </a:rPr>
              <a:t>The </a:t>
            </a:r>
            <a:r>
              <a:rPr lang="en-US" sz="2400" dirty="0" smtClean="0">
                <a:solidFill>
                  <a:srgbClr val="FF0000"/>
                </a:solidFill>
              </a:rPr>
              <a:t>overall time complexity of </a:t>
            </a:r>
            <a:r>
              <a:rPr lang="en-US" sz="2400" dirty="0" smtClean="0">
                <a:solidFill>
                  <a:srgbClr val="FF0000"/>
                </a:solidFill>
              </a:rPr>
              <a:t>DP</a:t>
            </a:r>
            <a:r>
              <a:rPr lang="ru-RU" sz="2400" dirty="0" smtClean="0">
                <a:solidFill>
                  <a:srgbClr val="FF0000"/>
                </a:solidFill>
              </a:rPr>
              <a:t> </a:t>
            </a:r>
            <a:r>
              <a:rPr lang="en-US" sz="2400" dirty="0" smtClean="0">
                <a:solidFill>
                  <a:srgbClr val="FF0000"/>
                </a:solidFill>
              </a:rPr>
              <a:t>will be exponential in the </a:t>
            </a:r>
            <a:r>
              <a:rPr lang="en-US" sz="2400" dirty="0" smtClean="0">
                <a:solidFill>
                  <a:srgbClr val="FF0000"/>
                </a:solidFill>
              </a:rPr>
              <a:t>size of </a:t>
            </a:r>
            <a:r>
              <a:rPr lang="en-US" sz="2400" dirty="0" smtClean="0">
                <a:solidFill>
                  <a:srgbClr val="FF0000"/>
                </a:solidFill>
              </a:rPr>
              <a:t>the input, and hence algorithm A will not have polynomial time complexity</a:t>
            </a:r>
            <a:r>
              <a:rPr lang="en-US" sz="2400" dirty="0" smtClean="0">
                <a:solidFill>
                  <a:srgbClr val="FF0000"/>
                </a:solidFill>
              </a:rPr>
              <a:t>.</a:t>
            </a:r>
          </a:p>
          <a:p>
            <a:r>
              <a:rPr lang="en-US" sz="2400" dirty="0" smtClean="0">
                <a:solidFill>
                  <a:srgbClr val="FF0000"/>
                </a:solidFill>
              </a:rPr>
              <a:t>The </a:t>
            </a:r>
            <a:r>
              <a:rPr lang="en-US" sz="2400" dirty="0" smtClean="0">
                <a:solidFill>
                  <a:srgbClr val="FF0000"/>
                </a:solidFill>
              </a:rPr>
              <a:t>algorithm </a:t>
            </a:r>
            <a:r>
              <a:rPr lang="en-US" sz="2400" dirty="0" smtClean="0">
                <a:solidFill>
                  <a:srgbClr val="FF0000"/>
                </a:solidFill>
              </a:rPr>
              <a:t>DP has </a:t>
            </a:r>
            <a:r>
              <a:rPr lang="en-US" sz="2400" dirty="0" smtClean="0">
                <a:solidFill>
                  <a:srgbClr val="FF0000"/>
                </a:solidFill>
              </a:rPr>
              <a:t>a pseudo-polynomial time </a:t>
            </a:r>
            <a:r>
              <a:rPr lang="en-US" sz="2400" dirty="0" smtClean="0">
                <a:solidFill>
                  <a:srgbClr val="FF0000"/>
                </a:solidFill>
              </a:rPr>
              <a:t>complexity.</a:t>
            </a: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000" dirty="0" smtClean="0"/>
              <a:t>How to simplify the vector sets</a:t>
            </a:r>
            <a:r>
              <a:rPr lang="ru-RU" sz="4000" dirty="0" smtClean="0"/>
              <a:t>?</a:t>
            </a:r>
            <a:endParaRPr lang="ru-RU" sz="4000" dirty="0" smtClean="0"/>
          </a:p>
        </p:txBody>
      </p:sp>
      <p:sp>
        <p:nvSpPr>
          <p:cNvPr id="34819" name="Rectangle 3"/>
          <p:cNvSpPr>
            <a:spLocks noGrp="1" noChangeArrowheads="1"/>
          </p:cNvSpPr>
          <p:nvPr>
            <p:ph type="body" idx="1"/>
          </p:nvPr>
        </p:nvSpPr>
        <p:spPr/>
        <p:txBody>
          <a:bodyPr/>
          <a:lstStyle/>
          <a:p>
            <a:r>
              <a:rPr lang="en-US" sz="2800" dirty="0" smtClean="0"/>
              <a:t>All considered vectors correspond </a:t>
            </a:r>
            <a:r>
              <a:rPr lang="en-US" sz="2800" dirty="0" smtClean="0"/>
              <a:t>to geometric </a:t>
            </a:r>
            <a:r>
              <a:rPr lang="en-US" sz="2800" dirty="0" smtClean="0"/>
              <a:t>points in the </a:t>
            </a:r>
            <a:r>
              <a:rPr lang="en-US" sz="2800" dirty="0" smtClean="0"/>
              <a:t>rectangle </a:t>
            </a:r>
            <a:r>
              <a:rPr lang="en-US" sz="2800" dirty="0" smtClean="0"/>
              <a:t>[0</a:t>
            </a:r>
            <a:r>
              <a:rPr lang="en-US" sz="2800" dirty="0" smtClean="0"/>
              <a:t>, </a:t>
            </a:r>
            <a:r>
              <a:rPr lang="en-US" sz="2800" i="1" dirty="0" err="1" smtClean="0"/>
              <a:t>p</a:t>
            </a:r>
            <a:r>
              <a:rPr lang="en-US" sz="2800" i="1" baseline="-25000" dirty="0" err="1" smtClean="0"/>
              <a:t>sum</a:t>
            </a:r>
            <a:r>
              <a:rPr lang="en-US" sz="2800" dirty="0" smtClean="0"/>
              <a:t>]</a:t>
            </a:r>
            <a:r>
              <a:rPr lang="en-US" sz="2800" dirty="0" smtClean="0">
                <a:cs typeface="Times New Roman" pitchFamily="18" charset="0"/>
              </a:rPr>
              <a:t>×</a:t>
            </a:r>
            <a:r>
              <a:rPr lang="en-US" sz="2800" dirty="0" smtClean="0"/>
              <a:t>[0, </a:t>
            </a:r>
            <a:r>
              <a:rPr lang="en-US" sz="2800" i="1" dirty="0" err="1" smtClean="0"/>
              <a:t>p</a:t>
            </a:r>
            <a:r>
              <a:rPr lang="en-US" sz="2800" i="1" baseline="-25000" dirty="0" err="1" smtClean="0"/>
              <a:t>sum</a:t>
            </a:r>
            <a:r>
              <a:rPr lang="en-US" sz="2800" dirty="0" smtClean="0"/>
              <a:t>]</a:t>
            </a:r>
            <a:r>
              <a:rPr lang="en-US" sz="2800" dirty="0" smtClean="0">
                <a:cs typeface="Times New Roman" pitchFamily="18" charset="0"/>
              </a:rPr>
              <a:t>.</a:t>
            </a:r>
          </a:p>
          <a:p>
            <a:r>
              <a:rPr lang="en-US" sz="2800" dirty="0" smtClean="0"/>
              <a:t>We subdivide this </a:t>
            </a:r>
            <a:r>
              <a:rPr lang="en-US" sz="2800" dirty="0" smtClean="0"/>
              <a:t>rectangle with </a:t>
            </a:r>
            <a:r>
              <a:rPr lang="en-US" sz="2800" dirty="0" smtClean="0"/>
              <a:t>horizontal and vertical cuts into lots of </a:t>
            </a:r>
            <a:r>
              <a:rPr lang="en-US" sz="2800" dirty="0" smtClean="0"/>
              <a:t>boxes. </a:t>
            </a:r>
          </a:p>
          <a:p>
            <a:r>
              <a:rPr lang="en-US" sz="2800" dirty="0" smtClean="0"/>
              <a:t>In </a:t>
            </a:r>
            <a:r>
              <a:rPr lang="en-US" sz="2800" dirty="0" smtClean="0"/>
              <a:t>both directions these </a:t>
            </a:r>
            <a:r>
              <a:rPr lang="en-US" sz="2800" dirty="0" smtClean="0"/>
              <a:t>cuts are </a:t>
            </a:r>
            <a:r>
              <a:rPr lang="en-US" sz="2800" dirty="0" smtClean="0"/>
              <a:t>made at the coordinates </a:t>
            </a:r>
            <a:r>
              <a:rPr lang="el-GR" sz="2800" dirty="0" smtClean="0">
                <a:cs typeface="Times New Roman" pitchFamily="18" charset="0"/>
              </a:rPr>
              <a:t>Δ</a:t>
            </a:r>
            <a:r>
              <a:rPr lang="en-US" sz="2800" i="1" baseline="30000" dirty="0" err="1" smtClean="0">
                <a:cs typeface="Times New Roman" pitchFamily="18" charset="0"/>
              </a:rPr>
              <a:t>i</a:t>
            </a:r>
            <a:r>
              <a:rPr lang="en-US" sz="2800" dirty="0" smtClean="0">
                <a:cs typeface="Times New Roman" pitchFamily="18" charset="0"/>
              </a:rPr>
              <a:t>, </a:t>
            </a:r>
            <a:r>
              <a:rPr lang="en-US" sz="2800" dirty="0" smtClean="0">
                <a:cs typeface="Times New Roman" pitchFamily="18" charset="0"/>
              </a:rPr>
              <a:t>where</a:t>
            </a:r>
            <a:r>
              <a:rPr lang="ru-RU" sz="2800" dirty="0" smtClean="0">
                <a:cs typeface="Times New Roman" pitchFamily="18" charset="0"/>
              </a:rPr>
              <a:t> </a:t>
            </a:r>
            <a:r>
              <a:rPr lang="el-GR" sz="2800" dirty="0" smtClean="0">
                <a:cs typeface="Times New Roman" pitchFamily="18" charset="0"/>
              </a:rPr>
              <a:t>Δ</a:t>
            </a:r>
            <a:r>
              <a:rPr lang="en-US" sz="2800" dirty="0" smtClean="0">
                <a:cs typeface="Times New Roman" pitchFamily="18" charset="0"/>
              </a:rPr>
              <a:t> = 1+ (</a:t>
            </a:r>
            <a:r>
              <a:rPr lang="el-GR" sz="2800" dirty="0" smtClean="0">
                <a:cs typeface="Times New Roman" pitchFamily="18" charset="0"/>
              </a:rPr>
              <a:t>ε</a:t>
            </a:r>
            <a:r>
              <a:rPr lang="en-US" sz="2800" dirty="0" smtClean="0">
                <a:cs typeface="Times New Roman" pitchFamily="18" charset="0"/>
              </a:rPr>
              <a:t>/2</a:t>
            </a:r>
            <a:r>
              <a:rPr lang="en-US" sz="2800" i="1" dirty="0" smtClean="0">
                <a:cs typeface="Times New Roman" pitchFamily="18" charset="0"/>
              </a:rPr>
              <a:t>n</a:t>
            </a:r>
            <a:r>
              <a:rPr lang="en-US" sz="2800" dirty="0" smtClean="0">
                <a:cs typeface="Times New Roman" pitchFamily="18" charset="0"/>
              </a:rPr>
              <a:t>), </a:t>
            </a:r>
            <a:r>
              <a:rPr lang="en-US" sz="2800" i="1" dirty="0" err="1" smtClean="0">
                <a:cs typeface="Times New Roman" pitchFamily="18" charset="0"/>
              </a:rPr>
              <a:t>i</a:t>
            </a:r>
            <a:r>
              <a:rPr lang="en-US" sz="2800" i="1" dirty="0" smtClean="0">
                <a:cs typeface="Times New Roman" pitchFamily="18" charset="0"/>
              </a:rPr>
              <a:t> </a:t>
            </a:r>
            <a:r>
              <a:rPr lang="en-US" sz="2800" dirty="0" smtClean="0">
                <a:cs typeface="Times New Roman" pitchFamily="18" charset="0"/>
              </a:rPr>
              <a:t>= 1, 2, …, </a:t>
            </a:r>
            <a:r>
              <a:rPr lang="en-US" sz="2800" i="1" dirty="0" smtClean="0">
                <a:cs typeface="Times New Roman" pitchFamily="18" charset="0"/>
              </a:rPr>
              <a:t>K</a:t>
            </a:r>
            <a:r>
              <a:rPr lang="en-US" sz="2800" dirty="0" smtClean="0">
                <a:cs typeface="Times New Roman" pitchFamily="18" charset="0"/>
              </a:rPr>
              <a:t>. </a:t>
            </a:r>
          </a:p>
          <a:p>
            <a:pPr eaLnBrk="1" hangingPunct="1"/>
            <a:r>
              <a:rPr lang="en-US" sz="2400" i="1" dirty="0" smtClean="0">
                <a:cs typeface="Times New Roman" pitchFamily="18" charset="0"/>
              </a:rPr>
              <a:t>K </a:t>
            </a:r>
            <a:r>
              <a:rPr lang="en-US" sz="2400" dirty="0" smtClean="0">
                <a:cs typeface="Times New Roman" pitchFamily="18" charset="0"/>
              </a:rPr>
              <a:t>= </a:t>
            </a:r>
            <a:r>
              <a:rPr lang="en-US" sz="2400" dirty="0" smtClean="0">
                <a:cs typeface="Times New Roman" pitchFamily="18" charset="0"/>
                <a:sym typeface="Symbol" pitchFamily="18" charset="2"/>
              </a:rPr>
              <a:t>log</a:t>
            </a:r>
            <a:r>
              <a:rPr lang="el-GR" sz="2400" baseline="-25000" dirty="0" smtClean="0">
                <a:cs typeface="Times New Roman" pitchFamily="18" charset="0"/>
              </a:rPr>
              <a:t>Δ</a:t>
            </a:r>
            <a:r>
              <a:rPr lang="en-US" sz="2400" dirty="0" smtClean="0">
                <a:cs typeface="Times New Roman" pitchFamily="18" charset="0"/>
              </a:rPr>
              <a:t>(</a:t>
            </a:r>
            <a:r>
              <a:rPr lang="en-US" sz="2400" i="1" dirty="0" err="1" smtClean="0"/>
              <a:t>p</a:t>
            </a:r>
            <a:r>
              <a:rPr lang="en-US" sz="2400" i="1" baseline="-25000" dirty="0" err="1" smtClean="0"/>
              <a:t>sum</a:t>
            </a:r>
            <a:r>
              <a:rPr lang="en-US" sz="2400" dirty="0" smtClean="0">
                <a:cs typeface="Times New Roman" pitchFamily="18" charset="0"/>
              </a:rPr>
              <a:t>)</a:t>
            </a:r>
            <a:r>
              <a:rPr lang="en-US" sz="2400" dirty="0" smtClean="0">
                <a:cs typeface="Times New Roman" pitchFamily="18" charset="0"/>
                <a:sym typeface="Symbol" pitchFamily="18" charset="2"/>
              </a:rPr>
              <a:t>= </a:t>
            </a:r>
            <a:r>
              <a:rPr lang="en-US" sz="2400" dirty="0" err="1" smtClean="0"/>
              <a:t>ln</a:t>
            </a:r>
            <a:r>
              <a:rPr lang="en-US" sz="2400" dirty="0" smtClean="0"/>
              <a:t>(</a:t>
            </a:r>
            <a:r>
              <a:rPr lang="en-US" sz="2400" i="1" dirty="0" err="1" smtClean="0"/>
              <a:t>p</a:t>
            </a:r>
            <a:r>
              <a:rPr lang="en-US" sz="2400" i="1" baseline="-25000" dirty="0" err="1" smtClean="0"/>
              <a:t>sum</a:t>
            </a:r>
            <a:r>
              <a:rPr lang="ru-RU" sz="2400" dirty="0" smtClean="0"/>
              <a:t>)</a:t>
            </a:r>
            <a:r>
              <a:rPr lang="en-US" sz="2400" dirty="0" smtClean="0"/>
              <a:t>/</a:t>
            </a:r>
            <a:r>
              <a:rPr lang="en-US" sz="2400" dirty="0" err="1" smtClean="0"/>
              <a:t>ln</a:t>
            </a:r>
            <a:r>
              <a:rPr lang="en-US" sz="2400" dirty="0" smtClean="0"/>
              <a:t> </a:t>
            </a:r>
            <a:r>
              <a:rPr lang="el-GR" sz="2400" dirty="0" smtClean="0">
                <a:cs typeface="Times New Roman" pitchFamily="18" charset="0"/>
              </a:rPr>
              <a:t>Δ</a:t>
            </a:r>
            <a:r>
              <a:rPr lang="en-US" sz="2400" dirty="0" smtClean="0">
                <a:cs typeface="Times New Roman" pitchFamily="18" charset="0"/>
                <a:sym typeface="Symbol" pitchFamily="18" charset="2"/>
              </a:rPr>
              <a:t>= ((1+</a:t>
            </a:r>
            <a:r>
              <a:rPr lang="en-US" sz="2400" dirty="0" smtClean="0">
                <a:cs typeface="Times New Roman" pitchFamily="18" charset="0"/>
              </a:rPr>
              <a:t>2</a:t>
            </a:r>
            <a:r>
              <a:rPr lang="en-US" sz="2400" i="1" dirty="0" smtClean="0">
                <a:cs typeface="Times New Roman" pitchFamily="18" charset="0"/>
              </a:rPr>
              <a:t>n </a:t>
            </a:r>
            <a:r>
              <a:rPr lang="ru-RU" sz="2400" dirty="0" smtClean="0"/>
              <a:t>)</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 </a:t>
            </a:r>
            <a:r>
              <a:rPr lang="en-US" sz="2400" dirty="0" err="1" smtClean="0"/>
              <a:t>ln</a:t>
            </a:r>
            <a:r>
              <a:rPr lang="en-US" sz="2400" dirty="0" smtClean="0"/>
              <a:t>(</a:t>
            </a:r>
            <a:r>
              <a:rPr lang="en-US" sz="2400" i="1" dirty="0" err="1" smtClean="0"/>
              <a:t>p</a:t>
            </a:r>
            <a:r>
              <a:rPr lang="en-US" sz="2400" i="1" baseline="-25000" dirty="0" err="1" smtClean="0"/>
              <a:t>sum</a:t>
            </a:r>
            <a:r>
              <a:rPr lang="ru-RU" sz="2400" dirty="0" smtClean="0"/>
              <a:t>)</a:t>
            </a:r>
            <a:r>
              <a:rPr lang="en-US" sz="2400" dirty="0" smtClean="0">
                <a:cs typeface="Times New Roman" pitchFamily="18" charset="0"/>
                <a:sym typeface="Symbol" pitchFamily="18" charset="2"/>
              </a:rPr>
              <a:t>.</a:t>
            </a:r>
            <a:endParaRPr lang="en-US" sz="2400" dirty="0"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dirty="0" smtClean="0"/>
              <a:t>Selection of vectors</a:t>
            </a:r>
            <a:endParaRPr lang="ru-RU" dirty="0" smtClean="0"/>
          </a:p>
        </p:txBody>
      </p:sp>
      <p:sp>
        <p:nvSpPr>
          <p:cNvPr id="35843" name="Rectangle 3"/>
          <p:cNvSpPr>
            <a:spLocks noGrp="1" noChangeArrowheads="1"/>
          </p:cNvSpPr>
          <p:nvPr>
            <p:ph type="body" idx="1"/>
          </p:nvPr>
        </p:nvSpPr>
        <p:spPr>
          <a:xfrm>
            <a:off x="457200" y="1371600"/>
            <a:ext cx="8305800" cy="4754563"/>
          </a:xfrm>
        </p:spPr>
        <p:txBody>
          <a:bodyPr/>
          <a:lstStyle/>
          <a:p>
            <a:pPr eaLnBrk="1" hangingPunct="1"/>
            <a:r>
              <a:rPr lang="en-US" sz="2800" dirty="0" smtClean="0"/>
              <a:t>Let two vectors [</a:t>
            </a:r>
            <a:r>
              <a:rPr lang="en-US" sz="2800" i="1" dirty="0" smtClean="0"/>
              <a:t>x</a:t>
            </a:r>
            <a:r>
              <a:rPr lang="ru-RU" sz="2800" baseline="-25000" dirty="0" smtClean="0"/>
              <a:t>1</a:t>
            </a:r>
            <a:r>
              <a:rPr lang="en-US" sz="2800" dirty="0" smtClean="0"/>
              <a:t>,</a:t>
            </a:r>
            <a:r>
              <a:rPr lang="en-US" sz="2800" i="1" dirty="0" smtClean="0"/>
              <a:t>y</a:t>
            </a:r>
            <a:r>
              <a:rPr lang="ru-RU" sz="2800" baseline="-25000" dirty="0" smtClean="0"/>
              <a:t>1</a:t>
            </a:r>
            <a:r>
              <a:rPr lang="en-US" sz="2800" dirty="0" smtClean="0"/>
              <a:t>]</a:t>
            </a:r>
            <a:r>
              <a:rPr lang="ru-RU" sz="2800" dirty="0" smtClean="0"/>
              <a:t> </a:t>
            </a:r>
            <a:r>
              <a:rPr lang="en-US" sz="2800" dirty="0" smtClean="0"/>
              <a:t>and</a:t>
            </a:r>
            <a:r>
              <a:rPr lang="ru-RU" sz="2800" dirty="0" smtClean="0"/>
              <a:t> </a:t>
            </a:r>
            <a:r>
              <a:rPr lang="en-US" sz="2800" dirty="0" smtClean="0"/>
              <a:t>[</a:t>
            </a:r>
            <a:r>
              <a:rPr lang="en-US" sz="2800" i="1" dirty="0" smtClean="0"/>
              <a:t>x</a:t>
            </a:r>
            <a:r>
              <a:rPr lang="ru-RU" sz="2800" baseline="-25000" dirty="0" smtClean="0"/>
              <a:t>2</a:t>
            </a:r>
            <a:r>
              <a:rPr lang="en-US" sz="2800" dirty="0" smtClean="0"/>
              <a:t>,</a:t>
            </a:r>
            <a:r>
              <a:rPr lang="en-US" sz="2800" i="1" dirty="0" smtClean="0"/>
              <a:t>y</a:t>
            </a:r>
            <a:r>
              <a:rPr lang="ru-RU" sz="2800" baseline="-25000" dirty="0" smtClean="0"/>
              <a:t>2</a:t>
            </a:r>
            <a:r>
              <a:rPr lang="en-US" sz="2800" dirty="0" smtClean="0"/>
              <a:t>]</a:t>
            </a:r>
            <a:r>
              <a:rPr lang="ru-RU" sz="2800" dirty="0" smtClean="0"/>
              <a:t> </a:t>
            </a:r>
            <a:r>
              <a:rPr lang="en-US" sz="2800" dirty="0" smtClean="0"/>
              <a:t>are in the same box</a:t>
            </a:r>
            <a:r>
              <a:rPr lang="ru-RU" sz="2800" dirty="0" smtClean="0"/>
              <a:t>. </a:t>
            </a:r>
            <a:endParaRPr lang="ru-RU" sz="2800" dirty="0" smtClean="0"/>
          </a:p>
          <a:p>
            <a:pPr eaLnBrk="1" hangingPunct="1"/>
            <a:r>
              <a:rPr lang="en-US" sz="2800" i="1" dirty="0" smtClean="0"/>
              <a:t>x</a:t>
            </a:r>
            <a:r>
              <a:rPr lang="ru-RU" sz="2800" baseline="-25000" dirty="0" smtClean="0"/>
              <a:t>1</a:t>
            </a:r>
            <a:r>
              <a:rPr lang="en-US" sz="2800" dirty="0" smtClean="0"/>
              <a:t>/</a:t>
            </a:r>
            <a:r>
              <a:rPr lang="el-GR" sz="2800" dirty="0" smtClean="0">
                <a:cs typeface="Times New Roman" pitchFamily="18" charset="0"/>
              </a:rPr>
              <a:t>Δ</a:t>
            </a:r>
            <a:r>
              <a:rPr lang="en-US" sz="2800" dirty="0" smtClean="0">
                <a:cs typeface="Times New Roman" pitchFamily="18" charset="0"/>
              </a:rPr>
              <a:t> </a:t>
            </a:r>
            <a:r>
              <a:rPr lang="en-US" sz="2800" dirty="0" smtClean="0">
                <a:cs typeface="Times New Roman" pitchFamily="18" charset="0"/>
                <a:sym typeface="Symbol" pitchFamily="18" charset="2"/>
              </a:rPr>
              <a:t> </a:t>
            </a:r>
            <a:r>
              <a:rPr lang="en-US" sz="2800" i="1" dirty="0" smtClean="0"/>
              <a:t>x</a:t>
            </a:r>
            <a:r>
              <a:rPr lang="ru-RU" sz="2800" baseline="-25000" dirty="0" smtClean="0"/>
              <a:t>2</a:t>
            </a:r>
            <a:r>
              <a:rPr lang="en-US" sz="2800" baseline="-25000" dirty="0" smtClean="0"/>
              <a:t> </a:t>
            </a:r>
            <a:r>
              <a:rPr lang="en-US" sz="2800" dirty="0" smtClean="0">
                <a:sym typeface="Symbol" pitchFamily="18" charset="2"/>
              </a:rPr>
              <a:t></a:t>
            </a:r>
            <a:r>
              <a:rPr lang="en-US" sz="2800" dirty="0" smtClean="0">
                <a:cs typeface="Times New Roman" pitchFamily="18" charset="0"/>
                <a:sym typeface="Symbol" pitchFamily="18" charset="2"/>
              </a:rPr>
              <a:t> </a:t>
            </a:r>
            <a:r>
              <a:rPr lang="en-US" sz="2800" i="1" dirty="0" smtClean="0"/>
              <a:t>x</a:t>
            </a:r>
            <a:r>
              <a:rPr lang="ru-RU" sz="2800" baseline="-25000" dirty="0" smtClean="0"/>
              <a:t>1</a:t>
            </a:r>
            <a:r>
              <a:rPr lang="el-GR" sz="2800" dirty="0" smtClean="0">
                <a:cs typeface="Times New Roman" pitchFamily="18" charset="0"/>
              </a:rPr>
              <a:t>Δ</a:t>
            </a:r>
            <a:r>
              <a:rPr lang="en-US" sz="2800" dirty="0" smtClean="0">
                <a:cs typeface="Times New Roman" pitchFamily="18" charset="0"/>
              </a:rPr>
              <a:t>  </a:t>
            </a:r>
            <a:r>
              <a:rPr lang="en-US" sz="2800" dirty="0" smtClean="0">
                <a:cs typeface="Times New Roman" pitchFamily="18" charset="0"/>
              </a:rPr>
              <a:t>and</a:t>
            </a:r>
            <a:r>
              <a:rPr lang="ru-RU" sz="2800" dirty="0" smtClean="0">
                <a:cs typeface="Times New Roman" pitchFamily="18" charset="0"/>
              </a:rPr>
              <a:t> </a:t>
            </a:r>
            <a:r>
              <a:rPr lang="en-US" sz="2800" i="1" dirty="0" smtClean="0"/>
              <a:t>y</a:t>
            </a:r>
            <a:r>
              <a:rPr lang="ru-RU" sz="2800" baseline="-25000" dirty="0" smtClean="0"/>
              <a:t>1</a:t>
            </a:r>
            <a:r>
              <a:rPr lang="en-US" sz="2800" dirty="0" smtClean="0"/>
              <a:t>/</a:t>
            </a:r>
            <a:r>
              <a:rPr lang="el-GR" sz="2800" dirty="0" smtClean="0">
                <a:cs typeface="Times New Roman" pitchFamily="18" charset="0"/>
              </a:rPr>
              <a:t>Δ</a:t>
            </a:r>
            <a:r>
              <a:rPr lang="en-US" sz="2800" dirty="0" smtClean="0">
                <a:cs typeface="Times New Roman" pitchFamily="18" charset="0"/>
              </a:rPr>
              <a:t> </a:t>
            </a:r>
            <a:r>
              <a:rPr lang="en-US" sz="2800" dirty="0" smtClean="0">
                <a:cs typeface="Times New Roman" pitchFamily="18" charset="0"/>
                <a:sym typeface="Symbol" pitchFamily="18" charset="2"/>
              </a:rPr>
              <a:t> </a:t>
            </a:r>
            <a:r>
              <a:rPr lang="en-US" sz="2800" i="1" dirty="0" smtClean="0"/>
              <a:t>y</a:t>
            </a:r>
            <a:r>
              <a:rPr lang="ru-RU" sz="2800" baseline="-25000" dirty="0" smtClean="0"/>
              <a:t>2</a:t>
            </a:r>
            <a:r>
              <a:rPr lang="en-US" sz="2800" baseline="-25000" dirty="0" smtClean="0"/>
              <a:t> </a:t>
            </a:r>
            <a:r>
              <a:rPr lang="en-US" sz="2800" dirty="0" smtClean="0">
                <a:sym typeface="Symbol" pitchFamily="18" charset="2"/>
              </a:rPr>
              <a:t></a:t>
            </a:r>
            <a:r>
              <a:rPr lang="en-US" sz="2800" dirty="0" smtClean="0">
                <a:cs typeface="Times New Roman" pitchFamily="18" charset="0"/>
                <a:sym typeface="Symbol" pitchFamily="18" charset="2"/>
              </a:rPr>
              <a:t> </a:t>
            </a:r>
            <a:r>
              <a:rPr lang="en-US" sz="2800" i="1" dirty="0" smtClean="0"/>
              <a:t>y</a:t>
            </a:r>
            <a:r>
              <a:rPr lang="ru-RU" sz="2800" baseline="-25000" dirty="0" smtClean="0"/>
              <a:t>1</a:t>
            </a:r>
            <a:r>
              <a:rPr lang="el-GR" sz="2800" dirty="0" smtClean="0">
                <a:cs typeface="Times New Roman" pitchFamily="18" charset="0"/>
              </a:rPr>
              <a:t>Δ</a:t>
            </a:r>
            <a:r>
              <a:rPr lang="en-US" sz="2800" dirty="0" smtClean="0">
                <a:cs typeface="Times New Roman" pitchFamily="18" charset="0"/>
              </a:rPr>
              <a:t> </a:t>
            </a:r>
            <a:r>
              <a:rPr lang="ru-RU" sz="2800" dirty="0" smtClean="0">
                <a:cs typeface="Times New Roman" pitchFamily="18" charset="0"/>
              </a:rPr>
              <a:t>.</a:t>
            </a:r>
            <a:endParaRPr lang="en-US" sz="2800" dirty="0" smtClean="0">
              <a:cs typeface="Times New Roman" pitchFamily="18" charset="0"/>
            </a:endParaRPr>
          </a:p>
          <a:p>
            <a:r>
              <a:rPr lang="en-US" sz="2800" dirty="0" smtClean="0"/>
              <a:t>Out of </a:t>
            </a:r>
            <a:r>
              <a:rPr lang="en-US" sz="2800" dirty="0" smtClean="0"/>
              <a:t>every box </a:t>
            </a:r>
            <a:r>
              <a:rPr lang="en-US" sz="2800" dirty="0" smtClean="0"/>
              <a:t>that has non-empty intersection </a:t>
            </a:r>
            <a:r>
              <a:rPr lang="en-US" sz="2800" dirty="0" smtClean="0"/>
              <a:t> with </a:t>
            </a:r>
            <a:r>
              <a:rPr lang="en-US" sz="2800" i="1" dirty="0" smtClean="0"/>
              <a:t>V</a:t>
            </a:r>
            <a:r>
              <a:rPr lang="en-US" sz="2800" i="1" baseline="-25000" dirty="0" smtClean="0"/>
              <a:t>i</a:t>
            </a:r>
            <a:r>
              <a:rPr lang="en-US" sz="2800" dirty="0" smtClean="0"/>
              <a:t> </a:t>
            </a:r>
            <a:r>
              <a:rPr lang="en-US" sz="2800" dirty="0" smtClean="0"/>
              <a:t>we select a single vector and </a:t>
            </a:r>
            <a:r>
              <a:rPr lang="en-US" sz="2800" dirty="0" smtClean="0"/>
              <a:t>put it </a:t>
            </a:r>
            <a:r>
              <a:rPr lang="en-US" sz="2800" dirty="0" smtClean="0"/>
              <a:t>into </a:t>
            </a:r>
            <a:r>
              <a:rPr lang="en-US" sz="2800" dirty="0" smtClean="0"/>
              <a:t>the   so-called </a:t>
            </a:r>
            <a:r>
              <a:rPr lang="en-US" sz="2800" i="1" dirty="0" smtClean="0"/>
              <a:t>trimmed vector set </a:t>
            </a:r>
            <a:r>
              <a:rPr lang="en-US" sz="2800" i="1" dirty="0" smtClean="0"/>
              <a:t>V</a:t>
            </a:r>
            <a:r>
              <a:rPr lang="en-US" sz="2800" i="1" baseline="-25000" dirty="0" smtClean="0"/>
              <a:t>i</a:t>
            </a:r>
            <a:r>
              <a:rPr lang="en-US" sz="2800" i="1" baseline="30000" dirty="0" smtClean="0"/>
              <a:t>#</a:t>
            </a:r>
            <a:r>
              <a:rPr lang="en-US" sz="2800" i="1" dirty="0" smtClean="0"/>
              <a:t>.</a:t>
            </a:r>
          </a:p>
          <a:p>
            <a:r>
              <a:rPr lang="en-US" sz="2800" dirty="0" smtClean="0"/>
              <a:t>All remaining vectors from </a:t>
            </a:r>
            <a:r>
              <a:rPr lang="en-US" sz="2800" dirty="0" smtClean="0"/>
              <a:t>the vector </a:t>
            </a:r>
            <a:r>
              <a:rPr lang="en-US" sz="2800" dirty="0" smtClean="0"/>
              <a:t>set </a:t>
            </a:r>
            <a:r>
              <a:rPr lang="en-US" sz="2800" i="1" dirty="0" smtClean="0"/>
              <a:t>V</a:t>
            </a:r>
            <a:r>
              <a:rPr lang="en-US" sz="2800" i="1" baseline="-25000" dirty="0" smtClean="0"/>
              <a:t>i</a:t>
            </a:r>
            <a:r>
              <a:rPr lang="en-US" sz="2800" dirty="0" smtClean="0"/>
              <a:t> </a:t>
            </a:r>
            <a:r>
              <a:rPr lang="en-US" sz="2800" dirty="0" smtClean="0"/>
              <a:t>that have not been selected are lost for the </a:t>
            </a:r>
            <a:r>
              <a:rPr lang="en-US" sz="2800" dirty="0" smtClean="0"/>
              <a:t>further computations.</a:t>
            </a:r>
          </a:p>
          <a:p>
            <a:r>
              <a:rPr lang="en-US" sz="2800" dirty="0" smtClean="0"/>
              <a:t>And in phase </a:t>
            </a:r>
            <a:r>
              <a:rPr lang="en-US" sz="2800" i="1" dirty="0" err="1" smtClean="0"/>
              <a:t>i</a:t>
            </a:r>
            <a:r>
              <a:rPr lang="en-US" sz="2800" dirty="0" smtClean="0"/>
              <a:t> </a:t>
            </a:r>
            <a:r>
              <a:rPr lang="en-US" sz="2800" dirty="0" smtClean="0"/>
              <a:t>+ 1, the so-called </a:t>
            </a:r>
            <a:r>
              <a:rPr lang="en-US" sz="2800" i="1" dirty="0" smtClean="0"/>
              <a:t>trimmed algorithm generates its new </a:t>
            </a:r>
            <a:r>
              <a:rPr lang="en-US" sz="2800" i="1" dirty="0" smtClean="0"/>
              <a:t>vector </a:t>
            </a:r>
            <a:r>
              <a:rPr lang="en-US" sz="2800" dirty="0" smtClean="0"/>
              <a:t>set </a:t>
            </a:r>
            <a:r>
              <a:rPr lang="en-US" sz="2800" dirty="0" smtClean="0"/>
              <a:t>from the smaller set </a:t>
            </a:r>
            <a:r>
              <a:rPr lang="en-US" sz="2800" i="1" dirty="0" smtClean="0"/>
              <a:t>V</a:t>
            </a:r>
            <a:r>
              <a:rPr lang="en-US" sz="2800" i="1" baseline="-25000" dirty="0" smtClean="0"/>
              <a:t>i</a:t>
            </a:r>
            <a:r>
              <a:rPr lang="en-US" sz="2800" i="1" baseline="30000" dirty="0" smtClean="0"/>
              <a:t>#</a:t>
            </a:r>
            <a:r>
              <a:rPr lang="en-US" sz="2800" dirty="0" smtClean="0"/>
              <a:t> and </a:t>
            </a:r>
            <a:r>
              <a:rPr lang="en-US" sz="2800" dirty="0" smtClean="0"/>
              <a:t>not from the set </a:t>
            </a:r>
            <a:r>
              <a:rPr lang="en-US" sz="2800" i="1" dirty="0" smtClean="0"/>
              <a:t>V</a:t>
            </a:r>
            <a:r>
              <a:rPr lang="en-US" sz="2800" i="1" baseline="-25000" dirty="0" smtClean="0"/>
              <a:t>i</a:t>
            </a:r>
            <a:r>
              <a:rPr lang="en-US" sz="2800" dirty="0" smtClean="0"/>
              <a:t>.</a:t>
            </a:r>
            <a:endParaRPr lang="en-US" sz="2800" i="1" baseline="-250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dirty="0" smtClean="0"/>
              <a:t>FPTAS </a:t>
            </a:r>
            <a:endParaRPr lang="en-US" dirty="0" smtClean="0"/>
          </a:p>
        </p:txBody>
      </p:sp>
      <p:sp>
        <p:nvSpPr>
          <p:cNvPr id="36867" name="Rectangle 3"/>
          <p:cNvSpPr>
            <a:spLocks noGrp="1" noChangeArrowheads="1"/>
          </p:cNvSpPr>
          <p:nvPr>
            <p:ph type="body" idx="1"/>
          </p:nvPr>
        </p:nvSpPr>
        <p:spPr/>
        <p:txBody>
          <a:bodyPr/>
          <a:lstStyle/>
          <a:p>
            <a:pPr marL="609600" indent="-609600">
              <a:spcBef>
                <a:spcPct val="0"/>
              </a:spcBef>
              <a:buFontTx/>
              <a:buNone/>
            </a:pPr>
            <a:r>
              <a:rPr lang="en-US" sz="2800" b="1" dirty="0" smtClean="0"/>
              <a:t>Input </a:t>
            </a:r>
            <a:r>
              <a:rPr lang="en-US" sz="2800" dirty="0" smtClean="0"/>
              <a:t>(</a:t>
            </a:r>
            <a:r>
              <a:rPr lang="ru-RU" sz="2800" dirty="0" smtClean="0"/>
              <a:t> </a:t>
            </a:r>
            <a:r>
              <a:rPr lang="en-US" sz="2800" i="1" dirty="0" smtClean="0"/>
              <a:t>J</a:t>
            </a:r>
            <a:r>
              <a:rPr lang="en-US" sz="2800" dirty="0" smtClean="0"/>
              <a:t>={1,..., </a:t>
            </a:r>
            <a:r>
              <a:rPr lang="en-US" sz="2800" i="1" dirty="0" smtClean="0"/>
              <a:t>n</a:t>
            </a:r>
            <a:r>
              <a:rPr lang="en-US" sz="2800" dirty="0" smtClean="0"/>
              <a:t>}</a:t>
            </a:r>
            <a:r>
              <a:rPr lang="ru-RU" sz="2800" dirty="0" smtClean="0"/>
              <a:t>,</a:t>
            </a:r>
            <a:r>
              <a:rPr lang="en-US" sz="2800" dirty="0" smtClean="0">
                <a:ea typeface="MS Mincho" pitchFamily="49" charset="-128"/>
                <a:sym typeface="Symbol" pitchFamily="18" charset="2"/>
              </a:rPr>
              <a:t> </a:t>
            </a:r>
            <a:r>
              <a:rPr lang="en-US" sz="2800" i="1" dirty="0" smtClean="0"/>
              <a:t>p</a:t>
            </a:r>
            <a:r>
              <a:rPr lang="en-US" sz="2800" dirty="0" smtClean="0"/>
              <a:t>: </a:t>
            </a:r>
            <a:r>
              <a:rPr lang="en-US" sz="2800" i="1" dirty="0" smtClean="0"/>
              <a:t>J</a:t>
            </a:r>
            <a:r>
              <a:rPr lang="en-US" sz="2800" dirty="0" smtClean="0"/>
              <a:t> </a:t>
            </a:r>
            <a:r>
              <a:rPr lang="en-US" sz="2800" dirty="0" smtClean="0">
                <a:cs typeface="Times New Roman" pitchFamily="18" charset="0"/>
              </a:rPr>
              <a:t>→ </a:t>
            </a:r>
            <a:r>
              <a:rPr lang="en-US" sz="2800" b="1" dirty="0" smtClean="0">
                <a:cs typeface="Times New Roman" pitchFamily="18" charset="0"/>
              </a:rPr>
              <a:t>Z</a:t>
            </a:r>
            <a:r>
              <a:rPr lang="en-US" sz="2800" b="1" baseline="30000" dirty="0" smtClean="0">
                <a:cs typeface="Times New Roman" pitchFamily="18" charset="0"/>
              </a:rPr>
              <a:t>+</a:t>
            </a:r>
            <a:r>
              <a:rPr lang="en-US" sz="2800" dirty="0" smtClean="0">
                <a:cs typeface="Times New Roman" pitchFamily="18" charset="0"/>
              </a:rPr>
              <a:t>)</a:t>
            </a:r>
            <a:endParaRPr lang="en-US" sz="2800" dirty="0" smtClean="0"/>
          </a:p>
          <a:p>
            <a:pPr marL="609600" indent="-609600">
              <a:spcBef>
                <a:spcPct val="0"/>
              </a:spcBef>
              <a:buFontTx/>
              <a:buAutoNum type="arabicParenR"/>
            </a:pPr>
            <a:r>
              <a:rPr lang="ru-RU" sz="2800" dirty="0" smtClean="0"/>
              <a:t> </a:t>
            </a:r>
            <a:r>
              <a:rPr lang="en-US" sz="2800" dirty="0" smtClean="0"/>
              <a:t>Set</a:t>
            </a:r>
            <a:r>
              <a:rPr lang="ru-RU" sz="2800" dirty="0" smtClean="0"/>
              <a:t> </a:t>
            </a:r>
            <a:r>
              <a:rPr lang="en-US" sz="2800" i="1" dirty="0" smtClean="0"/>
              <a:t>V</a:t>
            </a:r>
            <a:r>
              <a:rPr lang="en-US" sz="2800" baseline="-25000" dirty="0" smtClean="0"/>
              <a:t>0</a:t>
            </a:r>
            <a:r>
              <a:rPr lang="en-US" sz="2800" baseline="30000" dirty="0" smtClean="0"/>
              <a:t>#</a:t>
            </a:r>
            <a:r>
              <a:rPr lang="en-US" sz="2800" dirty="0" smtClean="0">
                <a:sym typeface="Symbol" pitchFamily="18" charset="2"/>
              </a:rPr>
              <a:t>={</a:t>
            </a:r>
            <a:r>
              <a:rPr lang="en-US" sz="2800" dirty="0" smtClean="0"/>
              <a:t>[0,0]</a:t>
            </a:r>
            <a:r>
              <a:rPr lang="en-US" sz="2800" dirty="0" smtClean="0">
                <a:sym typeface="Symbol" pitchFamily="18" charset="2"/>
              </a:rPr>
              <a:t>}, </a:t>
            </a:r>
            <a:r>
              <a:rPr lang="en-US" sz="2800" i="1" dirty="0" err="1" smtClean="0">
                <a:sym typeface="Symbol" pitchFamily="18" charset="2"/>
              </a:rPr>
              <a:t>i</a:t>
            </a:r>
            <a:r>
              <a:rPr lang="en-US" sz="2800" dirty="0" smtClean="0">
                <a:sym typeface="Symbol" pitchFamily="18" charset="2"/>
              </a:rPr>
              <a:t>=0.</a:t>
            </a:r>
            <a:r>
              <a:rPr lang="en-US" sz="2800" dirty="0" smtClean="0">
                <a:ea typeface="MS Mincho" pitchFamily="49" charset="-128"/>
                <a:sym typeface="Symbol" pitchFamily="18" charset="2"/>
              </a:rPr>
              <a:t> </a:t>
            </a:r>
            <a:endParaRPr lang="ru-RU" sz="2800" dirty="0" smtClean="0">
              <a:sym typeface="Symbol" pitchFamily="18" charset="2"/>
            </a:endParaRPr>
          </a:p>
          <a:p>
            <a:pPr marL="609600" indent="-609600">
              <a:spcBef>
                <a:spcPct val="0"/>
              </a:spcBef>
              <a:buFontTx/>
              <a:buAutoNum type="arabicParenR" startAt="2"/>
            </a:pPr>
            <a:r>
              <a:rPr lang="ru-RU" sz="2800" dirty="0" smtClean="0">
                <a:sym typeface="MT Extra" pitchFamily="18" charset="2"/>
              </a:rPr>
              <a:t> </a:t>
            </a:r>
            <a:r>
              <a:rPr lang="en-US" sz="2800" b="1" dirty="0" smtClean="0">
                <a:ea typeface="MS Mincho" pitchFamily="49" charset="-128"/>
                <a:sym typeface="Symbol" pitchFamily="18" charset="2"/>
              </a:rPr>
              <a:t>While </a:t>
            </a:r>
            <a:r>
              <a:rPr lang="en-US" sz="2800" i="1" dirty="0" err="1" smtClean="0">
                <a:ea typeface="MS Mincho" pitchFamily="49" charset="-128"/>
              </a:rPr>
              <a:t>i</a:t>
            </a:r>
            <a:r>
              <a:rPr lang="en-US" sz="2800" b="1" dirty="0" smtClean="0">
                <a:ea typeface="MS Mincho" pitchFamily="49" charset="-128"/>
                <a:sym typeface="Symbol" pitchFamily="18" charset="2"/>
              </a:rPr>
              <a:t>  </a:t>
            </a:r>
            <a:r>
              <a:rPr lang="en-US" sz="2800" i="1" dirty="0" smtClean="0">
                <a:ea typeface="MS Mincho" pitchFamily="49" charset="-128"/>
                <a:sym typeface="Symbol" pitchFamily="18" charset="2"/>
              </a:rPr>
              <a:t>n  </a:t>
            </a:r>
            <a:r>
              <a:rPr lang="en-US" sz="2800" b="1" dirty="0" smtClean="0">
                <a:ea typeface="MS Mincho" pitchFamily="49" charset="-128"/>
                <a:sym typeface="Symbol" pitchFamily="18" charset="2"/>
              </a:rPr>
              <a:t>do:</a:t>
            </a:r>
          </a:p>
          <a:p>
            <a:pPr marL="990600" lvl="1" indent="-533400">
              <a:spcBef>
                <a:spcPct val="0"/>
              </a:spcBef>
              <a:buFontTx/>
              <a:buNone/>
            </a:pPr>
            <a:r>
              <a:rPr lang="en-US" dirty="0" smtClean="0"/>
              <a:t>for every vector [</a:t>
            </a:r>
            <a:r>
              <a:rPr lang="en-US" i="1" dirty="0" err="1" smtClean="0"/>
              <a:t>x</a:t>
            </a:r>
            <a:r>
              <a:rPr lang="en-US" dirty="0" err="1" smtClean="0"/>
              <a:t>,</a:t>
            </a:r>
            <a:r>
              <a:rPr lang="en-US" i="1" dirty="0" err="1" smtClean="0"/>
              <a:t>y</a:t>
            </a:r>
            <a:r>
              <a:rPr lang="en-US" dirty="0" smtClean="0"/>
              <a:t>]</a:t>
            </a:r>
            <a:r>
              <a:rPr lang="en-US" dirty="0" smtClean="0">
                <a:sym typeface="Symbol" pitchFamily="18" charset="2"/>
              </a:rPr>
              <a:t> </a:t>
            </a:r>
            <a:r>
              <a:rPr lang="en-US" i="1" dirty="0" smtClean="0"/>
              <a:t>V</a:t>
            </a:r>
            <a:r>
              <a:rPr lang="en-US" i="1" baseline="-25000" dirty="0" smtClean="0"/>
              <a:t>i</a:t>
            </a:r>
            <a:r>
              <a:rPr lang="en-US" sz="2400" baseline="30000" dirty="0" smtClean="0"/>
              <a:t>#</a:t>
            </a:r>
            <a:r>
              <a:rPr lang="en-US" baseline="-25000" dirty="0" smtClean="0"/>
              <a:t> </a:t>
            </a:r>
            <a:r>
              <a:rPr lang="en-US" dirty="0" smtClean="0"/>
              <a:t>put</a:t>
            </a:r>
            <a:r>
              <a:rPr lang="ru-RU" dirty="0" smtClean="0"/>
              <a:t> </a:t>
            </a:r>
            <a:r>
              <a:rPr lang="en-US" dirty="0" smtClean="0"/>
              <a:t>[</a:t>
            </a:r>
            <a:r>
              <a:rPr lang="en-US" i="1" dirty="0" smtClean="0"/>
              <a:t>x</a:t>
            </a:r>
            <a:r>
              <a:rPr lang="ru-RU" i="1" dirty="0" smtClean="0"/>
              <a:t> </a:t>
            </a:r>
            <a:r>
              <a:rPr lang="ru-RU" dirty="0" smtClean="0"/>
              <a:t>+ </a:t>
            </a:r>
            <a:r>
              <a:rPr lang="en-US" i="1" dirty="0" smtClean="0"/>
              <a:t>p</a:t>
            </a:r>
            <a:r>
              <a:rPr lang="en-US" i="1" baseline="-25000" dirty="0" smtClean="0"/>
              <a:t>i</a:t>
            </a:r>
            <a:r>
              <a:rPr lang="ru-RU" dirty="0" smtClean="0"/>
              <a:t> </a:t>
            </a:r>
            <a:r>
              <a:rPr lang="en-US" dirty="0" smtClean="0"/>
              <a:t>,</a:t>
            </a:r>
            <a:r>
              <a:rPr lang="en-US" i="1" dirty="0" smtClean="0"/>
              <a:t>y</a:t>
            </a:r>
            <a:r>
              <a:rPr lang="en-US" dirty="0" smtClean="0"/>
              <a:t>] </a:t>
            </a:r>
            <a:r>
              <a:rPr lang="en-US" dirty="0" smtClean="0"/>
              <a:t>                      and</a:t>
            </a:r>
            <a:r>
              <a:rPr lang="ru-RU" dirty="0" smtClean="0"/>
              <a:t> </a:t>
            </a:r>
            <a:r>
              <a:rPr lang="en-US" dirty="0" smtClean="0"/>
              <a:t>[</a:t>
            </a:r>
            <a:r>
              <a:rPr lang="en-US" i="1" dirty="0" err="1" smtClean="0"/>
              <a:t>x</a:t>
            </a:r>
            <a:r>
              <a:rPr lang="en-US" dirty="0" err="1" smtClean="0"/>
              <a:t>,</a:t>
            </a:r>
            <a:r>
              <a:rPr lang="en-US" i="1" dirty="0" err="1" smtClean="0"/>
              <a:t>y</a:t>
            </a:r>
            <a:r>
              <a:rPr lang="en-US" i="1" dirty="0" smtClean="0"/>
              <a:t> </a:t>
            </a:r>
            <a:r>
              <a:rPr lang="ru-RU" dirty="0" smtClean="0"/>
              <a:t>+ </a:t>
            </a:r>
            <a:r>
              <a:rPr lang="en-US" i="1" dirty="0" smtClean="0"/>
              <a:t>p</a:t>
            </a:r>
            <a:r>
              <a:rPr lang="en-US" i="1" baseline="-25000" dirty="0" smtClean="0"/>
              <a:t>i</a:t>
            </a:r>
            <a:r>
              <a:rPr lang="ru-RU" dirty="0" smtClean="0"/>
              <a:t> </a:t>
            </a:r>
            <a:r>
              <a:rPr lang="en-US" dirty="0" smtClean="0"/>
              <a:t>]</a:t>
            </a:r>
            <a:r>
              <a:rPr lang="ru-RU" dirty="0" smtClean="0"/>
              <a:t> в </a:t>
            </a:r>
            <a:r>
              <a:rPr lang="en-US" i="1" dirty="0" smtClean="0"/>
              <a:t>V</a:t>
            </a:r>
            <a:r>
              <a:rPr lang="en-US" i="1" baseline="-25000" dirty="0" smtClean="0"/>
              <a:t>i</a:t>
            </a:r>
            <a:r>
              <a:rPr lang="en-US" baseline="-25000" dirty="0" smtClean="0"/>
              <a:t>+1</a:t>
            </a:r>
            <a:r>
              <a:rPr lang="en-US" dirty="0" smtClean="0"/>
              <a:t>; </a:t>
            </a:r>
            <a:endParaRPr lang="ru-RU" dirty="0" smtClean="0"/>
          </a:p>
          <a:p>
            <a:pPr marL="990600" lvl="1" indent="-533400">
              <a:spcBef>
                <a:spcPct val="0"/>
              </a:spcBef>
              <a:buFontTx/>
              <a:buNone/>
            </a:pPr>
            <a:r>
              <a:rPr lang="ru-RU" i="1" dirty="0" smtClean="0">
                <a:sym typeface="Symbol" pitchFamily="18" charset="2"/>
              </a:rPr>
              <a:t>      </a:t>
            </a:r>
            <a:r>
              <a:rPr lang="en-US" i="1" dirty="0" err="1" smtClean="0">
                <a:sym typeface="Symbol" pitchFamily="18" charset="2"/>
              </a:rPr>
              <a:t>i</a:t>
            </a:r>
            <a:r>
              <a:rPr lang="en-US" dirty="0" smtClean="0">
                <a:sym typeface="Symbol" pitchFamily="18" charset="2"/>
              </a:rPr>
              <a:t>:= </a:t>
            </a:r>
            <a:r>
              <a:rPr lang="en-US" i="1" dirty="0" err="1" smtClean="0">
                <a:sym typeface="Symbol" pitchFamily="18" charset="2"/>
              </a:rPr>
              <a:t>i</a:t>
            </a:r>
            <a:r>
              <a:rPr lang="en-US" i="1" dirty="0" smtClean="0">
                <a:sym typeface="Symbol" pitchFamily="18" charset="2"/>
              </a:rPr>
              <a:t> </a:t>
            </a:r>
            <a:r>
              <a:rPr lang="en-US" dirty="0" smtClean="0">
                <a:sym typeface="Symbol" pitchFamily="18" charset="2"/>
              </a:rPr>
              <a:t>+1;</a:t>
            </a:r>
            <a:endParaRPr lang="en-US" dirty="0" smtClean="0"/>
          </a:p>
          <a:p>
            <a:pPr marL="990600" lvl="1" indent="-533400">
              <a:spcBef>
                <a:spcPct val="0"/>
              </a:spcBef>
              <a:buFontTx/>
              <a:buNone/>
            </a:pPr>
            <a:r>
              <a:rPr lang="en-US" dirty="0" smtClean="0">
                <a:sym typeface="Symbol" pitchFamily="18" charset="2"/>
              </a:rPr>
              <a:t>Transform vector set </a:t>
            </a:r>
            <a:r>
              <a:rPr lang="en-US" i="1" dirty="0" smtClean="0"/>
              <a:t>V</a:t>
            </a:r>
            <a:r>
              <a:rPr lang="en-US" i="1" baseline="-25000" dirty="0" smtClean="0"/>
              <a:t>i</a:t>
            </a:r>
            <a:r>
              <a:rPr lang="ru-RU" baseline="-25000" dirty="0" smtClean="0"/>
              <a:t> </a:t>
            </a:r>
            <a:r>
              <a:rPr lang="en-US" dirty="0" smtClean="0"/>
              <a:t>into trimmed vector set</a:t>
            </a:r>
            <a:r>
              <a:rPr lang="ru-RU" dirty="0" smtClean="0"/>
              <a:t> </a:t>
            </a:r>
            <a:r>
              <a:rPr lang="en-US" i="1" dirty="0" smtClean="0"/>
              <a:t>V</a:t>
            </a:r>
            <a:r>
              <a:rPr lang="en-US" i="1" baseline="-25000" dirty="0" smtClean="0"/>
              <a:t>i</a:t>
            </a:r>
            <a:r>
              <a:rPr lang="en-US" sz="2400" baseline="30000" dirty="0" smtClean="0"/>
              <a:t>#</a:t>
            </a:r>
            <a:r>
              <a:rPr lang="ru-RU" sz="2400" dirty="0" smtClean="0"/>
              <a:t>.</a:t>
            </a:r>
            <a:endParaRPr lang="ru-RU" baseline="-25000" dirty="0" smtClean="0"/>
          </a:p>
          <a:p>
            <a:pPr marL="609600" indent="-609600">
              <a:spcBef>
                <a:spcPct val="0"/>
              </a:spcBef>
              <a:buFontTx/>
              <a:buNone/>
            </a:pPr>
            <a:r>
              <a:rPr lang="ru-RU" sz="2800" dirty="0" smtClean="0">
                <a:sym typeface="Symbol" pitchFamily="18" charset="2"/>
              </a:rPr>
              <a:t>3)    </a:t>
            </a:r>
            <a:r>
              <a:rPr lang="en-US" sz="2800" dirty="0" smtClean="0">
                <a:sym typeface="Symbol" pitchFamily="18" charset="2"/>
              </a:rPr>
              <a:t>Let</a:t>
            </a:r>
            <a:r>
              <a:rPr lang="ru-RU" sz="2800" dirty="0" smtClean="0">
                <a:sym typeface="Symbol" pitchFamily="18" charset="2"/>
              </a:rPr>
              <a:t> </a:t>
            </a:r>
            <a:r>
              <a:rPr lang="en-US" sz="2800" dirty="0" smtClean="0">
                <a:sym typeface="Symbol" pitchFamily="18" charset="2"/>
              </a:rPr>
              <a:t>[</a:t>
            </a:r>
            <a:r>
              <a:rPr lang="en-US" sz="2800" i="1" dirty="0" smtClean="0">
                <a:sym typeface="Symbol" pitchFamily="18" charset="2"/>
              </a:rPr>
              <a:t>x*</a:t>
            </a:r>
            <a:r>
              <a:rPr lang="en-US" sz="2800" dirty="0" smtClean="0">
                <a:sym typeface="Symbol" pitchFamily="18" charset="2"/>
              </a:rPr>
              <a:t>,</a:t>
            </a:r>
            <a:r>
              <a:rPr lang="en-US" sz="2800" i="1" dirty="0" smtClean="0">
                <a:sym typeface="Symbol" pitchFamily="18" charset="2"/>
              </a:rPr>
              <a:t>y*</a:t>
            </a:r>
            <a:r>
              <a:rPr lang="en-US" sz="2800" dirty="0" smtClean="0">
                <a:sym typeface="Symbol" pitchFamily="18" charset="2"/>
              </a:rPr>
              <a:t>]</a:t>
            </a:r>
            <a:r>
              <a:rPr lang="en-US" sz="2800" i="1" dirty="0" err="1" smtClean="0"/>
              <a:t>V</a:t>
            </a:r>
            <a:r>
              <a:rPr lang="en-US" sz="2800" i="1" baseline="-25000" dirty="0" err="1" smtClean="0"/>
              <a:t>n</a:t>
            </a:r>
            <a:r>
              <a:rPr lang="en-US" sz="2800" i="1" baseline="30000" dirty="0" smtClean="0"/>
              <a:t>#</a:t>
            </a:r>
            <a:r>
              <a:rPr lang="ru-RU" sz="2800" i="1" baseline="-25000" dirty="0" smtClean="0"/>
              <a:t> </a:t>
            </a:r>
            <a:r>
              <a:rPr lang="ru-RU" sz="2800" dirty="0" smtClean="0"/>
              <a:t>, </a:t>
            </a:r>
            <a:r>
              <a:rPr lang="en-US" sz="2800" dirty="0" smtClean="0"/>
              <a:t>be</a:t>
            </a:r>
            <a:r>
              <a:rPr lang="ru-RU" sz="2800" dirty="0" smtClean="0"/>
              <a:t> </a:t>
            </a:r>
            <a:r>
              <a:rPr lang="en-US" sz="2800" dirty="0" smtClean="0"/>
              <a:t>the vector that minimizes the value</a:t>
            </a:r>
            <a:r>
              <a:rPr lang="ru-RU" sz="2800" dirty="0" smtClean="0"/>
              <a:t> </a:t>
            </a:r>
            <a:r>
              <a:rPr lang="en-US" sz="2800" dirty="0" smtClean="0"/>
              <a:t>max </a:t>
            </a:r>
            <a:r>
              <a:rPr lang="en-US" sz="2800" baseline="-25000" dirty="0" smtClean="0">
                <a:sym typeface="Symbol" pitchFamily="18" charset="2"/>
              </a:rPr>
              <a:t>[</a:t>
            </a:r>
            <a:r>
              <a:rPr lang="en-US" sz="2800" i="1" baseline="-25000" dirty="0" err="1" smtClean="0">
                <a:sym typeface="Symbol" pitchFamily="18" charset="2"/>
              </a:rPr>
              <a:t>x</a:t>
            </a:r>
            <a:r>
              <a:rPr lang="en-US" sz="2800" baseline="-25000" dirty="0" err="1" smtClean="0">
                <a:sym typeface="Symbol" pitchFamily="18" charset="2"/>
              </a:rPr>
              <a:t>,</a:t>
            </a:r>
            <a:r>
              <a:rPr lang="en-US" sz="2800" i="1" baseline="-25000" dirty="0" err="1" smtClean="0">
                <a:sym typeface="Symbol" pitchFamily="18" charset="2"/>
              </a:rPr>
              <a:t>y</a:t>
            </a:r>
            <a:r>
              <a:rPr lang="en-US" sz="2800" baseline="-25000" dirty="0" smtClean="0">
                <a:sym typeface="Symbol" pitchFamily="18" charset="2"/>
              </a:rPr>
              <a:t>]</a:t>
            </a:r>
            <a:r>
              <a:rPr lang="en-US" sz="2800" i="1" baseline="-25000" dirty="0" err="1" smtClean="0"/>
              <a:t>V</a:t>
            </a:r>
            <a:r>
              <a:rPr lang="en-US" sz="2800" i="1" baseline="-40000" dirty="0" err="1" smtClean="0"/>
              <a:t>n</a:t>
            </a:r>
            <a:r>
              <a:rPr lang="en-US" sz="2000" i="1" baseline="-16000" dirty="0" smtClean="0"/>
              <a:t>#</a:t>
            </a:r>
            <a:r>
              <a:rPr lang="en-US" sz="2800" dirty="0" smtClean="0"/>
              <a:t>{</a:t>
            </a:r>
            <a:r>
              <a:rPr lang="en-US" sz="2800" i="1" dirty="0" err="1" smtClean="0">
                <a:sym typeface="Symbol" pitchFamily="18" charset="2"/>
              </a:rPr>
              <a:t>x</a:t>
            </a:r>
            <a:r>
              <a:rPr lang="en-US" sz="2800" dirty="0" err="1" smtClean="0">
                <a:sym typeface="Symbol" pitchFamily="18" charset="2"/>
              </a:rPr>
              <a:t>,</a:t>
            </a:r>
            <a:r>
              <a:rPr lang="en-US" sz="2800" i="1" dirty="0" err="1" smtClean="0">
                <a:sym typeface="Symbol" pitchFamily="18" charset="2"/>
              </a:rPr>
              <a:t>y</a:t>
            </a:r>
            <a:r>
              <a:rPr lang="en-US" sz="2800" dirty="0" smtClean="0"/>
              <a:t>}</a:t>
            </a:r>
            <a:endParaRPr lang="en-US" sz="2800" i="1" dirty="0" smtClean="0">
              <a:sym typeface="Symbol" pitchFamily="18" charset="2"/>
            </a:endParaRPr>
          </a:p>
          <a:p>
            <a:pPr marL="609600" indent="-609600">
              <a:spcBef>
                <a:spcPct val="0"/>
              </a:spcBef>
              <a:buFontTx/>
              <a:buNone/>
            </a:pPr>
            <a:r>
              <a:rPr lang="en-US" sz="2800" b="1" dirty="0" smtClean="0">
                <a:sym typeface="MT Extra" pitchFamily="18" charset="2"/>
              </a:rPr>
              <a:t>Output</a:t>
            </a:r>
            <a:r>
              <a:rPr lang="ru-RU" sz="2800" dirty="0" smtClean="0">
                <a:sym typeface="MT Extra" pitchFamily="18" charset="2"/>
              </a:rPr>
              <a:t> </a:t>
            </a:r>
            <a:r>
              <a:rPr lang="en-US" sz="2800" dirty="0" smtClean="0">
                <a:sym typeface="MT Extra" pitchFamily="18" charset="2"/>
              </a:rPr>
              <a:t>(</a:t>
            </a:r>
            <a:r>
              <a:rPr lang="en-US" sz="2800" dirty="0" smtClean="0">
                <a:sym typeface="Symbol" pitchFamily="18" charset="2"/>
              </a:rPr>
              <a:t>[</a:t>
            </a:r>
            <a:r>
              <a:rPr lang="en-US" sz="2800" i="1" dirty="0" smtClean="0">
                <a:sym typeface="Symbol" pitchFamily="18" charset="2"/>
              </a:rPr>
              <a:t>x*</a:t>
            </a:r>
            <a:r>
              <a:rPr lang="en-US" sz="2800" dirty="0" smtClean="0">
                <a:sym typeface="Symbol" pitchFamily="18" charset="2"/>
              </a:rPr>
              <a:t>,</a:t>
            </a:r>
            <a:r>
              <a:rPr lang="en-US" sz="2800" i="1" dirty="0" smtClean="0">
                <a:sym typeface="Symbol" pitchFamily="18" charset="2"/>
              </a:rPr>
              <a:t>y*</a:t>
            </a:r>
            <a:r>
              <a:rPr lang="en-US" sz="2800" dirty="0" smtClean="0">
                <a:sym typeface="Symbol" pitchFamily="18" charset="2"/>
              </a:rPr>
              <a:t>]</a:t>
            </a:r>
            <a:r>
              <a:rPr lang="en-US" sz="2800" dirty="0" smtClean="0">
                <a:sym typeface="MT Extra" pitchFamily="18" charset="2"/>
              </a:rPr>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dirty="0" smtClean="0"/>
              <a:t>Running time of </a:t>
            </a:r>
            <a:r>
              <a:rPr lang="en-US" dirty="0" smtClean="0"/>
              <a:t>FPTAS</a:t>
            </a:r>
            <a:endParaRPr lang="ru-RU" dirty="0" smtClean="0"/>
          </a:p>
        </p:txBody>
      </p:sp>
      <p:sp>
        <p:nvSpPr>
          <p:cNvPr id="37891" name="Rectangle 3"/>
          <p:cNvSpPr>
            <a:spLocks noGrp="1" noChangeArrowheads="1"/>
          </p:cNvSpPr>
          <p:nvPr>
            <p:ph type="body" idx="1"/>
          </p:nvPr>
        </p:nvSpPr>
        <p:spPr/>
        <p:txBody>
          <a:bodyPr/>
          <a:lstStyle/>
          <a:p>
            <a:r>
              <a:rPr lang="en-US" dirty="0" smtClean="0"/>
              <a:t>The trimmed vector set </a:t>
            </a:r>
            <a:r>
              <a:rPr lang="en-US" i="1" dirty="0" smtClean="0"/>
              <a:t>V</a:t>
            </a:r>
            <a:r>
              <a:rPr lang="en-US" i="1" baseline="-25000" dirty="0" smtClean="0"/>
              <a:t>i</a:t>
            </a:r>
            <a:r>
              <a:rPr lang="en-US" baseline="30000" dirty="0" smtClean="0"/>
              <a:t>#</a:t>
            </a:r>
            <a:r>
              <a:rPr lang="en-US" dirty="0" smtClean="0"/>
              <a:t> contains at most </a:t>
            </a:r>
            <a:r>
              <a:rPr lang="en-US" dirty="0" smtClean="0"/>
              <a:t>one vector from each box in the subdivision. </a:t>
            </a:r>
            <a:endParaRPr lang="ru-RU" dirty="0" smtClean="0"/>
          </a:p>
          <a:p>
            <a:r>
              <a:rPr lang="en-US" dirty="0" smtClean="0"/>
              <a:t>Altogether there are </a:t>
            </a:r>
            <a:r>
              <a:rPr lang="en-US" i="1" dirty="0" smtClean="0"/>
              <a:t>K</a:t>
            </a:r>
            <a:r>
              <a:rPr lang="en-US" baseline="30000" dirty="0" smtClean="0"/>
              <a:t>2</a:t>
            </a:r>
            <a:r>
              <a:rPr lang="en-US" dirty="0" smtClean="0"/>
              <a:t> boxes</a:t>
            </a:r>
            <a:r>
              <a:rPr lang="en-US" dirty="0" smtClean="0"/>
              <a:t>.</a:t>
            </a:r>
            <a:endParaRPr lang="en-US" dirty="0" smtClean="0"/>
          </a:p>
          <a:p>
            <a:pPr eaLnBrk="1" hangingPunct="1"/>
            <a:r>
              <a:rPr lang="en-US" dirty="0" smtClean="0"/>
              <a:t>The running time of FPTAS </a:t>
            </a:r>
            <a:r>
              <a:rPr lang="en-US" i="1" dirty="0" smtClean="0"/>
              <a:t>O</a:t>
            </a:r>
            <a:r>
              <a:rPr lang="en-US" dirty="0" smtClean="0"/>
              <a:t>(</a:t>
            </a:r>
            <a:r>
              <a:rPr lang="en-US" i="1" dirty="0" smtClean="0"/>
              <a:t>nK</a:t>
            </a:r>
            <a:r>
              <a:rPr lang="en-US" baseline="30000" dirty="0" smtClean="0"/>
              <a:t>2</a:t>
            </a:r>
            <a:r>
              <a:rPr lang="en-US" dirty="0" smtClean="0"/>
              <a:t>).</a:t>
            </a:r>
          </a:p>
          <a:p>
            <a:pPr eaLnBrk="1" hangingPunct="1"/>
            <a:r>
              <a:rPr lang="en-US" i="1" dirty="0" smtClean="0"/>
              <a:t>nK</a:t>
            </a:r>
            <a:r>
              <a:rPr lang="en-US" baseline="40000" dirty="0" smtClean="0"/>
              <a:t>2</a:t>
            </a:r>
            <a:r>
              <a:rPr lang="en-US" baseline="30000" dirty="0" smtClean="0"/>
              <a:t> </a:t>
            </a:r>
            <a:r>
              <a:rPr lang="en-US" dirty="0" smtClean="0"/>
              <a:t>= </a:t>
            </a:r>
            <a:r>
              <a:rPr lang="en-US" i="1" dirty="0" smtClean="0"/>
              <a:t>n</a:t>
            </a:r>
            <a:r>
              <a:rPr lang="en-US" dirty="0" smtClean="0">
                <a:cs typeface="Times New Roman" pitchFamily="18" charset="0"/>
                <a:sym typeface="Symbol" pitchFamily="18" charset="2"/>
              </a:rPr>
              <a:t>((1+</a:t>
            </a:r>
            <a:r>
              <a:rPr lang="en-US" dirty="0" smtClean="0">
                <a:cs typeface="Times New Roman" pitchFamily="18" charset="0"/>
              </a:rPr>
              <a:t>2</a:t>
            </a:r>
            <a:r>
              <a:rPr lang="en-US" i="1" dirty="0" smtClean="0">
                <a:cs typeface="Times New Roman" pitchFamily="18" charset="0"/>
              </a:rPr>
              <a:t>n </a:t>
            </a:r>
            <a:r>
              <a:rPr lang="ru-RU" dirty="0" smtClean="0"/>
              <a:t>)</a:t>
            </a:r>
            <a:r>
              <a:rPr lang="en-US" dirty="0" smtClean="0">
                <a:cs typeface="Times New Roman" pitchFamily="18" charset="0"/>
              </a:rPr>
              <a:t>/</a:t>
            </a:r>
            <a:r>
              <a:rPr lang="el-GR" dirty="0" smtClean="0">
                <a:cs typeface="Times New Roman" pitchFamily="18" charset="0"/>
              </a:rPr>
              <a:t>ε</a:t>
            </a:r>
            <a:r>
              <a:rPr lang="en-US" dirty="0" smtClean="0">
                <a:cs typeface="Times New Roman" pitchFamily="18" charset="0"/>
              </a:rPr>
              <a:t>) </a:t>
            </a:r>
            <a:r>
              <a:rPr lang="en-US" dirty="0" err="1" smtClean="0"/>
              <a:t>ln</a:t>
            </a:r>
            <a:r>
              <a:rPr lang="en-US" dirty="0" smtClean="0"/>
              <a:t>(</a:t>
            </a:r>
            <a:r>
              <a:rPr lang="en-US" i="1" dirty="0" err="1" smtClean="0"/>
              <a:t>p</a:t>
            </a:r>
            <a:r>
              <a:rPr lang="en-US" i="1" baseline="-25000" dirty="0" err="1" smtClean="0"/>
              <a:t>sum</a:t>
            </a:r>
            <a:r>
              <a:rPr lang="ru-RU" dirty="0" smtClean="0"/>
              <a:t>)</a:t>
            </a:r>
            <a:r>
              <a:rPr lang="en-US" dirty="0" smtClean="0">
                <a:cs typeface="Times New Roman" pitchFamily="18" charset="0"/>
                <a:sym typeface="Symbol" pitchFamily="18" charset="2"/>
              </a:rPr>
              <a:t></a:t>
            </a:r>
            <a:r>
              <a:rPr lang="en-US" baseline="60000" dirty="0" smtClean="0"/>
              <a:t>2</a:t>
            </a:r>
            <a:r>
              <a:rPr lang="en-US" baseline="30000" dirty="0" smtClean="0"/>
              <a:t> </a:t>
            </a:r>
          </a:p>
          <a:p>
            <a:r>
              <a:rPr lang="en-US" dirty="0" smtClean="0"/>
              <a:t>FPTAS</a:t>
            </a:r>
            <a:r>
              <a:rPr lang="ru-RU" dirty="0" smtClean="0"/>
              <a:t> </a:t>
            </a:r>
            <a:r>
              <a:rPr lang="en-US" dirty="0" smtClean="0"/>
              <a:t>has a </a:t>
            </a:r>
            <a:r>
              <a:rPr lang="en-US" dirty="0" smtClean="0"/>
              <a:t>time complexity that is polynomial in the input size and in</a:t>
            </a:r>
            <a:r>
              <a:rPr lang="ru-RU" dirty="0" smtClean="0"/>
              <a:t> </a:t>
            </a:r>
            <a:r>
              <a:rPr lang="ru-RU" dirty="0" smtClean="0">
                <a:cs typeface="Times New Roman" pitchFamily="18" charset="0"/>
                <a:sym typeface="Symbol" pitchFamily="18" charset="2"/>
              </a:rPr>
              <a:t>1</a:t>
            </a:r>
            <a:r>
              <a:rPr lang="en-US" dirty="0" smtClean="0">
                <a:cs typeface="Times New Roman" pitchFamily="18" charset="0"/>
                <a:sym typeface="Symbol" pitchFamily="18" charset="2"/>
              </a:rPr>
              <a:t>/</a:t>
            </a:r>
            <a:r>
              <a:rPr lang="el-GR" dirty="0" smtClean="0">
                <a:cs typeface="Times New Roman" pitchFamily="18" charset="0"/>
                <a:sym typeface="Symbol" pitchFamily="18" charset="2"/>
              </a:rPr>
              <a:t>ε</a:t>
            </a:r>
            <a:r>
              <a:rPr lang="en-US" dirty="0" smtClean="0">
                <a:cs typeface="Times New Roman" pitchFamily="18" charset="0"/>
                <a:sym typeface="Symbol" pitchFamily="18" charset="2"/>
              </a:rPr>
              <a:t>.</a:t>
            </a:r>
            <a:endParaRPr lang="el-GR" dirty="0" smtClean="0">
              <a:cs typeface="Times New Roman" pitchFamily="18" charset="0"/>
            </a:endParaRPr>
          </a:p>
          <a:p>
            <a:pPr eaLnBrk="1" hangingPunct="1"/>
            <a:endParaRPr lang="ru-RU"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dirty="0" smtClean="0"/>
              <a:t>How to analyze the worst case </a:t>
            </a:r>
            <a:r>
              <a:rPr lang="en-US" dirty="0" smtClean="0"/>
              <a:t>behavior?</a:t>
            </a:r>
            <a:endParaRPr lang="ru-RU" baseline="-25000" dirty="0" smtClean="0"/>
          </a:p>
        </p:txBody>
      </p:sp>
      <p:sp>
        <p:nvSpPr>
          <p:cNvPr id="38915" name="Rectangle 3"/>
          <p:cNvSpPr>
            <a:spLocks noGrp="1" noChangeArrowheads="1"/>
          </p:cNvSpPr>
          <p:nvPr>
            <p:ph type="body" idx="1"/>
          </p:nvPr>
        </p:nvSpPr>
        <p:spPr/>
        <p:txBody>
          <a:bodyPr/>
          <a:lstStyle/>
          <a:p>
            <a:pPr eaLnBrk="1" hangingPunct="1"/>
            <a:endParaRPr lang="ru-RU" sz="3600" b="1" dirty="0" smtClean="0">
              <a:solidFill>
                <a:srgbClr val="CC3399"/>
              </a:solidFill>
            </a:endParaRPr>
          </a:p>
          <a:p>
            <a:pPr eaLnBrk="1" hangingPunct="1"/>
            <a:r>
              <a:rPr lang="en-US" b="1" dirty="0" smtClean="0">
                <a:solidFill>
                  <a:srgbClr val="CC3399"/>
                </a:solidFill>
              </a:rPr>
              <a:t>Lemma </a:t>
            </a:r>
            <a:r>
              <a:rPr lang="ru-RU" b="1" dirty="0" smtClean="0">
                <a:solidFill>
                  <a:srgbClr val="CC3399"/>
                </a:solidFill>
              </a:rPr>
              <a:t>6</a:t>
            </a:r>
            <a:r>
              <a:rPr lang="en-US" b="1" dirty="0" smtClean="0">
                <a:solidFill>
                  <a:srgbClr val="CC3399"/>
                </a:solidFill>
              </a:rPr>
              <a:t>.</a:t>
            </a:r>
            <a:r>
              <a:rPr lang="en-US" b="1" dirty="0" smtClean="0">
                <a:solidFill>
                  <a:srgbClr val="CC3399"/>
                </a:solidFill>
              </a:rPr>
              <a:t>2</a:t>
            </a:r>
            <a:endParaRPr lang="ru-RU" b="1" dirty="0" smtClean="0">
              <a:solidFill>
                <a:srgbClr val="CC3399"/>
              </a:solidFill>
            </a:endParaRPr>
          </a:p>
          <a:p>
            <a:r>
              <a:rPr lang="ru-RU" sz="3600" dirty="0" smtClean="0"/>
              <a:t> </a:t>
            </a:r>
            <a:r>
              <a:rPr lang="en-US" sz="2800" dirty="0" smtClean="0"/>
              <a:t>For every </a:t>
            </a:r>
            <a:r>
              <a:rPr lang="en-US" sz="2800" dirty="0" smtClean="0"/>
              <a:t>vector </a:t>
            </a:r>
            <a:r>
              <a:rPr lang="en-US" sz="2800" dirty="0" smtClean="0"/>
              <a:t>[</a:t>
            </a:r>
            <a:r>
              <a:rPr lang="en-US" sz="2800" i="1" dirty="0" err="1" smtClean="0"/>
              <a:t>x</a:t>
            </a:r>
            <a:r>
              <a:rPr lang="en-US" sz="2800" dirty="0" err="1" smtClean="0"/>
              <a:t>,</a:t>
            </a:r>
            <a:r>
              <a:rPr lang="en-US" sz="2800" i="1" dirty="0" err="1" smtClean="0"/>
              <a:t>y</a:t>
            </a:r>
            <a:r>
              <a:rPr lang="en-US" sz="2800" dirty="0" smtClean="0"/>
              <a:t>]</a:t>
            </a:r>
            <a:r>
              <a:rPr lang="en-US" sz="2800" dirty="0" smtClean="0">
                <a:sym typeface="Symbol" pitchFamily="18" charset="2"/>
              </a:rPr>
              <a:t> </a:t>
            </a:r>
            <a:r>
              <a:rPr lang="en-US" sz="2800" i="1" dirty="0" smtClean="0"/>
              <a:t>V</a:t>
            </a:r>
            <a:r>
              <a:rPr lang="en-US" sz="2800" i="1" baseline="-25000" dirty="0" smtClean="0"/>
              <a:t>i</a:t>
            </a:r>
            <a:r>
              <a:rPr lang="en-US" sz="2800" baseline="-25000" dirty="0" smtClean="0"/>
              <a:t> </a:t>
            </a:r>
            <a:r>
              <a:rPr lang="en-US" sz="2800" dirty="0" smtClean="0"/>
              <a:t>there exists </a:t>
            </a:r>
            <a:r>
              <a:rPr lang="en-US" sz="2800" dirty="0" smtClean="0"/>
              <a:t>a vector </a:t>
            </a:r>
            <a:r>
              <a:rPr lang="en-US" sz="2800" dirty="0" smtClean="0"/>
              <a:t>[</a:t>
            </a:r>
            <a:r>
              <a:rPr lang="en-US" sz="2800" i="1" dirty="0" err="1" smtClean="0"/>
              <a:t>x</a:t>
            </a:r>
            <a:r>
              <a:rPr lang="en-US" sz="2800" baseline="30000" dirty="0" err="1" smtClean="0"/>
              <a:t>#</a:t>
            </a:r>
            <a:r>
              <a:rPr lang="en-US" sz="2800" dirty="0" err="1" smtClean="0"/>
              <a:t>,</a:t>
            </a:r>
            <a:r>
              <a:rPr lang="en-US" sz="2800" i="1" dirty="0" err="1" smtClean="0"/>
              <a:t>y</a:t>
            </a:r>
            <a:r>
              <a:rPr lang="en-US" sz="2800" baseline="30000" dirty="0" smtClean="0"/>
              <a:t>#</a:t>
            </a:r>
            <a:r>
              <a:rPr lang="en-US" sz="2800" dirty="0" smtClean="0"/>
              <a:t>]</a:t>
            </a:r>
            <a:r>
              <a:rPr lang="en-US" sz="2800" dirty="0" smtClean="0">
                <a:sym typeface="Symbol" pitchFamily="18" charset="2"/>
              </a:rPr>
              <a:t> </a:t>
            </a:r>
            <a:r>
              <a:rPr lang="en-US" sz="2800" i="1" dirty="0" smtClean="0"/>
              <a:t>V</a:t>
            </a:r>
            <a:r>
              <a:rPr lang="en-US" sz="2800" i="1" baseline="-25000" dirty="0" smtClean="0"/>
              <a:t>i</a:t>
            </a:r>
            <a:r>
              <a:rPr lang="en-US" sz="2800" baseline="30000" dirty="0" smtClean="0"/>
              <a:t>#</a:t>
            </a:r>
            <a:r>
              <a:rPr lang="en-US" sz="2800" baseline="-25000" dirty="0" smtClean="0"/>
              <a:t> </a:t>
            </a:r>
            <a:r>
              <a:rPr lang="ru-RU" sz="2800" dirty="0" smtClean="0"/>
              <a:t>, </a:t>
            </a:r>
            <a:r>
              <a:rPr lang="en-US" sz="2800" dirty="0" smtClean="0"/>
              <a:t>such that </a:t>
            </a:r>
            <a:r>
              <a:rPr lang="en-US" sz="2800" i="1" dirty="0" smtClean="0"/>
              <a:t>x</a:t>
            </a:r>
            <a:r>
              <a:rPr lang="en-US" sz="2800" baseline="30000" dirty="0" smtClean="0"/>
              <a:t># </a:t>
            </a:r>
            <a:r>
              <a:rPr lang="en-US" sz="2800" dirty="0" smtClean="0">
                <a:sym typeface="Symbol" pitchFamily="18" charset="2"/>
              </a:rPr>
              <a:t></a:t>
            </a:r>
            <a:r>
              <a:rPr lang="en-US" sz="2800" b="1" dirty="0" smtClean="0"/>
              <a:t> </a:t>
            </a:r>
            <a:r>
              <a:rPr lang="el-GR" sz="2800" dirty="0" smtClean="0">
                <a:cs typeface="Times New Roman" pitchFamily="18" charset="0"/>
              </a:rPr>
              <a:t>Δ</a:t>
            </a:r>
            <a:r>
              <a:rPr lang="en-US" sz="2800" i="1" baseline="30000" dirty="0" smtClean="0">
                <a:cs typeface="Times New Roman" pitchFamily="18" charset="0"/>
              </a:rPr>
              <a:t>i</a:t>
            </a:r>
            <a:r>
              <a:rPr lang="en-US" sz="2800" i="1" dirty="0" smtClean="0"/>
              <a:t>x </a:t>
            </a:r>
            <a:r>
              <a:rPr lang="en-US" sz="2800" dirty="0" smtClean="0"/>
              <a:t>and</a:t>
            </a:r>
            <a:r>
              <a:rPr lang="ru-RU" sz="2800" dirty="0" smtClean="0"/>
              <a:t> </a:t>
            </a:r>
            <a:r>
              <a:rPr lang="en-US" sz="2800" i="1" dirty="0" smtClean="0"/>
              <a:t>y</a:t>
            </a:r>
            <a:r>
              <a:rPr lang="en-US" sz="2800" baseline="30000" dirty="0" smtClean="0"/>
              <a:t># </a:t>
            </a:r>
            <a:r>
              <a:rPr lang="en-US" sz="2800" dirty="0" smtClean="0">
                <a:sym typeface="Symbol" pitchFamily="18" charset="2"/>
              </a:rPr>
              <a:t></a:t>
            </a:r>
            <a:r>
              <a:rPr lang="en-US" sz="2800" b="1" dirty="0" smtClean="0"/>
              <a:t> </a:t>
            </a:r>
            <a:r>
              <a:rPr lang="el-GR" sz="2800" dirty="0" smtClean="0">
                <a:cs typeface="Times New Roman" pitchFamily="18" charset="0"/>
              </a:rPr>
              <a:t>Δ</a:t>
            </a:r>
            <a:r>
              <a:rPr lang="en-US" sz="2800" i="1" baseline="30000" dirty="0" err="1" smtClean="0">
                <a:cs typeface="Times New Roman" pitchFamily="18" charset="0"/>
              </a:rPr>
              <a:t>i</a:t>
            </a:r>
            <a:r>
              <a:rPr lang="en-US" sz="2800" i="1" dirty="0" err="1" smtClean="0"/>
              <a:t>y</a:t>
            </a:r>
            <a:r>
              <a:rPr lang="en-US" sz="2800" i="1" dirty="0" smtClean="0"/>
              <a:t>. </a:t>
            </a:r>
            <a:endParaRPr lang="el-GR" sz="2800" i="1"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Заголовок 1"/>
          <p:cNvSpPr>
            <a:spLocks noGrp="1"/>
          </p:cNvSpPr>
          <p:nvPr>
            <p:ph type="title"/>
          </p:nvPr>
        </p:nvSpPr>
        <p:spPr/>
        <p:txBody>
          <a:bodyPr/>
          <a:lstStyle/>
          <a:p>
            <a:pPr eaLnBrk="1" hangingPunct="1"/>
            <a:r>
              <a:rPr lang="en-US" dirty="0" smtClean="0"/>
              <a:t>Proof</a:t>
            </a:r>
            <a:r>
              <a:rPr lang="ru-RU" dirty="0" smtClean="0"/>
              <a:t> (</a:t>
            </a:r>
            <a:r>
              <a:rPr lang="en-US" dirty="0" smtClean="0"/>
              <a:t>by induction</a:t>
            </a:r>
            <a:r>
              <a:rPr lang="ru-RU" dirty="0" smtClean="0"/>
              <a:t>)</a:t>
            </a:r>
            <a:endParaRPr lang="ru-RU" dirty="0" smtClean="0"/>
          </a:p>
        </p:txBody>
      </p:sp>
      <p:sp>
        <p:nvSpPr>
          <p:cNvPr id="4100" name="Содержимое 2"/>
          <p:cNvSpPr>
            <a:spLocks noGrp="1"/>
          </p:cNvSpPr>
          <p:nvPr>
            <p:ph idx="1"/>
          </p:nvPr>
        </p:nvSpPr>
        <p:spPr/>
        <p:txBody>
          <a:bodyPr/>
          <a:lstStyle/>
          <a:p>
            <a:pPr eaLnBrk="1" hangingPunct="1"/>
            <a:r>
              <a:rPr lang="en-US" sz="2400" i="1" dirty="0" err="1" smtClean="0"/>
              <a:t>i</a:t>
            </a:r>
            <a:r>
              <a:rPr lang="en-US" sz="2400" i="1" dirty="0" smtClean="0"/>
              <a:t> </a:t>
            </a:r>
            <a:r>
              <a:rPr lang="en-US" sz="2400" dirty="0" smtClean="0"/>
              <a:t>=1:  (</a:t>
            </a:r>
            <a:r>
              <a:rPr lang="en-US" sz="2400" i="1" dirty="0" smtClean="0"/>
              <a:t>x</a:t>
            </a:r>
            <a:r>
              <a:rPr lang="ru-RU" sz="2400" baseline="-25000" dirty="0" smtClean="0"/>
              <a:t>1</a:t>
            </a:r>
            <a:r>
              <a:rPr lang="en-US" sz="2400" dirty="0" smtClean="0"/>
              <a:t>/</a:t>
            </a:r>
            <a:r>
              <a:rPr lang="el-GR" sz="2400" dirty="0" smtClean="0">
                <a:cs typeface="Times New Roman" pitchFamily="18" charset="0"/>
              </a:rPr>
              <a:t>Δ</a:t>
            </a:r>
            <a:r>
              <a:rPr lang="en-US" sz="2400" dirty="0" smtClean="0">
                <a:cs typeface="Times New Roman" pitchFamily="18" charset="0"/>
              </a:rPr>
              <a:t> </a:t>
            </a:r>
            <a:r>
              <a:rPr lang="en-US" sz="2400" dirty="0" smtClean="0">
                <a:cs typeface="Times New Roman" pitchFamily="18" charset="0"/>
                <a:sym typeface="Symbol" pitchFamily="18" charset="2"/>
              </a:rPr>
              <a:t> </a:t>
            </a:r>
            <a:r>
              <a:rPr lang="en-US" sz="2400" i="1" dirty="0" smtClean="0"/>
              <a:t>x</a:t>
            </a:r>
            <a:r>
              <a:rPr lang="ru-RU" sz="2400" baseline="-25000" dirty="0" smtClean="0"/>
              <a:t>2</a:t>
            </a:r>
            <a:r>
              <a:rPr lang="en-US" sz="2400" baseline="-25000" dirty="0" smtClean="0"/>
              <a:t> </a:t>
            </a:r>
            <a:r>
              <a:rPr lang="en-US" sz="2400" dirty="0" smtClean="0">
                <a:sym typeface="Symbol" pitchFamily="18" charset="2"/>
              </a:rPr>
              <a:t></a:t>
            </a:r>
            <a:r>
              <a:rPr lang="en-US" sz="2400" dirty="0" smtClean="0">
                <a:cs typeface="Times New Roman" pitchFamily="18" charset="0"/>
                <a:sym typeface="Symbol" pitchFamily="18" charset="2"/>
              </a:rPr>
              <a:t> </a:t>
            </a:r>
            <a:r>
              <a:rPr lang="en-US" sz="2400" i="1" dirty="0" smtClean="0"/>
              <a:t>x</a:t>
            </a:r>
            <a:r>
              <a:rPr lang="ru-RU" sz="2400" baseline="-25000" dirty="0" smtClean="0"/>
              <a:t>1</a:t>
            </a:r>
            <a:r>
              <a:rPr lang="el-GR" sz="2400" dirty="0" smtClean="0">
                <a:cs typeface="Times New Roman" pitchFamily="18" charset="0"/>
              </a:rPr>
              <a:t>Δ</a:t>
            </a:r>
            <a:r>
              <a:rPr lang="en-US" sz="2400" dirty="0" smtClean="0">
                <a:cs typeface="Times New Roman" pitchFamily="18" charset="0"/>
              </a:rPr>
              <a:t>  </a:t>
            </a:r>
            <a:r>
              <a:rPr lang="ru-RU" sz="2400" dirty="0" smtClean="0">
                <a:cs typeface="Times New Roman" pitchFamily="18" charset="0"/>
              </a:rPr>
              <a:t>и </a:t>
            </a:r>
            <a:r>
              <a:rPr lang="en-US" sz="2400" i="1" dirty="0" smtClean="0"/>
              <a:t>y</a:t>
            </a:r>
            <a:r>
              <a:rPr lang="ru-RU" sz="2400" baseline="-25000" dirty="0" smtClean="0"/>
              <a:t>1</a:t>
            </a:r>
            <a:r>
              <a:rPr lang="en-US" sz="2400" dirty="0" smtClean="0"/>
              <a:t>/</a:t>
            </a:r>
            <a:r>
              <a:rPr lang="el-GR" sz="2400" dirty="0" smtClean="0">
                <a:cs typeface="Times New Roman" pitchFamily="18" charset="0"/>
              </a:rPr>
              <a:t>Δ</a:t>
            </a:r>
            <a:r>
              <a:rPr lang="en-US" sz="2400" dirty="0" smtClean="0">
                <a:cs typeface="Times New Roman" pitchFamily="18" charset="0"/>
              </a:rPr>
              <a:t> </a:t>
            </a:r>
            <a:r>
              <a:rPr lang="en-US" sz="2400" dirty="0" smtClean="0">
                <a:cs typeface="Times New Roman" pitchFamily="18" charset="0"/>
                <a:sym typeface="Symbol" pitchFamily="18" charset="2"/>
              </a:rPr>
              <a:t> </a:t>
            </a:r>
            <a:r>
              <a:rPr lang="en-US" sz="2400" i="1" dirty="0" smtClean="0"/>
              <a:t>y</a:t>
            </a:r>
            <a:r>
              <a:rPr lang="ru-RU" sz="2400" baseline="-25000" dirty="0" smtClean="0"/>
              <a:t>2</a:t>
            </a:r>
            <a:r>
              <a:rPr lang="en-US" sz="2400" baseline="-25000" dirty="0" smtClean="0"/>
              <a:t> </a:t>
            </a:r>
            <a:r>
              <a:rPr lang="en-US" sz="2400" dirty="0" smtClean="0">
                <a:sym typeface="Symbol" pitchFamily="18" charset="2"/>
              </a:rPr>
              <a:t></a:t>
            </a:r>
            <a:r>
              <a:rPr lang="en-US" sz="2400" dirty="0" smtClean="0">
                <a:cs typeface="Times New Roman" pitchFamily="18" charset="0"/>
                <a:sym typeface="Symbol" pitchFamily="18" charset="2"/>
              </a:rPr>
              <a:t> </a:t>
            </a:r>
            <a:r>
              <a:rPr lang="en-US" sz="2400" i="1" dirty="0" smtClean="0"/>
              <a:t>y</a:t>
            </a:r>
            <a:r>
              <a:rPr lang="ru-RU" sz="2400" baseline="-25000" dirty="0" smtClean="0"/>
              <a:t>1</a:t>
            </a:r>
            <a:r>
              <a:rPr lang="el-GR" sz="2400" dirty="0" smtClean="0">
                <a:cs typeface="Times New Roman" pitchFamily="18" charset="0"/>
              </a:rPr>
              <a:t>Δ</a:t>
            </a:r>
            <a:r>
              <a:rPr lang="en-US" sz="2400" dirty="0" smtClean="0">
                <a:cs typeface="Times New Roman" pitchFamily="18" charset="0"/>
              </a:rPr>
              <a:t> </a:t>
            </a:r>
            <a:r>
              <a:rPr lang="en-US" sz="2400" dirty="0" smtClean="0"/>
              <a:t>)</a:t>
            </a:r>
          </a:p>
          <a:p>
            <a:r>
              <a:rPr lang="en-US" sz="2400" i="1" dirty="0" err="1" smtClean="0"/>
              <a:t>i</a:t>
            </a:r>
            <a:r>
              <a:rPr lang="en-US" sz="2400" i="1" dirty="0" smtClean="0"/>
              <a:t> ‒</a:t>
            </a:r>
            <a:r>
              <a:rPr lang="en-US" sz="2400" dirty="0" smtClean="0"/>
              <a:t>1</a:t>
            </a:r>
            <a:r>
              <a:rPr lang="en-US" sz="2400" i="1" dirty="0" smtClean="0"/>
              <a:t> </a:t>
            </a:r>
            <a:r>
              <a:rPr lang="en-US" sz="2400" dirty="0" smtClean="0"/>
              <a:t>→ </a:t>
            </a:r>
            <a:r>
              <a:rPr lang="en-US" sz="2400" i="1" dirty="0" err="1" smtClean="0"/>
              <a:t>i</a:t>
            </a:r>
            <a:r>
              <a:rPr lang="en-US" sz="2400" dirty="0" smtClean="0"/>
              <a:t>: </a:t>
            </a:r>
            <a:r>
              <a:rPr lang="en-US" sz="2400" dirty="0" smtClean="0"/>
              <a:t>consider an </a:t>
            </a:r>
            <a:r>
              <a:rPr lang="en-US" sz="2400" dirty="0" smtClean="0"/>
              <a:t>arbitrary vector</a:t>
            </a:r>
            <a:r>
              <a:rPr lang="ru-RU" sz="2400" dirty="0" smtClean="0"/>
              <a:t> </a:t>
            </a:r>
            <a:r>
              <a:rPr lang="en-US" sz="2400" dirty="0" smtClean="0"/>
              <a:t>[</a:t>
            </a:r>
            <a:r>
              <a:rPr lang="en-US" sz="2400" i="1" dirty="0" err="1" smtClean="0"/>
              <a:t>x</a:t>
            </a:r>
            <a:r>
              <a:rPr lang="en-US" sz="2400" dirty="0" err="1" smtClean="0"/>
              <a:t>,</a:t>
            </a:r>
            <a:r>
              <a:rPr lang="en-US" sz="2400" i="1" dirty="0" err="1" smtClean="0"/>
              <a:t>y</a:t>
            </a:r>
            <a:r>
              <a:rPr lang="en-US" sz="2400" dirty="0" smtClean="0"/>
              <a:t>]</a:t>
            </a:r>
            <a:r>
              <a:rPr lang="en-US" sz="2400" dirty="0" smtClean="0">
                <a:sym typeface="Symbol" pitchFamily="18" charset="2"/>
              </a:rPr>
              <a:t> </a:t>
            </a:r>
            <a:r>
              <a:rPr lang="en-US" sz="2400" i="1" dirty="0" smtClean="0"/>
              <a:t>V</a:t>
            </a:r>
            <a:r>
              <a:rPr lang="en-US" sz="2400" i="1" baseline="-25000" dirty="0" smtClean="0"/>
              <a:t>i</a:t>
            </a:r>
            <a:r>
              <a:rPr lang="en-US" sz="2400" baseline="-25000" dirty="0" smtClean="0"/>
              <a:t> </a:t>
            </a:r>
            <a:r>
              <a:rPr lang="ru-RU" sz="2400" dirty="0" smtClean="0"/>
              <a:t>. </a:t>
            </a:r>
            <a:endParaRPr lang="en-US" sz="2400" dirty="0" smtClean="0"/>
          </a:p>
          <a:p>
            <a:r>
              <a:rPr lang="en-US" sz="2400" dirty="0" smtClean="0"/>
              <a:t>The untrimmed algorithm puts this </a:t>
            </a:r>
            <a:r>
              <a:rPr lang="en-US" sz="2400" dirty="0" smtClean="0"/>
              <a:t>vector into </a:t>
            </a:r>
            <a:r>
              <a:rPr lang="en-US" sz="2400" i="1" dirty="0" smtClean="0"/>
              <a:t>V</a:t>
            </a:r>
            <a:r>
              <a:rPr lang="en-US" sz="2400" i="1" baseline="-25000" dirty="0" smtClean="0"/>
              <a:t>i</a:t>
            </a:r>
            <a:r>
              <a:rPr lang="en-US" sz="2400" dirty="0" smtClean="0"/>
              <a:t> </a:t>
            </a:r>
            <a:r>
              <a:rPr lang="en-US" sz="2400" dirty="0" smtClean="0"/>
              <a:t>when it adds job </a:t>
            </a:r>
            <a:r>
              <a:rPr lang="en-US" sz="2400" i="1" dirty="0" err="1" smtClean="0"/>
              <a:t>J</a:t>
            </a:r>
            <a:r>
              <a:rPr lang="en-US" sz="2400" i="1" baseline="-25000" dirty="0" err="1" smtClean="0"/>
              <a:t>i</a:t>
            </a:r>
            <a:r>
              <a:rPr lang="en-US" sz="2400" dirty="0" smtClean="0"/>
              <a:t> </a:t>
            </a:r>
            <a:r>
              <a:rPr lang="en-US" sz="2400" dirty="0" smtClean="0"/>
              <a:t>to some feasible schedule for the first </a:t>
            </a:r>
            <a:r>
              <a:rPr lang="en-US" sz="2400" i="1" dirty="0" err="1" smtClean="0"/>
              <a:t>i</a:t>
            </a:r>
            <a:r>
              <a:rPr lang="en-US" sz="2400" dirty="0" smtClean="0"/>
              <a:t> </a:t>
            </a:r>
            <a:r>
              <a:rPr lang="en-US" sz="2400" dirty="0" smtClean="0"/>
              <a:t>− </a:t>
            </a:r>
            <a:r>
              <a:rPr lang="en-US" sz="2400" dirty="0" smtClean="0"/>
              <a:t>1 jobs</a:t>
            </a:r>
            <a:r>
              <a:rPr lang="en-US" sz="2400" dirty="0" smtClean="0"/>
              <a:t>.</a:t>
            </a:r>
            <a:endParaRPr lang="ru-RU" sz="2400" dirty="0" smtClean="0"/>
          </a:p>
          <a:p>
            <a:pPr eaLnBrk="1" hangingPunct="1"/>
            <a:r>
              <a:rPr lang="en-US" sz="2400" dirty="0" smtClean="0"/>
              <a:t>It follows that</a:t>
            </a:r>
            <a:r>
              <a:rPr lang="ru-RU" sz="2400" dirty="0" smtClean="0"/>
              <a:t> </a:t>
            </a:r>
            <a:r>
              <a:rPr lang="ru-RU" sz="2400" dirty="0" smtClean="0">
                <a:sym typeface="Symbol" pitchFamily="18" charset="2"/>
              </a:rPr>
              <a:t> </a:t>
            </a:r>
            <a:r>
              <a:rPr lang="en-US" sz="2400" dirty="0" smtClean="0"/>
              <a:t>[</a:t>
            </a:r>
            <a:r>
              <a:rPr lang="en-US" sz="2400" i="1" dirty="0" err="1" smtClean="0"/>
              <a:t>a</a:t>
            </a:r>
            <a:r>
              <a:rPr lang="en-US" sz="2400" dirty="0" err="1" smtClean="0"/>
              <a:t>,</a:t>
            </a:r>
            <a:r>
              <a:rPr lang="en-US" sz="2400" i="1" dirty="0" err="1" smtClean="0"/>
              <a:t>b</a:t>
            </a:r>
            <a:r>
              <a:rPr lang="en-US" sz="2400" dirty="0" smtClean="0"/>
              <a:t>]</a:t>
            </a:r>
            <a:r>
              <a:rPr lang="en-US" sz="2400" dirty="0" smtClean="0">
                <a:sym typeface="Symbol" pitchFamily="18" charset="2"/>
              </a:rPr>
              <a:t> </a:t>
            </a:r>
            <a:r>
              <a:rPr lang="en-US" sz="2400" i="1" dirty="0" smtClean="0"/>
              <a:t>V</a:t>
            </a:r>
            <a:r>
              <a:rPr lang="en-US" sz="2400" i="1" baseline="-25000" dirty="0" smtClean="0"/>
              <a:t>i</a:t>
            </a:r>
            <a:r>
              <a:rPr lang="en-US" sz="2400" baseline="-25000" dirty="0" smtClean="0"/>
              <a:t>-1 </a:t>
            </a:r>
            <a:r>
              <a:rPr lang="ru-RU" sz="2400" dirty="0" smtClean="0">
                <a:sym typeface="Symbol" pitchFamily="18" charset="2"/>
              </a:rPr>
              <a:t>,</a:t>
            </a:r>
            <a:r>
              <a:rPr lang="en-US" sz="2400" dirty="0" smtClean="0">
                <a:sym typeface="Symbol" pitchFamily="18" charset="2"/>
              </a:rPr>
              <a:t> </a:t>
            </a:r>
            <a:r>
              <a:rPr lang="ru-RU" sz="2400" dirty="0" smtClean="0">
                <a:sym typeface="Symbol" pitchFamily="18" charset="2"/>
              </a:rPr>
              <a:t> </a:t>
            </a:r>
            <a:r>
              <a:rPr lang="en-US" sz="2400" dirty="0" smtClean="0">
                <a:sym typeface="Symbol" pitchFamily="18" charset="2"/>
              </a:rPr>
              <a:t>either</a:t>
            </a:r>
            <a:r>
              <a:rPr lang="ru-RU" sz="2400" dirty="0" smtClean="0">
                <a:sym typeface="Symbol" pitchFamily="18" charset="2"/>
              </a:rPr>
              <a:t> </a:t>
            </a:r>
            <a:r>
              <a:rPr lang="en-US" sz="2400" dirty="0" smtClean="0"/>
              <a:t>[</a:t>
            </a:r>
            <a:r>
              <a:rPr lang="en-US" sz="2400" i="1" dirty="0" err="1" smtClean="0"/>
              <a:t>x</a:t>
            </a:r>
            <a:r>
              <a:rPr lang="en-US" sz="2400" dirty="0" err="1" smtClean="0"/>
              <a:t>,</a:t>
            </a:r>
            <a:r>
              <a:rPr lang="en-US" sz="2400" i="1" dirty="0" err="1" smtClean="0"/>
              <a:t>y</a:t>
            </a:r>
            <a:r>
              <a:rPr lang="en-US" sz="2400" dirty="0" smtClean="0"/>
              <a:t>]</a:t>
            </a:r>
            <a:r>
              <a:rPr lang="ru-RU" sz="2400" dirty="0" smtClean="0"/>
              <a:t>=</a:t>
            </a:r>
            <a:r>
              <a:rPr lang="en-US" sz="2400" dirty="0" smtClean="0"/>
              <a:t> [</a:t>
            </a:r>
            <a:r>
              <a:rPr lang="en-US" sz="2400" i="1" dirty="0" smtClean="0"/>
              <a:t>a</a:t>
            </a:r>
            <a:r>
              <a:rPr lang="ru-RU" sz="2400" i="1" dirty="0" smtClean="0"/>
              <a:t>+</a:t>
            </a:r>
            <a:r>
              <a:rPr lang="en-US" sz="2400" i="1" dirty="0" err="1" smtClean="0"/>
              <a:t>p</a:t>
            </a:r>
            <a:r>
              <a:rPr lang="en-US" sz="2400" i="1" baseline="-25000" dirty="0" err="1" smtClean="0"/>
              <a:t>k</a:t>
            </a:r>
            <a:r>
              <a:rPr lang="en-US" sz="2400" dirty="0" err="1" smtClean="0"/>
              <a:t>,</a:t>
            </a:r>
            <a:r>
              <a:rPr lang="en-US" sz="2400" i="1" dirty="0" err="1" smtClean="0"/>
              <a:t>b</a:t>
            </a:r>
            <a:r>
              <a:rPr lang="en-US" sz="2400" dirty="0" smtClean="0"/>
              <a:t>]</a:t>
            </a:r>
            <a:r>
              <a:rPr lang="ru-RU" sz="2400" dirty="0" smtClean="0"/>
              <a:t>, </a:t>
            </a:r>
            <a:r>
              <a:rPr lang="en-US" sz="2400" dirty="0" smtClean="0"/>
              <a:t>                       </a:t>
            </a:r>
            <a:r>
              <a:rPr lang="en-US" sz="2400" dirty="0" smtClean="0"/>
              <a:t>or</a:t>
            </a:r>
            <a:r>
              <a:rPr lang="ru-RU" sz="2400" dirty="0" smtClean="0"/>
              <a:t> </a:t>
            </a:r>
            <a:r>
              <a:rPr lang="en-US" sz="2400" dirty="0" smtClean="0"/>
              <a:t>[</a:t>
            </a:r>
            <a:r>
              <a:rPr lang="en-US" sz="2400" i="1" dirty="0" err="1" smtClean="0"/>
              <a:t>x</a:t>
            </a:r>
            <a:r>
              <a:rPr lang="en-US" sz="2400" dirty="0" err="1" smtClean="0"/>
              <a:t>,</a:t>
            </a:r>
            <a:r>
              <a:rPr lang="en-US" sz="2400" i="1" dirty="0" err="1" smtClean="0"/>
              <a:t>y</a:t>
            </a:r>
            <a:r>
              <a:rPr lang="en-US" sz="2400" dirty="0" smtClean="0"/>
              <a:t>]</a:t>
            </a:r>
            <a:r>
              <a:rPr lang="ru-RU" sz="2400" dirty="0" smtClean="0"/>
              <a:t>=</a:t>
            </a:r>
            <a:r>
              <a:rPr lang="en-US" sz="2400" dirty="0" smtClean="0"/>
              <a:t> [</a:t>
            </a:r>
            <a:r>
              <a:rPr lang="en-US" sz="2400" i="1" dirty="0" err="1" smtClean="0"/>
              <a:t>a</a:t>
            </a:r>
            <a:r>
              <a:rPr lang="en-US" sz="2400" dirty="0" err="1" smtClean="0"/>
              <a:t>,</a:t>
            </a:r>
            <a:r>
              <a:rPr lang="en-US" sz="2400" i="1" dirty="0" err="1" smtClean="0"/>
              <a:t>b</a:t>
            </a:r>
            <a:r>
              <a:rPr lang="ru-RU" sz="2400" i="1" dirty="0" smtClean="0"/>
              <a:t>+</a:t>
            </a:r>
            <a:r>
              <a:rPr lang="en-US" sz="2400" i="1" dirty="0" err="1" smtClean="0"/>
              <a:t>p</a:t>
            </a:r>
            <a:r>
              <a:rPr lang="en-US" sz="2400" i="1" baseline="-25000" dirty="0" err="1" smtClean="0"/>
              <a:t>k</a:t>
            </a:r>
            <a:r>
              <a:rPr lang="en-US" sz="2400" dirty="0" smtClean="0"/>
              <a:t>]</a:t>
            </a:r>
            <a:r>
              <a:rPr lang="ru-RU" sz="2400" dirty="0" smtClean="0"/>
              <a:t>.</a:t>
            </a:r>
          </a:p>
          <a:p>
            <a:pPr eaLnBrk="1" hangingPunct="1"/>
            <a:r>
              <a:rPr lang="en-US" sz="2400" dirty="0" smtClean="0"/>
              <a:t>Hence,</a:t>
            </a:r>
            <a:r>
              <a:rPr lang="ru-RU" sz="2400" dirty="0" smtClean="0"/>
              <a:t> </a:t>
            </a:r>
            <a:r>
              <a:rPr lang="ru-RU" sz="2400" dirty="0" smtClean="0">
                <a:sym typeface="Symbol" pitchFamily="18" charset="2"/>
              </a:rPr>
              <a:t> </a:t>
            </a:r>
            <a:r>
              <a:rPr lang="en-US" sz="2400" dirty="0" smtClean="0"/>
              <a:t>[</a:t>
            </a:r>
            <a:r>
              <a:rPr lang="en-US" sz="2400" i="1" dirty="0" err="1" smtClean="0"/>
              <a:t>a</a:t>
            </a:r>
            <a:r>
              <a:rPr lang="en-US" sz="2400" i="1" baseline="30000" dirty="0" err="1" smtClean="0"/>
              <a:t>#</a:t>
            </a:r>
            <a:r>
              <a:rPr lang="en-US" sz="2400" dirty="0" err="1" smtClean="0"/>
              <a:t>,</a:t>
            </a:r>
            <a:r>
              <a:rPr lang="en-US" sz="2400" i="1" dirty="0" err="1" smtClean="0"/>
              <a:t>b</a:t>
            </a:r>
            <a:r>
              <a:rPr lang="en-US" sz="2400" i="1" baseline="30000" dirty="0" smtClean="0"/>
              <a:t>#</a:t>
            </a:r>
            <a:r>
              <a:rPr lang="en-US" sz="2400" dirty="0" smtClean="0"/>
              <a:t>]</a:t>
            </a:r>
            <a:r>
              <a:rPr lang="en-US" sz="2400" dirty="0" smtClean="0">
                <a:sym typeface="Symbol" pitchFamily="18" charset="2"/>
              </a:rPr>
              <a:t>      </a:t>
            </a:r>
            <a:r>
              <a:rPr lang="en-US" sz="2400" dirty="0" smtClean="0">
                <a:sym typeface="Symbol" pitchFamily="18" charset="2"/>
              </a:rPr>
              <a:t> :</a:t>
            </a:r>
            <a:r>
              <a:rPr lang="ru-RU" sz="2400" dirty="0" smtClean="0">
                <a:sym typeface="Symbol" pitchFamily="18" charset="2"/>
              </a:rPr>
              <a:t> </a:t>
            </a:r>
            <a:r>
              <a:rPr lang="en-US" sz="2400" i="1" dirty="0" smtClean="0"/>
              <a:t>a</a:t>
            </a:r>
            <a:r>
              <a:rPr lang="en-US" sz="2400" i="1" baseline="30000" dirty="0" smtClean="0"/>
              <a:t>#</a:t>
            </a:r>
            <a:r>
              <a:rPr lang="ru-RU" sz="2400" i="1" baseline="30000" dirty="0" smtClean="0"/>
              <a:t> </a:t>
            </a:r>
            <a:r>
              <a:rPr lang="ru-RU" sz="2400" dirty="0" smtClean="0">
                <a:sym typeface="Symbol" pitchFamily="18" charset="2"/>
              </a:rPr>
              <a:t>≤ </a:t>
            </a:r>
            <a:r>
              <a:rPr lang="el-GR" sz="2400" dirty="0" smtClean="0">
                <a:cs typeface="Times New Roman" pitchFamily="18" charset="0"/>
              </a:rPr>
              <a:t>Δ</a:t>
            </a:r>
            <a:r>
              <a:rPr lang="en-US" sz="2400" i="1" baseline="30000" dirty="0" err="1" smtClean="0"/>
              <a:t>i</a:t>
            </a:r>
            <a:r>
              <a:rPr lang="en-US" sz="2400" i="1" baseline="30000" dirty="0" smtClean="0"/>
              <a:t> ‒ </a:t>
            </a:r>
            <a:r>
              <a:rPr lang="en-US" sz="2400" baseline="30000" dirty="0" smtClean="0"/>
              <a:t>1</a:t>
            </a:r>
            <a:r>
              <a:rPr lang="en-US" sz="2400" i="1" dirty="0" smtClean="0"/>
              <a:t>a</a:t>
            </a:r>
            <a:r>
              <a:rPr lang="en-US" sz="2400" dirty="0" smtClean="0"/>
              <a:t>, </a:t>
            </a:r>
            <a:r>
              <a:rPr lang="en-US" sz="2400" i="1" dirty="0" smtClean="0"/>
              <a:t>b</a:t>
            </a:r>
            <a:r>
              <a:rPr lang="en-US" sz="2400" i="1" baseline="30000" dirty="0" smtClean="0"/>
              <a:t>#</a:t>
            </a:r>
            <a:r>
              <a:rPr lang="ru-RU" sz="2400" i="1" baseline="30000" dirty="0" smtClean="0"/>
              <a:t> </a:t>
            </a:r>
            <a:r>
              <a:rPr lang="ru-RU" sz="2400" dirty="0" smtClean="0">
                <a:sym typeface="Symbol" pitchFamily="18" charset="2"/>
              </a:rPr>
              <a:t>≤ </a:t>
            </a:r>
            <a:r>
              <a:rPr lang="el-GR" sz="2400" dirty="0" smtClean="0">
                <a:cs typeface="Times New Roman" pitchFamily="18" charset="0"/>
              </a:rPr>
              <a:t>Δ</a:t>
            </a:r>
            <a:r>
              <a:rPr lang="en-US" sz="2400" i="1" baseline="30000" dirty="0" err="1" smtClean="0"/>
              <a:t>i</a:t>
            </a:r>
            <a:r>
              <a:rPr lang="en-US" sz="2400" i="1" baseline="30000" dirty="0" smtClean="0"/>
              <a:t> ‒ </a:t>
            </a:r>
            <a:r>
              <a:rPr lang="en-US" sz="2400" baseline="30000" dirty="0" smtClean="0"/>
              <a:t>1</a:t>
            </a:r>
            <a:r>
              <a:rPr lang="en-US" sz="2400" i="1" dirty="0" smtClean="0"/>
              <a:t>b</a:t>
            </a:r>
            <a:r>
              <a:rPr lang="el-GR" sz="2400" dirty="0" smtClean="0">
                <a:cs typeface="Times New Roman" pitchFamily="18" charset="0"/>
              </a:rPr>
              <a:t> </a:t>
            </a:r>
            <a:r>
              <a:rPr lang="en-US" sz="2400" dirty="0" smtClean="0"/>
              <a:t>.</a:t>
            </a:r>
          </a:p>
          <a:p>
            <a:pPr eaLnBrk="1" hangingPunct="1"/>
            <a:r>
              <a:rPr lang="en-US" sz="2400" dirty="0" smtClean="0"/>
              <a:t>Algorithm</a:t>
            </a:r>
            <a:r>
              <a:rPr lang="ru-RU" sz="2400" dirty="0" smtClean="0"/>
              <a:t> </a:t>
            </a:r>
            <a:r>
              <a:rPr lang="en-US" sz="2400" dirty="0" smtClean="0"/>
              <a:t>FPTAS</a:t>
            </a:r>
            <a:r>
              <a:rPr lang="ru-RU" sz="2400" dirty="0" smtClean="0"/>
              <a:t> </a:t>
            </a:r>
            <a:r>
              <a:rPr lang="en-US" sz="2400" dirty="0" smtClean="0"/>
              <a:t>generates</a:t>
            </a:r>
            <a:r>
              <a:rPr lang="ru-RU" sz="2400" dirty="0" smtClean="0"/>
              <a:t> </a:t>
            </a:r>
            <a:r>
              <a:rPr lang="en-US" sz="2400" dirty="0" smtClean="0"/>
              <a:t>vector</a:t>
            </a:r>
            <a:r>
              <a:rPr lang="ru-RU" sz="2400" dirty="0" smtClean="0"/>
              <a:t> </a:t>
            </a:r>
            <a:r>
              <a:rPr lang="en-US" sz="2400" dirty="0" smtClean="0"/>
              <a:t>[</a:t>
            </a:r>
            <a:r>
              <a:rPr lang="en-US" sz="2400" i="1" dirty="0" smtClean="0"/>
              <a:t>a</a:t>
            </a:r>
            <a:r>
              <a:rPr lang="en-US" sz="2400" i="1" baseline="30000" dirty="0" smtClean="0"/>
              <a:t>#</a:t>
            </a:r>
            <a:r>
              <a:rPr lang="ru-RU" sz="2400" i="1" dirty="0" smtClean="0"/>
              <a:t>+</a:t>
            </a:r>
            <a:r>
              <a:rPr lang="en-US" sz="2400" i="1" dirty="0" err="1" smtClean="0"/>
              <a:t>p</a:t>
            </a:r>
            <a:r>
              <a:rPr lang="en-US" sz="2400" i="1" baseline="-25000" dirty="0" err="1" smtClean="0"/>
              <a:t>k</a:t>
            </a:r>
            <a:r>
              <a:rPr lang="ru-RU" sz="2400" i="1" baseline="-25000" dirty="0" smtClean="0"/>
              <a:t> </a:t>
            </a:r>
            <a:r>
              <a:rPr lang="en-US" sz="2400" dirty="0" smtClean="0"/>
              <a:t>,</a:t>
            </a:r>
            <a:r>
              <a:rPr lang="en-US" sz="2400" i="1" dirty="0" smtClean="0"/>
              <a:t>b</a:t>
            </a:r>
            <a:r>
              <a:rPr lang="en-US" sz="2400" i="1" baseline="30000" dirty="0" smtClean="0"/>
              <a:t>#</a:t>
            </a:r>
            <a:r>
              <a:rPr lang="en-US" sz="2400" dirty="0" smtClean="0"/>
              <a:t>]</a:t>
            </a:r>
            <a:r>
              <a:rPr lang="ru-RU" sz="2400" dirty="0" smtClean="0"/>
              <a:t> </a:t>
            </a:r>
            <a:r>
              <a:rPr lang="en-US" sz="2400" dirty="0" smtClean="0"/>
              <a:t>and select</a:t>
            </a:r>
            <a:r>
              <a:rPr lang="ru-RU" sz="2400" dirty="0" smtClean="0"/>
              <a:t> </a:t>
            </a:r>
            <a:r>
              <a:rPr lang="en-US" sz="2400" dirty="0" smtClean="0"/>
              <a:t>[</a:t>
            </a:r>
            <a:r>
              <a:rPr lang="el-GR" sz="2400" i="1" dirty="0" smtClean="0"/>
              <a:t>α</a:t>
            </a:r>
            <a:r>
              <a:rPr lang="en-US" sz="2400" dirty="0" smtClean="0"/>
              <a:t>,</a:t>
            </a:r>
            <a:r>
              <a:rPr lang="el-GR" sz="2400" i="1" dirty="0" smtClean="0"/>
              <a:t>β</a:t>
            </a:r>
            <a:r>
              <a:rPr lang="en-US" sz="2400" dirty="0" smtClean="0"/>
              <a:t>] such that</a:t>
            </a:r>
            <a:r>
              <a:rPr lang="ru-RU" sz="2400" dirty="0" smtClean="0"/>
              <a:t> </a:t>
            </a:r>
            <a:r>
              <a:rPr lang="el-GR" sz="2400" i="1" dirty="0" smtClean="0"/>
              <a:t>α</a:t>
            </a:r>
            <a:r>
              <a:rPr lang="ru-RU" sz="2400" i="1" dirty="0" smtClean="0"/>
              <a:t> ≤ </a:t>
            </a:r>
            <a:r>
              <a:rPr lang="el-GR" sz="2400" dirty="0" smtClean="0">
                <a:cs typeface="Times New Roman" pitchFamily="18" charset="0"/>
              </a:rPr>
              <a:t>Δ</a:t>
            </a:r>
            <a:r>
              <a:rPr lang="ru-RU" sz="2400" dirty="0" smtClean="0">
                <a:cs typeface="Times New Roman" pitchFamily="18" charset="0"/>
              </a:rPr>
              <a:t>(</a:t>
            </a:r>
            <a:r>
              <a:rPr lang="en-US" sz="2400" i="1" dirty="0" smtClean="0"/>
              <a:t>a</a:t>
            </a:r>
            <a:r>
              <a:rPr lang="en-US" sz="2400" i="1" baseline="30000" dirty="0" smtClean="0"/>
              <a:t>#</a:t>
            </a:r>
            <a:r>
              <a:rPr lang="ru-RU" sz="2400" i="1" dirty="0" smtClean="0"/>
              <a:t>+</a:t>
            </a:r>
            <a:r>
              <a:rPr lang="en-US" sz="2400" i="1" dirty="0" err="1" smtClean="0"/>
              <a:t>p</a:t>
            </a:r>
            <a:r>
              <a:rPr lang="en-US" sz="2400" i="1" baseline="-25000" dirty="0" err="1" smtClean="0"/>
              <a:t>k</a:t>
            </a:r>
            <a:r>
              <a:rPr lang="ru-RU" sz="2400" i="1" baseline="-25000" dirty="0" smtClean="0"/>
              <a:t> </a:t>
            </a:r>
            <a:r>
              <a:rPr lang="ru-RU" sz="2400" dirty="0" smtClean="0">
                <a:cs typeface="Times New Roman" pitchFamily="18" charset="0"/>
              </a:rPr>
              <a:t>) и</a:t>
            </a:r>
            <a:r>
              <a:rPr lang="el-GR" sz="2400" i="1" dirty="0" smtClean="0"/>
              <a:t> β</a:t>
            </a:r>
            <a:r>
              <a:rPr lang="ru-RU" sz="2400" i="1" dirty="0" smtClean="0"/>
              <a:t> ≤ </a:t>
            </a:r>
            <a:r>
              <a:rPr lang="el-GR" sz="2400" dirty="0" smtClean="0">
                <a:cs typeface="Times New Roman" pitchFamily="18" charset="0"/>
              </a:rPr>
              <a:t>Δ</a:t>
            </a:r>
            <a:r>
              <a:rPr lang="en-US" sz="2400" i="1" dirty="0" smtClean="0"/>
              <a:t>b</a:t>
            </a:r>
            <a:r>
              <a:rPr lang="en-US" sz="2400" i="1" baseline="30000" dirty="0" smtClean="0"/>
              <a:t>#</a:t>
            </a:r>
            <a:r>
              <a:rPr lang="ru-RU" sz="2400" dirty="0" smtClean="0">
                <a:cs typeface="Times New Roman" pitchFamily="18" charset="0"/>
              </a:rPr>
              <a:t> </a:t>
            </a:r>
            <a:r>
              <a:rPr lang="ru-RU" sz="2400" dirty="0" smtClean="0"/>
              <a:t>.</a:t>
            </a:r>
          </a:p>
          <a:p>
            <a:pPr eaLnBrk="1" hangingPunct="1"/>
            <a:r>
              <a:rPr lang="en-US" sz="2400" dirty="0" smtClean="0"/>
              <a:t>We get</a:t>
            </a:r>
            <a:r>
              <a:rPr lang="ru-RU" sz="2400" dirty="0" smtClean="0"/>
              <a:t> </a:t>
            </a:r>
            <a:r>
              <a:rPr lang="el-GR" sz="2400" i="1" dirty="0" smtClean="0"/>
              <a:t>α</a:t>
            </a:r>
            <a:r>
              <a:rPr lang="ru-RU" sz="2400" i="1" dirty="0" smtClean="0"/>
              <a:t> ≤ </a:t>
            </a:r>
            <a:r>
              <a:rPr lang="el-GR" sz="2400" dirty="0" smtClean="0">
                <a:cs typeface="Times New Roman" pitchFamily="18" charset="0"/>
              </a:rPr>
              <a:t>Δ</a:t>
            </a:r>
            <a:r>
              <a:rPr lang="ru-RU" sz="2400" dirty="0" smtClean="0">
                <a:cs typeface="Times New Roman" pitchFamily="18" charset="0"/>
              </a:rPr>
              <a:t>(</a:t>
            </a:r>
            <a:r>
              <a:rPr lang="en-US" sz="2400" i="1" dirty="0" smtClean="0"/>
              <a:t>a</a:t>
            </a:r>
            <a:r>
              <a:rPr lang="en-US" sz="2400" i="1" baseline="30000" dirty="0" smtClean="0"/>
              <a:t>#</a:t>
            </a:r>
            <a:r>
              <a:rPr lang="ru-RU" sz="2400" i="1" dirty="0" smtClean="0"/>
              <a:t>+</a:t>
            </a:r>
            <a:r>
              <a:rPr lang="en-US" sz="2400" i="1" dirty="0" err="1" smtClean="0"/>
              <a:t>p</a:t>
            </a:r>
            <a:r>
              <a:rPr lang="en-US" sz="2400" i="1" baseline="-25000" dirty="0" err="1" smtClean="0"/>
              <a:t>k</a:t>
            </a:r>
            <a:r>
              <a:rPr lang="ru-RU" sz="2400" i="1" baseline="-25000" dirty="0" smtClean="0"/>
              <a:t> </a:t>
            </a:r>
            <a:r>
              <a:rPr lang="ru-RU" sz="2400" dirty="0" smtClean="0">
                <a:cs typeface="Times New Roman" pitchFamily="18" charset="0"/>
              </a:rPr>
              <a:t>) </a:t>
            </a:r>
            <a:r>
              <a:rPr lang="ru-RU" sz="2400" i="1" dirty="0" smtClean="0"/>
              <a:t>≤ </a:t>
            </a:r>
            <a:r>
              <a:rPr lang="el-GR" sz="2400" dirty="0" smtClean="0">
                <a:cs typeface="Times New Roman" pitchFamily="18" charset="0"/>
              </a:rPr>
              <a:t>Δ</a:t>
            </a:r>
            <a:r>
              <a:rPr lang="en-US" sz="2400" i="1" baseline="30000" dirty="0" err="1" smtClean="0"/>
              <a:t>i</a:t>
            </a:r>
            <a:r>
              <a:rPr lang="en-US" sz="2400" i="1" baseline="30000" dirty="0" smtClean="0"/>
              <a:t> </a:t>
            </a:r>
            <a:r>
              <a:rPr lang="en-US" sz="2400" i="1" dirty="0" smtClean="0"/>
              <a:t>a+</a:t>
            </a:r>
            <a:r>
              <a:rPr lang="el-GR" sz="2400" dirty="0" smtClean="0">
                <a:cs typeface="Times New Roman" pitchFamily="18" charset="0"/>
              </a:rPr>
              <a:t>Δ</a:t>
            </a:r>
            <a:r>
              <a:rPr lang="en-US" sz="2400" i="1" dirty="0" err="1" smtClean="0"/>
              <a:t>p</a:t>
            </a:r>
            <a:r>
              <a:rPr lang="en-US" sz="2400" i="1" baseline="-25000" dirty="0" err="1" smtClean="0"/>
              <a:t>k</a:t>
            </a:r>
            <a:r>
              <a:rPr lang="en-US" sz="2400" i="1" dirty="0" smtClean="0"/>
              <a:t> ≤ </a:t>
            </a:r>
            <a:r>
              <a:rPr lang="el-GR" sz="2400" dirty="0" smtClean="0">
                <a:cs typeface="Times New Roman" pitchFamily="18" charset="0"/>
              </a:rPr>
              <a:t>Δ</a:t>
            </a:r>
            <a:r>
              <a:rPr lang="en-US" sz="2400" i="1" baseline="30000" dirty="0" err="1" smtClean="0"/>
              <a:t>i</a:t>
            </a:r>
            <a:r>
              <a:rPr lang="en-US" sz="2400" dirty="0" smtClean="0"/>
              <a:t>(</a:t>
            </a:r>
            <a:r>
              <a:rPr lang="en-US" sz="2400" i="1" dirty="0" smtClean="0"/>
              <a:t>a</a:t>
            </a:r>
            <a:r>
              <a:rPr lang="ru-RU" sz="2400" i="1" dirty="0" smtClean="0"/>
              <a:t>+</a:t>
            </a:r>
            <a:r>
              <a:rPr lang="en-US" sz="2400" i="1" dirty="0" err="1" smtClean="0"/>
              <a:t>p</a:t>
            </a:r>
            <a:r>
              <a:rPr lang="en-US" sz="2400" i="1" baseline="-25000" dirty="0" err="1" smtClean="0"/>
              <a:t>k</a:t>
            </a:r>
            <a:r>
              <a:rPr lang="en-US" sz="2400" dirty="0" smtClean="0"/>
              <a:t>) =</a:t>
            </a:r>
            <a:r>
              <a:rPr lang="el-GR" sz="2400" dirty="0" smtClean="0">
                <a:cs typeface="Times New Roman" pitchFamily="18" charset="0"/>
              </a:rPr>
              <a:t>Δ</a:t>
            </a:r>
            <a:r>
              <a:rPr lang="en-US" sz="2400" i="1" baseline="30000" dirty="0" smtClean="0"/>
              <a:t>i</a:t>
            </a:r>
            <a:r>
              <a:rPr lang="en-US" sz="2400" i="1" dirty="0" smtClean="0"/>
              <a:t>x </a:t>
            </a:r>
            <a:r>
              <a:rPr lang="en-US" sz="2400" dirty="0" smtClean="0"/>
              <a:t>and</a:t>
            </a:r>
            <a:r>
              <a:rPr lang="ru-RU" sz="2400" dirty="0" smtClean="0"/>
              <a:t> </a:t>
            </a:r>
            <a:r>
              <a:rPr lang="el-GR" sz="2400" i="1" dirty="0" smtClean="0"/>
              <a:t>β</a:t>
            </a:r>
            <a:r>
              <a:rPr lang="ru-RU" sz="2400" i="1" dirty="0" smtClean="0"/>
              <a:t> ≤ </a:t>
            </a:r>
            <a:r>
              <a:rPr lang="el-GR" sz="2400" dirty="0" smtClean="0">
                <a:cs typeface="Times New Roman" pitchFamily="18" charset="0"/>
              </a:rPr>
              <a:t>Δ</a:t>
            </a:r>
            <a:r>
              <a:rPr lang="en-US" sz="2400" i="1" baseline="30000" dirty="0" err="1" smtClean="0"/>
              <a:t>i</a:t>
            </a:r>
            <a:r>
              <a:rPr lang="en-US" sz="2400" i="1" dirty="0" err="1" smtClean="0"/>
              <a:t>y</a:t>
            </a:r>
            <a:r>
              <a:rPr lang="en-US" sz="2400" dirty="0" smtClean="0"/>
              <a:t>.</a:t>
            </a:r>
            <a:endParaRPr lang="ru-RU" sz="2400" i="1" dirty="0" smtClean="0"/>
          </a:p>
        </p:txBody>
      </p:sp>
      <p:graphicFrame>
        <p:nvGraphicFramePr>
          <p:cNvPr id="4098" name="Object 2"/>
          <p:cNvGraphicFramePr>
            <a:graphicFrameLocks noChangeAspect="1"/>
          </p:cNvGraphicFramePr>
          <p:nvPr/>
        </p:nvGraphicFramePr>
        <p:xfrm>
          <a:off x="3052762" y="4043363"/>
          <a:ext cx="528638" cy="528637"/>
        </p:xfrm>
        <a:graphic>
          <a:graphicData uri="http://schemas.openxmlformats.org/presentationml/2006/ole">
            <p:oleObj spid="_x0000_s4098" name="Формула" r:id="rId3" imgW="241200" imgH="24120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How design a PTAS or FPTAS</a:t>
            </a:r>
            <a:endParaRPr lang="ru-RU" dirty="0"/>
          </a:p>
        </p:txBody>
      </p:sp>
      <p:sp>
        <p:nvSpPr>
          <p:cNvPr id="3" name="Содержимое 2"/>
          <p:cNvSpPr>
            <a:spLocks noGrp="1"/>
          </p:cNvSpPr>
          <p:nvPr>
            <p:ph idx="1"/>
          </p:nvPr>
        </p:nvSpPr>
        <p:spPr/>
        <p:txBody>
          <a:bodyPr/>
          <a:lstStyle/>
          <a:p>
            <a:r>
              <a:rPr lang="en-US" sz="2800" dirty="0" smtClean="0"/>
              <a:t>Let us start by considering an exact algorithm </a:t>
            </a:r>
            <a:r>
              <a:rPr lang="en-US" sz="2800" i="1" dirty="0" smtClean="0"/>
              <a:t>A</a:t>
            </a:r>
            <a:r>
              <a:rPr lang="en-US" sz="2800" dirty="0" smtClean="0"/>
              <a:t> that solves problem </a:t>
            </a:r>
            <a:r>
              <a:rPr lang="en-US" sz="2800" i="1" dirty="0" smtClean="0"/>
              <a:t>X</a:t>
            </a:r>
            <a:r>
              <a:rPr lang="en-US" sz="2800" dirty="0" smtClean="0"/>
              <a:t> to optimality. Algorithm </a:t>
            </a:r>
            <a:r>
              <a:rPr lang="en-US" sz="2800" i="1" dirty="0" smtClean="0"/>
              <a:t>A </a:t>
            </a:r>
            <a:r>
              <a:rPr lang="en-US" sz="2800" dirty="0" smtClean="0"/>
              <a:t>takes an instance</a:t>
            </a:r>
            <a:r>
              <a:rPr lang="en-US" sz="2800" i="1" dirty="0" smtClean="0"/>
              <a:t> I </a:t>
            </a:r>
            <a:r>
              <a:rPr lang="en-US" sz="2800" dirty="0" smtClean="0"/>
              <a:t>of </a:t>
            </a:r>
            <a:r>
              <a:rPr lang="en-US" sz="2800" i="1" dirty="0" smtClean="0"/>
              <a:t>X</a:t>
            </a:r>
            <a:r>
              <a:rPr lang="en-US" sz="2800" dirty="0" smtClean="0"/>
              <a:t>, processes it for some time, and finally outputs the solution </a:t>
            </a:r>
            <a:r>
              <a:rPr lang="en-US" sz="2800" i="1" dirty="0" smtClean="0"/>
              <a:t>A</a:t>
            </a:r>
            <a:r>
              <a:rPr lang="en-US" sz="2800" dirty="0" smtClean="0"/>
              <a:t>(</a:t>
            </a:r>
            <a:r>
              <a:rPr lang="en-US" sz="2800" i="1" dirty="0" smtClean="0"/>
              <a:t>I</a:t>
            </a:r>
            <a:r>
              <a:rPr lang="en-US" sz="2800" dirty="0" smtClean="0"/>
              <a:t>) for instance </a:t>
            </a:r>
            <a:r>
              <a:rPr lang="en-US" sz="2800" i="1" dirty="0" smtClean="0"/>
              <a:t>I</a:t>
            </a:r>
            <a:r>
              <a:rPr lang="en-US" sz="2800" dirty="0" smtClean="0"/>
              <a:t>.</a:t>
            </a:r>
          </a:p>
          <a:p>
            <a:r>
              <a:rPr lang="en-US" sz="2800" dirty="0" smtClean="0"/>
              <a:t>Since the optimization problem </a:t>
            </a:r>
            <a:r>
              <a:rPr lang="en-US" sz="2800" i="1" dirty="0" smtClean="0"/>
              <a:t>X </a:t>
            </a:r>
            <a:r>
              <a:rPr lang="en-US" sz="2800" dirty="0" smtClean="0"/>
              <a:t>is difficult to solve, the exact algorithm </a:t>
            </a:r>
            <a:r>
              <a:rPr lang="en-US" sz="2800" i="1" dirty="0" smtClean="0"/>
              <a:t>A</a:t>
            </a:r>
            <a:r>
              <a:rPr lang="en-US" sz="2800" dirty="0" smtClean="0"/>
              <a:t> will have a bad (</a:t>
            </a:r>
            <a:r>
              <a:rPr lang="en-US" sz="2800" dirty="0" err="1" smtClean="0"/>
              <a:t>exponentional</a:t>
            </a:r>
            <a:r>
              <a:rPr lang="en-US" sz="2800" dirty="0" smtClean="0"/>
              <a:t>) time complexity and will be far away from yielding a PTAS or yielding an FPTAS.</a:t>
            </a:r>
          </a:p>
          <a:p>
            <a:r>
              <a:rPr lang="en-US" sz="2800" dirty="0" smtClean="0"/>
              <a:t>How can we improve the behavior of such an algorithm and bring it closer to PTAS? </a:t>
            </a:r>
            <a:endParaRPr lang="ru-RU"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2"/>
          <p:cNvSpPr>
            <a:spLocks noGrp="1" noChangeArrowheads="1"/>
          </p:cNvSpPr>
          <p:nvPr>
            <p:ph type="title"/>
          </p:nvPr>
        </p:nvSpPr>
        <p:spPr/>
        <p:txBody>
          <a:bodyPr/>
          <a:lstStyle/>
          <a:p>
            <a:pPr eaLnBrk="1" hangingPunct="1"/>
            <a:r>
              <a:rPr lang="en-US" dirty="0" smtClean="0"/>
              <a:t>We obtain FPTAS.</a:t>
            </a:r>
            <a:endParaRPr lang="ru-RU" dirty="0" smtClean="0"/>
          </a:p>
        </p:txBody>
      </p:sp>
      <p:graphicFrame>
        <p:nvGraphicFramePr>
          <p:cNvPr id="5122" name="Object 4"/>
          <p:cNvGraphicFramePr>
            <a:graphicFrameLocks noChangeAspect="1"/>
          </p:cNvGraphicFramePr>
          <p:nvPr/>
        </p:nvGraphicFramePr>
        <p:xfrm>
          <a:off x="685800" y="1938338"/>
          <a:ext cx="7834313" cy="715962"/>
        </p:xfrm>
        <a:graphic>
          <a:graphicData uri="http://schemas.openxmlformats.org/presentationml/2006/ole">
            <p:oleObj spid="_x0000_s5122" name="Формула" r:id="rId3" imgW="3314520" imgH="304560" progId="Equation.3">
              <p:embed/>
            </p:oleObj>
          </a:graphicData>
        </a:graphic>
      </p:graphicFrame>
      <p:graphicFrame>
        <p:nvGraphicFramePr>
          <p:cNvPr id="5123" name="Object 5"/>
          <p:cNvGraphicFramePr>
            <a:graphicFrameLocks noChangeAspect="1"/>
          </p:cNvGraphicFramePr>
          <p:nvPr/>
        </p:nvGraphicFramePr>
        <p:xfrm>
          <a:off x="622300" y="3009900"/>
          <a:ext cx="3797300" cy="838200"/>
        </p:xfrm>
        <a:graphic>
          <a:graphicData uri="http://schemas.openxmlformats.org/presentationml/2006/ole">
            <p:oleObj spid="_x0000_s5123" name="Формула" r:id="rId4" imgW="3797280" imgH="838080" progId="Equation.3">
              <p:embed/>
            </p:oleObj>
          </a:graphicData>
        </a:graphic>
      </p:graphicFrame>
      <p:graphicFrame>
        <p:nvGraphicFramePr>
          <p:cNvPr id="5124" name="Object 6"/>
          <p:cNvGraphicFramePr>
            <a:graphicFrameLocks noChangeAspect="1"/>
          </p:cNvGraphicFramePr>
          <p:nvPr/>
        </p:nvGraphicFramePr>
        <p:xfrm>
          <a:off x="4114800" y="3244850"/>
          <a:ext cx="914400" cy="368300"/>
        </p:xfrm>
        <a:graphic>
          <a:graphicData uri="http://schemas.openxmlformats.org/presentationml/2006/ole">
            <p:oleObj spid="_x0000_s5124" name="Формула" r:id="rId5" imgW="177480" imgH="368280" progId="Equation.3">
              <p:embed/>
            </p:oleObj>
          </a:graphicData>
        </a:graphic>
      </p:graphicFrame>
      <p:graphicFrame>
        <p:nvGraphicFramePr>
          <p:cNvPr id="5125" name="Object 7"/>
          <p:cNvGraphicFramePr>
            <a:graphicFrameLocks noChangeAspect="1"/>
          </p:cNvGraphicFramePr>
          <p:nvPr/>
        </p:nvGraphicFramePr>
        <p:xfrm>
          <a:off x="2273300" y="4343400"/>
          <a:ext cx="4597400" cy="838200"/>
        </p:xfrm>
        <a:graphic>
          <a:graphicData uri="http://schemas.openxmlformats.org/presentationml/2006/ole">
            <p:oleObj spid="_x0000_s5125" name="Формула" r:id="rId6" imgW="4597200" imgH="838080" progId="Equation.3">
              <p:embed/>
            </p:oleObj>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Заголовок 1"/>
          <p:cNvSpPr>
            <a:spLocks noGrp="1"/>
          </p:cNvSpPr>
          <p:nvPr>
            <p:ph type="title"/>
          </p:nvPr>
        </p:nvSpPr>
        <p:spPr/>
        <p:txBody>
          <a:bodyPr/>
          <a:lstStyle/>
          <a:p>
            <a:pPr eaLnBrk="1" hangingPunct="1"/>
            <a:r>
              <a:rPr lang="en-US" dirty="0" smtClean="0"/>
              <a:t>Exercise </a:t>
            </a:r>
            <a:endParaRPr lang="ru-RU" dirty="0" smtClean="0"/>
          </a:p>
        </p:txBody>
      </p:sp>
      <p:sp>
        <p:nvSpPr>
          <p:cNvPr id="3" name="Содержимое 2"/>
          <p:cNvSpPr>
            <a:spLocks noGrp="1"/>
          </p:cNvSpPr>
          <p:nvPr>
            <p:ph idx="1"/>
          </p:nvPr>
        </p:nvSpPr>
        <p:spPr>
          <a:xfrm>
            <a:off x="381000" y="1600200"/>
            <a:ext cx="8458200" cy="4525963"/>
          </a:xfrm>
        </p:spPr>
        <p:txBody>
          <a:bodyPr/>
          <a:lstStyle/>
          <a:p>
            <a:r>
              <a:rPr lang="en-US" sz="2000" dirty="0" smtClean="0"/>
              <a:t>In the </a:t>
            </a:r>
            <a:r>
              <a:rPr lang="en-US" sz="2000" dirty="0" smtClean="0"/>
              <a:t>PTAS-1 </a:t>
            </a:r>
            <a:r>
              <a:rPr lang="en-US" sz="2000" dirty="0" smtClean="0"/>
              <a:t>for </a:t>
            </a:r>
            <a:r>
              <a:rPr lang="en-US" sz="2000" dirty="0" smtClean="0"/>
              <a:t>P2||</a:t>
            </a:r>
            <a:r>
              <a:rPr lang="en-US" sz="2000" i="1" dirty="0" err="1" smtClean="0"/>
              <a:t>C</a:t>
            </a:r>
            <a:r>
              <a:rPr lang="en-US" sz="2000" baseline="-25000" dirty="0" err="1" smtClean="0"/>
              <a:t>max</a:t>
            </a:r>
            <a:r>
              <a:rPr lang="en-US" sz="2000" dirty="0" smtClean="0"/>
              <a:t>, </a:t>
            </a:r>
            <a:r>
              <a:rPr lang="en-US" sz="2000" dirty="0" smtClean="0"/>
              <a:t>we replaced </a:t>
            </a:r>
            <a:r>
              <a:rPr lang="en-US" sz="2000" dirty="0" smtClean="0"/>
              <a:t>the small </a:t>
            </a:r>
            <a:r>
              <a:rPr lang="en-US" sz="2000" dirty="0" smtClean="0"/>
              <a:t>jobs in instance I by lots of chunks of length </a:t>
            </a:r>
            <a:r>
              <a:rPr lang="en-US" sz="2000" dirty="0" err="1" smtClean="0"/>
              <a:t>ε</a:t>
            </a:r>
            <a:r>
              <a:rPr lang="en-US" sz="2000" i="1" dirty="0" err="1" smtClean="0"/>
              <a:t>L</a:t>
            </a:r>
            <a:r>
              <a:rPr lang="en-US" sz="2000" dirty="0" smtClean="0"/>
              <a:t> in instance </a:t>
            </a:r>
            <a:r>
              <a:rPr lang="en-US" sz="2000" i="1" dirty="0" smtClean="0"/>
              <a:t>I</a:t>
            </a:r>
            <a:r>
              <a:rPr lang="en-US" sz="2000" baseline="30000" dirty="0" smtClean="0"/>
              <a:t>#</a:t>
            </a:r>
            <a:r>
              <a:rPr lang="en-US" sz="2000" dirty="0" smtClean="0"/>
              <a:t>. </a:t>
            </a:r>
            <a:r>
              <a:rPr lang="en-US" sz="2000" dirty="0" smtClean="0"/>
              <a:t>Consider the </a:t>
            </a:r>
            <a:r>
              <a:rPr lang="en-US" sz="2000" dirty="0" smtClean="0"/>
              <a:t>following alternative way of handling the small jobs in </a:t>
            </a:r>
            <a:r>
              <a:rPr lang="en-US" sz="2000" i="1" dirty="0" smtClean="0"/>
              <a:t>I</a:t>
            </a:r>
            <a:r>
              <a:rPr lang="en-US" sz="2000" dirty="0" smtClean="0"/>
              <a:t>: Put all the </a:t>
            </a:r>
            <a:r>
              <a:rPr lang="en-US" sz="2000" dirty="0" smtClean="0"/>
              <a:t>small jobs </a:t>
            </a:r>
            <a:r>
              <a:rPr lang="en-US" sz="2000" dirty="0" smtClean="0"/>
              <a:t>into a canvas bag. While there are at least two jobs with lengths </a:t>
            </a:r>
            <a:r>
              <a:rPr lang="en-US" sz="2000" dirty="0" smtClean="0"/>
              <a:t>smaller than </a:t>
            </a:r>
            <a:r>
              <a:rPr lang="en-US" sz="2000" dirty="0" err="1" smtClean="0"/>
              <a:t>ε</a:t>
            </a:r>
            <a:r>
              <a:rPr lang="en-US" sz="2000" i="1" dirty="0" err="1" smtClean="0"/>
              <a:t>L</a:t>
            </a:r>
            <a:r>
              <a:rPr lang="en-US" sz="2000" dirty="0" smtClean="0"/>
              <a:t> in the bag, merge two such jobs. That is, repeatedly replace two </a:t>
            </a:r>
            <a:r>
              <a:rPr lang="en-US" sz="2000" dirty="0" smtClean="0"/>
              <a:t>jobs with </a:t>
            </a:r>
            <a:r>
              <a:rPr lang="en-US" sz="2000" dirty="0" smtClean="0"/>
              <a:t>processing times </a:t>
            </a:r>
            <a:r>
              <a:rPr lang="en-US" sz="2000" dirty="0" smtClean="0"/>
              <a:t>            </a:t>
            </a:r>
            <a:r>
              <a:rPr lang="en-US" sz="2000" i="1" dirty="0" smtClean="0"/>
              <a:t>p</a:t>
            </a:r>
            <a:r>
              <a:rPr lang="en-US" sz="2000" dirty="0" smtClean="0"/>
              <a:t>′, </a:t>
            </a:r>
            <a:r>
              <a:rPr lang="en-US" sz="2000" i="1" dirty="0" smtClean="0"/>
              <a:t>p</a:t>
            </a:r>
            <a:r>
              <a:rPr lang="en-US" sz="2000" dirty="0" smtClean="0"/>
              <a:t>′′ ≤ </a:t>
            </a:r>
            <a:r>
              <a:rPr lang="en-US" sz="2000" dirty="0" err="1" smtClean="0"/>
              <a:t>ε</a:t>
            </a:r>
            <a:r>
              <a:rPr lang="en-US" sz="2000" i="1" dirty="0" err="1" smtClean="0"/>
              <a:t>L</a:t>
            </a:r>
            <a:r>
              <a:rPr lang="en-US" sz="2000" dirty="0" smtClean="0"/>
              <a:t> by a single new job of length </a:t>
            </a:r>
            <a:r>
              <a:rPr lang="en-US" sz="2000" i="1" dirty="0" smtClean="0"/>
              <a:t>p</a:t>
            </a:r>
            <a:r>
              <a:rPr lang="en-US" sz="2000" dirty="0" smtClean="0"/>
              <a:t>′ + </a:t>
            </a:r>
            <a:r>
              <a:rPr lang="en-US" sz="2000" i="1" dirty="0" smtClean="0"/>
              <a:t>p</a:t>
            </a:r>
            <a:r>
              <a:rPr lang="en-US" sz="2000" dirty="0" smtClean="0"/>
              <a:t>′′. </a:t>
            </a:r>
            <a:r>
              <a:rPr lang="en-US" sz="2000" dirty="0" smtClean="0"/>
              <a:t>The simplified </a:t>
            </a:r>
            <a:r>
              <a:rPr lang="en-US" sz="2000" dirty="0" smtClean="0"/>
              <a:t>instance </a:t>
            </a:r>
            <a:r>
              <a:rPr lang="en-US" sz="2000" i="1" dirty="0" smtClean="0"/>
              <a:t>I</a:t>
            </a:r>
            <a:r>
              <a:rPr lang="en-US" sz="2000" baseline="30000" dirty="0" smtClean="0"/>
              <a:t>#</a:t>
            </a:r>
            <a:r>
              <a:rPr lang="en-US" sz="2000" dirty="0" smtClean="0"/>
              <a:t>  </a:t>
            </a:r>
            <a:r>
              <a:rPr lang="en-US" sz="2000" dirty="0" smtClean="0"/>
              <a:t>consists of the final contents of the </a:t>
            </a:r>
            <a:r>
              <a:rPr lang="en-US" sz="2000" dirty="0" smtClean="0"/>
              <a:t>bag. Will </a:t>
            </a:r>
            <a:r>
              <a:rPr lang="en-US" sz="2000" dirty="0" smtClean="0"/>
              <a:t>this lead to another PTAS for P2||</a:t>
            </a:r>
            <a:r>
              <a:rPr lang="en-US" sz="2000" i="1" dirty="0" err="1" smtClean="0"/>
              <a:t>C</a:t>
            </a:r>
            <a:r>
              <a:rPr lang="en-US" sz="2000" baseline="-25000" dirty="0" err="1" smtClean="0"/>
              <a:t>max</a:t>
            </a:r>
            <a:r>
              <a:rPr lang="en-US" sz="2000" dirty="0" smtClean="0"/>
              <a:t>? </a:t>
            </a:r>
          </a:p>
          <a:p>
            <a:r>
              <a:rPr lang="en-US" sz="2000" dirty="0" smtClean="0"/>
              <a:t>Does </a:t>
            </a:r>
            <a:r>
              <a:rPr lang="en-US" sz="2000" dirty="0" smtClean="0"/>
              <a:t>the </a:t>
            </a:r>
            <a:r>
              <a:rPr lang="en-US" sz="2000" dirty="0" smtClean="0"/>
              <a:t>Observation 6.1 still </a:t>
            </a:r>
            <a:r>
              <a:rPr lang="en-US" sz="2000" dirty="0" smtClean="0"/>
              <a:t>hold true? </a:t>
            </a:r>
            <a:endParaRPr lang="en-US" sz="2000" dirty="0" smtClean="0"/>
          </a:p>
          <a:p>
            <a:r>
              <a:rPr lang="en-US" sz="2000" dirty="0" smtClean="0"/>
              <a:t>How </a:t>
            </a:r>
            <a:r>
              <a:rPr lang="en-US" sz="2000" dirty="0" smtClean="0"/>
              <a:t>can you bound the number of jobs in the simplified </a:t>
            </a:r>
            <a:r>
              <a:rPr lang="en-US" sz="2000" dirty="0" smtClean="0"/>
              <a:t>instance </a:t>
            </a:r>
            <a:r>
              <a:rPr lang="en-US" sz="2000" i="1" dirty="0" smtClean="0"/>
              <a:t>I</a:t>
            </a:r>
            <a:r>
              <a:rPr lang="en-US" sz="2000" baseline="30000" dirty="0" smtClean="0"/>
              <a:t>#</a:t>
            </a:r>
            <a:r>
              <a:rPr lang="en-US" sz="2000" dirty="0" smtClean="0"/>
              <a:t>? </a:t>
            </a:r>
          </a:p>
          <a:p>
            <a:r>
              <a:rPr lang="en-US" sz="2000" dirty="0" smtClean="0"/>
              <a:t>How </a:t>
            </a:r>
            <a:r>
              <a:rPr lang="en-US" sz="2000" dirty="0" smtClean="0"/>
              <a:t>would you translate an optimal schedule for </a:t>
            </a:r>
            <a:r>
              <a:rPr lang="en-US" sz="2000" i="1" dirty="0" smtClean="0"/>
              <a:t>I</a:t>
            </a:r>
            <a:r>
              <a:rPr lang="en-US" sz="2000" baseline="30000" dirty="0" smtClean="0"/>
              <a:t>#</a:t>
            </a:r>
            <a:r>
              <a:rPr lang="en-US" sz="2000" dirty="0" smtClean="0"/>
              <a:t> </a:t>
            </a:r>
            <a:r>
              <a:rPr lang="en-US" sz="2000" dirty="0" smtClean="0"/>
              <a:t>into an </a:t>
            </a:r>
            <a:r>
              <a:rPr lang="en-US" sz="2000" dirty="0" smtClean="0"/>
              <a:t>approximate schedule </a:t>
            </a:r>
            <a:r>
              <a:rPr lang="en-US" sz="2000" dirty="0" smtClean="0"/>
              <a:t>for </a:t>
            </a:r>
            <a:r>
              <a:rPr lang="en-US" sz="2000" i="1" dirty="0" smtClean="0"/>
              <a:t>I</a:t>
            </a:r>
            <a:r>
              <a:rPr lang="en-US" sz="2000" dirty="0" smtClean="0"/>
              <a:t>?</a:t>
            </a:r>
          </a:p>
        </p:txBody>
      </p:sp>
      <p:sp>
        <p:nvSpPr>
          <p:cNvPr id="40964" name="Номер слайда 3"/>
          <p:cNvSpPr>
            <a:spLocks noGrp="1"/>
          </p:cNvSpPr>
          <p:nvPr>
            <p:ph type="sldNum" sz="quarter" idx="12"/>
          </p:nvPr>
        </p:nvSpPr>
        <p:spPr>
          <a:noFill/>
        </p:spPr>
        <p:txBody>
          <a:bodyPr/>
          <a:lstStyle/>
          <a:p>
            <a:fld id="{71EF7D64-0C60-4A1B-B955-76E86CA7A83E}" type="slidenum">
              <a:rPr lang="en-US">
                <a:latin typeface="Arial" charset="0"/>
              </a:rPr>
              <a:pPr/>
              <a:t>41</a:t>
            </a:fld>
            <a:endParaRPr lang="en-US">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dirty="0" smtClean="0"/>
              <a:t>Add structure …</a:t>
            </a:r>
          </a:p>
        </p:txBody>
      </p:sp>
      <p:sp>
        <p:nvSpPr>
          <p:cNvPr id="36878" name="Rectangle 14"/>
          <p:cNvSpPr>
            <a:spLocks noGrp="1" noChangeArrowheads="1"/>
          </p:cNvSpPr>
          <p:nvPr>
            <p:ph type="body" idx="1"/>
          </p:nvPr>
        </p:nvSpPr>
        <p:spPr/>
        <p:txBody>
          <a:bodyPr/>
          <a:lstStyle/>
          <a:p>
            <a:pPr eaLnBrk="1" hangingPunct="1">
              <a:buFontTx/>
              <a:buNone/>
            </a:pPr>
            <a:endParaRPr lang="en-US" dirty="0" smtClean="0"/>
          </a:p>
          <a:p>
            <a:pPr eaLnBrk="1" hangingPunct="1">
              <a:buFontTx/>
              <a:buNone/>
            </a:pPr>
            <a:endParaRPr lang="en-US" dirty="0" smtClean="0"/>
          </a:p>
          <a:p>
            <a:pPr eaLnBrk="1" hangingPunct="1">
              <a:buFontTx/>
              <a:buNone/>
            </a:pPr>
            <a:endParaRPr lang="en-US" dirty="0" smtClean="0"/>
          </a:p>
          <a:p>
            <a:pPr eaLnBrk="1" hangingPunct="1"/>
            <a:r>
              <a:rPr lang="en-US" dirty="0" smtClean="0"/>
              <a:t>The addition of structure to the input</a:t>
            </a:r>
            <a:r>
              <a:rPr lang="en-US" i="1" dirty="0" smtClean="0"/>
              <a:t>.</a:t>
            </a:r>
          </a:p>
          <a:p>
            <a:pPr eaLnBrk="1" hangingPunct="1"/>
            <a:r>
              <a:rPr lang="en-US" dirty="0" smtClean="0"/>
              <a:t>The addition of structure to the output. </a:t>
            </a:r>
          </a:p>
          <a:p>
            <a:pPr eaLnBrk="1" hangingPunct="1"/>
            <a:r>
              <a:rPr lang="en-US" dirty="0" smtClean="0"/>
              <a:t>The addition of structure to the execution of the algorithm </a:t>
            </a:r>
            <a:r>
              <a:rPr lang="en-US" b="1" dirty="0" smtClean="0"/>
              <a:t> </a:t>
            </a:r>
            <a:r>
              <a:rPr lang="en-US" b="1" i="1" dirty="0" smtClean="0"/>
              <a:t>A</a:t>
            </a:r>
            <a:r>
              <a:rPr lang="en-US" dirty="0" smtClean="0"/>
              <a:t>.</a:t>
            </a:r>
          </a:p>
        </p:txBody>
      </p:sp>
      <p:sp>
        <p:nvSpPr>
          <p:cNvPr id="10244" name="Rectangle 4"/>
          <p:cNvSpPr>
            <a:spLocks noChangeArrowheads="1"/>
          </p:cNvSpPr>
          <p:nvPr/>
        </p:nvSpPr>
        <p:spPr bwMode="auto">
          <a:xfrm>
            <a:off x="381000" y="1676400"/>
            <a:ext cx="1752600" cy="1219200"/>
          </a:xfrm>
          <a:prstGeom prst="rect">
            <a:avLst/>
          </a:prstGeom>
          <a:solidFill>
            <a:schemeClr val="accent1"/>
          </a:solidFill>
          <a:ln w="9525">
            <a:solidFill>
              <a:schemeClr val="tx1"/>
            </a:solidFill>
            <a:miter lim="800000"/>
            <a:headEnd/>
            <a:tailEnd/>
          </a:ln>
        </p:spPr>
        <p:txBody>
          <a:bodyPr wrap="none" anchor="ctr"/>
          <a:lstStyle/>
          <a:p>
            <a:pPr algn="ctr"/>
            <a:r>
              <a:rPr lang="en-US" sz="2800" b="1" dirty="0" smtClean="0">
                <a:latin typeface="Times New Roman" pitchFamily="18" charset="0"/>
              </a:rPr>
              <a:t>Instance </a:t>
            </a:r>
            <a:r>
              <a:rPr lang="en-US" sz="2800" b="1" dirty="0">
                <a:latin typeface="Times New Roman" pitchFamily="18" charset="0"/>
              </a:rPr>
              <a:t>I</a:t>
            </a:r>
          </a:p>
        </p:txBody>
      </p:sp>
      <p:sp>
        <p:nvSpPr>
          <p:cNvPr id="10245" name="Rectangle 8"/>
          <p:cNvSpPr>
            <a:spLocks noChangeArrowheads="1"/>
          </p:cNvSpPr>
          <p:nvPr/>
        </p:nvSpPr>
        <p:spPr bwMode="auto">
          <a:xfrm>
            <a:off x="3505200" y="1676400"/>
            <a:ext cx="1752600" cy="1219200"/>
          </a:xfrm>
          <a:prstGeom prst="rect">
            <a:avLst/>
          </a:prstGeom>
          <a:solidFill>
            <a:schemeClr val="accent1"/>
          </a:solidFill>
          <a:ln w="9525">
            <a:solidFill>
              <a:schemeClr val="tx1"/>
            </a:solidFill>
            <a:miter lim="800000"/>
            <a:headEnd/>
            <a:tailEnd/>
          </a:ln>
        </p:spPr>
        <p:txBody>
          <a:bodyPr wrap="none" anchor="ctr"/>
          <a:lstStyle/>
          <a:p>
            <a:pPr algn="ctr"/>
            <a:r>
              <a:rPr lang="en-US" sz="2400" b="1" dirty="0" smtClean="0">
                <a:latin typeface="Times New Roman" pitchFamily="18" charset="0"/>
              </a:rPr>
              <a:t>Algorithm </a:t>
            </a:r>
            <a:r>
              <a:rPr lang="en-US" sz="2400" b="1" dirty="0">
                <a:latin typeface="Times New Roman" pitchFamily="18" charset="0"/>
              </a:rPr>
              <a:t>A</a:t>
            </a:r>
          </a:p>
        </p:txBody>
      </p:sp>
      <p:sp>
        <p:nvSpPr>
          <p:cNvPr id="10246" name="Rectangle 9"/>
          <p:cNvSpPr>
            <a:spLocks noChangeArrowheads="1"/>
          </p:cNvSpPr>
          <p:nvPr/>
        </p:nvSpPr>
        <p:spPr bwMode="auto">
          <a:xfrm>
            <a:off x="6629400" y="1676400"/>
            <a:ext cx="1828800" cy="1219200"/>
          </a:xfrm>
          <a:prstGeom prst="rect">
            <a:avLst/>
          </a:prstGeom>
          <a:solidFill>
            <a:schemeClr val="accent1"/>
          </a:solidFill>
          <a:ln w="9525">
            <a:solidFill>
              <a:schemeClr val="tx1"/>
            </a:solidFill>
            <a:miter lim="800000"/>
            <a:headEnd/>
            <a:tailEnd/>
          </a:ln>
        </p:spPr>
        <p:txBody>
          <a:bodyPr wrap="none" anchor="ctr"/>
          <a:lstStyle/>
          <a:p>
            <a:pPr algn="ctr"/>
            <a:r>
              <a:rPr lang="en-US" sz="2400" b="1" smtClean="0">
                <a:latin typeface="Times New Roman" pitchFamily="18" charset="0"/>
              </a:rPr>
              <a:t>Output </a:t>
            </a:r>
            <a:r>
              <a:rPr lang="en-US" sz="2400" b="1" dirty="0">
                <a:latin typeface="Times New Roman" pitchFamily="18" charset="0"/>
              </a:rPr>
              <a:t>A(I)</a:t>
            </a:r>
          </a:p>
        </p:txBody>
      </p:sp>
      <p:sp>
        <p:nvSpPr>
          <p:cNvPr id="10247" name="AutoShape 10"/>
          <p:cNvSpPr>
            <a:spLocks noChangeArrowheads="1"/>
          </p:cNvSpPr>
          <p:nvPr/>
        </p:nvSpPr>
        <p:spPr bwMode="auto">
          <a:xfrm>
            <a:off x="2362200" y="1828800"/>
            <a:ext cx="976313" cy="838200"/>
          </a:xfrm>
          <a:prstGeom prst="rightArrow">
            <a:avLst>
              <a:gd name="adj1" fmla="val 50000"/>
              <a:gd name="adj2" fmla="val 29119"/>
            </a:avLst>
          </a:prstGeom>
          <a:noFill/>
          <a:ln w="38100">
            <a:solidFill>
              <a:schemeClr val="tx1"/>
            </a:solidFill>
            <a:miter lim="800000"/>
            <a:headEnd/>
            <a:tailEnd/>
          </a:ln>
        </p:spPr>
        <p:txBody>
          <a:bodyPr wrap="none" anchor="ctr"/>
          <a:lstStyle/>
          <a:p>
            <a:endParaRPr lang="ru-RU"/>
          </a:p>
        </p:txBody>
      </p:sp>
      <p:sp>
        <p:nvSpPr>
          <p:cNvPr id="10248" name="AutoShape 11"/>
          <p:cNvSpPr>
            <a:spLocks noChangeArrowheads="1"/>
          </p:cNvSpPr>
          <p:nvPr/>
        </p:nvSpPr>
        <p:spPr bwMode="auto">
          <a:xfrm>
            <a:off x="5486400" y="1905000"/>
            <a:ext cx="976313" cy="838200"/>
          </a:xfrm>
          <a:prstGeom prst="rightArrow">
            <a:avLst>
              <a:gd name="adj1" fmla="val 50000"/>
              <a:gd name="adj2" fmla="val 29119"/>
            </a:avLst>
          </a:prstGeom>
          <a:noFill/>
          <a:ln w="38100">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6878">
                                            <p:txEl>
                                              <p:pRg st="3" end="3"/>
                                            </p:txEl>
                                          </p:spTgt>
                                        </p:tgtEl>
                                        <p:attrNameLst>
                                          <p:attrName>style.visibility</p:attrName>
                                        </p:attrNameLst>
                                      </p:cBhvr>
                                      <p:to>
                                        <p:strVal val="visible"/>
                                      </p:to>
                                    </p:set>
                                    <p:animEffect transition="in" filter="blinds(horizontal)">
                                      <p:cBhvr>
                                        <p:cTn id="7" dur="500"/>
                                        <p:tgtEl>
                                          <p:spTgt spid="36878">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6878">
                                            <p:txEl>
                                              <p:pRg st="4" end="4"/>
                                            </p:txEl>
                                          </p:spTgt>
                                        </p:tgtEl>
                                        <p:attrNameLst>
                                          <p:attrName>style.visibility</p:attrName>
                                        </p:attrNameLst>
                                      </p:cBhvr>
                                      <p:to>
                                        <p:strVal val="visible"/>
                                      </p:to>
                                    </p:set>
                                    <p:animEffect transition="in" filter="blinds(horizontal)">
                                      <p:cBhvr>
                                        <p:cTn id="12" dur="500"/>
                                        <p:tgtEl>
                                          <p:spTgt spid="36878">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6878">
                                            <p:txEl>
                                              <p:pRg st="5" end="5"/>
                                            </p:txEl>
                                          </p:spTgt>
                                        </p:tgtEl>
                                        <p:attrNameLst>
                                          <p:attrName>style.visibility</p:attrName>
                                        </p:attrNameLst>
                                      </p:cBhvr>
                                      <p:to>
                                        <p:strVal val="visible"/>
                                      </p:to>
                                    </p:set>
                                    <p:animEffect transition="in" filter="blinds(horizontal)">
                                      <p:cBhvr>
                                        <p:cTn id="17" dur="500"/>
                                        <p:tgtEl>
                                          <p:spTgt spid="3687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868362"/>
          </a:xfrm>
        </p:spPr>
        <p:txBody>
          <a:bodyPr/>
          <a:lstStyle/>
          <a:p>
            <a:pPr eaLnBrk="1" hangingPunct="1"/>
            <a:r>
              <a:rPr lang="en-US" dirty="0" smtClean="0"/>
              <a:t>Structuring the input</a:t>
            </a:r>
          </a:p>
        </p:txBody>
      </p:sp>
      <p:sp>
        <p:nvSpPr>
          <p:cNvPr id="11267" name="Rectangle 3"/>
          <p:cNvSpPr>
            <a:spLocks noGrp="1" noChangeArrowheads="1"/>
          </p:cNvSpPr>
          <p:nvPr>
            <p:ph type="body" idx="1"/>
          </p:nvPr>
        </p:nvSpPr>
        <p:spPr>
          <a:xfrm>
            <a:off x="457200" y="1295400"/>
            <a:ext cx="8229600" cy="1219200"/>
          </a:xfrm>
        </p:spPr>
        <p:txBody>
          <a:bodyPr/>
          <a:lstStyle/>
          <a:p>
            <a:pPr eaLnBrk="1" hangingPunct="1">
              <a:lnSpc>
                <a:spcPct val="80000"/>
              </a:lnSpc>
              <a:buFontTx/>
              <a:buNone/>
            </a:pPr>
            <a:r>
              <a:rPr lang="en-US" sz="2000" dirty="0" smtClean="0"/>
              <a:t>     The main idea is to turn a difficult instance into a more primitive instance that is easier to tackle. Then we use the optimal solution for the primitive instance to get a grip on the original instance. </a:t>
            </a:r>
          </a:p>
        </p:txBody>
      </p:sp>
      <p:sp>
        <p:nvSpPr>
          <p:cNvPr id="11268" name="Freeform 6"/>
          <p:cNvSpPr>
            <a:spLocks/>
          </p:cNvSpPr>
          <p:nvPr/>
        </p:nvSpPr>
        <p:spPr bwMode="auto">
          <a:xfrm>
            <a:off x="838200" y="4495800"/>
            <a:ext cx="2057400" cy="1752600"/>
          </a:xfrm>
          <a:custGeom>
            <a:avLst/>
            <a:gdLst>
              <a:gd name="T0" fmla="*/ 288 w 1536"/>
              <a:gd name="T1" fmla="*/ 1104 h 1296"/>
              <a:gd name="T2" fmla="*/ 576 w 1536"/>
              <a:gd name="T3" fmla="*/ 1104 h 1296"/>
              <a:gd name="T4" fmla="*/ 672 w 1536"/>
              <a:gd name="T5" fmla="*/ 960 h 1296"/>
              <a:gd name="T6" fmla="*/ 912 w 1536"/>
              <a:gd name="T7" fmla="*/ 960 h 1296"/>
              <a:gd name="T8" fmla="*/ 1008 w 1536"/>
              <a:gd name="T9" fmla="*/ 1248 h 1296"/>
              <a:gd name="T10" fmla="*/ 1392 w 1536"/>
              <a:gd name="T11" fmla="*/ 1248 h 1296"/>
              <a:gd name="T12" fmla="*/ 1392 w 1536"/>
              <a:gd name="T13" fmla="*/ 1104 h 1296"/>
              <a:gd name="T14" fmla="*/ 1536 w 1536"/>
              <a:gd name="T15" fmla="*/ 1056 h 1296"/>
              <a:gd name="T16" fmla="*/ 1488 w 1536"/>
              <a:gd name="T17" fmla="*/ 768 h 1296"/>
              <a:gd name="T18" fmla="*/ 1104 w 1536"/>
              <a:gd name="T19" fmla="*/ 816 h 1296"/>
              <a:gd name="T20" fmla="*/ 960 w 1536"/>
              <a:gd name="T21" fmla="*/ 528 h 1296"/>
              <a:gd name="T22" fmla="*/ 1152 w 1536"/>
              <a:gd name="T23" fmla="*/ 384 h 1296"/>
              <a:gd name="T24" fmla="*/ 1488 w 1536"/>
              <a:gd name="T25" fmla="*/ 384 h 1296"/>
              <a:gd name="T26" fmla="*/ 1296 w 1536"/>
              <a:gd name="T27" fmla="*/ 0 h 1296"/>
              <a:gd name="T28" fmla="*/ 864 w 1536"/>
              <a:gd name="T29" fmla="*/ 0 h 1296"/>
              <a:gd name="T30" fmla="*/ 816 w 1536"/>
              <a:gd name="T31" fmla="*/ 240 h 1296"/>
              <a:gd name="T32" fmla="*/ 336 w 1536"/>
              <a:gd name="T33" fmla="*/ 240 h 1296"/>
              <a:gd name="T34" fmla="*/ 96 w 1536"/>
              <a:gd name="T35" fmla="*/ 96 h 1296"/>
              <a:gd name="T36" fmla="*/ 240 w 1536"/>
              <a:gd name="T37" fmla="*/ 480 h 1296"/>
              <a:gd name="T38" fmla="*/ 96 w 1536"/>
              <a:gd name="T39" fmla="*/ 720 h 1296"/>
              <a:gd name="T40" fmla="*/ 240 w 1536"/>
              <a:gd name="T41" fmla="*/ 864 h 1296"/>
              <a:gd name="T42" fmla="*/ 0 w 1536"/>
              <a:gd name="T43" fmla="*/ 1200 h 1296"/>
              <a:gd name="T44" fmla="*/ 336 w 1536"/>
              <a:gd name="T45" fmla="*/ 1296 h 1296"/>
              <a:gd name="T46" fmla="*/ 288 w 1536"/>
              <a:gd name="T47" fmla="*/ 1104 h 12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536"/>
              <a:gd name="T73" fmla="*/ 0 h 1296"/>
              <a:gd name="T74" fmla="*/ 1536 w 1536"/>
              <a:gd name="T75" fmla="*/ 1296 h 12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536" h="1296">
                <a:moveTo>
                  <a:pt x="288" y="1104"/>
                </a:moveTo>
                <a:lnTo>
                  <a:pt x="576" y="1104"/>
                </a:lnTo>
                <a:lnTo>
                  <a:pt x="672" y="960"/>
                </a:lnTo>
                <a:lnTo>
                  <a:pt x="912" y="960"/>
                </a:lnTo>
                <a:lnTo>
                  <a:pt x="1008" y="1248"/>
                </a:lnTo>
                <a:lnTo>
                  <a:pt x="1392" y="1248"/>
                </a:lnTo>
                <a:lnTo>
                  <a:pt x="1392" y="1104"/>
                </a:lnTo>
                <a:lnTo>
                  <a:pt x="1536" y="1056"/>
                </a:lnTo>
                <a:lnTo>
                  <a:pt x="1488" y="768"/>
                </a:lnTo>
                <a:lnTo>
                  <a:pt x="1104" y="816"/>
                </a:lnTo>
                <a:lnTo>
                  <a:pt x="960" y="528"/>
                </a:lnTo>
                <a:lnTo>
                  <a:pt x="1152" y="384"/>
                </a:lnTo>
                <a:lnTo>
                  <a:pt x="1488" y="384"/>
                </a:lnTo>
                <a:lnTo>
                  <a:pt x="1296" y="0"/>
                </a:lnTo>
                <a:lnTo>
                  <a:pt x="864" y="0"/>
                </a:lnTo>
                <a:lnTo>
                  <a:pt x="816" y="240"/>
                </a:lnTo>
                <a:lnTo>
                  <a:pt x="336" y="240"/>
                </a:lnTo>
                <a:lnTo>
                  <a:pt x="96" y="96"/>
                </a:lnTo>
                <a:lnTo>
                  <a:pt x="240" y="480"/>
                </a:lnTo>
                <a:lnTo>
                  <a:pt x="96" y="720"/>
                </a:lnTo>
                <a:lnTo>
                  <a:pt x="240" y="864"/>
                </a:lnTo>
                <a:lnTo>
                  <a:pt x="0" y="1200"/>
                </a:lnTo>
                <a:lnTo>
                  <a:pt x="336" y="1296"/>
                </a:lnTo>
                <a:lnTo>
                  <a:pt x="288" y="1104"/>
                </a:lnTo>
                <a:close/>
              </a:path>
            </a:pathLst>
          </a:custGeom>
          <a:solidFill>
            <a:schemeClr val="accent1"/>
          </a:solidFill>
          <a:ln w="9525">
            <a:solidFill>
              <a:schemeClr val="tx1"/>
            </a:solidFill>
            <a:round/>
            <a:headEnd/>
            <a:tailEnd/>
          </a:ln>
        </p:spPr>
        <p:txBody>
          <a:bodyPr/>
          <a:lstStyle/>
          <a:p>
            <a:endParaRPr lang="ru-RU"/>
          </a:p>
        </p:txBody>
      </p:sp>
      <p:sp>
        <p:nvSpPr>
          <p:cNvPr id="11269" name="Freeform 7"/>
          <p:cNvSpPr>
            <a:spLocks/>
          </p:cNvSpPr>
          <p:nvPr/>
        </p:nvSpPr>
        <p:spPr bwMode="auto">
          <a:xfrm>
            <a:off x="6248400" y="4572000"/>
            <a:ext cx="1981200" cy="1600200"/>
          </a:xfrm>
          <a:custGeom>
            <a:avLst/>
            <a:gdLst>
              <a:gd name="T0" fmla="*/ 0 w 1296"/>
              <a:gd name="T1" fmla="*/ 1104 h 1104"/>
              <a:gd name="T2" fmla="*/ 384 w 1296"/>
              <a:gd name="T3" fmla="*/ 1104 h 1104"/>
              <a:gd name="T4" fmla="*/ 384 w 1296"/>
              <a:gd name="T5" fmla="*/ 864 h 1104"/>
              <a:gd name="T6" fmla="*/ 816 w 1296"/>
              <a:gd name="T7" fmla="*/ 864 h 1104"/>
              <a:gd name="T8" fmla="*/ 816 w 1296"/>
              <a:gd name="T9" fmla="*/ 1104 h 1104"/>
              <a:gd name="T10" fmla="*/ 1296 w 1296"/>
              <a:gd name="T11" fmla="*/ 1104 h 1104"/>
              <a:gd name="T12" fmla="*/ 1296 w 1296"/>
              <a:gd name="T13" fmla="*/ 672 h 1104"/>
              <a:gd name="T14" fmla="*/ 960 w 1296"/>
              <a:gd name="T15" fmla="*/ 672 h 1104"/>
              <a:gd name="T16" fmla="*/ 960 w 1296"/>
              <a:gd name="T17" fmla="*/ 384 h 1104"/>
              <a:gd name="T18" fmla="*/ 1296 w 1296"/>
              <a:gd name="T19" fmla="*/ 384 h 1104"/>
              <a:gd name="T20" fmla="*/ 1296 w 1296"/>
              <a:gd name="T21" fmla="*/ 0 h 1104"/>
              <a:gd name="T22" fmla="*/ 624 w 1296"/>
              <a:gd name="T23" fmla="*/ 0 h 1104"/>
              <a:gd name="T24" fmla="*/ 624 w 1296"/>
              <a:gd name="T25" fmla="*/ 192 h 1104"/>
              <a:gd name="T26" fmla="*/ 0 w 1296"/>
              <a:gd name="T27" fmla="*/ 192 h 1104"/>
              <a:gd name="T28" fmla="*/ 0 w 1296"/>
              <a:gd name="T29" fmla="*/ 1104 h 110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96"/>
              <a:gd name="T46" fmla="*/ 0 h 1104"/>
              <a:gd name="T47" fmla="*/ 1296 w 1296"/>
              <a:gd name="T48" fmla="*/ 1104 h 110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96" h="1104">
                <a:moveTo>
                  <a:pt x="0" y="1104"/>
                </a:moveTo>
                <a:lnTo>
                  <a:pt x="384" y="1104"/>
                </a:lnTo>
                <a:lnTo>
                  <a:pt x="384" y="864"/>
                </a:lnTo>
                <a:lnTo>
                  <a:pt x="816" y="864"/>
                </a:lnTo>
                <a:lnTo>
                  <a:pt x="816" y="1104"/>
                </a:lnTo>
                <a:lnTo>
                  <a:pt x="1296" y="1104"/>
                </a:lnTo>
                <a:lnTo>
                  <a:pt x="1296" y="672"/>
                </a:lnTo>
                <a:lnTo>
                  <a:pt x="960" y="672"/>
                </a:lnTo>
                <a:lnTo>
                  <a:pt x="960" y="384"/>
                </a:lnTo>
                <a:lnTo>
                  <a:pt x="1296" y="384"/>
                </a:lnTo>
                <a:lnTo>
                  <a:pt x="1296" y="0"/>
                </a:lnTo>
                <a:lnTo>
                  <a:pt x="624" y="0"/>
                </a:lnTo>
                <a:lnTo>
                  <a:pt x="624" y="192"/>
                </a:lnTo>
                <a:lnTo>
                  <a:pt x="0" y="192"/>
                </a:lnTo>
                <a:lnTo>
                  <a:pt x="0" y="1104"/>
                </a:lnTo>
                <a:close/>
              </a:path>
            </a:pathLst>
          </a:custGeom>
          <a:solidFill>
            <a:schemeClr val="accent1"/>
          </a:solidFill>
          <a:ln w="9525">
            <a:solidFill>
              <a:schemeClr val="tx1"/>
            </a:solidFill>
            <a:round/>
            <a:headEnd/>
            <a:tailEnd/>
          </a:ln>
        </p:spPr>
        <p:txBody>
          <a:bodyPr/>
          <a:lstStyle/>
          <a:p>
            <a:endParaRPr lang="ru-RU"/>
          </a:p>
        </p:txBody>
      </p:sp>
      <p:sp>
        <p:nvSpPr>
          <p:cNvPr id="11270" name="AutoShape 8"/>
          <p:cNvSpPr>
            <a:spLocks noChangeArrowheads="1"/>
          </p:cNvSpPr>
          <p:nvPr/>
        </p:nvSpPr>
        <p:spPr bwMode="auto">
          <a:xfrm>
            <a:off x="3048000" y="4800600"/>
            <a:ext cx="2590800" cy="1019175"/>
          </a:xfrm>
          <a:prstGeom prst="rightArrow">
            <a:avLst>
              <a:gd name="adj1" fmla="val 50000"/>
              <a:gd name="adj2" fmla="val 63551"/>
            </a:avLst>
          </a:prstGeom>
          <a:solidFill>
            <a:schemeClr val="accent1"/>
          </a:solidFill>
          <a:ln w="9525">
            <a:solidFill>
              <a:schemeClr val="tx1"/>
            </a:solidFill>
            <a:miter lim="800000"/>
            <a:headEnd/>
            <a:tailEnd/>
          </a:ln>
        </p:spPr>
        <p:txBody>
          <a:bodyPr wrap="none" anchor="ctr"/>
          <a:lstStyle/>
          <a:p>
            <a:pPr algn="ctr"/>
            <a:r>
              <a:rPr lang="en-US" sz="2400" dirty="0" smtClean="0">
                <a:latin typeface="Times New Roman" pitchFamily="18" charset="0"/>
              </a:rPr>
              <a:t>Simplification</a:t>
            </a:r>
            <a:endParaRPr lang="en-US" sz="2400" dirty="0">
              <a:latin typeface="Times New Roman" pitchFamily="18" charset="0"/>
            </a:endParaRPr>
          </a:p>
        </p:txBody>
      </p:sp>
      <p:sp>
        <p:nvSpPr>
          <p:cNvPr id="11271" name="AutoShape 9"/>
          <p:cNvSpPr>
            <a:spLocks noChangeArrowheads="1"/>
          </p:cNvSpPr>
          <p:nvPr/>
        </p:nvSpPr>
        <p:spPr bwMode="auto">
          <a:xfrm>
            <a:off x="6324600" y="3505200"/>
            <a:ext cx="762000" cy="1128713"/>
          </a:xfrm>
          <a:prstGeom prst="upArrow">
            <a:avLst>
              <a:gd name="adj1" fmla="val 50000"/>
              <a:gd name="adj2" fmla="val 37031"/>
            </a:avLst>
          </a:prstGeom>
          <a:solidFill>
            <a:schemeClr val="accent1"/>
          </a:solidFill>
          <a:ln w="9525">
            <a:solidFill>
              <a:schemeClr val="tx1"/>
            </a:solidFill>
            <a:miter lim="800000"/>
            <a:headEnd/>
            <a:tailEnd/>
          </a:ln>
        </p:spPr>
        <p:txBody>
          <a:bodyPr vert="eaVert" wrap="none" anchor="ctr"/>
          <a:lstStyle/>
          <a:p>
            <a:pPr algn="ctr"/>
            <a:r>
              <a:rPr lang="en-US" sz="2400" dirty="0" smtClean="0">
                <a:latin typeface="Times New Roman" pitchFamily="18" charset="0"/>
              </a:rPr>
              <a:t>Solve</a:t>
            </a:r>
            <a:endParaRPr lang="en-US" sz="2400" dirty="0">
              <a:latin typeface="Times New Roman" pitchFamily="18" charset="0"/>
            </a:endParaRPr>
          </a:p>
        </p:txBody>
      </p:sp>
      <p:sp>
        <p:nvSpPr>
          <p:cNvPr id="11272" name="Rectangle 10"/>
          <p:cNvSpPr>
            <a:spLocks noChangeArrowheads="1"/>
          </p:cNvSpPr>
          <p:nvPr/>
        </p:nvSpPr>
        <p:spPr bwMode="auto">
          <a:xfrm>
            <a:off x="6096000" y="2819400"/>
            <a:ext cx="1371600" cy="533400"/>
          </a:xfrm>
          <a:prstGeom prst="rect">
            <a:avLst/>
          </a:prstGeom>
          <a:solidFill>
            <a:schemeClr val="accent1"/>
          </a:solidFill>
          <a:ln w="9525">
            <a:solidFill>
              <a:schemeClr val="tx1"/>
            </a:solidFill>
            <a:miter lim="800000"/>
            <a:headEnd/>
            <a:tailEnd/>
          </a:ln>
        </p:spPr>
        <p:txBody>
          <a:bodyPr wrap="none" anchor="ctr"/>
          <a:lstStyle/>
          <a:p>
            <a:pPr algn="ctr"/>
            <a:r>
              <a:rPr lang="en-US" sz="2400">
                <a:latin typeface="Times New Roman" pitchFamily="18" charset="0"/>
              </a:rPr>
              <a:t>OPT </a:t>
            </a:r>
            <a:r>
              <a:rPr lang="en-US" sz="2400" b="1" baseline="30000">
                <a:latin typeface="Times New Roman" pitchFamily="18" charset="0"/>
              </a:rPr>
              <a:t>#</a:t>
            </a:r>
          </a:p>
        </p:txBody>
      </p:sp>
      <p:sp>
        <p:nvSpPr>
          <p:cNvPr id="11273" name="AutoShape 11"/>
          <p:cNvSpPr>
            <a:spLocks noChangeArrowheads="1"/>
          </p:cNvSpPr>
          <p:nvPr/>
        </p:nvSpPr>
        <p:spPr bwMode="auto">
          <a:xfrm>
            <a:off x="2971800" y="2743200"/>
            <a:ext cx="2819400" cy="838200"/>
          </a:xfrm>
          <a:prstGeom prst="leftArrow">
            <a:avLst>
              <a:gd name="adj1" fmla="val 50000"/>
              <a:gd name="adj2" fmla="val 84091"/>
            </a:avLst>
          </a:prstGeom>
          <a:solidFill>
            <a:schemeClr val="accent1"/>
          </a:solidFill>
          <a:ln w="9525">
            <a:solidFill>
              <a:schemeClr val="tx1"/>
            </a:solidFill>
            <a:miter lim="800000"/>
            <a:headEnd/>
            <a:tailEnd/>
          </a:ln>
        </p:spPr>
        <p:txBody>
          <a:bodyPr wrap="none" anchor="ctr"/>
          <a:lstStyle/>
          <a:p>
            <a:pPr algn="ctr"/>
            <a:r>
              <a:rPr lang="en-US" sz="2400" dirty="0" smtClean="0">
                <a:latin typeface="Times New Roman" pitchFamily="18" charset="0"/>
              </a:rPr>
              <a:t>Translate back</a:t>
            </a:r>
            <a:endParaRPr lang="en-US" sz="2400" dirty="0">
              <a:latin typeface="Times New Roman" pitchFamily="18" charset="0"/>
            </a:endParaRPr>
          </a:p>
        </p:txBody>
      </p:sp>
      <p:sp>
        <p:nvSpPr>
          <p:cNvPr id="11274" name="AutoShape 12"/>
          <p:cNvSpPr>
            <a:spLocks noChangeArrowheads="1"/>
          </p:cNvSpPr>
          <p:nvPr/>
        </p:nvSpPr>
        <p:spPr bwMode="auto">
          <a:xfrm>
            <a:off x="685800" y="3810000"/>
            <a:ext cx="485775" cy="671513"/>
          </a:xfrm>
          <a:prstGeom prst="upArrow">
            <a:avLst>
              <a:gd name="adj1" fmla="val 50000"/>
              <a:gd name="adj2" fmla="val 34559"/>
            </a:avLst>
          </a:prstGeom>
          <a:solidFill>
            <a:schemeClr val="accent1"/>
          </a:solidFill>
          <a:ln w="9525">
            <a:solidFill>
              <a:schemeClr val="tx1"/>
            </a:solidFill>
            <a:miter lim="800000"/>
            <a:headEnd/>
            <a:tailEnd/>
          </a:ln>
        </p:spPr>
        <p:txBody>
          <a:bodyPr vert="eaVert" wrap="none" anchor="ctr"/>
          <a:lstStyle/>
          <a:p>
            <a:endParaRPr lang="ru-RU"/>
          </a:p>
        </p:txBody>
      </p:sp>
      <p:sp>
        <p:nvSpPr>
          <p:cNvPr id="11275" name="Rectangle 13"/>
          <p:cNvSpPr>
            <a:spLocks noChangeArrowheads="1"/>
          </p:cNvSpPr>
          <p:nvPr/>
        </p:nvSpPr>
        <p:spPr bwMode="auto">
          <a:xfrm>
            <a:off x="381000" y="31242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a:latin typeface="Times New Roman" pitchFamily="18" charset="0"/>
              </a:rPr>
              <a:t>OPT</a:t>
            </a:r>
          </a:p>
        </p:txBody>
      </p:sp>
      <p:sp>
        <p:nvSpPr>
          <p:cNvPr id="11276" name="Rectangle 14"/>
          <p:cNvSpPr>
            <a:spLocks noChangeArrowheads="1"/>
          </p:cNvSpPr>
          <p:nvPr/>
        </p:nvSpPr>
        <p:spPr bwMode="auto">
          <a:xfrm>
            <a:off x="1752600" y="2819400"/>
            <a:ext cx="1066800" cy="533400"/>
          </a:xfrm>
          <a:prstGeom prst="rect">
            <a:avLst/>
          </a:prstGeom>
          <a:solidFill>
            <a:schemeClr val="accent1"/>
          </a:solidFill>
          <a:ln w="9525">
            <a:solidFill>
              <a:schemeClr val="tx1"/>
            </a:solidFill>
            <a:miter lim="800000"/>
            <a:headEnd/>
            <a:tailEnd/>
          </a:ln>
        </p:spPr>
        <p:txBody>
          <a:bodyPr wrap="none" anchor="ctr"/>
          <a:lstStyle/>
          <a:p>
            <a:pPr algn="ctr"/>
            <a:r>
              <a:rPr lang="en-US" sz="2400">
                <a:latin typeface="Times New Roman" pitchFamily="18" charset="0"/>
              </a:rPr>
              <a:t>App</a:t>
            </a:r>
          </a:p>
        </p:txBody>
      </p:sp>
      <p:sp>
        <p:nvSpPr>
          <p:cNvPr id="11277" name="Text Box 15"/>
          <p:cNvSpPr txBox="1">
            <a:spLocks noChangeArrowheads="1"/>
          </p:cNvSpPr>
          <p:nvPr/>
        </p:nvSpPr>
        <p:spPr bwMode="auto">
          <a:xfrm>
            <a:off x="1508125" y="5019675"/>
            <a:ext cx="322263" cy="519113"/>
          </a:xfrm>
          <a:prstGeom prst="rect">
            <a:avLst/>
          </a:prstGeom>
          <a:noFill/>
          <a:ln w="9525">
            <a:noFill/>
            <a:miter lim="800000"/>
            <a:headEnd/>
            <a:tailEnd/>
          </a:ln>
        </p:spPr>
        <p:txBody>
          <a:bodyPr wrap="none">
            <a:spAutoFit/>
          </a:bodyPr>
          <a:lstStyle/>
          <a:p>
            <a:r>
              <a:rPr lang="en-US" sz="2800" b="1" i="1">
                <a:latin typeface="Times New Roman" pitchFamily="18" charset="0"/>
              </a:rPr>
              <a:t>I</a:t>
            </a:r>
          </a:p>
        </p:txBody>
      </p:sp>
      <p:sp>
        <p:nvSpPr>
          <p:cNvPr id="11278" name="Text Box 16"/>
          <p:cNvSpPr txBox="1">
            <a:spLocks noChangeArrowheads="1"/>
          </p:cNvSpPr>
          <p:nvPr/>
        </p:nvSpPr>
        <p:spPr bwMode="auto">
          <a:xfrm>
            <a:off x="6629400" y="5105400"/>
            <a:ext cx="481013" cy="457200"/>
          </a:xfrm>
          <a:prstGeom prst="rect">
            <a:avLst/>
          </a:prstGeom>
          <a:noFill/>
          <a:ln w="9525">
            <a:noFill/>
            <a:miter lim="800000"/>
            <a:headEnd/>
            <a:tailEnd/>
          </a:ln>
        </p:spPr>
        <p:txBody>
          <a:bodyPr wrap="none">
            <a:spAutoFit/>
          </a:bodyPr>
          <a:lstStyle/>
          <a:p>
            <a:r>
              <a:rPr lang="en-US" sz="2400" b="1" i="1">
                <a:latin typeface="Times New Roman" pitchFamily="18" charset="0"/>
              </a:rPr>
              <a:t>I </a:t>
            </a:r>
            <a:r>
              <a:rPr lang="en-US" sz="2400" b="1" baseline="30000">
                <a:latin typeface="Times New Roman" pitchFamily="18" charset="0"/>
              </a:rPr>
              <a:t>#</a:t>
            </a:r>
            <a:endParaRPr lang="en-US" sz="2400" b="1">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Three-step Procedure</a:t>
            </a:r>
            <a:endParaRPr lang="ru-RU" dirty="0"/>
          </a:p>
        </p:txBody>
      </p:sp>
      <p:sp>
        <p:nvSpPr>
          <p:cNvPr id="3" name="Содержимое 2"/>
          <p:cNvSpPr>
            <a:spLocks noGrp="1"/>
          </p:cNvSpPr>
          <p:nvPr>
            <p:ph idx="1"/>
          </p:nvPr>
        </p:nvSpPr>
        <p:spPr/>
        <p:txBody>
          <a:bodyPr/>
          <a:lstStyle/>
          <a:p>
            <a:pPr marL="514350" indent="-514350">
              <a:buFont typeface="+mj-lt"/>
              <a:buAutoNum type="alphaUcPeriod"/>
            </a:pPr>
            <a:r>
              <a:rPr lang="en-US" sz="2400" b="1" dirty="0" smtClean="0"/>
              <a:t>Simplify. </a:t>
            </a:r>
            <a:r>
              <a:rPr lang="en-US" sz="2400" dirty="0" smtClean="0"/>
              <a:t>Simplify instance </a:t>
            </a:r>
            <a:r>
              <a:rPr lang="en-US" sz="2400" i="1" dirty="0" smtClean="0"/>
              <a:t>I</a:t>
            </a:r>
            <a:r>
              <a:rPr lang="en-US" sz="2400" dirty="0" smtClean="0"/>
              <a:t> into a more primitive instance </a:t>
            </a:r>
            <a:r>
              <a:rPr lang="en-US" sz="2400" i="1" dirty="0" smtClean="0"/>
              <a:t>I</a:t>
            </a:r>
            <a:r>
              <a:rPr lang="en-US" sz="2400" baseline="30000" dirty="0" smtClean="0"/>
              <a:t>#</a:t>
            </a:r>
            <a:r>
              <a:rPr lang="en-US" sz="2400" dirty="0" smtClean="0"/>
              <a:t>. This simplification depends on the desired precision </a:t>
            </a:r>
            <a:r>
              <a:rPr lang="el-GR" sz="2400" i="1" dirty="0" smtClean="0"/>
              <a:t>ε</a:t>
            </a:r>
            <a:r>
              <a:rPr lang="en-US" sz="2400" dirty="0" smtClean="0"/>
              <a:t> of approximation; the closer </a:t>
            </a:r>
            <a:r>
              <a:rPr lang="el-GR" sz="2400" i="1" dirty="0" smtClean="0"/>
              <a:t>ε </a:t>
            </a:r>
            <a:r>
              <a:rPr lang="en-US" sz="2400" dirty="0" smtClean="0"/>
              <a:t>is to zero, the closer instance </a:t>
            </a:r>
            <a:r>
              <a:rPr lang="en-US" sz="2400" i="1" dirty="0" smtClean="0"/>
              <a:t>I</a:t>
            </a:r>
            <a:r>
              <a:rPr lang="en-US" sz="2400" baseline="30000" dirty="0" smtClean="0"/>
              <a:t>#</a:t>
            </a:r>
            <a:r>
              <a:rPr lang="en-US" sz="2400" dirty="0" smtClean="0"/>
              <a:t> should resemble instance </a:t>
            </a:r>
            <a:r>
              <a:rPr lang="en-US" sz="2400" i="1" dirty="0" smtClean="0"/>
              <a:t>I</a:t>
            </a:r>
            <a:r>
              <a:rPr lang="en-US" sz="2400" dirty="0" smtClean="0"/>
              <a:t>. The time needed for the simplification must be polynomial in the input size.</a:t>
            </a:r>
          </a:p>
          <a:p>
            <a:pPr marL="514350" indent="-514350">
              <a:buFont typeface="+mj-lt"/>
              <a:buAutoNum type="alphaUcPeriod"/>
            </a:pPr>
            <a:r>
              <a:rPr lang="en-US" sz="2400" b="1" dirty="0" smtClean="0"/>
              <a:t>Solve. </a:t>
            </a:r>
            <a:r>
              <a:rPr lang="en-US" sz="2400" dirty="0" smtClean="0"/>
              <a:t>Determine an optimal solution OPT</a:t>
            </a:r>
            <a:r>
              <a:rPr lang="en-US" sz="2400" baseline="30000" dirty="0" smtClean="0"/>
              <a:t>#</a:t>
            </a:r>
            <a:r>
              <a:rPr lang="en-US" sz="2400" dirty="0" smtClean="0"/>
              <a:t> for the simplified instance </a:t>
            </a:r>
            <a:r>
              <a:rPr lang="en-US" sz="2400" i="1" dirty="0" smtClean="0"/>
              <a:t>I</a:t>
            </a:r>
            <a:r>
              <a:rPr lang="en-US" sz="2400" baseline="30000" dirty="0" smtClean="0"/>
              <a:t># </a:t>
            </a:r>
            <a:r>
              <a:rPr lang="en-US" sz="2400" dirty="0" smtClean="0"/>
              <a:t>in polynomial time.</a:t>
            </a:r>
          </a:p>
          <a:p>
            <a:pPr marL="514350" indent="-514350">
              <a:buFont typeface="+mj-lt"/>
              <a:buAutoNum type="alphaUcPeriod"/>
            </a:pPr>
            <a:r>
              <a:rPr lang="en-US" sz="2400" b="1" dirty="0" smtClean="0"/>
              <a:t>Translate back. </a:t>
            </a:r>
            <a:r>
              <a:rPr lang="en-US" sz="2400" dirty="0" smtClean="0"/>
              <a:t>Translate the solution OPT</a:t>
            </a:r>
            <a:r>
              <a:rPr lang="en-US" sz="2400" baseline="30000" dirty="0" smtClean="0"/>
              <a:t># </a:t>
            </a:r>
            <a:r>
              <a:rPr lang="en-US" sz="2400" dirty="0" smtClean="0"/>
              <a:t>for </a:t>
            </a:r>
            <a:r>
              <a:rPr lang="en-US" sz="2400" i="1" dirty="0" smtClean="0"/>
              <a:t>I</a:t>
            </a:r>
            <a:r>
              <a:rPr lang="en-US" sz="2400" baseline="30000" dirty="0" smtClean="0"/>
              <a:t>#  </a:t>
            </a:r>
            <a:r>
              <a:rPr lang="en-US" sz="2400" dirty="0" smtClean="0"/>
              <a:t>back into an approximate solution App will stay close to OPT</a:t>
            </a:r>
            <a:r>
              <a:rPr lang="en-US" sz="2400" baseline="30000" dirty="0" smtClean="0"/>
              <a:t># </a:t>
            </a:r>
            <a:r>
              <a:rPr lang="en-US" sz="2400" dirty="0" smtClean="0"/>
              <a:t>which in turn is close to OPT. In this case we find an excellent approximation.</a:t>
            </a:r>
            <a:endParaRPr lang="ru-RU"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Happy medium</a:t>
            </a:r>
            <a:endParaRPr lang="ru-RU" dirty="0"/>
          </a:p>
        </p:txBody>
      </p:sp>
      <p:sp>
        <p:nvSpPr>
          <p:cNvPr id="3" name="Содержимое 2"/>
          <p:cNvSpPr>
            <a:spLocks noGrp="1"/>
          </p:cNvSpPr>
          <p:nvPr>
            <p:ph idx="1"/>
          </p:nvPr>
        </p:nvSpPr>
        <p:spPr/>
        <p:txBody>
          <a:bodyPr/>
          <a:lstStyle/>
          <a:p>
            <a:r>
              <a:rPr lang="en-US" sz="2800" dirty="0" smtClean="0"/>
              <a:t>Of course, finding the right simplification in step (A) is not simple. </a:t>
            </a:r>
          </a:p>
          <a:p>
            <a:r>
              <a:rPr lang="en-US" sz="2800" dirty="0" smtClean="0"/>
              <a:t>If instance </a:t>
            </a:r>
            <a:r>
              <a:rPr lang="en-US" sz="2800" i="1" dirty="0" smtClean="0"/>
              <a:t>I</a:t>
            </a:r>
            <a:r>
              <a:rPr lang="en-US" sz="2800" baseline="30000" dirty="0" smtClean="0"/>
              <a:t># </a:t>
            </a:r>
            <a:r>
              <a:rPr lang="en-US" sz="2800" dirty="0" smtClean="0"/>
              <a:t>is chosen too close to the original instance </a:t>
            </a:r>
            <a:r>
              <a:rPr lang="en-US" sz="2800" i="1" dirty="0" smtClean="0"/>
              <a:t>I</a:t>
            </a:r>
            <a:r>
              <a:rPr lang="en-US" sz="2800" dirty="0" smtClean="0"/>
              <a:t>, then </a:t>
            </a:r>
            <a:r>
              <a:rPr lang="en-US" sz="2800" i="1" dirty="0" smtClean="0"/>
              <a:t>I</a:t>
            </a:r>
            <a:r>
              <a:rPr lang="en-US" sz="2800" baseline="30000" dirty="0" smtClean="0"/>
              <a:t># </a:t>
            </a:r>
            <a:r>
              <a:rPr lang="en-US" sz="2800" dirty="0" smtClean="0"/>
              <a:t>might still be NP-hard to solve to optimality.</a:t>
            </a:r>
          </a:p>
          <a:p>
            <a:r>
              <a:rPr lang="en-US" sz="2800" dirty="0" smtClean="0"/>
              <a:t>On the other hand, if instance </a:t>
            </a:r>
            <a:r>
              <a:rPr lang="en-US" sz="2800" i="1" dirty="0" smtClean="0"/>
              <a:t>I</a:t>
            </a:r>
            <a:r>
              <a:rPr lang="en-US" sz="2800" baseline="30000" dirty="0" smtClean="0"/>
              <a:t># </a:t>
            </a:r>
            <a:r>
              <a:rPr lang="en-US" sz="2800" dirty="0" smtClean="0"/>
              <a:t>is chosen to far away from the original instance </a:t>
            </a:r>
            <a:r>
              <a:rPr lang="en-US" sz="2800" i="1" dirty="0" smtClean="0"/>
              <a:t>I</a:t>
            </a:r>
            <a:r>
              <a:rPr lang="en-US" sz="2800" dirty="0" smtClean="0"/>
              <a:t>, then solving </a:t>
            </a:r>
            <a:r>
              <a:rPr lang="en-US" sz="2800" i="1" dirty="0" smtClean="0"/>
              <a:t>I</a:t>
            </a:r>
            <a:r>
              <a:rPr lang="en-US" sz="2800" baseline="30000" dirty="0" smtClean="0"/>
              <a:t># </a:t>
            </a:r>
            <a:r>
              <a:rPr lang="en-US" sz="2800" dirty="0" smtClean="0"/>
              <a:t>will not tell us anything about how to solve </a:t>
            </a:r>
            <a:r>
              <a:rPr lang="en-US" sz="2800" i="1" dirty="0" smtClean="0"/>
              <a:t>I</a:t>
            </a:r>
            <a:r>
              <a:rPr lang="en-US" sz="2800" dirty="0" smtClean="0"/>
              <a:t>.  </a:t>
            </a:r>
            <a:endParaRPr lang="ru-RU"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Standard approaches (1, 2)</a:t>
            </a:r>
            <a:endParaRPr lang="ru-RU" dirty="0"/>
          </a:p>
        </p:txBody>
      </p:sp>
      <p:sp>
        <p:nvSpPr>
          <p:cNvPr id="3" name="Содержимое 2"/>
          <p:cNvSpPr>
            <a:spLocks noGrp="1"/>
          </p:cNvSpPr>
          <p:nvPr>
            <p:ph idx="1"/>
          </p:nvPr>
        </p:nvSpPr>
        <p:spPr/>
        <p:txBody>
          <a:bodyPr/>
          <a:lstStyle/>
          <a:p>
            <a:r>
              <a:rPr lang="en-US" sz="2800" b="1" dirty="0" smtClean="0"/>
              <a:t>Rounding. </a:t>
            </a:r>
            <a:r>
              <a:rPr lang="en-US" sz="2800" dirty="0" smtClean="0"/>
              <a:t>The simplest way of adding structure to the input is to </a:t>
            </a:r>
            <a:r>
              <a:rPr lang="en-US" sz="2800" b="1" dirty="0" smtClean="0"/>
              <a:t>round</a:t>
            </a:r>
            <a:r>
              <a:rPr lang="en-US" sz="2800" dirty="0" smtClean="0"/>
              <a:t> some of the numbers in the input. For instance, we may round all job lengths to perfect powers of two, or we may round non-integral due dates up to the closest integers.</a:t>
            </a:r>
          </a:p>
          <a:p>
            <a:r>
              <a:rPr lang="en-US" sz="2800" b="1" dirty="0" smtClean="0"/>
              <a:t>Cutting. </a:t>
            </a:r>
            <a:r>
              <a:rPr lang="en-US" sz="2800" dirty="0" smtClean="0"/>
              <a:t>Another way of adding structure is to cut away irregular shaped pieces from the instance. For instance, we may remove a small set of jobs with a broad spectrum of processing times from the instance.</a:t>
            </a:r>
            <a:endParaRPr lang="ru-RU" sz="2800" b="1"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4568</TotalTime>
  <Words>3589</Words>
  <Application>Microsoft Office PowerPoint</Application>
  <PresentationFormat>Экран (4:3)</PresentationFormat>
  <Paragraphs>228</Paragraphs>
  <Slides>41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41</vt:i4>
      </vt:variant>
    </vt:vector>
  </HeadingPairs>
  <TitlesOfParts>
    <vt:vector size="43" baseType="lpstr">
      <vt:lpstr>Default Design</vt:lpstr>
      <vt:lpstr>Формула</vt:lpstr>
      <vt:lpstr>Approximation schemes</vt:lpstr>
      <vt:lpstr>Polynomial Time Approximation Scheme (PTAS)</vt:lpstr>
      <vt:lpstr>Fully Polynomial Time  Approximation Scheme (FPTAS)</vt:lpstr>
      <vt:lpstr>How design a PTAS or FPTAS</vt:lpstr>
      <vt:lpstr>Add structure …</vt:lpstr>
      <vt:lpstr>Structuring the input</vt:lpstr>
      <vt:lpstr>Three-step Procedure</vt:lpstr>
      <vt:lpstr>Happy medium</vt:lpstr>
      <vt:lpstr>Standard approaches (1, 2)</vt:lpstr>
      <vt:lpstr>Standard approaches (3, 4)</vt:lpstr>
      <vt:lpstr>P2||Cmax</vt:lpstr>
      <vt:lpstr>Lower bounds</vt:lpstr>
      <vt:lpstr>(A) How to simplife an instance ( I I# )</vt:lpstr>
      <vt:lpstr>Слайд 14</vt:lpstr>
      <vt:lpstr>Proof</vt:lpstr>
      <vt:lpstr>(B) How to solve the simplified instance</vt:lpstr>
      <vt:lpstr>(C) How to translate the solution back?</vt:lpstr>
      <vt:lpstr>Transformation (σ#(I#) σ(I))</vt:lpstr>
      <vt:lpstr>Let us compare the loads of the machines in  to the machine completion times in #. </vt:lpstr>
      <vt:lpstr>Structuring the output</vt:lpstr>
      <vt:lpstr>Three-step Procedure</vt:lpstr>
      <vt:lpstr>“Good” running time and  a “good” approximation</vt:lpstr>
      <vt:lpstr>P2||Cmax</vt:lpstr>
      <vt:lpstr>How to define the districts</vt:lpstr>
      <vt:lpstr>How many districts we obtain?</vt:lpstr>
      <vt:lpstr>How to find good representatives</vt:lpstr>
      <vt:lpstr>How close is A(l) to OPT(l) ?</vt:lpstr>
      <vt:lpstr>Structuring the execution of an algorithm</vt:lpstr>
      <vt:lpstr>Some ideas</vt:lpstr>
      <vt:lpstr>P2||Cmax</vt:lpstr>
      <vt:lpstr>Encoding of solutions</vt:lpstr>
      <vt:lpstr>Dynamic programming</vt:lpstr>
      <vt:lpstr>Running time </vt:lpstr>
      <vt:lpstr>How to simplify the vector sets?</vt:lpstr>
      <vt:lpstr>Selection of vectors</vt:lpstr>
      <vt:lpstr>FPTAS </vt:lpstr>
      <vt:lpstr>Running time of FPTAS</vt:lpstr>
      <vt:lpstr>How to analyze the worst case behavior?</vt:lpstr>
      <vt:lpstr>Proof (by induction)</vt:lpstr>
      <vt:lpstr>We obtain FPTAS.</vt:lpstr>
      <vt:lpstr>Exercise </vt:lpstr>
    </vt:vector>
  </TitlesOfParts>
  <Company>ncnu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PTAS  for Open Shop Scheduling Problem</dc:title>
  <dc:creator>Kononov</dc:creator>
  <cp:lastModifiedBy>Кононов</cp:lastModifiedBy>
  <cp:revision>180</cp:revision>
  <dcterms:created xsi:type="dcterms:W3CDTF">2003-03-19T10:41:40Z</dcterms:created>
  <dcterms:modified xsi:type="dcterms:W3CDTF">2015-04-03T10:16:14Z</dcterms:modified>
</cp:coreProperties>
</file>