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3" r:id="rId2"/>
    <p:sldId id="294" r:id="rId3"/>
    <p:sldId id="309" r:id="rId4"/>
    <p:sldId id="295" r:id="rId5"/>
    <p:sldId id="296" r:id="rId6"/>
    <p:sldId id="297" r:id="rId7"/>
    <p:sldId id="327" r:id="rId8"/>
    <p:sldId id="298" r:id="rId9"/>
    <p:sldId id="299" r:id="rId10"/>
    <p:sldId id="300" r:id="rId11"/>
    <p:sldId id="301" r:id="rId12"/>
    <p:sldId id="302" r:id="rId13"/>
    <p:sldId id="303" r:id="rId14"/>
    <p:sldId id="328" r:id="rId15"/>
    <p:sldId id="304" r:id="rId16"/>
    <p:sldId id="307" r:id="rId17"/>
    <p:sldId id="308" r:id="rId18"/>
    <p:sldId id="305" r:id="rId19"/>
    <p:sldId id="313" r:id="rId20"/>
    <p:sldId id="312" r:id="rId21"/>
    <p:sldId id="310" r:id="rId22"/>
    <p:sldId id="311" r:id="rId23"/>
    <p:sldId id="306" r:id="rId24"/>
    <p:sldId id="318" r:id="rId25"/>
    <p:sldId id="314" r:id="rId26"/>
    <p:sldId id="315" r:id="rId27"/>
    <p:sldId id="316" r:id="rId28"/>
    <p:sldId id="317" r:id="rId29"/>
    <p:sldId id="319" r:id="rId30"/>
    <p:sldId id="320" r:id="rId31"/>
    <p:sldId id="322" r:id="rId32"/>
    <p:sldId id="321" r:id="rId33"/>
    <p:sldId id="323" r:id="rId34"/>
    <p:sldId id="324" r:id="rId35"/>
    <p:sldId id="325" r:id="rId36"/>
    <p:sldId id="326"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0000"/>
    <a:srgbClr val="FF66FF"/>
    <a:srgbClr val="FF9933"/>
    <a:srgbClr val="66FF66"/>
    <a:srgbClr val="FFFF00"/>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53"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0.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58CA34-8765-49BD-B5A4-1AD01284784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551101-F817-409F-A649-776B93ADEAF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48B9C4D-2CFE-41DC-851D-5791354F44B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Заголовок и четыре объекта">
    <p:spTree>
      <p:nvGrpSpPr>
        <p:cNvPr id="1" name=""/>
        <p:cNvGrpSpPr/>
        <p:nvPr/>
      </p:nvGrpSpPr>
      <p:grpSpPr>
        <a:xfrm>
          <a:off x="0" y="0"/>
          <a:ext cx="0" cy="0"/>
          <a:chOff x="0" y="0"/>
          <a:chExt cx="0" cy="0"/>
        </a:xfrm>
      </p:grpSpPr>
      <p:sp>
        <p:nvSpPr>
          <p:cNvPr id="2" name="Заголовок 1"/>
          <p:cNvSpPr>
            <a:spLocks noGrp="1"/>
          </p:cNvSpPr>
          <p:nvPr>
            <p:ph type="title" sz="quarter"/>
          </p:nvPr>
        </p:nvSpPr>
        <p:spPr>
          <a:xfrm>
            <a:off x="457200" y="274638"/>
            <a:ext cx="8229600" cy="1143000"/>
          </a:xfrm>
        </p:spPr>
        <p:txBody>
          <a:bodyPr/>
          <a:lstStyle/>
          <a:p>
            <a:r>
              <a:rPr lang="ru-RU" smtClean="0"/>
              <a:t>Образец заголовка</a:t>
            </a:r>
            <a:endParaRPr lang="ru-RU"/>
          </a:p>
        </p:txBody>
      </p:sp>
      <p:sp>
        <p:nvSpPr>
          <p:cNvPr id="3" name="Содержимое 2"/>
          <p:cNvSpPr>
            <a:spLocks noGrp="1"/>
          </p:cNvSpPr>
          <p:nvPr>
            <p:ph sz="quarter" idx="1"/>
          </p:nvPr>
        </p:nvSpPr>
        <p:spPr>
          <a:xfrm>
            <a:off x="457200" y="1600200"/>
            <a:ext cx="40386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0" y="1600200"/>
            <a:ext cx="40386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57200" y="3938588"/>
            <a:ext cx="4038600"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Содержимое 5"/>
          <p:cNvSpPr>
            <a:spLocks noGrp="1"/>
          </p:cNvSpPr>
          <p:nvPr>
            <p:ph sz="quarter" idx="4"/>
          </p:nvPr>
        </p:nvSpPr>
        <p:spPr>
          <a:xfrm>
            <a:off x="4648200" y="3938588"/>
            <a:ext cx="4038600"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8FD93A9-8333-4BCF-8CE2-8966F774093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24851CF-1AB4-4987-A893-D80C09CC96A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00869F0-CE95-4747-995D-28BFD23A473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E7E884C-0996-4B42-AB90-3DFB0981520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1860E4E-4555-4BCA-BA9E-D0EE04F4CBA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158CA4C-9EBA-457A-8375-362CFB8179C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6866433-F905-4067-B12E-939AFF01269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B29A73E-566E-40A8-B5C6-907EE7B4743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3B25D6A-4FEB-4710-86D9-3ADD1364DBA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7E17C834-B048-41B6-9103-9A6025A0B9F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7.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8.bin"/><Relationship Id="rId7" Type="http://schemas.openxmlformats.org/officeDocument/2006/relationships/oleObject" Target="../embeddings/oleObject12.bin"/><Relationship Id="rId2" Type="http://schemas.openxmlformats.org/officeDocument/2006/relationships/slideLayout" Target="../slideLayouts/slideLayout6.xml"/><Relationship Id="rId1" Type="http://schemas.openxmlformats.org/officeDocument/2006/relationships/vmlDrawing" Target="../drawings/vmlDrawing4.v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2.xml"/><Relationship Id="rId1" Type="http://schemas.openxmlformats.org/officeDocument/2006/relationships/vmlDrawing" Target="../drawings/vmlDrawing5.vml"/><Relationship Id="rId5" Type="http://schemas.openxmlformats.org/officeDocument/2006/relationships/oleObject" Target="../embeddings/oleObject15.bin"/><Relationship Id="rId4" Type="http://schemas.openxmlformats.org/officeDocument/2006/relationships/oleObject" Target="../embeddings/oleObject14.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6.xml"/><Relationship Id="rId1" Type="http://schemas.openxmlformats.org/officeDocument/2006/relationships/vmlDrawing" Target="../drawings/vmlDrawing6.v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18.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p:txBody>
          <a:bodyPr/>
          <a:lstStyle/>
          <a:p>
            <a:pPr eaLnBrk="1" hangingPunct="1"/>
            <a:r>
              <a:rPr lang="en-US" dirty="0" smtClean="0"/>
              <a:t>Approximation</a:t>
            </a:r>
            <a:r>
              <a:rPr lang="ru-RU" dirty="0" smtClean="0"/>
              <a:t> </a:t>
            </a:r>
            <a:r>
              <a:rPr lang="en-US" dirty="0" smtClean="0"/>
              <a:t>schemes</a:t>
            </a:r>
            <a:endParaRPr lang="en-US" dirty="0" smtClean="0"/>
          </a:p>
        </p:txBody>
      </p:sp>
      <p:sp>
        <p:nvSpPr>
          <p:cNvPr id="10243" name="Rectangle 3"/>
          <p:cNvSpPr>
            <a:spLocks noGrp="1" noChangeArrowheads="1"/>
          </p:cNvSpPr>
          <p:nvPr>
            <p:ph type="subTitle" idx="1"/>
          </p:nvPr>
        </p:nvSpPr>
        <p:spPr/>
        <p:txBody>
          <a:bodyPr/>
          <a:lstStyle/>
          <a:p>
            <a:pPr eaLnBrk="1" hangingPunct="1"/>
            <a:r>
              <a:rPr lang="en-US" dirty="0" smtClean="0"/>
              <a:t>Bin packing problem</a:t>
            </a:r>
            <a:r>
              <a:rPr lang="ru-RU" dirty="0" smtClean="0"/>
              <a:t> </a:t>
            </a:r>
            <a:endParaRPr lang="ru-RU"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2"/>
          <p:cNvSpPr>
            <a:spLocks noGrp="1" noChangeArrowheads="1"/>
          </p:cNvSpPr>
          <p:nvPr>
            <p:ph type="title"/>
          </p:nvPr>
        </p:nvSpPr>
        <p:spPr/>
        <p:txBody>
          <a:bodyPr/>
          <a:lstStyle/>
          <a:p>
            <a:pPr eaLnBrk="1" hangingPunct="1"/>
            <a:r>
              <a:rPr lang="en-US" dirty="0" smtClean="0"/>
              <a:t>Proof</a:t>
            </a:r>
            <a:endParaRPr lang="ru-RU" dirty="0" smtClean="0"/>
          </a:p>
        </p:txBody>
      </p:sp>
      <p:sp>
        <p:nvSpPr>
          <p:cNvPr id="2053" name="Rectangle 3"/>
          <p:cNvSpPr>
            <a:spLocks noGrp="1" noChangeArrowheads="1"/>
          </p:cNvSpPr>
          <p:nvPr>
            <p:ph type="body" idx="1"/>
          </p:nvPr>
        </p:nvSpPr>
        <p:spPr>
          <a:xfrm>
            <a:off x="304800" y="1447800"/>
            <a:ext cx="8382000" cy="4724400"/>
          </a:xfrm>
        </p:spPr>
        <p:txBody>
          <a:bodyPr/>
          <a:lstStyle/>
          <a:p>
            <a:pPr eaLnBrk="1" hangingPunct="1"/>
            <a:r>
              <a:rPr lang="en-US" sz="2800" dirty="0" smtClean="0"/>
              <a:t>The number of items in a bin is bounded by</a:t>
            </a:r>
            <a:r>
              <a:rPr lang="ru-RU" sz="2800" dirty="0" smtClean="0">
                <a:sym typeface="Symbol" pitchFamily="18" charset="2"/>
              </a:rPr>
              <a:t> </a:t>
            </a:r>
            <a:r>
              <a:rPr lang="ru-RU" sz="2800" dirty="0" smtClean="0">
                <a:sym typeface="Symbol" pitchFamily="18" charset="2"/>
              </a:rPr>
              <a:t>1</a:t>
            </a:r>
            <a:r>
              <a:rPr lang="en-US" sz="2800" dirty="0" smtClean="0">
                <a:sym typeface="Symbol" pitchFamily="18" charset="2"/>
              </a:rPr>
              <a:t>/</a:t>
            </a:r>
            <a:r>
              <a:rPr lang="el-GR" sz="2800" dirty="0" smtClean="0">
                <a:cs typeface="Times New Roman" pitchFamily="18" charset="0"/>
                <a:sym typeface="Symbol" pitchFamily="18" charset="2"/>
              </a:rPr>
              <a:t>ε</a:t>
            </a:r>
            <a:r>
              <a:rPr lang="ru-RU" sz="2800" dirty="0" smtClean="0">
                <a:sym typeface="Symbol" pitchFamily="18" charset="2"/>
              </a:rPr>
              <a:t></a:t>
            </a:r>
            <a:r>
              <a:rPr lang="en-US" sz="2800" dirty="0" smtClean="0">
                <a:sym typeface="Symbol" pitchFamily="18" charset="2"/>
              </a:rPr>
              <a:t>:= </a:t>
            </a:r>
            <a:r>
              <a:rPr lang="en-US" sz="2800" i="1" dirty="0" smtClean="0">
                <a:sym typeface="Symbol" pitchFamily="18" charset="2"/>
              </a:rPr>
              <a:t>M</a:t>
            </a:r>
            <a:r>
              <a:rPr lang="en-US" sz="2800" dirty="0" smtClean="0">
                <a:sym typeface="Symbol" pitchFamily="18" charset="2"/>
              </a:rPr>
              <a:t>.</a:t>
            </a:r>
          </a:p>
          <a:p>
            <a:pPr eaLnBrk="1" hangingPunct="1"/>
            <a:r>
              <a:rPr lang="en-US" sz="2800" dirty="0" smtClean="0">
                <a:sym typeface="Symbol" pitchFamily="18" charset="2"/>
              </a:rPr>
              <a:t>Therefore, the number of different bin types is bounded by</a:t>
            </a:r>
            <a:r>
              <a:rPr lang="ru-RU" sz="2800" dirty="0" smtClean="0">
                <a:sym typeface="Symbol" pitchFamily="18" charset="2"/>
              </a:rPr>
              <a:t>                  </a:t>
            </a:r>
            <a:r>
              <a:rPr lang="en-US" sz="2800" dirty="0" smtClean="0">
                <a:sym typeface="Symbol" pitchFamily="18" charset="2"/>
              </a:rPr>
              <a:t>     , which is a constant. </a:t>
            </a:r>
            <a:r>
              <a:rPr lang="ru-RU" sz="2800" dirty="0" smtClean="0">
                <a:sym typeface="Symbol" pitchFamily="18" charset="2"/>
              </a:rPr>
              <a:t> </a:t>
            </a:r>
            <a:endParaRPr lang="ru-RU" sz="2800" dirty="0" smtClean="0">
              <a:sym typeface="Symbol" pitchFamily="18" charset="2"/>
            </a:endParaRPr>
          </a:p>
          <a:p>
            <a:pPr eaLnBrk="1" hangingPunct="1"/>
            <a:endParaRPr lang="en-US" sz="2800" dirty="0" smtClean="0">
              <a:sym typeface="Symbol" pitchFamily="18" charset="2"/>
            </a:endParaRPr>
          </a:p>
          <a:p>
            <a:pPr eaLnBrk="1" hangingPunct="1"/>
            <a:r>
              <a:rPr lang="en-US" sz="2800" dirty="0" smtClean="0">
                <a:sym typeface="Symbol" pitchFamily="18" charset="2"/>
              </a:rPr>
              <a:t>The total number of bins used is at most </a:t>
            </a:r>
            <a:r>
              <a:rPr lang="en-US" sz="2800" i="1" dirty="0" smtClean="0">
                <a:sym typeface="Symbol" pitchFamily="18" charset="2"/>
              </a:rPr>
              <a:t>n</a:t>
            </a:r>
            <a:r>
              <a:rPr lang="en-US" sz="2800" i="1" dirty="0" smtClean="0">
                <a:sym typeface="Symbol" pitchFamily="18" charset="2"/>
              </a:rPr>
              <a:t>.</a:t>
            </a:r>
          </a:p>
          <a:p>
            <a:pPr eaLnBrk="1" hangingPunct="1"/>
            <a:r>
              <a:rPr lang="en-US" sz="2800" dirty="0" smtClean="0">
                <a:sym typeface="Symbol" pitchFamily="18" charset="2"/>
              </a:rPr>
              <a:t>The number of possible feasible packing is bounded by</a:t>
            </a:r>
            <a:endParaRPr lang="ru-RU" sz="2800" dirty="0" smtClean="0">
              <a:sym typeface="Symbol" pitchFamily="18" charset="2"/>
            </a:endParaRPr>
          </a:p>
          <a:p>
            <a:pPr eaLnBrk="1" hangingPunct="1">
              <a:buFontTx/>
              <a:buNone/>
            </a:pPr>
            <a:r>
              <a:rPr lang="ru-RU" sz="2800" dirty="0" smtClean="0">
                <a:sym typeface="Symbol" pitchFamily="18" charset="2"/>
              </a:rPr>
              <a:t>                       </a:t>
            </a:r>
            <a:r>
              <a:rPr lang="en-US" sz="2800" dirty="0" smtClean="0">
                <a:sym typeface="Symbol" pitchFamily="18" charset="2"/>
              </a:rPr>
              <a:t>which is polynomial in</a:t>
            </a:r>
            <a:r>
              <a:rPr lang="ru-RU" sz="2800" dirty="0" smtClean="0">
                <a:sym typeface="Symbol" pitchFamily="18" charset="2"/>
              </a:rPr>
              <a:t> </a:t>
            </a:r>
            <a:r>
              <a:rPr lang="en-US" sz="2800" i="1" dirty="0" smtClean="0">
                <a:sym typeface="Symbol" pitchFamily="18" charset="2"/>
              </a:rPr>
              <a:t>n.</a:t>
            </a:r>
          </a:p>
          <a:p>
            <a:pPr eaLnBrk="1" hangingPunct="1"/>
            <a:r>
              <a:rPr lang="en-US" sz="2800" dirty="0" smtClean="0">
                <a:sym typeface="Symbol" pitchFamily="18" charset="2"/>
              </a:rPr>
              <a:t>Enumerating them and picking the best packing gives the optimal answer.</a:t>
            </a:r>
            <a:endParaRPr lang="ru-RU" sz="2800" dirty="0" smtClean="0">
              <a:sym typeface="Symbol" pitchFamily="18" charset="2"/>
            </a:endParaRPr>
          </a:p>
          <a:p>
            <a:pPr eaLnBrk="1" hangingPunct="1">
              <a:buFontTx/>
              <a:buNone/>
            </a:pPr>
            <a:endParaRPr lang="ru-RU" sz="2800" dirty="0" smtClean="0">
              <a:sym typeface="Symbol" pitchFamily="18" charset="2"/>
            </a:endParaRPr>
          </a:p>
          <a:p>
            <a:pPr eaLnBrk="1" hangingPunct="1">
              <a:buFontTx/>
              <a:buNone/>
            </a:pPr>
            <a:endParaRPr lang="ru-RU" sz="2800" dirty="0" smtClean="0">
              <a:sym typeface="Symbol" pitchFamily="18" charset="2"/>
            </a:endParaRPr>
          </a:p>
        </p:txBody>
      </p:sp>
      <p:graphicFrame>
        <p:nvGraphicFramePr>
          <p:cNvPr id="2050" name="Object 4"/>
          <p:cNvGraphicFramePr>
            <a:graphicFrameLocks noChangeAspect="1"/>
          </p:cNvGraphicFramePr>
          <p:nvPr/>
        </p:nvGraphicFramePr>
        <p:xfrm>
          <a:off x="2535238" y="2514600"/>
          <a:ext cx="1865312" cy="781050"/>
        </p:xfrm>
        <a:graphic>
          <a:graphicData uri="http://schemas.openxmlformats.org/presentationml/2006/ole">
            <p:oleObj spid="_x0000_s2050" name="Формула" r:id="rId3" imgW="1091880" imgH="457200" progId="Equation.3">
              <p:embed/>
            </p:oleObj>
          </a:graphicData>
        </a:graphic>
      </p:graphicFrame>
      <p:graphicFrame>
        <p:nvGraphicFramePr>
          <p:cNvPr id="2051" name="Object 5"/>
          <p:cNvGraphicFramePr>
            <a:graphicFrameLocks noChangeAspect="1"/>
          </p:cNvGraphicFramePr>
          <p:nvPr/>
        </p:nvGraphicFramePr>
        <p:xfrm>
          <a:off x="685800" y="4572000"/>
          <a:ext cx="1593850" cy="708025"/>
        </p:xfrm>
        <a:graphic>
          <a:graphicData uri="http://schemas.openxmlformats.org/presentationml/2006/ole">
            <p:oleObj spid="_x0000_s2051" name="Формула" r:id="rId4" imgW="1028520" imgH="457200" progId="Equation.3">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dirty="0" smtClean="0"/>
              <a:t>Packing of big items</a:t>
            </a:r>
            <a:endParaRPr lang="ru-RU" dirty="0" smtClean="0"/>
          </a:p>
        </p:txBody>
      </p:sp>
      <p:sp>
        <p:nvSpPr>
          <p:cNvPr id="17411" name="Rectangle 3"/>
          <p:cNvSpPr>
            <a:spLocks noGrp="1" noChangeArrowheads="1"/>
          </p:cNvSpPr>
          <p:nvPr>
            <p:ph type="body" idx="1"/>
          </p:nvPr>
        </p:nvSpPr>
        <p:spPr>
          <a:xfrm>
            <a:off x="457200" y="1600200"/>
            <a:ext cx="8382000" cy="4525963"/>
          </a:xfrm>
        </p:spPr>
        <p:txBody>
          <a:bodyPr/>
          <a:lstStyle/>
          <a:p>
            <a:pPr eaLnBrk="1" hangingPunct="1"/>
            <a:r>
              <a:rPr lang="en-US" b="1" dirty="0" smtClean="0">
                <a:solidFill>
                  <a:srgbClr val="CC3399"/>
                </a:solidFill>
              </a:rPr>
              <a:t>Lemma </a:t>
            </a:r>
            <a:r>
              <a:rPr lang="en-US" b="1" dirty="0" smtClean="0">
                <a:solidFill>
                  <a:srgbClr val="CC3399"/>
                </a:solidFill>
              </a:rPr>
              <a:t>6.5</a:t>
            </a:r>
            <a:endParaRPr lang="ru-RU" b="1" dirty="0" smtClean="0">
              <a:solidFill>
                <a:srgbClr val="CC3399"/>
              </a:solidFill>
            </a:endParaRPr>
          </a:p>
          <a:p>
            <a:pPr eaLnBrk="1" hangingPunct="1">
              <a:buFontTx/>
              <a:buNone/>
            </a:pPr>
            <a:r>
              <a:rPr lang="ru-RU" sz="2800" dirty="0" smtClean="0"/>
              <a:t>    </a:t>
            </a:r>
            <a:r>
              <a:rPr lang="en-US" sz="2800" dirty="0" smtClean="0"/>
              <a:t>Let</a:t>
            </a:r>
            <a:r>
              <a:rPr lang="ru-RU" sz="2800" dirty="0" smtClean="0"/>
              <a:t> </a:t>
            </a:r>
            <a:r>
              <a:rPr lang="el-GR" sz="2800" dirty="0" smtClean="0">
                <a:cs typeface="Times New Roman" pitchFamily="18" charset="0"/>
              </a:rPr>
              <a:t>ε</a:t>
            </a:r>
            <a:r>
              <a:rPr lang="en-US" sz="2800" dirty="0" smtClean="0">
                <a:cs typeface="Times New Roman" pitchFamily="18" charset="0"/>
              </a:rPr>
              <a:t> &gt;</a:t>
            </a:r>
            <a:r>
              <a:rPr lang="ru-RU" sz="2800" dirty="0" smtClean="0">
                <a:cs typeface="Times New Roman" pitchFamily="18" charset="0"/>
              </a:rPr>
              <a:t> </a:t>
            </a:r>
            <a:r>
              <a:rPr lang="en-US" sz="2800" dirty="0" smtClean="0">
                <a:cs typeface="Times New Roman" pitchFamily="18" charset="0"/>
              </a:rPr>
              <a:t>0</a:t>
            </a:r>
            <a:r>
              <a:rPr lang="ru-RU" sz="2800" dirty="0" smtClean="0">
                <a:cs typeface="Times New Roman" pitchFamily="18" charset="0"/>
              </a:rPr>
              <a:t> </a:t>
            </a:r>
            <a:r>
              <a:rPr lang="en-US" sz="2800" dirty="0" smtClean="0">
                <a:cs typeface="Times New Roman" pitchFamily="18" charset="0"/>
              </a:rPr>
              <a:t>be fixed</a:t>
            </a:r>
            <a:r>
              <a:rPr lang="ru-RU" sz="2800" dirty="0" smtClean="0">
                <a:cs typeface="Times New Roman" pitchFamily="18" charset="0"/>
              </a:rPr>
              <a:t>. </a:t>
            </a:r>
            <a:r>
              <a:rPr lang="en-US" sz="2800" dirty="0" smtClean="0">
                <a:cs typeface="Times New Roman" pitchFamily="18" charset="0"/>
              </a:rPr>
              <a:t>Consider the restriction of the bin packing problem to instances in which each item is of size at least </a:t>
            </a:r>
            <a:r>
              <a:rPr lang="el-GR" sz="2800" dirty="0" smtClean="0">
                <a:cs typeface="Times New Roman" pitchFamily="18" charset="0"/>
              </a:rPr>
              <a:t>ε</a:t>
            </a:r>
            <a:r>
              <a:rPr lang="en-US" sz="2800" dirty="0" smtClean="0">
                <a:cs typeface="Times New Roman" pitchFamily="18" charset="0"/>
              </a:rPr>
              <a:t>. </a:t>
            </a:r>
            <a:r>
              <a:rPr lang="en-US" sz="2800" dirty="0" smtClean="0">
                <a:cs typeface="Times New Roman" pitchFamily="18" charset="0"/>
              </a:rPr>
              <a:t>There is a polynomial time approximation algorithm that solves the restricted problem within a factor of</a:t>
            </a:r>
            <a:r>
              <a:rPr lang="ru-RU" sz="2800" dirty="0" smtClean="0">
                <a:cs typeface="Times New Roman" pitchFamily="18" charset="0"/>
              </a:rPr>
              <a:t> (</a:t>
            </a:r>
            <a:r>
              <a:rPr lang="ru-RU" sz="2800" dirty="0" smtClean="0">
                <a:cs typeface="Times New Roman" pitchFamily="18" charset="0"/>
              </a:rPr>
              <a:t>1+</a:t>
            </a:r>
            <a:r>
              <a:rPr lang="el-GR" sz="2800" dirty="0" smtClean="0">
                <a:cs typeface="Times New Roman" pitchFamily="18" charset="0"/>
              </a:rPr>
              <a:t>ε</a:t>
            </a:r>
            <a:r>
              <a:rPr lang="ru-RU" sz="2800" dirty="0" smtClean="0">
                <a:cs typeface="Times New Roman" pitchFamily="18" charset="0"/>
              </a:rPr>
              <a:t>).</a:t>
            </a:r>
            <a:endParaRPr lang="ru-RU" sz="2800" dirty="0" smtClean="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4000" dirty="0" smtClean="0"/>
              <a:t>Proof </a:t>
            </a:r>
            <a:r>
              <a:rPr lang="ru-RU" sz="4000" dirty="0" smtClean="0"/>
              <a:t> </a:t>
            </a:r>
            <a:r>
              <a:rPr lang="en-US" sz="4000" dirty="0" smtClean="0"/>
              <a:t/>
            </a:r>
            <a:br>
              <a:rPr lang="en-US" sz="4000" dirty="0" smtClean="0"/>
            </a:br>
            <a:endParaRPr lang="ru-RU" sz="4000" dirty="0" smtClean="0"/>
          </a:p>
        </p:txBody>
      </p:sp>
      <p:sp>
        <p:nvSpPr>
          <p:cNvPr id="117763" name="Rectangle 3"/>
          <p:cNvSpPr>
            <a:spLocks noGrp="1" noChangeArrowheads="1"/>
          </p:cNvSpPr>
          <p:nvPr>
            <p:ph type="body" idx="1"/>
          </p:nvPr>
        </p:nvSpPr>
        <p:spPr>
          <a:xfrm>
            <a:off x="381000" y="1981200"/>
            <a:ext cx="7391400" cy="457200"/>
          </a:xfrm>
        </p:spPr>
        <p:txBody>
          <a:bodyPr/>
          <a:lstStyle/>
          <a:p>
            <a:pPr eaLnBrk="1" hangingPunct="1">
              <a:buFontTx/>
              <a:buNone/>
            </a:pPr>
            <a:r>
              <a:rPr lang="en-US" sz="2000" dirty="0" smtClean="0"/>
              <a:t>Let </a:t>
            </a:r>
            <a:r>
              <a:rPr lang="en-US" sz="2000" i="1" dirty="0" smtClean="0"/>
              <a:t>I</a:t>
            </a:r>
            <a:r>
              <a:rPr lang="en-US" sz="2000" dirty="0" smtClean="0"/>
              <a:t> denote the given instance. Sort the </a:t>
            </a:r>
            <a:r>
              <a:rPr lang="en-US" sz="2000" i="1" dirty="0" smtClean="0"/>
              <a:t>n</a:t>
            </a:r>
            <a:r>
              <a:rPr lang="en-US" sz="2000" dirty="0" smtClean="0"/>
              <a:t> items by increasing size</a:t>
            </a:r>
            <a:r>
              <a:rPr lang="ru-RU" sz="2000" dirty="0" smtClean="0"/>
              <a:t>.</a:t>
            </a:r>
            <a:endParaRPr lang="ru-RU" sz="2000" dirty="0" smtClean="0"/>
          </a:p>
        </p:txBody>
      </p:sp>
      <p:sp>
        <p:nvSpPr>
          <p:cNvPr id="18436" name="Line 4"/>
          <p:cNvSpPr>
            <a:spLocks noChangeShapeType="1"/>
          </p:cNvSpPr>
          <p:nvPr/>
        </p:nvSpPr>
        <p:spPr bwMode="auto">
          <a:xfrm>
            <a:off x="152400" y="6096000"/>
            <a:ext cx="8610600" cy="0"/>
          </a:xfrm>
          <a:prstGeom prst="line">
            <a:avLst/>
          </a:prstGeom>
          <a:noFill/>
          <a:ln w="50800">
            <a:solidFill>
              <a:schemeClr val="tx1"/>
            </a:solidFill>
            <a:round/>
            <a:headEnd/>
            <a:tailEnd/>
          </a:ln>
        </p:spPr>
        <p:txBody>
          <a:bodyPr/>
          <a:lstStyle/>
          <a:p>
            <a:endParaRPr lang="ru-RU"/>
          </a:p>
        </p:txBody>
      </p:sp>
      <p:sp>
        <p:nvSpPr>
          <p:cNvPr id="117765" name="AutoShape 5"/>
          <p:cNvSpPr>
            <a:spLocks noChangeArrowheads="1"/>
          </p:cNvSpPr>
          <p:nvPr/>
        </p:nvSpPr>
        <p:spPr bwMode="auto">
          <a:xfrm>
            <a:off x="685800" y="48768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17766" name="AutoShape 6"/>
          <p:cNvSpPr>
            <a:spLocks noChangeArrowheads="1"/>
          </p:cNvSpPr>
          <p:nvPr/>
        </p:nvSpPr>
        <p:spPr bwMode="auto">
          <a:xfrm>
            <a:off x="685800" y="45720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17767" name="AutoShape 7"/>
          <p:cNvSpPr>
            <a:spLocks noChangeArrowheads="1"/>
          </p:cNvSpPr>
          <p:nvPr/>
        </p:nvSpPr>
        <p:spPr bwMode="auto">
          <a:xfrm>
            <a:off x="1143000" y="45720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17768" name="AutoShape 8"/>
          <p:cNvSpPr>
            <a:spLocks noChangeArrowheads="1"/>
          </p:cNvSpPr>
          <p:nvPr/>
        </p:nvSpPr>
        <p:spPr bwMode="auto">
          <a:xfrm>
            <a:off x="1600200" y="45720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17769" name="AutoShape 9"/>
          <p:cNvSpPr>
            <a:spLocks noChangeArrowheads="1"/>
          </p:cNvSpPr>
          <p:nvPr/>
        </p:nvSpPr>
        <p:spPr bwMode="auto">
          <a:xfrm>
            <a:off x="1600200" y="42672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17770" name="AutoShape 10"/>
          <p:cNvSpPr>
            <a:spLocks noChangeArrowheads="1"/>
          </p:cNvSpPr>
          <p:nvPr/>
        </p:nvSpPr>
        <p:spPr bwMode="auto">
          <a:xfrm>
            <a:off x="685800" y="42672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17771" name="AutoShape 11"/>
          <p:cNvSpPr>
            <a:spLocks noChangeArrowheads="1"/>
          </p:cNvSpPr>
          <p:nvPr/>
        </p:nvSpPr>
        <p:spPr bwMode="auto">
          <a:xfrm>
            <a:off x="1143000" y="42672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17772" name="AutoShape 12"/>
          <p:cNvSpPr>
            <a:spLocks noChangeArrowheads="1"/>
          </p:cNvSpPr>
          <p:nvPr/>
        </p:nvSpPr>
        <p:spPr bwMode="auto">
          <a:xfrm>
            <a:off x="1143000" y="48768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17773" name="AutoShape 13"/>
          <p:cNvSpPr>
            <a:spLocks noChangeArrowheads="1"/>
          </p:cNvSpPr>
          <p:nvPr/>
        </p:nvSpPr>
        <p:spPr bwMode="auto">
          <a:xfrm>
            <a:off x="1600200" y="48768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8446" name="Rectangle 15"/>
          <p:cNvSpPr>
            <a:spLocks noChangeArrowheads="1"/>
          </p:cNvSpPr>
          <p:nvPr/>
        </p:nvSpPr>
        <p:spPr bwMode="auto">
          <a:xfrm>
            <a:off x="214313" y="4068763"/>
            <a:ext cx="319087" cy="579437"/>
          </a:xfrm>
          <a:prstGeom prst="rect">
            <a:avLst/>
          </a:prstGeom>
          <a:noFill/>
          <a:ln w="9525">
            <a:noFill/>
            <a:miter lim="800000"/>
            <a:headEnd/>
            <a:tailEnd/>
          </a:ln>
        </p:spPr>
        <p:txBody>
          <a:bodyPr wrap="none">
            <a:spAutoFit/>
          </a:bodyPr>
          <a:lstStyle/>
          <a:p>
            <a:r>
              <a:rPr lang="en-US" sz="3200" i="1">
                <a:solidFill>
                  <a:schemeClr val="tx2"/>
                </a:solidFill>
                <a:latin typeface="Times New Roman" pitchFamily="18" charset="0"/>
              </a:rPr>
              <a:t>I</a:t>
            </a:r>
            <a:endParaRPr lang="ru-RU" sz="3200" i="1">
              <a:solidFill>
                <a:schemeClr val="tx2"/>
              </a:solidFill>
              <a:latin typeface="Times New Roman" pitchFamily="18" charset="0"/>
            </a:endParaRPr>
          </a:p>
        </p:txBody>
      </p:sp>
      <p:sp>
        <p:nvSpPr>
          <p:cNvPr id="117776" name="Line 16"/>
          <p:cNvSpPr>
            <a:spLocks noChangeShapeType="1"/>
          </p:cNvSpPr>
          <p:nvPr/>
        </p:nvSpPr>
        <p:spPr bwMode="auto">
          <a:xfrm>
            <a:off x="152400" y="5715000"/>
            <a:ext cx="0" cy="381000"/>
          </a:xfrm>
          <a:prstGeom prst="line">
            <a:avLst/>
          </a:prstGeom>
          <a:noFill/>
          <a:ln w="38100">
            <a:solidFill>
              <a:srgbClr val="0000FF"/>
            </a:solidFill>
            <a:round/>
            <a:headEnd/>
            <a:tailEnd/>
          </a:ln>
        </p:spPr>
        <p:txBody>
          <a:bodyPr/>
          <a:lstStyle/>
          <a:p>
            <a:endParaRPr lang="ru-RU"/>
          </a:p>
        </p:txBody>
      </p:sp>
      <p:sp>
        <p:nvSpPr>
          <p:cNvPr id="117777" name="Line 17"/>
          <p:cNvSpPr>
            <a:spLocks noChangeShapeType="1"/>
          </p:cNvSpPr>
          <p:nvPr/>
        </p:nvSpPr>
        <p:spPr bwMode="auto">
          <a:xfrm>
            <a:off x="1981200" y="5715000"/>
            <a:ext cx="0" cy="381000"/>
          </a:xfrm>
          <a:prstGeom prst="line">
            <a:avLst/>
          </a:prstGeom>
          <a:noFill/>
          <a:ln w="38100">
            <a:solidFill>
              <a:srgbClr val="0000FF"/>
            </a:solidFill>
            <a:round/>
            <a:headEnd/>
            <a:tailEnd/>
          </a:ln>
        </p:spPr>
        <p:txBody>
          <a:bodyPr/>
          <a:lstStyle/>
          <a:p>
            <a:endParaRPr lang="ru-RU"/>
          </a:p>
        </p:txBody>
      </p:sp>
      <p:sp>
        <p:nvSpPr>
          <p:cNvPr id="117778" name="Line 18"/>
          <p:cNvSpPr>
            <a:spLocks noChangeShapeType="1"/>
          </p:cNvSpPr>
          <p:nvPr/>
        </p:nvSpPr>
        <p:spPr bwMode="auto">
          <a:xfrm>
            <a:off x="6477000" y="5715000"/>
            <a:ext cx="0" cy="381000"/>
          </a:xfrm>
          <a:prstGeom prst="line">
            <a:avLst/>
          </a:prstGeom>
          <a:noFill/>
          <a:ln w="38100">
            <a:solidFill>
              <a:srgbClr val="0000FF"/>
            </a:solidFill>
            <a:round/>
            <a:headEnd/>
            <a:tailEnd/>
          </a:ln>
        </p:spPr>
        <p:txBody>
          <a:bodyPr/>
          <a:lstStyle/>
          <a:p>
            <a:endParaRPr lang="ru-RU"/>
          </a:p>
        </p:txBody>
      </p:sp>
      <p:sp>
        <p:nvSpPr>
          <p:cNvPr id="117779" name="Line 19"/>
          <p:cNvSpPr>
            <a:spLocks noChangeShapeType="1"/>
          </p:cNvSpPr>
          <p:nvPr/>
        </p:nvSpPr>
        <p:spPr bwMode="auto">
          <a:xfrm>
            <a:off x="8763000" y="5715000"/>
            <a:ext cx="0" cy="381000"/>
          </a:xfrm>
          <a:prstGeom prst="line">
            <a:avLst/>
          </a:prstGeom>
          <a:noFill/>
          <a:ln w="38100">
            <a:solidFill>
              <a:srgbClr val="0000FF"/>
            </a:solidFill>
            <a:round/>
            <a:headEnd/>
            <a:tailEnd/>
          </a:ln>
        </p:spPr>
        <p:txBody>
          <a:bodyPr/>
          <a:lstStyle/>
          <a:p>
            <a:endParaRPr lang="ru-RU"/>
          </a:p>
        </p:txBody>
      </p:sp>
      <p:sp>
        <p:nvSpPr>
          <p:cNvPr id="117780" name="Line 20"/>
          <p:cNvSpPr>
            <a:spLocks noChangeShapeType="1"/>
          </p:cNvSpPr>
          <p:nvPr/>
        </p:nvSpPr>
        <p:spPr bwMode="auto">
          <a:xfrm>
            <a:off x="3810000" y="5715000"/>
            <a:ext cx="0" cy="381000"/>
          </a:xfrm>
          <a:prstGeom prst="line">
            <a:avLst/>
          </a:prstGeom>
          <a:noFill/>
          <a:ln w="38100">
            <a:solidFill>
              <a:srgbClr val="0000FF"/>
            </a:solidFill>
            <a:round/>
            <a:headEnd/>
            <a:tailEnd/>
          </a:ln>
        </p:spPr>
        <p:txBody>
          <a:bodyPr/>
          <a:lstStyle/>
          <a:p>
            <a:endParaRPr lang="ru-RU"/>
          </a:p>
        </p:txBody>
      </p:sp>
      <p:sp>
        <p:nvSpPr>
          <p:cNvPr id="117781" name="Rectangle 21"/>
          <p:cNvSpPr>
            <a:spLocks noChangeArrowheads="1"/>
          </p:cNvSpPr>
          <p:nvPr/>
        </p:nvSpPr>
        <p:spPr bwMode="auto">
          <a:xfrm>
            <a:off x="457200" y="2667000"/>
            <a:ext cx="7772400" cy="381000"/>
          </a:xfrm>
          <a:prstGeom prst="rect">
            <a:avLst/>
          </a:prstGeom>
          <a:noFill/>
          <a:ln w="9525">
            <a:noFill/>
            <a:miter lim="800000"/>
            <a:headEnd/>
            <a:tailEnd/>
          </a:ln>
        </p:spPr>
        <p:txBody>
          <a:bodyPr/>
          <a:lstStyle/>
          <a:p>
            <a:pPr marL="342900" indent="-342900">
              <a:spcBef>
                <a:spcPct val="20000"/>
              </a:spcBef>
            </a:pPr>
            <a:r>
              <a:rPr lang="en-US" sz="2000" dirty="0" smtClean="0">
                <a:latin typeface="Times New Roman" pitchFamily="18" charset="0"/>
              </a:rPr>
              <a:t>Partition them into</a:t>
            </a:r>
            <a:r>
              <a:rPr lang="ru-RU" sz="2000" dirty="0" smtClean="0">
                <a:latin typeface="Times New Roman" pitchFamily="18" charset="0"/>
              </a:rPr>
              <a:t> </a:t>
            </a:r>
            <a:r>
              <a:rPr lang="en-US" sz="2000" i="1" dirty="0">
                <a:latin typeface="Times New Roman" pitchFamily="18" charset="0"/>
              </a:rPr>
              <a:t>K=</a:t>
            </a:r>
            <a:r>
              <a:rPr lang="en-US" sz="2000" dirty="0">
                <a:latin typeface="Times New Roman" pitchFamily="18" charset="0"/>
                <a:sym typeface="Symbol" pitchFamily="18" charset="2"/>
              </a:rPr>
              <a:t>1/</a:t>
            </a:r>
            <a:r>
              <a:rPr lang="el-GR" sz="2000" dirty="0">
                <a:latin typeface="Times New Roman" pitchFamily="18" charset="0"/>
                <a:cs typeface="Times New Roman" pitchFamily="18" charset="0"/>
                <a:sym typeface="Symbol" pitchFamily="18" charset="2"/>
              </a:rPr>
              <a:t>ε</a:t>
            </a:r>
            <a:r>
              <a:rPr lang="en-US" sz="2000" baseline="30000" dirty="0">
                <a:latin typeface="Times New Roman" pitchFamily="18" charset="0"/>
                <a:cs typeface="Times New Roman" pitchFamily="18" charset="0"/>
                <a:sym typeface="Symbol" pitchFamily="18" charset="2"/>
              </a:rPr>
              <a:t>2</a:t>
            </a:r>
            <a:r>
              <a:rPr lang="en-US" sz="2000" dirty="0">
                <a:latin typeface="Times New Roman" pitchFamily="18" charset="0"/>
                <a:sym typeface="Symbol" pitchFamily="18" charset="2"/>
              </a:rPr>
              <a:t> </a:t>
            </a:r>
            <a:r>
              <a:rPr lang="en-US" sz="2000" dirty="0" smtClean="0">
                <a:latin typeface="Times New Roman" pitchFamily="18" charset="0"/>
                <a:sym typeface="Symbol" pitchFamily="18" charset="2"/>
              </a:rPr>
              <a:t>groups each having at most </a:t>
            </a:r>
            <a:r>
              <a:rPr lang="en-US" sz="2000" i="1" dirty="0" smtClean="0">
                <a:latin typeface="Times New Roman" pitchFamily="18" charset="0"/>
                <a:sym typeface="Symbol" pitchFamily="18" charset="2"/>
              </a:rPr>
              <a:t>Q</a:t>
            </a:r>
            <a:r>
              <a:rPr lang="en-US" sz="2000" i="1" dirty="0">
                <a:latin typeface="Times New Roman" pitchFamily="18" charset="0"/>
                <a:sym typeface="Symbol" pitchFamily="18" charset="2"/>
              </a:rPr>
              <a:t>=</a:t>
            </a:r>
            <a:r>
              <a:rPr lang="en-US" sz="2000" dirty="0">
                <a:latin typeface="Times New Roman" pitchFamily="18" charset="0"/>
                <a:sym typeface="Symbol" pitchFamily="18" charset="2"/>
              </a:rPr>
              <a:t></a:t>
            </a:r>
            <a:r>
              <a:rPr lang="en-US" sz="2000" i="1" dirty="0">
                <a:latin typeface="Times New Roman" pitchFamily="18" charset="0"/>
                <a:sym typeface="Symbol" pitchFamily="18" charset="2"/>
              </a:rPr>
              <a:t>n</a:t>
            </a:r>
            <a:r>
              <a:rPr lang="el-GR" sz="2000" dirty="0">
                <a:latin typeface="Times New Roman" pitchFamily="18" charset="0"/>
                <a:cs typeface="Times New Roman" pitchFamily="18" charset="0"/>
                <a:sym typeface="Symbol" pitchFamily="18" charset="2"/>
              </a:rPr>
              <a:t>ε</a:t>
            </a:r>
            <a:r>
              <a:rPr lang="en-US" sz="2000" baseline="30000" dirty="0">
                <a:latin typeface="Times New Roman" pitchFamily="18" charset="0"/>
                <a:cs typeface="Times New Roman" pitchFamily="18" charset="0"/>
                <a:sym typeface="Symbol" pitchFamily="18" charset="2"/>
              </a:rPr>
              <a:t>2</a:t>
            </a:r>
            <a:r>
              <a:rPr lang="en-US" sz="2000" dirty="0">
                <a:latin typeface="Times New Roman" pitchFamily="18" charset="0"/>
                <a:sym typeface="Symbol" pitchFamily="18" charset="2"/>
              </a:rPr>
              <a:t> </a:t>
            </a:r>
            <a:r>
              <a:rPr lang="en-US" sz="2000" dirty="0" smtClean="0">
                <a:latin typeface="Times New Roman" pitchFamily="18" charset="0"/>
                <a:sym typeface="Symbol" pitchFamily="18" charset="2"/>
              </a:rPr>
              <a:t>items</a:t>
            </a:r>
            <a:r>
              <a:rPr lang="ru-RU" sz="2000" dirty="0" smtClean="0">
                <a:latin typeface="Times New Roman" pitchFamily="18" charset="0"/>
              </a:rPr>
              <a:t>.</a:t>
            </a:r>
            <a:endParaRPr lang="ru-RU" sz="2000" dirty="0">
              <a:latin typeface="Times New Roman" pitchFamily="18" charset="0"/>
            </a:endParaRPr>
          </a:p>
        </p:txBody>
      </p:sp>
      <p:sp>
        <p:nvSpPr>
          <p:cNvPr id="117782" name="Rectangle 22"/>
          <p:cNvSpPr>
            <a:spLocks noChangeArrowheads="1"/>
          </p:cNvSpPr>
          <p:nvPr/>
        </p:nvSpPr>
        <p:spPr bwMode="auto">
          <a:xfrm>
            <a:off x="381000" y="3200400"/>
            <a:ext cx="8077200" cy="457200"/>
          </a:xfrm>
          <a:prstGeom prst="rect">
            <a:avLst/>
          </a:prstGeom>
          <a:noFill/>
          <a:ln w="9525">
            <a:noFill/>
            <a:miter lim="800000"/>
            <a:headEnd/>
            <a:tailEnd/>
          </a:ln>
        </p:spPr>
        <p:txBody>
          <a:bodyPr/>
          <a:lstStyle/>
          <a:p>
            <a:pPr marL="342900" indent="-342900">
              <a:spcBef>
                <a:spcPct val="20000"/>
              </a:spcBef>
            </a:pPr>
            <a:r>
              <a:rPr lang="en-US" sz="2000" dirty="0" smtClean="0">
                <a:latin typeface="Times New Roman" pitchFamily="18" charset="0"/>
              </a:rPr>
              <a:t>Rounding up the size of each item to the size of the largest item in its group</a:t>
            </a:r>
            <a:r>
              <a:rPr lang="ru-RU" sz="2000" dirty="0" smtClean="0">
                <a:latin typeface="Times New Roman" pitchFamily="18" charset="0"/>
              </a:rPr>
              <a:t>.</a:t>
            </a:r>
            <a:endParaRPr lang="ru-RU" sz="2000"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17763">
                                            <p:txEl>
                                              <p:pRg st="0" end="0"/>
                                            </p:txEl>
                                          </p:spTgt>
                                        </p:tgtEl>
                                        <p:attrNameLst>
                                          <p:attrName>style.visibility</p:attrName>
                                        </p:attrNameLst>
                                      </p:cBhvr>
                                      <p:to>
                                        <p:strVal val="visible"/>
                                      </p:to>
                                    </p:set>
                                    <p:animEffect transition="in" filter="blinds(horizontal)">
                                      <p:cBhvr>
                                        <p:cTn id="7" dur="500"/>
                                        <p:tgtEl>
                                          <p:spTgt spid="1177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0" presetClass="path" presetSubtype="0" accel="50000" decel="50000" fill="hold" grpId="0" nodeType="clickEffect">
                                  <p:stCondLst>
                                    <p:cond delay="0"/>
                                  </p:stCondLst>
                                  <p:childTnLst>
                                    <p:animMotion origin="layout" path="M -3.33333E-6 -1.15607E-6 L -0.04166 0.25526 " pathEditMode="relative" ptsTypes="AA">
                                      <p:cBhvr>
                                        <p:cTn id="11" dur="2000" fill="hold"/>
                                        <p:tgtEl>
                                          <p:spTgt spid="117770"/>
                                        </p:tgtEl>
                                        <p:attrNameLst>
                                          <p:attrName>ppt_x</p:attrName>
                                          <p:attrName>ppt_y</p:attrName>
                                        </p:attrNameLst>
                                      </p:cBhvr>
                                    </p:animMotion>
                                  </p:childTnLst>
                                </p:cTn>
                              </p:par>
                              <p:par>
                                <p:cTn id="12" presetID="0" presetClass="path" presetSubtype="0" accel="50000" decel="50000" fill="hold" grpId="0" nodeType="withEffect">
                                  <p:stCondLst>
                                    <p:cond delay="0"/>
                                  </p:stCondLst>
                                  <p:childTnLst>
                                    <p:animMotion origin="layout" path="M -3.33333E-6 -4.21965E-6 L 0.025 0.21087 " pathEditMode="relative" ptsTypes="AA">
                                      <p:cBhvr>
                                        <p:cTn id="13" dur="2000" fill="hold"/>
                                        <p:tgtEl>
                                          <p:spTgt spid="117766"/>
                                        </p:tgtEl>
                                        <p:attrNameLst>
                                          <p:attrName>ppt_x</p:attrName>
                                          <p:attrName>ppt_y</p:attrName>
                                        </p:attrNameLst>
                                      </p:cBhvr>
                                    </p:animMotion>
                                  </p:childTnLst>
                                </p:cTn>
                              </p:par>
                              <p:par>
                                <p:cTn id="14" presetID="0" presetClass="path" presetSubtype="0" accel="50000" decel="50000" fill="hold" grpId="0" nodeType="withEffect">
                                  <p:stCondLst>
                                    <p:cond delay="0"/>
                                  </p:stCondLst>
                                  <p:childTnLst>
                                    <p:animMotion origin="layout" path="M -3.33333E-6 2.71676E-6 L 0.09167 0.16647 " pathEditMode="relative" ptsTypes="AA">
                                      <p:cBhvr>
                                        <p:cTn id="15" dur="2000" fill="hold"/>
                                        <p:tgtEl>
                                          <p:spTgt spid="117765"/>
                                        </p:tgtEl>
                                        <p:attrNameLst>
                                          <p:attrName>ppt_x</p:attrName>
                                          <p:attrName>ppt_y</p:attrName>
                                        </p:attrNameLst>
                                      </p:cBhvr>
                                    </p:animMotion>
                                  </p:childTnLst>
                                </p:cTn>
                              </p:par>
                              <p:par>
                                <p:cTn id="16" presetID="0" presetClass="path" presetSubtype="0" accel="50000" decel="50000" fill="hold" grpId="0" nodeType="withEffect">
                                  <p:stCondLst>
                                    <p:cond delay="0"/>
                                  </p:stCondLst>
                                  <p:childTnLst>
                                    <p:animMotion origin="layout" path="M 3.33333E-6 -1.15607E-6 L 0.125 0.25526 " pathEditMode="relative" ptsTypes="AA">
                                      <p:cBhvr>
                                        <p:cTn id="17" dur="2000" fill="hold"/>
                                        <p:tgtEl>
                                          <p:spTgt spid="117771"/>
                                        </p:tgtEl>
                                        <p:attrNameLst>
                                          <p:attrName>ppt_x</p:attrName>
                                          <p:attrName>ppt_y</p:attrName>
                                        </p:attrNameLst>
                                      </p:cBhvr>
                                    </p:animMotion>
                                  </p:childTnLst>
                                </p:cTn>
                              </p:par>
                              <p:par>
                                <p:cTn id="18" presetID="0" presetClass="path" presetSubtype="0" accel="50000" decel="50000" fill="hold" grpId="0" nodeType="withEffect">
                                  <p:stCondLst>
                                    <p:cond delay="0"/>
                                  </p:stCondLst>
                                  <p:childTnLst>
                                    <p:animMotion origin="layout" path="M -3.33333E-6 -4.21965E-6 L 0.19167 0.21087 " pathEditMode="relative" ptsTypes="AA">
                                      <p:cBhvr>
                                        <p:cTn id="19" dur="2000" fill="hold"/>
                                        <p:tgtEl>
                                          <p:spTgt spid="117767"/>
                                        </p:tgtEl>
                                        <p:attrNameLst>
                                          <p:attrName>ppt_x</p:attrName>
                                          <p:attrName>ppt_y</p:attrName>
                                        </p:attrNameLst>
                                      </p:cBhvr>
                                    </p:animMotion>
                                  </p:childTnLst>
                                </p:cTn>
                              </p:par>
                              <p:par>
                                <p:cTn id="20" presetID="0" presetClass="path" presetSubtype="0" accel="50000" decel="50000" fill="hold" grpId="0" nodeType="withEffect">
                                  <p:stCondLst>
                                    <p:cond delay="0"/>
                                  </p:stCondLst>
                                  <p:childTnLst>
                                    <p:animMotion origin="layout" path="M -3.33333E-6 2.71676E-6 L 0.25834 0.16647 " pathEditMode="relative" ptsTypes="AA">
                                      <p:cBhvr>
                                        <p:cTn id="21" dur="2000" fill="hold"/>
                                        <p:tgtEl>
                                          <p:spTgt spid="117772"/>
                                        </p:tgtEl>
                                        <p:attrNameLst>
                                          <p:attrName>ppt_x</p:attrName>
                                          <p:attrName>ppt_y</p:attrName>
                                        </p:attrNameLst>
                                      </p:cBhvr>
                                    </p:animMotion>
                                  </p:childTnLst>
                                </p:cTn>
                              </p:par>
                              <p:par>
                                <p:cTn id="22" presetID="0" presetClass="path" presetSubtype="0" accel="50000" decel="50000" fill="hold" grpId="0" nodeType="withEffect">
                                  <p:stCondLst>
                                    <p:cond delay="0"/>
                                  </p:stCondLst>
                                  <p:childTnLst>
                                    <p:animMotion origin="layout" path="M -3.33333E-6 -1.15607E-6 L 0.56667 0.25526 " pathEditMode="relative" ptsTypes="AA">
                                      <p:cBhvr>
                                        <p:cTn id="23" dur="2000" fill="hold"/>
                                        <p:tgtEl>
                                          <p:spTgt spid="117769"/>
                                        </p:tgtEl>
                                        <p:attrNameLst>
                                          <p:attrName>ppt_x</p:attrName>
                                          <p:attrName>ppt_y</p:attrName>
                                        </p:attrNameLst>
                                      </p:cBhvr>
                                    </p:animMotion>
                                  </p:childTnLst>
                                </p:cTn>
                              </p:par>
                              <p:par>
                                <p:cTn id="24" presetID="0" presetClass="path" presetSubtype="0" accel="50000" decel="50000" fill="hold" grpId="0" nodeType="withEffect">
                                  <p:stCondLst>
                                    <p:cond delay="0"/>
                                  </p:stCondLst>
                                  <p:childTnLst>
                                    <p:animMotion origin="layout" path="M -3.33333E-6 -4.21965E-6 L 0.63334 0.21087 " pathEditMode="relative" ptsTypes="AA">
                                      <p:cBhvr>
                                        <p:cTn id="25" dur="2000" fill="hold"/>
                                        <p:tgtEl>
                                          <p:spTgt spid="117768"/>
                                        </p:tgtEl>
                                        <p:attrNameLst>
                                          <p:attrName>ppt_x</p:attrName>
                                          <p:attrName>ppt_y</p:attrName>
                                        </p:attrNameLst>
                                      </p:cBhvr>
                                    </p:animMotion>
                                  </p:childTnLst>
                                </p:cTn>
                              </p:par>
                              <p:par>
                                <p:cTn id="26" presetID="0" presetClass="path" presetSubtype="0" accel="50000" decel="50000" fill="hold" grpId="0" nodeType="withEffect">
                                  <p:stCondLst>
                                    <p:cond delay="0"/>
                                  </p:stCondLst>
                                  <p:childTnLst>
                                    <p:animMotion origin="layout" path="M -3.33333E-6 2.71676E-6 L 0.69167 0.16647 " pathEditMode="relative" ptsTypes="AA">
                                      <p:cBhvr>
                                        <p:cTn id="27" dur="2000" fill="hold"/>
                                        <p:tgtEl>
                                          <p:spTgt spid="117773"/>
                                        </p:tgtEl>
                                        <p:attrNameLst>
                                          <p:attrName>ppt_x</p:attrName>
                                          <p:attrName>ppt_y</p:attrName>
                                        </p:attrNameLst>
                                      </p:cBhvr>
                                    </p:animMotion>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17781">
                                            <p:txEl>
                                              <p:pRg st="0" end="0"/>
                                            </p:txEl>
                                          </p:spTgt>
                                        </p:tgtEl>
                                        <p:attrNameLst>
                                          <p:attrName>style.visibility</p:attrName>
                                        </p:attrNameLst>
                                      </p:cBhvr>
                                      <p:to>
                                        <p:strVal val="visible"/>
                                      </p:to>
                                    </p:set>
                                    <p:animEffect transition="in" filter="blinds(horizontal)">
                                      <p:cBhvr>
                                        <p:cTn id="32" dur="500"/>
                                        <p:tgtEl>
                                          <p:spTgt spid="117781">
                                            <p:txEl>
                                              <p:pRg st="0" end="0"/>
                                            </p:txEl>
                                          </p:spTgt>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117779"/>
                                        </p:tgtEl>
                                        <p:attrNameLst>
                                          <p:attrName>style.visibility</p:attrName>
                                        </p:attrNameLst>
                                      </p:cBhvr>
                                      <p:to>
                                        <p:strVal val="visible"/>
                                      </p:to>
                                    </p:set>
                                    <p:animEffect transition="in" filter="box(in)">
                                      <p:cBhvr>
                                        <p:cTn id="35" dur="500"/>
                                        <p:tgtEl>
                                          <p:spTgt spid="117779"/>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117778"/>
                                        </p:tgtEl>
                                        <p:attrNameLst>
                                          <p:attrName>style.visibility</p:attrName>
                                        </p:attrNameLst>
                                      </p:cBhvr>
                                      <p:to>
                                        <p:strVal val="visible"/>
                                      </p:to>
                                    </p:set>
                                    <p:animEffect transition="in" filter="box(in)">
                                      <p:cBhvr>
                                        <p:cTn id="38" dur="500"/>
                                        <p:tgtEl>
                                          <p:spTgt spid="117778"/>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117780"/>
                                        </p:tgtEl>
                                        <p:attrNameLst>
                                          <p:attrName>style.visibility</p:attrName>
                                        </p:attrNameLst>
                                      </p:cBhvr>
                                      <p:to>
                                        <p:strVal val="visible"/>
                                      </p:to>
                                    </p:set>
                                    <p:animEffect transition="in" filter="box(in)">
                                      <p:cBhvr>
                                        <p:cTn id="41" dur="500"/>
                                        <p:tgtEl>
                                          <p:spTgt spid="117780"/>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117777"/>
                                        </p:tgtEl>
                                        <p:attrNameLst>
                                          <p:attrName>style.visibility</p:attrName>
                                        </p:attrNameLst>
                                      </p:cBhvr>
                                      <p:to>
                                        <p:strVal val="visible"/>
                                      </p:to>
                                    </p:set>
                                    <p:animEffect transition="in" filter="box(in)">
                                      <p:cBhvr>
                                        <p:cTn id="44" dur="500"/>
                                        <p:tgtEl>
                                          <p:spTgt spid="117777"/>
                                        </p:tgtEl>
                                      </p:cBhvr>
                                    </p:animEffect>
                                  </p:childTnLst>
                                </p:cTn>
                              </p:par>
                              <p:par>
                                <p:cTn id="45" presetID="4" presetClass="entr" presetSubtype="16" fill="hold" grpId="0" nodeType="withEffect">
                                  <p:stCondLst>
                                    <p:cond delay="0"/>
                                  </p:stCondLst>
                                  <p:childTnLst>
                                    <p:set>
                                      <p:cBhvr>
                                        <p:cTn id="46" dur="1" fill="hold">
                                          <p:stCondLst>
                                            <p:cond delay="0"/>
                                          </p:stCondLst>
                                        </p:cTn>
                                        <p:tgtEl>
                                          <p:spTgt spid="117776"/>
                                        </p:tgtEl>
                                        <p:attrNameLst>
                                          <p:attrName>style.visibility</p:attrName>
                                        </p:attrNameLst>
                                      </p:cBhvr>
                                      <p:to>
                                        <p:strVal val="visible"/>
                                      </p:to>
                                    </p:set>
                                    <p:animEffect transition="in" filter="box(in)">
                                      <p:cBhvr>
                                        <p:cTn id="47" dur="500"/>
                                        <p:tgtEl>
                                          <p:spTgt spid="117776"/>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117782">
                                            <p:txEl>
                                              <p:pRg st="0" end="0"/>
                                            </p:txEl>
                                          </p:spTgt>
                                        </p:tgtEl>
                                        <p:attrNameLst>
                                          <p:attrName>style.visibility</p:attrName>
                                        </p:attrNameLst>
                                      </p:cBhvr>
                                      <p:to>
                                        <p:strVal val="visible"/>
                                      </p:to>
                                    </p:set>
                                    <p:animEffect transition="in" filter="blinds(horizontal)">
                                      <p:cBhvr>
                                        <p:cTn id="52" dur="500"/>
                                        <p:tgtEl>
                                          <p:spTgt spid="11778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5" grpId="0" animBg="1"/>
      <p:bldP spid="117766" grpId="0" animBg="1"/>
      <p:bldP spid="117767" grpId="0" animBg="1"/>
      <p:bldP spid="117768" grpId="0" animBg="1"/>
      <p:bldP spid="117769" grpId="0" animBg="1"/>
      <p:bldP spid="117770" grpId="0" animBg="1"/>
      <p:bldP spid="117771" grpId="0" animBg="1"/>
      <p:bldP spid="117772" grpId="0" animBg="1"/>
      <p:bldP spid="117773" grpId="0" animBg="1"/>
      <p:bldP spid="117776" grpId="0" animBg="1"/>
      <p:bldP spid="117777" grpId="0" animBg="1"/>
      <p:bldP spid="117778" grpId="0" animBg="1"/>
      <p:bldP spid="117779" grpId="0" animBg="1"/>
      <p:bldP spid="11778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z="4000" dirty="0" smtClean="0"/>
              <a:t>Proof</a:t>
            </a:r>
            <a:endParaRPr lang="ru-RU" sz="4000" dirty="0" smtClean="0"/>
          </a:p>
        </p:txBody>
      </p:sp>
      <p:sp>
        <p:nvSpPr>
          <p:cNvPr id="19459" name="Rectangle 3"/>
          <p:cNvSpPr>
            <a:spLocks noGrp="1" noChangeArrowheads="1"/>
          </p:cNvSpPr>
          <p:nvPr>
            <p:ph type="body" idx="1"/>
          </p:nvPr>
        </p:nvSpPr>
        <p:spPr>
          <a:xfrm>
            <a:off x="381000" y="1981200"/>
            <a:ext cx="7391400" cy="457200"/>
          </a:xfrm>
        </p:spPr>
        <p:txBody>
          <a:bodyPr/>
          <a:lstStyle/>
          <a:p>
            <a:pPr eaLnBrk="1" hangingPunct="1">
              <a:buFontTx/>
              <a:buNone/>
            </a:pPr>
            <a:r>
              <a:rPr lang="en-US" sz="2000" dirty="0" smtClean="0"/>
              <a:t>Let </a:t>
            </a:r>
            <a:r>
              <a:rPr lang="en-US" sz="2000" i="1" dirty="0" smtClean="0"/>
              <a:t>I</a:t>
            </a:r>
            <a:r>
              <a:rPr lang="en-US" sz="2000" dirty="0" smtClean="0"/>
              <a:t> denote the given instance. Sort the </a:t>
            </a:r>
            <a:r>
              <a:rPr lang="en-US" sz="2000" i="1" dirty="0" smtClean="0"/>
              <a:t>n</a:t>
            </a:r>
            <a:r>
              <a:rPr lang="en-US" sz="2000" dirty="0" smtClean="0"/>
              <a:t> items by increasing size</a:t>
            </a:r>
            <a:r>
              <a:rPr lang="ru-RU" sz="2000" dirty="0" smtClean="0"/>
              <a:t>.</a:t>
            </a:r>
            <a:endParaRPr lang="ru-RU" sz="2000" dirty="0" smtClean="0"/>
          </a:p>
        </p:txBody>
      </p:sp>
      <p:sp>
        <p:nvSpPr>
          <p:cNvPr id="19460" name="Line 4"/>
          <p:cNvSpPr>
            <a:spLocks noChangeShapeType="1"/>
          </p:cNvSpPr>
          <p:nvPr/>
        </p:nvSpPr>
        <p:spPr bwMode="auto">
          <a:xfrm>
            <a:off x="152400" y="6096000"/>
            <a:ext cx="8610600" cy="0"/>
          </a:xfrm>
          <a:prstGeom prst="line">
            <a:avLst/>
          </a:prstGeom>
          <a:noFill/>
          <a:ln w="50800">
            <a:solidFill>
              <a:schemeClr val="tx1"/>
            </a:solidFill>
            <a:round/>
            <a:headEnd/>
            <a:tailEnd/>
          </a:ln>
        </p:spPr>
        <p:txBody>
          <a:bodyPr/>
          <a:lstStyle/>
          <a:p>
            <a:endParaRPr lang="ru-RU"/>
          </a:p>
        </p:txBody>
      </p:sp>
      <p:sp>
        <p:nvSpPr>
          <p:cNvPr id="19461" name="AutoShape 5"/>
          <p:cNvSpPr>
            <a:spLocks noChangeArrowheads="1"/>
          </p:cNvSpPr>
          <p:nvPr/>
        </p:nvSpPr>
        <p:spPr bwMode="auto">
          <a:xfrm>
            <a:off x="1524000" y="58674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9462" name="AutoShape 6"/>
          <p:cNvSpPr>
            <a:spLocks noChangeArrowheads="1"/>
          </p:cNvSpPr>
          <p:nvPr/>
        </p:nvSpPr>
        <p:spPr bwMode="auto">
          <a:xfrm>
            <a:off x="1524000" y="57150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9463" name="AutoShape 7"/>
          <p:cNvSpPr>
            <a:spLocks noChangeArrowheads="1"/>
          </p:cNvSpPr>
          <p:nvPr/>
        </p:nvSpPr>
        <p:spPr bwMode="auto">
          <a:xfrm>
            <a:off x="3352800" y="58674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9464" name="AutoShape 8"/>
          <p:cNvSpPr>
            <a:spLocks noChangeArrowheads="1"/>
          </p:cNvSpPr>
          <p:nvPr/>
        </p:nvSpPr>
        <p:spPr bwMode="auto">
          <a:xfrm>
            <a:off x="7924800" y="57150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9465" name="AutoShape 9"/>
          <p:cNvSpPr>
            <a:spLocks noChangeArrowheads="1"/>
          </p:cNvSpPr>
          <p:nvPr/>
        </p:nvSpPr>
        <p:spPr bwMode="auto">
          <a:xfrm>
            <a:off x="7924800" y="60198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9466" name="AutoShape 10"/>
          <p:cNvSpPr>
            <a:spLocks noChangeArrowheads="1"/>
          </p:cNvSpPr>
          <p:nvPr/>
        </p:nvSpPr>
        <p:spPr bwMode="auto">
          <a:xfrm>
            <a:off x="1524000" y="60198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9467" name="AutoShape 11"/>
          <p:cNvSpPr>
            <a:spLocks noChangeArrowheads="1"/>
          </p:cNvSpPr>
          <p:nvPr/>
        </p:nvSpPr>
        <p:spPr bwMode="auto">
          <a:xfrm>
            <a:off x="3352800" y="57150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9468" name="AutoShape 12"/>
          <p:cNvSpPr>
            <a:spLocks noChangeArrowheads="1"/>
          </p:cNvSpPr>
          <p:nvPr/>
        </p:nvSpPr>
        <p:spPr bwMode="auto">
          <a:xfrm>
            <a:off x="3352800" y="60198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9469" name="AutoShape 13"/>
          <p:cNvSpPr>
            <a:spLocks noChangeArrowheads="1"/>
          </p:cNvSpPr>
          <p:nvPr/>
        </p:nvSpPr>
        <p:spPr bwMode="auto">
          <a:xfrm>
            <a:off x="7924800" y="58674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19470" name="Rectangle 14"/>
          <p:cNvSpPr>
            <a:spLocks noChangeArrowheads="1"/>
          </p:cNvSpPr>
          <p:nvPr/>
        </p:nvSpPr>
        <p:spPr bwMode="auto">
          <a:xfrm>
            <a:off x="214313" y="4983163"/>
            <a:ext cx="365125" cy="579437"/>
          </a:xfrm>
          <a:prstGeom prst="rect">
            <a:avLst/>
          </a:prstGeom>
          <a:noFill/>
          <a:ln w="9525">
            <a:noFill/>
            <a:miter lim="800000"/>
            <a:headEnd/>
            <a:tailEnd/>
          </a:ln>
        </p:spPr>
        <p:txBody>
          <a:bodyPr wrap="none">
            <a:spAutoFit/>
          </a:bodyPr>
          <a:lstStyle/>
          <a:p>
            <a:r>
              <a:rPr lang="en-US" sz="3200" i="1">
                <a:solidFill>
                  <a:schemeClr val="tx2"/>
                </a:solidFill>
                <a:latin typeface="Times New Roman" pitchFamily="18" charset="0"/>
              </a:rPr>
              <a:t>J</a:t>
            </a:r>
            <a:endParaRPr lang="ru-RU" sz="3200" i="1">
              <a:solidFill>
                <a:schemeClr val="tx2"/>
              </a:solidFill>
              <a:latin typeface="Times New Roman" pitchFamily="18" charset="0"/>
            </a:endParaRPr>
          </a:p>
        </p:txBody>
      </p:sp>
      <p:sp>
        <p:nvSpPr>
          <p:cNvPr id="19471" name="Line 15"/>
          <p:cNvSpPr>
            <a:spLocks noChangeShapeType="1"/>
          </p:cNvSpPr>
          <p:nvPr/>
        </p:nvSpPr>
        <p:spPr bwMode="auto">
          <a:xfrm>
            <a:off x="152400" y="5715000"/>
            <a:ext cx="0" cy="381000"/>
          </a:xfrm>
          <a:prstGeom prst="line">
            <a:avLst/>
          </a:prstGeom>
          <a:noFill/>
          <a:ln w="38100">
            <a:solidFill>
              <a:srgbClr val="0000FF"/>
            </a:solidFill>
            <a:round/>
            <a:headEnd/>
            <a:tailEnd/>
          </a:ln>
        </p:spPr>
        <p:txBody>
          <a:bodyPr/>
          <a:lstStyle/>
          <a:p>
            <a:endParaRPr lang="ru-RU"/>
          </a:p>
        </p:txBody>
      </p:sp>
      <p:sp>
        <p:nvSpPr>
          <p:cNvPr id="19472" name="Line 16"/>
          <p:cNvSpPr>
            <a:spLocks noChangeShapeType="1"/>
          </p:cNvSpPr>
          <p:nvPr/>
        </p:nvSpPr>
        <p:spPr bwMode="auto">
          <a:xfrm>
            <a:off x="1981200" y="5715000"/>
            <a:ext cx="0" cy="381000"/>
          </a:xfrm>
          <a:prstGeom prst="line">
            <a:avLst/>
          </a:prstGeom>
          <a:noFill/>
          <a:ln w="38100">
            <a:solidFill>
              <a:srgbClr val="0000FF"/>
            </a:solidFill>
            <a:round/>
            <a:headEnd/>
            <a:tailEnd/>
          </a:ln>
        </p:spPr>
        <p:txBody>
          <a:bodyPr/>
          <a:lstStyle/>
          <a:p>
            <a:endParaRPr lang="ru-RU"/>
          </a:p>
        </p:txBody>
      </p:sp>
      <p:sp>
        <p:nvSpPr>
          <p:cNvPr id="19473" name="Line 17"/>
          <p:cNvSpPr>
            <a:spLocks noChangeShapeType="1"/>
          </p:cNvSpPr>
          <p:nvPr/>
        </p:nvSpPr>
        <p:spPr bwMode="auto">
          <a:xfrm>
            <a:off x="6477000" y="5715000"/>
            <a:ext cx="0" cy="381000"/>
          </a:xfrm>
          <a:prstGeom prst="line">
            <a:avLst/>
          </a:prstGeom>
          <a:noFill/>
          <a:ln w="38100">
            <a:solidFill>
              <a:srgbClr val="0000FF"/>
            </a:solidFill>
            <a:round/>
            <a:headEnd/>
            <a:tailEnd/>
          </a:ln>
        </p:spPr>
        <p:txBody>
          <a:bodyPr/>
          <a:lstStyle/>
          <a:p>
            <a:endParaRPr lang="ru-RU"/>
          </a:p>
        </p:txBody>
      </p:sp>
      <p:sp>
        <p:nvSpPr>
          <p:cNvPr id="19474" name="Line 18"/>
          <p:cNvSpPr>
            <a:spLocks noChangeShapeType="1"/>
          </p:cNvSpPr>
          <p:nvPr/>
        </p:nvSpPr>
        <p:spPr bwMode="auto">
          <a:xfrm>
            <a:off x="8763000" y="5715000"/>
            <a:ext cx="0" cy="381000"/>
          </a:xfrm>
          <a:prstGeom prst="line">
            <a:avLst/>
          </a:prstGeom>
          <a:noFill/>
          <a:ln w="38100">
            <a:solidFill>
              <a:srgbClr val="0000FF"/>
            </a:solidFill>
            <a:round/>
            <a:headEnd/>
            <a:tailEnd/>
          </a:ln>
        </p:spPr>
        <p:txBody>
          <a:bodyPr/>
          <a:lstStyle/>
          <a:p>
            <a:endParaRPr lang="ru-RU"/>
          </a:p>
        </p:txBody>
      </p:sp>
      <p:sp>
        <p:nvSpPr>
          <p:cNvPr id="19475" name="Line 19"/>
          <p:cNvSpPr>
            <a:spLocks noChangeShapeType="1"/>
          </p:cNvSpPr>
          <p:nvPr/>
        </p:nvSpPr>
        <p:spPr bwMode="auto">
          <a:xfrm>
            <a:off x="3810000" y="5715000"/>
            <a:ext cx="0" cy="381000"/>
          </a:xfrm>
          <a:prstGeom prst="line">
            <a:avLst/>
          </a:prstGeom>
          <a:noFill/>
          <a:ln w="38100">
            <a:solidFill>
              <a:srgbClr val="0000FF"/>
            </a:solidFill>
            <a:round/>
            <a:headEnd/>
            <a:tailEnd/>
          </a:ln>
        </p:spPr>
        <p:txBody>
          <a:bodyPr/>
          <a:lstStyle/>
          <a:p>
            <a:endParaRPr lang="ru-RU"/>
          </a:p>
        </p:txBody>
      </p:sp>
      <p:sp>
        <p:nvSpPr>
          <p:cNvPr id="19476" name="Rectangle 20"/>
          <p:cNvSpPr>
            <a:spLocks noChangeArrowheads="1"/>
          </p:cNvSpPr>
          <p:nvPr/>
        </p:nvSpPr>
        <p:spPr bwMode="auto">
          <a:xfrm>
            <a:off x="457200" y="2667000"/>
            <a:ext cx="7772400" cy="381000"/>
          </a:xfrm>
          <a:prstGeom prst="rect">
            <a:avLst/>
          </a:prstGeom>
          <a:noFill/>
          <a:ln w="9525">
            <a:noFill/>
            <a:miter lim="800000"/>
            <a:headEnd/>
            <a:tailEnd/>
          </a:ln>
        </p:spPr>
        <p:txBody>
          <a:bodyPr/>
          <a:lstStyle/>
          <a:p>
            <a:pPr marL="342900" indent="-342900">
              <a:spcBef>
                <a:spcPct val="20000"/>
              </a:spcBef>
            </a:pPr>
            <a:r>
              <a:rPr lang="en-US" sz="2000" dirty="0" smtClean="0">
                <a:latin typeface="Times New Roman" pitchFamily="18" charset="0"/>
              </a:rPr>
              <a:t>Partition them into</a:t>
            </a:r>
            <a:r>
              <a:rPr lang="ru-RU" sz="2000" dirty="0" smtClean="0">
                <a:latin typeface="Times New Roman" pitchFamily="18" charset="0"/>
              </a:rPr>
              <a:t> </a:t>
            </a:r>
            <a:r>
              <a:rPr lang="en-US" sz="2000" i="1" dirty="0" smtClean="0">
                <a:latin typeface="Times New Roman" pitchFamily="18" charset="0"/>
              </a:rPr>
              <a:t>K=</a:t>
            </a:r>
            <a:r>
              <a:rPr lang="en-US" sz="2000" dirty="0" smtClean="0">
                <a:latin typeface="Times New Roman" pitchFamily="18" charset="0"/>
                <a:sym typeface="Symbol" pitchFamily="18" charset="2"/>
              </a:rPr>
              <a:t>1/</a:t>
            </a:r>
            <a:r>
              <a:rPr lang="el-GR" sz="2000" dirty="0" smtClean="0">
                <a:latin typeface="Times New Roman" pitchFamily="18" charset="0"/>
                <a:cs typeface="Times New Roman" pitchFamily="18" charset="0"/>
                <a:sym typeface="Symbol" pitchFamily="18" charset="2"/>
              </a:rPr>
              <a:t>ε</a:t>
            </a:r>
            <a:r>
              <a:rPr lang="en-US" sz="2000" baseline="30000" dirty="0" smtClean="0">
                <a:latin typeface="Times New Roman" pitchFamily="18" charset="0"/>
                <a:cs typeface="Times New Roman" pitchFamily="18" charset="0"/>
                <a:sym typeface="Symbol" pitchFamily="18" charset="2"/>
              </a:rPr>
              <a:t>2</a:t>
            </a:r>
            <a:r>
              <a:rPr lang="en-US" sz="2000" dirty="0" smtClean="0">
                <a:latin typeface="Times New Roman" pitchFamily="18" charset="0"/>
                <a:sym typeface="Symbol" pitchFamily="18" charset="2"/>
              </a:rPr>
              <a:t> groups each having at most </a:t>
            </a:r>
            <a:r>
              <a:rPr lang="en-US" sz="2000" i="1" dirty="0" smtClean="0">
                <a:latin typeface="Times New Roman" pitchFamily="18" charset="0"/>
                <a:sym typeface="Symbol" pitchFamily="18" charset="2"/>
              </a:rPr>
              <a:t>Q=</a:t>
            </a:r>
            <a:r>
              <a:rPr lang="en-US" sz="2000" dirty="0" smtClean="0">
                <a:latin typeface="Times New Roman" pitchFamily="18" charset="0"/>
                <a:sym typeface="Symbol" pitchFamily="18" charset="2"/>
              </a:rPr>
              <a:t></a:t>
            </a:r>
            <a:r>
              <a:rPr lang="en-US" sz="2000" i="1" dirty="0" smtClean="0">
                <a:latin typeface="Times New Roman" pitchFamily="18" charset="0"/>
                <a:sym typeface="Symbol" pitchFamily="18" charset="2"/>
              </a:rPr>
              <a:t>n</a:t>
            </a:r>
            <a:r>
              <a:rPr lang="el-GR" sz="2000" dirty="0" smtClean="0">
                <a:latin typeface="Times New Roman" pitchFamily="18" charset="0"/>
                <a:cs typeface="Times New Roman" pitchFamily="18" charset="0"/>
                <a:sym typeface="Symbol" pitchFamily="18" charset="2"/>
              </a:rPr>
              <a:t>ε</a:t>
            </a:r>
            <a:r>
              <a:rPr lang="en-US" sz="2000" baseline="30000" dirty="0" smtClean="0">
                <a:latin typeface="Times New Roman" pitchFamily="18" charset="0"/>
                <a:cs typeface="Times New Roman" pitchFamily="18" charset="0"/>
                <a:sym typeface="Symbol" pitchFamily="18" charset="2"/>
              </a:rPr>
              <a:t>2</a:t>
            </a:r>
            <a:r>
              <a:rPr lang="en-US" sz="2000" dirty="0" smtClean="0">
                <a:latin typeface="Times New Roman" pitchFamily="18" charset="0"/>
                <a:sym typeface="Symbol" pitchFamily="18" charset="2"/>
              </a:rPr>
              <a:t> items</a:t>
            </a:r>
            <a:r>
              <a:rPr lang="ru-RU" sz="2000" dirty="0" smtClean="0">
                <a:latin typeface="Times New Roman" pitchFamily="18" charset="0"/>
              </a:rPr>
              <a:t>.</a:t>
            </a:r>
            <a:endParaRPr lang="ru-RU" sz="2000" dirty="0">
              <a:latin typeface="Times New Roman" pitchFamily="18" charset="0"/>
            </a:endParaRPr>
          </a:p>
        </p:txBody>
      </p:sp>
      <p:sp>
        <p:nvSpPr>
          <p:cNvPr id="19477" name="Rectangle 21"/>
          <p:cNvSpPr>
            <a:spLocks noChangeArrowheads="1"/>
          </p:cNvSpPr>
          <p:nvPr/>
        </p:nvSpPr>
        <p:spPr bwMode="auto">
          <a:xfrm>
            <a:off x="381000" y="3200400"/>
            <a:ext cx="8077200" cy="457200"/>
          </a:xfrm>
          <a:prstGeom prst="rect">
            <a:avLst/>
          </a:prstGeom>
          <a:noFill/>
          <a:ln w="9525">
            <a:noFill/>
            <a:miter lim="800000"/>
            <a:headEnd/>
            <a:tailEnd/>
          </a:ln>
        </p:spPr>
        <p:txBody>
          <a:bodyPr/>
          <a:lstStyle/>
          <a:p>
            <a:pPr marL="342900" indent="-342900">
              <a:spcBef>
                <a:spcPct val="20000"/>
              </a:spcBef>
            </a:pPr>
            <a:r>
              <a:rPr lang="en-US" sz="2000" dirty="0" smtClean="0">
                <a:latin typeface="Times New Roman" pitchFamily="18" charset="0"/>
              </a:rPr>
              <a:t>Rounding up the size of each item to the size of the largest item in its group</a:t>
            </a:r>
            <a:r>
              <a:rPr lang="ru-RU" sz="2000" dirty="0" smtClean="0">
                <a:latin typeface="Times New Roman" pitchFamily="18" charset="0"/>
              </a:rPr>
              <a:t>.</a:t>
            </a:r>
            <a:endParaRPr lang="ru-RU" sz="2000" dirty="0">
              <a:latin typeface="Times New Roman" pitchFamily="18" charset="0"/>
            </a:endParaRPr>
          </a:p>
        </p:txBody>
      </p:sp>
      <p:sp>
        <p:nvSpPr>
          <p:cNvPr id="118806" name="Rectangle 22"/>
          <p:cNvSpPr>
            <a:spLocks noChangeArrowheads="1"/>
          </p:cNvSpPr>
          <p:nvPr/>
        </p:nvSpPr>
        <p:spPr bwMode="auto">
          <a:xfrm>
            <a:off x="457200" y="3810000"/>
            <a:ext cx="8077200" cy="457200"/>
          </a:xfrm>
          <a:prstGeom prst="rect">
            <a:avLst/>
          </a:prstGeom>
          <a:noFill/>
          <a:ln w="9525">
            <a:noFill/>
            <a:miter lim="800000"/>
            <a:headEnd/>
            <a:tailEnd/>
          </a:ln>
        </p:spPr>
        <p:txBody>
          <a:bodyPr/>
          <a:lstStyle/>
          <a:p>
            <a:pPr marL="342900" indent="-342900">
              <a:spcBef>
                <a:spcPct val="20000"/>
              </a:spcBef>
            </a:pPr>
            <a:r>
              <a:rPr lang="en-US" sz="2000" dirty="0" smtClean="0">
                <a:latin typeface="Times New Roman" pitchFamily="18" charset="0"/>
              </a:rPr>
              <a:t>A new instance</a:t>
            </a:r>
            <a:r>
              <a:rPr lang="ru-RU" sz="2000" dirty="0" smtClean="0">
                <a:latin typeface="Times New Roman" pitchFamily="18" charset="0"/>
              </a:rPr>
              <a:t> </a:t>
            </a:r>
            <a:r>
              <a:rPr lang="en-US" sz="2000" i="1" dirty="0">
                <a:latin typeface="Times New Roman" pitchFamily="18" charset="0"/>
              </a:rPr>
              <a:t>J</a:t>
            </a:r>
            <a:r>
              <a:rPr lang="ru-RU" sz="2000" i="1" dirty="0">
                <a:latin typeface="Times New Roman" pitchFamily="18" charset="0"/>
              </a:rPr>
              <a:t> </a:t>
            </a:r>
            <a:r>
              <a:rPr lang="en-US" sz="2000" dirty="0" smtClean="0">
                <a:latin typeface="Times New Roman" pitchFamily="18" charset="0"/>
              </a:rPr>
              <a:t>has at most</a:t>
            </a:r>
            <a:r>
              <a:rPr lang="ru-RU" sz="2000" dirty="0" smtClean="0">
                <a:latin typeface="Times New Roman" pitchFamily="18" charset="0"/>
              </a:rPr>
              <a:t> </a:t>
            </a:r>
            <a:r>
              <a:rPr lang="en-US" sz="2000" i="1" dirty="0">
                <a:latin typeface="Times New Roman" pitchFamily="18" charset="0"/>
              </a:rPr>
              <a:t>K</a:t>
            </a:r>
            <a:r>
              <a:rPr lang="ru-RU" sz="2000" dirty="0">
                <a:latin typeface="Times New Roman" pitchFamily="18" charset="0"/>
              </a:rPr>
              <a:t> </a:t>
            </a:r>
            <a:r>
              <a:rPr lang="en-US" sz="2000" dirty="0" smtClean="0">
                <a:latin typeface="Times New Roman" pitchFamily="18" charset="0"/>
              </a:rPr>
              <a:t>different item sizes</a:t>
            </a:r>
            <a:r>
              <a:rPr lang="ru-RU" sz="2000" dirty="0" smtClean="0">
                <a:latin typeface="Times New Roman" pitchFamily="18" charset="0"/>
              </a:rPr>
              <a:t>. </a:t>
            </a:r>
            <a:endParaRPr lang="ru-RU" sz="2000" dirty="0">
              <a:latin typeface="Times New Roman" pitchFamily="18" charset="0"/>
            </a:endParaRPr>
          </a:p>
        </p:txBody>
      </p:sp>
      <p:sp>
        <p:nvSpPr>
          <p:cNvPr id="118807" name="Rectangle 23"/>
          <p:cNvSpPr>
            <a:spLocks noChangeArrowheads="1"/>
          </p:cNvSpPr>
          <p:nvPr/>
        </p:nvSpPr>
        <p:spPr bwMode="auto">
          <a:xfrm>
            <a:off x="457200" y="4343400"/>
            <a:ext cx="8077200" cy="457200"/>
          </a:xfrm>
          <a:prstGeom prst="rect">
            <a:avLst/>
          </a:prstGeom>
          <a:noFill/>
          <a:ln w="9525">
            <a:noFill/>
            <a:miter lim="800000"/>
            <a:headEnd/>
            <a:tailEnd/>
          </a:ln>
        </p:spPr>
        <p:txBody>
          <a:bodyPr/>
          <a:lstStyle/>
          <a:p>
            <a:pPr marL="342900" indent="-342900">
              <a:spcBef>
                <a:spcPct val="20000"/>
              </a:spcBef>
            </a:pPr>
            <a:r>
              <a:rPr lang="en-US" sz="2000" dirty="0" smtClean="0">
                <a:latin typeface="Times New Roman" pitchFamily="18" charset="0"/>
              </a:rPr>
              <a:t>By Lemma</a:t>
            </a:r>
            <a:r>
              <a:rPr lang="ru-RU" sz="2000" dirty="0" smtClean="0">
                <a:latin typeface="Times New Roman" pitchFamily="18" charset="0"/>
              </a:rPr>
              <a:t> </a:t>
            </a:r>
            <a:r>
              <a:rPr lang="en-US" sz="2000" dirty="0">
                <a:latin typeface="Times New Roman" pitchFamily="18" charset="0"/>
              </a:rPr>
              <a:t>6.5 </a:t>
            </a:r>
            <a:r>
              <a:rPr lang="en-US" sz="2000" dirty="0" smtClean="0">
                <a:latin typeface="Times New Roman" pitchFamily="18" charset="0"/>
              </a:rPr>
              <a:t>we can find an optimal packing for</a:t>
            </a:r>
            <a:r>
              <a:rPr lang="ru-RU" sz="2000" dirty="0" smtClean="0">
                <a:latin typeface="Times New Roman" pitchFamily="18" charset="0"/>
              </a:rPr>
              <a:t> </a:t>
            </a:r>
            <a:r>
              <a:rPr lang="en-US" sz="2000" i="1" dirty="0">
                <a:latin typeface="Times New Roman" pitchFamily="18" charset="0"/>
              </a:rPr>
              <a:t>J</a:t>
            </a:r>
            <a:r>
              <a:rPr lang="ru-RU" sz="2000" dirty="0">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18806">
                                            <p:txEl>
                                              <p:pRg st="0" end="0"/>
                                            </p:txEl>
                                          </p:spTgt>
                                        </p:tgtEl>
                                        <p:attrNameLst>
                                          <p:attrName>style.visibility</p:attrName>
                                        </p:attrNameLst>
                                      </p:cBhvr>
                                      <p:to>
                                        <p:strVal val="visible"/>
                                      </p:to>
                                    </p:set>
                                    <p:animEffect transition="in" filter="box(in)">
                                      <p:cBhvr>
                                        <p:cTn id="7" dur="500"/>
                                        <p:tgtEl>
                                          <p:spTgt spid="11880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18807">
                                            <p:txEl>
                                              <p:pRg st="0" end="0"/>
                                            </p:txEl>
                                          </p:spTgt>
                                        </p:tgtEl>
                                        <p:attrNameLst>
                                          <p:attrName>style.visibility</p:attrName>
                                        </p:attrNameLst>
                                      </p:cBhvr>
                                      <p:to>
                                        <p:strVal val="visible"/>
                                      </p:to>
                                    </p:set>
                                    <p:animEffect transition="in" filter="box(in)">
                                      <p:cBhvr>
                                        <p:cTn id="12" dur="500"/>
                                        <p:tgtEl>
                                          <p:spTgt spid="11880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Proof (2)</a:t>
            </a:r>
            <a:endParaRPr lang="ru-RU" dirty="0"/>
          </a:p>
        </p:txBody>
      </p:sp>
      <p:sp>
        <p:nvSpPr>
          <p:cNvPr id="3" name="Содержимое 2"/>
          <p:cNvSpPr>
            <a:spLocks noGrp="1"/>
          </p:cNvSpPr>
          <p:nvPr>
            <p:ph idx="1"/>
          </p:nvPr>
        </p:nvSpPr>
        <p:spPr/>
        <p:txBody>
          <a:bodyPr/>
          <a:lstStyle/>
          <a:p>
            <a:r>
              <a:rPr lang="en-US" sz="2800" dirty="0" smtClean="0"/>
              <a:t>Clearly, this will also be a valid packing for the original item sizes. </a:t>
            </a:r>
          </a:p>
          <a:p>
            <a:r>
              <a:rPr lang="en-US" sz="2800" dirty="0" smtClean="0"/>
              <a:t>We show below that </a:t>
            </a:r>
            <a:r>
              <a:rPr lang="en-US" sz="2800" dirty="0" smtClean="0"/>
              <a:t>OPT(</a:t>
            </a:r>
            <a:r>
              <a:rPr lang="en-US" sz="2800" i="1" dirty="0" smtClean="0"/>
              <a:t>J</a:t>
            </a:r>
            <a:r>
              <a:rPr lang="en-US" sz="2800" dirty="0" smtClean="0"/>
              <a:t>)</a:t>
            </a:r>
            <a:r>
              <a:rPr lang="ru-RU" sz="2800" dirty="0" smtClean="0"/>
              <a:t> </a:t>
            </a:r>
            <a:r>
              <a:rPr lang="ru-RU" sz="2800" dirty="0" smtClean="0">
                <a:sym typeface="Symbol" pitchFamily="18" charset="2"/>
              </a:rPr>
              <a:t></a:t>
            </a:r>
            <a:r>
              <a:rPr lang="en-US" sz="2800" dirty="0" smtClean="0">
                <a:sym typeface="Symbol" pitchFamily="18" charset="2"/>
              </a:rPr>
              <a:t>(1+</a:t>
            </a:r>
            <a:r>
              <a:rPr lang="el-GR" sz="2800" dirty="0" smtClean="0">
                <a:cs typeface="Times New Roman" pitchFamily="18" charset="0"/>
                <a:sym typeface="Symbol" pitchFamily="18" charset="2"/>
              </a:rPr>
              <a:t>ε</a:t>
            </a:r>
            <a:r>
              <a:rPr lang="en-US" sz="2800" dirty="0" smtClean="0">
                <a:sym typeface="Symbol" pitchFamily="18" charset="2"/>
              </a:rPr>
              <a:t>) </a:t>
            </a:r>
            <a:r>
              <a:rPr lang="en-US" sz="2800" dirty="0" smtClean="0"/>
              <a:t>OPT(</a:t>
            </a:r>
            <a:r>
              <a:rPr lang="en-US" sz="2800" i="1" dirty="0" smtClean="0"/>
              <a:t>I</a:t>
            </a:r>
            <a:r>
              <a:rPr lang="en-US" sz="2800" dirty="0" smtClean="0"/>
              <a:t>).</a:t>
            </a:r>
          </a:p>
          <a:p>
            <a:r>
              <a:rPr lang="en-US" sz="2800" dirty="0" smtClean="0"/>
              <a:t>Let us construct another instance, say </a:t>
            </a:r>
            <a:r>
              <a:rPr lang="en-US" sz="2800" i="1" dirty="0" smtClean="0"/>
              <a:t>J </a:t>
            </a:r>
            <a:r>
              <a:rPr lang="en-US" sz="2800" dirty="0" smtClean="0">
                <a:sym typeface="Symbol"/>
              </a:rPr>
              <a:t>, by rounding down the size of each item to that of the smallest item in its group.</a:t>
            </a:r>
            <a:endParaRPr lang="en-US" sz="2800" dirty="0" smtClean="0"/>
          </a:p>
          <a:p>
            <a:r>
              <a:rPr lang="en-US" sz="2800" dirty="0" smtClean="0"/>
              <a:t>The crucial observation is that a packing                           for instance </a:t>
            </a:r>
            <a:r>
              <a:rPr lang="en-US" sz="2800" i="1" dirty="0" smtClean="0"/>
              <a:t>J </a:t>
            </a:r>
            <a:r>
              <a:rPr lang="en-US" sz="2800" dirty="0" smtClean="0">
                <a:sym typeface="Symbol"/>
              </a:rPr>
              <a:t> yields a packing for all but                      the largest Q items of instance </a:t>
            </a:r>
            <a:r>
              <a:rPr lang="en-US" sz="2800" i="1" dirty="0" smtClean="0">
                <a:sym typeface="Symbol"/>
              </a:rPr>
              <a:t>J</a:t>
            </a:r>
            <a:r>
              <a:rPr lang="en-US" sz="2800" dirty="0" smtClean="0">
                <a:sym typeface="Symbol"/>
              </a:rPr>
              <a:t>.</a:t>
            </a:r>
            <a:r>
              <a:rPr lang="en-US" sz="2800" dirty="0" smtClean="0"/>
              <a:t>   </a:t>
            </a:r>
            <a:endParaRPr lang="ru-RU"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9" name="Rectangle 2"/>
          <p:cNvSpPr>
            <a:spLocks noGrp="1" noChangeArrowheads="1"/>
          </p:cNvSpPr>
          <p:nvPr>
            <p:ph type="title"/>
          </p:nvPr>
        </p:nvSpPr>
        <p:spPr/>
        <p:txBody>
          <a:bodyPr/>
          <a:lstStyle/>
          <a:p>
            <a:pPr eaLnBrk="1" hangingPunct="1"/>
            <a:r>
              <a:rPr lang="en-US" sz="4000" dirty="0" smtClean="0"/>
              <a:t>Proof</a:t>
            </a:r>
            <a:r>
              <a:rPr lang="ru-RU" sz="4000" dirty="0" smtClean="0"/>
              <a:t> </a:t>
            </a:r>
            <a:r>
              <a:rPr lang="en-US" sz="4000" dirty="0" smtClean="0"/>
              <a:t/>
            </a:r>
            <a:br>
              <a:rPr lang="en-US" sz="4000" dirty="0" smtClean="0"/>
            </a:br>
            <a:r>
              <a:rPr lang="en-US" sz="4000" dirty="0" smtClean="0"/>
              <a:t>OPT(</a:t>
            </a:r>
            <a:r>
              <a:rPr lang="en-US" sz="4000" i="1" dirty="0" smtClean="0"/>
              <a:t>J</a:t>
            </a:r>
            <a:r>
              <a:rPr lang="en-US" sz="4000" dirty="0" smtClean="0"/>
              <a:t>)</a:t>
            </a:r>
            <a:r>
              <a:rPr lang="ru-RU" sz="4000" dirty="0" smtClean="0"/>
              <a:t> </a:t>
            </a:r>
            <a:r>
              <a:rPr lang="ru-RU" sz="4000" dirty="0" smtClean="0">
                <a:sym typeface="Symbol" pitchFamily="18" charset="2"/>
              </a:rPr>
              <a:t></a:t>
            </a:r>
            <a:r>
              <a:rPr lang="en-US" sz="4000" dirty="0" smtClean="0">
                <a:sym typeface="Symbol" pitchFamily="18" charset="2"/>
              </a:rPr>
              <a:t>(1+</a:t>
            </a:r>
            <a:r>
              <a:rPr lang="el-GR" sz="4000" dirty="0" smtClean="0">
                <a:cs typeface="Times New Roman" pitchFamily="18" charset="0"/>
                <a:sym typeface="Symbol" pitchFamily="18" charset="2"/>
              </a:rPr>
              <a:t>ε</a:t>
            </a:r>
            <a:r>
              <a:rPr lang="en-US" sz="4000" dirty="0" smtClean="0">
                <a:sym typeface="Symbol" pitchFamily="18" charset="2"/>
              </a:rPr>
              <a:t>) </a:t>
            </a:r>
            <a:r>
              <a:rPr lang="en-US" sz="4000" dirty="0" smtClean="0"/>
              <a:t>OPT(</a:t>
            </a:r>
            <a:r>
              <a:rPr lang="en-US" sz="4000" i="1" dirty="0" smtClean="0"/>
              <a:t>I</a:t>
            </a:r>
            <a:r>
              <a:rPr lang="en-US" sz="4000" dirty="0" smtClean="0"/>
              <a:t>)</a:t>
            </a:r>
            <a:r>
              <a:rPr lang="ru-RU" sz="4000" dirty="0" smtClean="0"/>
              <a:t> </a:t>
            </a:r>
          </a:p>
        </p:txBody>
      </p:sp>
      <p:sp>
        <p:nvSpPr>
          <p:cNvPr id="3080" name="Line 4"/>
          <p:cNvSpPr>
            <a:spLocks noChangeShapeType="1"/>
          </p:cNvSpPr>
          <p:nvPr/>
        </p:nvSpPr>
        <p:spPr bwMode="auto">
          <a:xfrm>
            <a:off x="152400" y="3551238"/>
            <a:ext cx="8610600" cy="0"/>
          </a:xfrm>
          <a:prstGeom prst="line">
            <a:avLst/>
          </a:prstGeom>
          <a:noFill/>
          <a:ln w="50800">
            <a:solidFill>
              <a:schemeClr val="tx1"/>
            </a:solidFill>
            <a:round/>
            <a:headEnd/>
            <a:tailEnd/>
          </a:ln>
        </p:spPr>
        <p:txBody>
          <a:bodyPr/>
          <a:lstStyle/>
          <a:p>
            <a:endParaRPr lang="ru-RU"/>
          </a:p>
        </p:txBody>
      </p:sp>
      <p:sp>
        <p:nvSpPr>
          <p:cNvPr id="3081" name="AutoShape 5"/>
          <p:cNvSpPr>
            <a:spLocks noChangeArrowheads="1"/>
          </p:cNvSpPr>
          <p:nvPr/>
        </p:nvSpPr>
        <p:spPr bwMode="auto">
          <a:xfrm>
            <a:off x="1524000" y="33226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082" name="AutoShape 6"/>
          <p:cNvSpPr>
            <a:spLocks noChangeArrowheads="1"/>
          </p:cNvSpPr>
          <p:nvPr/>
        </p:nvSpPr>
        <p:spPr bwMode="auto">
          <a:xfrm>
            <a:off x="1524000" y="31702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083" name="AutoShape 7"/>
          <p:cNvSpPr>
            <a:spLocks noChangeArrowheads="1"/>
          </p:cNvSpPr>
          <p:nvPr/>
        </p:nvSpPr>
        <p:spPr bwMode="auto">
          <a:xfrm>
            <a:off x="3352800" y="33226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084" name="AutoShape 8"/>
          <p:cNvSpPr>
            <a:spLocks noChangeArrowheads="1"/>
          </p:cNvSpPr>
          <p:nvPr/>
        </p:nvSpPr>
        <p:spPr bwMode="auto">
          <a:xfrm>
            <a:off x="7924800" y="31702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085" name="AutoShape 9"/>
          <p:cNvSpPr>
            <a:spLocks noChangeArrowheads="1"/>
          </p:cNvSpPr>
          <p:nvPr/>
        </p:nvSpPr>
        <p:spPr bwMode="auto">
          <a:xfrm>
            <a:off x="7924800" y="34750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086" name="AutoShape 10"/>
          <p:cNvSpPr>
            <a:spLocks noChangeArrowheads="1"/>
          </p:cNvSpPr>
          <p:nvPr/>
        </p:nvSpPr>
        <p:spPr bwMode="auto">
          <a:xfrm>
            <a:off x="1524000" y="34750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087" name="AutoShape 11"/>
          <p:cNvSpPr>
            <a:spLocks noChangeArrowheads="1"/>
          </p:cNvSpPr>
          <p:nvPr/>
        </p:nvSpPr>
        <p:spPr bwMode="auto">
          <a:xfrm>
            <a:off x="3352800" y="31702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088" name="AutoShape 12"/>
          <p:cNvSpPr>
            <a:spLocks noChangeArrowheads="1"/>
          </p:cNvSpPr>
          <p:nvPr/>
        </p:nvSpPr>
        <p:spPr bwMode="auto">
          <a:xfrm>
            <a:off x="3352800" y="34750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089" name="AutoShape 13"/>
          <p:cNvSpPr>
            <a:spLocks noChangeArrowheads="1"/>
          </p:cNvSpPr>
          <p:nvPr/>
        </p:nvSpPr>
        <p:spPr bwMode="auto">
          <a:xfrm>
            <a:off x="7924800" y="33226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090" name="Rectangle 14"/>
          <p:cNvSpPr>
            <a:spLocks noChangeArrowheads="1"/>
          </p:cNvSpPr>
          <p:nvPr/>
        </p:nvSpPr>
        <p:spPr bwMode="auto">
          <a:xfrm>
            <a:off x="214313" y="2697163"/>
            <a:ext cx="365125" cy="579437"/>
          </a:xfrm>
          <a:prstGeom prst="rect">
            <a:avLst/>
          </a:prstGeom>
          <a:noFill/>
          <a:ln w="9525">
            <a:noFill/>
            <a:miter lim="800000"/>
            <a:headEnd/>
            <a:tailEnd/>
          </a:ln>
        </p:spPr>
        <p:txBody>
          <a:bodyPr wrap="none">
            <a:spAutoFit/>
          </a:bodyPr>
          <a:lstStyle/>
          <a:p>
            <a:r>
              <a:rPr lang="en-US" sz="3200" i="1">
                <a:solidFill>
                  <a:schemeClr val="tx2"/>
                </a:solidFill>
                <a:latin typeface="Times New Roman" pitchFamily="18" charset="0"/>
              </a:rPr>
              <a:t>J</a:t>
            </a:r>
            <a:endParaRPr lang="ru-RU" sz="3200" i="1">
              <a:solidFill>
                <a:schemeClr val="tx2"/>
              </a:solidFill>
              <a:latin typeface="Times New Roman" pitchFamily="18" charset="0"/>
            </a:endParaRPr>
          </a:p>
        </p:txBody>
      </p:sp>
      <p:sp>
        <p:nvSpPr>
          <p:cNvPr id="3091" name="Line 15"/>
          <p:cNvSpPr>
            <a:spLocks noChangeShapeType="1"/>
          </p:cNvSpPr>
          <p:nvPr/>
        </p:nvSpPr>
        <p:spPr bwMode="auto">
          <a:xfrm>
            <a:off x="152400" y="3170238"/>
            <a:ext cx="0" cy="381000"/>
          </a:xfrm>
          <a:prstGeom prst="line">
            <a:avLst/>
          </a:prstGeom>
          <a:noFill/>
          <a:ln w="38100">
            <a:solidFill>
              <a:srgbClr val="0000FF"/>
            </a:solidFill>
            <a:round/>
            <a:headEnd/>
            <a:tailEnd/>
          </a:ln>
        </p:spPr>
        <p:txBody>
          <a:bodyPr/>
          <a:lstStyle/>
          <a:p>
            <a:endParaRPr lang="ru-RU"/>
          </a:p>
        </p:txBody>
      </p:sp>
      <p:sp>
        <p:nvSpPr>
          <p:cNvPr id="3092" name="Line 16"/>
          <p:cNvSpPr>
            <a:spLocks noChangeShapeType="1"/>
          </p:cNvSpPr>
          <p:nvPr/>
        </p:nvSpPr>
        <p:spPr bwMode="auto">
          <a:xfrm>
            <a:off x="1981200" y="3170238"/>
            <a:ext cx="0" cy="381000"/>
          </a:xfrm>
          <a:prstGeom prst="line">
            <a:avLst/>
          </a:prstGeom>
          <a:noFill/>
          <a:ln w="38100">
            <a:solidFill>
              <a:srgbClr val="0000FF"/>
            </a:solidFill>
            <a:round/>
            <a:headEnd/>
            <a:tailEnd/>
          </a:ln>
        </p:spPr>
        <p:txBody>
          <a:bodyPr/>
          <a:lstStyle/>
          <a:p>
            <a:endParaRPr lang="ru-RU"/>
          </a:p>
        </p:txBody>
      </p:sp>
      <p:sp>
        <p:nvSpPr>
          <p:cNvPr id="3093" name="Line 17"/>
          <p:cNvSpPr>
            <a:spLocks noChangeShapeType="1"/>
          </p:cNvSpPr>
          <p:nvPr/>
        </p:nvSpPr>
        <p:spPr bwMode="auto">
          <a:xfrm>
            <a:off x="6477000" y="3170238"/>
            <a:ext cx="0" cy="381000"/>
          </a:xfrm>
          <a:prstGeom prst="line">
            <a:avLst/>
          </a:prstGeom>
          <a:noFill/>
          <a:ln w="38100">
            <a:solidFill>
              <a:srgbClr val="0000FF"/>
            </a:solidFill>
            <a:round/>
            <a:headEnd/>
            <a:tailEnd/>
          </a:ln>
        </p:spPr>
        <p:txBody>
          <a:bodyPr/>
          <a:lstStyle/>
          <a:p>
            <a:endParaRPr lang="ru-RU"/>
          </a:p>
        </p:txBody>
      </p:sp>
      <p:sp>
        <p:nvSpPr>
          <p:cNvPr id="3094" name="Line 18"/>
          <p:cNvSpPr>
            <a:spLocks noChangeShapeType="1"/>
          </p:cNvSpPr>
          <p:nvPr/>
        </p:nvSpPr>
        <p:spPr bwMode="auto">
          <a:xfrm>
            <a:off x="8763000" y="3170238"/>
            <a:ext cx="0" cy="381000"/>
          </a:xfrm>
          <a:prstGeom prst="line">
            <a:avLst/>
          </a:prstGeom>
          <a:noFill/>
          <a:ln w="38100">
            <a:solidFill>
              <a:srgbClr val="0000FF"/>
            </a:solidFill>
            <a:round/>
            <a:headEnd/>
            <a:tailEnd/>
          </a:ln>
        </p:spPr>
        <p:txBody>
          <a:bodyPr/>
          <a:lstStyle/>
          <a:p>
            <a:endParaRPr lang="ru-RU"/>
          </a:p>
        </p:txBody>
      </p:sp>
      <p:sp>
        <p:nvSpPr>
          <p:cNvPr id="3095" name="Line 19"/>
          <p:cNvSpPr>
            <a:spLocks noChangeShapeType="1"/>
          </p:cNvSpPr>
          <p:nvPr/>
        </p:nvSpPr>
        <p:spPr bwMode="auto">
          <a:xfrm>
            <a:off x="3810000" y="3170238"/>
            <a:ext cx="0" cy="381000"/>
          </a:xfrm>
          <a:prstGeom prst="line">
            <a:avLst/>
          </a:prstGeom>
          <a:noFill/>
          <a:ln w="38100">
            <a:solidFill>
              <a:srgbClr val="0000FF"/>
            </a:solidFill>
            <a:round/>
            <a:headEnd/>
            <a:tailEnd/>
          </a:ln>
        </p:spPr>
        <p:txBody>
          <a:bodyPr/>
          <a:lstStyle/>
          <a:p>
            <a:endParaRPr lang="ru-RU"/>
          </a:p>
        </p:txBody>
      </p:sp>
      <p:sp>
        <p:nvSpPr>
          <p:cNvPr id="3096" name="Line 20"/>
          <p:cNvSpPr>
            <a:spLocks noChangeShapeType="1"/>
          </p:cNvSpPr>
          <p:nvPr/>
        </p:nvSpPr>
        <p:spPr bwMode="auto">
          <a:xfrm>
            <a:off x="152400" y="2438400"/>
            <a:ext cx="8610600" cy="0"/>
          </a:xfrm>
          <a:prstGeom prst="line">
            <a:avLst/>
          </a:prstGeom>
          <a:noFill/>
          <a:ln w="50800">
            <a:solidFill>
              <a:schemeClr val="tx1"/>
            </a:solidFill>
            <a:round/>
            <a:headEnd/>
            <a:tailEnd/>
          </a:ln>
        </p:spPr>
        <p:txBody>
          <a:bodyPr/>
          <a:lstStyle/>
          <a:p>
            <a:endParaRPr lang="ru-RU"/>
          </a:p>
        </p:txBody>
      </p:sp>
      <p:sp>
        <p:nvSpPr>
          <p:cNvPr id="3097" name="AutoShape 21"/>
          <p:cNvSpPr>
            <a:spLocks noChangeArrowheads="1"/>
          </p:cNvSpPr>
          <p:nvPr/>
        </p:nvSpPr>
        <p:spPr bwMode="auto">
          <a:xfrm>
            <a:off x="1524000" y="23622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098" name="AutoShape 22"/>
          <p:cNvSpPr>
            <a:spLocks noChangeArrowheads="1"/>
          </p:cNvSpPr>
          <p:nvPr/>
        </p:nvSpPr>
        <p:spPr bwMode="auto">
          <a:xfrm>
            <a:off x="381000" y="23622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099" name="AutoShape 23"/>
          <p:cNvSpPr>
            <a:spLocks noChangeArrowheads="1"/>
          </p:cNvSpPr>
          <p:nvPr/>
        </p:nvSpPr>
        <p:spPr bwMode="auto">
          <a:xfrm>
            <a:off x="3352800" y="23622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100" name="AutoShape 24"/>
          <p:cNvSpPr>
            <a:spLocks noChangeArrowheads="1"/>
          </p:cNvSpPr>
          <p:nvPr/>
        </p:nvSpPr>
        <p:spPr bwMode="auto">
          <a:xfrm>
            <a:off x="6629400" y="23622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101" name="AutoShape 25"/>
          <p:cNvSpPr>
            <a:spLocks noChangeArrowheads="1"/>
          </p:cNvSpPr>
          <p:nvPr/>
        </p:nvSpPr>
        <p:spPr bwMode="auto">
          <a:xfrm>
            <a:off x="7924800" y="23622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102" name="AutoShape 26"/>
          <p:cNvSpPr>
            <a:spLocks noChangeArrowheads="1"/>
          </p:cNvSpPr>
          <p:nvPr/>
        </p:nvSpPr>
        <p:spPr bwMode="auto">
          <a:xfrm>
            <a:off x="914400" y="23622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103" name="AutoShape 27"/>
          <p:cNvSpPr>
            <a:spLocks noChangeArrowheads="1"/>
          </p:cNvSpPr>
          <p:nvPr/>
        </p:nvSpPr>
        <p:spPr bwMode="auto">
          <a:xfrm>
            <a:off x="2895600" y="23622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104" name="AutoShape 28"/>
          <p:cNvSpPr>
            <a:spLocks noChangeArrowheads="1"/>
          </p:cNvSpPr>
          <p:nvPr/>
        </p:nvSpPr>
        <p:spPr bwMode="auto">
          <a:xfrm>
            <a:off x="2286000" y="23622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105" name="AutoShape 29"/>
          <p:cNvSpPr>
            <a:spLocks noChangeArrowheads="1"/>
          </p:cNvSpPr>
          <p:nvPr/>
        </p:nvSpPr>
        <p:spPr bwMode="auto">
          <a:xfrm>
            <a:off x="7239000" y="2362200"/>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106" name="Rectangle 30"/>
          <p:cNvSpPr>
            <a:spLocks noChangeArrowheads="1"/>
          </p:cNvSpPr>
          <p:nvPr/>
        </p:nvSpPr>
        <p:spPr bwMode="auto">
          <a:xfrm>
            <a:off x="214313" y="1554163"/>
            <a:ext cx="319087" cy="579437"/>
          </a:xfrm>
          <a:prstGeom prst="rect">
            <a:avLst/>
          </a:prstGeom>
          <a:noFill/>
          <a:ln w="9525">
            <a:noFill/>
            <a:miter lim="800000"/>
            <a:headEnd/>
            <a:tailEnd/>
          </a:ln>
        </p:spPr>
        <p:txBody>
          <a:bodyPr wrap="none">
            <a:spAutoFit/>
          </a:bodyPr>
          <a:lstStyle/>
          <a:p>
            <a:r>
              <a:rPr lang="en-US" sz="3200" i="1">
                <a:solidFill>
                  <a:schemeClr val="tx2"/>
                </a:solidFill>
                <a:latin typeface="Times New Roman" pitchFamily="18" charset="0"/>
              </a:rPr>
              <a:t>I</a:t>
            </a:r>
            <a:endParaRPr lang="ru-RU" sz="3200" i="1">
              <a:solidFill>
                <a:schemeClr val="tx2"/>
              </a:solidFill>
              <a:latin typeface="Times New Roman" pitchFamily="18" charset="0"/>
            </a:endParaRPr>
          </a:p>
        </p:txBody>
      </p:sp>
      <p:sp>
        <p:nvSpPr>
          <p:cNvPr id="3107" name="Line 31"/>
          <p:cNvSpPr>
            <a:spLocks noChangeShapeType="1"/>
          </p:cNvSpPr>
          <p:nvPr/>
        </p:nvSpPr>
        <p:spPr bwMode="auto">
          <a:xfrm>
            <a:off x="152400" y="2057400"/>
            <a:ext cx="0" cy="381000"/>
          </a:xfrm>
          <a:prstGeom prst="line">
            <a:avLst/>
          </a:prstGeom>
          <a:noFill/>
          <a:ln w="38100">
            <a:solidFill>
              <a:srgbClr val="0000FF"/>
            </a:solidFill>
            <a:round/>
            <a:headEnd/>
            <a:tailEnd/>
          </a:ln>
        </p:spPr>
        <p:txBody>
          <a:bodyPr/>
          <a:lstStyle/>
          <a:p>
            <a:endParaRPr lang="ru-RU"/>
          </a:p>
        </p:txBody>
      </p:sp>
      <p:sp>
        <p:nvSpPr>
          <p:cNvPr id="3108" name="Line 32"/>
          <p:cNvSpPr>
            <a:spLocks noChangeShapeType="1"/>
          </p:cNvSpPr>
          <p:nvPr/>
        </p:nvSpPr>
        <p:spPr bwMode="auto">
          <a:xfrm>
            <a:off x="1981200" y="2057400"/>
            <a:ext cx="0" cy="381000"/>
          </a:xfrm>
          <a:prstGeom prst="line">
            <a:avLst/>
          </a:prstGeom>
          <a:noFill/>
          <a:ln w="38100">
            <a:solidFill>
              <a:srgbClr val="0000FF"/>
            </a:solidFill>
            <a:round/>
            <a:headEnd/>
            <a:tailEnd/>
          </a:ln>
        </p:spPr>
        <p:txBody>
          <a:bodyPr/>
          <a:lstStyle/>
          <a:p>
            <a:endParaRPr lang="ru-RU"/>
          </a:p>
        </p:txBody>
      </p:sp>
      <p:sp>
        <p:nvSpPr>
          <p:cNvPr id="3109" name="Line 33"/>
          <p:cNvSpPr>
            <a:spLocks noChangeShapeType="1"/>
          </p:cNvSpPr>
          <p:nvPr/>
        </p:nvSpPr>
        <p:spPr bwMode="auto">
          <a:xfrm>
            <a:off x="6477000" y="2057400"/>
            <a:ext cx="0" cy="381000"/>
          </a:xfrm>
          <a:prstGeom prst="line">
            <a:avLst/>
          </a:prstGeom>
          <a:noFill/>
          <a:ln w="38100">
            <a:solidFill>
              <a:srgbClr val="0000FF"/>
            </a:solidFill>
            <a:round/>
            <a:headEnd/>
            <a:tailEnd/>
          </a:ln>
        </p:spPr>
        <p:txBody>
          <a:bodyPr/>
          <a:lstStyle/>
          <a:p>
            <a:endParaRPr lang="ru-RU"/>
          </a:p>
        </p:txBody>
      </p:sp>
      <p:sp>
        <p:nvSpPr>
          <p:cNvPr id="3110" name="Line 34"/>
          <p:cNvSpPr>
            <a:spLocks noChangeShapeType="1"/>
          </p:cNvSpPr>
          <p:nvPr/>
        </p:nvSpPr>
        <p:spPr bwMode="auto">
          <a:xfrm>
            <a:off x="8763000" y="2057400"/>
            <a:ext cx="0" cy="381000"/>
          </a:xfrm>
          <a:prstGeom prst="line">
            <a:avLst/>
          </a:prstGeom>
          <a:noFill/>
          <a:ln w="38100">
            <a:solidFill>
              <a:srgbClr val="0000FF"/>
            </a:solidFill>
            <a:round/>
            <a:headEnd/>
            <a:tailEnd/>
          </a:ln>
        </p:spPr>
        <p:txBody>
          <a:bodyPr/>
          <a:lstStyle/>
          <a:p>
            <a:endParaRPr lang="ru-RU"/>
          </a:p>
        </p:txBody>
      </p:sp>
      <p:sp>
        <p:nvSpPr>
          <p:cNvPr id="3111" name="Line 35"/>
          <p:cNvSpPr>
            <a:spLocks noChangeShapeType="1"/>
          </p:cNvSpPr>
          <p:nvPr/>
        </p:nvSpPr>
        <p:spPr bwMode="auto">
          <a:xfrm>
            <a:off x="3810000" y="2057400"/>
            <a:ext cx="0" cy="381000"/>
          </a:xfrm>
          <a:prstGeom prst="line">
            <a:avLst/>
          </a:prstGeom>
          <a:noFill/>
          <a:ln w="38100">
            <a:solidFill>
              <a:srgbClr val="0000FF"/>
            </a:solidFill>
            <a:round/>
            <a:headEnd/>
            <a:tailEnd/>
          </a:ln>
        </p:spPr>
        <p:txBody>
          <a:bodyPr/>
          <a:lstStyle/>
          <a:p>
            <a:endParaRPr lang="ru-RU"/>
          </a:p>
        </p:txBody>
      </p:sp>
      <p:sp>
        <p:nvSpPr>
          <p:cNvPr id="3112" name="Line 36"/>
          <p:cNvSpPr>
            <a:spLocks noChangeShapeType="1"/>
          </p:cNvSpPr>
          <p:nvPr/>
        </p:nvSpPr>
        <p:spPr bwMode="auto">
          <a:xfrm>
            <a:off x="152400" y="4618038"/>
            <a:ext cx="8610600" cy="0"/>
          </a:xfrm>
          <a:prstGeom prst="line">
            <a:avLst/>
          </a:prstGeom>
          <a:noFill/>
          <a:ln w="50800">
            <a:solidFill>
              <a:schemeClr val="tx1"/>
            </a:solidFill>
            <a:round/>
            <a:headEnd/>
            <a:tailEnd/>
          </a:ln>
        </p:spPr>
        <p:txBody>
          <a:bodyPr/>
          <a:lstStyle/>
          <a:p>
            <a:endParaRPr lang="ru-RU"/>
          </a:p>
        </p:txBody>
      </p:sp>
      <p:sp>
        <p:nvSpPr>
          <p:cNvPr id="3113" name="AutoShape 37"/>
          <p:cNvSpPr>
            <a:spLocks noChangeArrowheads="1"/>
          </p:cNvSpPr>
          <p:nvPr/>
        </p:nvSpPr>
        <p:spPr bwMode="auto">
          <a:xfrm>
            <a:off x="381000" y="43894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114" name="AutoShape 38"/>
          <p:cNvSpPr>
            <a:spLocks noChangeArrowheads="1"/>
          </p:cNvSpPr>
          <p:nvPr/>
        </p:nvSpPr>
        <p:spPr bwMode="auto">
          <a:xfrm>
            <a:off x="381000" y="42370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115" name="AutoShape 39"/>
          <p:cNvSpPr>
            <a:spLocks noChangeArrowheads="1"/>
          </p:cNvSpPr>
          <p:nvPr/>
        </p:nvSpPr>
        <p:spPr bwMode="auto">
          <a:xfrm>
            <a:off x="2286000" y="43894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116" name="AutoShape 40"/>
          <p:cNvSpPr>
            <a:spLocks noChangeArrowheads="1"/>
          </p:cNvSpPr>
          <p:nvPr/>
        </p:nvSpPr>
        <p:spPr bwMode="auto">
          <a:xfrm>
            <a:off x="6629400" y="42370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117" name="AutoShape 41"/>
          <p:cNvSpPr>
            <a:spLocks noChangeArrowheads="1"/>
          </p:cNvSpPr>
          <p:nvPr/>
        </p:nvSpPr>
        <p:spPr bwMode="auto">
          <a:xfrm>
            <a:off x="6629400" y="45418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118" name="AutoShape 42"/>
          <p:cNvSpPr>
            <a:spLocks noChangeArrowheads="1"/>
          </p:cNvSpPr>
          <p:nvPr/>
        </p:nvSpPr>
        <p:spPr bwMode="auto">
          <a:xfrm>
            <a:off x="381000" y="45418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119" name="AutoShape 43"/>
          <p:cNvSpPr>
            <a:spLocks noChangeArrowheads="1"/>
          </p:cNvSpPr>
          <p:nvPr/>
        </p:nvSpPr>
        <p:spPr bwMode="auto">
          <a:xfrm>
            <a:off x="2286000" y="42370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120" name="AutoShape 44"/>
          <p:cNvSpPr>
            <a:spLocks noChangeArrowheads="1"/>
          </p:cNvSpPr>
          <p:nvPr/>
        </p:nvSpPr>
        <p:spPr bwMode="auto">
          <a:xfrm>
            <a:off x="2286000" y="45418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121" name="AutoShape 45"/>
          <p:cNvSpPr>
            <a:spLocks noChangeArrowheads="1"/>
          </p:cNvSpPr>
          <p:nvPr/>
        </p:nvSpPr>
        <p:spPr bwMode="auto">
          <a:xfrm>
            <a:off x="6629400" y="4389438"/>
            <a:ext cx="228600" cy="1524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3122" name="Rectangle 46"/>
          <p:cNvSpPr>
            <a:spLocks noChangeArrowheads="1"/>
          </p:cNvSpPr>
          <p:nvPr/>
        </p:nvSpPr>
        <p:spPr bwMode="auto">
          <a:xfrm>
            <a:off x="76200" y="3733800"/>
            <a:ext cx="454025" cy="579438"/>
          </a:xfrm>
          <a:prstGeom prst="rect">
            <a:avLst/>
          </a:prstGeom>
          <a:noFill/>
          <a:ln w="9525">
            <a:noFill/>
            <a:miter lim="800000"/>
            <a:headEnd/>
            <a:tailEnd/>
          </a:ln>
        </p:spPr>
        <p:txBody>
          <a:bodyPr wrap="none">
            <a:spAutoFit/>
          </a:bodyPr>
          <a:lstStyle/>
          <a:p>
            <a:r>
              <a:rPr lang="en-US" sz="3200" i="1">
                <a:solidFill>
                  <a:schemeClr val="tx2"/>
                </a:solidFill>
                <a:latin typeface="Times New Roman" pitchFamily="18" charset="0"/>
              </a:rPr>
              <a:t>J</a:t>
            </a:r>
            <a:r>
              <a:rPr lang="en-US" sz="3200" i="1">
                <a:solidFill>
                  <a:schemeClr val="tx2"/>
                </a:solidFill>
                <a:latin typeface="Times New Roman" pitchFamily="18" charset="0"/>
                <a:cs typeface="Times New Roman" pitchFamily="18" charset="0"/>
              </a:rPr>
              <a:t>′</a:t>
            </a:r>
          </a:p>
        </p:txBody>
      </p:sp>
      <p:sp>
        <p:nvSpPr>
          <p:cNvPr id="3123" name="Line 47"/>
          <p:cNvSpPr>
            <a:spLocks noChangeShapeType="1"/>
          </p:cNvSpPr>
          <p:nvPr/>
        </p:nvSpPr>
        <p:spPr bwMode="auto">
          <a:xfrm>
            <a:off x="152400" y="4237038"/>
            <a:ext cx="0" cy="381000"/>
          </a:xfrm>
          <a:prstGeom prst="line">
            <a:avLst/>
          </a:prstGeom>
          <a:noFill/>
          <a:ln w="38100">
            <a:solidFill>
              <a:srgbClr val="0000FF"/>
            </a:solidFill>
            <a:round/>
            <a:headEnd/>
            <a:tailEnd/>
          </a:ln>
        </p:spPr>
        <p:txBody>
          <a:bodyPr/>
          <a:lstStyle/>
          <a:p>
            <a:endParaRPr lang="ru-RU"/>
          </a:p>
        </p:txBody>
      </p:sp>
      <p:sp>
        <p:nvSpPr>
          <p:cNvPr id="3124" name="Line 48"/>
          <p:cNvSpPr>
            <a:spLocks noChangeShapeType="1"/>
          </p:cNvSpPr>
          <p:nvPr/>
        </p:nvSpPr>
        <p:spPr bwMode="auto">
          <a:xfrm>
            <a:off x="1981200" y="4237038"/>
            <a:ext cx="0" cy="381000"/>
          </a:xfrm>
          <a:prstGeom prst="line">
            <a:avLst/>
          </a:prstGeom>
          <a:noFill/>
          <a:ln w="38100">
            <a:solidFill>
              <a:srgbClr val="0000FF"/>
            </a:solidFill>
            <a:round/>
            <a:headEnd/>
            <a:tailEnd/>
          </a:ln>
        </p:spPr>
        <p:txBody>
          <a:bodyPr/>
          <a:lstStyle/>
          <a:p>
            <a:endParaRPr lang="ru-RU"/>
          </a:p>
        </p:txBody>
      </p:sp>
      <p:sp>
        <p:nvSpPr>
          <p:cNvPr id="3125" name="Line 49"/>
          <p:cNvSpPr>
            <a:spLocks noChangeShapeType="1"/>
          </p:cNvSpPr>
          <p:nvPr/>
        </p:nvSpPr>
        <p:spPr bwMode="auto">
          <a:xfrm>
            <a:off x="6477000" y="4237038"/>
            <a:ext cx="0" cy="381000"/>
          </a:xfrm>
          <a:prstGeom prst="line">
            <a:avLst/>
          </a:prstGeom>
          <a:noFill/>
          <a:ln w="38100">
            <a:solidFill>
              <a:srgbClr val="0000FF"/>
            </a:solidFill>
            <a:round/>
            <a:headEnd/>
            <a:tailEnd/>
          </a:ln>
        </p:spPr>
        <p:txBody>
          <a:bodyPr/>
          <a:lstStyle/>
          <a:p>
            <a:endParaRPr lang="ru-RU"/>
          </a:p>
        </p:txBody>
      </p:sp>
      <p:sp>
        <p:nvSpPr>
          <p:cNvPr id="3126" name="Line 50"/>
          <p:cNvSpPr>
            <a:spLocks noChangeShapeType="1"/>
          </p:cNvSpPr>
          <p:nvPr/>
        </p:nvSpPr>
        <p:spPr bwMode="auto">
          <a:xfrm>
            <a:off x="8763000" y="4237038"/>
            <a:ext cx="0" cy="381000"/>
          </a:xfrm>
          <a:prstGeom prst="line">
            <a:avLst/>
          </a:prstGeom>
          <a:noFill/>
          <a:ln w="38100">
            <a:solidFill>
              <a:srgbClr val="0000FF"/>
            </a:solidFill>
            <a:round/>
            <a:headEnd/>
            <a:tailEnd/>
          </a:ln>
        </p:spPr>
        <p:txBody>
          <a:bodyPr/>
          <a:lstStyle/>
          <a:p>
            <a:endParaRPr lang="ru-RU"/>
          </a:p>
        </p:txBody>
      </p:sp>
      <p:sp>
        <p:nvSpPr>
          <p:cNvPr id="3127" name="Line 51"/>
          <p:cNvSpPr>
            <a:spLocks noChangeShapeType="1"/>
          </p:cNvSpPr>
          <p:nvPr/>
        </p:nvSpPr>
        <p:spPr bwMode="auto">
          <a:xfrm>
            <a:off x="3810000" y="4237038"/>
            <a:ext cx="0" cy="381000"/>
          </a:xfrm>
          <a:prstGeom prst="line">
            <a:avLst/>
          </a:prstGeom>
          <a:noFill/>
          <a:ln w="38100">
            <a:solidFill>
              <a:srgbClr val="0000FF"/>
            </a:solidFill>
            <a:round/>
            <a:headEnd/>
            <a:tailEnd/>
          </a:ln>
        </p:spPr>
        <p:txBody>
          <a:bodyPr/>
          <a:lstStyle/>
          <a:p>
            <a:endParaRPr lang="ru-RU"/>
          </a:p>
        </p:txBody>
      </p:sp>
      <p:graphicFrame>
        <p:nvGraphicFramePr>
          <p:cNvPr id="3074" name="Object 52"/>
          <p:cNvGraphicFramePr>
            <a:graphicFrameLocks noChangeAspect="1"/>
          </p:cNvGraphicFramePr>
          <p:nvPr/>
        </p:nvGraphicFramePr>
        <p:xfrm>
          <a:off x="304800" y="5257800"/>
          <a:ext cx="2324100" cy="355600"/>
        </p:xfrm>
        <a:graphic>
          <a:graphicData uri="http://schemas.openxmlformats.org/presentationml/2006/ole">
            <p:oleObj spid="_x0000_s3074" name="Формула" r:id="rId3" imgW="2323800" imgH="355320" progId="Equation.3">
              <p:embed/>
            </p:oleObj>
          </a:graphicData>
        </a:graphic>
      </p:graphicFrame>
      <p:sp>
        <p:nvSpPr>
          <p:cNvPr id="3128" name="Line 53"/>
          <p:cNvSpPr>
            <a:spLocks noChangeShapeType="1"/>
          </p:cNvSpPr>
          <p:nvPr/>
        </p:nvSpPr>
        <p:spPr bwMode="auto">
          <a:xfrm>
            <a:off x="1676400" y="3657600"/>
            <a:ext cx="609600" cy="609600"/>
          </a:xfrm>
          <a:prstGeom prst="line">
            <a:avLst/>
          </a:prstGeom>
          <a:noFill/>
          <a:ln w="28575">
            <a:solidFill>
              <a:srgbClr val="FF6600"/>
            </a:solidFill>
            <a:round/>
            <a:headEnd/>
            <a:tailEnd type="triangle" w="med" len="med"/>
          </a:ln>
        </p:spPr>
        <p:txBody>
          <a:bodyPr/>
          <a:lstStyle/>
          <a:p>
            <a:endParaRPr lang="ru-RU"/>
          </a:p>
        </p:txBody>
      </p:sp>
      <p:sp>
        <p:nvSpPr>
          <p:cNvPr id="3129" name="Line 54"/>
          <p:cNvSpPr>
            <a:spLocks noChangeShapeType="1"/>
          </p:cNvSpPr>
          <p:nvPr/>
        </p:nvSpPr>
        <p:spPr bwMode="auto">
          <a:xfrm>
            <a:off x="3505200" y="3657600"/>
            <a:ext cx="609600" cy="609600"/>
          </a:xfrm>
          <a:prstGeom prst="line">
            <a:avLst/>
          </a:prstGeom>
          <a:noFill/>
          <a:ln w="28575">
            <a:solidFill>
              <a:srgbClr val="FF6600"/>
            </a:solidFill>
            <a:round/>
            <a:headEnd/>
            <a:tailEnd type="triangle" w="med" len="med"/>
          </a:ln>
        </p:spPr>
        <p:txBody>
          <a:bodyPr/>
          <a:lstStyle/>
          <a:p>
            <a:endParaRPr lang="ru-RU"/>
          </a:p>
        </p:txBody>
      </p:sp>
      <p:graphicFrame>
        <p:nvGraphicFramePr>
          <p:cNvPr id="3075" name="Object 55"/>
          <p:cNvGraphicFramePr>
            <a:graphicFrameLocks noChangeAspect="1"/>
          </p:cNvGraphicFramePr>
          <p:nvPr/>
        </p:nvGraphicFramePr>
        <p:xfrm>
          <a:off x="3403600" y="5257800"/>
          <a:ext cx="4597400" cy="368300"/>
        </p:xfrm>
        <a:graphic>
          <a:graphicData uri="http://schemas.openxmlformats.org/presentationml/2006/ole">
            <p:oleObj spid="_x0000_s3075" name="Формула" r:id="rId4" imgW="4597200" imgH="368280" progId="Equation.3">
              <p:embed/>
            </p:oleObj>
          </a:graphicData>
        </a:graphic>
      </p:graphicFrame>
      <p:sp>
        <p:nvSpPr>
          <p:cNvPr id="3130" name="Oval 56"/>
          <p:cNvSpPr>
            <a:spLocks noChangeArrowheads="1"/>
          </p:cNvSpPr>
          <p:nvPr/>
        </p:nvSpPr>
        <p:spPr bwMode="auto">
          <a:xfrm>
            <a:off x="7772400" y="3048000"/>
            <a:ext cx="533400" cy="685800"/>
          </a:xfrm>
          <a:prstGeom prst="ellipse">
            <a:avLst/>
          </a:prstGeom>
          <a:noFill/>
          <a:ln w="28575">
            <a:solidFill>
              <a:srgbClr val="FF6600"/>
            </a:solidFill>
            <a:round/>
            <a:headEnd/>
            <a:tailEnd/>
          </a:ln>
        </p:spPr>
        <p:txBody>
          <a:bodyPr wrap="none" anchor="ctr"/>
          <a:lstStyle/>
          <a:p>
            <a:endParaRPr lang="ru-RU"/>
          </a:p>
        </p:txBody>
      </p:sp>
      <p:graphicFrame>
        <p:nvGraphicFramePr>
          <p:cNvPr id="3076" name="Object 57"/>
          <p:cNvGraphicFramePr>
            <a:graphicFrameLocks noChangeAspect="1"/>
          </p:cNvGraphicFramePr>
          <p:nvPr/>
        </p:nvGraphicFramePr>
        <p:xfrm>
          <a:off x="304800" y="5892800"/>
          <a:ext cx="1612900" cy="355600"/>
        </p:xfrm>
        <a:graphic>
          <a:graphicData uri="http://schemas.openxmlformats.org/presentationml/2006/ole">
            <p:oleObj spid="_x0000_s3076" name="Формула" r:id="rId5" imgW="1612800" imgH="355320" progId="Equation.3">
              <p:embed/>
            </p:oleObj>
          </a:graphicData>
        </a:graphic>
      </p:graphicFrame>
      <p:graphicFrame>
        <p:nvGraphicFramePr>
          <p:cNvPr id="3077" name="Object 58"/>
          <p:cNvGraphicFramePr>
            <a:graphicFrameLocks noChangeAspect="1"/>
          </p:cNvGraphicFramePr>
          <p:nvPr/>
        </p:nvGraphicFramePr>
        <p:xfrm>
          <a:off x="2647950" y="5867400"/>
          <a:ext cx="2400300" cy="406400"/>
        </p:xfrm>
        <a:graphic>
          <a:graphicData uri="http://schemas.openxmlformats.org/presentationml/2006/ole">
            <p:oleObj spid="_x0000_s3077" name="Формула" r:id="rId6" imgW="2400120" imgH="406080" progId="Equation.3">
              <p:embed/>
            </p:oleObj>
          </a:graphicData>
        </a:graphic>
      </p:graphicFrame>
      <p:sp>
        <p:nvSpPr>
          <p:cNvPr id="3131" name="AutoShape 59"/>
          <p:cNvSpPr>
            <a:spLocks noChangeArrowheads="1"/>
          </p:cNvSpPr>
          <p:nvPr/>
        </p:nvSpPr>
        <p:spPr bwMode="auto">
          <a:xfrm>
            <a:off x="2057400" y="5943600"/>
            <a:ext cx="457200" cy="333375"/>
          </a:xfrm>
          <a:prstGeom prst="rightArrow">
            <a:avLst>
              <a:gd name="adj1" fmla="val 50000"/>
              <a:gd name="adj2" fmla="val 34286"/>
            </a:avLst>
          </a:prstGeom>
          <a:solidFill>
            <a:srgbClr val="FFFF00"/>
          </a:solidFill>
          <a:ln w="9525">
            <a:solidFill>
              <a:schemeClr val="tx1"/>
            </a:solidFill>
            <a:miter lim="800000"/>
            <a:headEnd/>
            <a:tailEnd/>
          </a:ln>
        </p:spPr>
        <p:txBody>
          <a:bodyPr wrap="none" anchor="ctr"/>
          <a:lstStyle/>
          <a:p>
            <a:endParaRPr lang="ru-RU"/>
          </a:p>
        </p:txBody>
      </p:sp>
      <p:sp>
        <p:nvSpPr>
          <p:cNvPr id="3132" name="AutoShape 60"/>
          <p:cNvSpPr>
            <a:spLocks noChangeArrowheads="1"/>
          </p:cNvSpPr>
          <p:nvPr/>
        </p:nvSpPr>
        <p:spPr bwMode="auto">
          <a:xfrm>
            <a:off x="5181600" y="5943600"/>
            <a:ext cx="533400" cy="333375"/>
          </a:xfrm>
          <a:prstGeom prst="rightArrow">
            <a:avLst>
              <a:gd name="adj1" fmla="val 50000"/>
              <a:gd name="adj2" fmla="val 40000"/>
            </a:avLst>
          </a:prstGeom>
          <a:solidFill>
            <a:srgbClr val="FF66FF"/>
          </a:solidFill>
          <a:ln w="9525">
            <a:solidFill>
              <a:schemeClr val="tx1"/>
            </a:solidFill>
            <a:miter lim="800000"/>
            <a:headEnd/>
            <a:tailEnd/>
          </a:ln>
        </p:spPr>
        <p:txBody>
          <a:bodyPr wrap="none" anchor="ctr"/>
          <a:lstStyle/>
          <a:p>
            <a:endParaRPr lang="ru-RU"/>
          </a:p>
        </p:txBody>
      </p:sp>
      <p:graphicFrame>
        <p:nvGraphicFramePr>
          <p:cNvPr id="3078" name="Object 61"/>
          <p:cNvGraphicFramePr>
            <a:graphicFrameLocks noChangeAspect="1"/>
          </p:cNvGraphicFramePr>
          <p:nvPr/>
        </p:nvGraphicFramePr>
        <p:xfrm>
          <a:off x="5842000" y="5892800"/>
          <a:ext cx="2997200" cy="355600"/>
        </p:xfrm>
        <a:graphic>
          <a:graphicData uri="http://schemas.openxmlformats.org/presentationml/2006/ole">
            <p:oleObj spid="_x0000_s3078" name="Формула" r:id="rId7" imgW="2997000" imgH="355320" progId="Equation.3">
              <p:embed/>
            </p:oleObj>
          </a:graphicData>
        </a:graphic>
      </p:graphicFrame>
      <p:sp>
        <p:nvSpPr>
          <p:cNvPr id="3133" name="AutoShape 63"/>
          <p:cNvSpPr>
            <a:spLocks noChangeArrowheads="1"/>
          </p:cNvSpPr>
          <p:nvPr/>
        </p:nvSpPr>
        <p:spPr bwMode="auto">
          <a:xfrm rot="5400000">
            <a:off x="8266906" y="5295107"/>
            <a:ext cx="382587" cy="609600"/>
          </a:xfrm>
          <a:custGeom>
            <a:avLst/>
            <a:gdLst>
              <a:gd name="T0" fmla="*/ 3936342 w 21600"/>
              <a:gd name="T1" fmla="*/ 0 h 21600"/>
              <a:gd name="T2" fmla="*/ 3936342 w 21600"/>
              <a:gd name="T3" fmla="*/ 9683778 h 21600"/>
              <a:gd name="T4" fmla="*/ 704952 w 21600"/>
              <a:gd name="T5" fmla="*/ 17204267 h 21600"/>
              <a:gd name="T6" fmla="*/ 6776519 w 21600"/>
              <a:gd name="T7" fmla="*/ 4841889 h 21600"/>
              <a:gd name="T8" fmla="*/ 17694720 60000 65536"/>
              <a:gd name="T9" fmla="*/ 5898240 60000 65536"/>
              <a:gd name="T10" fmla="*/ 5898240 60000 65536"/>
              <a:gd name="T11" fmla="*/ 0 60000 65536"/>
              <a:gd name="T12" fmla="*/ 12427 w 21600"/>
              <a:gd name="T13" fmla="*/ 3881 h 21600"/>
              <a:gd name="T14" fmla="*/ 18327 w 21600"/>
              <a:gd name="T15" fmla="*/ 8277 h 21600"/>
            </a:gdLst>
            <a:ahLst/>
            <a:cxnLst>
              <a:cxn ang="T8">
                <a:pos x="T0" y="T1"/>
              </a:cxn>
              <a:cxn ang="T9">
                <a:pos x="T2" y="T3"/>
              </a:cxn>
              <a:cxn ang="T10">
                <a:pos x="T4" y="T5"/>
              </a:cxn>
              <a:cxn ang="T11">
                <a:pos x="T6" y="T7"/>
              </a:cxn>
            </a:cxnLst>
            <a:rect l="T12" t="T13" r="T14" b="T15"/>
            <a:pathLst>
              <a:path w="21600" h="21600">
                <a:moveTo>
                  <a:pt x="21600" y="6079"/>
                </a:moveTo>
                <a:lnTo>
                  <a:pt x="12547" y="0"/>
                </a:lnTo>
                <a:lnTo>
                  <a:pt x="12547" y="3881"/>
                </a:lnTo>
                <a:lnTo>
                  <a:pt x="12427" y="3881"/>
                </a:lnTo>
                <a:cubicBezTo>
                  <a:pt x="5564" y="3881"/>
                  <a:pt x="0" y="7587"/>
                  <a:pt x="0" y="12158"/>
                </a:cubicBezTo>
                <a:lnTo>
                  <a:pt x="0" y="21600"/>
                </a:lnTo>
                <a:lnTo>
                  <a:pt x="4493" y="21600"/>
                </a:lnTo>
                <a:lnTo>
                  <a:pt x="4493" y="12158"/>
                </a:lnTo>
                <a:cubicBezTo>
                  <a:pt x="4493" y="10015"/>
                  <a:pt x="8045" y="8277"/>
                  <a:pt x="12427" y="8277"/>
                </a:cubicBezTo>
                <a:lnTo>
                  <a:pt x="12547" y="8277"/>
                </a:lnTo>
                <a:lnTo>
                  <a:pt x="12547" y="12158"/>
                </a:lnTo>
                <a:close/>
              </a:path>
            </a:pathLst>
          </a:custGeom>
          <a:solidFill>
            <a:srgbClr val="FF66FF"/>
          </a:solidFill>
          <a:ln w="9525">
            <a:solidFill>
              <a:schemeClr val="tx1"/>
            </a:solidFill>
            <a:miter lim="800000"/>
            <a:headEnd/>
            <a:tailEnd/>
          </a:ln>
        </p:spPr>
        <p:txBody>
          <a:bodyPr wrap="none" anchor="ctr"/>
          <a:lstStyle/>
          <a:p>
            <a:endParaRPr lang="ru-R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4000" dirty="0" err="1" smtClean="0"/>
              <a:t>Fernandes</a:t>
            </a:r>
            <a:r>
              <a:rPr lang="en-US" sz="4000" dirty="0" smtClean="0"/>
              <a:t> de la Vega and </a:t>
            </a:r>
            <a:r>
              <a:rPr lang="en-US" sz="4000" dirty="0" err="1" smtClean="0"/>
              <a:t>Lueker</a:t>
            </a:r>
            <a:r>
              <a:rPr lang="en-US" sz="4000" dirty="0" smtClean="0"/>
              <a:t> Algorithm</a:t>
            </a:r>
            <a:endParaRPr lang="en-US" sz="4000" dirty="0" smtClean="0"/>
          </a:p>
        </p:txBody>
      </p:sp>
      <p:sp>
        <p:nvSpPr>
          <p:cNvPr id="20483" name="Rectangle 3"/>
          <p:cNvSpPr>
            <a:spLocks noGrp="1" noChangeArrowheads="1"/>
          </p:cNvSpPr>
          <p:nvPr>
            <p:ph type="body" idx="1"/>
          </p:nvPr>
        </p:nvSpPr>
        <p:spPr/>
        <p:txBody>
          <a:bodyPr/>
          <a:lstStyle/>
          <a:p>
            <a:pPr marL="609600" indent="-609600">
              <a:spcBef>
                <a:spcPct val="0"/>
              </a:spcBef>
              <a:buFontTx/>
              <a:buNone/>
            </a:pPr>
            <a:r>
              <a:rPr lang="en-US" sz="2800" b="1" dirty="0" smtClean="0"/>
              <a:t>Input </a:t>
            </a:r>
            <a:r>
              <a:rPr lang="en-US" sz="2800" dirty="0" smtClean="0"/>
              <a:t>(</a:t>
            </a:r>
            <a:r>
              <a:rPr lang="en-US" sz="2800" i="1" dirty="0" smtClean="0"/>
              <a:t>a</a:t>
            </a:r>
            <a:r>
              <a:rPr lang="en-US" sz="2800" baseline="-25000" dirty="0" smtClean="0"/>
              <a:t>1</a:t>
            </a:r>
            <a:r>
              <a:rPr lang="en-US" sz="2800" dirty="0" smtClean="0"/>
              <a:t>,…,</a:t>
            </a:r>
            <a:r>
              <a:rPr lang="en-US" sz="2800" i="1" dirty="0" smtClean="0"/>
              <a:t>a</a:t>
            </a:r>
            <a:r>
              <a:rPr lang="en-US" sz="2800" i="1" baseline="-25000" dirty="0" smtClean="0"/>
              <a:t>n</a:t>
            </a:r>
            <a:r>
              <a:rPr lang="en-US" sz="2800" dirty="0" smtClean="0">
                <a:cs typeface="Times New Roman" pitchFamily="18" charset="0"/>
              </a:rPr>
              <a:t>)</a:t>
            </a:r>
            <a:endParaRPr lang="en-US" sz="2800" dirty="0" smtClean="0"/>
          </a:p>
          <a:p>
            <a:pPr marL="609600" indent="-609600">
              <a:spcBef>
                <a:spcPct val="0"/>
              </a:spcBef>
              <a:buFontTx/>
              <a:buAutoNum type="arabicParenR"/>
            </a:pPr>
            <a:r>
              <a:rPr lang="ru-RU" sz="2800" dirty="0" smtClean="0"/>
              <a:t> </a:t>
            </a:r>
            <a:r>
              <a:rPr lang="en-US" sz="2800" dirty="0" smtClean="0"/>
              <a:t>Remove items of size less than </a:t>
            </a:r>
            <a:r>
              <a:rPr lang="el-GR" sz="2800" dirty="0" smtClean="0">
                <a:cs typeface="Times New Roman" pitchFamily="18" charset="0"/>
                <a:sym typeface="Symbol" pitchFamily="18" charset="2"/>
              </a:rPr>
              <a:t>ε</a:t>
            </a:r>
            <a:r>
              <a:rPr lang="en-US" sz="2800" dirty="0" smtClean="0">
                <a:cs typeface="Times New Roman" pitchFamily="18" charset="0"/>
                <a:sym typeface="Symbol" pitchFamily="18" charset="2"/>
              </a:rPr>
              <a:t>.</a:t>
            </a:r>
            <a:endParaRPr lang="ru-RU" sz="2800" dirty="0" smtClean="0">
              <a:sym typeface="Symbol" pitchFamily="18" charset="2"/>
            </a:endParaRPr>
          </a:p>
          <a:p>
            <a:pPr marL="609600" indent="-609600">
              <a:spcBef>
                <a:spcPct val="0"/>
              </a:spcBef>
              <a:buFontTx/>
              <a:buAutoNum type="arabicParenR" startAt="2"/>
            </a:pPr>
            <a:r>
              <a:rPr lang="ru-RU" sz="2800" dirty="0" smtClean="0">
                <a:sym typeface="MT Extra" pitchFamily="18" charset="2"/>
              </a:rPr>
              <a:t> </a:t>
            </a:r>
            <a:r>
              <a:rPr lang="en-US" sz="2800" dirty="0" smtClean="0">
                <a:sym typeface="MT Extra" pitchFamily="18" charset="2"/>
              </a:rPr>
              <a:t>Round to obtain constant number of item sizes.</a:t>
            </a:r>
            <a:endParaRPr lang="ru-RU" sz="2800" dirty="0" smtClean="0"/>
          </a:p>
          <a:p>
            <a:pPr marL="609600" indent="-609600">
              <a:spcBef>
                <a:spcPct val="0"/>
              </a:spcBef>
              <a:buFontTx/>
              <a:buAutoNum type="arabicParenR" startAt="2"/>
            </a:pPr>
            <a:r>
              <a:rPr lang="ru-RU" sz="2800" dirty="0" smtClean="0">
                <a:sym typeface="MT Extra" pitchFamily="18" charset="2"/>
              </a:rPr>
              <a:t> </a:t>
            </a:r>
            <a:r>
              <a:rPr lang="en-US" sz="2800" dirty="0" smtClean="0"/>
              <a:t>Find optimal packing</a:t>
            </a:r>
            <a:r>
              <a:rPr lang="ru-RU" sz="2800" dirty="0" smtClean="0"/>
              <a:t>.</a:t>
            </a:r>
            <a:r>
              <a:rPr lang="en-US" sz="2800" dirty="0" smtClean="0">
                <a:ea typeface="MS Mincho" pitchFamily="49" charset="-128"/>
                <a:sym typeface="Symbol" pitchFamily="18" charset="2"/>
              </a:rPr>
              <a:t> </a:t>
            </a:r>
            <a:endParaRPr lang="ru-RU" sz="2800" dirty="0" smtClean="0">
              <a:sym typeface="MT Extra" pitchFamily="18" charset="2"/>
            </a:endParaRPr>
          </a:p>
          <a:p>
            <a:pPr marL="609600" indent="-609600">
              <a:spcBef>
                <a:spcPct val="0"/>
              </a:spcBef>
              <a:buFontTx/>
              <a:buAutoNum type="arabicParenR" startAt="2"/>
            </a:pPr>
            <a:r>
              <a:rPr lang="ru-RU" sz="2800" dirty="0" smtClean="0"/>
              <a:t> </a:t>
            </a:r>
            <a:r>
              <a:rPr lang="en-US" sz="2800" dirty="0" smtClean="0"/>
              <a:t>Use this packing for original item sizes</a:t>
            </a:r>
            <a:r>
              <a:rPr lang="ru-RU" sz="2800" dirty="0" smtClean="0"/>
              <a:t>.</a:t>
            </a:r>
            <a:endParaRPr lang="ru-RU" sz="2800" dirty="0" smtClean="0"/>
          </a:p>
          <a:p>
            <a:pPr marL="609600" indent="-609600">
              <a:spcBef>
                <a:spcPct val="0"/>
              </a:spcBef>
              <a:buFontTx/>
              <a:buAutoNum type="arabicParenR" startAt="2"/>
            </a:pPr>
            <a:r>
              <a:rPr lang="en-US" sz="2800" dirty="0" smtClean="0"/>
              <a:t> Pack items of size &lt;</a:t>
            </a:r>
            <a:r>
              <a:rPr lang="el-GR" sz="2800" dirty="0" smtClean="0">
                <a:cs typeface="Times New Roman" pitchFamily="18" charset="0"/>
                <a:sym typeface="Symbol" pitchFamily="18" charset="2"/>
              </a:rPr>
              <a:t> ε</a:t>
            </a:r>
            <a:r>
              <a:rPr lang="en-US" sz="2800" dirty="0" smtClean="0">
                <a:cs typeface="Times New Roman" pitchFamily="18" charset="0"/>
                <a:sym typeface="Symbol" pitchFamily="18" charset="2"/>
              </a:rPr>
              <a:t> using First-Fit</a:t>
            </a:r>
            <a:r>
              <a:rPr lang="ru-RU" sz="2800" dirty="0" smtClean="0"/>
              <a:t>.</a:t>
            </a:r>
            <a:endParaRPr lang="ru-RU" sz="2800" dirty="0" smtClean="0"/>
          </a:p>
          <a:p>
            <a:pPr marL="609600" indent="-609600">
              <a:spcBef>
                <a:spcPct val="0"/>
              </a:spcBef>
              <a:buFontTx/>
              <a:buNone/>
            </a:pPr>
            <a:r>
              <a:rPr lang="en-US" sz="2800" b="1" dirty="0" smtClean="0">
                <a:sym typeface="MT Extra" pitchFamily="18" charset="2"/>
              </a:rPr>
              <a:t>Output</a:t>
            </a:r>
            <a:r>
              <a:rPr lang="ru-RU" sz="2800" dirty="0" smtClean="0">
                <a:sym typeface="MT Extra" pitchFamily="18" charset="2"/>
              </a:rPr>
              <a:t> </a:t>
            </a:r>
            <a:r>
              <a:rPr lang="en-US" sz="2800" dirty="0" smtClean="0">
                <a:sym typeface="MT Extra" pitchFamily="18" charset="2"/>
              </a:rPr>
              <a:t>(</a:t>
            </a:r>
            <a:r>
              <a:rPr lang="en-US" sz="2800" i="1" dirty="0" smtClean="0">
                <a:sym typeface="MT Extra" pitchFamily="18" charset="2"/>
              </a:rPr>
              <a:t>k</a:t>
            </a:r>
            <a:r>
              <a:rPr lang="en-US" sz="2800" dirty="0" smtClean="0">
                <a:sym typeface="MT Extra" pitchFamily="18" charset="2"/>
              </a:rPr>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4000" dirty="0" smtClean="0"/>
              <a:t>An asymptotic PTAS</a:t>
            </a:r>
            <a:endParaRPr lang="ru-RU" sz="4000" dirty="0" smtClean="0"/>
          </a:p>
        </p:txBody>
      </p:sp>
      <p:sp>
        <p:nvSpPr>
          <p:cNvPr id="21507" name="Rectangle 3"/>
          <p:cNvSpPr>
            <a:spLocks noGrp="1" noChangeArrowheads="1"/>
          </p:cNvSpPr>
          <p:nvPr>
            <p:ph type="body" idx="1"/>
          </p:nvPr>
        </p:nvSpPr>
        <p:spPr/>
        <p:txBody>
          <a:bodyPr/>
          <a:lstStyle/>
          <a:p>
            <a:pPr eaLnBrk="1" hangingPunct="1"/>
            <a:endParaRPr lang="ru-RU" b="1" dirty="0" smtClean="0">
              <a:solidFill>
                <a:srgbClr val="CC3399"/>
              </a:solidFill>
            </a:endParaRPr>
          </a:p>
          <a:p>
            <a:pPr eaLnBrk="1" hangingPunct="1"/>
            <a:r>
              <a:rPr lang="en-US" b="1" dirty="0" smtClean="0">
                <a:solidFill>
                  <a:srgbClr val="CC3399"/>
                </a:solidFill>
              </a:rPr>
              <a:t>Theorem </a:t>
            </a:r>
            <a:r>
              <a:rPr lang="en-US" b="1" dirty="0" smtClean="0">
                <a:solidFill>
                  <a:srgbClr val="CC3399"/>
                </a:solidFill>
              </a:rPr>
              <a:t>6.</a:t>
            </a:r>
            <a:r>
              <a:rPr lang="ru-RU" b="1" dirty="0" smtClean="0">
                <a:solidFill>
                  <a:srgbClr val="CC3399"/>
                </a:solidFill>
              </a:rPr>
              <a:t>3</a:t>
            </a:r>
          </a:p>
          <a:p>
            <a:pPr eaLnBrk="1" hangingPunct="1">
              <a:buFontTx/>
              <a:buNone/>
            </a:pPr>
            <a:r>
              <a:rPr lang="ru-RU" sz="2800" dirty="0" smtClean="0"/>
              <a:t>    </a:t>
            </a:r>
            <a:r>
              <a:rPr lang="en-US" sz="2800" dirty="0" smtClean="0"/>
              <a:t>For any</a:t>
            </a:r>
            <a:r>
              <a:rPr lang="ru-RU" sz="2800" dirty="0" smtClean="0"/>
              <a:t> </a:t>
            </a:r>
            <a:r>
              <a:rPr lang="el-GR" sz="2800" dirty="0" smtClean="0">
                <a:cs typeface="Times New Roman" pitchFamily="18" charset="0"/>
              </a:rPr>
              <a:t>ε</a:t>
            </a:r>
            <a:r>
              <a:rPr lang="en-US" sz="2800" dirty="0" smtClean="0">
                <a:cs typeface="Times New Roman" pitchFamily="18" charset="0"/>
              </a:rPr>
              <a:t>, 0 &lt; </a:t>
            </a:r>
            <a:r>
              <a:rPr lang="el-GR" sz="2800" dirty="0" smtClean="0">
                <a:cs typeface="Times New Roman" pitchFamily="18" charset="0"/>
              </a:rPr>
              <a:t>ε</a:t>
            </a:r>
            <a:r>
              <a:rPr lang="en-US" sz="2800" dirty="0" smtClean="0">
                <a:cs typeface="Times New Roman" pitchFamily="18" charset="0"/>
              </a:rPr>
              <a:t> ≤ 1/2</a:t>
            </a:r>
            <a:r>
              <a:rPr lang="ru-RU" sz="2800" dirty="0" smtClean="0">
                <a:cs typeface="Times New Roman" pitchFamily="18" charset="0"/>
              </a:rPr>
              <a:t>,</a:t>
            </a:r>
            <a:r>
              <a:rPr lang="ru-RU" sz="2800" dirty="0" smtClean="0"/>
              <a:t> </a:t>
            </a:r>
            <a:r>
              <a:rPr lang="en-US" sz="2800" dirty="0" smtClean="0"/>
              <a:t>there is an algorithm </a:t>
            </a:r>
            <a:r>
              <a:rPr lang="en-US" sz="2800" dirty="0" smtClean="0">
                <a:cs typeface="Times New Roman" pitchFamily="18" charset="0"/>
                <a:sym typeface="Symbol" pitchFamily="18" charset="2"/>
              </a:rPr>
              <a:t>A</a:t>
            </a:r>
            <a:r>
              <a:rPr lang="el-GR" sz="2800" baseline="-25000" dirty="0" smtClean="0">
                <a:cs typeface="Times New Roman" pitchFamily="18" charset="0"/>
                <a:sym typeface="Symbol" pitchFamily="18" charset="2"/>
              </a:rPr>
              <a:t>ε</a:t>
            </a:r>
            <a:r>
              <a:rPr lang="ru-RU" sz="2800" baseline="-25000" dirty="0" smtClean="0">
                <a:cs typeface="Times New Roman" pitchFamily="18" charset="0"/>
                <a:sym typeface="Symbol" pitchFamily="18" charset="2"/>
              </a:rPr>
              <a:t> </a:t>
            </a:r>
            <a:r>
              <a:rPr lang="en-US" sz="2800" dirty="0" smtClean="0">
                <a:cs typeface="Times New Roman" pitchFamily="18" charset="0"/>
                <a:sym typeface="Symbol" pitchFamily="18" charset="2"/>
              </a:rPr>
              <a:t>that runs in time polynomial in </a:t>
            </a:r>
            <a:r>
              <a:rPr lang="en-US" sz="2800" i="1" dirty="0" smtClean="0">
                <a:cs typeface="Times New Roman" pitchFamily="18" charset="0"/>
                <a:sym typeface="Symbol" pitchFamily="18" charset="2"/>
              </a:rPr>
              <a:t>n</a:t>
            </a:r>
            <a:r>
              <a:rPr lang="en-US" sz="2800" dirty="0" smtClean="0">
                <a:cs typeface="Times New Roman" pitchFamily="18" charset="0"/>
                <a:sym typeface="Symbol" pitchFamily="18" charset="2"/>
              </a:rPr>
              <a:t> and</a:t>
            </a:r>
            <a:r>
              <a:rPr lang="ru-RU" sz="2800" dirty="0" smtClean="0">
                <a:cs typeface="Times New Roman" pitchFamily="18" charset="0"/>
                <a:sym typeface="Symbol" pitchFamily="18" charset="2"/>
              </a:rPr>
              <a:t> </a:t>
            </a:r>
            <a:r>
              <a:rPr lang="en-US" sz="2800" dirty="0" smtClean="0">
                <a:cs typeface="Times New Roman" pitchFamily="18" charset="0"/>
                <a:sym typeface="Symbol" pitchFamily="18" charset="2"/>
              </a:rPr>
              <a:t>finds a packing using at most </a:t>
            </a:r>
            <a:r>
              <a:rPr lang="ru-RU" sz="2800" dirty="0" smtClean="0">
                <a:cs typeface="Times New Roman" pitchFamily="18" charset="0"/>
                <a:sym typeface="Symbol" pitchFamily="18" charset="2"/>
              </a:rPr>
              <a:t>(1+2ε)</a:t>
            </a:r>
            <a:r>
              <a:rPr lang="en-US" sz="2800" dirty="0" smtClean="0">
                <a:cs typeface="Times New Roman" pitchFamily="18" charset="0"/>
                <a:sym typeface="Symbol" pitchFamily="18" charset="2"/>
              </a:rPr>
              <a:t>OPT + 1 bins</a:t>
            </a:r>
            <a:r>
              <a:rPr lang="ru-RU" sz="2800" dirty="0" smtClean="0">
                <a:cs typeface="Times New Roman" pitchFamily="18" charset="0"/>
                <a:sym typeface="Symbol" pitchFamily="18" charset="2"/>
              </a:rPr>
              <a:t>. </a:t>
            </a:r>
            <a:endParaRPr lang="en-US" sz="2800" dirty="0" smtClean="0">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4000" dirty="0" smtClean="0"/>
              <a:t>Proof of Theorem </a:t>
            </a:r>
            <a:r>
              <a:rPr lang="ru-RU" sz="4000" dirty="0" smtClean="0"/>
              <a:t>6.3</a:t>
            </a:r>
            <a:endParaRPr lang="ru-RU" sz="4000" dirty="0" smtClean="0"/>
          </a:p>
        </p:txBody>
      </p:sp>
      <p:sp>
        <p:nvSpPr>
          <p:cNvPr id="22531" name="Rectangle 3"/>
          <p:cNvSpPr>
            <a:spLocks noGrp="1" noChangeArrowheads="1"/>
          </p:cNvSpPr>
          <p:nvPr>
            <p:ph type="body" idx="1"/>
          </p:nvPr>
        </p:nvSpPr>
        <p:spPr/>
        <p:txBody>
          <a:bodyPr/>
          <a:lstStyle/>
          <a:p>
            <a:pPr marL="609600" indent="-609600">
              <a:spcBef>
                <a:spcPct val="0"/>
              </a:spcBef>
            </a:pPr>
            <a:r>
              <a:rPr lang="en-US" sz="2000" dirty="0" smtClean="0"/>
              <a:t>Let </a:t>
            </a:r>
            <a:r>
              <a:rPr lang="en-US" sz="2000" i="1" dirty="0" smtClean="0"/>
              <a:t>k</a:t>
            </a:r>
            <a:r>
              <a:rPr lang="ru-RU" sz="2000" i="1" dirty="0" smtClean="0"/>
              <a:t> </a:t>
            </a:r>
            <a:r>
              <a:rPr lang="en-US" sz="2000" dirty="0" smtClean="0"/>
              <a:t>be</a:t>
            </a:r>
            <a:r>
              <a:rPr lang="ru-RU" sz="2000" i="1" dirty="0" smtClean="0"/>
              <a:t> </a:t>
            </a:r>
            <a:r>
              <a:rPr lang="en-US" sz="2000" dirty="0" smtClean="0"/>
              <a:t>the number of used bins</a:t>
            </a:r>
            <a:r>
              <a:rPr lang="ru-RU" sz="2000" dirty="0" smtClean="0"/>
              <a:t>.</a:t>
            </a:r>
            <a:endParaRPr lang="ru-RU" sz="2000" dirty="0" smtClean="0"/>
          </a:p>
          <a:p>
            <a:pPr marL="609600" indent="-609600" eaLnBrk="1" hangingPunct="1"/>
            <a:r>
              <a:rPr lang="en-US" sz="2000" dirty="0" smtClean="0"/>
              <a:t>Let </a:t>
            </a:r>
            <a:r>
              <a:rPr lang="en-US" sz="2000" i="1" dirty="0" smtClean="0"/>
              <a:t>I</a:t>
            </a:r>
            <a:r>
              <a:rPr lang="en-US" sz="2000" dirty="0" smtClean="0"/>
              <a:t> denote the given instance, and </a:t>
            </a:r>
            <a:r>
              <a:rPr lang="en-US" sz="2000" i="1" dirty="0" smtClean="0"/>
              <a:t>I</a:t>
            </a:r>
            <a:r>
              <a:rPr lang="en-US" sz="2000" i="1" dirty="0" smtClean="0">
                <a:sym typeface="Symbol"/>
              </a:rPr>
              <a:t></a:t>
            </a:r>
            <a:r>
              <a:rPr lang="en-US" sz="2000" dirty="0" smtClean="0"/>
              <a:t>  denote the instance obtained by discarding items of size &lt; </a:t>
            </a:r>
            <a:r>
              <a:rPr lang="el-GR" sz="2000" dirty="0" smtClean="0">
                <a:cs typeface="Times New Roman" pitchFamily="18" charset="0"/>
              </a:rPr>
              <a:t>ε</a:t>
            </a:r>
            <a:r>
              <a:rPr lang="en-US" sz="2000" dirty="0" smtClean="0"/>
              <a:t> from </a:t>
            </a:r>
            <a:r>
              <a:rPr lang="en-US" sz="2000" i="1" dirty="0" smtClean="0"/>
              <a:t>I</a:t>
            </a:r>
            <a:r>
              <a:rPr lang="ru-RU" sz="2000" b="1" dirty="0" smtClean="0">
                <a:cs typeface="Times New Roman" pitchFamily="18" charset="0"/>
                <a:sym typeface="Symbol" pitchFamily="18" charset="2"/>
              </a:rPr>
              <a:t>.</a:t>
            </a:r>
            <a:r>
              <a:rPr lang="en-US" sz="2000" b="1" dirty="0" smtClean="0">
                <a:cs typeface="Times New Roman" pitchFamily="18" charset="0"/>
                <a:sym typeface="Symbol" pitchFamily="18" charset="2"/>
              </a:rPr>
              <a:t> </a:t>
            </a:r>
            <a:endParaRPr lang="en-US" sz="2000" dirty="0" smtClean="0">
              <a:cs typeface="Times New Roman" pitchFamily="18" charset="0"/>
            </a:endParaRPr>
          </a:p>
          <a:p>
            <a:pPr marL="609600" indent="-609600" eaLnBrk="1" hangingPunct="1"/>
            <a:r>
              <a:rPr lang="en-US" sz="2000" dirty="0" smtClean="0"/>
              <a:t>By Lemma 6.5 we can find a packing for </a:t>
            </a:r>
            <a:r>
              <a:rPr lang="en-US" sz="2000" i="1" dirty="0" smtClean="0"/>
              <a:t>I</a:t>
            </a:r>
            <a:r>
              <a:rPr lang="en-US" sz="2000" i="1" dirty="0" smtClean="0">
                <a:sym typeface="Symbol"/>
              </a:rPr>
              <a:t> </a:t>
            </a:r>
            <a:r>
              <a:rPr lang="en-US" sz="2000" dirty="0" smtClean="0">
                <a:sym typeface="Symbol"/>
              </a:rPr>
              <a:t>using</a:t>
            </a:r>
            <a:r>
              <a:rPr lang="en-US" sz="2000" dirty="0" smtClean="0"/>
              <a:t> at most</a:t>
            </a:r>
            <a:r>
              <a:rPr lang="ru-RU" sz="2000" dirty="0" smtClean="0"/>
              <a:t> </a:t>
            </a:r>
            <a:r>
              <a:rPr lang="ru-RU" sz="2000" dirty="0" smtClean="0"/>
              <a:t>(1+</a:t>
            </a:r>
            <a:r>
              <a:rPr lang="el-GR" sz="2000" dirty="0" smtClean="0">
                <a:cs typeface="Times New Roman" pitchFamily="18" charset="0"/>
              </a:rPr>
              <a:t>ε</a:t>
            </a:r>
            <a:r>
              <a:rPr lang="ru-RU" sz="2000" dirty="0" smtClean="0"/>
              <a:t>)</a:t>
            </a:r>
            <a:r>
              <a:rPr lang="en-US" sz="2000" dirty="0" smtClean="0"/>
              <a:t>OPT(</a:t>
            </a:r>
            <a:r>
              <a:rPr lang="en-US" sz="2000" i="1" dirty="0" smtClean="0"/>
              <a:t>I</a:t>
            </a:r>
            <a:r>
              <a:rPr lang="en-US" sz="2000" dirty="0" smtClean="0">
                <a:cs typeface="Times New Roman" pitchFamily="18" charset="0"/>
              </a:rPr>
              <a:t>′</a:t>
            </a:r>
            <a:r>
              <a:rPr lang="en-US" sz="2000" dirty="0" smtClean="0"/>
              <a:t>) </a:t>
            </a:r>
            <a:r>
              <a:rPr lang="en-US" sz="2000" dirty="0" smtClean="0"/>
              <a:t>bins</a:t>
            </a:r>
            <a:r>
              <a:rPr lang="ru-RU" sz="2000" dirty="0" smtClean="0"/>
              <a:t>.</a:t>
            </a:r>
            <a:endParaRPr lang="ru-RU" sz="2000" dirty="0" smtClean="0"/>
          </a:p>
          <a:p>
            <a:pPr marL="609600" indent="-609600" eaLnBrk="1" hangingPunct="1"/>
            <a:r>
              <a:rPr lang="en-US" sz="2000" dirty="0" smtClean="0"/>
              <a:t>If no additional bins are needed, then we have a packing in </a:t>
            </a:r>
            <a:r>
              <a:rPr lang="en-US" sz="2000" i="1" dirty="0" smtClean="0"/>
              <a:t>k </a:t>
            </a:r>
            <a:r>
              <a:rPr lang="en-US" sz="2000" i="1" dirty="0" smtClean="0"/>
              <a:t>= </a:t>
            </a:r>
            <a:r>
              <a:rPr lang="ru-RU" sz="2000" dirty="0" smtClean="0"/>
              <a:t>(1+</a:t>
            </a:r>
            <a:r>
              <a:rPr lang="el-GR" sz="2000" dirty="0" smtClean="0">
                <a:cs typeface="Times New Roman" pitchFamily="18" charset="0"/>
              </a:rPr>
              <a:t>ε</a:t>
            </a:r>
            <a:r>
              <a:rPr lang="ru-RU" sz="2000" dirty="0" smtClean="0"/>
              <a:t>)</a:t>
            </a:r>
            <a:r>
              <a:rPr lang="en-US" sz="2000" dirty="0" smtClean="0"/>
              <a:t>OPT(</a:t>
            </a:r>
            <a:r>
              <a:rPr lang="en-US" sz="2000" i="1" dirty="0" smtClean="0"/>
              <a:t>I</a:t>
            </a:r>
            <a:r>
              <a:rPr lang="en-US" sz="2000" dirty="0" smtClean="0">
                <a:cs typeface="Times New Roman" pitchFamily="18" charset="0"/>
              </a:rPr>
              <a:t>′</a:t>
            </a:r>
            <a:r>
              <a:rPr lang="en-US" sz="2000" dirty="0" smtClean="0"/>
              <a:t>)</a:t>
            </a:r>
            <a:r>
              <a:rPr lang="ru-RU" sz="2000" dirty="0" smtClean="0"/>
              <a:t> </a:t>
            </a:r>
            <a:r>
              <a:rPr lang="ru-RU" sz="2000" dirty="0" smtClean="0">
                <a:sym typeface="Symbol" pitchFamily="18" charset="2"/>
              </a:rPr>
              <a:t> </a:t>
            </a:r>
            <a:r>
              <a:rPr lang="ru-RU" sz="2000" dirty="0" smtClean="0"/>
              <a:t>(1+</a:t>
            </a:r>
            <a:r>
              <a:rPr lang="el-GR" sz="2000" dirty="0" smtClean="0">
                <a:cs typeface="Times New Roman" pitchFamily="18" charset="0"/>
              </a:rPr>
              <a:t>ε</a:t>
            </a:r>
            <a:r>
              <a:rPr lang="ru-RU" sz="2000" dirty="0" smtClean="0"/>
              <a:t>)</a:t>
            </a:r>
            <a:r>
              <a:rPr lang="en-US" sz="2000" dirty="0" smtClean="0"/>
              <a:t>OPT(</a:t>
            </a:r>
            <a:r>
              <a:rPr lang="en-US" sz="2000" i="1" dirty="0" smtClean="0"/>
              <a:t>I</a:t>
            </a:r>
            <a:r>
              <a:rPr lang="en-US" sz="2000" dirty="0" smtClean="0"/>
              <a:t>) bins.</a:t>
            </a:r>
            <a:endParaRPr lang="en-US" sz="2000" dirty="0" smtClean="0"/>
          </a:p>
          <a:p>
            <a:pPr marL="609600" indent="-609600" eaLnBrk="1" hangingPunct="1"/>
            <a:r>
              <a:rPr lang="en-US" sz="2000" dirty="0" smtClean="0"/>
              <a:t>In the second case</a:t>
            </a:r>
            <a:r>
              <a:rPr lang="ru-RU" sz="2000" dirty="0" smtClean="0"/>
              <a:t>, </a:t>
            </a:r>
            <a:r>
              <a:rPr lang="en-US" sz="2000" dirty="0" smtClean="0"/>
              <a:t>all but the last bin must be full to the extent of               at least </a:t>
            </a:r>
            <a:r>
              <a:rPr lang="ru-RU" sz="2000" dirty="0" smtClean="0"/>
              <a:t>1</a:t>
            </a:r>
            <a:r>
              <a:rPr lang="ru-RU" sz="2000" dirty="0" smtClean="0">
                <a:cs typeface="Times New Roman" pitchFamily="18" charset="0"/>
              </a:rPr>
              <a:t>–</a:t>
            </a:r>
            <a:r>
              <a:rPr lang="el-GR" sz="2000" dirty="0" smtClean="0">
                <a:cs typeface="Times New Roman" pitchFamily="18" charset="0"/>
              </a:rPr>
              <a:t>ε</a:t>
            </a:r>
            <a:r>
              <a:rPr lang="ru-RU" sz="2000" dirty="0" smtClean="0">
                <a:cs typeface="Times New Roman" pitchFamily="18" charset="0"/>
              </a:rPr>
              <a:t>.</a:t>
            </a:r>
            <a:r>
              <a:rPr lang="ru-RU" sz="2000" dirty="0" smtClean="0"/>
              <a:t> </a:t>
            </a:r>
          </a:p>
          <a:p>
            <a:pPr marL="609600" indent="-609600" eaLnBrk="1" hangingPunct="1"/>
            <a:r>
              <a:rPr lang="en-US" sz="2000" dirty="0" smtClean="0"/>
              <a:t>Therefore</a:t>
            </a:r>
            <a:r>
              <a:rPr lang="ru-RU" sz="2000" dirty="0" smtClean="0"/>
              <a:t>, </a:t>
            </a:r>
            <a:r>
              <a:rPr lang="en-US" sz="2000" dirty="0" smtClean="0"/>
              <a:t>the sum of items in</a:t>
            </a:r>
            <a:r>
              <a:rPr lang="ru-RU" sz="2000" dirty="0" smtClean="0"/>
              <a:t> </a:t>
            </a:r>
            <a:r>
              <a:rPr lang="en-US" sz="2000" i="1" dirty="0" smtClean="0"/>
              <a:t>I</a:t>
            </a:r>
            <a:r>
              <a:rPr lang="en-US" sz="2000" dirty="0" smtClean="0"/>
              <a:t> is</a:t>
            </a:r>
            <a:r>
              <a:rPr lang="ru-RU" sz="2000" i="1" dirty="0" smtClean="0"/>
              <a:t> </a:t>
            </a:r>
            <a:r>
              <a:rPr lang="en-US" sz="2000" dirty="0" smtClean="0"/>
              <a:t>at least </a:t>
            </a:r>
            <a:r>
              <a:rPr lang="ru-RU" sz="2000" dirty="0" smtClean="0"/>
              <a:t>(</a:t>
            </a:r>
            <a:r>
              <a:rPr lang="en-US" sz="2000" i="1" dirty="0" smtClean="0"/>
              <a:t>k</a:t>
            </a:r>
            <a:r>
              <a:rPr lang="en-US" sz="2000" i="1" dirty="0" smtClean="0">
                <a:cs typeface="Times New Roman" pitchFamily="18" charset="0"/>
              </a:rPr>
              <a:t>–</a:t>
            </a:r>
            <a:r>
              <a:rPr lang="ru-RU" sz="2000" dirty="0" smtClean="0">
                <a:cs typeface="Times New Roman" pitchFamily="18" charset="0"/>
              </a:rPr>
              <a:t>1</a:t>
            </a:r>
            <a:r>
              <a:rPr lang="ru-RU" sz="2000" dirty="0" smtClean="0"/>
              <a:t>)</a:t>
            </a:r>
            <a:r>
              <a:rPr lang="en-US" sz="2000" dirty="0" smtClean="0"/>
              <a:t>(</a:t>
            </a:r>
            <a:r>
              <a:rPr lang="ru-RU" sz="2000" dirty="0" smtClean="0"/>
              <a:t>1</a:t>
            </a:r>
            <a:r>
              <a:rPr lang="ru-RU" sz="2000" dirty="0" smtClean="0">
                <a:cs typeface="Times New Roman" pitchFamily="18" charset="0"/>
              </a:rPr>
              <a:t>–</a:t>
            </a:r>
            <a:r>
              <a:rPr lang="el-GR" sz="2000" dirty="0" smtClean="0">
                <a:cs typeface="Times New Roman" pitchFamily="18" charset="0"/>
              </a:rPr>
              <a:t>ε</a:t>
            </a:r>
            <a:r>
              <a:rPr lang="en-US" sz="2000" dirty="0" smtClean="0"/>
              <a:t>) </a:t>
            </a:r>
            <a:r>
              <a:rPr lang="en-US" sz="2000" dirty="0" smtClean="0">
                <a:sym typeface="Symbol" pitchFamily="18" charset="2"/>
              </a:rPr>
              <a:t> OPT</a:t>
            </a:r>
            <a:r>
              <a:rPr lang="en-US" sz="2000" dirty="0" smtClean="0"/>
              <a:t>(</a:t>
            </a:r>
            <a:r>
              <a:rPr lang="en-US" sz="2000" i="1" dirty="0" smtClean="0"/>
              <a:t>I</a:t>
            </a:r>
            <a:r>
              <a:rPr lang="en-US" sz="2000" dirty="0" smtClean="0"/>
              <a:t>).</a:t>
            </a:r>
          </a:p>
          <a:p>
            <a:pPr marL="609600" indent="-609600" eaLnBrk="1" hangingPunct="1"/>
            <a:r>
              <a:rPr lang="en-US" sz="2000" dirty="0" smtClean="0"/>
              <a:t>We get </a:t>
            </a:r>
            <a:r>
              <a:rPr lang="en-US" sz="2000" i="1" dirty="0" smtClean="0"/>
              <a:t>k </a:t>
            </a:r>
            <a:r>
              <a:rPr lang="en-US" sz="2000" dirty="0" smtClean="0">
                <a:sym typeface="Symbol" pitchFamily="18" charset="2"/>
              </a:rPr>
              <a:t> OPT</a:t>
            </a:r>
            <a:r>
              <a:rPr lang="en-US" sz="2000" dirty="0" smtClean="0"/>
              <a:t>(</a:t>
            </a:r>
            <a:r>
              <a:rPr lang="en-US" sz="2000" i="1" dirty="0" smtClean="0"/>
              <a:t>I</a:t>
            </a:r>
            <a:r>
              <a:rPr lang="en-US" sz="2000" dirty="0" smtClean="0"/>
              <a:t>)/(</a:t>
            </a:r>
            <a:r>
              <a:rPr lang="ru-RU" sz="2000" dirty="0" smtClean="0"/>
              <a:t>1</a:t>
            </a:r>
            <a:r>
              <a:rPr lang="ru-RU" sz="2000" dirty="0" smtClean="0">
                <a:cs typeface="Times New Roman" pitchFamily="18" charset="0"/>
              </a:rPr>
              <a:t>–</a:t>
            </a:r>
            <a:r>
              <a:rPr lang="el-GR" sz="2000" dirty="0" smtClean="0">
                <a:cs typeface="Times New Roman" pitchFamily="18" charset="0"/>
              </a:rPr>
              <a:t>ε</a:t>
            </a:r>
            <a:r>
              <a:rPr lang="en-US" sz="2000" dirty="0" smtClean="0"/>
              <a:t>) + 1</a:t>
            </a:r>
            <a:r>
              <a:rPr lang="en-US" sz="2000" dirty="0" smtClean="0">
                <a:sym typeface="Symbol" pitchFamily="18" charset="2"/>
              </a:rPr>
              <a:t> (1+2</a:t>
            </a:r>
            <a:r>
              <a:rPr lang="el-GR" sz="2000" dirty="0" smtClean="0">
                <a:cs typeface="Times New Roman" pitchFamily="18" charset="0"/>
                <a:sym typeface="Symbol" pitchFamily="18" charset="2"/>
              </a:rPr>
              <a:t>ε</a:t>
            </a:r>
            <a:r>
              <a:rPr lang="en-US" sz="2000" dirty="0" smtClean="0">
                <a:sym typeface="Symbol" pitchFamily="18" charset="2"/>
              </a:rPr>
              <a:t>)OPT</a:t>
            </a:r>
            <a:r>
              <a:rPr lang="en-US" sz="2000" dirty="0" smtClean="0"/>
              <a:t>(</a:t>
            </a:r>
            <a:r>
              <a:rPr lang="en-US" sz="2000" i="1" dirty="0" smtClean="0"/>
              <a:t>I</a:t>
            </a:r>
            <a:r>
              <a:rPr lang="en-US" sz="2000" dirty="0" smtClean="0"/>
              <a:t>)+1, (0 &lt; </a:t>
            </a:r>
            <a:r>
              <a:rPr lang="el-GR" sz="2000" dirty="0" smtClean="0">
                <a:cs typeface="Times New Roman" pitchFamily="18" charset="0"/>
              </a:rPr>
              <a:t>ε</a:t>
            </a:r>
            <a:r>
              <a:rPr lang="en-US" sz="2000" dirty="0" smtClean="0">
                <a:cs typeface="Times New Roman" pitchFamily="18" charset="0"/>
              </a:rPr>
              <a:t> &lt; 1/2</a:t>
            </a:r>
            <a:r>
              <a:rPr lang="en-US" sz="2000" dirty="0" smtClean="0"/>
              <a:t>).</a:t>
            </a:r>
            <a:endParaRPr lang="ru-RU" sz="20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ru-RU" sz="4000" dirty="0" smtClean="0"/>
              <a:t> </a:t>
            </a:r>
            <a:r>
              <a:rPr lang="en-US" sz="4000" dirty="0" smtClean="0"/>
              <a:t>P||</a:t>
            </a:r>
            <a:r>
              <a:rPr lang="en-US" sz="4000" i="1" dirty="0" err="1" smtClean="0"/>
              <a:t>C</a:t>
            </a:r>
            <a:r>
              <a:rPr lang="en-US" sz="4000" baseline="-25000" dirty="0" err="1" smtClean="0"/>
              <a:t>max</a:t>
            </a:r>
            <a:endParaRPr lang="ru-RU" sz="4000" baseline="-25000" dirty="0" smtClean="0"/>
          </a:p>
        </p:txBody>
      </p:sp>
      <p:sp>
        <p:nvSpPr>
          <p:cNvPr id="23555" name="Rectangle 3"/>
          <p:cNvSpPr>
            <a:spLocks noGrp="1" noChangeArrowheads="1"/>
          </p:cNvSpPr>
          <p:nvPr>
            <p:ph type="body" idx="1"/>
          </p:nvPr>
        </p:nvSpPr>
        <p:spPr/>
        <p:txBody>
          <a:bodyPr/>
          <a:lstStyle/>
          <a:p>
            <a:pPr eaLnBrk="1" hangingPunct="1"/>
            <a:endParaRPr lang="ru-RU" sz="3600" i="1" dirty="0" smtClean="0">
              <a:solidFill>
                <a:schemeClr val="accent2"/>
              </a:solidFill>
            </a:endParaRPr>
          </a:p>
          <a:p>
            <a:pPr eaLnBrk="1" hangingPunct="1"/>
            <a:r>
              <a:rPr lang="en-US" sz="2800" i="1" dirty="0" smtClean="0">
                <a:solidFill>
                  <a:schemeClr val="accent2"/>
                </a:solidFill>
              </a:rPr>
              <a:t>Given</a:t>
            </a:r>
            <a:r>
              <a:rPr lang="en-US" sz="2800" dirty="0" smtClean="0"/>
              <a:t> processing times for </a:t>
            </a:r>
            <a:r>
              <a:rPr lang="en-US" sz="2800" i="1" dirty="0" smtClean="0"/>
              <a:t>n</a:t>
            </a:r>
            <a:r>
              <a:rPr lang="en-US" sz="2800" dirty="0" smtClean="0"/>
              <a:t> jobs</a:t>
            </a:r>
            <a:r>
              <a:rPr lang="en-US" sz="2800" i="1" dirty="0" smtClean="0"/>
              <a:t>,</a:t>
            </a:r>
            <a:r>
              <a:rPr lang="ru-RU" sz="2800" dirty="0" smtClean="0"/>
              <a:t> </a:t>
            </a:r>
            <a:r>
              <a:rPr lang="en-US" sz="2800" i="1" dirty="0" smtClean="0"/>
              <a:t>p</a:t>
            </a:r>
            <a:r>
              <a:rPr lang="en-US" sz="2800" baseline="-25000" dirty="0" smtClean="0"/>
              <a:t>1</a:t>
            </a:r>
            <a:r>
              <a:rPr lang="en-US" sz="2800" dirty="0" smtClean="0"/>
              <a:t>,…,</a:t>
            </a:r>
            <a:r>
              <a:rPr lang="en-US" sz="2800" i="1" dirty="0" err="1" smtClean="0"/>
              <a:t>p</a:t>
            </a:r>
            <a:r>
              <a:rPr lang="en-US" sz="2800" i="1" baseline="-25000" dirty="0" err="1" smtClean="0"/>
              <a:t>n</a:t>
            </a:r>
            <a:r>
              <a:rPr lang="en-US" sz="2800" dirty="0" smtClean="0"/>
              <a:t>, and            an integer </a:t>
            </a:r>
            <a:r>
              <a:rPr lang="en-US" sz="2800" i="1" dirty="0" smtClean="0"/>
              <a:t>m.</a:t>
            </a:r>
            <a:r>
              <a:rPr lang="ru-RU" sz="2800" dirty="0" smtClean="0">
                <a:cs typeface="Times New Roman" pitchFamily="18" charset="0"/>
              </a:rPr>
              <a:t> </a:t>
            </a:r>
            <a:endParaRPr lang="ru-RU" sz="2800" dirty="0" smtClean="0">
              <a:cs typeface="Times New Roman" pitchFamily="18" charset="0"/>
            </a:endParaRPr>
          </a:p>
          <a:p>
            <a:pPr eaLnBrk="1" hangingPunct="1"/>
            <a:r>
              <a:rPr lang="en-US" sz="2800" i="1" dirty="0" smtClean="0">
                <a:solidFill>
                  <a:schemeClr val="accent2"/>
                </a:solidFill>
              </a:rPr>
              <a:t>Find </a:t>
            </a:r>
            <a:r>
              <a:rPr lang="en-US" sz="2800" dirty="0" smtClean="0">
                <a:cs typeface="Times New Roman" pitchFamily="18" charset="0"/>
              </a:rPr>
              <a:t>an assignment of the jobs to </a:t>
            </a:r>
            <a:r>
              <a:rPr lang="en-US" sz="2800" i="1" dirty="0" smtClean="0"/>
              <a:t>m </a:t>
            </a:r>
            <a:r>
              <a:rPr lang="en-US" sz="2800" dirty="0" smtClean="0"/>
              <a:t>identical machines so that the completion time, also called       the makespan, is minimized</a:t>
            </a:r>
            <a:endParaRPr lang="ru-RU" sz="2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z="4000" dirty="0" smtClean="0"/>
              <a:t>Bin Packing problem</a:t>
            </a:r>
            <a:r>
              <a:rPr lang="en-US" sz="4000" dirty="0" smtClean="0"/>
              <a:t> </a:t>
            </a:r>
            <a:r>
              <a:rPr lang="ru-RU" sz="4000" dirty="0" smtClean="0"/>
              <a:t>                                </a:t>
            </a:r>
            <a:endParaRPr lang="ru-RU" sz="4000" dirty="0" smtClean="0"/>
          </a:p>
        </p:txBody>
      </p:sp>
      <p:sp>
        <p:nvSpPr>
          <p:cNvPr id="11267" name="Rectangle 3"/>
          <p:cNvSpPr>
            <a:spLocks noGrp="1" noChangeArrowheads="1"/>
          </p:cNvSpPr>
          <p:nvPr>
            <p:ph type="body" idx="1"/>
          </p:nvPr>
        </p:nvSpPr>
        <p:spPr/>
        <p:txBody>
          <a:bodyPr/>
          <a:lstStyle/>
          <a:p>
            <a:pPr eaLnBrk="1" hangingPunct="1"/>
            <a:endParaRPr lang="ru-RU" sz="3600" i="1" dirty="0" smtClean="0">
              <a:solidFill>
                <a:schemeClr val="accent2"/>
              </a:solidFill>
            </a:endParaRPr>
          </a:p>
          <a:p>
            <a:pPr eaLnBrk="1" hangingPunct="1"/>
            <a:r>
              <a:rPr lang="en-US" sz="2800" i="1" dirty="0" smtClean="0">
                <a:solidFill>
                  <a:schemeClr val="accent2"/>
                </a:solidFill>
              </a:rPr>
              <a:t>Given</a:t>
            </a:r>
            <a:r>
              <a:rPr lang="en-US" sz="2800" dirty="0" smtClean="0"/>
              <a:t> </a:t>
            </a:r>
            <a:r>
              <a:rPr lang="en-US" sz="2800" i="1" dirty="0" smtClean="0"/>
              <a:t>n </a:t>
            </a:r>
            <a:r>
              <a:rPr lang="en-US" sz="2800" dirty="0" smtClean="0"/>
              <a:t>items</a:t>
            </a:r>
            <a:r>
              <a:rPr lang="ru-RU" sz="2800" dirty="0" smtClean="0"/>
              <a:t> </a:t>
            </a:r>
            <a:r>
              <a:rPr lang="en-US" sz="2800" dirty="0" smtClean="0"/>
              <a:t>with sizes </a:t>
            </a:r>
            <a:r>
              <a:rPr lang="en-US" sz="2800" i="1" dirty="0" smtClean="0"/>
              <a:t>a</a:t>
            </a:r>
            <a:r>
              <a:rPr lang="en-US" sz="2800" baseline="-25000" dirty="0" smtClean="0"/>
              <a:t>1</a:t>
            </a:r>
            <a:r>
              <a:rPr lang="en-US" sz="2800" dirty="0" smtClean="0"/>
              <a:t>,…,</a:t>
            </a:r>
            <a:r>
              <a:rPr lang="en-US" sz="2800" i="1" dirty="0" smtClean="0"/>
              <a:t>a</a:t>
            </a:r>
            <a:r>
              <a:rPr lang="en-US" sz="2800" i="1" baseline="-25000" dirty="0" smtClean="0"/>
              <a:t>n</a:t>
            </a:r>
            <a:r>
              <a:rPr lang="en-US" sz="2800" dirty="0" smtClean="0"/>
              <a:t> </a:t>
            </a:r>
            <a:r>
              <a:rPr lang="en-US" sz="2800" dirty="0" smtClean="0">
                <a:sym typeface="Symbol" pitchFamily="18" charset="2"/>
              </a:rPr>
              <a:t></a:t>
            </a:r>
            <a:r>
              <a:rPr lang="ru-RU" sz="2800" dirty="0" smtClean="0"/>
              <a:t> </a:t>
            </a:r>
            <a:r>
              <a:rPr lang="en-US" sz="2800" dirty="0" smtClean="0"/>
              <a:t>(0,1].</a:t>
            </a:r>
            <a:r>
              <a:rPr lang="ru-RU" sz="2800" dirty="0" smtClean="0">
                <a:cs typeface="Times New Roman" pitchFamily="18" charset="0"/>
              </a:rPr>
              <a:t> </a:t>
            </a:r>
          </a:p>
          <a:p>
            <a:pPr eaLnBrk="1" hangingPunct="1"/>
            <a:r>
              <a:rPr lang="en-US" sz="2800" i="1" dirty="0" smtClean="0">
                <a:solidFill>
                  <a:schemeClr val="accent2"/>
                </a:solidFill>
              </a:rPr>
              <a:t>Find </a:t>
            </a:r>
            <a:r>
              <a:rPr lang="en-US" sz="2800" dirty="0" smtClean="0">
                <a:cs typeface="Times New Roman" pitchFamily="18" charset="0"/>
              </a:rPr>
              <a:t>a packing in unit-sized bins that minimizes         the number of bins used</a:t>
            </a:r>
            <a:r>
              <a:rPr lang="en-US" sz="2800" dirty="0" smtClean="0"/>
              <a:t>.</a:t>
            </a:r>
            <a:endParaRPr lang="ru-RU" sz="2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z="4000" dirty="0" smtClean="0"/>
              <a:t>Greedy Algorithm (GL</a:t>
            </a:r>
            <a:r>
              <a:rPr lang="en-US" sz="4000" dirty="0" smtClean="0"/>
              <a:t>)</a:t>
            </a:r>
          </a:p>
        </p:txBody>
      </p:sp>
      <p:sp>
        <p:nvSpPr>
          <p:cNvPr id="24579" name="Rectangle 3"/>
          <p:cNvSpPr>
            <a:spLocks noGrp="1" noChangeArrowheads="1"/>
          </p:cNvSpPr>
          <p:nvPr>
            <p:ph type="body" idx="1"/>
          </p:nvPr>
        </p:nvSpPr>
        <p:spPr>
          <a:xfrm>
            <a:off x="457200" y="1600200"/>
            <a:ext cx="8458200" cy="4525963"/>
          </a:xfrm>
        </p:spPr>
        <p:txBody>
          <a:bodyPr/>
          <a:lstStyle/>
          <a:p>
            <a:pPr eaLnBrk="1" hangingPunct="1"/>
            <a:endParaRPr lang="en-US" dirty="0" smtClean="0"/>
          </a:p>
          <a:p>
            <a:pPr eaLnBrk="1" hangingPunct="1"/>
            <a:r>
              <a:rPr lang="en-US" dirty="0" smtClean="0"/>
              <a:t>Schedule the jobs one by one, in an arbitrary order. </a:t>
            </a:r>
            <a:endParaRPr lang="ru-RU" dirty="0" smtClean="0"/>
          </a:p>
          <a:p>
            <a:pPr eaLnBrk="1" hangingPunct="1"/>
            <a:r>
              <a:rPr lang="en-US" dirty="0" smtClean="0"/>
              <a:t>Each job being assigned to a machine with   least amount of work so far.</a:t>
            </a:r>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dirty="0" smtClean="0"/>
              <a:t>The first approximation algorithm</a:t>
            </a:r>
            <a:endParaRPr lang="en-US" dirty="0" smtClean="0"/>
          </a:p>
        </p:txBody>
      </p:sp>
      <p:sp>
        <p:nvSpPr>
          <p:cNvPr id="25603" name="Rectangle 3"/>
          <p:cNvSpPr>
            <a:spLocks noGrp="1" noChangeArrowheads="1"/>
          </p:cNvSpPr>
          <p:nvPr>
            <p:ph type="body" idx="1"/>
          </p:nvPr>
        </p:nvSpPr>
        <p:spPr>
          <a:xfrm>
            <a:off x="457200" y="1905000"/>
            <a:ext cx="8229600" cy="4221163"/>
          </a:xfrm>
        </p:spPr>
        <p:txBody>
          <a:bodyPr/>
          <a:lstStyle/>
          <a:p>
            <a:pPr eaLnBrk="1" hangingPunct="1">
              <a:buFontTx/>
              <a:buNone/>
            </a:pPr>
            <a:r>
              <a:rPr lang="en-US" b="1" dirty="0" smtClean="0">
                <a:solidFill>
                  <a:srgbClr val="CC3399"/>
                </a:solidFill>
              </a:rPr>
              <a:t>Theorem </a:t>
            </a:r>
            <a:r>
              <a:rPr lang="en-US" b="1" dirty="0" smtClean="0">
                <a:solidFill>
                  <a:srgbClr val="CC3399"/>
                </a:solidFill>
              </a:rPr>
              <a:t>6.6 </a:t>
            </a:r>
            <a:r>
              <a:rPr lang="en-US" b="1" dirty="0" smtClean="0">
                <a:solidFill>
                  <a:srgbClr val="CC3399"/>
                </a:solidFill>
              </a:rPr>
              <a:t>(Graham </a:t>
            </a:r>
            <a:r>
              <a:rPr lang="en-US" b="1" dirty="0" smtClean="0">
                <a:solidFill>
                  <a:srgbClr val="CC3399"/>
                </a:solidFill>
              </a:rPr>
              <a:t>[1966]) </a:t>
            </a:r>
          </a:p>
          <a:p>
            <a:pPr eaLnBrk="1" hangingPunct="1">
              <a:buFontTx/>
              <a:buNone/>
            </a:pPr>
            <a:r>
              <a:rPr lang="en-US" i="1" dirty="0" smtClean="0"/>
              <a:t> </a:t>
            </a:r>
            <a:r>
              <a:rPr lang="en-US" i="1" dirty="0" smtClean="0"/>
              <a:t>   </a:t>
            </a:r>
            <a:r>
              <a:rPr lang="ru-RU" sz="2800" i="1" dirty="0" smtClean="0"/>
              <a:t>Алгоритм </a:t>
            </a:r>
            <a:r>
              <a:rPr lang="en-US" sz="2800" dirty="0" smtClean="0"/>
              <a:t>GL </a:t>
            </a:r>
            <a:r>
              <a:rPr lang="en-US" sz="2800" i="1" dirty="0" smtClean="0"/>
              <a:t>is </a:t>
            </a:r>
            <a:r>
              <a:rPr lang="ru-RU" sz="2800" dirty="0" smtClean="0"/>
              <a:t>(</a:t>
            </a:r>
            <a:r>
              <a:rPr lang="en-US" sz="2800" dirty="0" smtClean="0"/>
              <a:t>2 </a:t>
            </a:r>
            <a:r>
              <a:rPr lang="en-US" sz="2800" i="1" dirty="0" smtClean="0">
                <a:cs typeface="Times New Roman" pitchFamily="18" charset="0"/>
              </a:rPr>
              <a:t>– </a:t>
            </a:r>
            <a:r>
              <a:rPr lang="en-US" sz="2800" dirty="0" smtClean="0">
                <a:cs typeface="Times New Roman" pitchFamily="18" charset="0"/>
              </a:rPr>
              <a:t>1</a:t>
            </a:r>
            <a:r>
              <a:rPr lang="en-US" sz="2800" i="1" dirty="0" smtClean="0">
                <a:cs typeface="Times New Roman" pitchFamily="18" charset="0"/>
              </a:rPr>
              <a:t>/m</a:t>
            </a:r>
            <a:r>
              <a:rPr lang="en-US" sz="2800" dirty="0" smtClean="0">
                <a:cs typeface="Times New Roman" pitchFamily="18" charset="0"/>
              </a:rPr>
              <a:t>)</a:t>
            </a:r>
            <a:r>
              <a:rPr lang="ru-RU" sz="2800" b="1" dirty="0" smtClean="0">
                <a:cs typeface="Times New Roman" pitchFamily="18" charset="0"/>
              </a:rPr>
              <a:t>-</a:t>
            </a:r>
            <a:r>
              <a:rPr lang="en-US" sz="2800" i="1" dirty="0" smtClean="0">
                <a:cs typeface="Times New Roman" pitchFamily="18" charset="0"/>
              </a:rPr>
              <a:t>approximation   algorithm for</a:t>
            </a:r>
            <a:r>
              <a:rPr lang="ru-RU" sz="2800" i="1" dirty="0" smtClean="0"/>
              <a:t> </a:t>
            </a:r>
            <a:r>
              <a:rPr lang="en-US" sz="2800" dirty="0" smtClean="0"/>
              <a:t>P||</a:t>
            </a:r>
            <a:r>
              <a:rPr lang="en-US" sz="2800" i="1" dirty="0" err="1" smtClean="0"/>
              <a:t>C</a:t>
            </a:r>
            <a:r>
              <a:rPr lang="en-US" sz="2800" baseline="-25000" dirty="0" err="1" smtClean="0"/>
              <a:t>max</a:t>
            </a:r>
            <a:r>
              <a:rPr lang="en-US" sz="2800" dirty="0" smtClean="0"/>
              <a:t>.</a:t>
            </a:r>
          </a:p>
          <a:p>
            <a:pPr eaLnBrk="1" hangingPunct="1">
              <a:buFontTx/>
              <a:buNone/>
            </a:pPr>
            <a:endParaRPr lang="en-US" sz="28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2"/>
          <p:cNvSpPr>
            <a:spLocks noGrp="1" noChangeArrowheads="1"/>
          </p:cNvSpPr>
          <p:nvPr>
            <p:ph type="title" sz="quarter"/>
          </p:nvPr>
        </p:nvSpPr>
        <p:spPr/>
        <p:txBody>
          <a:bodyPr/>
          <a:lstStyle/>
          <a:p>
            <a:pPr eaLnBrk="1" hangingPunct="1"/>
            <a:r>
              <a:rPr lang="en-US" dirty="0" smtClean="0"/>
              <a:t>Proof</a:t>
            </a:r>
            <a:endParaRPr lang="en-US" dirty="0" smtClean="0"/>
          </a:p>
        </p:txBody>
      </p:sp>
      <p:graphicFrame>
        <p:nvGraphicFramePr>
          <p:cNvPr id="128003" name="Object 3"/>
          <p:cNvGraphicFramePr>
            <a:graphicFrameLocks noChangeAspect="1"/>
          </p:cNvGraphicFramePr>
          <p:nvPr>
            <p:ph sz="quarter" idx="1"/>
          </p:nvPr>
        </p:nvGraphicFramePr>
        <p:xfrm>
          <a:off x="533400" y="2514600"/>
          <a:ext cx="1676400" cy="658813"/>
        </p:xfrm>
        <a:graphic>
          <a:graphicData uri="http://schemas.openxmlformats.org/presentationml/2006/ole">
            <p:oleObj spid="_x0000_s4098" name="Equation" r:id="rId3" imgW="647640" imgH="253800" progId="Equation.3">
              <p:embed/>
            </p:oleObj>
          </a:graphicData>
        </a:graphic>
      </p:graphicFrame>
      <p:graphicFrame>
        <p:nvGraphicFramePr>
          <p:cNvPr id="128004" name="Object 4"/>
          <p:cNvGraphicFramePr>
            <a:graphicFrameLocks noChangeAspect="1"/>
          </p:cNvGraphicFramePr>
          <p:nvPr>
            <p:ph sz="quarter" idx="3"/>
          </p:nvPr>
        </p:nvGraphicFramePr>
        <p:xfrm>
          <a:off x="228600" y="4114800"/>
          <a:ext cx="8915400" cy="1981200"/>
        </p:xfrm>
        <a:graphic>
          <a:graphicData uri="http://schemas.openxmlformats.org/presentationml/2006/ole">
            <p:oleObj spid="_x0000_s4099" name="Equation" r:id="rId4" imgW="3771720" imgH="838080" progId="Equation.3">
              <p:embed/>
            </p:oleObj>
          </a:graphicData>
        </a:graphic>
      </p:graphicFrame>
      <p:sp>
        <p:nvSpPr>
          <p:cNvPr id="4102" name="Rectangle 5"/>
          <p:cNvSpPr>
            <a:spLocks noChangeArrowheads="1"/>
          </p:cNvSpPr>
          <p:nvPr/>
        </p:nvSpPr>
        <p:spPr bwMode="auto">
          <a:xfrm>
            <a:off x="3886200" y="1600200"/>
            <a:ext cx="9144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03" name="Rectangle 6"/>
          <p:cNvSpPr>
            <a:spLocks noChangeArrowheads="1"/>
          </p:cNvSpPr>
          <p:nvPr/>
        </p:nvSpPr>
        <p:spPr bwMode="auto">
          <a:xfrm>
            <a:off x="4800600" y="1600200"/>
            <a:ext cx="22860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04" name="Rectangle 7"/>
          <p:cNvSpPr>
            <a:spLocks noChangeArrowheads="1"/>
          </p:cNvSpPr>
          <p:nvPr/>
        </p:nvSpPr>
        <p:spPr bwMode="auto">
          <a:xfrm>
            <a:off x="3886200" y="1905000"/>
            <a:ext cx="12192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05" name="Rectangle 8"/>
          <p:cNvSpPr>
            <a:spLocks noChangeArrowheads="1"/>
          </p:cNvSpPr>
          <p:nvPr/>
        </p:nvSpPr>
        <p:spPr bwMode="auto">
          <a:xfrm>
            <a:off x="5105400" y="1905000"/>
            <a:ext cx="12954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06" name="Rectangle 9"/>
          <p:cNvSpPr>
            <a:spLocks noChangeArrowheads="1"/>
          </p:cNvSpPr>
          <p:nvPr/>
        </p:nvSpPr>
        <p:spPr bwMode="auto">
          <a:xfrm>
            <a:off x="6400800" y="1905000"/>
            <a:ext cx="1828800" cy="304800"/>
          </a:xfrm>
          <a:prstGeom prst="rect">
            <a:avLst/>
          </a:prstGeom>
          <a:solidFill>
            <a:srgbClr val="FFFF00"/>
          </a:solidFill>
          <a:ln w="9525">
            <a:solidFill>
              <a:schemeClr val="tx1"/>
            </a:solidFill>
            <a:miter lim="800000"/>
            <a:headEnd/>
            <a:tailEnd/>
          </a:ln>
        </p:spPr>
        <p:txBody>
          <a:bodyPr wrap="none" anchor="ctr"/>
          <a:lstStyle/>
          <a:p>
            <a:pPr algn="ctr"/>
            <a:r>
              <a:rPr lang="en-US" sz="2000" i="1">
                <a:latin typeface="Times New Roman" pitchFamily="18" charset="0"/>
              </a:rPr>
              <a:t>J</a:t>
            </a:r>
            <a:r>
              <a:rPr lang="en-US" sz="2000" i="1" baseline="-25000">
                <a:latin typeface="Times New Roman" pitchFamily="18" charset="0"/>
              </a:rPr>
              <a:t>k</a:t>
            </a:r>
          </a:p>
        </p:txBody>
      </p:sp>
      <p:sp>
        <p:nvSpPr>
          <p:cNvPr id="4107" name="Rectangle 10"/>
          <p:cNvSpPr>
            <a:spLocks noChangeArrowheads="1"/>
          </p:cNvSpPr>
          <p:nvPr/>
        </p:nvSpPr>
        <p:spPr bwMode="auto">
          <a:xfrm>
            <a:off x="3886200" y="2209800"/>
            <a:ext cx="15240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08" name="Rectangle 11"/>
          <p:cNvSpPr>
            <a:spLocks noChangeArrowheads="1"/>
          </p:cNvSpPr>
          <p:nvPr/>
        </p:nvSpPr>
        <p:spPr bwMode="auto">
          <a:xfrm>
            <a:off x="5410200" y="2209800"/>
            <a:ext cx="12954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09" name="Rectangle 12"/>
          <p:cNvSpPr>
            <a:spLocks noChangeArrowheads="1"/>
          </p:cNvSpPr>
          <p:nvPr/>
        </p:nvSpPr>
        <p:spPr bwMode="auto">
          <a:xfrm>
            <a:off x="3886200" y="2514600"/>
            <a:ext cx="9144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10" name="Rectangle 13"/>
          <p:cNvSpPr>
            <a:spLocks noChangeArrowheads="1"/>
          </p:cNvSpPr>
          <p:nvPr/>
        </p:nvSpPr>
        <p:spPr bwMode="auto">
          <a:xfrm>
            <a:off x="4800600" y="2514600"/>
            <a:ext cx="9144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11" name="Rectangle 14"/>
          <p:cNvSpPr>
            <a:spLocks noChangeArrowheads="1"/>
          </p:cNvSpPr>
          <p:nvPr/>
        </p:nvSpPr>
        <p:spPr bwMode="auto">
          <a:xfrm>
            <a:off x="5715000" y="2514600"/>
            <a:ext cx="9144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12" name="Rectangle 15"/>
          <p:cNvSpPr>
            <a:spLocks noChangeArrowheads="1"/>
          </p:cNvSpPr>
          <p:nvPr/>
        </p:nvSpPr>
        <p:spPr bwMode="auto">
          <a:xfrm>
            <a:off x="6629400" y="2514600"/>
            <a:ext cx="9144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113" name="Text Box 16"/>
          <p:cNvSpPr txBox="1">
            <a:spLocks noChangeArrowheads="1"/>
          </p:cNvSpPr>
          <p:nvPr/>
        </p:nvSpPr>
        <p:spPr bwMode="auto">
          <a:xfrm>
            <a:off x="3352800" y="1524000"/>
            <a:ext cx="450850" cy="366713"/>
          </a:xfrm>
          <a:prstGeom prst="rect">
            <a:avLst/>
          </a:prstGeom>
          <a:noFill/>
          <a:ln w="9525">
            <a:noFill/>
            <a:miter lim="800000"/>
            <a:headEnd/>
            <a:tailEnd/>
          </a:ln>
        </p:spPr>
        <p:txBody>
          <a:bodyPr wrap="none">
            <a:spAutoFit/>
          </a:bodyPr>
          <a:lstStyle/>
          <a:p>
            <a:r>
              <a:rPr lang="en-US" i="1">
                <a:latin typeface="Times New Roman" pitchFamily="18" charset="0"/>
              </a:rPr>
              <a:t>M</a:t>
            </a:r>
            <a:r>
              <a:rPr lang="en-US" baseline="-25000">
                <a:latin typeface="Times New Roman" pitchFamily="18" charset="0"/>
              </a:rPr>
              <a:t>1</a:t>
            </a:r>
          </a:p>
        </p:txBody>
      </p:sp>
      <p:sp>
        <p:nvSpPr>
          <p:cNvPr id="4114" name="Rectangle 17"/>
          <p:cNvSpPr>
            <a:spLocks noChangeArrowheads="1"/>
          </p:cNvSpPr>
          <p:nvPr/>
        </p:nvSpPr>
        <p:spPr bwMode="auto">
          <a:xfrm>
            <a:off x="3352800" y="1828800"/>
            <a:ext cx="450850" cy="366713"/>
          </a:xfrm>
          <a:prstGeom prst="rect">
            <a:avLst/>
          </a:prstGeom>
          <a:noFill/>
          <a:ln w="9525">
            <a:noFill/>
            <a:miter lim="800000"/>
            <a:headEnd/>
            <a:tailEnd/>
          </a:ln>
        </p:spPr>
        <p:txBody>
          <a:bodyPr wrap="none">
            <a:spAutoFit/>
          </a:bodyPr>
          <a:lstStyle/>
          <a:p>
            <a:r>
              <a:rPr lang="en-US" i="1">
                <a:latin typeface="Times New Roman" pitchFamily="18" charset="0"/>
              </a:rPr>
              <a:t>M</a:t>
            </a:r>
            <a:r>
              <a:rPr lang="en-US" baseline="-25000">
                <a:latin typeface="Times New Roman" pitchFamily="18" charset="0"/>
              </a:rPr>
              <a:t>2</a:t>
            </a:r>
          </a:p>
        </p:txBody>
      </p:sp>
      <p:sp>
        <p:nvSpPr>
          <p:cNvPr id="4115" name="Rectangle 18"/>
          <p:cNvSpPr>
            <a:spLocks noChangeArrowheads="1"/>
          </p:cNvSpPr>
          <p:nvPr/>
        </p:nvSpPr>
        <p:spPr bwMode="auto">
          <a:xfrm>
            <a:off x="3352800" y="2133600"/>
            <a:ext cx="450850" cy="366713"/>
          </a:xfrm>
          <a:prstGeom prst="rect">
            <a:avLst/>
          </a:prstGeom>
          <a:noFill/>
          <a:ln w="9525">
            <a:noFill/>
            <a:miter lim="800000"/>
            <a:headEnd/>
            <a:tailEnd/>
          </a:ln>
        </p:spPr>
        <p:txBody>
          <a:bodyPr wrap="none">
            <a:spAutoFit/>
          </a:bodyPr>
          <a:lstStyle/>
          <a:p>
            <a:r>
              <a:rPr lang="en-US" i="1">
                <a:latin typeface="Times New Roman" pitchFamily="18" charset="0"/>
              </a:rPr>
              <a:t>M</a:t>
            </a:r>
            <a:r>
              <a:rPr lang="en-US" baseline="-25000">
                <a:latin typeface="Times New Roman" pitchFamily="18" charset="0"/>
              </a:rPr>
              <a:t>3</a:t>
            </a:r>
          </a:p>
        </p:txBody>
      </p:sp>
      <p:sp>
        <p:nvSpPr>
          <p:cNvPr id="4116" name="Rectangle 19"/>
          <p:cNvSpPr>
            <a:spLocks noChangeArrowheads="1"/>
          </p:cNvSpPr>
          <p:nvPr/>
        </p:nvSpPr>
        <p:spPr bwMode="auto">
          <a:xfrm>
            <a:off x="3352800" y="2438400"/>
            <a:ext cx="450850" cy="366713"/>
          </a:xfrm>
          <a:prstGeom prst="rect">
            <a:avLst/>
          </a:prstGeom>
          <a:noFill/>
          <a:ln w="9525">
            <a:noFill/>
            <a:miter lim="800000"/>
            <a:headEnd/>
            <a:tailEnd/>
          </a:ln>
        </p:spPr>
        <p:txBody>
          <a:bodyPr wrap="none">
            <a:spAutoFit/>
          </a:bodyPr>
          <a:lstStyle/>
          <a:p>
            <a:r>
              <a:rPr lang="en-US" i="1">
                <a:latin typeface="Times New Roman" pitchFamily="18" charset="0"/>
              </a:rPr>
              <a:t>M</a:t>
            </a:r>
            <a:r>
              <a:rPr lang="en-US" baseline="-25000">
                <a:latin typeface="Times New Roman" pitchFamily="18" charset="0"/>
              </a:rPr>
              <a:t>4</a:t>
            </a:r>
          </a:p>
        </p:txBody>
      </p:sp>
      <p:sp>
        <p:nvSpPr>
          <p:cNvPr id="4117" name="Line 20"/>
          <p:cNvSpPr>
            <a:spLocks noChangeShapeType="1"/>
          </p:cNvSpPr>
          <p:nvPr/>
        </p:nvSpPr>
        <p:spPr bwMode="auto">
          <a:xfrm>
            <a:off x="3886200" y="3124200"/>
            <a:ext cx="5029200" cy="0"/>
          </a:xfrm>
          <a:prstGeom prst="line">
            <a:avLst/>
          </a:prstGeom>
          <a:noFill/>
          <a:ln w="31750">
            <a:solidFill>
              <a:schemeClr val="tx1"/>
            </a:solidFill>
            <a:round/>
            <a:headEnd/>
            <a:tailEnd type="triangle" w="med" len="med"/>
          </a:ln>
        </p:spPr>
        <p:txBody>
          <a:bodyPr/>
          <a:lstStyle/>
          <a:p>
            <a:endParaRPr lang="ru-RU"/>
          </a:p>
        </p:txBody>
      </p:sp>
      <p:sp>
        <p:nvSpPr>
          <p:cNvPr id="4118" name="Line 21"/>
          <p:cNvSpPr>
            <a:spLocks noChangeShapeType="1"/>
          </p:cNvSpPr>
          <p:nvPr/>
        </p:nvSpPr>
        <p:spPr bwMode="auto">
          <a:xfrm>
            <a:off x="8229600" y="2209800"/>
            <a:ext cx="0" cy="914400"/>
          </a:xfrm>
          <a:prstGeom prst="line">
            <a:avLst/>
          </a:prstGeom>
          <a:noFill/>
          <a:ln w="25400">
            <a:solidFill>
              <a:schemeClr val="tx1"/>
            </a:solidFill>
            <a:prstDash val="lgDash"/>
            <a:round/>
            <a:headEnd/>
            <a:tailEnd/>
          </a:ln>
        </p:spPr>
        <p:txBody>
          <a:bodyPr/>
          <a:lstStyle/>
          <a:p>
            <a:endParaRPr lang="ru-RU"/>
          </a:p>
        </p:txBody>
      </p:sp>
      <p:sp>
        <p:nvSpPr>
          <p:cNvPr id="4119" name="Line 22"/>
          <p:cNvSpPr>
            <a:spLocks noChangeShapeType="1"/>
          </p:cNvSpPr>
          <p:nvPr/>
        </p:nvSpPr>
        <p:spPr bwMode="auto">
          <a:xfrm>
            <a:off x="6400800" y="2209800"/>
            <a:ext cx="0" cy="914400"/>
          </a:xfrm>
          <a:prstGeom prst="line">
            <a:avLst/>
          </a:prstGeom>
          <a:noFill/>
          <a:ln w="25400">
            <a:solidFill>
              <a:schemeClr val="tx1"/>
            </a:solidFill>
            <a:prstDash val="lgDash"/>
            <a:round/>
            <a:headEnd/>
            <a:tailEnd/>
          </a:ln>
        </p:spPr>
        <p:txBody>
          <a:bodyPr/>
          <a:lstStyle/>
          <a:p>
            <a:endParaRPr lang="ru-RU"/>
          </a:p>
        </p:txBody>
      </p:sp>
      <p:sp>
        <p:nvSpPr>
          <p:cNvPr id="4120" name="Rectangle 23"/>
          <p:cNvSpPr>
            <a:spLocks noChangeArrowheads="1"/>
          </p:cNvSpPr>
          <p:nvPr/>
        </p:nvSpPr>
        <p:spPr bwMode="auto">
          <a:xfrm>
            <a:off x="6248400" y="3100388"/>
            <a:ext cx="355600" cy="396875"/>
          </a:xfrm>
          <a:prstGeom prst="rect">
            <a:avLst/>
          </a:prstGeom>
          <a:noFill/>
          <a:ln w="9525">
            <a:noFill/>
            <a:miter lim="800000"/>
            <a:headEnd/>
            <a:tailEnd/>
          </a:ln>
        </p:spPr>
        <p:txBody>
          <a:bodyPr wrap="none">
            <a:spAutoFit/>
          </a:bodyPr>
          <a:lstStyle/>
          <a:p>
            <a:r>
              <a:rPr lang="en-US" sz="2000" i="1">
                <a:latin typeface="Times New Roman" pitchFamily="18" charset="0"/>
              </a:rPr>
              <a:t>s</a:t>
            </a:r>
            <a:r>
              <a:rPr lang="en-US" sz="2000" i="1" baseline="-25000">
                <a:latin typeface="Times New Roman" pitchFamily="18" charset="0"/>
              </a:rPr>
              <a:t>k</a:t>
            </a:r>
          </a:p>
        </p:txBody>
      </p:sp>
      <p:sp>
        <p:nvSpPr>
          <p:cNvPr id="4121" name="Rectangle 24"/>
          <p:cNvSpPr>
            <a:spLocks noChangeArrowheads="1"/>
          </p:cNvSpPr>
          <p:nvPr/>
        </p:nvSpPr>
        <p:spPr bwMode="auto">
          <a:xfrm>
            <a:off x="8001000" y="3100388"/>
            <a:ext cx="427038" cy="396875"/>
          </a:xfrm>
          <a:prstGeom prst="rect">
            <a:avLst/>
          </a:prstGeom>
          <a:noFill/>
          <a:ln w="9525">
            <a:noFill/>
            <a:miter lim="800000"/>
            <a:headEnd/>
            <a:tailEnd/>
          </a:ln>
        </p:spPr>
        <p:txBody>
          <a:bodyPr wrap="none">
            <a:spAutoFit/>
          </a:bodyPr>
          <a:lstStyle/>
          <a:p>
            <a:r>
              <a:rPr lang="en-US" sz="2000" i="1">
                <a:latin typeface="Times New Roman" pitchFamily="18" charset="0"/>
              </a:rPr>
              <a:t>C</a:t>
            </a:r>
            <a:r>
              <a:rPr lang="en-US" sz="2000" i="1" baseline="-25000">
                <a:latin typeface="Times New Roman" pitchFamily="18" charset="0"/>
              </a:rPr>
              <a:t>k</a:t>
            </a:r>
          </a:p>
        </p:txBody>
      </p:sp>
      <p:sp>
        <p:nvSpPr>
          <p:cNvPr id="4122" name="Text Box 25"/>
          <p:cNvSpPr txBox="1">
            <a:spLocks noChangeArrowheads="1"/>
          </p:cNvSpPr>
          <p:nvPr/>
        </p:nvSpPr>
        <p:spPr bwMode="auto">
          <a:xfrm>
            <a:off x="3717925" y="3138488"/>
            <a:ext cx="650875" cy="396875"/>
          </a:xfrm>
          <a:prstGeom prst="rect">
            <a:avLst/>
          </a:prstGeom>
          <a:noFill/>
          <a:ln w="9525">
            <a:noFill/>
            <a:miter lim="800000"/>
            <a:headEnd/>
            <a:tailEnd/>
          </a:ln>
        </p:spPr>
        <p:txBody>
          <a:bodyPr wrap="none">
            <a:spAutoFit/>
          </a:bodyPr>
          <a:lstStyle/>
          <a:p>
            <a:r>
              <a:rPr lang="en-US" sz="2000">
                <a:latin typeface="Times New Roman" pitchFamily="18" charset="0"/>
              </a:rPr>
              <a:t>t = 0</a:t>
            </a:r>
          </a:p>
        </p:txBody>
      </p:sp>
      <p:graphicFrame>
        <p:nvGraphicFramePr>
          <p:cNvPr id="128026" name="Object 26"/>
          <p:cNvGraphicFramePr>
            <a:graphicFrameLocks noChangeAspect="1"/>
          </p:cNvGraphicFramePr>
          <p:nvPr>
            <p:ph sz="quarter" idx="4"/>
          </p:nvPr>
        </p:nvGraphicFramePr>
        <p:xfrm>
          <a:off x="304800" y="1219200"/>
          <a:ext cx="2743200" cy="1055688"/>
        </p:xfrm>
        <a:graphic>
          <a:graphicData uri="http://schemas.openxmlformats.org/presentationml/2006/ole">
            <p:oleObj spid="_x0000_s4100" name="Equation" r:id="rId5" imgW="1155600" imgH="444240" progId="Equation.3">
              <p:embed/>
            </p:oleObj>
          </a:graphicData>
        </a:graphic>
      </p:graphicFrame>
      <p:sp>
        <p:nvSpPr>
          <p:cNvPr id="128027" name="Line 27"/>
          <p:cNvSpPr>
            <a:spLocks noChangeShapeType="1"/>
          </p:cNvSpPr>
          <p:nvPr/>
        </p:nvSpPr>
        <p:spPr bwMode="auto">
          <a:xfrm>
            <a:off x="3048000" y="2286000"/>
            <a:ext cx="990600" cy="2971800"/>
          </a:xfrm>
          <a:prstGeom prst="line">
            <a:avLst/>
          </a:prstGeom>
          <a:noFill/>
          <a:ln w="22225">
            <a:solidFill>
              <a:srgbClr val="008000"/>
            </a:solidFill>
            <a:prstDash val="dash"/>
            <a:round/>
            <a:headEnd/>
            <a:tailEnd type="triangle" w="med" len="med"/>
          </a:ln>
        </p:spPr>
        <p:txBody>
          <a:bodyPr/>
          <a:lstStyle/>
          <a:p>
            <a:endParaRPr lang="ru-RU"/>
          </a:p>
        </p:txBody>
      </p:sp>
      <p:sp>
        <p:nvSpPr>
          <p:cNvPr id="128028" name="Line 28"/>
          <p:cNvSpPr>
            <a:spLocks noChangeShapeType="1"/>
          </p:cNvSpPr>
          <p:nvPr/>
        </p:nvSpPr>
        <p:spPr bwMode="auto">
          <a:xfrm>
            <a:off x="2209800" y="3124200"/>
            <a:ext cx="4876800" cy="2209800"/>
          </a:xfrm>
          <a:prstGeom prst="line">
            <a:avLst/>
          </a:prstGeom>
          <a:noFill/>
          <a:ln w="22225">
            <a:solidFill>
              <a:srgbClr val="008000"/>
            </a:solidFill>
            <a:prstDash val="dash"/>
            <a:round/>
            <a:headEnd/>
            <a:tailEnd type="triangle" w="med" len="med"/>
          </a:ln>
        </p:spPr>
        <p:txBody>
          <a:bodyP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28003"/>
                                        </p:tgtEl>
                                        <p:attrNameLst>
                                          <p:attrName>style.visibility</p:attrName>
                                        </p:attrNameLst>
                                      </p:cBhvr>
                                      <p:to>
                                        <p:strVal val="visible"/>
                                      </p:to>
                                    </p:set>
                                    <p:animEffect transition="in" filter="box(in)">
                                      <p:cBhvr>
                                        <p:cTn id="7" dur="500"/>
                                        <p:tgtEl>
                                          <p:spTgt spid="12800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28026"/>
                                        </p:tgtEl>
                                        <p:attrNameLst>
                                          <p:attrName>style.visibility</p:attrName>
                                        </p:attrNameLst>
                                      </p:cBhvr>
                                      <p:to>
                                        <p:strVal val="visible"/>
                                      </p:to>
                                    </p:set>
                                    <p:animEffect transition="in" filter="blinds(horizontal)">
                                      <p:cBhvr>
                                        <p:cTn id="12" dur="500"/>
                                        <p:tgtEl>
                                          <p:spTgt spid="128026"/>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28004"/>
                                        </p:tgtEl>
                                        <p:attrNameLst>
                                          <p:attrName>style.visibility</p:attrName>
                                        </p:attrNameLst>
                                      </p:cBhvr>
                                      <p:to>
                                        <p:strVal val="visible"/>
                                      </p:to>
                                    </p:set>
                                    <p:animEffect transition="in" filter="diamond(in)">
                                      <p:cBhvr>
                                        <p:cTn id="17" dur="2000"/>
                                        <p:tgtEl>
                                          <p:spTgt spid="128004"/>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128027"/>
                                        </p:tgtEl>
                                        <p:attrNameLst>
                                          <p:attrName>style.visibility</p:attrName>
                                        </p:attrNameLst>
                                      </p:cBhvr>
                                      <p:to>
                                        <p:strVal val="visible"/>
                                      </p:to>
                                    </p:set>
                                    <p:animEffect transition="in" filter="strips(downLeft)">
                                      <p:cBhvr>
                                        <p:cTn id="22" dur="500"/>
                                        <p:tgtEl>
                                          <p:spTgt spid="128027"/>
                                        </p:tgtEl>
                                      </p:cBhvr>
                                    </p:animEffect>
                                  </p:childTnLst>
                                </p:cTn>
                              </p:par>
                              <p:par>
                                <p:cTn id="23" presetID="18" presetClass="entr" presetSubtype="6" fill="hold" grpId="0" nodeType="withEffect">
                                  <p:stCondLst>
                                    <p:cond delay="0"/>
                                  </p:stCondLst>
                                  <p:childTnLst>
                                    <p:set>
                                      <p:cBhvr>
                                        <p:cTn id="24" dur="1" fill="hold">
                                          <p:stCondLst>
                                            <p:cond delay="0"/>
                                          </p:stCondLst>
                                        </p:cTn>
                                        <p:tgtEl>
                                          <p:spTgt spid="128028"/>
                                        </p:tgtEl>
                                        <p:attrNameLst>
                                          <p:attrName>style.visibility</p:attrName>
                                        </p:attrNameLst>
                                      </p:cBhvr>
                                      <p:to>
                                        <p:strVal val="visible"/>
                                      </p:to>
                                    </p:set>
                                    <p:animEffect transition="in" filter="strips(downRight)">
                                      <p:cBhvr>
                                        <p:cTn id="25" dur="500"/>
                                        <p:tgtEl>
                                          <p:spTgt spid="128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27" grpId="0" animBg="1"/>
      <p:bldP spid="12802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228600"/>
            <a:ext cx="8229600" cy="1143000"/>
          </a:xfrm>
        </p:spPr>
        <p:txBody>
          <a:bodyPr/>
          <a:lstStyle/>
          <a:p>
            <a:pPr eaLnBrk="1" hangingPunct="1"/>
            <a:r>
              <a:rPr lang="en-US" sz="4000" dirty="0" smtClean="0"/>
              <a:t>P||</a:t>
            </a:r>
            <a:r>
              <a:rPr lang="en-US" sz="4000" i="1" dirty="0" err="1" smtClean="0"/>
              <a:t>C</a:t>
            </a:r>
            <a:r>
              <a:rPr lang="en-US" sz="4000" baseline="-25000" dirty="0" err="1" smtClean="0"/>
              <a:t>max</a:t>
            </a:r>
            <a:r>
              <a:rPr lang="ru-RU" sz="4000" dirty="0" smtClean="0"/>
              <a:t> </a:t>
            </a:r>
            <a:r>
              <a:rPr lang="en-US" sz="4000" dirty="0" smtClean="0"/>
              <a:t>and the bin packing problem</a:t>
            </a:r>
            <a:r>
              <a:rPr lang="ru-RU" dirty="0" smtClean="0"/>
              <a:t> </a:t>
            </a:r>
            <a:endParaRPr lang="ru-RU" dirty="0" smtClean="0"/>
          </a:p>
        </p:txBody>
      </p:sp>
      <p:sp>
        <p:nvSpPr>
          <p:cNvPr id="5124" name="Rectangle 4"/>
          <p:cNvSpPr>
            <a:spLocks noChangeArrowheads="1"/>
          </p:cNvSpPr>
          <p:nvPr/>
        </p:nvSpPr>
        <p:spPr bwMode="auto">
          <a:xfrm>
            <a:off x="1066800" y="1600200"/>
            <a:ext cx="9144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5125" name="Rectangle 5"/>
          <p:cNvSpPr>
            <a:spLocks noChangeArrowheads="1"/>
          </p:cNvSpPr>
          <p:nvPr/>
        </p:nvSpPr>
        <p:spPr bwMode="auto">
          <a:xfrm>
            <a:off x="1981200" y="1600200"/>
            <a:ext cx="22860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5126" name="Rectangle 6"/>
          <p:cNvSpPr>
            <a:spLocks noChangeArrowheads="1"/>
          </p:cNvSpPr>
          <p:nvPr/>
        </p:nvSpPr>
        <p:spPr bwMode="auto">
          <a:xfrm>
            <a:off x="1066800" y="1905000"/>
            <a:ext cx="1219200" cy="304800"/>
          </a:xfrm>
          <a:prstGeom prst="rect">
            <a:avLst/>
          </a:prstGeom>
          <a:solidFill>
            <a:srgbClr val="FFFF00"/>
          </a:solidFill>
          <a:ln w="9525">
            <a:solidFill>
              <a:schemeClr val="tx1"/>
            </a:solidFill>
            <a:miter lim="800000"/>
            <a:headEnd/>
            <a:tailEnd/>
          </a:ln>
        </p:spPr>
        <p:txBody>
          <a:bodyPr wrap="none" anchor="ctr"/>
          <a:lstStyle/>
          <a:p>
            <a:endParaRPr lang="ru-RU"/>
          </a:p>
        </p:txBody>
      </p:sp>
      <p:sp>
        <p:nvSpPr>
          <p:cNvPr id="5127" name="Rectangle 7"/>
          <p:cNvSpPr>
            <a:spLocks noChangeArrowheads="1"/>
          </p:cNvSpPr>
          <p:nvPr/>
        </p:nvSpPr>
        <p:spPr bwMode="auto">
          <a:xfrm>
            <a:off x="2286000" y="1905000"/>
            <a:ext cx="1295400" cy="304800"/>
          </a:xfrm>
          <a:prstGeom prst="rect">
            <a:avLst/>
          </a:prstGeom>
          <a:solidFill>
            <a:srgbClr val="FFFF00"/>
          </a:solidFill>
          <a:ln w="9525">
            <a:solidFill>
              <a:schemeClr val="tx1"/>
            </a:solidFill>
            <a:miter lim="800000"/>
            <a:headEnd/>
            <a:tailEnd/>
          </a:ln>
        </p:spPr>
        <p:txBody>
          <a:bodyPr wrap="none" anchor="ctr"/>
          <a:lstStyle/>
          <a:p>
            <a:endParaRPr lang="ru-RU"/>
          </a:p>
        </p:txBody>
      </p:sp>
      <p:sp>
        <p:nvSpPr>
          <p:cNvPr id="5128" name="Rectangle 8"/>
          <p:cNvSpPr>
            <a:spLocks noChangeArrowheads="1"/>
          </p:cNvSpPr>
          <p:nvPr/>
        </p:nvSpPr>
        <p:spPr bwMode="auto">
          <a:xfrm>
            <a:off x="3581400" y="1905000"/>
            <a:ext cx="1828800" cy="304800"/>
          </a:xfrm>
          <a:prstGeom prst="rect">
            <a:avLst/>
          </a:prstGeom>
          <a:solidFill>
            <a:srgbClr val="FFFF00"/>
          </a:solidFill>
          <a:ln w="9525">
            <a:solidFill>
              <a:schemeClr val="tx1"/>
            </a:solidFill>
            <a:miter lim="800000"/>
            <a:headEnd/>
            <a:tailEnd/>
          </a:ln>
        </p:spPr>
        <p:txBody>
          <a:bodyPr wrap="none" anchor="ctr"/>
          <a:lstStyle/>
          <a:p>
            <a:pPr algn="ctr"/>
            <a:endParaRPr lang="ru-RU" sz="2000" i="1" baseline="-25000">
              <a:latin typeface="Times New Roman" pitchFamily="18" charset="0"/>
            </a:endParaRPr>
          </a:p>
        </p:txBody>
      </p:sp>
      <p:sp>
        <p:nvSpPr>
          <p:cNvPr id="5129" name="Rectangle 9"/>
          <p:cNvSpPr>
            <a:spLocks noChangeArrowheads="1"/>
          </p:cNvSpPr>
          <p:nvPr/>
        </p:nvSpPr>
        <p:spPr bwMode="auto">
          <a:xfrm>
            <a:off x="1066800" y="2209800"/>
            <a:ext cx="15240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5130" name="Rectangle 10"/>
          <p:cNvSpPr>
            <a:spLocks noChangeArrowheads="1"/>
          </p:cNvSpPr>
          <p:nvPr/>
        </p:nvSpPr>
        <p:spPr bwMode="auto">
          <a:xfrm>
            <a:off x="2590800" y="2209800"/>
            <a:ext cx="12954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5131" name="Rectangle 11"/>
          <p:cNvSpPr>
            <a:spLocks noChangeArrowheads="1"/>
          </p:cNvSpPr>
          <p:nvPr/>
        </p:nvSpPr>
        <p:spPr bwMode="auto">
          <a:xfrm>
            <a:off x="1066800" y="25146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5132" name="Rectangle 12"/>
          <p:cNvSpPr>
            <a:spLocks noChangeArrowheads="1"/>
          </p:cNvSpPr>
          <p:nvPr/>
        </p:nvSpPr>
        <p:spPr bwMode="auto">
          <a:xfrm>
            <a:off x="1981200" y="25146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5133" name="Rectangle 13"/>
          <p:cNvSpPr>
            <a:spLocks noChangeArrowheads="1"/>
          </p:cNvSpPr>
          <p:nvPr/>
        </p:nvSpPr>
        <p:spPr bwMode="auto">
          <a:xfrm>
            <a:off x="2895600" y="25146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5134" name="Rectangle 14"/>
          <p:cNvSpPr>
            <a:spLocks noChangeArrowheads="1"/>
          </p:cNvSpPr>
          <p:nvPr/>
        </p:nvSpPr>
        <p:spPr bwMode="auto">
          <a:xfrm>
            <a:off x="3810000" y="25146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5135" name="Text Box 15"/>
          <p:cNvSpPr txBox="1">
            <a:spLocks noChangeArrowheads="1"/>
          </p:cNvSpPr>
          <p:nvPr/>
        </p:nvSpPr>
        <p:spPr bwMode="auto">
          <a:xfrm>
            <a:off x="533400" y="1524000"/>
            <a:ext cx="450850" cy="366713"/>
          </a:xfrm>
          <a:prstGeom prst="rect">
            <a:avLst/>
          </a:prstGeom>
          <a:noFill/>
          <a:ln w="9525">
            <a:noFill/>
            <a:miter lim="800000"/>
            <a:headEnd/>
            <a:tailEnd/>
          </a:ln>
        </p:spPr>
        <p:txBody>
          <a:bodyPr wrap="none">
            <a:spAutoFit/>
          </a:bodyPr>
          <a:lstStyle/>
          <a:p>
            <a:r>
              <a:rPr lang="en-US" i="1">
                <a:latin typeface="Times New Roman" pitchFamily="18" charset="0"/>
              </a:rPr>
              <a:t>M</a:t>
            </a:r>
            <a:r>
              <a:rPr lang="en-US" baseline="-25000">
                <a:latin typeface="Times New Roman" pitchFamily="18" charset="0"/>
              </a:rPr>
              <a:t>1</a:t>
            </a:r>
          </a:p>
        </p:txBody>
      </p:sp>
      <p:sp>
        <p:nvSpPr>
          <p:cNvPr id="5136" name="Rectangle 16"/>
          <p:cNvSpPr>
            <a:spLocks noChangeArrowheads="1"/>
          </p:cNvSpPr>
          <p:nvPr/>
        </p:nvSpPr>
        <p:spPr bwMode="auto">
          <a:xfrm>
            <a:off x="533400" y="1828800"/>
            <a:ext cx="450850" cy="366713"/>
          </a:xfrm>
          <a:prstGeom prst="rect">
            <a:avLst/>
          </a:prstGeom>
          <a:noFill/>
          <a:ln w="9525">
            <a:noFill/>
            <a:miter lim="800000"/>
            <a:headEnd/>
            <a:tailEnd/>
          </a:ln>
        </p:spPr>
        <p:txBody>
          <a:bodyPr wrap="none">
            <a:spAutoFit/>
          </a:bodyPr>
          <a:lstStyle/>
          <a:p>
            <a:r>
              <a:rPr lang="en-US" i="1">
                <a:latin typeface="Times New Roman" pitchFamily="18" charset="0"/>
              </a:rPr>
              <a:t>M</a:t>
            </a:r>
            <a:r>
              <a:rPr lang="en-US" baseline="-25000">
                <a:latin typeface="Times New Roman" pitchFamily="18" charset="0"/>
              </a:rPr>
              <a:t>2</a:t>
            </a:r>
          </a:p>
        </p:txBody>
      </p:sp>
      <p:sp>
        <p:nvSpPr>
          <p:cNvPr id="5137" name="Rectangle 17"/>
          <p:cNvSpPr>
            <a:spLocks noChangeArrowheads="1"/>
          </p:cNvSpPr>
          <p:nvPr/>
        </p:nvSpPr>
        <p:spPr bwMode="auto">
          <a:xfrm>
            <a:off x="533400" y="2133600"/>
            <a:ext cx="450850" cy="366713"/>
          </a:xfrm>
          <a:prstGeom prst="rect">
            <a:avLst/>
          </a:prstGeom>
          <a:noFill/>
          <a:ln w="9525">
            <a:noFill/>
            <a:miter lim="800000"/>
            <a:headEnd/>
            <a:tailEnd/>
          </a:ln>
        </p:spPr>
        <p:txBody>
          <a:bodyPr wrap="none">
            <a:spAutoFit/>
          </a:bodyPr>
          <a:lstStyle/>
          <a:p>
            <a:r>
              <a:rPr lang="en-US" i="1">
                <a:latin typeface="Times New Roman" pitchFamily="18" charset="0"/>
              </a:rPr>
              <a:t>M</a:t>
            </a:r>
            <a:r>
              <a:rPr lang="en-US" baseline="-25000">
                <a:latin typeface="Times New Roman" pitchFamily="18" charset="0"/>
              </a:rPr>
              <a:t>3</a:t>
            </a:r>
          </a:p>
        </p:txBody>
      </p:sp>
      <p:sp>
        <p:nvSpPr>
          <p:cNvPr id="5138" name="Rectangle 18"/>
          <p:cNvSpPr>
            <a:spLocks noChangeArrowheads="1"/>
          </p:cNvSpPr>
          <p:nvPr/>
        </p:nvSpPr>
        <p:spPr bwMode="auto">
          <a:xfrm>
            <a:off x="533400" y="2438400"/>
            <a:ext cx="450850" cy="366713"/>
          </a:xfrm>
          <a:prstGeom prst="rect">
            <a:avLst/>
          </a:prstGeom>
          <a:noFill/>
          <a:ln w="9525">
            <a:noFill/>
            <a:miter lim="800000"/>
            <a:headEnd/>
            <a:tailEnd/>
          </a:ln>
        </p:spPr>
        <p:txBody>
          <a:bodyPr wrap="none">
            <a:spAutoFit/>
          </a:bodyPr>
          <a:lstStyle/>
          <a:p>
            <a:r>
              <a:rPr lang="en-US" i="1">
                <a:latin typeface="Times New Roman" pitchFamily="18" charset="0"/>
              </a:rPr>
              <a:t>M</a:t>
            </a:r>
            <a:r>
              <a:rPr lang="en-US" baseline="-25000">
                <a:latin typeface="Times New Roman" pitchFamily="18" charset="0"/>
              </a:rPr>
              <a:t>4</a:t>
            </a:r>
          </a:p>
        </p:txBody>
      </p:sp>
      <p:sp>
        <p:nvSpPr>
          <p:cNvPr id="5139" name="Line 19"/>
          <p:cNvSpPr>
            <a:spLocks noChangeShapeType="1"/>
          </p:cNvSpPr>
          <p:nvPr/>
        </p:nvSpPr>
        <p:spPr bwMode="auto">
          <a:xfrm>
            <a:off x="1066800" y="3124200"/>
            <a:ext cx="5029200" cy="0"/>
          </a:xfrm>
          <a:prstGeom prst="line">
            <a:avLst/>
          </a:prstGeom>
          <a:noFill/>
          <a:ln w="31750">
            <a:solidFill>
              <a:schemeClr val="tx1"/>
            </a:solidFill>
            <a:round/>
            <a:headEnd/>
            <a:tailEnd type="triangle" w="med" len="med"/>
          </a:ln>
        </p:spPr>
        <p:txBody>
          <a:bodyPr/>
          <a:lstStyle/>
          <a:p>
            <a:endParaRPr lang="ru-RU"/>
          </a:p>
        </p:txBody>
      </p:sp>
      <p:sp>
        <p:nvSpPr>
          <p:cNvPr id="5140" name="Line 20"/>
          <p:cNvSpPr>
            <a:spLocks noChangeShapeType="1"/>
          </p:cNvSpPr>
          <p:nvPr/>
        </p:nvSpPr>
        <p:spPr bwMode="auto">
          <a:xfrm>
            <a:off x="5410200" y="2209800"/>
            <a:ext cx="0" cy="914400"/>
          </a:xfrm>
          <a:prstGeom prst="line">
            <a:avLst/>
          </a:prstGeom>
          <a:noFill/>
          <a:ln w="25400">
            <a:solidFill>
              <a:schemeClr val="tx1"/>
            </a:solidFill>
            <a:prstDash val="lgDash"/>
            <a:round/>
            <a:headEnd/>
            <a:tailEnd/>
          </a:ln>
        </p:spPr>
        <p:txBody>
          <a:bodyPr/>
          <a:lstStyle/>
          <a:p>
            <a:endParaRPr lang="ru-RU"/>
          </a:p>
        </p:txBody>
      </p:sp>
      <p:sp>
        <p:nvSpPr>
          <p:cNvPr id="5141" name="Text Box 22"/>
          <p:cNvSpPr txBox="1">
            <a:spLocks noChangeArrowheads="1"/>
          </p:cNvSpPr>
          <p:nvPr/>
        </p:nvSpPr>
        <p:spPr bwMode="auto">
          <a:xfrm>
            <a:off x="762000" y="3124200"/>
            <a:ext cx="336550" cy="457200"/>
          </a:xfrm>
          <a:prstGeom prst="rect">
            <a:avLst/>
          </a:prstGeom>
          <a:noFill/>
          <a:ln w="9525">
            <a:noFill/>
            <a:miter lim="800000"/>
            <a:headEnd/>
            <a:tailEnd/>
          </a:ln>
        </p:spPr>
        <p:txBody>
          <a:bodyPr wrap="none">
            <a:spAutoFit/>
          </a:bodyPr>
          <a:lstStyle/>
          <a:p>
            <a:r>
              <a:rPr lang="en-US" sz="2400">
                <a:latin typeface="Times New Roman" pitchFamily="18" charset="0"/>
              </a:rPr>
              <a:t>0</a:t>
            </a:r>
          </a:p>
        </p:txBody>
      </p:sp>
      <p:sp>
        <p:nvSpPr>
          <p:cNvPr id="5142" name="Text Box 23"/>
          <p:cNvSpPr txBox="1">
            <a:spLocks noChangeArrowheads="1"/>
          </p:cNvSpPr>
          <p:nvPr/>
        </p:nvSpPr>
        <p:spPr bwMode="auto">
          <a:xfrm>
            <a:off x="5257800" y="3124200"/>
            <a:ext cx="268288" cy="457200"/>
          </a:xfrm>
          <a:prstGeom prst="rect">
            <a:avLst/>
          </a:prstGeom>
          <a:noFill/>
          <a:ln w="9525">
            <a:noFill/>
            <a:miter lim="800000"/>
            <a:headEnd/>
            <a:tailEnd/>
          </a:ln>
        </p:spPr>
        <p:txBody>
          <a:bodyPr wrap="none">
            <a:spAutoFit/>
          </a:bodyPr>
          <a:lstStyle/>
          <a:p>
            <a:r>
              <a:rPr lang="en-US" sz="2400" i="1">
                <a:latin typeface="Times New Roman" pitchFamily="18" charset="0"/>
              </a:rPr>
              <a:t>t</a:t>
            </a:r>
          </a:p>
        </p:txBody>
      </p:sp>
      <p:sp>
        <p:nvSpPr>
          <p:cNvPr id="5143" name="Oval 25"/>
          <p:cNvSpPr>
            <a:spLocks noChangeArrowheads="1"/>
          </p:cNvSpPr>
          <p:nvPr/>
        </p:nvSpPr>
        <p:spPr bwMode="auto">
          <a:xfrm>
            <a:off x="5327650" y="3048000"/>
            <a:ext cx="158750" cy="158750"/>
          </a:xfrm>
          <a:prstGeom prst="ellipse">
            <a:avLst/>
          </a:prstGeom>
          <a:solidFill>
            <a:srgbClr val="FF0000"/>
          </a:solidFill>
          <a:ln w="9525">
            <a:solidFill>
              <a:schemeClr val="tx1"/>
            </a:solidFill>
            <a:round/>
            <a:headEnd/>
            <a:tailEnd/>
          </a:ln>
        </p:spPr>
        <p:txBody>
          <a:bodyPr wrap="none" anchor="ctr"/>
          <a:lstStyle/>
          <a:p>
            <a:endParaRPr lang="ru-RU"/>
          </a:p>
        </p:txBody>
      </p:sp>
      <p:sp>
        <p:nvSpPr>
          <p:cNvPr id="5144" name="Oval 26"/>
          <p:cNvSpPr>
            <a:spLocks noChangeArrowheads="1"/>
          </p:cNvSpPr>
          <p:nvPr/>
        </p:nvSpPr>
        <p:spPr bwMode="auto">
          <a:xfrm>
            <a:off x="990600" y="3048000"/>
            <a:ext cx="158750" cy="158750"/>
          </a:xfrm>
          <a:prstGeom prst="ellipse">
            <a:avLst/>
          </a:prstGeom>
          <a:solidFill>
            <a:srgbClr val="FF0000"/>
          </a:solidFill>
          <a:ln w="9525">
            <a:solidFill>
              <a:schemeClr val="tx1"/>
            </a:solidFill>
            <a:round/>
            <a:headEnd/>
            <a:tailEnd/>
          </a:ln>
        </p:spPr>
        <p:txBody>
          <a:bodyPr wrap="none" anchor="ctr"/>
          <a:lstStyle/>
          <a:p>
            <a:endParaRPr lang="ru-RU"/>
          </a:p>
        </p:txBody>
      </p:sp>
      <p:sp>
        <p:nvSpPr>
          <p:cNvPr id="5145" name="Rectangle 27"/>
          <p:cNvSpPr>
            <a:spLocks noChangeArrowheads="1"/>
          </p:cNvSpPr>
          <p:nvPr/>
        </p:nvSpPr>
        <p:spPr bwMode="auto">
          <a:xfrm rot="5400000">
            <a:off x="6781800" y="5638800"/>
            <a:ext cx="9144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5146" name="Rectangle 28"/>
          <p:cNvSpPr>
            <a:spLocks noChangeArrowheads="1"/>
          </p:cNvSpPr>
          <p:nvPr/>
        </p:nvSpPr>
        <p:spPr bwMode="auto">
          <a:xfrm rot="5400000">
            <a:off x="6096000" y="4038600"/>
            <a:ext cx="22860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5147" name="Rectangle 29"/>
          <p:cNvSpPr>
            <a:spLocks noChangeArrowheads="1"/>
          </p:cNvSpPr>
          <p:nvPr/>
        </p:nvSpPr>
        <p:spPr bwMode="auto">
          <a:xfrm rot="5400000">
            <a:off x="7086600" y="5486400"/>
            <a:ext cx="1219200" cy="304800"/>
          </a:xfrm>
          <a:prstGeom prst="rect">
            <a:avLst/>
          </a:prstGeom>
          <a:solidFill>
            <a:srgbClr val="FFFF00"/>
          </a:solidFill>
          <a:ln w="9525">
            <a:solidFill>
              <a:schemeClr val="tx1"/>
            </a:solidFill>
            <a:miter lim="800000"/>
            <a:headEnd/>
            <a:tailEnd/>
          </a:ln>
        </p:spPr>
        <p:txBody>
          <a:bodyPr wrap="none" anchor="ctr"/>
          <a:lstStyle/>
          <a:p>
            <a:endParaRPr lang="ru-RU"/>
          </a:p>
        </p:txBody>
      </p:sp>
      <p:sp>
        <p:nvSpPr>
          <p:cNvPr id="5148" name="Rectangle 30"/>
          <p:cNvSpPr>
            <a:spLocks noChangeArrowheads="1"/>
          </p:cNvSpPr>
          <p:nvPr/>
        </p:nvSpPr>
        <p:spPr bwMode="auto">
          <a:xfrm rot="5400000">
            <a:off x="7048500" y="4229100"/>
            <a:ext cx="1295400" cy="304800"/>
          </a:xfrm>
          <a:prstGeom prst="rect">
            <a:avLst/>
          </a:prstGeom>
          <a:solidFill>
            <a:srgbClr val="FFFF00"/>
          </a:solidFill>
          <a:ln w="9525">
            <a:solidFill>
              <a:schemeClr val="tx1"/>
            </a:solidFill>
            <a:miter lim="800000"/>
            <a:headEnd/>
            <a:tailEnd/>
          </a:ln>
        </p:spPr>
        <p:txBody>
          <a:bodyPr wrap="none" anchor="ctr"/>
          <a:lstStyle/>
          <a:p>
            <a:endParaRPr lang="ru-RU"/>
          </a:p>
        </p:txBody>
      </p:sp>
      <p:sp>
        <p:nvSpPr>
          <p:cNvPr id="5149" name="Rectangle 31"/>
          <p:cNvSpPr>
            <a:spLocks noChangeArrowheads="1"/>
          </p:cNvSpPr>
          <p:nvPr/>
        </p:nvSpPr>
        <p:spPr bwMode="auto">
          <a:xfrm rot="5400000">
            <a:off x="6781800" y="2667000"/>
            <a:ext cx="1828800" cy="304800"/>
          </a:xfrm>
          <a:prstGeom prst="rect">
            <a:avLst/>
          </a:prstGeom>
          <a:solidFill>
            <a:srgbClr val="FFFF00"/>
          </a:solidFill>
          <a:ln w="9525">
            <a:solidFill>
              <a:schemeClr val="tx1"/>
            </a:solidFill>
            <a:miter lim="800000"/>
            <a:headEnd/>
            <a:tailEnd/>
          </a:ln>
        </p:spPr>
        <p:txBody>
          <a:bodyPr rot="10800000" vert="eaVert" wrap="none" anchor="ctr"/>
          <a:lstStyle/>
          <a:p>
            <a:pPr algn="ctr"/>
            <a:endParaRPr lang="ru-RU" sz="2000" i="1" baseline="-25000">
              <a:latin typeface="Times New Roman" pitchFamily="18" charset="0"/>
            </a:endParaRPr>
          </a:p>
        </p:txBody>
      </p:sp>
      <p:sp>
        <p:nvSpPr>
          <p:cNvPr id="5150" name="Rectangle 32"/>
          <p:cNvSpPr>
            <a:spLocks noChangeArrowheads="1"/>
          </p:cNvSpPr>
          <p:nvPr/>
        </p:nvSpPr>
        <p:spPr bwMode="auto">
          <a:xfrm rot="5400000">
            <a:off x="7391400" y="5334000"/>
            <a:ext cx="15240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5151" name="Rectangle 33"/>
          <p:cNvSpPr>
            <a:spLocks noChangeArrowheads="1"/>
          </p:cNvSpPr>
          <p:nvPr/>
        </p:nvSpPr>
        <p:spPr bwMode="auto">
          <a:xfrm rot="5400000">
            <a:off x="7505700" y="3924300"/>
            <a:ext cx="12954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5152" name="Rectangle 34"/>
          <p:cNvSpPr>
            <a:spLocks noChangeArrowheads="1"/>
          </p:cNvSpPr>
          <p:nvPr/>
        </p:nvSpPr>
        <p:spPr bwMode="auto">
          <a:xfrm rot="5400000">
            <a:off x="8153400" y="56388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5153" name="Rectangle 35"/>
          <p:cNvSpPr>
            <a:spLocks noChangeArrowheads="1"/>
          </p:cNvSpPr>
          <p:nvPr/>
        </p:nvSpPr>
        <p:spPr bwMode="auto">
          <a:xfrm rot="5400000">
            <a:off x="8153400" y="47244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5154" name="Rectangle 36"/>
          <p:cNvSpPr>
            <a:spLocks noChangeArrowheads="1"/>
          </p:cNvSpPr>
          <p:nvPr/>
        </p:nvSpPr>
        <p:spPr bwMode="auto">
          <a:xfrm rot="5400000">
            <a:off x="8153400" y="38100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5155" name="Rectangle 37"/>
          <p:cNvSpPr>
            <a:spLocks noChangeArrowheads="1"/>
          </p:cNvSpPr>
          <p:nvPr/>
        </p:nvSpPr>
        <p:spPr bwMode="auto">
          <a:xfrm rot="5400000">
            <a:off x="8153400" y="28956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5156" name="Line 38"/>
          <p:cNvSpPr>
            <a:spLocks noChangeShapeType="1"/>
          </p:cNvSpPr>
          <p:nvPr/>
        </p:nvSpPr>
        <p:spPr bwMode="auto">
          <a:xfrm flipH="1">
            <a:off x="6934200" y="6248400"/>
            <a:ext cx="1905000" cy="0"/>
          </a:xfrm>
          <a:prstGeom prst="line">
            <a:avLst/>
          </a:prstGeom>
          <a:noFill/>
          <a:ln w="31750">
            <a:solidFill>
              <a:srgbClr val="FF0000"/>
            </a:solidFill>
            <a:round/>
            <a:headEnd/>
            <a:tailEnd/>
          </a:ln>
        </p:spPr>
        <p:txBody>
          <a:bodyPr/>
          <a:lstStyle/>
          <a:p>
            <a:endParaRPr lang="ru-RU"/>
          </a:p>
        </p:txBody>
      </p:sp>
      <p:sp>
        <p:nvSpPr>
          <p:cNvPr id="5157" name="Text Box 39"/>
          <p:cNvSpPr txBox="1">
            <a:spLocks noChangeArrowheads="1"/>
          </p:cNvSpPr>
          <p:nvPr/>
        </p:nvSpPr>
        <p:spPr bwMode="auto">
          <a:xfrm>
            <a:off x="6546850" y="5954713"/>
            <a:ext cx="336550" cy="457200"/>
          </a:xfrm>
          <a:prstGeom prst="rect">
            <a:avLst/>
          </a:prstGeom>
          <a:noFill/>
          <a:ln w="9525">
            <a:noFill/>
            <a:miter lim="800000"/>
            <a:headEnd/>
            <a:tailEnd/>
          </a:ln>
        </p:spPr>
        <p:txBody>
          <a:bodyPr wrap="none">
            <a:spAutoFit/>
          </a:bodyPr>
          <a:lstStyle/>
          <a:p>
            <a:r>
              <a:rPr lang="en-US" sz="2400">
                <a:latin typeface="Times New Roman" pitchFamily="18" charset="0"/>
              </a:rPr>
              <a:t>0</a:t>
            </a:r>
          </a:p>
        </p:txBody>
      </p:sp>
      <p:sp>
        <p:nvSpPr>
          <p:cNvPr id="5158" name="Line 40"/>
          <p:cNvSpPr>
            <a:spLocks noChangeShapeType="1"/>
          </p:cNvSpPr>
          <p:nvPr/>
        </p:nvSpPr>
        <p:spPr bwMode="auto">
          <a:xfrm flipH="1">
            <a:off x="6934200" y="1905000"/>
            <a:ext cx="1905000" cy="0"/>
          </a:xfrm>
          <a:prstGeom prst="line">
            <a:avLst/>
          </a:prstGeom>
          <a:noFill/>
          <a:ln w="31750">
            <a:solidFill>
              <a:srgbClr val="FF0000"/>
            </a:solidFill>
            <a:round/>
            <a:headEnd/>
            <a:tailEnd/>
          </a:ln>
        </p:spPr>
        <p:txBody>
          <a:bodyPr/>
          <a:lstStyle/>
          <a:p>
            <a:endParaRPr lang="ru-RU"/>
          </a:p>
        </p:txBody>
      </p:sp>
      <p:sp>
        <p:nvSpPr>
          <p:cNvPr id="5159" name="Text Box 41"/>
          <p:cNvSpPr txBox="1">
            <a:spLocks noChangeArrowheads="1"/>
          </p:cNvSpPr>
          <p:nvPr/>
        </p:nvSpPr>
        <p:spPr bwMode="auto">
          <a:xfrm>
            <a:off x="6629400" y="1627188"/>
            <a:ext cx="268288" cy="457200"/>
          </a:xfrm>
          <a:prstGeom prst="rect">
            <a:avLst/>
          </a:prstGeom>
          <a:noFill/>
          <a:ln w="9525">
            <a:noFill/>
            <a:miter lim="800000"/>
            <a:headEnd/>
            <a:tailEnd/>
          </a:ln>
        </p:spPr>
        <p:txBody>
          <a:bodyPr wrap="none">
            <a:spAutoFit/>
          </a:bodyPr>
          <a:lstStyle/>
          <a:p>
            <a:r>
              <a:rPr lang="en-US" sz="2400" i="1">
                <a:latin typeface="Times New Roman" pitchFamily="18" charset="0"/>
              </a:rPr>
              <a:t>t</a:t>
            </a:r>
          </a:p>
        </p:txBody>
      </p:sp>
      <p:sp>
        <p:nvSpPr>
          <p:cNvPr id="5160" name="Rectangle 42"/>
          <p:cNvSpPr>
            <a:spLocks noChangeArrowheads="1"/>
          </p:cNvSpPr>
          <p:nvPr/>
        </p:nvSpPr>
        <p:spPr bwMode="auto">
          <a:xfrm>
            <a:off x="7377113" y="6308725"/>
            <a:ext cx="1060450" cy="396875"/>
          </a:xfrm>
          <a:prstGeom prst="rect">
            <a:avLst/>
          </a:prstGeom>
          <a:noFill/>
          <a:ln w="9525">
            <a:noFill/>
            <a:miter lim="800000"/>
            <a:headEnd/>
            <a:tailEnd/>
          </a:ln>
        </p:spPr>
        <p:txBody>
          <a:bodyPr wrap="none">
            <a:spAutoFit/>
          </a:bodyPr>
          <a:lstStyle/>
          <a:p>
            <a:r>
              <a:rPr lang="en-US" sz="2000">
                <a:latin typeface="Times New Roman" pitchFamily="18" charset="0"/>
              </a:rPr>
              <a:t>4</a:t>
            </a:r>
            <a:r>
              <a:rPr lang="ru-RU" sz="2000">
                <a:latin typeface="Times New Roman" pitchFamily="18" charset="0"/>
              </a:rPr>
              <a:t> ящика</a:t>
            </a:r>
            <a:endParaRPr lang="en-US" sz="2000">
              <a:latin typeface="Times New Roman" pitchFamily="18" charset="0"/>
            </a:endParaRPr>
          </a:p>
        </p:txBody>
      </p:sp>
      <p:sp>
        <p:nvSpPr>
          <p:cNvPr id="5161" name="Text Box 43"/>
          <p:cNvSpPr txBox="1">
            <a:spLocks noChangeArrowheads="1"/>
          </p:cNvSpPr>
          <p:nvPr/>
        </p:nvSpPr>
        <p:spPr bwMode="auto">
          <a:xfrm>
            <a:off x="228600" y="3733800"/>
            <a:ext cx="6298519" cy="830997"/>
          </a:xfrm>
          <a:prstGeom prst="rect">
            <a:avLst/>
          </a:prstGeom>
          <a:solidFill>
            <a:srgbClr val="FFFF66"/>
          </a:solidFill>
          <a:ln w="9525">
            <a:noFill/>
            <a:miter lim="800000"/>
            <a:headEnd/>
            <a:tailEnd/>
          </a:ln>
        </p:spPr>
        <p:txBody>
          <a:bodyPr wrap="none">
            <a:spAutoFit/>
          </a:bodyPr>
          <a:lstStyle/>
          <a:p>
            <a:r>
              <a:rPr lang="en-US" sz="2400" dirty="0">
                <a:latin typeface="Times New Roman" pitchFamily="18" charset="0"/>
              </a:rPr>
              <a:t>bins(</a:t>
            </a:r>
            <a:r>
              <a:rPr lang="en-US" sz="2400" i="1" dirty="0" err="1">
                <a:latin typeface="Times New Roman" pitchFamily="18" charset="0"/>
              </a:rPr>
              <a:t>i</a:t>
            </a:r>
            <a:r>
              <a:rPr lang="en-US" sz="2400" dirty="0" err="1">
                <a:latin typeface="Times New Roman" pitchFamily="18" charset="0"/>
              </a:rPr>
              <a:t>,</a:t>
            </a:r>
            <a:r>
              <a:rPr lang="en-US" sz="2400" i="1" dirty="0" err="1">
                <a:latin typeface="Times New Roman" pitchFamily="18" charset="0"/>
              </a:rPr>
              <a:t>t</a:t>
            </a:r>
            <a:r>
              <a:rPr lang="en-US" sz="2400" dirty="0">
                <a:latin typeface="Times New Roman" pitchFamily="18" charset="0"/>
              </a:rPr>
              <a:t>) </a:t>
            </a:r>
            <a:r>
              <a:rPr lang="en-US" sz="2400" dirty="0" smtClean="0">
                <a:latin typeface="Times New Roman" pitchFamily="18" charset="0"/>
              </a:rPr>
              <a:t>is the minimum number of bins of size</a:t>
            </a:r>
            <a:r>
              <a:rPr lang="ru-RU" sz="2400" dirty="0" smtClean="0">
                <a:latin typeface="Times New Roman" pitchFamily="18" charset="0"/>
              </a:rPr>
              <a:t> </a:t>
            </a:r>
            <a:r>
              <a:rPr lang="en-US" sz="2400" i="1" dirty="0">
                <a:latin typeface="Times New Roman" pitchFamily="18" charset="0"/>
              </a:rPr>
              <a:t>t</a:t>
            </a:r>
            <a:r>
              <a:rPr lang="ru-RU" sz="2400" dirty="0">
                <a:latin typeface="Times New Roman" pitchFamily="18" charset="0"/>
              </a:rPr>
              <a:t>, </a:t>
            </a:r>
          </a:p>
          <a:p>
            <a:r>
              <a:rPr lang="en-US" sz="2400" dirty="0" smtClean="0">
                <a:latin typeface="Times New Roman" pitchFamily="18" charset="0"/>
              </a:rPr>
              <a:t>required to pack these</a:t>
            </a:r>
            <a:r>
              <a:rPr lang="ru-RU" sz="2400" dirty="0" smtClean="0">
                <a:latin typeface="Times New Roman" pitchFamily="18" charset="0"/>
              </a:rPr>
              <a:t> </a:t>
            </a:r>
            <a:r>
              <a:rPr lang="en-US" sz="2400" i="1" dirty="0">
                <a:latin typeface="Times New Roman" pitchFamily="18" charset="0"/>
              </a:rPr>
              <a:t>n </a:t>
            </a:r>
            <a:r>
              <a:rPr lang="en-US" sz="2400" dirty="0" smtClean="0">
                <a:latin typeface="Times New Roman" pitchFamily="18" charset="0"/>
              </a:rPr>
              <a:t>objects</a:t>
            </a:r>
            <a:r>
              <a:rPr lang="ru-RU" sz="2400" dirty="0" smtClean="0">
                <a:latin typeface="Times New Roman" pitchFamily="18" charset="0"/>
              </a:rPr>
              <a:t>.</a:t>
            </a:r>
            <a:endParaRPr lang="ru-RU" sz="2400" dirty="0">
              <a:latin typeface="Times New Roman" pitchFamily="18" charset="0"/>
            </a:endParaRPr>
          </a:p>
        </p:txBody>
      </p:sp>
      <p:graphicFrame>
        <p:nvGraphicFramePr>
          <p:cNvPr id="5122" name="Object 44"/>
          <p:cNvGraphicFramePr>
            <a:graphicFrameLocks noChangeAspect="1"/>
          </p:cNvGraphicFramePr>
          <p:nvPr/>
        </p:nvGraphicFramePr>
        <p:xfrm>
          <a:off x="1600200" y="5003800"/>
          <a:ext cx="4078288" cy="565150"/>
        </p:xfrm>
        <a:graphic>
          <a:graphicData uri="http://schemas.openxmlformats.org/presentationml/2006/ole">
            <p:oleObj spid="_x0000_s5122" name="Формула" r:id="rId3" imgW="1739880" imgH="241200" progId="Equation.3">
              <p:embed/>
            </p:oleObj>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p:txBody>
          <a:bodyPr/>
          <a:lstStyle/>
          <a:p>
            <a:pPr eaLnBrk="1" hangingPunct="1"/>
            <a:r>
              <a:rPr lang="en-US" dirty="0" smtClean="0"/>
              <a:t>Binary search</a:t>
            </a:r>
            <a:endParaRPr lang="ru-RU" dirty="0" smtClean="0"/>
          </a:p>
        </p:txBody>
      </p:sp>
      <p:sp>
        <p:nvSpPr>
          <p:cNvPr id="6149" name="Rectangle 3"/>
          <p:cNvSpPr>
            <a:spLocks noGrp="1" noChangeArrowheads="1"/>
          </p:cNvSpPr>
          <p:nvPr>
            <p:ph type="body" idx="1"/>
          </p:nvPr>
        </p:nvSpPr>
        <p:spPr>
          <a:xfrm>
            <a:off x="381000" y="1600200"/>
            <a:ext cx="8534400" cy="4876800"/>
          </a:xfrm>
        </p:spPr>
        <p:txBody>
          <a:bodyPr/>
          <a:lstStyle/>
          <a:p>
            <a:pPr eaLnBrk="1" hangingPunct="1"/>
            <a:r>
              <a:rPr lang="en-US" sz="2800" dirty="0" smtClean="0"/>
              <a:t>Thus if we know or forecast </a:t>
            </a:r>
            <a:r>
              <a:rPr lang="ru-RU" sz="2800" i="1" dirty="0" smtClean="0"/>
              <a:t>С</a:t>
            </a:r>
            <a:r>
              <a:rPr lang="en-US" sz="2800" baseline="-25000" dirty="0" smtClean="0"/>
              <a:t>max </a:t>
            </a:r>
            <a:r>
              <a:rPr lang="en-US" sz="2800" dirty="0" smtClean="0"/>
              <a:t>in an optimal solution we can reduce </a:t>
            </a:r>
            <a:r>
              <a:rPr lang="en-US" sz="2800" dirty="0" smtClean="0"/>
              <a:t>P||</a:t>
            </a:r>
            <a:r>
              <a:rPr lang="en-US" sz="2800" i="1" dirty="0" err="1" smtClean="0"/>
              <a:t>C</a:t>
            </a:r>
            <a:r>
              <a:rPr lang="en-US" sz="2800" baseline="-25000" dirty="0" err="1" smtClean="0"/>
              <a:t>max</a:t>
            </a:r>
            <a:r>
              <a:rPr lang="en-US" sz="2800" baseline="-25000" dirty="0" smtClean="0"/>
              <a:t> </a:t>
            </a:r>
            <a:r>
              <a:rPr lang="en-US" sz="2800" dirty="0" smtClean="0"/>
              <a:t>to the bin packing problem.</a:t>
            </a:r>
            <a:endParaRPr lang="ru-RU" sz="2800" dirty="0" smtClean="0"/>
          </a:p>
          <a:p>
            <a:pPr eaLnBrk="1" hangingPunct="1">
              <a:buFontTx/>
              <a:buNone/>
            </a:pPr>
            <a:r>
              <a:rPr lang="ru-RU" sz="2800" dirty="0" smtClean="0"/>
              <a:t>                                                         </a:t>
            </a:r>
          </a:p>
          <a:p>
            <a:pPr eaLnBrk="1" hangingPunct="1">
              <a:buFontTx/>
              <a:buNone/>
            </a:pPr>
            <a:r>
              <a:rPr lang="ru-RU" sz="2800" dirty="0" smtClean="0"/>
              <a:t>                                                        </a:t>
            </a:r>
            <a:r>
              <a:rPr lang="en-US" sz="2800" dirty="0" smtClean="0"/>
              <a:t> is a lower bound</a:t>
            </a:r>
            <a:r>
              <a:rPr lang="ru-RU" sz="2800" dirty="0" smtClean="0"/>
              <a:t>.</a:t>
            </a:r>
            <a:endParaRPr lang="ru-RU" sz="2800" dirty="0" smtClean="0"/>
          </a:p>
          <a:p>
            <a:pPr eaLnBrk="1" hangingPunct="1">
              <a:buFontTx/>
              <a:buNone/>
            </a:pPr>
            <a:endParaRPr lang="ru-RU" sz="2800" dirty="0" smtClean="0"/>
          </a:p>
          <a:p>
            <a:pPr eaLnBrk="1" hangingPunct="1">
              <a:buFontTx/>
              <a:buNone/>
            </a:pPr>
            <a:endParaRPr lang="ru-RU" sz="2800" dirty="0" smtClean="0"/>
          </a:p>
          <a:p>
            <a:pPr eaLnBrk="1" hangingPunct="1"/>
            <a:r>
              <a:rPr lang="en-US" sz="2800" dirty="0" smtClean="0"/>
              <a:t>We can determine the minimum makespan by a binary search in the interval [</a:t>
            </a:r>
            <a:r>
              <a:rPr lang="en-US" sz="2800" i="1" dirty="0" smtClean="0"/>
              <a:t>LB</a:t>
            </a:r>
            <a:r>
              <a:rPr lang="en-US" sz="2800" dirty="0" smtClean="0"/>
              <a:t>, 2</a:t>
            </a:r>
            <a:r>
              <a:rPr lang="en-US" sz="2800" i="1" dirty="0" smtClean="0"/>
              <a:t>LB</a:t>
            </a:r>
            <a:r>
              <a:rPr lang="en-US" sz="2800" dirty="0" smtClean="0"/>
              <a:t>]</a:t>
            </a:r>
            <a:r>
              <a:rPr lang="ru-RU" sz="2800" dirty="0" smtClean="0"/>
              <a:t>.</a:t>
            </a:r>
            <a:endParaRPr lang="ru-RU" sz="2800" dirty="0" smtClean="0"/>
          </a:p>
          <a:p>
            <a:pPr eaLnBrk="1" hangingPunct="1">
              <a:buFontTx/>
              <a:buNone/>
            </a:pPr>
            <a:r>
              <a:rPr lang="ru-RU" sz="2800" dirty="0" smtClean="0"/>
              <a:t>                                                          </a:t>
            </a:r>
          </a:p>
        </p:txBody>
      </p:sp>
      <p:graphicFrame>
        <p:nvGraphicFramePr>
          <p:cNvPr id="6146" name="Object 4"/>
          <p:cNvGraphicFramePr>
            <a:graphicFrameLocks noChangeAspect="1"/>
          </p:cNvGraphicFramePr>
          <p:nvPr/>
        </p:nvGraphicFramePr>
        <p:xfrm>
          <a:off x="1001713" y="2819400"/>
          <a:ext cx="4484687" cy="996950"/>
        </p:xfrm>
        <a:graphic>
          <a:graphicData uri="http://schemas.openxmlformats.org/presentationml/2006/ole">
            <p:oleObj spid="_x0000_s6146" name="Формула" r:id="rId3" imgW="4000320" imgH="888840" progId="Equation.3">
              <p:embed/>
            </p:oleObj>
          </a:graphicData>
        </a:graphic>
      </p:graphicFrame>
      <p:graphicFrame>
        <p:nvGraphicFramePr>
          <p:cNvPr id="6147" name="Object 5"/>
          <p:cNvGraphicFramePr>
            <a:graphicFrameLocks noChangeAspect="1"/>
          </p:cNvGraphicFramePr>
          <p:nvPr/>
        </p:nvGraphicFramePr>
        <p:xfrm>
          <a:off x="1028700" y="3886200"/>
          <a:ext cx="2627313" cy="525463"/>
        </p:xfrm>
        <a:graphic>
          <a:graphicData uri="http://schemas.openxmlformats.org/presentationml/2006/ole">
            <p:oleObj spid="_x0000_s6147" name="Формула" r:id="rId4" imgW="2095200" imgH="419040" progId="Equation.3">
              <p:embed/>
            </p:oleObj>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z="4000" dirty="0" smtClean="0"/>
              <a:t>Bin packing with fixed number of object sizes</a:t>
            </a:r>
            <a:endParaRPr lang="ru-RU" sz="4000" dirty="0" smtClean="0"/>
          </a:p>
        </p:txBody>
      </p:sp>
      <p:sp>
        <p:nvSpPr>
          <p:cNvPr id="26627" name="Rectangle 3"/>
          <p:cNvSpPr>
            <a:spLocks noGrp="1" noChangeArrowheads="1"/>
          </p:cNvSpPr>
          <p:nvPr>
            <p:ph type="body" idx="1"/>
          </p:nvPr>
        </p:nvSpPr>
        <p:spPr>
          <a:xfrm>
            <a:off x="457200" y="1600200"/>
            <a:ext cx="8229600" cy="2895600"/>
          </a:xfrm>
        </p:spPr>
        <p:txBody>
          <a:bodyPr/>
          <a:lstStyle/>
          <a:p>
            <a:pPr eaLnBrk="1" hangingPunct="1"/>
            <a:r>
              <a:rPr lang="en-US" sz="2400" dirty="0" smtClean="0"/>
              <a:t>Let</a:t>
            </a:r>
            <a:r>
              <a:rPr lang="ru-RU" sz="2400" dirty="0" smtClean="0"/>
              <a:t> </a:t>
            </a:r>
            <a:r>
              <a:rPr lang="en-US" sz="2400" i="1" dirty="0" smtClean="0"/>
              <a:t>k</a:t>
            </a:r>
            <a:r>
              <a:rPr lang="ru-RU" sz="2400" dirty="0" smtClean="0"/>
              <a:t> </a:t>
            </a:r>
            <a:r>
              <a:rPr lang="en-US" sz="2400" dirty="0" smtClean="0"/>
              <a:t>be the</a:t>
            </a:r>
            <a:r>
              <a:rPr lang="ru-RU" sz="2400" dirty="0" smtClean="0"/>
              <a:t> </a:t>
            </a:r>
            <a:r>
              <a:rPr lang="en-US" sz="2400" dirty="0" smtClean="0"/>
              <a:t>fixed number of object sizes</a:t>
            </a:r>
            <a:r>
              <a:rPr lang="ru-RU" sz="2400" dirty="0" smtClean="0"/>
              <a:t>. </a:t>
            </a:r>
            <a:endParaRPr lang="ru-RU" sz="2400" dirty="0" smtClean="0"/>
          </a:p>
          <a:p>
            <a:pPr eaLnBrk="1" hangingPunct="1"/>
            <a:r>
              <a:rPr lang="en-US" sz="2400" dirty="0" smtClean="0"/>
              <a:t>Fix an ordering on the object sizes</a:t>
            </a:r>
            <a:r>
              <a:rPr lang="ru-RU" sz="2400" dirty="0" smtClean="0"/>
              <a:t>.</a:t>
            </a:r>
            <a:endParaRPr lang="ru-RU" sz="2400" dirty="0" smtClean="0"/>
          </a:p>
          <a:p>
            <a:pPr eaLnBrk="1" hangingPunct="1"/>
            <a:r>
              <a:rPr lang="en-US" sz="2400" dirty="0" smtClean="0"/>
              <a:t>Now, an instance of the bin packing problem can be described by a</a:t>
            </a:r>
            <a:r>
              <a:rPr lang="ru-RU" sz="2400" dirty="0" smtClean="0"/>
              <a:t> </a:t>
            </a:r>
            <a:r>
              <a:rPr lang="en-US" sz="2400" b="1" i="1" dirty="0" smtClean="0"/>
              <a:t>k-</a:t>
            </a:r>
            <a:r>
              <a:rPr lang="en-US" sz="2400" b="1" dirty="0" err="1" smtClean="0"/>
              <a:t>tuple</a:t>
            </a:r>
            <a:r>
              <a:rPr lang="ru-RU" sz="2400" dirty="0" smtClean="0"/>
              <a:t>, </a:t>
            </a:r>
            <a:r>
              <a:rPr lang="ru-RU" sz="2400" dirty="0" smtClean="0"/>
              <a:t>(</a:t>
            </a:r>
            <a:r>
              <a:rPr lang="en-US" sz="2400" i="1" dirty="0" smtClean="0"/>
              <a:t>i</a:t>
            </a:r>
            <a:r>
              <a:rPr lang="en-US" sz="2400" baseline="-25000" dirty="0" smtClean="0"/>
              <a:t>1</a:t>
            </a:r>
            <a:r>
              <a:rPr lang="en-US" sz="2400" dirty="0" smtClean="0"/>
              <a:t>, </a:t>
            </a:r>
            <a:r>
              <a:rPr lang="en-US" sz="2400" i="1" dirty="0" smtClean="0"/>
              <a:t>i</a:t>
            </a:r>
            <a:r>
              <a:rPr lang="en-US" sz="2400" baseline="-25000" dirty="0" smtClean="0"/>
              <a:t>2</a:t>
            </a:r>
            <a:r>
              <a:rPr lang="en-US" sz="2400" dirty="0" smtClean="0"/>
              <a:t>,…, </a:t>
            </a:r>
            <a:r>
              <a:rPr lang="en-US" sz="2400" i="1" dirty="0" err="1" smtClean="0"/>
              <a:t>i</a:t>
            </a:r>
            <a:r>
              <a:rPr lang="en-US" sz="2400" i="1" baseline="-25000" dirty="0" err="1" smtClean="0"/>
              <a:t>k</a:t>
            </a:r>
            <a:r>
              <a:rPr lang="en-US" sz="2400" dirty="0" smtClean="0"/>
              <a:t>) </a:t>
            </a:r>
            <a:r>
              <a:rPr lang="en-US" sz="2400" dirty="0" smtClean="0"/>
              <a:t>specifying the number of objects of each size</a:t>
            </a:r>
            <a:r>
              <a:rPr lang="ru-RU" sz="2400" dirty="0" smtClean="0"/>
              <a:t>. </a:t>
            </a:r>
            <a:endParaRPr lang="ru-RU" sz="2400" dirty="0" smtClean="0"/>
          </a:p>
          <a:p>
            <a:pPr eaLnBrk="1" hangingPunct="1"/>
            <a:r>
              <a:rPr lang="en-US" sz="2400" dirty="0" smtClean="0"/>
              <a:t>Let BINS</a:t>
            </a:r>
            <a:r>
              <a:rPr lang="ru-RU" sz="2400" dirty="0" smtClean="0"/>
              <a:t>(</a:t>
            </a:r>
            <a:r>
              <a:rPr lang="en-US" sz="2400" i="1" dirty="0" smtClean="0"/>
              <a:t>i</a:t>
            </a:r>
            <a:r>
              <a:rPr lang="en-US" sz="2400" baseline="-25000" dirty="0" smtClean="0"/>
              <a:t>1</a:t>
            </a:r>
            <a:r>
              <a:rPr lang="en-US" sz="2400" dirty="0" smtClean="0"/>
              <a:t>, </a:t>
            </a:r>
            <a:r>
              <a:rPr lang="en-US" sz="2400" i="1" dirty="0" smtClean="0"/>
              <a:t>i</a:t>
            </a:r>
            <a:r>
              <a:rPr lang="en-US" sz="2400" baseline="-25000" dirty="0" smtClean="0"/>
              <a:t>2</a:t>
            </a:r>
            <a:r>
              <a:rPr lang="en-US" sz="2400" dirty="0" smtClean="0"/>
              <a:t>,…, </a:t>
            </a:r>
            <a:r>
              <a:rPr lang="en-US" sz="2400" i="1" dirty="0" err="1" smtClean="0"/>
              <a:t>i</a:t>
            </a:r>
            <a:r>
              <a:rPr lang="en-US" sz="2400" i="1" baseline="-25000" dirty="0" err="1" smtClean="0"/>
              <a:t>k</a:t>
            </a:r>
            <a:r>
              <a:rPr lang="en-US" sz="2400" dirty="0" smtClean="0"/>
              <a:t>) </a:t>
            </a:r>
            <a:r>
              <a:rPr lang="en-US" sz="2400" dirty="0" smtClean="0"/>
              <a:t>denote the minimum number of bins needed to pack these objects.</a:t>
            </a:r>
            <a:endParaRPr lang="ru-RU" sz="2400" dirty="0" smtClean="0"/>
          </a:p>
        </p:txBody>
      </p:sp>
      <p:sp>
        <p:nvSpPr>
          <p:cNvPr id="132100" name="Rectangle 4"/>
          <p:cNvSpPr>
            <a:spLocks noChangeArrowheads="1"/>
          </p:cNvSpPr>
          <p:nvPr/>
        </p:nvSpPr>
        <p:spPr bwMode="auto">
          <a:xfrm rot="5400000">
            <a:off x="2743200" y="5410200"/>
            <a:ext cx="22860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132101" name="Rectangle 5"/>
          <p:cNvSpPr>
            <a:spLocks noChangeArrowheads="1"/>
          </p:cNvSpPr>
          <p:nvPr/>
        </p:nvSpPr>
        <p:spPr bwMode="auto">
          <a:xfrm rot="5400000">
            <a:off x="3733800" y="5486400"/>
            <a:ext cx="1828800" cy="304800"/>
          </a:xfrm>
          <a:prstGeom prst="rect">
            <a:avLst/>
          </a:prstGeom>
          <a:solidFill>
            <a:srgbClr val="FFFF00"/>
          </a:solidFill>
          <a:ln w="9525">
            <a:solidFill>
              <a:schemeClr val="tx1"/>
            </a:solidFill>
            <a:miter lim="800000"/>
            <a:headEnd/>
            <a:tailEnd/>
          </a:ln>
        </p:spPr>
        <p:txBody>
          <a:bodyPr rot="10800000" vert="eaVert" wrap="none" anchor="ctr"/>
          <a:lstStyle/>
          <a:p>
            <a:pPr algn="ctr"/>
            <a:endParaRPr lang="ru-RU" sz="2000" i="1" baseline="-25000">
              <a:latin typeface="Times New Roman" pitchFamily="18" charset="0"/>
            </a:endParaRPr>
          </a:p>
        </p:txBody>
      </p:sp>
      <p:sp>
        <p:nvSpPr>
          <p:cNvPr id="132102" name="Rectangle 6"/>
          <p:cNvSpPr>
            <a:spLocks noChangeArrowheads="1"/>
          </p:cNvSpPr>
          <p:nvPr/>
        </p:nvSpPr>
        <p:spPr bwMode="auto">
          <a:xfrm rot="5400000">
            <a:off x="5219700" y="5676900"/>
            <a:ext cx="12954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132103" name="Rectangle 7"/>
          <p:cNvSpPr>
            <a:spLocks noChangeArrowheads="1"/>
          </p:cNvSpPr>
          <p:nvPr/>
        </p:nvSpPr>
        <p:spPr bwMode="auto">
          <a:xfrm rot="5400000">
            <a:off x="1600200" y="57912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132104" name="Rectangle 8"/>
          <p:cNvSpPr>
            <a:spLocks noChangeArrowheads="1"/>
          </p:cNvSpPr>
          <p:nvPr/>
        </p:nvSpPr>
        <p:spPr bwMode="auto">
          <a:xfrm rot="5400000">
            <a:off x="1981200" y="57912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132105" name="Rectangle 9"/>
          <p:cNvSpPr>
            <a:spLocks noChangeArrowheads="1"/>
          </p:cNvSpPr>
          <p:nvPr/>
        </p:nvSpPr>
        <p:spPr bwMode="auto">
          <a:xfrm rot="5400000">
            <a:off x="2362200" y="57912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132106" name="Rectangle 10"/>
          <p:cNvSpPr>
            <a:spLocks noChangeArrowheads="1"/>
          </p:cNvSpPr>
          <p:nvPr/>
        </p:nvSpPr>
        <p:spPr bwMode="auto">
          <a:xfrm rot="5400000">
            <a:off x="2743200" y="57912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132107" name="Rectangle 11"/>
          <p:cNvSpPr>
            <a:spLocks noChangeArrowheads="1"/>
          </p:cNvSpPr>
          <p:nvPr/>
        </p:nvSpPr>
        <p:spPr bwMode="auto">
          <a:xfrm rot="5400000">
            <a:off x="4191000" y="5486400"/>
            <a:ext cx="1828800" cy="304800"/>
          </a:xfrm>
          <a:prstGeom prst="rect">
            <a:avLst/>
          </a:prstGeom>
          <a:solidFill>
            <a:srgbClr val="FFFF00"/>
          </a:solidFill>
          <a:ln w="9525">
            <a:solidFill>
              <a:schemeClr val="tx1"/>
            </a:solidFill>
            <a:miter lim="800000"/>
            <a:headEnd/>
            <a:tailEnd/>
          </a:ln>
        </p:spPr>
        <p:txBody>
          <a:bodyPr rot="10800000" vert="eaVert" wrap="none" anchor="ctr"/>
          <a:lstStyle/>
          <a:p>
            <a:pPr algn="ctr"/>
            <a:endParaRPr lang="ru-RU" sz="2000" i="1" baseline="-25000">
              <a:latin typeface="Times New Roman" pitchFamily="18" charset="0"/>
            </a:endParaRPr>
          </a:p>
        </p:txBody>
      </p:sp>
      <p:sp>
        <p:nvSpPr>
          <p:cNvPr id="132108" name="Rectangle 12"/>
          <p:cNvSpPr>
            <a:spLocks noChangeArrowheads="1"/>
          </p:cNvSpPr>
          <p:nvPr/>
        </p:nvSpPr>
        <p:spPr bwMode="auto">
          <a:xfrm rot="5400000">
            <a:off x="5676900" y="5676900"/>
            <a:ext cx="12954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132109" name="Rectangle 13"/>
          <p:cNvSpPr>
            <a:spLocks noChangeArrowheads="1"/>
          </p:cNvSpPr>
          <p:nvPr/>
        </p:nvSpPr>
        <p:spPr bwMode="auto">
          <a:xfrm rot="5400000">
            <a:off x="6134100" y="5676900"/>
            <a:ext cx="12954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132110" name="Rectangle 14"/>
          <p:cNvSpPr>
            <a:spLocks noChangeArrowheads="1"/>
          </p:cNvSpPr>
          <p:nvPr/>
        </p:nvSpPr>
        <p:spPr bwMode="auto">
          <a:xfrm rot="5400000">
            <a:off x="6591300" y="5676900"/>
            <a:ext cx="12954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132111" name="Rectangle 15"/>
          <p:cNvSpPr>
            <a:spLocks noChangeArrowheads="1"/>
          </p:cNvSpPr>
          <p:nvPr/>
        </p:nvSpPr>
        <p:spPr bwMode="auto">
          <a:xfrm rot="5400000">
            <a:off x="7048500" y="5676900"/>
            <a:ext cx="12954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132112" name="Text Box 16"/>
          <p:cNvSpPr txBox="1">
            <a:spLocks noChangeArrowheads="1"/>
          </p:cNvSpPr>
          <p:nvPr/>
        </p:nvSpPr>
        <p:spPr bwMode="auto">
          <a:xfrm>
            <a:off x="381000" y="5638800"/>
            <a:ext cx="1225550" cy="457200"/>
          </a:xfrm>
          <a:prstGeom prst="rect">
            <a:avLst/>
          </a:prstGeom>
          <a:noFill/>
          <a:ln w="9525">
            <a:noFill/>
            <a:miter lim="800000"/>
            <a:headEnd/>
            <a:tailEnd/>
          </a:ln>
        </p:spPr>
        <p:txBody>
          <a:bodyPr wrap="none">
            <a:spAutoFit/>
          </a:bodyPr>
          <a:lstStyle/>
          <a:p>
            <a:r>
              <a:rPr lang="ru-RU" sz="2400" b="1">
                <a:latin typeface="Times New Roman" pitchFamily="18" charset="0"/>
              </a:rPr>
              <a:t>(</a:t>
            </a:r>
            <a:r>
              <a:rPr lang="ru-RU" sz="2400">
                <a:latin typeface="Times New Roman" pitchFamily="18" charset="0"/>
              </a:rPr>
              <a:t>4,1,2,5</a:t>
            </a:r>
            <a:r>
              <a:rPr lang="ru-RU" sz="2400" b="1">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132112"/>
                                        </p:tgtEl>
                                        <p:attrNameLst>
                                          <p:attrName>style.visibility</p:attrName>
                                        </p:attrNameLst>
                                      </p:cBhvr>
                                      <p:to>
                                        <p:strVal val="visible"/>
                                      </p:to>
                                    </p:set>
                                    <p:animEffect transition="in" filter="barn(inHorizontal)">
                                      <p:cBhvr>
                                        <p:cTn id="7" dur="500"/>
                                        <p:tgtEl>
                                          <p:spTgt spid="132112"/>
                                        </p:tgtEl>
                                      </p:cBhvr>
                                    </p:animEffect>
                                  </p:childTnLst>
                                </p:cTn>
                              </p:par>
                              <p:par>
                                <p:cTn id="8" presetID="16" presetClass="entr" presetSubtype="26" fill="hold" grpId="0" nodeType="withEffect">
                                  <p:stCondLst>
                                    <p:cond delay="0"/>
                                  </p:stCondLst>
                                  <p:childTnLst>
                                    <p:set>
                                      <p:cBhvr>
                                        <p:cTn id="9" dur="1" fill="hold">
                                          <p:stCondLst>
                                            <p:cond delay="0"/>
                                          </p:stCondLst>
                                        </p:cTn>
                                        <p:tgtEl>
                                          <p:spTgt spid="132103"/>
                                        </p:tgtEl>
                                        <p:attrNameLst>
                                          <p:attrName>style.visibility</p:attrName>
                                        </p:attrNameLst>
                                      </p:cBhvr>
                                      <p:to>
                                        <p:strVal val="visible"/>
                                      </p:to>
                                    </p:set>
                                    <p:animEffect transition="in" filter="barn(inHorizontal)">
                                      <p:cBhvr>
                                        <p:cTn id="10" dur="500"/>
                                        <p:tgtEl>
                                          <p:spTgt spid="132103"/>
                                        </p:tgtEl>
                                      </p:cBhvr>
                                    </p:animEffect>
                                  </p:childTnLst>
                                </p:cTn>
                              </p:par>
                              <p:par>
                                <p:cTn id="11" presetID="16" presetClass="entr" presetSubtype="26" fill="hold" grpId="0" nodeType="withEffect">
                                  <p:stCondLst>
                                    <p:cond delay="0"/>
                                  </p:stCondLst>
                                  <p:childTnLst>
                                    <p:set>
                                      <p:cBhvr>
                                        <p:cTn id="12" dur="1" fill="hold">
                                          <p:stCondLst>
                                            <p:cond delay="0"/>
                                          </p:stCondLst>
                                        </p:cTn>
                                        <p:tgtEl>
                                          <p:spTgt spid="132104"/>
                                        </p:tgtEl>
                                        <p:attrNameLst>
                                          <p:attrName>style.visibility</p:attrName>
                                        </p:attrNameLst>
                                      </p:cBhvr>
                                      <p:to>
                                        <p:strVal val="visible"/>
                                      </p:to>
                                    </p:set>
                                    <p:animEffect transition="in" filter="barn(inHorizontal)">
                                      <p:cBhvr>
                                        <p:cTn id="13" dur="500"/>
                                        <p:tgtEl>
                                          <p:spTgt spid="132104"/>
                                        </p:tgtEl>
                                      </p:cBhvr>
                                    </p:animEffect>
                                  </p:childTnLst>
                                </p:cTn>
                              </p:par>
                              <p:par>
                                <p:cTn id="14" presetID="16" presetClass="entr" presetSubtype="26" fill="hold" grpId="0" nodeType="withEffect">
                                  <p:stCondLst>
                                    <p:cond delay="0"/>
                                  </p:stCondLst>
                                  <p:childTnLst>
                                    <p:set>
                                      <p:cBhvr>
                                        <p:cTn id="15" dur="1" fill="hold">
                                          <p:stCondLst>
                                            <p:cond delay="0"/>
                                          </p:stCondLst>
                                        </p:cTn>
                                        <p:tgtEl>
                                          <p:spTgt spid="132105"/>
                                        </p:tgtEl>
                                        <p:attrNameLst>
                                          <p:attrName>style.visibility</p:attrName>
                                        </p:attrNameLst>
                                      </p:cBhvr>
                                      <p:to>
                                        <p:strVal val="visible"/>
                                      </p:to>
                                    </p:set>
                                    <p:animEffect transition="in" filter="barn(inHorizontal)">
                                      <p:cBhvr>
                                        <p:cTn id="16" dur="500"/>
                                        <p:tgtEl>
                                          <p:spTgt spid="132105"/>
                                        </p:tgtEl>
                                      </p:cBhvr>
                                    </p:animEffect>
                                  </p:childTnLst>
                                </p:cTn>
                              </p:par>
                              <p:par>
                                <p:cTn id="17" presetID="16" presetClass="entr" presetSubtype="26" fill="hold" grpId="0" nodeType="withEffect">
                                  <p:stCondLst>
                                    <p:cond delay="0"/>
                                  </p:stCondLst>
                                  <p:childTnLst>
                                    <p:set>
                                      <p:cBhvr>
                                        <p:cTn id="18" dur="1" fill="hold">
                                          <p:stCondLst>
                                            <p:cond delay="0"/>
                                          </p:stCondLst>
                                        </p:cTn>
                                        <p:tgtEl>
                                          <p:spTgt spid="132106"/>
                                        </p:tgtEl>
                                        <p:attrNameLst>
                                          <p:attrName>style.visibility</p:attrName>
                                        </p:attrNameLst>
                                      </p:cBhvr>
                                      <p:to>
                                        <p:strVal val="visible"/>
                                      </p:to>
                                    </p:set>
                                    <p:animEffect transition="in" filter="barn(inHorizontal)">
                                      <p:cBhvr>
                                        <p:cTn id="19" dur="500"/>
                                        <p:tgtEl>
                                          <p:spTgt spid="132106"/>
                                        </p:tgtEl>
                                      </p:cBhvr>
                                    </p:animEffect>
                                  </p:childTnLst>
                                </p:cTn>
                              </p:par>
                              <p:par>
                                <p:cTn id="20" presetID="16" presetClass="entr" presetSubtype="26" fill="hold" grpId="0" nodeType="withEffect">
                                  <p:stCondLst>
                                    <p:cond delay="0"/>
                                  </p:stCondLst>
                                  <p:childTnLst>
                                    <p:set>
                                      <p:cBhvr>
                                        <p:cTn id="21" dur="1" fill="hold">
                                          <p:stCondLst>
                                            <p:cond delay="0"/>
                                          </p:stCondLst>
                                        </p:cTn>
                                        <p:tgtEl>
                                          <p:spTgt spid="132100"/>
                                        </p:tgtEl>
                                        <p:attrNameLst>
                                          <p:attrName>style.visibility</p:attrName>
                                        </p:attrNameLst>
                                      </p:cBhvr>
                                      <p:to>
                                        <p:strVal val="visible"/>
                                      </p:to>
                                    </p:set>
                                    <p:animEffect transition="in" filter="barn(inHorizontal)">
                                      <p:cBhvr>
                                        <p:cTn id="22" dur="500"/>
                                        <p:tgtEl>
                                          <p:spTgt spid="132100"/>
                                        </p:tgtEl>
                                      </p:cBhvr>
                                    </p:animEffect>
                                  </p:childTnLst>
                                </p:cTn>
                              </p:par>
                              <p:par>
                                <p:cTn id="23" presetID="16" presetClass="entr" presetSubtype="26" fill="hold" grpId="0" nodeType="withEffect">
                                  <p:stCondLst>
                                    <p:cond delay="0"/>
                                  </p:stCondLst>
                                  <p:childTnLst>
                                    <p:set>
                                      <p:cBhvr>
                                        <p:cTn id="24" dur="1" fill="hold">
                                          <p:stCondLst>
                                            <p:cond delay="0"/>
                                          </p:stCondLst>
                                        </p:cTn>
                                        <p:tgtEl>
                                          <p:spTgt spid="132101"/>
                                        </p:tgtEl>
                                        <p:attrNameLst>
                                          <p:attrName>style.visibility</p:attrName>
                                        </p:attrNameLst>
                                      </p:cBhvr>
                                      <p:to>
                                        <p:strVal val="visible"/>
                                      </p:to>
                                    </p:set>
                                    <p:animEffect transition="in" filter="barn(inHorizontal)">
                                      <p:cBhvr>
                                        <p:cTn id="25" dur="500"/>
                                        <p:tgtEl>
                                          <p:spTgt spid="132101"/>
                                        </p:tgtEl>
                                      </p:cBhvr>
                                    </p:animEffect>
                                  </p:childTnLst>
                                </p:cTn>
                              </p:par>
                              <p:par>
                                <p:cTn id="26" presetID="16" presetClass="entr" presetSubtype="26" fill="hold" grpId="0" nodeType="withEffect">
                                  <p:stCondLst>
                                    <p:cond delay="0"/>
                                  </p:stCondLst>
                                  <p:childTnLst>
                                    <p:set>
                                      <p:cBhvr>
                                        <p:cTn id="27" dur="1" fill="hold">
                                          <p:stCondLst>
                                            <p:cond delay="0"/>
                                          </p:stCondLst>
                                        </p:cTn>
                                        <p:tgtEl>
                                          <p:spTgt spid="132107"/>
                                        </p:tgtEl>
                                        <p:attrNameLst>
                                          <p:attrName>style.visibility</p:attrName>
                                        </p:attrNameLst>
                                      </p:cBhvr>
                                      <p:to>
                                        <p:strVal val="visible"/>
                                      </p:to>
                                    </p:set>
                                    <p:animEffect transition="in" filter="barn(inHorizontal)">
                                      <p:cBhvr>
                                        <p:cTn id="28" dur="500"/>
                                        <p:tgtEl>
                                          <p:spTgt spid="132107"/>
                                        </p:tgtEl>
                                      </p:cBhvr>
                                    </p:animEffect>
                                  </p:childTnLst>
                                </p:cTn>
                              </p:par>
                              <p:par>
                                <p:cTn id="29" presetID="16" presetClass="entr" presetSubtype="26" fill="hold" grpId="0" nodeType="withEffect">
                                  <p:stCondLst>
                                    <p:cond delay="0"/>
                                  </p:stCondLst>
                                  <p:childTnLst>
                                    <p:set>
                                      <p:cBhvr>
                                        <p:cTn id="30" dur="1" fill="hold">
                                          <p:stCondLst>
                                            <p:cond delay="0"/>
                                          </p:stCondLst>
                                        </p:cTn>
                                        <p:tgtEl>
                                          <p:spTgt spid="132102"/>
                                        </p:tgtEl>
                                        <p:attrNameLst>
                                          <p:attrName>style.visibility</p:attrName>
                                        </p:attrNameLst>
                                      </p:cBhvr>
                                      <p:to>
                                        <p:strVal val="visible"/>
                                      </p:to>
                                    </p:set>
                                    <p:animEffect transition="in" filter="barn(inHorizontal)">
                                      <p:cBhvr>
                                        <p:cTn id="31" dur="500"/>
                                        <p:tgtEl>
                                          <p:spTgt spid="132102"/>
                                        </p:tgtEl>
                                      </p:cBhvr>
                                    </p:animEffect>
                                  </p:childTnLst>
                                </p:cTn>
                              </p:par>
                              <p:par>
                                <p:cTn id="32" presetID="16" presetClass="entr" presetSubtype="26" fill="hold" grpId="0" nodeType="withEffect">
                                  <p:stCondLst>
                                    <p:cond delay="0"/>
                                  </p:stCondLst>
                                  <p:childTnLst>
                                    <p:set>
                                      <p:cBhvr>
                                        <p:cTn id="33" dur="1" fill="hold">
                                          <p:stCondLst>
                                            <p:cond delay="0"/>
                                          </p:stCondLst>
                                        </p:cTn>
                                        <p:tgtEl>
                                          <p:spTgt spid="132108"/>
                                        </p:tgtEl>
                                        <p:attrNameLst>
                                          <p:attrName>style.visibility</p:attrName>
                                        </p:attrNameLst>
                                      </p:cBhvr>
                                      <p:to>
                                        <p:strVal val="visible"/>
                                      </p:to>
                                    </p:set>
                                    <p:animEffect transition="in" filter="barn(inHorizontal)">
                                      <p:cBhvr>
                                        <p:cTn id="34" dur="500"/>
                                        <p:tgtEl>
                                          <p:spTgt spid="132108"/>
                                        </p:tgtEl>
                                      </p:cBhvr>
                                    </p:animEffect>
                                  </p:childTnLst>
                                </p:cTn>
                              </p:par>
                              <p:par>
                                <p:cTn id="35" presetID="16" presetClass="entr" presetSubtype="26" fill="hold" grpId="0" nodeType="withEffect">
                                  <p:stCondLst>
                                    <p:cond delay="0"/>
                                  </p:stCondLst>
                                  <p:childTnLst>
                                    <p:set>
                                      <p:cBhvr>
                                        <p:cTn id="36" dur="1" fill="hold">
                                          <p:stCondLst>
                                            <p:cond delay="0"/>
                                          </p:stCondLst>
                                        </p:cTn>
                                        <p:tgtEl>
                                          <p:spTgt spid="132109"/>
                                        </p:tgtEl>
                                        <p:attrNameLst>
                                          <p:attrName>style.visibility</p:attrName>
                                        </p:attrNameLst>
                                      </p:cBhvr>
                                      <p:to>
                                        <p:strVal val="visible"/>
                                      </p:to>
                                    </p:set>
                                    <p:animEffect transition="in" filter="barn(inHorizontal)">
                                      <p:cBhvr>
                                        <p:cTn id="37" dur="500"/>
                                        <p:tgtEl>
                                          <p:spTgt spid="132109"/>
                                        </p:tgtEl>
                                      </p:cBhvr>
                                    </p:animEffect>
                                  </p:childTnLst>
                                </p:cTn>
                              </p:par>
                              <p:par>
                                <p:cTn id="38" presetID="16" presetClass="entr" presetSubtype="26" fill="hold" grpId="0" nodeType="withEffect">
                                  <p:stCondLst>
                                    <p:cond delay="0"/>
                                  </p:stCondLst>
                                  <p:childTnLst>
                                    <p:set>
                                      <p:cBhvr>
                                        <p:cTn id="39" dur="1" fill="hold">
                                          <p:stCondLst>
                                            <p:cond delay="0"/>
                                          </p:stCondLst>
                                        </p:cTn>
                                        <p:tgtEl>
                                          <p:spTgt spid="132110"/>
                                        </p:tgtEl>
                                        <p:attrNameLst>
                                          <p:attrName>style.visibility</p:attrName>
                                        </p:attrNameLst>
                                      </p:cBhvr>
                                      <p:to>
                                        <p:strVal val="visible"/>
                                      </p:to>
                                    </p:set>
                                    <p:animEffect transition="in" filter="barn(inHorizontal)">
                                      <p:cBhvr>
                                        <p:cTn id="40" dur="500"/>
                                        <p:tgtEl>
                                          <p:spTgt spid="132110"/>
                                        </p:tgtEl>
                                      </p:cBhvr>
                                    </p:animEffect>
                                  </p:childTnLst>
                                </p:cTn>
                              </p:par>
                              <p:par>
                                <p:cTn id="41" presetID="16" presetClass="entr" presetSubtype="26" fill="hold" grpId="0" nodeType="withEffect">
                                  <p:stCondLst>
                                    <p:cond delay="0"/>
                                  </p:stCondLst>
                                  <p:childTnLst>
                                    <p:set>
                                      <p:cBhvr>
                                        <p:cTn id="42" dur="1" fill="hold">
                                          <p:stCondLst>
                                            <p:cond delay="0"/>
                                          </p:stCondLst>
                                        </p:cTn>
                                        <p:tgtEl>
                                          <p:spTgt spid="132111"/>
                                        </p:tgtEl>
                                        <p:attrNameLst>
                                          <p:attrName>style.visibility</p:attrName>
                                        </p:attrNameLst>
                                      </p:cBhvr>
                                      <p:to>
                                        <p:strVal val="visible"/>
                                      </p:to>
                                    </p:set>
                                    <p:animEffect transition="in" filter="barn(inHorizontal)">
                                      <p:cBhvr>
                                        <p:cTn id="43" dur="500"/>
                                        <p:tgtEl>
                                          <p:spTgt spid="132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00" grpId="0" animBg="1"/>
      <p:bldP spid="132101" grpId="0" animBg="1"/>
      <p:bldP spid="132102" grpId="0" animBg="1"/>
      <p:bldP spid="132103" grpId="0" animBg="1"/>
      <p:bldP spid="132104" grpId="0" animBg="1"/>
      <p:bldP spid="132105" grpId="0" animBg="1"/>
      <p:bldP spid="132106" grpId="0" animBg="1"/>
      <p:bldP spid="132107" grpId="0" animBg="1"/>
      <p:bldP spid="132108" grpId="0" animBg="1"/>
      <p:bldP spid="132109" grpId="0" animBg="1"/>
      <p:bldP spid="132110" grpId="0" animBg="1"/>
      <p:bldP spid="132111" grpId="0" animBg="1"/>
      <p:bldP spid="13211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pPr eaLnBrk="1" hangingPunct="1"/>
            <a:r>
              <a:rPr lang="en-US" dirty="0" smtClean="0"/>
              <a:t>One bin</a:t>
            </a:r>
            <a:endParaRPr lang="ru-RU" dirty="0" smtClean="0"/>
          </a:p>
        </p:txBody>
      </p:sp>
      <p:sp>
        <p:nvSpPr>
          <p:cNvPr id="7172" name="Rectangle 3"/>
          <p:cNvSpPr>
            <a:spLocks noGrp="1" noChangeArrowheads="1"/>
          </p:cNvSpPr>
          <p:nvPr>
            <p:ph type="body" idx="1"/>
          </p:nvPr>
        </p:nvSpPr>
        <p:spPr>
          <a:xfrm>
            <a:off x="152400" y="1600200"/>
            <a:ext cx="6477000" cy="1676400"/>
          </a:xfrm>
        </p:spPr>
        <p:txBody>
          <a:bodyPr/>
          <a:lstStyle/>
          <a:p>
            <a:pPr eaLnBrk="1" hangingPunct="1">
              <a:buFontTx/>
              <a:buNone/>
            </a:pPr>
            <a:r>
              <a:rPr lang="en-US" sz="2400" dirty="0" smtClean="0"/>
              <a:t>    </a:t>
            </a:r>
            <a:r>
              <a:rPr lang="en-US" sz="2400" dirty="0" smtClean="0"/>
              <a:t>For a given instance </a:t>
            </a:r>
            <a:r>
              <a:rPr lang="ru-RU" sz="2400" dirty="0" smtClean="0"/>
              <a:t>(</a:t>
            </a:r>
            <a:r>
              <a:rPr lang="en-US" sz="2400" i="1" dirty="0" smtClean="0"/>
              <a:t>n</a:t>
            </a:r>
            <a:r>
              <a:rPr lang="en-US" sz="2400" baseline="-25000" dirty="0" smtClean="0"/>
              <a:t>1</a:t>
            </a:r>
            <a:r>
              <a:rPr lang="en-US" sz="2400" dirty="0" smtClean="0"/>
              <a:t>, </a:t>
            </a:r>
            <a:r>
              <a:rPr lang="en-US" sz="2400" i="1" dirty="0" smtClean="0"/>
              <a:t>n</a:t>
            </a:r>
            <a:r>
              <a:rPr lang="en-US" sz="2400" baseline="-25000" dirty="0" smtClean="0"/>
              <a:t>2</a:t>
            </a:r>
            <a:r>
              <a:rPr lang="en-US" sz="2400" dirty="0" smtClean="0"/>
              <a:t>,…, </a:t>
            </a:r>
            <a:r>
              <a:rPr lang="en-US" sz="2400" i="1" dirty="0" err="1" smtClean="0"/>
              <a:t>n</a:t>
            </a:r>
            <a:r>
              <a:rPr lang="en-US" sz="2400" i="1" baseline="-25000" dirty="0" err="1" smtClean="0"/>
              <a:t>k</a:t>
            </a:r>
            <a:r>
              <a:rPr lang="en-US" sz="2400" dirty="0" smtClean="0"/>
              <a:t>), </a:t>
            </a:r>
            <a:r>
              <a:rPr lang="el-GR" sz="2400" dirty="0" smtClean="0">
                <a:cs typeface="Times New Roman" pitchFamily="18" charset="0"/>
              </a:rPr>
              <a:t>Σ</a:t>
            </a:r>
            <a:r>
              <a:rPr lang="en-US" sz="2400" i="1" dirty="0" err="1" smtClean="0"/>
              <a:t>n</a:t>
            </a:r>
            <a:r>
              <a:rPr lang="en-US" sz="2400" i="1" baseline="-25000" dirty="0" err="1" smtClean="0"/>
              <a:t>i</a:t>
            </a:r>
            <a:r>
              <a:rPr lang="el-GR" sz="2400" dirty="0" smtClean="0">
                <a:cs typeface="Times New Roman" pitchFamily="18" charset="0"/>
              </a:rPr>
              <a:t> </a:t>
            </a:r>
            <a:r>
              <a:rPr lang="en-US" sz="2400" dirty="0" smtClean="0">
                <a:cs typeface="Times New Roman" pitchFamily="18" charset="0"/>
              </a:rPr>
              <a:t>= </a:t>
            </a:r>
            <a:r>
              <a:rPr lang="en-US" sz="2400" i="1" dirty="0" smtClean="0">
                <a:cs typeface="Times New Roman" pitchFamily="18" charset="0"/>
              </a:rPr>
              <a:t>n</a:t>
            </a:r>
            <a:r>
              <a:rPr lang="en-US" sz="2400" dirty="0" smtClean="0">
                <a:cs typeface="Times New Roman" pitchFamily="18" charset="0"/>
              </a:rPr>
              <a:t>, </a:t>
            </a:r>
            <a:r>
              <a:rPr lang="en-US" sz="2400" dirty="0" smtClean="0">
                <a:cs typeface="Times New Roman" pitchFamily="18" charset="0"/>
              </a:rPr>
              <a:t>         we first compute </a:t>
            </a:r>
            <a:r>
              <a:rPr lang="en-US" sz="2400" i="1" dirty="0" smtClean="0">
                <a:cs typeface="Times New Roman" pitchFamily="18" charset="0"/>
              </a:rPr>
              <a:t>Q</a:t>
            </a:r>
            <a:r>
              <a:rPr lang="en-US" sz="2400" dirty="0" smtClean="0">
                <a:cs typeface="Times New Roman" pitchFamily="18" charset="0"/>
              </a:rPr>
              <a:t>,</a:t>
            </a:r>
            <a:r>
              <a:rPr lang="ru-RU" sz="2400" dirty="0" smtClean="0">
                <a:cs typeface="Times New Roman" pitchFamily="18" charset="0"/>
              </a:rPr>
              <a:t> </a:t>
            </a:r>
            <a:r>
              <a:rPr lang="en-US" sz="2400" dirty="0" smtClean="0">
                <a:cs typeface="Times New Roman" pitchFamily="18" charset="0"/>
              </a:rPr>
              <a:t>the set of all </a:t>
            </a:r>
            <a:r>
              <a:rPr lang="en-US" sz="2400" i="1" dirty="0" smtClean="0">
                <a:cs typeface="Times New Roman" pitchFamily="18" charset="0"/>
              </a:rPr>
              <a:t>k</a:t>
            </a:r>
            <a:r>
              <a:rPr lang="en-US" sz="2400" dirty="0" smtClean="0">
                <a:cs typeface="Times New Roman" pitchFamily="18" charset="0"/>
              </a:rPr>
              <a:t>-</a:t>
            </a:r>
            <a:r>
              <a:rPr lang="en-US" sz="2400" dirty="0" err="1" smtClean="0">
                <a:cs typeface="Times New Roman" pitchFamily="18" charset="0"/>
              </a:rPr>
              <a:t>tuples</a:t>
            </a:r>
            <a:r>
              <a:rPr lang="ru-RU" sz="2400" dirty="0" smtClean="0">
                <a:cs typeface="Times New Roman" pitchFamily="18" charset="0"/>
              </a:rPr>
              <a:t> </a:t>
            </a:r>
            <a:r>
              <a:rPr lang="en-US" sz="2400" dirty="0" smtClean="0">
                <a:cs typeface="Times New Roman" pitchFamily="18" charset="0"/>
              </a:rPr>
              <a:t>                     </a:t>
            </a:r>
            <a:r>
              <a:rPr lang="ru-RU" sz="2400" dirty="0" smtClean="0"/>
              <a:t>(</a:t>
            </a:r>
            <a:r>
              <a:rPr lang="en-US" sz="2400" i="1" dirty="0" smtClean="0"/>
              <a:t>q</a:t>
            </a:r>
            <a:r>
              <a:rPr lang="en-US" sz="2400" baseline="-25000" dirty="0" smtClean="0"/>
              <a:t>1</a:t>
            </a:r>
            <a:r>
              <a:rPr lang="en-US" sz="2400" dirty="0" smtClean="0"/>
              <a:t>, </a:t>
            </a:r>
            <a:r>
              <a:rPr lang="en-US" sz="2400" i="1" dirty="0" smtClean="0"/>
              <a:t>q</a:t>
            </a:r>
            <a:r>
              <a:rPr lang="en-US" sz="2400" baseline="-25000" dirty="0" smtClean="0"/>
              <a:t>2</a:t>
            </a:r>
            <a:r>
              <a:rPr lang="en-US" sz="2400" dirty="0" smtClean="0"/>
              <a:t>,…, </a:t>
            </a:r>
            <a:r>
              <a:rPr lang="en-US" sz="2400" i="1" dirty="0" err="1" smtClean="0"/>
              <a:t>q</a:t>
            </a:r>
            <a:r>
              <a:rPr lang="en-US" sz="2400" i="1" baseline="-25000" dirty="0" err="1" smtClean="0"/>
              <a:t>k</a:t>
            </a:r>
            <a:r>
              <a:rPr lang="en-US" sz="2400" dirty="0" smtClean="0"/>
              <a:t>) such that</a:t>
            </a:r>
            <a:r>
              <a:rPr lang="ru-RU" sz="2400" dirty="0" smtClean="0"/>
              <a:t> </a:t>
            </a:r>
            <a:r>
              <a:rPr lang="en-US" sz="2400" dirty="0" smtClean="0"/>
              <a:t>BINS</a:t>
            </a:r>
            <a:r>
              <a:rPr lang="ru-RU" sz="2400" dirty="0" smtClean="0"/>
              <a:t>(</a:t>
            </a:r>
            <a:r>
              <a:rPr lang="en-US" sz="2400" i="1" dirty="0" smtClean="0"/>
              <a:t>q</a:t>
            </a:r>
            <a:r>
              <a:rPr lang="en-US" sz="2400" baseline="-25000" dirty="0" smtClean="0"/>
              <a:t>1</a:t>
            </a:r>
            <a:r>
              <a:rPr lang="en-US" sz="2400" dirty="0" smtClean="0"/>
              <a:t>, </a:t>
            </a:r>
            <a:r>
              <a:rPr lang="en-US" sz="2400" i="1" dirty="0" smtClean="0"/>
              <a:t>q</a:t>
            </a:r>
            <a:r>
              <a:rPr lang="en-US" sz="2400" baseline="-25000" dirty="0" smtClean="0"/>
              <a:t>2</a:t>
            </a:r>
            <a:r>
              <a:rPr lang="en-US" sz="2400" dirty="0" smtClean="0"/>
              <a:t>,…, </a:t>
            </a:r>
            <a:r>
              <a:rPr lang="en-US" sz="2400" i="1" dirty="0" err="1" smtClean="0"/>
              <a:t>q</a:t>
            </a:r>
            <a:r>
              <a:rPr lang="en-US" sz="2400" i="1" baseline="-25000" dirty="0" err="1" smtClean="0"/>
              <a:t>k</a:t>
            </a:r>
            <a:r>
              <a:rPr lang="en-US" sz="2400" dirty="0" smtClean="0"/>
              <a:t>) = 1 </a:t>
            </a:r>
            <a:r>
              <a:rPr lang="ru-RU" sz="2400" dirty="0" smtClean="0"/>
              <a:t>                </a:t>
            </a:r>
            <a:r>
              <a:rPr lang="en-US" sz="2400" dirty="0" smtClean="0"/>
              <a:t>and</a:t>
            </a:r>
            <a:r>
              <a:rPr lang="ru-RU" sz="2400" dirty="0" smtClean="0"/>
              <a:t> </a:t>
            </a:r>
            <a:r>
              <a:rPr lang="ru-RU" sz="2400" dirty="0" smtClean="0"/>
              <a:t>0 </a:t>
            </a:r>
            <a:r>
              <a:rPr lang="ru-RU" sz="2400" dirty="0" smtClean="0">
                <a:sym typeface="Symbol" pitchFamily="18" charset="2"/>
              </a:rPr>
              <a:t> </a:t>
            </a:r>
            <a:r>
              <a:rPr lang="en-US" sz="2400" i="1" dirty="0" err="1" smtClean="0"/>
              <a:t>q</a:t>
            </a:r>
            <a:r>
              <a:rPr lang="en-US" sz="2400" i="1" baseline="-25000" dirty="0" err="1" smtClean="0"/>
              <a:t>i</a:t>
            </a:r>
            <a:r>
              <a:rPr lang="en-US" sz="2400" i="1" baseline="-25000" dirty="0" smtClean="0"/>
              <a:t> </a:t>
            </a:r>
            <a:r>
              <a:rPr lang="en-US" sz="2400" dirty="0" smtClean="0">
                <a:sym typeface="Symbol" pitchFamily="18" charset="2"/>
              </a:rPr>
              <a:t></a:t>
            </a:r>
            <a:r>
              <a:rPr lang="en-US" sz="2400" dirty="0" smtClean="0"/>
              <a:t> </a:t>
            </a:r>
            <a:r>
              <a:rPr lang="en-US" sz="2400" i="1" dirty="0" err="1" smtClean="0"/>
              <a:t>n</a:t>
            </a:r>
            <a:r>
              <a:rPr lang="en-US" sz="2400" i="1" baseline="-25000" dirty="0" err="1" smtClean="0"/>
              <a:t>i</a:t>
            </a:r>
            <a:r>
              <a:rPr lang="en-US" sz="2400" i="1" dirty="0" smtClean="0"/>
              <a:t> </a:t>
            </a:r>
            <a:r>
              <a:rPr lang="en-US" sz="2400" dirty="0" smtClean="0"/>
              <a:t>, 1</a:t>
            </a:r>
            <a:r>
              <a:rPr lang="en-US" sz="2400" dirty="0" smtClean="0">
                <a:sym typeface="Symbol" pitchFamily="18" charset="2"/>
              </a:rPr>
              <a:t> </a:t>
            </a:r>
            <a:r>
              <a:rPr lang="en-US" sz="2400" i="1" dirty="0" err="1" smtClean="0">
                <a:sym typeface="Symbol" pitchFamily="18" charset="2"/>
              </a:rPr>
              <a:t>i</a:t>
            </a:r>
            <a:r>
              <a:rPr lang="en-US" sz="2400" i="1" dirty="0" smtClean="0">
                <a:sym typeface="Symbol" pitchFamily="18" charset="2"/>
              </a:rPr>
              <a:t> </a:t>
            </a:r>
            <a:r>
              <a:rPr lang="en-US" sz="2400" dirty="0" smtClean="0">
                <a:sym typeface="Symbol" pitchFamily="18" charset="2"/>
              </a:rPr>
              <a:t> </a:t>
            </a:r>
            <a:r>
              <a:rPr lang="en-US" sz="2400" i="1" dirty="0" smtClean="0">
                <a:sym typeface="Symbol" pitchFamily="18" charset="2"/>
              </a:rPr>
              <a:t>k.</a:t>
            </a:r>
            <a:endParaRPr lang="en-US" sz="2400" dirty="0" smtClean="0">
              <a:sym typeface="Symbol" pitchFamily="18" charset="2"/>
            </a:endParaRPr>
          </a:p>
        </p:txBody>
      </p:sp>
      <p:sp>
        <p:nvSpPr>
          <p:cNvPr id="133124" name="Rectangle 4"/>
          <p:cNvSpPr>
            <a:spLocks noChangeArrowheads="1"/>
          </p:cNvSpPr>
          <p:nvPr/>
        </p:nvSpPr>
        <p:spPr bwMode="auto">
          <a:xfrm rot="5400000">
            <a:off x="838200" y="5257800"/>
            <a:ext cx="22860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133125" name="Rectangle 5"/>
          <p:cNvSpPr>
            <a:spLocks noChangeArrowheads="1"/>
          </p:cNvSpPr>
          <p:nvPr/>
        </p:nvSpPr>
        <p:spPr bwMode="auto">
          <a:xfrm rot="5400000">
            <a:off x="1600200" y="5486400"/>
            <a:ext cx="1828800" cy="304800"/>
          </a:xfrm>
          <a:prstGeom prst="rect">
            <a:avLst/>
          </a:prstGeom>
          <a:solidFill>
            <a:srgbClr val="FFFF00"/>
          </a:solidFill>
          <a:ln w="9525">
            <a:solidFill>
              <a:schemeClr val="tx1"/>
            </a:solidFill>
            <a:miter lim="800000"/>
            <a:headEnd/>
            <a:tailEnd/>
          </a:ln>
        </p:spPr>
        <p:txBody>
          <a:bodyPr rot="10800000" vert="eaVert" wrap="none" anchor="ctr"/>
          <a:lstStyle/>
          <a:p>
            <a:pPr algn="ctr"/>
            <a:endParaRPr lang="ru-RU" sz="2000" i="1" baseline="-25000">
              <a:latin typeface="Times New Roman" pitchFamily="18" charset="0"/>
            </a:endParaRPr>
          </a:p>
        </p:txBody>
      </p:sp>
      <p:sp>
        <p:nvSpPr>
          <p:cNvPr id="133126" name="Rectangle 6"/>
          <p:cNvSpPr>
            <a:spLocks noChangeArrowheads="1"/>
          </p:cNvSpPr>
          <p:nvPr/>
        </p:nvSpPr>
        <p:spPr bwMode="auto">
          <a:xfrm rot="5400000">
            <a:off x="2857500" y="5676900"/>
            <a:ext cx="12954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133127" name="Rectangle 7"/>
          <p:cNvSpPr>
            <a:spLocks noChangeArrowheads="1"/>
          </p:cNvSpPr>
          <p:nvPr/>
        </p:nvSpPr>
        <p:spPr bwMode="auto">
          <a:xfrm rot="5400000">
            <a:off x="-76200" y="57912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133128" name="Rectangle 8"/>
          <p:cNvSpPr>
            <a:spLocks noChangeArrowheads="1"/>
          </p:cNvSpPr>
          <p:nvPr/>
        </p:nvSpPr>
        <p:spPr bwMode="auto">
          <a:xfrm rot="5400000">
            <a:off x="304800" y="57912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133129" name="Rectangle 9"/>
          <p:cNvSpPr>
            <a:spLocks noChangeArrowheads="1"/>
          </p:cNvSpPr>
          <p:nvPr/>
        </p:nvSpPr>
        <p:spPr bwMode="auto">
          <a:xfrm rot="5400000">
            <a:off x="685800" y="57912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133130" name="Rectangle 10"/>
          <p:cNvSpPr>
            <a:spLocks noChangeArrowheads="1"/>
          </p:cNvSpPr>
          <p:nvPr/>
        </p:nvSpPr>
        <p:spPr bwMode="auto">
          <a:xfrm rot="5400000">
            <a:off x="1066800" y="57912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133131" name="Rectangle 11"/>
          <p:cNvSpPr>
            <a:spLocks noChangeArrowheads="1"/>
          </p:cNvSpPr>
          <p:nvPr/>
        </p:nvSpPr>
        <p:spPr bwMode="auto">
          <a:xfrm rot="5400000">
            <a:off x="2057400" y="5486400"/>
            <a:ext cx="1828800" cy="304800"/>
          </a:xfrm>
          <a:prstGeom prst="rect">
            <a:avLst/>
          </a:prstGeom>
          <a:solidFill>
            <a:srgbClr val="FFFF00"/>
          </a:solidFill>
          <a:ln w="9525">
            <a:solidFill>
              <a:schemeClr val="tx1"/>
            </a:solidFill>
            <a:miter lim="800000"/>
            <a:headEnd/>
            <a:tailEnd/>
          </a:ln>
        </p:spPr>
        <p:txBody>
          <a:bodyPr rot="10800000" vert="eaVert" wrap="none" anchor="ctr"/>
          <a:lstStyle/>
          <a:p>
            <a:pPr algn="ctr"/>
            <a:endParaRPr lang="ru-RU" sz="2000" i="1" baseline="-25000">
              <a:latin typeface="Times New Roman" pitchFamily="18" charset="0"/>
            </a:endParaRPr>
          </a:p>
        </p:txBody>
      </p:sp>
      <p:sp>
        <p:nvSpPr>
          <p:cNvPr id="133132" name="Rectangle 12"/>
          <p:cNvSpPr>
            <a:spLocks noChangeArrowheads="1"/>
          </p:cNvSpPr>
          <p:nvPr/>
        </p:nvSpPr>
        <p:spPr bwMode="auto">
          <a:xfrm rot="5400000">
            <a:off x="3314700" y="5676900"/>
            <a:ext cx="12954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133133" name="Rectangle 13"/>
          <p:cNvSpPr>
            <a:spLocks noChangeArrowheads="1"/>
          </p:cNvSpPr>
          <p:nvPr/>
        </p:nvSpPr>
        <p:spPr bwMode="auto">
          <a:xfrm rot="5400000">
            <a:off x="3771900" y="5676900"/>
            <a:ext cx="12954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133134" name="Rectangle 14"/>
          <p:cNvSpPr>
            <a:spLocks noChangeArrowheads="1"/>
          </p:cNvSpPr>
          <p:nvPr/>
        </p:nvSpPr>
        <p:spPr bwMode="auto">
          <a:xfrm rot="5400000">
            <a:off x="4229100" y="5676900"/>
            <a:ext cx="12954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133135" name="Rectangle 15"/>
          <p:cNvSpPr>
            <a:spLocks noChangeArrowheads="1"/>
          </p:cNvSpPr>
          <p:nvPr/>
        </p:nvSpPr>
        <p:spPr bwMode="auto">
          <a:xfrm rot="5400000">
            <a:off x="4686300" y="5676900"/>
            <a:ext cx="12954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133136" name="Text Box 16"/>
          <p:cNvSpPr txBox="1">
            <a:spLocks noChangeArrowheads="1"/>
          </p:cNvSpPr>
          <p:nvPr/>
        </p:nvSpPr>
        <p:spPr bwMode="auto">
          <a:xfrm>
            <a:off x="381000" y="4191000"/>
            <a:ext cx="1225550" cy="457200"/>
          </a:xfrm>
          <a:prstGeom prst="rect">
            <a:avLst/>
          </a:prstGeom>
          <a:noFill/>
          <a:ln w="9525">
            <a:noFill/>
            <a:miter lim="800000"/>
            <a:headEnd/>
            <a:tailEnd/>
          </a:ln>
        </p:spPr>
        <p:txBody>
          <a:bodyPr wrap="none">
            <a:spAutoFit/>
          </a:bodyPr>
          <a:lstStyle/>
          <a:p>
            <a:r>
              <a:rPr lang="ru-RU" sz="2400" b="1">
                <a:latin typeface="Times New Roman" pitchFamily="18" charset="0"/>
              </a:rPr>
              <a:t>(</a:t>
            </a:r>
            <a:r>
              <a:rPr lang="ru-RU" sz="2400">
                <a:latin typeface="Times New Roman" pitchFamily="18" charset="0"/>
              </a:rPr>
              <a:t>4,1,2,5</a:t>
            </a:r>
            <a:r>
              <a:rPr lang="ru-RU" sz="2400" b="1">
                <a:latin typeface="Times New Roman" pitchFamily="18" charset="0"/>
              </a:rPr>
              <a:t>)</a:t>
            </a:r>
          </a:p>
        </p:txBody>
      </p:sp>
      <p:sp>
        <p:nvSpPr>
          <p:cNvPr id="133137" name="Line 17"/>
          <p:cNvSpPr>
            <a:spLocks noChangeShapeType="1"/>
          </p:cNvSpPr>
          <p:nvPr/>
        </p:nvSpPr>
        <p:spPr bwMode="auto">
          <a:xfrm flipH="1">
            <a:off x="8305800" y="6248400"/>
            <a:ext cx="457200" cy="0"/>
          </a:xfrm>
          <a:prstGeom prst="line">
            <a:avLst/>
          </a:prstGeom>
          <a:noFill/>
          <a:ln w="31750">
            <a:solidFill>
              <a:srgbClr val="FF0000"/>
            </a:solidFill>
            <a:round/>
            <a:headEnd/>
            <a:tailEnd/>
          </a:ln>
        </p:spPr>
        <p:txBody>
          <a:bodyPr/>
          <a:lstStyle/>
          <a:p>
            <a:endParaRPr lang="ru-RU"/>
          </a:p>
        </p:txBody>
      </p:sp>
      <p:sp>
        <p:nvSpPr>
          <p:cNvPr id="133138" name="Line 18"/>
          <p:cNvSpPr>
            <a:spLocks noChangeShapeType="1"/>
          </p:cNvSpPr>
          <p:nvPr/>
        </p:nvSpPr>
        <p:spPr bwMode="auto">
          <a:xfrm flipH="1">
            <a:off x="8305800" y="3124200"/>
            <a:ext cx="457200" cy="0"/>
          </a:xfrm>
          <a:prstGeom prst="line">
            <a:avLst/>
          </a:prstGeom>
          <a:noFill/>
          <a:ln w="31750">
            <a:solidFill>
              <a:srgbClr val="FF0000"/>
            </a:solidFill>
            <a:round/>
            <a:headEnd/>
            <a:tailEnd/>
          </a:ln>
        </p:spPr>
        <p:txBody>
          <a:bodyPr/>
          <a:lstStyle/>
          <a:p>
            <a:endParaRPr lang="ru-RU"/>
          </a:p>
        </p:txBody>
      </p:sp>
      <p:sp>
        <p:nvSpPr>
          <p:cNvPr id="133139" name="Rectangle 19"/>
          <p:cNvSpPr>
            <a:spLocks noChangeArrowheads="1"/>
          </p:cNvSpPr>
          <p:nvPr/>
        </p:nvSpPr>
        <p:spPr bwMode="auto">
          <a:xfrm rot="5400000">
            <a:off x="7391400" y="4953000"/>
            <a:ext cx="2286000" cy="30480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133140" name="Line 20"/>
          <p:cNvSpPr>
            <a:spLocks noChangeShapeType="1"/>
          </p:cNvSpPr>
          <p:nvPr/>
        </p:nvSpPr>
        <p:spPr bwMode="auto">
          <a:xfrm flipH="1" flipV="1">
            <a:off x="8305800" y="3124200"/>
            <a:ext cx="0" cy="3124200"/>
          </a:xfrm>
          <a:prstGeom prst="line">
            <a:avLst/>
          </a:prstGeom>
          <a:noFill/>
          <a:ln w="31750">
            <a:solidFill>
              <a:srgbClr val="FF0000"/>
            </a:solidFill>
            <a:round/>
            <a:headEnd/>
            <a:tailEnd/>
          </a:ln>
        </p:spPr>
        <p:txBody>
          <a:bodyPr/>
          <a:lstStyle/>
          <a:p>
            <a:endParaRPr lang="ru-RU"/>
          </a:p>
        </p:txBody>
      </p:sp>
      <p:sp>
        <p:nvSpPr>
          <p:cNvPr id="133141" name="Line 21"/>
          <p:cNvSpPr>
            <a:spLocks noChangeShapeType="1"/>
          </p:cNvSpPr>
          <p:nvPr/>
        </p:nvSpPr>
        <p:spPr bwMode="auto">
          <a:xfrm flipH="1" flipV="1">
            <a:off x="8763000" y="3124200"/>
            <a:ext cx="0" cy="3124200"/>
          </a:xfrm>
          <a:prstGeom prst="line">
            <a:avLst/>
          </a:prstGeom>
          <a:noFill/>
          <a:ln w="31750">
            <a:solidFill>
              <a:srgbClr val="FF0000"/>
            </a:solidFill>
            <a:round/>
            <a:headEnd/>
            <a:tailEnd/>
          </a:ln>
        </p:spPr>
        <p:txBody>
          <a:bodyPr/>
          <a:lstStyle/>
          <a:p>
            <a:endParaRPr lang="ru-RU"/>
          </a:p>
        </p:txBody>
      </p:sp>
      <p:sp>
        <p:nvSpPr>
          <p:cNvPr id="133142" name="Line 22"/>
          <p:cNvSpPr>
            <a:spLocks noChangeShapeType="1"/>
          </p:cNvSpPr>
          <p:nvPr/>
        </p:nvSpPr>
        <p:spPr bwMode="auto">
          <a:xfrm flipH="1">
            <a:off x="7696200" y="6248400"/>
            <a:ext cx="457200" cy="0"/>
          </a:xfrm>
          <a:prstGeom prst="line">
            <a:avLst/>
          </a:prstGeom>
          <a:noFill/>
          <a:ln w="31750">
            <a:solidFill>
              <a:srgbClr val="FF0000"/>
            </a:solidFill>
            <a:round/>
            <a:headEnd/>
            <a:tailEnd/>
          </a:ln>
        </p:spPr>
        <p:txBody>
          <a:bodyPr/>
          <a:lstStyle/>
          <a:p>
            <a:endParaRPr lang="ru-RU"/>
          </a:p>
        </p:txBody>
      </p:sp>
      <p:sp>
        <p:nvSpPr>
          <p:cNvPr id="133143" name="Line 23"/>
          <p:cNvSpPr>
            <a:spLocks noChangeShapeType="1"/>
          </p:cNvSpPr>
          <p:nvPr/>
        </p:nvSpPr>
        <p:spPr bwMode="auto">
          <a:xfrm flipH="1">
            <a:off x="7696200" y="3124200"/>
            <a:ext cx="457200" cy="0"/>
          </a:xfrm>
          <a:prstGeom prst="line">
            <a:avLst/>
          </a:prstGeom>
          <a:noFill/>
          <a:ln w="31750">
            <a:solidFill>
              <a:srgbClr val="FF0000"/>
            </a:solidFill>
            <a:round/>
            <a:headEnd/>
            <a:tailEnd/>
          </a:ln>
        </p:spPr>
        <p:txBody>
          <a:bodyPr/>
          <a:lstStyle/>
          <a:p>
            <a:endParaRPr lang="ru-RU"/>
          </a:p>
        </p:txBody>
      </p:sp>
      <p:sp>
        <p:nvSpPr>
          <p:cNvPr id="133145" name="Line 25"/>
          <p:cNvSpPr>
            <a:spLocks noChangeShapeType="1"/>
          </p:cNvSpPr>
          <p:nvPr/>
        </p:nvSpPr>
        <p:spPr bwMode="auto">
          <a:xfrm flipH="1" flipV="1">
            <a:off x="7696200" y="3124200"/>
            <a:ext cx="0" cy="3124200"/>
          </a:xfrm>
          <a:prstGeom prst="line">
            <a:avLst/>
          </a:prstGeom>
          <a:noFill/>
          <a:ln w="31750">
            <a:solidFill>
              <a:srgbClr val="FF0000"/>
            </a:solidFill>
            <a:round/>
            <a:headEnd/>
            <a:tailEnd/>
          </a:ln>
        </p:spPr>
        <p:txBody>
          <a:bodyPr/>
          <a:lstStyle/>
          <a:p>
            <a:endParaRPr lang="ru-RU"/>
          </a:p>
        </p:txBody>
      </p:sp>
      <p:sp>
        <p:nvSpPr>
          <p:cNvPr id="133146" name="Line 26"/>
          <p:cNvSpPr>
            <a:spLocks noChangeShapeType="1"/>
          </p:cNvSpPr>
          <p:nvPr/>
        </p:nvSpPr>
        <p:spPr bwMode="auto">
          <a:xfrm flipH="1" flipV="1">
            <a:off x="8153400" y="3124200"/>
            <a:ext cx="0" cy="3124200"/>
          </a:xfrm>
          <a:prstGeom prst="line">
            <a:avLst/>
          </a:prstGeom>
          <a:noFill/>
          <a:ln w="31750">
            <a:solidFill>
              <a:srgbClr val="FF0000"/>
            </a:solidFill>
            <a:round/>
            <a:headEnd/>
            <a:tailEnd/>
          </a:ln>
        </p:spPr>
        <p:txBody>
          <a:bodyPr/>
          <a:lstStyle/>
          <a:p>
            <a:endParaRPr lang="ru-RU"/>
          </a:p>
        </p:txBody>
      </p:sp>
      <p:sp>
        <p:nvSpPr>
          <p:cNvPr id="133147" name="Rectangle 27"/>
          <p:cNvSpPr>
            <a:spLocks noChangeArrowheads="1"/>
          </p:cNvSpPr>
          <p:nvPr/>
        </p:nvSpPr>
        <p:spPr bwMode="auto">
          <a:xfrm rot="5400000">
            <a:off x="7010400" y="5181600"/>
            <a:ext cx="1828800" cy="304800"/>
          </a:xfrm>
          <a:prstGeom prst="rect">
            <a:avLst/>
          </a:prstGeom>
          <a:solidFill>
            <a:srgbClr val="FFFF00"/>
          </a:solidFill>
          <a:ln w="9525">
            <a:solidFill>
              <a:schemeClr val="tx1"/>
            </a:solidFill>
            <a:miter lim="800000"/>
            <a:headEnd/>
            <a:tailEnd/>
          </a:ln>
        </p:spPr>
        <p:txBody>
          <a:bodyPr rot="10800000" vert="eaVert" wrap="none" anchor="ctr"/>
          <a:lstStyle/>
          <a:p>
            <a:pPr algn="ctr"/>
            <a:endParaRPr lang="ru-RU" sz="2000" i="1" baseline="-25000">
              <a:latin typeface="Times New Roman" pitchFamily="18" charset="0"/>
            </a:endParaRPr>
          </a:p>
        </p:txBody>
      </p:sp>
      <p:sp>
        <p:nvSpPr>
          <p:cNvPr id="133148" name="Rectangle 28"/>
          <p:cNvSpPr>
            <a:spLocks noChangeArrowheads="1"/>
          </p:cNvSpPr>
          <p:nvPr/>
        </p:nvSpPr>
        <p:spPr bwMode="auto">
          <a:xfrm rot="5400000">
            <a:off x="7467600" y="3810000"/>
            <a:ext cx="914400" cy="304800"/>
          </a:xfrm>
          <a:prstGeom prst="rect">
            <a:avLst/>
          </a:prstGeom>
          <a:solidFill>
            <a:srgbClr val="FF66FF"/>
          </a:solidFill>
          <a:ln w="9525">
            <a:solidFill>
              <a:schemeClr val="tx1"/>
            </a:solidFill>
            <a:miter lim="800000"/>
            <a:headEnd/>
            <a:tailEnd/>
          </a:ln>
        </p:spPr>
        <p:txBody>
          <a:bodyPr wrap="none" anchor="ctr"/>
          <a:lstStyle/>
          <a:p>
            <a:endParaRPr lang="ru-RU"/>
          </a:p>
        </p:txBody>
      </p:sp>
      <p:sp>
        <p:nvSpPr>
          <p:cNvPr id="133149" name="Line 29"/>
          <p:cNvSpPr>
            <a:spLocks noChangeShapeType="1"/>
          </p:cNvSpPr>
          <p:nvPr/>
        </p:nvSpPr>
        <p:spPr bwMode="auto">
          <a:xfrm flipH="1">
            <a:off x="7086600" y="3124200"/>
            <a:ext cx="457200" cy="0"/>
          </a:xfrm>
          <a:prstGeom prst="line">
            <a:avLst/>
          </a:prstGeom>
          <a:noFill/>
          <a:ln w="31750">
            <a:solidFill>
              <a:srgbClr val="FF0000"/>
            </a:solidFill>
            <a:round/>
            <a:headEnd/>
            <a:tailEnd/>
          </a:ln>
        </p:spPr>
        <p:txBody>
          <a:bodyPr/>
          <a:lstStyle/>
          <a:p>
            <a:endParaRPr lang="ru-RU"/>
          </a:p>
        </p:txBody>
      </p:sp>
      <p:sp>
        <p:nvSpPr>
          <p:cNvPr id="133150" name="Line 30"/>
          <p:cNvSpPr>
            <a:spLocks noChangeShapeType="1"/>
          </p:cNvSpPr>
          <p:nvPr/>
        </p:nvSpPr>
        <p:spPr bwMode="auto">
          <a:xfrm flipH="1" flipV="1">
            <a:off x="7086600" y="3124200"/>
            <a:ext cx="0" cy="3124200"/>
          </a:xfrm>
          <a:prstGeom prst="line">
            <a:avLst/>
          </a:prstGeom>
          <a:noFill/>
          <a:ln w="31750">
            <a:solidFill>
              <a:srgbClr val="FF0000"/>
            </a:solidFill>
            <a:round/>
            <a:headEnd/>
            <a:tailEnd/>
          </a:ln>
        </p:spPr>
        <p:txBody>
          <a:bodyPr/>
          <a:lstStyle/>
          <a:p>
            <a:endParaRPr lang="ru-RU"/>
          </a:p>
        </p:txBody>
      </p:sp>
      <p:sp>
        <p:nvSpPr>
          <p:cNvPr id="133151" name="Line 31"/>
          <p:cNvSpPr>
            <a:spLocks noChangeShapeType="1"/>
          </p:cNvSpPr>
          <p:nvPr/>
        </p:nvSpPr>
        <p:spPr bwMode="auto">
          <a:xfrm flipH="1" flipV="1">
            <a:off x="7543800" y="3124200"/>
            <a:ext cx="0" cy="3124200"/>
          </a:xfrm>
          <a:prstGeom prst="line">
            <a:avLst/>
          </a:prstGeom>
          <a:noFill/>
          <a:ln w="31750">
            <a:solidFill>
              <a:srgbClr val="FF0000"/>
            </a:solidFill>
            <a:round/>
            <a:headEnd/>
            <a:tailEnd/>
          </a:ln>
        </p:spPr>
        <p:txBody>
          <a:bodyPr/>
          <a:lstStyle/>
          <a:p>
            <a:endParaRPr lang="ru-RU"/>
          </a:p>
        </p:txBody>
      </p:sp>
      <p:sp>
        <p:nvSpPr>
          <p:cNvPr id="133152" name="Line 32"/>
          <p:cNvSpPr>
            <a:spLocks noChangeShapeType="1"/>
          </p:cNvSpPr>
          <p:nvPr/>
        </p:nvSpPr>
        <p:spPr bwMode="auto">
          <a:xfrm flipH="1">
            <a:off x="7086600" y="6248400"/>
            <a:ext cx="457200" cy="0"/>
          </a:xfrm>
          <a:prstGeom prst="line">
            <a:avLst/>
          </a:prstGeom>
          <a:noFill/>
          <a:ln w="31750">
            <a:solidFill>
              <a:srgbClr val="FF0000"/>
            </a:solidFill>
            <a:round/>
            <a:headEnd/>
            <a:tailEnd/>
          </a:ln>
        </p:spPr>
        <p:txBody>
          <a:bodyPr/>
          <a:lstStyle/>
          <a:p>
            <a:endParaRPr lang="ru-RU"/>
          </a:p>
        </p:txBody>
      </p:sp>
      <p:sp>
        <p:nvSpPr>
          <p:cNvPr id="133153" name="Rectangle 33"/>
          <p:cNvSpPr>
            <a:spLocks noChangeArrowheads="1"/>
          </p:cNvSpPr>
          <p:nvPr/>
        </p:nvSpPr>
        <p:spPr bwMode="auto">
          <a:xfrm rot="5400000">
            <a:off x="6667500" y="5448300"/>
            <a:ext cx="12954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133154" name="Rectangle 34"/>
          <p:cNvSpPr>
            <a:spLocks noChangeArrowheads="1"/>
          </p:cNvSpPr>
          <p:nvPr/>
        </p:nvSpPr>
        <p:spPr bwMode="auto">
          <a:xfrm rot="5400000">
            <a:off x="6667500" y="4152900"/>
            <a:ext cx="12954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133155" name="Line 35"/>
          <p:cNvSpPr>
            <a:spLocks noChangeShapeType="1"/>
          </p:cNvSpPr>
          <p:nvPr/>
        </p:nvSpPr>
        <p:spPr bwMode="auto">
          <a:xfrm flipH="1">
            <a:off x="6477000" y="3124200"/>
            <a:ext cx="457200" cy="0"/>
          </a:xfrm>
          <a:prstGeom prst="line">
            <a:avLst/>
          </a:prstGeom>
          <a:noFill/>
          <a:ln w="31750">
            <a:solidFill>
              <a:srgbClr val="FF0000"/>
            </a:solidFill>
            <a:round/>
            <a:headEnd/>
            <a:tailEnd/>
          </a:ln>
        </p:spPr>
        <p:txBody>
          <a:bodyPr/>
          <a:lstStyle/>
          <a:p>
            <a:endParaRPr lang="ru-RU"/>
          </a:p>
        </p:txBody>
      </p:sp>
      <p:sp>
        <p:nvSpPr>
          <p:cNvPr id="133156" name="Line 36"/>
          <p:cNvSpPr>
            <a:spLocks noChangeShapeType="1"/>
          </p:cNvSpPr>
          <p:nvPr/>
        </p:nvSpPr>
        <p:spPr bwMode="auto">
          <a:xfrm flipH="1" flipV="1">
            <a:off x="6477000" y="3124200"/>
            <a:ext cx="0" cy="3124200"/>
          </a:xfrm>
          <a:prstGeom prst="line">
            <a:avLst/>
          </a:prstGeom>
          <a:noFill/>
          <a:ln w="31750">
            <a:solidFill>
              <a:srgbClr val="FF0000"/>
            </a:solidFill>
            <a:round/>
            <a:headEnd/>
            <a:tailEnd/>
          </a:ln>
        </p:spPr>
        <p:txBody>
          <a:bodyPr/>
          <a:lstStyle/>
          <a:p>
            <a:endParaRPr lang="ru-RU"/>
          </a:p>
        </p:txBody>
      </p:sp>
      <p:sp>
        <p:nvSpPr>
          <p:cNvPr id="133157" name="Line 37"/>
          <p:cNvSpPr>
            <a:spLocks noChangeShapeType="1"/>
          </p:cNvSpPr>
          <p:nvPr/>
        </p:nvSpPr>
        <p:spPr bwMode="auto">
          <a:xfrm flipH="1" flipV="1">
            <a:off x="6934200" y="3124200"/>
            <a:ext cx="0" cy="3124200"/>
          </a:xfrm>
          <a:prstGeom prst="line">
            <a:avLst/>
          </a:prstGeom>
          <a:noFill/>
          <a:ln w="31750">
            <a:solidFill>
              <a:srgbClr val="FF0000"/>
            </a:solidFill>
            <a:round/>
            <a:headEnd/>
            <a:tailEnd/>
          </a:ln>
        </p:spPr>
        <p:txBody>
          <a:bodyPr/>
          <a:lstStyle/>
          <a:p>
            <a:endParaRPr lang="ru-RU"/>
          </a:p>
        </p:txBody>
      </p:sp>
      <p:sp>
        <p:nvSpPr>
          <p:cNvPr id="133158" name="Line 38"/>
          <p:cNvSpPr>
            <a:spLocks noChangeShapeType="1"/>
          </p:cNvSpPr>
          <p:nvPr/>
        </p:nvSpPr>
        <p:spPr bwMode="auto">
          <a:xfrm flipH="1">
            <a:off x="6477000" y="6248400"/>
            <a:ext cx="457200" cy="0"/>
          </a:xfrm>
          <a:prstGeom prst="line">
            <a:avLst/>
          </a:prstGeom>
          <a:noFill/>
          <a:ln w="31750">
            <a:solidFill>
              <a:srgbClr val="FF0000"/>
            </a:solidFill>
            <a:round/>
            <a:headEnd/>
            <a:tailEnd/>
          </a:ln>
        </p:spPr>
        <p:txBody>
          <a:bodyPr/>
          <a:lstStyle/>
          <a:p>
            <a:endParaRPr lang="ru-RU"/>
          </a:p>
        </p:txBody>
      </p:sp>
      <p:sp>
        <p:nvSpPr>
          <p:cNvPr id="133159" name="Rectangle 39"/>
          <p:cNvSpPr>
            <a:spLocks noChangeArrowheads="1"/>
          </p:cNvSpPr>
          <p:nvPr/>
        </p:nvSpPr>
        <p:spPr bwMode="auto">
          <a:xfrm rot="5400000">
            <a:off x="6057900" y="5448300"/>
            <a:ext cx="1295400" cy="304800"/>
          </a:xfrm>
          <a:prstGeom prst="rect">
            <a:avLst/>
          </a:prstGeom>
          <a:solidFill>
            <a:srgbClr val="66FF66"/>
          </a:solidFill>
          <a:ln w="9525">
            <a:solidFill>
              <a:schemeClr val="tx1"/>
            </a:solidFill>
            <a:miter lim="800000"/>
            <a:headEnd/>
            <a:tailEnd/>
          </a:ln>
        </p:spPr>
        <p:txBody>
          <a:bodyPr wrap="none" anchor="ctr"/>
          <a:lstStyle/>
          <a:p>
            <a:endParaRPr lang="ru-RU"/>
          </a:p>
        </p:txBody>
      </p:sp>
      <p:sp>
        <p:nvSpPr>
          <p:cNvPr id="133161" name="Text Box 41"/>
          <p:cNvSpPr txBox="1">
            <a:spLocks noChangeArrowheads="1"/>
          </p:cNvSpPr>
          <p:nvPr/>
        </p:nvSpPr>
        <p:spPr bwMode="auto">
          <a:xfrm>
            <a:off x="5099050" y="3276600"/>
            <a:ext cx="1225550" cy="457200"/>
          </a:xfrm>
          <a:prstGeom prst="rect">
            <a:avLst/>
          </a:prstGeom>
          <a:noFill/>
          <a:ln w="9525">
            <a:noFill/>
            <a:miter lim="800000"/>
            <a:headEnd/>
            <a:tailEnd/>
          </a:ln>
        </p:spPr>
        <p:txBody>
          <a:bodyPr wrap="none">
            <a:spAutoFit/>
          </a:bodyPr>
          <a:lstStyle/>
          <a:p>
            <a:r>
              <a:rPr lang="ru-RU" sz="2400" b="1">
                <a:latin typeface="Times New Roman" pitchFamily="18" charset="0"/>
              </a:rPr>
              <a:t>(</a:t>
            </a:r>
            <a:r>
              <a:rPr lang="en-US" sz="2400">
                <a:latin typeface="Times New Roman" pitchFamily="18" charset="0"/>
              </a:rPr>
              <a:t>0</a:t>
            </a:r>
            <a:r>
              <a:rPr lang="ru-RU" sz="2400">
                <a:latin typeface="Times New Roman" pitchFamily="18" charset="0"/>
              </a:rPr>
              <a:t>,</a:t>
            </a:r>
            <a:r>
              <a:rPr lang="en-US" sz="2400">
                <a:latin typeface="Times New Roman" pitchFamily="18" charset="0"/>
              </a:rPr>
              <a:t>0</a:t>
            </a:r>
            <a:r>
              <a:rPr lang="ru-RU" sz="2400">
                <a:latin typeface="Times New Roman" pitchFamily="18" charset="0"/>
              </a:rPr>
              <a:t>,</a:t>
            </a:r>
            <a:r>
              <a:rPr lang="en-US" sz="2400">
                <a:latin typeface="Times New Roman" pitchFamily="18" charset="0"/>
              </a:rPr>
              <a:t>0</a:t>
            </a:r>
            <a:r>
              <a:rPr lang="ru-RU" sz="2400">
                <a:latin typeface="Times New Roman" pitchFamily="18" charset="0"/>
              </a:rPr>
              <a:t>,</a:t>
            </a:r>
            <a:r>
              <a:rPr lang="en-US" sz="2400">
                <a:latin typeface="Times New Roman" pitchFamily="18" charset="0"/>
              </a:rPr>
              <a:t>1</a:t>
            </a:r>
            <a:r>
              <a:rPr lang="ru-RU" sz="2400" b="1">
                <a:latin typeface="Times New Roman" pitchFamily="18" charset="0"/>
              </a:rPr>
              <a:t>)</a:t>
            </a:r>
          </a:p>
        </p:txBody>
      </p:sp>
      <p:sp>
        <p:nvSpPr>
          <p:cNvPr id="133162" name="Text Box 42"/>
          <p:cNvSpPr txBox="1">
            <a:spLocks noChangeArrowheads="1"/>
          </p:cNvSpPr>
          <p:nvPr/>
        </p:nvSpPr>
        <p:spPr bwMode="auto">
          <a:xfrm>
            <a:off x="5105400" y="3581400"/>
            <a:ext cx="1225550" cy="457200"/>
          </a:xfrm>
          <a:prstGeom prst="rect">
            <a:avLst/>
          </a:prstGeom>
          <a:noFill/>
          <a:ln w="9525">
            <a:noFill/>
            <a:miter lim="800000"/>
            <a:headEnd/>
            <a:tailEnd/>
          </a:ln>
        </p:spPr>
        <p:txBody>
          <a:bodyPr wrap="none">
            <a:spAutoFit/>
          </a:bodyPr>
          <a:lstStyle/>
          <a:p>
            <a:r>
              <a:rPr lang="ru-RU" sz="2400" b="1">
                <a:latin typeface="Times New Roman" pitchFamily="18" charset="0"/>
              </a:rPr>
              <a:t>(</a:t>
            </a:r>
            <a:r>
              <a:rPr lang="en-US" sz="2400">
                <a:latin typeface="Times New Roman" pitchFamily="18" charset="0"/>
              </a:rPr>
              <a:t>0</a:t>
            </a:r>
            <a:r>
              <a:rPr lang="ru-RU" sz="2400">
                <a:latin typeface="Times New Roman" pitchFamily="18" charset="0"/>
              </a:rPr>
              <a:t>,</a:t>
            </a:r>
            <a:r>
              <a:rPr lang="en-US" sz="2400">
                <a:latin typeface="Times New Roman" pitchFamily="18" charset="0"/>
              </a:rPr>
              <a:t>0</a:t>
            </a:r>
            <a:r>
              <a:rPr lang="ru-RU" sz="2400">
                <a:latin typeface="Times New Roman" pitchFamily="18" charset="0"/>
              </a:rPr>
              <a:t>,</a:t>
            </a:r>
            <a:r>
              <a:rPr lang="en-US" sz="2400">
                <a:latin typeface="Times New Roman" pitchFamily="18" charset="0"/>
              </a:rPr>
              <a:t>0</a:t>
            </a:r>
            <a:r>
              <a:rPr lang="ru-RU" sz="2400">
                <a:latin typeface="Times New Roman" pitchFamily="18" charset="0"/>
              </a:rPr>
              <a:t>,</a:t>
            </a:r>
            <a:r>
              <a:rPr lang="en-US" sz="2400">
                <a:latin typeface="Times New Roman" pitchFamily="18" charset="0"/>
              </a:rPr>
              <a:t>2</a:t>
            </a:r>
            <a:r>
              <a:rPr lang="ru-RU" sz="2400" b="1">
                <a:latin typeface="Times New Roman" pitchFamily="18" charset="0"/>
              </a:rPr>
              <a:t>)</a:t>
            </a:r>
          </a:p>
        </p:txBody>
      </p:sp>
      <p:sp>
        <p:nvSpPr>
          <p:cNvPr id="133163" name="Text Box 43"/>
          <p:cNvSpPr txBox="1">
            <a:spLocks noChangeArrowheads="1"/>
          </p:cNvSpPr>
          <p:nvPr/>
        </p:nvSpPr>
        <p:spPr bwMode="auto">
          <a:xfrm>
            <a:off x="5105400" y="3886200"/>
            <a:ext cx="1225550" cy="457200"/>
          </a:xfrm>
          <a:prstGeom prst="rect">
            <a:avLst/>
          </a:prstGeom>
          <a:noFill/>
          <a:ln w="9525">
            <a:noFill/>
            <a:miter lim="800000"/>
            <a:headEnd/>
            <a:tailEnd/>
          </a:ln>
        </p:spPr>
        <p:txBody>
          <a:bodyPr wrap="none">
            <a:spAutoFit/>
          </a:bodyPr>
          <a:lstStyle/>
          <a:p>
            <a:r>
              <a:rPr lang="ru-RU" sz="2400" b="1">
                <a:latin typeface="Times New Roman" pitchFamily="18" charset="0"/>
              </a:rPr>
              <a:t>(</a:t>
            </a:r>
            <a:r>
              <a:rPr lang="en-US" sz="2400">
                <a:latin typeface="Times New Roman" pitchFamily="18" charset="0"/>
              </a:rPr>
              <a:t>1</a:t>
            </a:r>
            <a:r>
              <a:rPr lang="ru-RU" sz="2400">
                <a:latin typeface="Times New Roman" pitchFamily="18" charset="0"/>
              </a:rPr>
              <a:t>,</a:t>
            </a:r>
            <a:r>
              <a:rPr lang="en-US" sz="2400">
                <a:latin typeface="Times New Roman" pitchFamily="18" charset="0"/>
              </a:rPr>
              <a:t>0</a:t>
            </a:r>
            <a:r>
              <a:rPr lang="ru-RU" sz="2400">
                <a:latin typeface="Times New Roman" pitchFamily="18" charset="0"/>
              </a:rPr>
              <a:t>,</a:t>
            </a:r>
            <a:r>
              <a:rPr lang="en-US" sz="2400">
                <a:latin typeface="Times New Roman" pitchFamily="18" charset="0"/>
              </a:rPr>
              <a:t>1</a:t>
            </a:r>
            <a:r>
              <a:rPr lang="ru-RU" sz="2400">
                <a:latin typeface="Times New Roman" pitchFamily="18" charset="0"/>
              </a:rPr>
              <a:t>,</a:t>
            </a:r>
            <a:r>
              <a:rPr lang="en-US" sz="2400">
                <a:latin typeface="Times New Roman" pitchFamily="18" charset="0"/>
              </a:rPr>
              <a:t>0</a:t>
            </a:r>
            <a:r>
              <a:rPr lang="ru-RU" sz="2400" b="1">
                <a:latin typeface="Times New Roman" pitchFamily="18" charset="0"/>
              </a:rPr>
              <a:t>)</a:t>
            </a:r>
          </a:p>
        </p:txBody>
      </p:sp>
      <p:sp>
        <p:nvSpPr>
          <p:cNvPr id="133164" name="Text Box 44"/>
          <p:cNvSpPr txBox="1">
            <a:spLocks noChangeArrowheads="1"/>
          </p:cNvSpPr>
          <p:nvPr/>
        </p:nvSpPr>
        <p:spPr bwMode="auto">
          <a:xfrm>
            <a:off x="5105400" y="4191000"/>
            <a:ext cx="1225550" cy="457200"/>
          </a:xfrm>
          <a:prstGeom prst="rect">
            <a:avLst/>
          </a:prstGeom>
          <a:noFill/>
          <a:ln w="9525">
            <a:noFill/>
            <a:miter lim="800000"/>
            <a:headEnd/>
            <a:tailEnd/>
          </a:ln>
        </p:spPr>
        <p:txBody>
          <a:bodyPr wrap="none">
            <a:spAutoFit/>
          </a:bodyPr>
          <a:lstStyle/>
          <a:p>
            <a:r>
              <a:rPr lang="ru-RU" sz="2400" b="1">
                <a:latin typeface="Times New Roman" pitchFamily="18" charset="0"/>
              </a:rPr>
              <a:t>(</a:t>
            </a:r>
            <a:r>
              <a:rPr lang="en-US" sz="2400">
                <a:latin typeface="Times New Roman" pitchFamily="18" charset="0"/>
              </a:rPr>
              <a:t>0</a:t>
            </a:r>
            <a:r>
              <a:rPr lang="ru-RU" sz="2400">
                <a:latin typeface="Times New Roman" pitchFamily="18" charset="0"/>
              </a:rPr>
              <a:t>,</a:t>
            </a:r>
            <a:r>
              <a:rPr lang="en-US" sz="2400">
                <a:latin typeface="Times New Roman" pitchFamily="18" charset="0"/>
              </a:rPr>
              <a:t>1</a:t>
            </a:r>
            <a:r>
              <a:rPr lang="ru-RU" sz="2400">
                <a:latin typeface="Times New Roman" pitchFamily="18" charset="0"/>
              </a:rPr>
              <a:t>,</a:t>
            </a:r>
            <a:r>
              <a:rPr lang="en-US" sz="2400">
                <a:latin typeface="Times New Roman" pitchFamily="18" charset="0"/>
              </a:rPr>
              <a:t>0</a:t>
            </a:r>
            <a:r>
              <a:rPr lang="ru-RU" sz="2400">
                <a:latin typeface="Times New Roman" pitchFamily="18" charset="0"/>
              </a:rPr>
              <a:t>,</a:t>
            </a:r>
            <a:r>
              <a:rPr lang="en-US" sz="2400">
                <a:latin typeface="Times New Roman" pitchFamily="18" charset="0"/>
              </a:rPr>
              <a:t>0</a:t>
            </a:r>
            <a:r>
              <a:rPr lang="ru-RU" sz="2400" b="1">
                <a:latin typeface="Times New Roman" pitchFamily="18" charset="0"/>
              </a:rPr>
              <a:t>)</a:t>
            </a:r>
          </a:p>
        </p:txBody>
      </p:sp>
      <p:graphicFrame>
        <p:nvGraphicFramePr>
          <p:cNvPr id="133165" name="Object 45"/>
          <p:cNvGraphicFramePr>
            <a:graphicFrameLocks noChangeAspect="1"/>
          </p:cNvGraphicFramePr>
          <p:nvPr/>
        </p:nvGraphicFramePr>
        <p:xfrm>
          <a:off x="6934200" y="1600200"/>
          <a:ext cx="1770063" cy="792163"/>
        </p:xfrm>
        <a:graphic>
          <a:graphicData uri="http://schemas.openxmlformats.org/presentationml/2006/ole">
            <p:oleObj spid="_x0000_s7170" name="Формула" r:id="rId3" imgW="965160" imgH="4316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2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2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2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312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313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313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313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313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313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313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31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33155"/>
                                        </p:tgtEl>
                                        <p:attrNameLst>
                                          <p:attrName>style.visibility</p:attrName>
                                        </p:attrNameLst>
                                      </p:cBhvr>
                                      <p:to>
                                        <p:strVal val="visible"/>
                                      </p:to>
                                    </p:set>
                                    <p:anim calcmode="lin" valueType="num">
                                      <p:cBhvr additive="base">
                                        <p:cTn id="35" dur="500" fill="hold"/>
                                        <p:tgtEl>
                                          <p:spTgt spid="133155"/>
                                        </p:tgtEl>
                                        <p:attrNameLst>
                                          <p:attrName>ppt_x</p:attrName>
                                        </p:attrNameLst>
                                      </p:cBhvr>
                                      <p:tavLst>
                                        <p:tav tm="0">
                                          <p:val>
                                            <p:strVal val="#ppt_x"/>
                                          </p:val>
                                        </p:tav>
                                        <p:tav tm="100000">
                                          <p:val>
                                            <p:strVal val="#ppt_x"/>
                                          </p:val>
                                        </p:tav>
                                      </p:tavLst>
                                    </p:anim>
                                    <p:anim calcmode="lin" valueType="num">
                                      <p:cBhvr additive="base">
                                        <p:cTn id="36" dur="500" fill="hold"/>
                                        <p:tgtEl>
                                          <p:spTgt spid="133155"/>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33156"/>
                                        </p:tgtEl>
                                        <p:attrNameLst>
                                          <p:attrName>style.visibility</p:attrName>
                                        </p:attrNameLst>
                                      </p:cBhvr>
                                      <p:to>
                                        <p:strVal val="visible"/>
                                      </p:to>
                                    </p:set>
                                    <p:anim calcmode="lin" valueType="num">
                                      <p:cBhvr additive="base">
                                        <p:cTn id="39" dur="500" fill="hold"/>
                                        <p:tgtEl>
                                          <p:spTgt spid="133156"/>
                                        </p:tgtEl>
                                        <p:attrNameLst>
                                          <p:attrName>ppt_x</p:attrName>
                                        </p:attrNameLst>
                                      </p:cBhvr>
                                      <p:tavLst>
                                        <p:tav tm="0">
                                          <p:val>
                                            <p:strVal val="#ppt_x"/>
                                          </p:val>
                                        </p:tav>
                                        <p:tav tm="100000">
                                          <p:val>
                                            <p:strVal val="#ppt_x"/>
                                          </p:val>
                                        </p:tav>
                                      </p:tavLst>
                                    </p:anim>
                                    <p:anim calcmode="lin" valueType="num">
                                      <p:cBhvr additive="base">
                                        <p:cTn id="40" dur="500" fill="hold"/>
                                        <p:tgtEl>
                                          <p:spTgt spid="133156"/>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33157"/>
                                        </p:tgtEl>
                                        <p:attrNameLst>
                                          <p:attrName>style.visibility</p:attrName>
                                        </p:attrNameLst>
                                      </p:cBhvr>
                                      <p:to>
                                        <p:strVal val="visible"/>
                                      </p:to>
                                    </p:set>
                                    <p:anim calcmode="lin" valueType="num">
                                      <p:cBhvr additive="base">
                                        <p:cTn id="43" dur="500" fill="hold"/>
                                        <p:tgtEl>
                                          <p:spTgt spid="133157"/>
                                        </p:tgtEl>
                                        <p:attrNameLst>
                                          <p:attrName>ppt_x</p:attrName>
                                        </p:attrNameLst>
                                      </p:cBhvr>
                                      <p:tavLst>
                                        <p:tav tm="0">
                                          <p:val>
                                            <p:strVal val="#ppt_x"/>
                                          </p:val>
                                        </p:tav>
                                        <p:tav tm="100000">
                                          <p:val>
                                            <p:strVal val="#ppt_x"/>
                                          </p:val>
                                        </p:tav>
                                      </p:tavLst>
                                    </p:anim>
                                    <p:anim calcmode="lin" valueType="num">
                                      <p:cBhvr additive="base">
                                        <p:cTn id="44" dur="500" fill="hold"/>
                                        <p:tgtEl>
                                          <p:spTgt spid="133157"/>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33158"/>
                                        </p:tgtEl>
                                        <p:attrNameLst>
                                          <p:attrName>style.visibility</p:attrName>
                                        </p:attrNameLst>
                                      </p:cBhvr>
                                      <p:to>
                                        <p:strVal val="visible"/>
                                      </p:to>
                                    </p:set>
                                    <p:anim calcmode="lin" valueType="num">
                                      <p:cBhvr additive="base">
                                        <p:cTn id="47" dur="500" fill="hold"/>
                                        <p:tgtEl>
                                          <p:spTgt spid="133158"/>
                                        </p:tgtEl>
                                        <p:attrNameLst>
                                          <p:attrName>ppt_x</p:attrName>
                                        </p:attrNameLst>
                                      </p:cBhvr>
                                      <p:tavLst>
                                        <p:tav tm="0">
                                          <p:val>
                                            <p:strVal val="#ppt_x"/>
                                          </p:val>
                                        </p:tav>
                                        <p:tav tm="100000">
                                          <p:val>
                                            <p:strVal val="#ppt_x"/>
                                          </p:val>
                                        </p:tav>
                                      </p:tavLst>
                                    </p:anim>
                                    <p:anim calcmode="lin" valueType="num">
                                      <p:cBhvr additive="base">
                                        <p:cTn id="48" dur="500" fill="hold"/>
                                        <p:tgtEl>
                                          <p:spTgt spid="133158"/>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33159"/>
                                        </p:tgtEl>
                                        <p:attrNameLst>
                                          <p:attrName>style.visibility</p:attrName>
                                        </p:attrNameLst>
                                      </p:cBhvr>
                                      <p:to>
                                        <p:strVal val="visible"/>
                                      </p:to>
                                    </p:set>
                                    <p:anim calcmode="lin" valueType="num">
                                      <p:cBhvr additive="base">
                                        <p:cTn id="51" dur="500" fill="hold"/>
                                        <p:tgtEl>
                                          <p:spTgt spid="133159"/>
                                        </p:tgtEl>
                                        <p:attrNameLst>
                                          <p:attrName>ppt_x</p:attrName>
                                        </p:attrNameLst>
                                      </p:cBhvr>
                                      <p:tavLst>
                                        <p:tav tm="0">
                                          <p:val>
                                            <p:strVal val="#ppt_x"/>
                                          </p:val>
                                        </p:tav>
                                        <p:tav tm="100000">
                                          <p:val>
                                            <p:strVal val="#ppt_x"/>
                                          </p:val>
                                        </p:tav>
                                      </p:tavLst>
                                    </p:anim>
                                    <p:anim calcmode="lin" valueType="num">
                                      <p:cBhvr additive="base">
                                        <p:cTn id="52" dur="500" fill="hold"/>
                                        <p:tgtEl>
                                          <p:spTgt spid="133159"/>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33161"/>
                                        </p:tgtEl>
                                        <p:attrNameLst>
                                          <p:attrName>style.visibility</p:attrName>
                                        </p:attrNameLst>
                                      </p:cBhvr>
                                      <p:to>
                                        <p:strVal val="visible"/>
                                      </p:to>
                                    </p:set>
                                    <p:anim calcmode="lin" valueType="num">
                                      <p:cBhvr additive="base">
                                        <p:cTn id="55" dur="500" fill="hold"/>
                                        <p:tgtEl>
                                          <p:spTgt spid="133161"/>
                                        </p:tgtEl>
                                        <p:attrNameLst>
                                          <p:attrName>ppt_x</p:attrName>
                                        </p:attrNameLst>
                                      </p:cBhvr>
                                      <p:tavLst>
                                        <p:tav tm="0">
                                          <p:val>
                                            <p:strVal val="#ppt_x"/>
                                          </p:val>
                                        </p:tav>
                                        <p:tav tm="100000">
                                          <p:val>
                                            <p:strVal val="#ppt_x"/>
                                          </p:val>
                                        </p:tav>
                                      </p:tavLst>
                                    </p:anim>
                                    <p:anim calcmode="lin" valueType="num">
                                      <p:cBhvr additive="base">
                                        <p:cTn id="56" dur="500" fill="hold"/>
                                        <p:tgtEl>
                                          <p:spTgt spid="13316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3149"/>
                                        </p:tgtEl>
                                        <p:attrNameLst>
                                          <p:attrName>style.visibility</p:attrName>
                                        </p:attrNameLst>
                                      </p:cBhvr>
                                      <p:to>
                                        <p:strVal val="visible"/>
                                      </p:to>
                                    </p:set>
                                    <p:anim calcmode="lin" valueType="num">
                                      <p:cBhvr additive="base">
                                        <p:cTn id="61" dur="500" fill="hold"/>
                                        <p:tgtEl>
                                          <p:spTgt spid="133149"/>
                                        </p:tgtEl>
                                        <p:attrNameLst>
                                          <p:attrName>ppt_x</p:attrName>
                                        </p:attrNameLst>
                                      </p:cBhvr>
                                      <p:tavLst>
                                        <p:tav tm="0">
                                          <p:val>
                                            <p:strVal val="#ppt_x"/>
                                          </p:val>
                                        </p:tav>
                                        <p:tav tm="100000">
                                          <p:val>
                                            <p:strVal val="#ppt_x"/>
                                          </p:val>
                                        </p:tav>
                                      </p:tavLst>
                                    </p:anim>
                                    <p:anim calcmode="lin" valueType="num">
                                      <p:cBhvr additive="base">
                                        <p:cTn id="62" dur="500" fill="hold"/>
                                        <p:tgtEl>
                                          <p:spTgt spid="133149"/>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33150"/>
                                        </p:tgtEl>
                                        <p:attrNameLst>
                                          <p:attrName>style.visibility</p:attrName>
                                        </p:attrNameLst>
                                      </p:cBhvr>
                                      <p:to>
                                        <p:strVal val="visible"/>
                                      </p:to>
                                    </p:set>
                                    <p:anim calcmode="lin" valueType="num">
                                      <p:cBhvr additive="base">
                                        <p:cTn id="65" dur="500" fill="hold"/>
                                        <p:tgtEl>
                                          <p:spTgt spid="133150"/>
                                        </p:tgtEl>
                                        <p:attrNameLst>
                                          <p:attrName>ppt_x</p:attrName>
                                        </p:attrNameLst>
                                      </p:cBhvr>
                                      <p:tavLst>
                                        <p:tav tm="0">
                                          <p:val>
                                            <p:strVal val="#ppt_x"/>
                                          </p:val>
                                        </p:tav>
                                        <p:tav tm="100000">
                                          <p:val>
                                            <p:strVal val="#ppt_x"/>
                                          </p:val>
                                        </p:tav>
                                      </p:tavLst>
                                    </p:anim>
                                    <p:anim calcmode="lin" valueType="num">
                                      <p:cBhvr additive="base">
                                        <p:cTn id="66" dur="500" fill="hold"/>
                                        <p:tgtEl>
                                          <p:spTgt spid="133150"/>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133151"/>
                                        </p:tgtEl>
                                        <p:attrNameLst>
                                          <p:attrName>style.visibility</p:attrName>
                                        </p:attrNameLst>
                                      </p:cBhvr>
                                      <p:to>
                                        <p:strVal val="visible"/>
                                      </p:to>
                                    </p:set>
                                    <p:anim calcmode="lin" valueType="num">
                                      <p:cBhvr additive="base">
                                        <p:cTn id="69" dur="500" fill="hold"/>
                                        <p:tgtEl>
                                          <p:spTgt spid="133151"/>
                                        </p:tgtEl>
                                        <p:attrNameLst>
                                          <p:attrName>ppt_x</p:attrName>
                                        </p:attrNameLst>
                                      </p:cBhvr>
                                      <p:tavLst>
                                        <p:tav tm="0">
                                          <p:val>
                                            <p:strVal val="#ppt_x"/>
                                          </p:val>
                                        </p:tav>
                                        <p:tav tm="100000">
                                          <p:val>
                                            <p:strVal val="#ppt_x"/>
                                          </p:val>
                                        </p:tav>
                                      </p:tavLst>
                                    </p:anim>
                                    <p:anim calcmode="lin" valueType="num">
                                      <p:cBhvr additive="base">
                                        <p:cTn id="70" dur="500" fill="hold"/>
                                        <p:tgtEl>
                                          <p:spTgt spid="133151"/>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133152"/>
                                        </p:tgtEl>
                                        <p:attrNameLst>
                                          <p:attrName>style.visibility</p:attrName>
                                        </p:attrNameLst>
                                      </p:cBhvr>
                                      <p:to>
                                        <p:strVal val="visible"/>
                                      </p:to>
                                    </p:set>
                                    <p:anim calcmode="lin" valueType="num">
                                      <p:cBhvr additive="base">
                                        <p:cTn id="73" dur="500" fill="hold"/>
                                        <p:tgtEl>
                                          <p:spTgt spid="133152"/>
                                        </p:tgtEl>
                                        <p:attrNameLst>
                                          <p:attrName>ppt_x</p:attrName>
                                        </p:attrNameLst>
                                      </p:cBhvr>
                                      <p:tavLst>
                                        <p:tav tm="0">
                                          <p:val>
                                            <p:strVal val="#ppt_x"/>
                                          </p:val>
                                        </p:tav>
                                        <p:tav tm="100000">
                                          <p:val>
                                            <p:strVal val="#ppt_x"/>
                                          </p:val>
                                        </p:tav>
                                      </p:tavLst>
                                    </p:anim>
                                    <p:anim calcmode="lin" valueType="num">
                                      <p:cBhvr additive="base">
                                        <p:cTn id="74" dur="500" fill="hold"/>
                                        <p:tgtEl>
                                          <p:spTgt spid="133152"/>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133153"/>
                                        </p:tgtEl>
                                        <p:attrNameLst>
                                          <p:attrName>style.visibility</p:attrName>
                                        </p:attrNameLst>
                                      </p:cBhvr>
                                      <p:to>
                                        <p:strVal val="visible"/>
                                      </p:to>
                                    </p:set>
                                    <p:anim calcmode="lin" valueType="num">
                                      <p:cBhvr additive="base">
                                        <p:cTn id="77" dur="500" fill="hold"/>
                                        <p:tgtEl>
                                          <p:spTgt spid="133153"/>
                                        </p:tgtEl>
                                        <p:attrNameLst>
                                          <p:attrName>ppt_x</p:attrName>
                                        </p:attrNameLst>
                                      </p:cBhvr>
                                      <p:tavLst>
                                        <p:tav tm="0">
                                          <p:val>
                                            <p:strVal val="#ppt_x"/>
                                          </p:val>
                                        </p:tav>
                                        <p:tav tm="100000">
                                          <p:val>
                                            <p:strVal val="#ppt_x"/>
                                          </p:val>
                                        </p:tav>
                                      </p:tavLst>
                                    </p:anim>
                                    <p:anim calcmode="lin" valueType="num">
                                      <p:cBhvr additive="base">
                                        <p:cTn id="78" dur="500" fill="hold"/>
                                        <p:tgtEl>
                                          <p:spTgt spid="133153"/>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133154"/>
                                        </p:tgtEl>
                                        <p:attrNameLst>
                                          <p:attrName>style.visibility</p:attrName>
                                        </p:attrNameLst>
                                      </p:cBhvr>
                                      <p:to>
                                        <p:strVal val="visible"/>
                                      </p:to>
                                    </p:set>
                                    <p:anim calcmode="lin" valueType="num">
                                      <p:cBhvr additive="base">
                                        <p:cTn id="81" dur="500" fill="hold"/>
                                        <p:tgtEl>
                                          <p:spTgt spid="133154"/>
                                        </p:tgtEl>
                                        <p:attrNameLst>
                                          <p:attrName>ppt_x</p:attrName>
                                        </p:attrNameLst>
                                      </p:cBhvr>
                                      <p:tavLst>
                                        <p:tav tm="0">
                                          <p:val>
                                            <p:strVal val="#ppt_x"/>
                                          </p:val>
                                        </p:tav>
                                        <p:tav tm="100000">
                                          <p:val>
                                            <p:strVal val="#ppt_x"/>
                                          </p:val>
                                        </p:tav>
                                      </p:tavLst>
                                    </p:anim>
                                    <p:anim calcmode="lin" valueType="num">
                                      <p:cBhvr additive="base">
                                        <p:cTn id="82" dur="500" fill="hold"/>
                                        <p:tgtEl>
                                          <p:spTgt spid="133154"/>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133162"/>
                                        </p:tgtEl>
                                        <p:attrNameLst>
                                          <p:attrName>style.visibility</p:attrName>
                                        </p:attrNameLst>
                                      </p:cBhvr>
                                      <p:to>
                                        <p:strVal val="visible"/>
                                      </p:to>
                                    </p:set>
                                    <p:anim calcmode="lin" valueType="num">
                                      <p:cBhvr additive="base">
                                        <p:cTn id="85" dur="500" fill="hold"/>
                                        <p:tgtEl>
                                          <p:spTgt spid="133162"/>
                                        </p:tgtEl>
                                        <p:attrNameLst>
                                          <p:attrName>ppt_x</p:attrName>
                                        </p:attrNameLst>
                                      </p:cBhvr>
                                      <p:tavLst>
                                        <p:tav tm="0">
                                          <p:val>
                                            <p:strVal val="#ppt_x"/>
                                          </p:val>
                                        </p:tav>
                                        <p:tav tm="100000">
                                          <p:val>
                                            <p:strVal val="#ppt_x"/>
                                          </p:val>
                                        </p:tav>
                                      </p:tavLst>
                                    </p:anim>
                                    <p:anim calcmode="lin" valueType="num">
                                      <p:cBhvr additive="base">
                                        <p:cTn id="86" dur="500" fill="hold"/>
                                        <p:tgtEl>
                                          <p:spTgt spid="133162"/>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133137"/>
                                        </p:tgtEl>
                                        <p:attrNameLst>
                                          <p:attrName>style.visibility</p:attrName>
                                        </p:attrNameLst>
                                      </p:cBhvr>
                                      <p:to>
                                        <p:strVal val="visible"/>
                                      </p:to>
                                    </p:set>
                                    <p:animEffect transition="in" filter="blinds(horizontal)">
                                      <p:cBhvr>
                                        <p:cTn id="91" dur="500"/>
                                        <p:tgtEl>
                                          <p:spTgt spid="133137"/>
                                        </p:tgtEl>
                                      </p:cBhvr>
                                    </p:animEffect>
                                  </p:childTnLst>
                                </p:cTn>
                              </p:par>
                              <p:par>
                                <p:cTn id="92" presetID="3" presetClass="entr" presetSubtype="10" fill="hold" grpId="0" nodeType="withEffect">
                                  <p:stCondLst>
                                    <p:cond delay="0"/>
                                  </p:stCondLst>
                                  <p:childTnLst>
                                    <p:set>
                                      <p:cBhvr>
                                        <p:cTn id="93" dur="1" fill="hold">
                                          <p:stCondLst>
                                            <p:cond delay="0"/>
                                          </p:stCondLst>
                                        </p:cTn>
                                        <p:tgtEl>
                                          <p:spTgt spid="133138"/>
                                        </p:tgtEl>
                                        <p:attrNameLst>
                                          <p:attrName>style.visibility</p:attrName>
                                        </p:attrNameLst>
                                      </p:cBhvr>
                                      <p:to>
                                        <p:strVal val="visible"/>
                                      </p:to>
                                    </p:set>
                                    <p:animEffect transition="in" filter="blinds(horizontal)">
                                      <p:cBhvr>
                                        <p:cTn id="94" dur="500"/>
                                        <p:tgtEl>
                                          <p:spTgt spid="133138"/>
                                        </p:tgtEl>
                                      </p:cBhvr>
                                    </p:animEffect>
                                  </p:childTnLst>
                                </p:cTn>
                              </p:par>
                              <p:par>
                                <p:cTn id="95" presetID="3" presetClass="entr" presetSubtype="10" fill="hold" grpId="0" nodeType="withEffect">
                                  <p:stCondLst>
                                    <p:cond delay="0"/>
                                  </p:stCondLst>
                                  <p:childTnLst>
                                    <p:set>
                                      <p:cBhvr>
                                        <p:cTn id="96" dur="1" fill="hold">
                                          <p:stCondLst>
                                            <p:cond delay="0"/>
                                          </p:stCondLst>
                                        </p:cTn>
                                        <p:tgtEl>
                                          <p:spTgt spid="133139"/>
                                        </p:tgtEl>
                                        <p:attrNameLst>
                                          <p:attrName>style.visibility</p:attrName>
                                        </p:attrNameLst>
                                      </p:cBhvr>
                                      <p:to>
                                        <p:strVal val="visible"/>
                                      </p:to>
                                    </p:set>
                                    <p:animEffect transition="in" filter="blinds(horizontal)">
                                      <p:cBhvr>
                                        <p:cTn id="97" dur="500"/>
                                        <p:tgtEl>
                                          <p:spTgt spid="133139"/>
                                        </p:tgtEl>
                                      </p:cBhvr>
                                    </p:animEffect>
                                  </p:childTnLst>
                                </p:cTn>
                              </p:par>
                              <p:par>
                                <p:cTn id="98" presetID="3" presetClass="entr" presetSubtype="10" fill="hold" grpId="0" nodeType="withEffect">
                                  <p:stCondLst>
                                    <p:cond delay="0"/>
                                  </p:stCondLst>
                                  <p:childTnLst>
                                    <p:set>
                                      <p:cBhvr>
                                        <p:cTn id="99" dur="1" fill="hold">
                                          <p:stCondLst>
                                            <p:cond delay="0"/>
                                          </p:stCondLst>
                                        </p:cTn>
                                        <p:tgtEl>
                                          <p:spTgt spid="133140"/>
                                        </p:tgtEl>
                                        <p:attrNameLst>
                                          <p:attrName>style.visibility</p:attrName>
                                        </p:attrNameLst>
                                      </p:cBhvr>
                                      <p:to>
                                        <p:strVal val="visible"/>
                                      </p:to>
                                    </p:set>
                                    <p:animEffect transition="in" filter="blinds(horizontal)">
                                      <p:cBhvr>
                                        <p:cTn id="100" dur="500"/>
                                        <p:tgtEl>
                                          <p:spTgt spid="133140"/>
                                        </p:tgtEl>
                                      </p:cBhvr>
                                    </p:animEffect>
                                  </p:childTnLst>
                                </p:cTn>
                              </p:par>
                              <p:par>
                                <p:cTn id="101" presetID="3" presetClass="entr" presetSubtype="10" fill="hold" grpId="0" nodeType="withEffect">
                                  <p:stCondLst>
                                    <p:cond delay="0"/>
                                  </p:stCondLst>
                                  <p:childTnLst>
                                    <p:set>
                                      <p:cBhvr>
                                        <p:cTn id="102" dur="1" fill="hold">
                                          <p:stCondLst>
                                            <p:cond delay="0"/>
                                          </p:stCondLst>
                                        </p:cTn>
                                        <p:tgtEl>
                                          <p:spTgt spid="133141"/>
                                        </p:tgtEl>
                                        <p:attrNameLst>
                                          <p:attrName>style.visibility</p:attrName>
                                        </p:attrNameLst>
                                      </p:cBhvr>
                                      <p:to>
                                        <p:strVal val="visible"/>
                                      </p:to>
                                    </p:set>
                                    <p:animEffect transition="in" filter="blinds(horizontal)">
                                      <p:cBhvr>
                                        <p:cTn id="103" dur="500"/>
                                        <p:tgtEl>
                                          <p:spTgt spid="133141"/>
                                        </p:tgtEl>
                                      </p:cBhvr>
                                    </p:animEffect>
                                  </p:childTnLst>
                                </p:cTn>
                              </p:par>
                              <p:par>
                                <p:cTn id="104" presetID="3" presetClass="entr" presetSubtype="10" fill="hold" grpId="0" nodeType="withEffect">
                                  <p:stCondLst>
                                    <p:cond delay="0"/>
                                  </p:stCondLst>
                                  <p:childTnLst>
                                    <p:set>
                                      <p:cBhvr>
                                        <p:cTn id="105" dur="1" fill="hold">
                                          <p:stCondLst>
                                            <p:cond delay="0"/>
                                          </p:stCondLst>
                                        </p:cTn>
                                        <p:tgtEl>
                                          <p:spTgt spid="133142"/>
                                        </p:tgtEl>
                                        <p:attrNameLst>
                                          <p:attrName>style.visibility</p:attrName>
                                        </p:attrNameLst>
                                      </p:cBhvr>
                                      <p:to>
                                        <p:strVal val="visible"/>
                                      </p:to>
                                    </p:set>
                                    <p:animEffect transition="in" filter="blinds(horizontal)">
                                      <p:cBhvr>
                                        <p:cTn id="106" dur="500"/>
                                        <p:tgtEl>
                                          <p:spTgt spid="133142"/>
                                        </p:tgtEl>
                                      </p:cBhvr>
                                    </p:animEffect>
                                  </p:childTnLst>
                                </p:cTn>
                              </p:par>
                              <p:par>
                                <p:cTn id="107" presetID="3" presetClass="entr" presetSubtype="10" fill="hold" grpId="0" nodeType="withEffect">
                                  <p:stCondLst>
                                    <p:cond delay="0"/>
                                  </p:stCondLst>
                                  <p:childTnLst>
                                    <p:set>
                                      <p:cBhvr>
                                        <p:cTn id="108" dur="1" fill="hold">
                                          <p:stCondLst>
                                            <p:cond delay="0"/>
                                          </p:stCondLst>
                                        </p:cTn>
                                        <p:tgtEl>
                                          <p:spTgt spid="133143"/>
                                        </p:tgtEl>
                                        <p:attrNameLst>
                                          <p:attrName>style.visibility</p:attrName>
                                        </p:attrNameLst>
                                      </p:cBhvr>
                                      <p:to>
                                        <p:strVal val="visible"/>
                                      </p:to>
                                    </p:set>
                                    <p:animEffect transition="in" filter="blinds(horizontal)">
                                      <p:cBhvr>
                                        <p:cTn id="109" dur="500"/>
                                        <p:tgtEl>
                                          <p:spTgt spid="133143"/>
                                        </p:tgtEl>
                                      </p:cBhvr>
                                    </p:animEffect>
                                  </p:childTnLst>
                                </p:cTn>
                              </p:par>
                              <p:par>
                                <p:cTn id="110" presetID="3" presetClass="entr" presetSubtype="10" fill="hold" grpId="0" nodeType="withEffect">
                                  <p:stCondLst>
                                    <p:cond delay="0"/>
                                  </p:stCondLst>
                                  <p:childTnLst>
                                    <p:set>
                                      <p:cBhvr>
                                        <p:cTn id="111" dur="1" fill="hold">
                                          <p:stCondLst>
                                            <p:cond delay="0"/>
                                          </p:stCondLst>
                                        </p:cTn>
                                        <p:tgtEl>
                                          <p:spTgt spid="133145"/>
                                        </p:tgtEl>
                                        <p:attrNameLst>
                                          <p:attrName>style.visibility</p:attrName>
                                        </p:attrNameLst>
                                      </p:cBhvr>
                                      <p:to>
                                        <p:strVal val="visible"/>
                                      </p:to>
                                    </p:set>
                                    <p:animEffect transition="in" filter="blinds(horizontal)">
                                      <p:cBhvr>
                                        <p:cTn id="112" dur="500"/>
                                        <p:tgtEl>
                                          <p:spTgt spid="133145"/>
                                        </p:tgtEl>
                                      </p:cBhvr>
                                    </p:animEffect>
                                  </p:childTnLst>
                                </p:cTn>
                              </p:par>
                              <p:par>
                                <p:cTn id="113" presetID="3" presetClass="entr" presetSubtype="10" fill="hold" grpId="0" nodeType="withEffect">
                                  <p:stCondLst>
                                    <p:cond delay="0"/>
                                  </p:stCondLst>
                                  <p:childTnLst>
                                    <p:set>
                                      <p:cBhvr>
                                        <p:cTn id="114" dur="1" fill="hold">
                                          <p:stCondLst>
                                            <p:cond delay="0"/>
                                          </p:stCondLst>
                                        </p:cTn>
                                        <p:tgtEl>
                                          <p:spTgt spid="133146"/>
                                        </p:tgtEl>
                                        <p:attrNameLst>
                                          <p:attrName>style.visibility</p:attrName>
                                        </p:attrNameLst>
                                      </p:cBhvr>
                                      <p:to>
                                        <p:strVal val="visible"/>
                                      </p:to>
                                    </p:set>
                                    <p:animEffect transition="in" filter="blinds(horizontal)">
                                      <p:cBhvr>
                                        <p:cTn id="115" dur="500"/>
                                        <p:tgtEl>
                                          <p:spTgt spid="133146"/>
                                        </p:tgtEl>
                                      </p:cBhvr>
                                    </p:animEffect>
                                  </p:childTnLst>
                                </p:cTn>
                              </p:par>
                              <p:par>
                                <p:cTn id="116" presetID="3" presetClass="entr" presetSubtype="10" fill="hold" grpId="0" nodeType="withEffect">
                                  <p:stCondLst>
                                    <p:cond delay="0"/>
                                  </p:stCondLst>
                                  <p:childTnLst>
                                    <p:set>
                                      <p:cBhvr>
                                        <p:cTn id="117" dur="1" fill="hold">
                                          <p:stCondLst>
                                            <p:cond delay="0"/>
                                          </p:stCondLst>
                                        </p:cTn>
                                        <p:tgtEl>
                                          <p:spTgt spid="133147"/>
                                        </p:tgtEl>
                                        <p:attrNameLst>
                                          <p:attrName>style.visibility</p:attrName>
                                        </p:attrNameLst>
                                      </p:cBhvr>
                                      <p:to>
                                        <p:strVal val="visible"/>
                                      </p:to>
                                    </p:set>
                                    <p:animEffect transition="in" filter="blinds(horizontal)">
                                      <p:cBhvr>
                                        <p:cTn id="118" dur="500"/>
                                        <p:tgtEl>
                                          <p:spTgt spid="133147"/>
                                        </p:tgtEl>
                                      </p:cBhvr>
                                    </p:animEffect>
                                  </p:childTnLst>
                                </p:cTn>
                              </p:par>
                              <p:par>
                                <p:cTn id="119" presetID="3" presetClass="entr" presetSubtype="10" fill="hold" grpId="0" nodeType="withEffect">
                                  <p:stCondLst>
                                    <p:cond delay="0"/>
                                  </p:stCondLst>
                                  <p:childTnLst>
                                    <p:set>
                                      <p:cBhvr>
                                        <p:cTn id="120" dur="1" fill="hold">
                                          <p:stCondLst>
                                            <p:cond delay="0"/>
                                          </p:stCondLst>
                                        </p:cTn>
                                        <p:tgtEl>
                                          <p:spTgt spid="133148"/>
                                        </p:tgtEl>
                                        <p:attrNameLst>
                                          <p:attrName>style.visibility</p:attrName>
                                        </p:attrNameLst>
                                      </p:cBhvr>
                                      <p:to>
                                        <p:strVal val="visible"/>
                                      </p:to>
                                    </p:set>
                                    <p:animEffect transition="in" filter="blinds(horizontal)">
                                      <p:cBhvr>
                                        <p:cTn id="121" dur="500"/>
                                        <p:tgtEl>
                                          <p:spTgt spid="133148"/>
                                        </p:tgtEl>
                                      </p:cBhvr>
                                    </p:animEffect>
                                  </p:childTnLst>
                                </p:cTn>
                              </p:par>
                              <p:par>
                                <p:cTn id="122" presetID="3" presetClass="entr" presetSubtype="10" fill="hold" grpId="0" nodeType="withEffect">
                                  <p:stCondLst>
                                    <p:cond delay="0"/>
                                  </p:stCondLst>
                                  <p:childTnLst>
                                    <p:set>
                                      <p:cBhvr>
                                        <p:cTn id="123" dur="1" fill="hold">
                                          <p:stCondLst>
                                            <p:cond delay="0"/>
                                          </p:stCondLst>
                                        </p:cTn>
                                        <p:tgtEl>
                                          <p:spTgt spid="133164"/>
                                        </p:tgtEl>
                                        <p:attrNameLst>
                                          <p:attrName>style.visibility</p:attrName>
                                        </p:attrNameLst>
                                      </p:cBhvr>
                                      <p:to>
                                        <p:strVal val="visible"/>
                                      </p:to>
                                    </p:set>
                                    <p:animEffect transition="in" filter="blinds(horizontal)">
                                      <p:cBhvr>
                                        <p:cTn id="124" dur="500"/>
                                        <p:tgtEl>
                                          <p:spTgt spid="133164"/>
                                        </p:tgtEl>
                                      </p:cBhvr>
                                    </p:animEffect>
                                  </p:childTnLst>
                                </p:cTn>
                              </p:par>
                              <p:par>
                                <p:cTn id="125" presetID="3" presetClass="entr" presetSubtype="10" fill="hold" grpId="0" nodeType="withEffect">
                                  <p:stCondLst>
                                    <p:cond delay="0"/>
                                  </p:stCondLst>
                                  <p:childTnLst>
                                    <p:set>
                                      <p:cBhvr>
                                        <p:cTn id="126" dur="1" fill="hold">
                                          <p:stCondLst>
                                            <p:cond delay="0"/>
                                          </p:stCondLst>
                                        </p:cTn>
                                        <p:tgtEl>
                                          <p:spTgt spid="133163"/>
                                        </p:tgtEl>
                                        <p:attrNameLst>
                                          <p:attrName>style.visibility</p:attrName>
                                        </p:attrNameLst>
                                      </p:cBhvr>
                                      <p:to>
                                        <p:strVal val="visible"/>
                                      </p:to>
                                    </p:set>
                                    <p:animEffect transition="in" filter="blinds(horizontal)">
                                      <p:cBhvr>
                                        <p:cTn id="127" dur="500"/>
                                        <p:tgtEl>
                                          <p:spTgt spid="133163"/>
                                        </p:tgtEl>
                                      </p:cBhvr>
                                    </p:animEffect>
                                  </p:childTnLst>
                                </p:cTn>
                              </p:par>
                            </p:childTnLst>
                          </p:cTn>
                        </p:par>
                      </p:childTnLst>
                    </p:cTn>
                  </p:par>
                  <p:par>
                    <p:cTn id="128" fill="hold">
                      <p:stCondLst>
                        <p:cond delay="indefinite"/>
                      </p:stCondLst>
                      <p:childTnLst>
                        <p:par>
                          <p:cTn id="129" fill="hold">
                            <p:stCondLst>
                              <p:cond delay="0"/>
                            </p:stCondLst>
                            <p:childTnLst>
                              <p:par>
                                <p:cTn id="130" presetID="5" presetClass="entr" presetSubtype="10" fill="hold" nodeType="clickEffect">
                                  <p:stCondLst>
                                    <p:cond delay="0"/>
                                  </p:stCondLst>
                                  <p:childTnLst>
                                    <p:set>
                                      <p:cBhvr>
                                        <p:cTn id="131" dur="1" fill="hold">
                                          <p:stCondLst>
                                            <p:cond delay="0"/>
                                          </p:stCondLst>
                                        </p:cTn>
                                        <p:tgtEl>
                                          <p:spTgt spid="133165"/>
                                        </p:tgtEl>
                                        <p:attrNameLst>
                                          <p:attrName>style.visibility</p:attrName>
                                        </p:attrNameLst>
                                      </p:cBhvr>
                                      <p:to>
                                        <p:strVal val="visible"/>
                                      </p:to>
                                    </p:set>
                                    <p:animEffect transition="in" filter="checkerboard(across)">
                                      <p:cBhvr>
                                        <p:cTn id="132" dur="500"/>
                                        <p:tgtEl>
                                          <p:spTgt spid="1331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4" grpId="0" animBg="1"/>
      <p:bldP spid="133125" grpId="0" animBg="1"/>
      <p:bldP spid="133126" grpId="0" animBg="1"/>
      <p:bldP spid="133127" grpId="0" animBg="1"/>
      <p:bldP spid="133128" grpId="0" animBg="1"/>
      <p:bldP spid="133129" grpId="0" animBg="1"/>
      <p:bldP spid="133130" grpId="0" animBg="1"/>
      <p:bldP spid="133131" grpId="0" animBg="1"/>
      <p:bldP spid="133132" grpId="0" animBg="1"/>
      <p:bldP spid="133133" grpId="0" animBg="1"/>
      <p:bldP spid="133134" grpId="0" animBg="1"/>
      <p:bldP spid="133135" grpId="0" animBg="1"/>
      <p:bldP spid="133136" grpId="0"/>
      <p:bldP spid="133137" grpId="0" animBg="1"/>
      <p:bldP spid="133138" grpId="0" animBg="1"/>
      <p:bldP spid="133139" grpId="0" animBg="1"/>
      <p:bldP spid="133140" grpId="0" animBg="1"/>
      <p:bldP spid="133141" grpId="0" animBg="1"/>
      <p:bldP spid="133142" grpId="0" animBg="1"/>
      <p:bldP spid="133143" grpId="0" animBg="1"/>
      <p:bldP spid="133145" grpId="0" animBg="1"/>
      <p:bldP spid="133146" grpId="0" animBg="1"/>
      <p:bldP spid="133147" grpId="0" animBg="1"/>
      <p:bldP spid="133148" grpId="0" animBg="1"/>
      <p:bldP spid="133149" grpId="0" animBg="1"/>
      <p:bldP spid="133150" grpId="0" animBg="1"/>
      <p:bldP spid="133151" grpId="0" animBg="1"/>
      <p:bldP spid="133152" grpId="0" animBg="1"/>
      <p:bldP spid="133153" grpId="0" animBg="1"/>
      <p:bldP spid="133154" grpId="0" animBg="1"/>
      <p:bldP spid="133155" grpId="0" animBg="1"/>
      <p:bldP spid="133156" grpId="0" animBg="1"/>
      <p:bldP spid="133157" grpId="0" animBg="1"/>
      <p:bldP spid="133158" grpId="0" animBg="1"/>
      <p:bldP spid="133159" grpId="0" animBg="1"/>
      <p:bldP spid="133161" grpId="0"/>
      <p:bldP spid="133162" grpId="0"/>
      <p:bldP spid="133163" grpId="0"/>
      <p:bldP spid="13316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eaLnBrk="1" hangingPunct="1"/>
            <a:r>
              <a:rPr lang="en-US" sz="4000" dirty="0" smtClean="0"/>
              <a:t>Dynamic Programming</a:t>
            </a:r>
            <a:endParaRPr lang="ru-RU" sz="4000" dirty="0" smtClean="0"/>
          </a:p>
        </p:txBody>
      </p:sp>
      <p:sp>
        <p:nvSpPr>
          <p:cNvPr id="8196" name="Rectangle 3"/>
          <p:cNvSpPr>
            <a:spLocks noGrp="1" noChangeArrowheads="1"/>
          </p:cNvSpPr>
          <p:nvPr>
            <p:ph type="body" idx="1"/>
          </p:nvPr>
        </p:nvSpPr>
        <p:spPr>
          <a:xfrm>
            <a:off x="457200" y="1447800"/>
            <a:ext cx="8229600" cy="4800600"/>
          </a:xfrm>
        </p:spPr>
        <p:txBody>
          <a:bodyPr/>
          <a:lstStyle/>
          <a:p>
            <a:pPr eaLnBrk="1" hangingPunct="1"/>
            <a:r>
              <a:rPr lang="en-US" sz="2800" dirty="0" smtClean="0"/>
              <a:t>We compute all entries of the</a:t>
            </a:r>
            <a:r>
              <a:rPr lang="ru-RU" sz="2800" dirty="0" smtClean="0"/>
              <a:t> </a:t>
            </a:r>
            <a:r>
              <a:rPr lang="en-US" sz="2800" i="1" dirty="0" smtClean="0"/>
              <a:t>k</a:t>
            </a:r>
            <a:r>
              <a:rPr lang="ru-RU" sz="2800" i="1" dirty="0" smtClean="0"/>
              <a:t>-</a:t>
            </a:r>
            <a:r>
              <a:rPr lang="en-US" sz="2800" dirty="0" smtClean="0"/>
              <a:t>dimensional table</a:t>
            </a:r>
            <a:r>
              <a:rPr lang="ru-RU" sz="2800" dirty="0" smtClean="0"/>
              <a:t> </a:t>
            </a:r>
            <a:r>
              <a:rPr lang="en-US" sz="2800" dirty="0" smtClean="0"/>
              <a:t>                   BINS</a:t>
            </a:r>
            <a:r>
              <a:rPr lang="ru-RU" sz="2800" dirty="0" smtClean="0"/>
              <a:t>(</a:t>
            </a:r>
            <a:r>
              <a:rPr lang="en-US" sz="2800" i="1" dirty="0" smtClean="0"/>
              <a:t>i</a:t>
            </a:r>
            <a:r>
              <a:rPr lang="en-US" sz="2800" baseline="-25000" dirty="0" smtClean="0"/>
              <a:t>1</a:t>
            </a:r>
            <a:r>
              <a:rPr lang="en-US" sz="2800" dirty="0" smtClean="0"/>
              <a:t>, </a:t>
            </a:r>
            <a:r>
              <a:rPr lang="en-US" sz="2800" i="1" dirty="0" smtClean="0"/>
              <a:t>i</a:t>
            </a:r>
            <a:r>
              <a:rPr lang="en-US" sz="2800" baseline="-25000" dirty="0" smtClean="0"/>
              <a:t>2</a:t>
            </a:r>
            <a:r>
              <a:rPr lang="en-US" sz="2800" dirty="0" smtClean="0"/>
              <a:t>,…, </a:t>
            </a:r>
            <a:r>
              <a:rPr lang="en-US" sz="2800" i="1" dirty="0" err="1" smtClean="0"/>
              <a:t>i</a:t>
            </a:r>
            <a:r>
              <a:rPr lang="en-US" sz="2800" i="1" baseline="-25000" dirty="0" err="1" smtClean="0"/>
              <a:t>k</a:t>
            </a:r>
            <a:r>
              <a:rPr lang="en-US" sz="2800" dirty="0" smtClean="0"/>
              <a:t>) </a:t>
            </a:r>
            <a:r>
              <a:rPr lang="en-US" sz="2800" dirty="0" smtClean="0"/>
              <a:t>for every</a:t>
            </a:r>
            <a:r>
              <a:rPr lang="ru-RU" sz="2800" dirty="0" smtClean="0"/>
              <a:t>              </a:t>
            </a:r>
            <a:r>
              <a:rPr lang="en-US" sz="2800" dirty="0" smtClean="0"/>
              <a:t>                            </a:t>
            </a:r>
            <a:r>
              <a:rPr lang="ru-RU" sz="2800" dirty="0" smtClean="0"/>
              <a:t>(</a:t>
            </a:r>
            <a:r>
              <a:rPr lang="en-US" sz="2800" i="1" dirty="0" smtClean="0"/>
              <a:t>i</a:t>
            </a:r>
            <a:r>
              <a:rPr lang="en-US" sz="2800" baseline="-25000" dirty="0" smtClean="0"/>
              <a:t>1</a:t>
            </a:r>
            <a:r>
              <a:rPr lang="en-US" sz="2800" dirty="0" smtClean="0"/>
              <a:t>, </a:t>
            </a:r>
            <a:r>
              <a:rPr lang="en-US" sz="2800" i="1" dirty="0" smtClean="0"/>
              <a:t>i</a:t>
            </a:r>
            <a:r>
              <a:rPr lang="en-US" sz="2800" baseline="-25000" dirty="0" smtClean="0"/>
              <a:t>2</a:t>
            </a:r>
            <a:r>
              <a:rPr lang="en-US" sz="2800" dirty="0" smtClean="0"/>
              <a:t>,…, </a:t>
            </a:r>
            <a:r>
              <a:rPr lang="en-US" sz="2800" i="1" dirty="0" err="1" smtClean="0"/>
              <a:t>i</a:t>
            </a:r>
            <a:r>
              <a:rPr lang="en-US" sz="2800" i="1" baseline="-25000" dirty="0" err="1" smtClean="0"/>
              <a:t>k</a:t>
            </a:r>
            <a:r>
              <a:rPr lang="en-US" sz="2800" dirty="0" smtClean="0"/>
              <a:t>)</a:t>
            </a:r>
            <a:r>
              <a:rPr lang="en-US" sz="2800" dirty="0" smtClean="0">
                <a:sym typeface="Symbol" pitchFamily="18" charset="2"/>
              </a:rPr>
              <a:t>{0,…,</a:t>
            </a:r>
            <a:r>
              <a:rPr lang="en-US" sz="2800" i="1" dirty="0" smtClean="0">
                <a:sym typeface="Symbol" pitchFamily="18" charset="2"/>
              </a:rPr>
              <a:t>n</a:t>
            </a:r>
            <a:r>
              <a:rPr lang="en-US" sz="2800" baseline="-25000" dirty="0" smtClean="0">
                <a:sym typeface="Symbol" pitchFamily="18" charset="2"/>
              </a:rPr>
              <a:t>1</a:t>
            </a:r>
            <a:r>
              <a:rPr lang="en-US" sz="2800" dirty="0" smtClean="0">
                <a:sym typeface="Symbol" pitchFamily="18" charset="2"/>
              </a:rPr>
              <a:t>}</a:t>
            </a:r>
            <a:r>
              <a:rPr lang="en-US" sz="2800" dirty="0" smtClean="0">
                <a:cs typeface="Times New Roman" pitchFamily="18" charset="0"/>
              </a:rPr>
              <a:t>×</a:t>
            </a:r>
            <a:r>
              <a:rPr lang="en-US" sz="2800" dirty="0" smtClean="0">
                <a:sym typeface="Symbol" pitchFamily="18" charset="2"/>
              </a:rPr>
              <a:t>{0,…,</a:t>
            </a:r>
            <a:r>
              <a:rPr lang="en-US" sz="2800" i="1" dirty="0" smtClean="0">
                <a:sym typeface="Symbol" pitchFamily="18" charset="2"/>
              </a:rPr>
              <a:t>n</a:t>
            </a:r>
            <a:r>
              <a:rPr lang="en-US" sz="2800" baseline="-25000" dirty="0" smtClean="0">
                <a:sym typeface="Symbol" pitchFamily="18" charset="2"/>
              </a:rPr>
              <a:t>2</a:t>
            </a:r>
            <a:r>
              <a:rPr lang="en-US" sz="2800" dirty="0" smtClean="0">
                <a:sym typeface="Symbol" pitchFamily="18" charset="2"/>
              </a:rPr>
              <a:t>}</a:t>
            </a:r>
            <a:r>
              <a:rPr lang="en-US" sz="2800" dirty="0" smtClean="0">
                <a:cs typeface="Times New Roman" pitchFamily="18" charset="0"/>
              </a:rPr>
              <a:t>×…× </a:t>
            </a:r>
            <a:r>
              <a:rPr lang="en-US" sz="2800" dirty="0" smtClean="0">
                <a:sym typeface="Symbol" pitchFamily="18" charset="2"/>
              </a:rPr>
              <a:t>{0,…,</a:t>
            </a:r>
            <a:r>
              <a:rPr lang="en-US" sz="2800" i="1" dirty="0" err="1" smtClean="0">
                <a:sym typeface="Symbol" pitchFamily="18" charset="2"/>
              </a:rPr>
              <a:t>n</a:t>
            </a:r>
            <a:r>
              <a:rPr lang="en-US" sz="2800" i="1" baseline="-25000" dirty="0" err="1" smtClean="0">
                <a:sym typeface="Symbol" pitchFamily="18" charset="2"/>
              </a:rPr>
              <a:t>k</a:t>
            </a:r>
            <a:r>
              <a:rPr lang="en-US" sz="2800" dirty="0" smtClean="0">
                <a:sym typeface="Symbol" pitchFamily="18" charset="2"/>
              </a:rPr>
              <a:t>}.</a:t>
            </a:r>
          </a:p>
          <a:p>
            <a:pPr eaLnBrk="1" hangingPunct="1"/>
            <a:r>
              <a:rPr lang="en-US" sz="2800" dirty="0" smtClean="0">
                <a:sym typeface="Symbol" pitchFamily="18" charset="2"/>
              </a:rPr>
              <a:t>The table is initialized by setting BINS(</a:t>
            </a:r>
            <a:r>
              <a:rPr lang="en-US" sz="2800" i="1" dirty="0" smtClean="0">
                <a:sym typeface="Symbol" pitchFamily="18" charset="2"/>
              </a:rPr>
              <a:t>q</a:t>
            </a:r>
            <a:r>
              <a:rPr lang="en-US" sz="2800" dirty="0" smtClean="0">
                <a:sym typeface="Symbol" pitchFamily="18" charset="2"/>
              </a:rPr>
              <a:t>) = 1 for every </a:t>
            </a:r>
            <a:r>
              <a:rPr lang="en-US" sz="2800" i="1" dirty="0" err="1" smtClean="0">
                <a:sym typeface="Symbol" pitchFamily="18" charset="2"/>
              </a:rPr>
              <a:t>q</a:t>
            </a:r>
            <a:r>
              <a:rPr lang="en-US" sz="2800" dirty="0" err="1" smtClean="0">
                <a:sym typeface="Symbol"/>
              </a:rPr>
              <a:t></a:t>
            </a:r>
            <a:r>
              <a:rPr lang="en-US" sz="2800" i="1" dirty="0" err="1" smtClean="0">
                <a:sym typeface="Symbol"/>
              </a:rPr>
              <a:t>Q</a:t>
            </a:r>
            <a:r>
              <a:rPr lang="en-US" sz="2800" dirty="0" smtClean="0">
                <a:sym typeface="Symbol" pitchFamily="18" charset="2"/>
              </a:rPr>
              <a:t>.</a:t>
            </a:r>
            <a:endParaRPr lang="en-US" sz="2800" dirty="0" smtClean="0">
              <a:sym typeface="Symbol" pitchFamily="18" charset="2"/>
            </a:endParaRPr>
          </a:p>
          <a:p>
            <a:pPr eaLnBrk="1" hangingPunct="1"/>
            <a:r>
              <a:rPr lang="en-US" sz="2800" dirty="0" smtClean="0">
                <a:sym typeface="Symbol" pitchFamily="18" charset="2"/>
              </a:rPr>
              <a:t>Then, we use the following recurrence to compute the remaining entries</a:t>
            </a:r>
            <a:r>
              <a:rPr lang="ru-RU" sz="2800" dirty="0" smtClean="0"/>
              <a:t> </a:t>
            </a:r>
            <a:endParaRPr lang="ru-RU" sz="2800" dirty="0" smtClean="0"/>
          </a:p>
          <a:p>
            <a:pPr eaLnBrk="1" hangingPunct="1"/>
            <a:endParaRPr lang="ru-RU" sz="2800" dirty="0" smtClean="0"/>
          </a:p>
          <a:p>
            <a:pPr eaLnBrk="1" hangingPunct="1"/>
            <a:r>
              <a:rPr lang="en-US" sz="2800" dirty="0" smtClean="0"/>
              <a:t>Computing each entry takes</a:t>
            </a:r>
            <a:r>
              <a:rPr lang="ru-RU" sz="2800" dirty="0" smtClean="0"/>
              <a:t> </a:t>
            </a:r>
            <a:r>
              <a:rPr lang="en-US" sz="2800" i="1" dirty="0" smtClean="0"/>
              <a:t>O</a:t>
            </a:r>
            <a:r>
              <a:rPr lang="en-US" sz="2800" dirty="0" smtClean="0"/>
              <a:t>(</a:t>
            </a:r>
            <a:r>
              <a:rPr lang="en-US" sz="2800" i="1" dirty="0" err="1" smtClean="0"/>
              <a:t>n</a:t>
            </a:r>
            <a:r>
              <a:rPr lang="en-US" sz="2800" i="1" baseline="30000" dirty="0" err="1" smtClean="0"/>
              <a:t>k</a:t>
            </a:r>
            <a:r>
              <a:rPr lang="en-US" sz="2800" dirty="0" smtClean="0"/>
              <a:t>) time. Thus, the entire table can be computed in </a:t>
            </a:r>
            <a:r>
              <a:rPr lang="ru-RU" sz="2800" dirty="0" smtClean="0"/>
              <a:t> </a:t>
            </a:r>
            <a:r>
              <a:rPr lang="en-US" sz="2800" i="1" dirty="0" smtClean="0"/>
              <a:t>O</a:t>
            </a:r>
            <a:r>
              <a:rPr lang="en-US" sz="2800" dirty="0" smtClean="0"/>
              <a:t>(</a:t>
            </a:r>
            <a:r>
              <a:rPr lang="en-US" sz="2800" i="1" dirty="0" smtClean="0"/>
              <a:t>n</a:t>
            </a:r>
            <a:r>
              <a:rPr lang="en-US" sz="2800" baseline="30000" dirty="0" smtClean="0"/>
              <a:t>2</a:t>
            </a:r>
            <a:r>
              <a:rPr lang="en-US" sz="2800" i="1" baseline="30000" dirty="0" smtClean="0"/>
              <a:t>k</a:t>
            </a:r>
            <a:r>
              <a:rPr lang="en-US" sz="2800" dirty="0" smtClean="0"/>
              <a:t>) time.</a:t>
            </a:r>
            <a:endParaRPr lang="ru-RU" sz="2800" dirty="0" smtClean="0"/>
          </a:p>
        </p:txBody>
      </p:sp>
      <p:graphicFrame>
        <p:nvGraphicFramePr>
          <p:cNvPr id="8194" name="Object 4"/>
          <p:cNvGraphicFramePr>
            <a:graphicFrameLocks noChangeAspect="1"/>
          </p:cNvGraphicFramePr>
          <p:nvPr/>
        </p:nvGraphicFramePr>
        <p:xfrm>
          <a:off x="812800" y="4737100"/>
          <a:ext cx="7188200" cy="520700"/>
        </p:xfrm>
        <a:graphic>
          <a:graphicData uri="http://schemas.openxmlformats.org/presentationml/2006/ole">
            <p:oleObj spid="_x0000_s8194" name="Формула" r:id="rId3" imgW="7188120" imgH="520560" progId="Equation.3">
              <p:embed/>
            </p:oleObj>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274638"/>
            <a:ext cx="8229600" cy="1020762"/>
          </a:xfrm>
        </p:spPr>
        <p:txBody>
          <a:bodyPr/>
          <a:lstStyle/>
          <a:p>
            <a:pPr eaLnBrk="1" hangingPunct="1"/>
            <a:r>
              <a:rPr lang="en-US" dirty="0" smtClean="0"/>
              <a:t>Basic idea</a:t>
            </a:r>
            <a:endParaRPr lang="ru-RU" dirty="0" smtClean="0"/>
          </a:p>
        </p:txBody>
      </p:sp>
      <p:sp>
        <p:nvSpPr>
          <p:cNvPr id="27651" name="Rectangle 3"/>
          <p:cNvSpPr>
            <a:spLocks noGrp="1" noChangeArrowheads="1"/>
          </p:cNvSpPr>
          <p:nvPr>
            <p:ph type="body" idx="1"/>
          </p:nvPr>
        </p:nvSpPr>
        <p:spPr>
          <a:xfrm>
            <a:off x="381000" y="1371600"/>
            <a:ext cx="8458200" cy="5105400"/>
          </a:xfrm>
        </p:spPr>
        <p:txBody>
          <a:bodyPr/>
          <a:lstStyle/>
          <a:p>
            <a:pPr eaLnBrk="1" hangingPunct="1"/>
            <a:r>
              <a:rPr lang="en-US" sz="2400" dirty="0" smtClean="0"/>
              <a:t>The basic idea is that if we can tolerate some error in computing the minimum makespan, then we can reduce this problem to the restricted version of bin packing in polynomial time</a:t>
            </a:r>
            <a:r>
              <a:rPr lang="ru-RU" sz="2400" dirty="0" smtClean="0"/>
              <a:t>.</a:t>
            </a:r>
            <a:endParaRPr lang="ru-RU" sz="2400" dirty="0" smtClean="0"/>
          </a:p>
          <a:p>
            <a:pPr eaLnBrk="1" hangingPunct="1"/>
            <a:r>
              <a:rPr lang="en-US" sz="2400" dirty="0" smtClean="0"/>
              <a:t>There will be two sources of error:</a:t>
            </a:r>
            <a:endParaRPr lang="ru-RU" sz="2400" dirty="0" smtClean="0"/>
          </a:p>
          <a:p>
            <a:pPr lvl="1" eaLnBrk="1" hangingPunct="1"/>
            <a:r>
              <a:rPr lang="en-US" sz="2400" dirty="0" smtClean="0"/>
              <a:t>rounding object sizes so that there are a bounded number of different sizes</a:t>
            </a:r>
            <a:r>
              <a:rPr lang="ru-RU" sz="2400" dirty="0" smtClean="0"/>
              <a:t>.</a:t>
            </a:r>
            <a:endParaRPr lang="ru-RU" sz="2400" dirty="0" smtClean="0"/>
          </a:p>
          <a:p>
            <a:pPr lvl="1" eaLnBrk="1" hangingPunct="1"/>
            <a:r>
              <a:rPr lang="en-US" sz="2400" dirty="0" smtClean="0"/>
              <a:t>terminating the binary search to ensure polynomial running time</a:t>
            </a:r>
            <a:r>
              <a:rPr lang="ru-RU" sz="2400" dirty="0" smtClean="0"/>
              <a:t>. </a:t>
            </a:r>
            <a:endParaRPr lang="en-US" sz="2400" dirty="0" smtClean="0"/>
          </a:p>
          <a:p>
            <a:pPr eaLnBrk="1" hangingPunct="1"/>
            <a:r>
              <a:rPr lang="en-US" sz="2400" dirty="0" smtClean="0"/>
              <a:t>Each error can be made as small as needed, at the expense of running time. Moreover, for any fixed error bound, the running time is polynomial in</a:t>
            </a:r>
            <a:r>
              <a:rPr lang="ru-RU" sz="2400" dirty="0" smtClean="0">
                <a:cs typeface="Times New Roman" pitchFamily="18" charset="0"/>
              </a:rPr>
              <a:t> </a:t>
            </a:r>
            <a:r>
              <a:rPr lang="en-US" sz="2400" i="1" dirty="0" smtClean="0">
                <a:cs typeface="Times New Roman" pitchFamily="18" charset="0"/>
              </a:rPr>
              <a:t>n, </a:t>
            </a:r>
            <a:r>
              <a:rPr lang="en-US" sz="2400" dirty="0" smtClean="0">
                <a:cs typeface="Times New Roman" pitchFamily="18" charset="0"/>
              </a:rPr>
              <a:t>and thus we obtain a polynomial approximation scheme.</a:t>
            </a:r>
            <a:endParaRPr lang="el-GR" sz="2400" dirty="0" smtClean="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274638"/>
            <a:ext cx="8229600" cy="1020762"/>
          </a:xfrm>
        </p:spPr>
        <p:txBody>
          <a:bodyPr/>
          <a:lstStyle/>
          <a:p>
            <a:pPr eaLnBrk="1" hangingPunct="1"/>
            <a:r>
              <a:rPr lang="en-US" sz="3600" dirty="0" smtClean="0"/>
              <a:t>Core Algorithm for fixed</a:t>
            </a:r>
            <a:r>
              <a:rPr lang="ru-RU" sz="3600" dirty="0" smtClean="0"/>
              <a:t> </a:t>
            </a:r>
            <a:r>
              <a:rPr lang="en-US" sz="3600" i="1" dirty="0" smtClean="0">
                <a:sym typeface="Symbol" pitchFamily="18" charset="2"/>
              </a:rPr>
              <a:t>t</a:t>
            </a:r>
            <a:r>
              <a:rPr lang="ru-RU" sz="3600" i="1" dirty="0" smtClean="0">
                <a:sym typeface="Symbol" pitchFamily="18" charset="2"/>
              </a:rPr>
              <a:t> </a:t>
            </a:r>
            <a:r>
              <a:rPr lang="en-US" sz="3600" dirty="0" smtClean="0"/>
              <a:t>(</a:t>
            </a:r>
            <a:r>
              <a:rPr lang="en-US" sz="3600" i="1" dirty="0" smtClean="0"/>
              <a:t>LB </a:t>
            </a:r>
            <a:r>
              <a:rPr lang="en-US" sz="3600" dirty="0" smtClean="0">
                <a:sym typeface="Symbol" pitchFamily="18" charset="2"/>
              </a:rPr>
              <a:t> </a:t>
            </a:r>
            <a:r>
              <a:rPr lang="en-US" sz="3600" i="1" dirty="0" smtClean="0">
                <a:sym typeface="Symbol" pitchFamily="18" charset="2"/>
              </a:rPr>
              <a:t>t </a:t>
            </a:r>
            <a:r>
              <a:rPr lang="en-US" sz="3600" dirty="0" smtClean="0">
                <a:sym typeface="Symbol" pitchFamily="18" charset="2"/>
              </a:rPr>
              <a:t> 2</a:t>
            </a:r>
            <a:r>
              <a:rPr lang="en-US" sz="3600" i="1" dirty="0" smtClean="0">
                <a:sym typeface="Symbol" pitchFamily="18" charset="2"/>
              </a:rPr>
              <a:t>LB</a:t>
            </a:r>
            <a:r>
              <a:rPr lang="en-US" sz="3600" dirty="0" smtClean="0">
                <a:sym typeface="Symbol" pitchFamily="18" charset="2"/>
              </a:rPr>
              <a:t>)</a:t>
            </a:r>
            <a:r>
              <a:rPr lang="en-US" sz="4000" dirty="0" smtClean="0">
                <a:sym typeface="Symbol" pitchFamily="18" charset="2"/>
              </a:rPr>
              <a:t> </a:t>
            </a:r>
          </a:p>
        </p:txBody>
      </p:sp>
      <p:sp>
        <p:nvSpPr>
          <p:cNvPr id="28675" name="Rectangle 3"/>
          <p:cNvSpPr>
            <a:spLocks noGrp="1" noChangeArrowheads="1"/>
          </p:cNvSpPr>
          <p:nvPr>
            <p:ph type="body" idx="1"/>
          </p:nvPr>
        </p:nvSpPr>
        <p:spPr>
          <a:xfrm>
            <a:off x="457200" y="1447800"/>
            <a:ext cx="8229600" cy="4876800"/>
          </a:xfrm>
        </p:spPr>
        <p:txBody>
          <a:bodyPr/>
          <a:lstStyle/>
          <a:p>
            <a:pPr marL="609600" indent="-609600">
              <a:lnSpc>
                <a:spcPct val="90000"/>
              </a:lnSpc>
              <a:spcBef>
                <a:spcPct val="0"/>
              </a:spcBef>
              <a:buFontTx/>
              <a:buNone/>
            </a:pPr>
            <a:r>
              <a:rPr lang="en-US" sz="2400" b="1" dirty="0" smtClean="0"/>
              <a:t>Input </a:t>
            </a:r>
            <a:r>
              <a:rPr lang="en-US" sz="2400" dirty="0" smtClean="0"/>
              <a:t>(</a:t>
            </a:r>
            <a:r>
              <a:rPr lang="en-US" sz="2400" i="1" dirty="0" smtClean="0"/>
              <a:t>p</a:t>
            </a:r>
            <a:r>
              <a:rPr lang="en-US" sz="2400" baseline="-25000" dirty="0" smtClean="0"/>
              <a:t>1</a:t>
            </a:r>
            <a:r>
              <a:rPr lang="en-US" sz="2400" dirty="0" smtClean="0"/>
              <a:t>,…,</a:t>
            </a:r>
            <a:r>
              <a:rPr lang="en-US" sz="2400" i="1" dirty="0" err="1" smtClean="0"/>
              <a:t>p</a:t>
            </a:r>
            <a:r>
              <a:rPr lang="en-US" sz="2400" i="1" baseline="-25000" dirty="0" err="1" smtClean="0"/>
              <a:t>n</a:t>
            </a:r>
            <a:r>
              <a:rPr lang="en-US" sz="2400" dirty="0" smtClean="0"/>
              <a:t>,</a:t>
            </a:r>
            <a:r>
              <a:rPr lang="el-GR" sz="2400" dirty="0" smtClean="0">
                <a:cs typeface="Times New Roman" pitchFamily="18" charset="0"/>
              </a:rPr>
              <a:t>ε</a:t>
            </a:r>
            <a:r>
              <a:rPr lang="en-US" sz="2400" dirty="0" smtClean="0">
                <a:cs typeface="Times New Roman" pitchFamily="18" charset="0"/>
              </a:rPr>
              <a:t>,</a:t>
            </a:r>
            <a:r>
              <a:rPr lang="en-US" sz="2400" i="1" dirty="0" smtClean="0">
                <a:cs typeface="Times New Roman" pitchFamily="18" charset="0"/>
              </a:rPr>
              <a:t>t</a:t>
            </a:r>
            <a:r>
              <a:rPr lang="en-US" sz="2400" dirty="0" smtClean="0">
                <a:cs typeface="Times New Roman" pitchFamily="18" charset="0"/>
              </a:rPr>
              <a:t>) </a:t>
            </a:r>
            <a:endParaRPr lang="en-US" sz="2400" dirty="0" smtClean="0"/>
          </a:p>
          <a:p>
            <a:pPr marL="609600" indent="-609600">
              <a:lnSpc>
                <a:spcPct val="90000"/>
              </a:lnSpc>
              <a:spcBef>
                <a:spcPct val="0"/>
              </a:spcBef>
              <a:buFontTx/>
              <a:buAutoNum type="arabicParenR"/>
            </a:pPr>
            <a:r>
              <a:rPr lang="en-US" sz="2400" dirty="0" smtClean="0"/>
              <a:t>Divide set of jobs (objects) into two sets</a:t>
            </a:r>
            <a:r>
              <a:rPr lang="ru-RU" sz="2400" dirty="0" smtClean="0"/>
              <a:t> </a:t>
            </a:r>
            <a:r>
              <a:rPr lang="en-US" sz="2400" b="1" dirty="0" smtClean="0">
                <a:cs typeface="Times New Roman" pitchFamily="18" charset="0"/>
                <a:sym typeface="Symbol" pitchFamily="18" charset="2"/>
              </a:rPr>
              <a:t>Big </a:t>
            </a:r>
            <a:r>
              <a:rPr lang="en-US" sz="2400" dirty="0" smtClean="0">
                <a:cs typeface="Times New Roman" pitchFamily="18" charset="0"/>
                <a:sym typeface="Symbol" pitchFamily="18" charset="2"/>
              </a:rPr>
              <a:t>= { </a:t>
            </a:r>
            <a:r>
              <a:rPr lang="en-US" sz="2400" i="1" dirty="0" smtClean="0">
                <a:cs typeface="Times New Roman" pitchFamily="18" charset="0"/>
                <a:sym typeface="Symbol" pitchFamily="18" charset="2"/>
              </a:rPr>
              <a:t>j</a:t>
            </a:r>
            <a:r>
              <a:rPr lang="en-US" sz="2400" i="1" baseline="-25000" dirty="0" smtClean="0">
                <a:cs typeface="Times New Roman" pitchFamily="18" charset="0"/>
                <a:sym typeface="Symbol" pitchFamily="18" charset="2"/>
              </a:rPr>
              <a:t> </a:t>
            </a:r>
            <a:r>
              <a:rPr lang="en-US" sz="2400" dirty="0" smtClean="0">
                <a:cs typeface="Times New Roman" pitchFamily="18" charset="0"/>
                <a:sym typeface="Symbol" pitchFamily="18" charset="2"/>
              </a:rPr>
              <a:t>| </a:t>
            </a:r>
            <a:r>
              <a:rPr lang="en-US" sz="2400" i="1" dirty="0" err="1" smtClean="0">
                <a:cs typeface="Times New Roman" pitchFamily="18" charset="0"/>
                <a:sym typeface="Symbol" pitchFamily="18" charset="2"/>
              </a:rPr>
              <a:t>p</a:t>
            </a:r>
            <a:r>
              <a:rPr lang="en-US" sz="2400" i="1" baseline="-25000" dirty="0" err="1" smtClean="0">
                <a:cs typeface="Times New Roman" pitchFamily="18" charset="0"/>
                <a:sym typeface="Symbol" pitchFamily="18" charset="2"/>
              </a:rPr>
              <a:t>j</a:t>
            </a:r>
            <a:r>
              <a:rPr lang="en-US" sz="2400" i="1" baseline="-25000" dirty="0" smtClean="0">
                <a:cs typeface="Times New Roman" pitchFamily="18" charset="0"/>
                <a:sym typeface="Symbol" pitchFamily="18" charset="2"/>
              </a:rPr>
              <a:t> </a:t>
            </a:r>
            <a:r>
              <a:rPr lang="en-US" sz="2400" dirty="0" smtClean="0">
                <a:cs typeface="Times New Roman" pitchFamily="18" charset="0"/>
                <a:sym typeface="Symbol" pitchFamily="18" charset="2"/>
              </a:rPr>
              <a:t>≥ </a:t>
            </a:r>
            <a:r>
              <a:rPr lang="en-US" sz="2400" i="1" dirty="0" smtClean="0">
                <a:cs typeface="Times New Roman" pitchFamily="18" charset="0"/>
                <a:sym typeface="Symbol" pitchFamily="18" charset="2"/>
              </a:rPr>
              <a:t>t</a:t>
            </a:r>
            <a:r>
              <a:rPr lang="el-GR" sz="2400" dirty="0" smtClean="0">
                <a:cs typeface="Times New Roman" pitchFamily="18" charset="0"/>
                <a:sym typeface="Symbol" pitchFamily="18" charset="2"/>
              </a:rPr>
              <a:t>ε</a:t>
            </a:r>
            <a:r>
              <a:rPr lang="en-US" sz="2400" dirty="0" smtClean="0">
                <a:cs typeface="Times New Roman" pitchFamily="18" charset="0"/>
                <a:sym typeface="Symbol" pitchFamily="18" charset="2"/>
              </a:rPr>
              <a:t>}</a:t>
            </a:r>
            <a:r>
              <a:rPr lang="ru-RU" sz="2400" dirty="0" smtClean="0">
                <a:cs typeface="Times New Roman" pitchFamily="18" charset="0"/>
                <a:sym typeface="Symbol" pitchFamily="18" charset="2"/>
              </a:rPr>
              <a:t> </a:t>
            </a:r>
            <a:r>
              <a:rPr lang="en-US" sz="2400" dirty="0" smtClean="0">
                <a:cs typeface="Times New Roman" pitchFamily="18" charset="0"/>
                <a:sym typeface="Symbol" pitchFamily="18" charset="2"/>
              </a:rPr>
              <a:t>                  and</a:t>
            </a:r>
            <a:r>
              <a:rPr lang="ru-RU" sz="2400" dirty="0" smtClean="0">
                <a:cs typeface="Times New Roman" pitchFamily="18" charset="0"/>
                <a:sym typeface="Symbol" pitchFamily="18" charset="2"/>
              </a:rPr>
              <a:t> </a:t>
            </a:r>
            <a:r>
              <a:rPr lang="en-US" sz="2400" b="1" dirty="0" smtClean="0">
                <a:cs typeface="Times New Roman" pitchFamily="18" charset="0"/>
                <a:sym typeface="Symbol" pitchFamily="18" charset="2"/>
              </a:rPr>
              <a:t>Small </a:t>
            </a:r>
            <a:r>
              <a:rPr lang="en-US" sz="2400" dirty="0" smtClean="0">
                <a:cs typeface="Times New Roman" pitchFamily="18" charset="0"/>
                <a:sym typeface="Symbol" pitchFamily="18" charset="2"/>
              </a:rPr>
              <a:t>= { </a:t>
            </a:r>
            <a:r>
              <a:rPr lang="en-US" sz="2400" i="1" dirty="0" smtClean="0">
                <a:cs typeface="Times New Roman" pitchFamily="18" charset="0"/>
                <a:sym typeface="Symbol" pitchFamily="18" charset="2"/>
              </a:rPr>
              <a:t>j </a:t>
            </a:r>
            <a:r>
              <a:rPr lang="en-US" sz="2400" dirty="0" smtClean="0">
                <a:cs typeface="Times New Roman" pitchFamily="18" charset="0"/>
                <a:sym typeface="Symbol" pitchFamily="18" charset="2"/>
              </a:rPr>
              <a:t>| </a:t>
            </a:r>
            <a:r>
              <a:rPr lang="en-US" sz="2400" i="1" dirty="0" err="1" smtClean="0">
                <a:cs typeface="Times New Roman" pitchFamily="18" charset="0"/>
                <a:sym typeface="Symbol" pitchFamily="18" charset="2"/>
              </a:rPr>
              <a:t>p</a:t>
            </a:r>
            <a:r>
              <a:rPr lang="en-US" sz="2400" i="1" baseline="-25000" dirty="0" err="1" smtClean="0">
                <a:cs typeface="Times New Roman" pitchFamily="18" charset="0"/>
                <a:sym typeface="Symbol" pitchFamily="18" charset="2"/>
              </a:rPr>
              <a:t>j</a:t>
            </a:r>
            <a:r>
              <a:rPr lang="en-US" sz="2400" dirty="0" smtClean="0">
                <a:cs typeface="Times New Roman" pitchFamily="18" charset="0"/>
                <a:sym typeface="Symbol" pitchFamily="18" charset="2"/>
              </a:rPr>
              <a:t> &lt; </a:t>
            </a:r>
            <a:r>
              <a:rPr lang="en-US" sz="2400" i="1" dirty="0" smtClean="0">
                <a:cs typeface="Times New Roman" pitchFamily="18" charset="0"/>
                <a:sym typeface="Symbol" pitchFamily="18" charset="2"/>
              </a:rPr>
              <a:t>t</a:t>
            </a:r>
            <a:r>
              <a:rPr lang="el-GR" sz="2400" dirty="0" smtClean="0">
                <a:cs typeface="Times New Roman" pitchFamily="18" charset="0"/>
                <a:sym typeface="Symbol" pitchFamily="18" charset="2"/>
              </a:rPr>
              <a:t>ε</a:t>
            </a:r>
            <a:r>
              <a:rPr lang="en-US" sz="2400" dirty="0" smtClean="0">
                <a:cs typeface="Times New Roman" pitchFamily="18" charset="0"/>
                <a:sym typeface="Symbol" pitchFamily="18" charset="2"/>
              </a:rPr>
              <a:t>}</a:t>
            </a:r>
            <a:r>
              <a:rPr lang="ru-RU" sz="2400" dirty="0" smtClean="0">
                <a:cs typeface="Times New Roman" pitchFamily="18" charset="0"/>
                <a:sym typeface="Symbol" pitchFamily="18" charset="2"/>
              </a:rPr>
              <a:t>.</a:t>
            </a:r>
            <a:endParaRPr lang="ru-RU" sz="2400" dirty="0" smtClean="0">
              <a:sym typeface="Symbol" pitchFamily="18" charset="2"/>
            </a:endParaRPr>
          </a:p>
          <a:p>
            <a:pPr marL="609600" indent="-609600">
              <a:lnSpc>
                <a:spcPct val="90000"/>
              </a:lnSpc>
              <a:spcBef>
                <a:spcPct val="0"/>
              </a:spcBef>
              <a:buFontTx/>
              <a:buAutoNum type="arabicParenR" startAt="2"/>
            </a:pPr>
            <a:r>
              <a:rPr lang="en-US" sz="2400" dirty="0" smtClean="0">
                <a:sym typeface="MT Extra" pitchFamily="18" charset="2"/>
              </a:rPr>
              <a:t>Round</a:t>
            </a:r>
            <a:r>
              <a:rPr lang="ru-RU" sz="2400" dirty="0" smtClean="0">
                <a:sym typeface="MT Extra" pitchFamily="18" charset="2"/>
              </a:rPr>
              <a:t> </a:t>
            </a:r>
            <a:r>
              <a:rPr lang="en-US" sz="2400" dirty="0" smtClean="0">
                <a:sym typeface="MT Extra" pitchFamily="18" charset="2"/>
              </a:rPr>
              <a:t>a size of each big objects</a:t>
            </a:r>
            <a:r>
              <a:rPr lang="ru-RU" sz="2400" dirty="0" smtClean="0"/>
              <a:t>: </a:t>
            </a:r>
            <a:r>
              <a:rPr lang="en-US" sz="2400" dirty="0" smtClean="0"/>
              <a:t>                                         </a:t>
            </a:r>
            <a:endParaRPr lang="en-US" sz="2400" dirty="0" smtClean="0"/>
          </a:p>
          <a:p>
            <a:pPr marL="990600" lvl="1" indent="-533400">
              <a:lnSpc>
                <a:spcPct val="90000"/>
              </a:lnSpc>
              <a:spcBef>
                <a:spcPct val="0"/>
              </a:spcBef>
              <a:buFontTx/>
              <a:buChar char="•"/>
            </a:pPr>
            <a:r>
              <a:rPr lang="en-US" sz="2400" b="1" dirty="0" smtClean="0"/>
              <a:t>if  </a:t>
            </a:r>
            <a:r>
              <a:rPr lang="en-US" sz="2400" i="1" dirty="0" err="1" smtClean="0">
                <a:cs typeface="Times New Roman" pitchFamily="18" charset="0"/>
                <a:sym typeface="Symbol" pitchFamily="18" charset="2"/>
              </a:rPr>
              <a:t>p</a:t>
            </a:r>
            <a:r>
              <a:rPr lang="en-US" sz="2400" i="1" baseline="-25000" dirty="0" err="1" smtClean="0">
                <a:cs typeface="Times New Roman" pitchFamily="18" charset="0"/>
                <a:sym typeface="Symbol" pitchFamily="18" charset="2"/>
              </a:rPr>
              <a:t>j</a:t>
            </a:r>
            <a:r>
              <a:rPr lang="en-US" sz="2400" dirty="0" smtClean="0">
                <a:sym typeface="Symbol" pitchFamily="18" charset="2"/>
              </a:rPr>
              <a:t>[</a:t>
            </a:r>
            <a:r>
              <a:rPr lang="en-US" sz="2400" i="1" dirty="0" smtClean="0">
                <a:cs typeface="Times New Roman" pitchFamily="18" charset="0"/>
                <a:sym typeface="Symbol" pitchFamily="18" charset="2"/>
              </a:rPr>
              <a:t>t</a:t>
            </a:r>
            <a:r>
              <a:rPr lang="el-GR" sz="2400" dirty="0" smtClean="0">
                <a:cs typeface="Times New Roman" pitchFamily="18" charset="0"/>
                <a:sym typeface="Symbol" pitchFamily="18" charset="2"/>
              </a:rPr>
              <a:t>ε</a:t>
            </a:r>
            <a:r>
              <a:rPr lang="en-US" sz="2400" dirty="0" smtClean="0">
                <a:cs typeface="Times New Roman" pitchFamily="18" charset="0"/>
                <a:sym typeface="Symbol" pitchFamily="18" charset="2"/>
              </a:rPr>
              <a:t>(1+</a:t>
            </a:r>
            <a:r>
              <a:rPr lang="el-GR" sz="2400" dirty="0" smtClean="0">
                <a:cs typeface="Times New Roman" pitchFamily="18" charset="0"/>
                <a:sym typeface="Symbol" pitchFamily="18" charset="2"/>
              </a:rPr>
              <a:t>ε</a:t>
            </a:r>
            <a:r>
              <a:rPr lang="en-US" sz="2400" dirty="0" smtClean="0">
                <a:cs typeface="Times New Roman" pitchFamily="18" charset="0"/>
                <a:sym typeface="Symbol" pitchFamily="18" charset="2"/>
              </a:rPr>
              <a:t>)</a:t>
            </a:r>
            <a:r>
              <a:rPr lang="en-US" sz="2400" i="1" baseline="30000" dirty="0" err="1" smtClean="0">
                <a:cs typeface="Times New Roman" pitchFamily="18" charset="0"/>
                <a:sym typeface="Symbol" pitchFamily="18" charset="2"/>
              </a:rPr>
              <a:t>i</a:t>
            </a:r>
            <a:r>
              <a:rPr lang="en-US" sz="2400" dirty="0" smtClean="0">
                <a:cs typeface="Times New Roman" pitchFamily="18" charset="0"/>
                <a:sym typeface="Symbol" pitchFamily="18" charset="2"/>
              </a:rPr>
              <a:t>, </a:t>
            </a:r>
            <a:r>
              <a:rPr lang="en-US" sz="2400" i="1" dirty="0" smtClean="0">
                <a:cs typeface="Times New Roman" pitchFamily="18" charset="0"/>
                <a:sym typeface="Symbol" pitchFamily="18" charset="2"/>
              </a:rPr>
              <a:t>t</a:t>
            </a:r>
            <a:r>
              <a:rPr lang="el-GR" sz="2400" dirty="0" smtClean="0">
                <a:cs typeface="Times New Roman" pitchFamily="18" charset="0"/>
                <a:sym typeface="Symbol" pitchFamily="18" charset="2"/>
              </a:rPr>
              <a:t>ε</a:t>
            </a:r>
            <a:r>
              <a:rPr lang="en-US" sz="2400" dirty="0" smtClean="0">
                <a:cs typeface="Times New Roman" pitchFamily="18" charset="0"/>
                <a:sym typeface="Symbol" pitchFamily="18" charset="2"/>
              </a:rPr>
              <a:t>(1+</a:t>
            </a:r>
            <a:r>
              <a:rPr lang="el-GR" sz="2400" dirty="0" smtClean="0">
                <a:cs typeface="Times New Roman" pitchFamily="18" charset="0"/>
                <a:sym typeface="Symbol" pitchFamily="18" charset="2"/>
              </a:rPr>
              <a:t>ε</a:t>
            </a:r>
            <a:r>
              <a:rPr lang="en-US" sz="2400" dirty="0" smtClean="0">
                <a:cs typeface="Times New Roman" pitchFamily="18" charset="0"/>
                <a:sym typeface="Symbol" pitchFamily="18" charset="2"/>
              </a:rPr>
              <a:t>)</a:t>
            </a:r>
            <a:r>
              <a:rPr lang="en-US" sz="2400" i="1" baseline="30000" dirty="0" smtClean="0">
                <a:cs typeface="Times New Roman" pitchFamily="18" charset="0"/>
                <a:sym typeface="Symbol" pitchFamily="18" charset="2"/>
              </a:rPr>
              <a:t>i</a:t>
            </a:r>
            <a:r>
              <a:rPr lang="en-US" sz="2400" baseline="30000" dirty="0" smtClean="0">
                <a:cs typeface="Times New Roman" pitchFamily="18" charset="0"/>
                <a:sym typeface="Symbol" pitchFamily="18" charset="2"/>
              </a:rPr>
              <a:t>+1</a:t>
            </a:r>
            <a:r>
              <a:rPr lang="en-US" sz="2400" dirty="0" smtClean="0">
                <a:cs typeface="Times New Roman" pitchFamily="18" charset="0"/>
                <a:sym typeface="Symbol" pitchFamily="18" charset="2"/>
              </a:rPr>
              <a:t>) </a:t>
            </a:r>
            <a:r>
              <a:rPr lang="en-US" sz="2400" b="1" dirty="0" smtClean="0">
                <a:cs typeface="Times New Roman" pitchFamily="18" charset="0"/>
                <a:sym typeface="Symbol" pitchFamily="18" charset="2"/>
              </a:rPr>
              <a:t>then </a:t>
            </a:r>
            <a:r>
              <a:rPr lang="en-US" sz="2400" i="1" dirty="0" err="1" smtClean="0">
                <a:cs typeface="Times New Roman" pitchFamily="18" charset="0"/>
                <a:sym typeface="Symbol" pitchFamily="18" charset="2"/>
              </a:rPr>
              <a:t>p</a:t>
            </a:r>
            <a:r>
              <a:rPr lang="en-US" sz="2400" i="1" baseline="-25000" dirty="0" err="1" smtClean="0">
                <a:cs typeface="Times New Roman" pitchFamily="18" charset="0"/>
                <a:sym typeface="Symbol" pitchFamily="18" charset="2"/>
              </a:rPr>
              <a:t>j</a:t>
            </a:r>
            <a:r>
              <a:rPr lang="en-US" sz="2400" i="1" dirty="0" smtClean="0">
                <a:cs typeface="Times New Roman" pitchFamily="18" charset="0"/>
                <a:sym typeface="Symbol" pitchFamily="18" charset="2"/>
              </a:rPr>
              <a:t>′← t</a:t>
            </a:r>
            <a:r>
              <a:rPr lang="el-GR" sz="2400" dirty="0" smtClean="0">
                <a:cs typeface="Times New Roman" pitchFamily="18" charset="0"/>
                <a:sym typeface="Symbol" pitchFamily="18" charset="2"/>
              </a:rPr>
              <a:t>ε</a:t>
            </a:r>
            <a:r>
              <a:rPr lang="en-US" sz="2400" dirty="0" smtClean="0">
                <a:cs typeface="Times New Roman" pitchFamily="18" charset="0"/>
                <a:sym typeface="Symbol" pitchFamily="18" charset="2"/>
              </a:rPr>
              <a:t>(1+</a:t>
            </a:r>
            <a:r>
              <a:rPr lang="el-GR" sz="2400" dirty="0" smtClean="0">
                <a:cs typeface="Times New Roman" pitchFamily="18" charset="0"/>
                <a:sym typeface="Symbol" pitchFamily="18" charset="2"/>
              </a:rPr>
              <a:t>ε</a:t>
            </a:r>
            <a:r>
              <a:rPr lang="en-US" sz="2400" dirty="0" smtClean="0">
                <a:cs typeface="Times New Roman" pitchFamily="18" charset="0"/>
                <a:sym typeface="Symbol" pitchFamily="18" charset="2"/>
              </a:rPr>
              <a:t>)</a:t>
            </a:r>
            <a:r>
              <a:rPr lang="en-US" sz="2400" i="1" baseline="30000" dirty="0" err="1" smtClean="0">
                <a:cs typeface="Times New Roman" pitchFamily="18" charset="0"/>
                <a:sym typeface="Symbol" pitchFamily="18" charset="2"/>
              </a:rPr>
              <a:t>i</a:t>
            </a:r>
            <a:r>
              <a:rPr lang="ru-RU" sz="2400" b="1" dirty="0" smtClean="0">
                <a:cs typeface="Times New Roman" pitchFamily="18" charset="0"/>
                <a:sym typeface="Symbol" pitchFamily="18" charset="2"/>
              </a:rPr>
              <a:t>.</a:t>
            </a:r>
            <a:endParaRPr lang="el-GR" sz="2400" b="1" dirty="0" smtClean="0">
              <a:cs typeface="Times New Roman" pitchFamily="18" charset="0"/>
              <a:sym typeface="Symbol" pitchFamily="18" charset="2"/>
            </a:endParaRPr>
          </a:p>
          <a:p>
            <a:pPr marL="609600" indent="-609600">
              <a:lnSpc>
                <a:spcPct val="90000"/>
              </a:lnSpc>
              <a:spcBef>
                <a:spcPct val="0"/>
              </a:spcBef>
              <a:buFontTx/>
              <a:buAutoNum type="arabicParenR" startAt="2"/>
            </a:pPr>
            <a:r>
              <a:rPr lang="en-US" sz="2400" dirty="0" smtClean="0">
                <a:sym typeface="MT Extra" pitchFamily="18" charset="2"/>
              </a:rPr>
              <a:t>Find an optimal packing</a:t>
            </a:r>
            <a:r>
              <a:rPr lang="ru-RU" sz="2400" dirty="0" smtClean="0">
                <a:sym typeface="MT Extra" pitchFamily="18" charset="2"/>
              </a:rPr>
              <a:t> </a:t>
            </a:r>
            <a:r>
              <a:rPr lang="en-US" sz="2400" b="1" i="1" dirty="0" smtClean="0">
                <a:sym typeface="MT Extra" pitchFamily="18" charset="2"/>
              </a:rPr>
              <a:t>U</a:t>
            </a:r>
            <a:r>
              <a:rPr lang="en-US" sz="2400" dirty="0" smtClean="0">
                <a:sym typeface="MT Extra" pitchFamily="18" charset="2"/>
              </a:rPr>
              <a:t> </a:t>
            </a:r>
            <a:r>
              <a:rPr lang="en-US" sz="2400" dirty="0" smtClean="0">
                <a:sym typeface="MT Extra" pitchFamily="18" charset="2"/>
              </a:rPr>
              <a:t>of the rounded big objects</a:t>
            </a:r>
            <a:r>
              <a:rPr lang="ru-RU" sz="2400" dirty="0" smtClean="0">
                <a:sym typeface="MT Extra" pitchFamily="18" charset="2"/>
              </a:rPr>
              <a:t> </a:t>
            </a:r>
            <a:r>
              <a:rPr lang="ru-RU" sz="2400" dirty="0" smtClean="0">
                <a:sym typeface="MT Extra" pitchFamily="18" charset="2"/>
              </a:rPr>
              <a:t>(</a:t>
            </a:r>
            <a:r>
              <a:rPr lang="en-US" sz="2400" i="1" dirty="0" err="1" smtClean="0">
                <a:cs typeface="Times New Roman" pitchFamily="18" charset="0"/>
                <a:sym typeface="Symbol" pitchFamily="18" charset="2"/>
              </a:rPr>
              <a:t>p</a:t>
            </a:r>
            <a:r>
              <a:rPr lang="en-US" sz="2400" i="1" baseline="-25000" dirty="0" err="1" smtClean="0">
                <a:cs typeface="Times New Roman" pitchFamily="18" charset="0"/>
                <a:sym typeface="Symbol" pitchFamily="18" charset="2"/>
              </a:rPr>
              <a:t>j</a:t>
            </a:r>
            <a:r>
              <a:rPr lang="en-US" sz="2400" i="1" dirty="0" smtClean="0">
                <a:cs typeface="Times New Roman" pitchFamily="18" charset="0"/>
                <a:sym typeface="Symbol" pitchFamily="18" charset="2"/>
              </a:rPr>
              <a:t>′</a:t>
            </a:r>
            <a:r>
              <a:rPr lang="ru-RU" sz="2400" dirty="0" smtClean="0">
                <a:sym typeface="MT Extra" pitchFamily="18" charset="2"/>
              </a:rPr>
              <a:t>)</a:t>
            </a:r>
            <a:r>
              <a:rPr lang="en-US" sz="2400" dirty="0" smtClean="0">
                <a:sym typeface="MT Extra" pitchFamily="18" charset="2"/>
              </a:rPr>
              <a:t> </a:t>
            </a:r>
            <a:r>
              <a:rPr lang="en-US" sz="2400" dirty="0" smtClean="0">
                <a:sym typeface="MT Extra" pitchFamily="18" charset="2"/>
              </a:rPr>
              <a:t> in bins of size </a:t>
            </a:r>
            <a:r>
              <a:rPr lang="en-US" sz="2400" i="1" dirty="0" smtClean="0">
                <a:sym typeface="MT Extra" pitchFamily="18" charset="2"/>
              </a:rPr>
              <a:t>t </a:t>
            </a:r>
            <a:r>
              <a:rPr lang="en-US" sz="2400" dirty="0" smtClean="0">
                <a:sym typeface="MT Extra" pitchFamily="18" charset="2"/>
              </a:rPr>
              <a:t>using the dynamic programming algorithm</a:t>
            </a:r>
            <a:r>
              <a:rPr lang="ru-RU" sz="2400" dirty="0" smtClean="0">
                <a:sym typeface="MT Extra" pitchFamily="18" charset="2"/>
              </a:rPr>
              <a:t>. </a:t>
            </a:r>
            <a:endParaRPr lang="ru-RU" sz="2400" dirty="0" smtClean="0">
              <a:sym typeface="MT Extra" pitchFamily="18" charset="2"/>
            </a:endParaRPr>
          </a:p>
          <a:p>
            <a:pPr marL="609600" indent="-609600">
              <a:lnSpc>
                <a:spcPct val="90000"/>
              </a:lnSpc>
              <a:spcBef>
                <a:spcPct val="0"/>
              </a:spcBef>
              <a:buFontTx/>
              <a:buAutoNum type="arabicParenR" startAt="2"/>
            </a:pPr>
            <a:r>
              <a:rPr lang="en-US" sz="2400" dirty="0" smtClean="0">
                <a:sym typeface="MT Extra" pitchFamily="18" charset="2"/>
              </a:rPr>
              <a:t>Consider the original sizes of objects</a:t>
            </a:r>
            <a:r>
              <a:rPr lang="ru-RU" sz="2400" dirty="0" smtClean="0">
                <a:sym typeface="MT Extra" pitchFamily="18" charset="2"/>
              </a:rPr>
              <a:t>. </a:t>
            </a:r>
            <a:r>
              <a:rPr lang="en-US" sz="2400" dirty="0" smtClean="0">
                <a:sym typeface="MT Extra" pitchFamily="18" charset="2"/>
              </a:rPr>
              <a:t>Then</a:t>
            </a:r>
            <a:r>
              <a:rPr lang="ru-RU" sz="2400" dirty="0" smtClean="0">
                <a:sym typeface="MT Extra" pitchFamily="18" charset="2"/>
              </a:rPr>
              <a:t> </a:t>
            </a:r>
            <a:r>
              <a:rPr lang="en-US" sz="2400" b="1" i="1" dirty="0" smtClean="0">
                <a:sym typeface="MT Extra" pitchFamily="18" charset="2"/>
              </a:rPr>
              <a:t>U</a:t>
            </a:r>
            <a:r>
              <a:rPr lang="ru-RU" sz="2400" b="1" i="1" dirty="0" smtClean="0">
                <a:sym typeface="MT Extra" pitchFamily="18" charset="2"/>
              </a:rPr>
              <a:t> </a:t>
            </a:r>
            <a:r>
              <a:rPr lang="en-US" sz="2400" dirty="0" smtClean="0">
                <a:sym typeface="MT Extra" pitchFamily="18" charset="2"/>
              </a:rPr>
              <a:t>is valid for a bin sizes</a:t>
            </a:r>
            <a:r>
              <a:rPr lang="ru-RU" sz="2400" dirty="0" smtClean="0">
                <a:sym typeface="MT Extra" pitchFamily="18" charset="2"/>
              </a:rPr>
              <a:t> </a:t>
            </a:r>
            <a:r>
              <a:rPr lang="en-US" sz="2400" i="1" dirty="0" smtClean="0">
                <a:sym typeface="MT Extra" pitchFamily="18" charset="2"/>
              </a:rPr>
              <a:t>t</a:t>
            </a:r>
            <a:r>
              <a:rPr lang="en-US" sz="2400" dirty="0" smtClean="0">
                <a:cs typeface="Times New Roman" pitchFamily="18" charset="0"/>
                <a:sym typeface="Symbol" pitchFamily="18" charset="2"/>
              </a:rPr>
              <a:t>(1+</a:t>
            </a:r>
            <a:r>
              <a:rPr lang="el-GR" sz="2400" dirty="0" smtClean="0">
                <a:cs typeface="Times New Roman" pitchFamily="18" charset="0"/>
                <a:sym typeface="Symbol" pitchFamily="18" charset="2"/>
              </a:rPr>
              <a:t>ε</a:t>
            </a:r>
            <a:r>
              <a:rPr lang="en-US" sz="2400" dirty="0" smtClean="0">
                <a:cs typeface="Times New Roman" pitchFamily="18" charset="0"/>
                <a:sym typeface="Symbol" pitchFamily="18" charset="2"/>
              </a:rPr>
              <a:t>).</a:t>
            </a:r>
            <a:endParaRPr lang="ru-RU" sz="2400" dirty="0" smtClean="0">
              <a:sym typeface="MT Extra" pitchFamily="18" charset="2"/>
            </a:endParaRPr>
          </a:p>
          <a:p>
            <a:pPr marL="609600" indent="-609600">
              <a:lnSpc>
                <a:spcPct val="90000"/>
              </a:lnSpc>
              <a:spcBef>
                <a:spcPct val="0"/>
              </a:spcBef>
              <a:buFontTx/>
              <a:buAutoNum type="arabicParenR" startAt="2"/>
            </a:pPr>
            <a:r>
              <a:rPr lang="en-US" sz="2400" dirty="0" smtClean="0"/>
              <a:t>Pack the small objects greedily in leftover spaces in the bins using the first fit rule</a:t>
            </a:r>
            <a:r>
              <a:rPr lang="ru-RU" sz="2400" dirty="0" smtClean="0"/>
              <a:t>. </a:t>
            </a:r>
            <a:r>
              <a:rPr lang="en-US" sz="2400" dirty="0" smtClean="0"/>
              <a:t>Denote with</a:t>
            </a:r>
            <a:r>
              <a:rPr lang="ru-RU" sz="2400" dirty="0" smtClean="0"/>
              <a:t> </a:t>
            </a:r>
            <a:r>
              <a:rPr lang="el-GR" sz="2400" dirty="0" smtClean="0">
                <a:cs typeface="Times New Roman" pitchFamily="18" charset="0"/>
              </a:rPr>
              <a:t>α</a:t>
            </a:r>
            <a:r>
              <a:rPr lang="en-US" sz="2400" dirty="0" smtClean="0">
                <a:cs typeface="Times New Roman" pitchFamily="18" charset="0"/>
              </a:rPr>
              <a:t>(</a:t>
            </a:r>
            <a:r>
              <a:rPr lang="en-US" sz="2400" i="1" dirty="0" smtClean="0">
                <a:cs typeface="Times New Roman" pitchFamily="18" charset="0"/>
              </a:rPr>
              <a:t>I</a:t>
            </a:r>
            <a:r>
              <a:rPr lang="en-US" sz="2400" dirty="0" smtClean="0">
                <a:cs typeface="Times New Roman" pitchFamily="18" charset="0"/>
              </a:rPr>
              <a:t>,</a:t>
            </a:r>
            <a:r>
              <a:rPr lang="el-GR" sz="2400" dirty="0" smtClean="0">
                <a:cs typeface="Times New Roman" pitchFamily="18" charset="0"/>
              </a:rPr>
              <a:t>ε</a:t>
            </a:r>
            <a:r>
              <a:rPr lang="en-US" sz="2400" dirty="0" smtClean="0">
                <a:cs typeface="Times New Roman" pitchFamily="18" charset="0"/>
              </a:rPr>
              <a:t>,</a:t>
            </a:r>
            <a:r>
              <a:rPr lang="en-US" sz="2400" i="1" dirty="0" smtClean="0">
                <a:cs typeface="Times New Roman" pitchFamily="18" charset="0"/>
              </a:rPr>
              <a:t>t</a:t>
            </a:r>
            <a:r>
              <a:rPr lang="en-US" sz="2400" dirty="0" smtClean="0">
                <a:cs typeface="Times New Roman" pitchFamily="18" charset="0"/>
              </a:rPr>
              <a:t>)</a:t>
            </a:r>
            <a:r>
              <a:rPr lang="ru-RU" sz="2400" dirty="0" smtClean="0"/>
              <a:t> </a:t>
            </a:r>
            <a:r>
              <a:rPr lang="en-US" sz="2400" dirty="0" smtClean="0"/>
              <a:t>the number of bins used by this algorithm</a:t>
            </a:r>
            <a:r>
              <a:rPr lang="ru-RU" sz="2400" dirty="0" smtClean="0"/>
              <a:t>.</a:t>
            </a:r>
            <a:endParaRPr lang="ru-RU" sz="2400" dirty="0" smtClean="0"/>
          </a:p>
          <a:p>
            <a:pPr marL="609600" indent="-609600">
              <a:lnSpc>
                <a:spcPct val="90000"/>
              </a:lnSpc>
              <a:spcBef>
                <a:spcPct val="0"/>
              </a:spcBef>
              <a:buFontTx/>
              <a:buNone/>
            </a:pPr>
            <a:r>
              <a:rPr lang="en-US" sz="2400" b="1" dirty="0" smtClean="0">
                <a:sym typeface="MT Extra" pitchFamily="18" charset="2"/>
              </a:rPr>
              <a:t>Output</a:t>
            </a:r>
            <a:r>
              <a:rPr lang="ru-RU" sz="2400" dirty="0" smtClean="0">
                <a:sym typeface="MT Extra" pitchFamily="18" charset="2"/>
              </a:rPr>
              <a:t> </a:t>
            </a:r>
            <a:r>
              <a:rPr lang="en-US" sz="2400" dirty="0" smtClean="0">
                <a:sym typeface="MT Extra" pitchFamily="18" charset="2"/>
              </a:rPr>
              <a:t>(</a:t>
            </a:r>
            <a:r>
              <a:rPr lang="el-GR" sz="2400" dirty="0" smtClean="0">
                <a:cs typeface="Times New Roman" pitchFamily="18" charset="0"/>
              </a:rPr>
              <a:t>α</a:t>
            </a:r>
            <a:r>
              <a:rPr lang="en-US" sz="2400" dirty="0" smtClean="0">
                <a:cs typeface="Times New Roman" pitchFamily="18" charset="0"/>
              </a:rPr>
              <a:t>(</a:t>
            </a:r>
            <a:r>
              <a:rPr lang="en-US" sz="2400" i="1" dirty="0" smtClean="0">
                <a:cs typeface="Times New Roman" pitchFamily="18" charset="0"/>
              </a:rPr>
              <a:t>I</a:t>
            </a:r>
            <a:r>
              <a:rPr lang="en-US" sz="2400" dirty="0" smtClean="0">
                <a:cs typeface="Times New Roman" pitchFamily="18" charset="0"/>
              </a:rPr>
              <a:t>,</a:t>
            </a:r>
            <a:r>
              <a:rPr lang="el-GR" sz="2400" dirty="0" smtClean="0">
                <a:cs typeface="Times New Roman" pitchFamily="18" charset="0"/>
              </a:rPr>
              <a:t>ε</a:t>
            </a:r>
            <a:r>
              <a:rPr lang="en-US" sz="2400" dirty="0" smtClean="0">
                <a:cs typeface="Times New Roman" pitchFamily="18" charset="0"/>
              </a:rPr>
              <a:t>,</a:t>
            </a:r>
            <a:r>
              <a:rPr lang="en-US" sz="2400" i="1" dirty="0" smtClean="0">
                <a:cs typeface="Times New Roman" pitchFamily="18" charset="0"/>
              </a:rPr>
              <a:t>t</a:t>
            </a:r>
            <a:r>
              <a:rPr lang="en-US" sz="2400" dirty="0" smtClean="0">
                <a:cs typeface="Times New Roman" pitchFamily="18" charset="0"/>
              </a:rPr>
              <a:t>)</a:t>
            </a:r>
            <a:r>
              <a:rPr lang="ru-RU" sz="2400" i="1" dirty="0" smtClean="0"/>
              <a:t> </a:t>
            </a:r>
            <a:r>
              <a:rPr lang="en-US" sz="2400" dirty="0" smtClean="0">
                <a:sym typeface="MT Extra" pitchFamily="18" charset="2"/>
              </a:rPr>
              <a:t>)</a:t>
            </a:r>
            <a:endParaRPr lang="ru-RU" sz="2400" dirty="0" smtClean="0">
              <a:sym typeface="MT Extra" pitchFamily="18" charset="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dirty="0" smtClean="0"/>
              <a:t>First Fit </a:t>
            </a:r>
            <a:endParaRPr lang="ru-RU" dirty="0" smtClean="0"/>
          </a:p>
        </p:txBody>
      </p:sp>
      <p:sp>
        <p:nvSpPr>
          <p:cNvPr id="12291" name="Rectangle 3"/>
          <p:cNvSpPr>
            <a:spLocks noGrp="1" noChangeArrowheads="1"/>
          </p:cNvSpPr>
          <p:nvPr>
            <p:ph type="body" idx="1"/>
          </p:nvPr>
        </p:nvSpPr>
        <p:spPr/>
        <p:txBody>
          <a:bodyPr/>
          <a:lstStyle/>
          <a:p>
            <a:pPr eaLnBrk="1" hangingPunct="1"/>
            <a:r>
              <a:rPr lang="en-US" dirty="0" smtClean="0"/>
              <a:t>Consider items in an arbitrary order</a:t>
            </a:r>
            <a:r>
              <a:rPr lang="ru-RU" dirty="0" smtClean="0"/>
              <a:t>. </a:t>
            </a:r>
            <a:r>
              <a:rPr lang="en-US" dirty="0" smtClean="0"/>
              <a:t>In this     </a:t>
            </a:r>
            <a:r>
              <a:rPr lang="en-US" i="1" dirty="0" err="1" smtClean="0"/>
              <a:t>i-</a:t>
            </a:r>
            <a:r>
              <a:rPr lang="en-US" dirty="0" err="1" smtClean="0"/>
              <a:t>th</a:t>
            </a:r>
            <a:r>
              <a:rPr lang="en-US" dirty="0" smtClean="0"/>
              <a:t> step, it has a list of partially packed bins, say</a:t>
            </a:r>
            <a:r>
              <a:rPr lang="ru-RU" dirty="0" smtClean="0"/>
              <a:t> </a:t>
            </a:r>
            <a:r>
              <a:rPr lang="en-US" i="1" dirty="0" smtClean="0"/>
              <a:t>B</a:t>
            </a:r>
            <a:r>
              <a:rPr lang="en-US" baseline="-25000" dirty="0" smtClean="0"/>
              <a:t>1</a:t>
            </a:r>
            <a:r>
              <a:rPr lang="en-US" dirty="0" smtClean="0"/>
              <a:t>,…, </a:t>
            </a:r>
            <a:r>
              <a:rPr lang="en-US" i="1" dirty="0" err="1" smtClean="0"/>
              <a:t>B</a:t>
            </a:r>
            <a:r>
              <a:rPr lang="en-US" i="1" baseline="-25000" dirty="0" err="1" smtClean="0"/>
              <a:t>k</a:t>
            </a:r>
            <a:r>
              <a:rPr lang="en-US" i="1" baseline="-25000" dirty="0" smtClean="0"/>
              <a:t> </a:t>
            </a:r>
            <a:r>
              <a:rPr lang="en-US" i="1" dirty="0" smtClean="0"/>
              <a:t>. </a:t>
            </a:r>
            <a:r>
              <a:rPr lang="en-US" dirty="0" smtClean="0"/>
              <a:t>It attempts to put the next item, </a:t>
            </a:r>
            <a:r>
              <a:rPr lang="en-US" i="1" dirty="0" err="1" smtClean="0"/>
              <a:t>a</a:t>
            </a:r>
            <a:r>
              <a:rPr lang="en-US" i="1" baseline="-25000" dirty="0" err="1" smtClean="0"/>
              <a:t>i</a:t>
            </a:r>
            <a:r>
              <a:rPr lang="en-US" dirty="0" smtClean="0"/>
              <a:t>, in one of these bins, in this order. If </a:t>
            </a:r>
            <a:r>
              <a:rPr lang="en-US" i="1" dirty="0" err="1" smtClean="0"/>
              <a:t>a</a:t>
            </a:r>
            <a:r>
              <a:rPr lang="en-US" i="1" baseline="-25000" dirty="0" err="1" smtClean="0"/>
              <a:t>i</a:t>
            </a:r>
            <a:r>
              <a:rPr lang="en-US" dirty="0" smtClean="0"/>
              <a:t> does not fit into any of these bins, it opens a new bin</a:t>
            </a:r>
            <a:r>
              <a:rPr lang="ru-RU" dirty="0" smtClean="0"/>
              <a:t> </a:t>
            </a:r>
            <a:r>
              <a:rPr lang="en-US" i="1" dirty="0" err="1" smtClean="0"/>
              <a:t>B</a:t>
            </a:r>
            <a:r>
              <a:rPr lang="en-US" i="1" baseline="-25000" dirty="0" err="1" smtClean="0"/>
              <a:t>k</a:t>
            </a:r>
            <a:r>
              <a:rPr lang="ru-RU" i="1" baseline="-25000" dirty="0" smtClean="0"/>
              <a:t>+</a:t>
            </a:r>
            <a:r>
              <a:rPr lang="ru-RU" baseline="-25000" dirty="0" smtClean="0"/>
              <a:t>1</a:t>
            </a:r>
            <a:r>
              <a:rPr lang="en-US" dirty="0" smtClean="0"/>
              <a:t>,</a:t>
            </a:r>
            <a:r>
              <a:rPr lang="ru-RU" dirty="0" smtClean="0"/>
              <a:t> </a:t>
            </a:r>
            <a:r>
              <a:rPr lang="en-US" dirty="0" smtClean="0"/>
              <a:t>and puts </a:t>
            </a:r>
            <a:r>
              <a:rPr lang="en-US" i="1" dirty="0" err="1" smtClean="0"/>
              <a:t>a</a:t>
            </a:r>
            <a:r>
              <a:rPr lang="en-US" i="1" baseline="-25000" dirty="0" err="1" smtClean="0"/>
              <a:t>i</a:t>
            </a:r>
            <a:r>
              <a:rPr lang="en-US" i="1" baseline="-25000" dirty="0" smtClean="0"/>
              <a:t> </a:t>
            </a:r>
            <a:r>
              <a:rPr lang="en-US" dirty="0" smtClean="0"/>
              <a:t>in it</a:t>
            </a:r>
            <a:r>
              <a:rPr lang="ru-RU" dirty="0" smtClean="0"/>
              <a:t>.</a:t>
            </a:r>
            <a:endParaRPr lang="ru-RU"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z="4000" dirty="0" smtClean="0"/>
              <a:t>Running time of the Core Algorithm</a:t>
            </a:r>
            <a:endParaRPr lang="ru-RU" sz="4000" dirty="0" smtClean="0"/>
          </a:p>
        </p:txBody>
      </p:sp>
      <p:sp>
        <p:nvSpPr>
          <p:cNvPr id="29699" name="Rectangle 3"/>
          <p:cNvSpPr>
            <a:spLocks noGrp="1" noChangeArrowheads="1"/>
          </p:cNvSpPr>
          <p:nvPr>
            <p:ph type="body" idx="1"/>
          </p:nvPr>
        </p:nvSpPr>
        <p:spPr>
          <a:xfrm>
            <a:off x="457200" y="1600200"/>
            <a:ext cx="8382000" cy="4525963"/>
          </a:xfrm>
        </p:spPr>
        <p:txBody>
          <a:bodyPr/>
          <a:lstStyle/>
          <a:p>
            <a:pPr eaLnBrk="1" hangingPunct="1"/>
            <a:r>
              <a:rPr lang="en-US" sz="2800" dirty="0" smtClean="0"/>
              <a:t>The number of distinct values of</a:t>
            </a:r>
            <a:r>
              <a:rPr lang="ru-RU" sz="2800" dirty="0" smtClean="0"/>
              <a:t> </a:t>
            </a:r>
            <a:r>
              <a:rPr lang="en-US" sz="2800" i="1" dirty="0" err="1" smtClean="0">
                <a:cs typeface="Times New Roman" pitchFamily="18" charset="0"/>
                <a:sym typeface="Symbol" pitchFamily="18" charset="2"/>
              </a:rPr>
              <a:t>p</a:t>
            </a:r>
            <a:r>
              <a:rPr lang="en-US" sz="2800" i="1" baseline="-25000" dirty="0" err="1" smtClean="0">
                <a:cs typeface="Times New Roman" pitchFamily="18" charset="0"/>
                <a:sym typeface="Symbol" pitchFamily="18" charset="2"/>
              </a:rPr>
              <a:t>j</a:t>
            </a:r>
            <a:r>
              <a:rPr lang="en-US" sz="2800" i="1" dirty="0" smtClean="0">
                <a:cs typeface="Times New Roman" pitchFamily="18" charset="0"/>
                <a:sym typeface="Symbol" pitchFamily="18" charset="2"/>
              </a:rPr>
              <a:t>′</a:t>
            </a:r>
            <a:r>
              <a:rPr lang="ru-RU" sz="2800" dirty="0" smtClean="0"/>
              <a:t> </a:t>
            </a:r>
            <a:r>
              <a:rPr lang="en-US" sz="2800" dirty="0" smtClean="0"/>
              <a:t>is</a:t>
            </a:r>
            <a:r>
              <a:rPr lang="ru-RU" sz="2800" dirty="0" smtClean="0"/>
              <a:t> </a:t>
            </a:r>
            <a:r>
              <a:rPr lang="en-US" sz="2800" i="1" dirty="0" smtClean="0"/>
              <a:t>k=</a:t>
            </a:r>
            <a:r>
              <a:rPr lang="ru-RU" sz="2800" i="1" dirty="0" smtClean="0"/>
              <a:t> </a:t>
            </a:r>
            <a:r>
              <a:rPr lang="en-US" sz="2800" dirty="0" smtClean="0">
                <a:sym typeface="Symbol" pitchFamily="18" charset="2"/>
              </a:rPr>
              <a:t>log</a:t>
            </a:r>
            <a:r>
              <a:rPr lang="en-US" sz="2800" baseline="-25000" dirty="0" smtClean="0">
                <a:sym typeface="Symbol" pitchFamily="18" charset="2"/>
              </a:rPr>
              <a:t>1+</a:t>
            </a:r>
            <a:r>
              <a:rPr lang="el-GR" sz="2800" baseline="-25000" dirty="0" smtClean="0">
                <a:cs typeface="Times New Roman" pitchFamily="18" charset="0"/>
                <a:sym typeface="Symbol" pitchFamily="18" charset="2"/>
              </a:rPr>
              <a:t>ε</a:t>
            </a:r>
            <a:r>
              <a:rPr lang="en-US" sz="2800" dirty="0" smtClean="0">
                <a:cs typeface="Times New Roman" pitchFamily="18" charset="0"/>
                <a:sym typeface="Symbol" pitchFamily="18" charset="2"/>
              </a:rPr>
              <a:t>1/</a:t>
            </a:r>
            <a:r>
              <a:rPr lang="el-GR" sz="2800" dirty="0" smtClean="0">
                <a:cs typeface="Times New Roman" pitchFamily="18" charset="0"/>
                <a:sym typeface="Symbol" pitchFamily="18" charset="2"/>
              </a:rPr>
              <a:t>ε</a:t>
            </a:r>
            <a:r>
              <a:rPr lang="en-US" sz="2800" dirty="0" smtClean="0">
                <a:sym typeface="Symbol" pitchFamily="18" charset="2"/>
              </a:rPr>
              <a:t>.</a:t>
            </a:r>
          </a:p>
          <a:p>
            <a:pPr eaLnBrk="1" hangingPunct="1"/>
            <a:r>
              <a:rPr lang="en-US" sz="2800" dirty="0" smtClean="0"/>
              <a:t>The running time of the Core Algorithm is the same  as the running time of the dynamic programming algorithm and is equal to</a:t>
            </a:r>
            <a:r>
              <a:rPr lang="ru-RU" sz="2800" dirty="0" smtClean="0"/>
              <a:t> </a:t>
            </a:r>
            <a:r>
              <a:rPr lang="en-US" sz="2800" i="1" dirty="0" smtClean="0"/>
              <a:t>O</a:t>
            </a:r>
            <a:r>
              <a:rPr lang="en-US" sz="2800" dirty="0" smtClean="0"/>
              <a:t>(</a:t>
            </a:r>
            <a:r>
              <a:rPr lang="en-US" sz="2800" i="1" dirty="0" smtClean="0"/>
              <a:t>n</a:t>
            </a:r>
            <a:r>
              <a:rPr lang="en-US" sz="2800" baseline="30000" dirty="0" smtClean="0"/>
              <a:t>2</a:t>
            </a:r>
            <a:r>
              <a:rPr lang="en-US" sz="2800" i="1" baseline="30000" dirty="0" smtClean="0"/>
              <a:t>k</a:t>
            </a:r>
            <a:r>
              <a:rPr lang="en-US" sz="2800" dirty="0" smtClean="0"/>
              <a:t>).</a:t>
            </a:r>
          </a:p>
          <a:p>
            <a:pPr eaLnBrk="1" hangingPunct="1"/>
            <a:r>
              <a:rPr lang="en-US" sz="2800" dirty="0" smtClean="0"/>
              <a:t>For any fixed</a:t>
            </a:r>
            <a:r>
              <a:rPr lang="ru-RU" sz="2800" dirty="0" smtClean="0"/>
              <a:t> </a:t>
            </a:r>
            <a:r>
              <a:rPr lang="el-GR" sz="2800" dirty="0" smtClean="0">
                <a:cs typeface="Times New Roman" pitchFamily="18" charset="0"/>
                <a:sym typeface="Symbol" pitchFamily="18" charset="2"/>
              </a:rPr>
              <a:t>ε</a:t>
            </a:r>
            <a:r>
              <a:rPr lang="ru-RU" sz="2800" dirty="0" smtClean="0">
                <a:cs typeface="Times New Roman" pitchFamily="18" charset="0"/>
                <a:sym typeface="Symbol" pitchFamily="18" charset="2"/>
              </a:rPr>
              <a:t> </a:t>
            </a:r>
            <a:r>
              <a:rPr lang="en-US" sz="2800" dirty="0" smtClean="0"/>
              <a:t>the running time of the Core Algorithm is polynomial in</a:t>
            </a:r>
            <a:r>
              <a:rPr lang="ru-RU" sz="2800" dirty="0" smtClean="0">
                <a:cs typeface="Times New Roman" pitchFamily="18" charset="0"/>
              </a:rPr>
              <a:t> </a:t>
            </a:r>
            <a:r>
              <a:rPr lang="en-US" sz="2800" i="1" dirty="0" smtClean="0"/>
              <a:t>n</a:t>
            </a:r>
            <a:r>
              <a:rPr lang="en-US" sz="2800" dirty="0" smtClean="0"/>
              <a: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z="4000" dirty="0" smtClean="0"/>
              <a:t>Lower bound</a:t>
            </a:r>
            <a:endParaRPr lang="ru-RU" sz="4000" dirty="0" smtClean="0"/>
          </a:p>
        </p:txBody>
      </p:sp>
      <p:sp>
        <p:nvSpPr>
          <p:cNvPr id="30723" name="Rectangle 3"/>
          <p:cNvSpPr>
            <a:spLocks noGrp="1" noChangeArrowheads="1"/>
          </p:cNvSpPr>
          <p:nvPr>
            <p:ph type="body" idx="1"/>
          </p:nvPr>
        </p:nvSpPr>
        <p:spPr/>
        <p:txBody>
          <a:bodyPr/>
          <a:lstStyle/>
          <a:p>
            <a:pPr eaLnBrk="1" hangingPunct="1"/>
            <a:endParaRPr lang="ru-RU" b="1" smtClean="0">
              <a:solidFill>
                <a:srgbClr val="CC3399"/>
              </a:solidFill>
            </a:endParaRPr>
          </a:p>
          <a:p>
            <a:pPr eaLnBrk="1" hangingPunct="1"/>
            <a:r>
              <a:rPr lang="ru-RU" sz="3600" b="1" smtClean="0">
                <a:solidFill>
                  <a:srgbClr val="CC3399"/>
                </a:solidFill>
              </a:rPr>
              <a:t>Лемма</a:t>
            </a:r>
            <a:r>
              <a:rPr lang="en-US" sz="3600" b="1" smtClean="0">
                <a:solidFill>
                  <a:srgbClr val="CC3399"/>
                </a:solidFill>
              </a:rPr>
              <a:t> 6.</a:t>
            </a:r>
            <a:r>
              <a:rPr lang="ru-RU" sz="3600" b="1" smtClean="0">
                <a:solidFill>
                  <a:srgbClr val="CC3399"/>
                </a:solidFill>
              </a:rPr>
              <a:t>7</a:t>
            </a:r>
          </a:p>
          <a:p>
            <a:pPr eaLnBrk="1" hangingPunct="1">
              <a:buFontTx/>
              <a:buNone/>
            </a:pPr>
            <a:r>
              <a:rPr lang="ru-RU" sz="2800" smtClean="0"/>
              <a:t>                        </a:t>
            </a:r>
            <a:r>
              <a:rPr lang="el-GR" smtClean="0">
                <a:cs typeface="Times New Roman" pitchFamily="18" charset="0"/>
              </a:rPr>
              <a:t>α</a:t>
            </a:r>
            <a:r>
              <a:rPr lang="en-US" smtClean="0">
                <a:cs typeface="Times New Roman" pitchFamily="18" charset="0"/>
              </a:rPr>
              <a:t>(</a:t>
            </a:r>
            <a:r>
              <a:rPr lang="en-US" i="1" smtClean="0">
                <a:cs typeface="Times New Roman" pitchFamily="18" charset="0"/>
              </a:rPr>
              <a:t>I</a:t>
            </a:r>
            <a:r>
              <a:rPr lang="en-US" smtClean="0">
                <a:cs typeface="Times New Roman" pitchFamily="18" charset="0"/>
              </a:rPr>
              <a:t>,</a:t>
            </a:r>
            <a:r>
              <a:rPr lang="el-GR" smtClean="0">
                <a:cs typeface="Times New Roman" pitchFamily="18" charset="0"/>
              </a:rPr>
              <a:t>ε</a:t>
            </a:r>
            <a:r>
              <a:rPr lang="en-US" smtClean="0">
                <a:cs typeface="Times New Roman" pitchFamily="18" charset="0"/>
              </a:rPr>
              <a:t>,</a:t>
            </a:r>
            <a:r>
              <a:rPr lang="en-US" i="1" smtClean="0">
                <a:cs typeface="Times New Roman" pitchFamily="18" charset="0"/>
              </a:rPr>
              <a:t>t</a:t>
            </a:r>
            <a:r>
              <a:rPr lang="en-US" smtClean="0">
                <a:cs typeface="Times New Roman" pitchFamily="18" charset="0"/>
              </a:rPr>
              <a:t>)</a:t>
            </a:r>
            <a:r>
              <a:rPr lang="ru-RU" smtClean="0">
                <a:cs typeface="Times New Roman" pitchFamily="18" charset="0"/>
              </a:rPr>
              <a:t> </a:t>
            </a:r>
            <a:r>
              <a:rPr lang="en-US" smtClean="0">
                <a:cs typeface="Times New Roman" pitchFamily="18" charset="0"/>
                <a:sym typeface="Symbol" pitchFamily="18" charset="2"/>
              </a:rPr>
              <a:t></a:t>
            </a:r>
            <a:r>
              <a:rPr lang="ru-RU" smtClean="0">
                <a:cs typeface="Times New Roman" pitchFamily="18" charset="0"/>
                <a:sym typeface="Symbol" pitchFamily="18" charset="2"/>
              </a:rPr>
              <a:t> </a:t>
            </a:r>
            <a:r>
              <a:rPr lang="en-US" smtClean="0">
                <a:cs typeface="Times New Roman" pitchFamily="18" charset="0"/>
                <a:sym typeface="Symbol" pitchFamily="18" charset="2"/>
              </a:rPr>
              <a:t>bins</a:t>
            </a:r>
            <a:r>
              <a:rPr lang="en-US" smtClean="0">
                <a:cs typeface="Times New Roman" pitchFamily="18" charset="0"/>
              </a:rPr>
              <a:t>(</a:t>
            </a:r>
            <a:r>
              <a:rPr lang="en-US" i="1" smtClean="0">
                <a:cs typeface="Times New Roman" pitchFamily="18" charset="0"/>
              </a:rPr>
              <a:t>I</a:t>
            </a:r>
            <a:r>
              <a:rPr lang="en-US" smtClean="0">
                <a:cs typeface="Times New Roman" pitchFamily="18" charset="0"/>
              </a:rPr>
              <a:t>,</a:t>
            </a:r>
            <a:r>
              <a:rPr lang="en-US" i="1" smtClean="0">
                <a:cs typeface="Times New Roman" pitchFamily="18" charset="0"/>
              </a:rPr>
              <a:t>t</a:t>
            </a:r>
            <a:r>
              <a:rPr lang="en-US" smtClean="0">
                <a:cs typeface="Times New Roman" pitchFamily="18" charset="0"/>
              </a:rPr>
              <a:t>)</a:t>
            </a:r>
            <a:r>
              <a:rPr lang="ru-RU" smtClean="0">
                <a:cs typeface="Times New Roman" pitchFamily="18" charset="0"/>
                <a:sym typeface="Symbol" pitchFamily="18" charset="2"/>
              </a:rPr>
              <a:t>. </a:t>
            </a:r>
            <a:endParaRPr lang="en-US" smtClean="0">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dirty="0" smtClean="0"/>
              <a:t>Proof</a:t>
            </a:r>
            <a:endParaRPr lang="ru-RU" dirty="0" smtClean="0"/>
          </a:p>
        </p:txBody>
      </p:sp>
      <p:sp>
        <p:nvSpPr>
          <p:cNvPr id="31747" name="Rectangle 3"/>
          <p:cNvSpPr>
            <a:spLocks noGrp="1" noChangeArrowheads="1"/>
          </p:cNvSpPr>
          <p:nvPr>
            <p:ph type="body" idx="1"/>
          </p:nvPr>
        </p:nvSpPr>
        <p:spPr/>
        <p:txBody>
          <a:bodyPr/>
          <a:lstStyle/>
          <a:p>
            <a:pPr eaLnBrk="1" hangingPunct="1"/>
            <a:r>
              <a:rPr lang="en-US" sz="2400" dirty="0" smtClean="0"/>
              <a:t>If the algorithm does not open any new bins for the small objects, then the assertion clearly holds since the rounded down pieces have been packed optimally in bins of size </a:t>
            </a:r>
            <a:r>
              <a:rPr lang="en-US" sz="2400" i="1" dirty="0" smtClean="0"/>
              <a:t>t</a:t>
            </a:r>
            <a:r>
              <a:rPr lang="en-US" sz="2400" dirty="0" smtClean="0"/>
              <a:t>. It follows that at least </a:t>
            </a:r>
            <a:r>
              <a:rPr lang="el-GR" sz="2400" dirty="0" smtClean="0">
                <a:cs typeface="Times New Roman" pitchFamily="18" charset="0"/>
              </a:rPr>
              <a:t>α</a:t>
            </a:r>
            <a:r>
              <a:rPr lang="en-US" sz="2400" dirty="0" smtClean="0">
                <a:cs typeface="Times New Roman" pitchFamily="18" charset="0"/>
              </a:rPr>
              <a:t>(</a:t>
            </a:r>
            <a:r>
              <a:rPr lang="en-US" sz="2400" i="1" dirty="0" smtClean="0">
                <a:cs typeface="Times New Roman" pitchFamily="18" charset="0"/>
              </a:rPr>
              <a:t>I</a:t>
            </a:r>
            <a:r>
              <a:rPr lang="en-US" sz="2400" dirty="0" smtClean="0">
                <a:cs typeface="Times New Roman" pitchFamily="18" charset="0"/>
              </a:rPr>
              <a:t>,</a:t>
            </a:r>
            <a:r>
              <a:rPr lang="el-GR" sz="2400" dirty="0" smtClean="0">
                <a:cs typeface="Times New Roman" pitchFamily="18" charset="0"/>
              </a:rPr>
              <a:t>ε</a:t>
            </a:r>
            <a:r>
              <a:rPr lang="en-US" sz="2400" dirty="0" smtClean="0">
                <a:cs typeface="Times New Roman" pitchFamily="18" charset="0"/>
              </a:rPr>
              <a:t>,</a:t>
            </a:r>
            <a:r>
              <a:rPr lang="en-US" sz="2400" i="1" dirty="0" smtClean="0">
                <a:cs typeface="Times New Roman" pitchFamily="18" charset="0"/>
              </a:rPr>
              <a:t>t</a:t>
            </a:r>
            <a:r>
              <a:rPr lang="en-US" sz="2400" dirty="0" smtClean="0">
                <a:cs typeface="Times New Roman" pitchFamily="18" charset="0"/>
              </a:rPr>
              <a:t>)</a:t>
            </a:r>
            <a:r>
              <a:rPr lang="ru-RU" sz="2400" dirty="0" smtClean="0">
                <a:cs typeface="Times New Roman" pitchFamily="18" charset="0"/>
              </a:rPr>
              <a:t> </a:t>
            </a:r>
            <a:r>
              <a:rPr lang="en-US" sz="2400" dirty="0" smtClean="0">
                <a:cs typeface="Times New Roman" pitchFamily="18" charset="0"/>
              </a:rPr>
              <a:t>bins is required</a:t>
            </a:r>
            <a:r>
              <a:rPr lang="ru-RU" sz="2400" dirty="0" smtClean="0">
                <a:cs typeface="Times New Roman" pitchFamily="18" charset="0"/>
              </a:rPr>
              <a:t>.</a:t>
            </a:r>
            <a:endParaRPr lang="en-US" sz="2400" dirty="0" smtClean="0"/>
          </a:p>
          <a:p>
            <a:pPr eaLnBrk="1" hangingPunct="1"/>
            <a:r>
              <a:rPr lang="en-US" sz="2400" dirty="0" smtClean="0"/>
              <a:t>In the other case</a:t>
            </a:r>
            <a:r>
              <a:rPr lang="ru-RU" sz="2400" dirty="0" smtClean="0"/>
              <a:t>, </a:t>
            </a:r>
            <a:r>
              <a:rPr lang="en-US" sz="2400" dirty="0" smtClean="0"/>
              <a:t>all but the last bin are packed at least to the extent of</a:t>
            </a:r>
            <a:r>
              <a:rPr lang="ru-RU" sz="2400" dirty="0" smtClean="0"/>
              <a:t> </a:t>
            </a:r>
            <a:r>
              <a:rPr lang="en-US" sz="2400" i="1" dirty="0" smtClean="0"/>
              <a:t>t</a:t>
            </a:r>
            <a:r>
              <a:rPr lang="ru-RU" sz="2400" dirty="0" smtClean="0">
                <a:cs typeface="Times New Roman" pitchFamily="18" charset="0"/>
              </a:rPr>
              <a:t>.</a:t>
            </a:r>
            <a:r>
              <a:rPr lang="en-US" sz="2400" dirty="0" smtClean="0">
                <a:cs typeface="Times New Roman" pitchFamily="18" charset="0"/>
              </a:rPr>
              <a:t> </a:t>
            </a:r>
            <a:r>
              <a:rPr lang="en-US" sz="2400" dirty="0" smtClean="0">
                <a:cs typeface="Times New Roman" pitchFamily="18" charset="0"/>
              </a:rPr>
              <a:t>It follows that the total size of objects greater           than </a:t>
            </a:r>
            <a:r>
              <a:rPr lang="en-US" sz="2400" i="1" dirty="0" smtClean="0">
                <a:cs typeface="Times New Roman" pitchFamily="18" charset="0"/>
              </a:rPr>
              <a:t>t</a:t>
            </a:r>
            <a:r>
              <a:rPr lang="ru-RU" sz="2400" i="1" dirty="0" smtClean="0">
                <a:cs typeface="Times New Roman" pitchFamily="18" charset="0"/>
              </a:rPr>
              <a:t> </a:t>
            </a:r>
            <a:r>
              <a:rPr lang="en-US" sz="2400" dirty="0" smtClean="0">
                <a:cs typeface="Times New Roman" pitchFamily="18" charset="0"/>
              </a:rPr>
              <a:t>(</a:t>
            </a:r>
            <a:r>
              <a:rPr lang="el-GR" sz="2400" dirty="0" smtClean="0">
                <a:cs typeface="Times New Roman" pitchFamily="18" charset="0"/>
              </a:rPr>
              <a:t>α</a:t>
            </a:r>
            <a:r>
              <a:rPr lang="en-US" sz="2400" dirty="0" smtClean="0">
                <a:cs typeface="Times New Roman" pitchFamily="18" charset="0"/>
              </a:rPr>
              <a:t>(</a:t>
            </a:r>
            <a:r>
              <a:rPr lang="en-US" sz="2400" i="1" dirty="0" smtClean="0">
                <a:cs typeface="Times New Roman" pitchFamily="18" charset="0"/>
              </a:rPr>
              <a:t>I</a:t>
            </a:r>
            <a:r>
              <a:rPr lang="en-US" sz="2400" dirty="0" smtClean="0">
                <a:cs typeface="Times New Roman" pitchFamily="18" charset="0"/>
              </a:rPr>
              <a:t>,</a:t>
            </a:r>
            <a:r>
              <a:rPr lang="el-GR" sz="2400" dirty="0" smtClean="0">
                <a:cs typeface="Times New Roman" pitchFamily="18" charset="0"/>
              </a:rPr>
              <a:t>ε</a:t>
            </a:r>
            <a:r>
              <a:rPr lang="en-US" sz="2400" dirty="0" smtClean="0">
                <a:cs typeface="Times New Roman" pitchFamily="18" charset="0"/>
              </a:rPr>
              <a:t>,</a:t>
            </a:r>
            <a:r>
              <a:rPr lang="en-US" sz="2400" i="1" dirty="0" smtClean="0">
                <a:cs typeface="Times New Roman" pitchFamily="18" charset="0"/>
              </a:rPr>
              <a:t>t</a:t>
            </a:r>
            <a:r>
              <a:rPr lang="en-US" sz="2400" dirty="0" smtClean="0">
                <a:cs typeface="Times New Roman" pitchFamily="18" charset="0"/>
              </a:rPr>
              <a:t>)</a:t>
            </a:r>
            <a:r>
              <a:rPr lang="ru-RU" sz="2400" dirty="0" smtClean="0">
                <a:cs typeface="Times New Roman" pitchFamily="18" charset="0"/>
              </a:rPr>
              <a:t> –</a:t>
            </a:r>
            <a:r>
              <a:rPr lang="en-US" sz="2400" dirty="0" smtClean="0">
                <a:cs typeface="Times New Roman" pitchFamily="18" charset="0"/>
              </a:rPr>
              <a:t>1).</a:t>
            </a:r>
            <a:r>
              <a:rPr lang="en-US" sz="2400" dirty="0" smtClean="0">
                <a:cs typeface="Times New Roman" pitchFamily="18" charset="0"/>
              </a:rPr>
              <a:t> Hence, the optimal packing of </a:t>
            </a:r>
            <a:r>
              <a:rPr lang="en-US" sz="2400" i="1" dirty="0" smtClean="0">
                <a:cs typeface="Times New Roman" pitchFamily="18" charset="0"/>
              </a:rPr>
              <a:t>I</a:t>
            </a:r>
            <a:r>
              <a:rPr lang="en-US" sz="2400" dirty="0" smtClean="0">
                <a:cs typeface="Times New Roman" pitchFamily="18" charset="0"/>
              </a:rPr>
              <a:t> in bins of size </a:t>
            </a:r>
            <a:r>
              <a:rPr lang="en-US" sz="2400" i="1" dirty="0" smtClean="0">
                <a:cs typeface="Times New Roman" pitchFamily="18" charset="0"/>
              </a:rPr>
              <a:t>t</a:t>
            </a:r>
            <a:r>
              <a:rPr lang="en-US" sz="2400" dirty="0" smtClean="0">
                <a:cs typeface="Times New Roman" pitchFamily="18" charset="0"/>
              </a:rPr>
              <a:t> must</a:t>
            </a:r>
            <a:r>
              <a:rPr lang="ru-RU" sz="2400" dirty="0" smtClean="0">
                <a:cs typeface="Times New Roman" pitchFamily="18" charset="0"/>
              </a:rPr>
              <a:t> </a:t>
            </a:r>
            <a:r>
              <a:rPr lang="en-US" sz="2400" dirty="0" smtClean="0">
                <a:cs typeface="Times New Roman" pitchFamily="18" charset="0"/>
              </a:rPr>
              <a:t>also use at least </a:t>
            </a:r>
            <a:r>
              <a:rPr lang="el-GR" sz="2400" dirty="0" smtClean="0">
                <a:cs typeface="Times New Roman" pitchFamily="18" charset="0"/>
              </a:rPr>
              <a:t>α</a:t>
            </a:r>
            <a:r>
              <a:rPr lang="en-US" sz="2400" dirty="0" smtClean="0">
                <a:cs typeface="Times New Roman" pitchFamily="18" charset="0"/>
              </a:rPr>
              <a:t>(</a:t>
            </a:r>
            <a:r>
              <a:rPr lang="en-US" sz="2400" i="1" dirty="0" smtClean="0">
                <a:cs typeface="Times New Roman" pitchFamily="18" charset="0"/>
              </a:rPr>
              <a:t>I</a:t>
            </a:r>
            <a:r>
              <a:rPr lang="en-US" sz="2400" dirty="0" smtClean="0">
                <a:cs typeface="Times New Roman" pitchFamily="18" charset="0"/>
              </a:rPr>
              <a:t>,</a:t>
            </a:r>
            <a:r>
              <a:rPr lang="el-GR" sz="2400" dirty="0" smtClean="0">
                <a:cs typeface="Times New Roman" pitchFamily="18" charset="0"/>
              </a:rPr>
              <a:t>ε</a:t>
            </a:r>
            <a:r>
              <a:rPr lang="en-US" sz="2400" dirty="0" smtClean="0">
                <a:cs typeface="Times New Roman" pitchFamily="18" charset="0"/>
              </a:rPr>
              <a:t>,</a:t>
            </a:r>
            <a:r>
              <a:rPr lang="en-US" sz="2400" i="1" dirty="0" smtClean="0">
                <a:cs typeface="Times New Roman" pitchFamily="18" charset="0"/>
              </a:rPr>
              <a:t>t</a:t>
            </a:r>
            <a:r>
              <a:rPr lang="en-US" sz="2400" dirty="0" smtClean="0">
                <a:cs typeface="Times New Roman" pitchFamily="18" charset="0"/>
              </a:rPr>
              <a:t>)</a:t>
            </a:r>
            <a:r>
              <a:rPr lang="ru-RU" sz="2400" dirty="0" smtClean="0">
                <a:cs typeface="Times New Roman" pitchFamily="18" charset="0"/>
              </a:rPr>
              <a:t> </a:t>
            </a:r>
            <a:r>
              <a:rPr lang="en-US" sz="2400" dirty="0" smtClean="0">
                <a:cs typeface="Times New Roman" pitchFamily="18" charset="0"/>
              </a:rPr>
              <a:t>bins</a:t>
            </a:r>
            <a:r>
              <a:rPr lang="ru-RU" sz="2400" dirty="0" smtClean="0">
                <a:cs typeface="Times New Roman" pitchFamily="18" charset="0"/>
              </a:rPr>
              <a:t>.</a:t>
            </a:r>
            <a:endParaRPr lang="ru-RU" sz="2400" dirty="0" smtClean="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z="4000" dirty="0" smtClean="0"/>
              <a:t>Lower bound on makespan</a:t>
            </a:r>
            <a:endParaRPr lang="ru-RU" sz="4000" dirty="0" smtClean="0"/>
          </a:p>
        </p:txBody>
      </p:sp>
      <p:sp>
        <p:nvSpPr>
          <p:cNvPr id="141315" name="Rectangle 3"/>
          <p:cNvSpPr>
            <a:spLocks noGrp="1" noChangeArrowheads="1"/>
          </p:cNvSpPr>
          <p:nvPr>
            <p:ph type="body" idx="1"/>
          </p:nvPr>
        </p:nvSpPr>
        <p:spPr/>
        <p:txBody>
          <a:bodyPr/>
          <a:lstStyle/>
          <a:p>
            <a:pPr eaLnBrk="1" hangingPunct="1"/>
            <a:r>
              <a:rPr lang="en-US" sz="3600" b="1" dirty="0" smtClean="0">
                <a:solidFill>
                  <a:srgbClr val="CC3399"/>
                </a:solidFill>
              </a:rPr>
              <a:t>Corollary </a:t>
            </a:r>
            <a:r>
              <a:rPr lang="en-US" sz="3600" b="1" dirty="0" smtClean="0">
                <a:solidFill>
                  <a:srgbClr val="CC3399"/>
                </a:solidFill>
              </a:rPr>
              <a:t>6.</a:t>
            </a:r>
            <a:r>
              <a:rPr lang="ru-RU" sz="3600" b="1" dirty="0" smtClean="0">
                <a:solidFill>
                  <a:srgbClr val="CC3399"/>
                </a:solidFill>
              </a:rPr>
              <a:t>8</a:t>
            </a:r>
          </a:p>
          <a:p>
            <a:pPr eaLnBrk="1" hangingPunct="1">
              <a:buFontTx/>
              <a:buNone/>
            </a:pPr>
            <a:r>
              <a:rPr lang="ru-RU" dirty="0" smtClean="0"/>
              <a:t>       </a:t>
            </a:r>
            <a:r>
              <a:rPr lang="en-US" dirty="0" smtClean="0"/>
              <a:t>min{</a:t>
            </a:r>
            <a:r>
              <a:rPr lang="en-US" i="1" dirty="0" smtClean="0"/>
              <a:t>t</a:t>
            </a:r>
            <a:r>
              <a:rPr lang="en-US" dirty="0" smtClean="0"/>
              <a:t>: </a:t>
            </a:r>
            <a:r>
              <a:rPr lang="el-GR" sz="3600" dirty="0" smtClean="0">
                <a:cs typeface="Times New Roman" pitchFamily="18" charset="0"/>
              </a:rPr>
              <a:t>α</a:t>
            </a:r>
            <a:r>
              <a:rPr lang="en-US" sz="3600" dirty="0" smtClean="0">
                <a:cs typeface="Times New Roman" pitchFamily="18" charset="0"/>
              </a:rPr>
              <a:t>(</a:t>
            </a:r>
            <a:r>
              <a:rPr lang="en-US" sz="3600" i="1" dirty="0" smtClean="0">
                <a:cs typeface="Times New Roman" pitchFamily="18" charset="0"/>
              </a:rPr>
              <a:t>I</a:t>
            </a:r>
            <a:r>
              <a:rPr lang="en-US" sz="3600" dirty="0" smtClean="0">
                <a:cs typeface="Times New Roman" pitchFamily="18" charset="0"/>
              </a:rPr>
              <a:t>,</a:t>
            </a:r>
            <a:r>
              <a:rPr lang="el-GR" sz="3600" dirty="0" smtClean="0">
                <a:cs typeface="Times New Roman" pitchFamily="18" charset="0"/>
              </a:rPr>
              <a:t>ε</a:t>
            </a:r>
            <a:r>
              <a:rPr lang="en-US" sz="3600" dirty="0" smtClean="0">
                <a:cs typeface="Times New Roman" pitchFamily="18" charset="0"/>
              </a:rPr>
              <a:t>,</a:t>
            </a:r>
            <a:r>
              <a:rPr lang="en-US" sz="3600" i="1" dirty="0" smtClean="0">
                <a:cs typeface="Times New Roman" pitchFamily="18" charset="0"/>
              </a:rPr>
              <a:t>t</a:t>
            </a:r>
            <a:r>
              <a:rPr lang="en-US" sz="3600" dirty="0" smtClean="0">
                <a:cs typeface="Times New Roman" pitchFamily="18" charset="0"/>
              </a:rPr>
              <a:t>)</a:t>
            </a:r>
            <a:r>
              <a:rPr lang="ru-RU" sz="3600" dirty="0" smtClean="0">
                <a:cs typeface="Times New Roman" pitchFamily="18" charset="0"/>
              </a:rPr>
              <a:t> </a:t>
            </a:r>
            <a:r>
              <a:rPr lang="en-US" sz="3600" dirty="0" smtClean="0">
                <a:cs typeface="Times New Roman" pitchFamily="18" charset="0"/>
                <a:sym typeface="Symbol" pitchFamily="18" charset="2"/>
              </a:rPr>
              <a:t></a:t>
            </a:r>
            <a:r>
              <a:rPr lang="ru-RU" sz="3600" dirty="0" smtClean="0">
                <a:cs typeface="Times New Roman" pitchFamily="18" charset="0"/>
                <a:sym typeface="Symbol" pitchFamily="18" charset="2"/>
              </a:rPr>
              <a:t> </a:t>
            </a:r>
            <a:r>
              <a:rPr lang="en-US" sz="3600" i="1" dirty="0" smtClean="0">
                <a:cs typeface="Times New Roman" pitchFamily="18" charset="0"/>
                <a:sym typeface="Symbol" pitchFamily="18" charset="2"/>
              </a:rPr>
              <a:t>m</a:t>
            </a:r>
            <a:r>
              <a:rPr lang="en-US" sz="3600" dirty="0" smtClean="0">
                <a:cs typeface="Times New Roman" pitchFamily="18" charset="0"/>
                <a:sym typeface="Symbol" pitchFamily="18" charset="2"/>
              </a:rPr>
              <a:t> }  </a:t>
            </a:r>
            <a:r>
              <a:rPr lang="en-US" sz="3600" i="1" dirty="0" smtClean="0">
                <a:cs typeface="Times New Roman" pitchFamily="18" charset="0"/>
                <a:sym typeface="Symbol" pitchFamily="18" charset="2"/>
              </a:rPr>
              <a:t>OPT</a:t>
            </a:r>
            <a:r>
              <a:rPr lang="ru-RU" dirty="0" smtClean="0">
                <a:cs typeface="Times New Roman" pitchFamily="18" charset="0"/>
                <a:sym typeface="Symbol" pitchFamily="18" charset="2"/>
              </a:rPr>
              <a:t>. </a:t>
            </a:r>
            <a:endParaRPr lang="en-US" dirty="0" smtClean="0">
              <a:cs typeface="Times New Roman" pitchFamily="18" charset="0"/>
              <a:sym typeface="Symbol" pitchFamily="18" charset="2"/>
            </a:endParaRPr>
          </a:p>
          <a:p>
            <a:pPr eaLnBrk="1" hangingPunct="1">
              <a:buFontTx/>
              <a:buNone/>
            </a:pPr>
            <a:endParaRPr lang="en-US" sz="2800" dirty="0" smtClean="0"/>
          </a:p>
          <a:p>
            <a:pPr eaLnBrk="1" hangingPunct="1">
              <a:buFontTx/>
              <a:buNone/>
            </a:pPr>
            <a:r>
              <a:rPr lang="en-US" sz="2800" dirty="0" smtClean="0"/>
              <a:t>Proof.</a:t>
            </a:r>
            <a:endParaRPr lang="en-US" sz="2800" dirty="0" smtClean="0"/>
          </a:p>
          <a:p>
            <a:pPr eaLnBrk="1" hangingPunct="1">
              <a:buFontTx/>
              <a:buNone/>
            </a:pPr>
            <a:r>
              <a:rPr lang="en-US" sz="2800" dirty="0" smtClean="0"/>
              <a:t> </a:t>
            </a:r>
            <a:r>
              <a:rPr lang="en-US" sz="2800" i="1" dirty="0" smtClean="0">
                <a:cs typeface="Times New Roman" pitchFamily="18" charset="0"/>
                <a:sym typeface="Symbol" pitchFamily="18" charset="2"/>
              </a:rPr>
              <a:t>OPT = </a:t>
            </a:r>
            <a:r>
              <a:rPr lang="en-US" sz="2800" dirty="0" smtClean="0"/>
              <a:t>min{</a:t>
            </a:r>
            <a:r>
              <a:rPr lang="en-US" sz="2800" i="1" dirty="0" smtClean="0"/>
              <a:t>t</a:t>
            </a:r>
            <a:r>
              <a:rPr lang="en-US" sz="2800" dirty="0" smtClean="0"/>
              <a:t>: </a:t>
            </a:r>
            <a:r>
              <a:rPr lang="en-US" sz="2800" dirty="0" smtClean="0">
                <a:cs typeface="Times New Roman" pitchFamily="18" charset="0"/>
              </a:rPr>
              <a:t>bins(</a:t>
            </a:r>
            <a:r>
              <a:rPr lang="en-US" sz="2800" i="1" dirty="0" err="1" smtClean="0">
                <a:cs typeface="Times New Roman" pitchFamily="18" charset="0"/>
              </a:rPr>
              <a:t>I</a:t>
            </a:r>
            <a:r>
              <a:rPr lang="en-US" sz="2800" dirty="0" err="1" smtClean="0">
                <a:cs typeface="Times New Roman" pitchFamily="18" charset="0"/>
              </a:rPr>
              <a:t>,</a:t>
            </a:r>
            <a:r>
              <a:rPr lang="en-US" sz="2800" i="1" dirty="0" err="1" smtClean="0">
                <a:cs typeface="Times New Roman" pitchFamily="18" charset="0"/>
              </a:rPr>
              <a:t>t</a:t>
            </a:r>
            <a:r>
              <a:rPr lang="en-US" sz="2800" dirty="0" smtClean="0">
                <a:cs typeface="Times New Roman" pitchFamily="18" charset="0"/>
              </a:rPr>
              <a:t>)</a:t>
            </a:r>
            <a:r>
              <a:rPr lang="ru-RU" sz="2800" dirty="0" smtClean="0">
                <a:cs typeface="Times New Roman" pitchFamily="18" charset="0"/>
              </a:rPr>
              <a:t> </a:t>
            </a:r>
            <a:r>
              <a:rPr lang="en-US" sz="2800" dirty="0" smtClean="0">
                <a:cs typeface="Times New Roman" pitchFamily="18" charset="0"/>
                <a:sym typeface="Symbol" pitchFamily="18" charset="2"/>
              </a:rPr>
              <a:t></a:t>
            </a:r>
            <a:r>
              <a:rPr lang="ru-RU" sz="2800" dirty="0" smtClean="0">
                <a:cs typeface="Times New Roman" pitchFamily="18" charset="0"/>
                <a:sym typeface="Symbol" pitchFamily="18" charset="2"/>
              </a:rPr>
              <a:t> </a:t>
            </a:r>
            <a:r>
              <a:rPr lang="en-US" sz="2800" i="1" dirty="0" smtClean="0">
                <a:cs typeface="Times New Roman" pitchFamily="18" charset="0"/>
                <a:sym typeface="Symbol" pitchFamily="18" charset="2"/>
              </a:rPr>
              <a:t>m</a:t>
            </a:r>
            <a:r>
              <a:rPr lang="en-US" sz="2800" dirty="0" smtClean="0">
                <a:cs typeface="Times New Roman" pitchFamily="18" charset="0"/>
                <a:sym typeface="Symbol" pitchFamily="18" charset="2"/>
              </a:rPr>
              <a:t>}.</a:t>
            </a:r>
          </a:p>
          <a:p>
            <a:pPr eaLnBrk="1" hangingPunct="1">
              <a:buFontTx/>
              <a:buNone/>
            </a:pPr>
            <a:r>
              <a:rPr lang="ru-RU" sz="2800" dirty="0" smtClean="0">
                <a:cs typeface="Times New Roman" pitchFamily="18" charset="0"/>
                <a:sym typeface="Symbol" pitchFamily="18" charset="2"/>
              </a:rPr>
              <a:t> </a:t>
            </a:r>
            <a:r>
              <a:rPr lang="en-US" sz="2800" dirty="0" smtClean="0">
                <a:cs typeface="Times New Roman" pitchFamily="18" charset="0"/>
                <a:sym typeface="Symbol" pitchFamily="18" charset="2"/>
              </a:rPr>
              <a:t>Lemma </a:t>
            </a:r>
            <a:r>
              <a:rPr lang="ru-RU" sz="2800" dirty="0" smtClean="0">
                <a:cs typeface="Times New Roman" pitchFamily="18" charset="0"/>
                <a:sym typeface="Symbol" pitchFamily="18" charset="2"/>
              </a:rPr>
              <a:t>6.7 </a:t>
            </a:r>
            <a:r>
              <a:rPr lang="en-US" sz="2800" dirty="0" smtClean="0">
                <a:cs typeface="Times New Roman" pitchFamily="18" charset="0"/>
                <a:sym typeface="Symbol" pitchFamily="18" charset="2"/>
              </a:rPr>
              <a:t>implies that for every</a:t>
            </a:r>
            <a:r>
              <a:rPr lang="ru-RU" sz="2800" dirty="0" smtClean="0">
                <a:cs typeface="Times New Roman" pitchFamily="18" charset="0"/>
                <a:sym typeface="Symbol" pitchFamily="18" charset="2"/>
              </a:rPr>
              <a:t> </a:t>
            </a:r>
            <a:r>
              <a:rPr lang="en-US" sz="2800" i="1" dirty="0" smtClean="0">
                <a:cs typeface="Times New Roman" pitchFamily="18" charset="0"/>
                <a:sym typeface="Symbol" pitchFamily="18" charset="2"/>
              </a:rPr>
              <a:t>t</a:t>
            </a:r>
            <a:r>
              <a:rPr lang="en-US" sz="2800" dirty="0" smtClean="0">
                <a:cs typeface="Times New Roman" pitchFamily="18" charset="0"/>
                <a:sym typeface="Symbol" pitchFamily="18" charset="2"/>
              </a:rPr>
              <a:t>: </a:t>
            </a:r>
            <a:r>
              <a:rPr lang="el-GR" sz="2800" dirty="0" smtClean="0">
                <a:cs typeface="Times New Roman" pitchFamily="18" charset="0"/>
              </a:rPr>
              <a:t>α</a:t>
            </a:r>
            <a:r>
              <a:rPr lang="en-US" sz="2800" dirty="0" smtClean="0">
                <a:cs typeface="Times New Roman" pitchFamily="18" charset="0"/>
              </a:rPr>
              <a:t>(</a:t>
            </a:r>
            <a:r>
              <a:rPr lang="en-US" sz="2800" i="1" dirty="0" smtClean="0">
                <a:cs typeface="Times New Roman" pitchFamily="18" charset="0"/>
              </a:rPr>
              <a:t>I</a:t>
            </a:r>
            <a:r>
              <a:rPr lang="en-US" sz="2800" dirty="0" smtClean="0">
                <a:cs typeface="Times New Roman" pitchFamily="18" charset="0"/>
              </a:rPr>
              <a:t>,</a:t>
            </a:r>
            <a:r>
              <a:rPr lang="el-GR" sz="2800" dirty="0" smtClean="0">
                <a:cs typeface="Times New Roman" pitchFamily="18" charset="0"/>
              </a:rPr>
              <a:t>ε</a:t>
            </a:r>
            <a:r>
              <a:rPr lang="en-US" sz="2800" dirty="0" smtClean="0">
                <a:cs typeface="Times New Roman" pitchFamily="18" charset="0"/>
              </a:rPr>
              <a:t>,</a:t>
            </a:r>
            <a:r>
              <a:rPr lang="en-US" sz="2800" i="1" dirty="0" smtClean="0">
                <a:cs typeface="Times New Roman" pitchFamily="18" charset="0"/>
              </a:rPr>
              <a:t>t</a:t>
            </a:r>
            <a:r>
              <a:rPr lang="en-US" sz="2800" dirty="0" smtClean="0">
                <a:cs typeface="Times New Roman" pitchFamily="18" charset="0"/>
              </a:rPr>
              <a:t>)</a:t>
            </a:r>
            <a:r>
              <a:rPr lang="ru-RU" sz="2800" dirty="0" smtClean="0">
                <a:cs typeface="Times New Roman" pitchFamily="18" charset="0"/>
              </a:rPr>
              <a:t> </a:t>
            </a:r>
            <a:r>
              <a:rPr lang="en-US" sz="2800" dirty="0" smtClean="0">
                <a:cs typeface="Times New Roman" pitchFamily="18" charset="0"/>
                <a:sym typeface="Symbol" pitchFamily="18" charset="2"/>
              </a:rPr>
              <a:t></a:t>
            </a:r>
            <a:r>
              <a:rPr lang="ru-RU" sz="2800" dirty="0" smtClean="0">
                <a:cs typeface="Times New Roman" pitchFamily="18" charset="0"/>
                <a:sym typeface="Symbol" pitchFamily="18" charset="2"/>
              </a:rPr>
              <a:t> </a:t>
            </a:r>
            <a:r>
              <a:rPr lang="en-US" sz="2800" dirty="0" smtClean="0">
                <a:cs typeface="Times New Roman" pitchFamily="18" charset="0"/>
                <a:sym typeface="Symbol" pitchFamily="18" charset="2"/>
              </a:rPr>
              <a:t>bins</a:t>
            </a:r>
            <a:r>
              <a:rPr lang="en-US" sz="2800" dirty="0" smtClean="0">
                <a:cs typeface="Times New Roman" pitchFamily="18" charset="0"/>
              </a:rPr>
              <a:t>(</a:t>
            </a:r>
            <a:r>
              <a:rPr lang="en-US" sz="2800" i="1" dirty="0" err="1" smtClean="0">
                <a:cs typeface="Times New Roman" pitchFamily="18" charset="0"/>
              </a:rPr>
              <a:t>I</a:t>
            </a:r>
            <a:r>
              <a:rPr lang="en-US" sz="2800" dirty="0" err="1" smtClean="0">
                <a:cs typeface="Times New Roman" pitchFamily="18" charset="0"/>
              </a:rPr>
              <a:t>,</a:t>
            </a:r>
            <a:r>
              <a:rPr lang="en-US" sz="2800" i="1" dirty="0" err="1" smtClean="0">
                <a:cs typeface="Times New Roman" pitchFamily="18" charset="0"/>
              </a:rPr>
              <a:t>t</a:t>
            </a:r>
            <a:r>
              <a:rPr lang="en-US" sz="2800" dirty="0" smtClean="0">
                <a:cs typeface="Times New Roman" pitchFamily="18" charset="0"/>
              </a:rPr>
              <a:t>)</a:t>
            </a:r>
            <a:r>
              <a:rPr lang="ru-RU" sz="2800" dirty="0" smtClean="0">
                <a:cs typeface="Times New Roman" pitchFamily="18" charset="0"/>
                <a:sym typeface="Symbol" pitchFamily="18" charset="2"/>
              </a:rPr>
              <a:t>. </a:t>
            </a:r>
            <a:endParaRPr lang="en-US" sz="2800" dirty="0" smtClean="0">
              <a:cs typeface="Times New Roman" pitchFamily="18" charset="0"/>
              <a:sym typeface="Symbol" pitchFamily="18" charset="2"/>
            </a:endParaRPr>
          </a:p>
          <a:p>
            <a:pPr eaLnBrk="1" hangingPunct="1">
              <a:buFontTx/>
              <a:buNone/>
            </a:pPr>
            <a:r>
              <a:rPr lang="en-US" sz="2800" dirty="0" smtClean="0"/>
              <a:t> </a:t>
            </a:r>
            <a:r>
              <a:rPr lang="en-US" sz="2800" dirty="0" smtClean="0"/>
              <a:t>Hence</a:t>
            </a:r>
            <a:r>
              <a:rPr lang="ru-RU" sz="2800" dirty="0" smtClean="0"/>
              <a:t>,</a:t>
            </a:r>
            <a:r>
              <a:rPr lang="en-US" sz="2800" dirty="0" smtClean="0"/>
              <a:t> </a:t>
            </a:r>
            <a:r>
              <a:rPr lang="en-US" sz="2800" dirty="0" smtClean="0"/>
              <a:t>min{</a:t>
            </a:r>
            <a:r>
              <a:rPr lang="en-US" sz="2800" i="1" dirty="0" smtClean="0"/>
              <a:t>t</a:t>
            </a:r>
            <a:r>
              <a:rPr lang="en-US" sz="2800" dirty="0" smtClean="0"/>
              <a:t>: </a:t>
            </a:r>
            <a:r>
              <a:rPr lang="el-GR" sz="2800" dirty="0" smtClean="0">
                <a:cs typeface="Times New Roman" pitchFamily="18" charset="0"/>
              </a:rPr>
              <a:t>α</a:t>
            </a:r>
            <a:r>
              <a:rPr lang="en-US" sz="2800" dirty="0" smtClean="0">
                <a:cs typeface="Times New Roman" pitchFamily="18" charset="0"/>
              </a:rPr>
              <a:t>(</a:t>
            </a:r>
            <a:r>
              <a:rPr lang="en-US" sz="2800" i="1" dirty="0" smtClean="0">
                <a:cs typeface="Times New Roman" pitchFamily="18" charset="0"/>
              </a:rPr>
              <a:t>I</a:t>
            </a:r>
            <a:r>
              <a:rPr lang="en-US" sz="2800" dirty="0" smtClean="0">
                <a:cs typeface="Times New Roman" pitchFamily="18" charset="0"/>
              </a:rPr>
              <a:t>,</a:t>
            </a:r>
            <a:r>
              <a:rPr lang="el-GR" sz="2800" dirty="0" smtClean="0">
                <a:cs typeface="Times New Roman" pitchFamily="18" charset="0"/>
              </a:rPr>
              <a:t>ε</a:t>
            </a:r>
            <a:r>
              <a:rPr lang="en-US" sz="2800" dirty="0" smtClean="0">
                <a:cs typeface="Times New Roman" pitchFamily="18" charset="0"/>
              </a:rPr>
              <a:t>,</a:t>
            </a:r>
            <a:r>
              <a:rPr lang="en-US" sz="2800" i="1" dirty="0" smtClean="0">
                <a:cs typeface="Times New Roman" pitchFamily="18" charset="0"/>
              </a:rPr>
              <a:t>t</a:t>
            </a:r>
            <a:r>
              <a:rPr lang="en-US" sz="2800" dirty="0" smtClean="0">
                <a:cs typeface="Times New Roman" pitchFamily="18" charset="0"/>
              </a:rPr>
              <a:t>)</a:t>
            </a:r>
            <a:r>
              <a:rPr lang="ru-RU" sz="2800" dirty="0" smtClean="0">
                <a:cs typeface="Times New Roman" pitchFamily="18" charset="0"/>
              </a:rPr>
              <a:t> </a:t>
            </a:r>
            <a:r>
              <a:rPr lang="en-US" sz="2800" dirty="0" smtClean="0">
                <a:cs typeface="Times New Roman" pitchFamily="18" charset="0"/>
                <a:sym typeface="Symbol" pitchFamily="18" charset="2"/>
              </a:rPr>
              <a:t></a:t>
            </a:r>
            <a:r>
              <a:rPr lang="ru-RU" sz="2800" dirty="0" smtClean="0">
                <a:cs typeface="Times New Roman" pitchFamily="18" charset="0"/>
                <a:sym typeface="Symbol" pitchFamily="18" charset="2"/>
              </a:rPr>
              <a:t> </a:t>
            </a:r>
            <a:r>
              <a:rPr lang="en-US" sz="2800" i="1" dirty="0" smtClean="0">
                <a:cs typeface="Times New Roman" pitchFamily="18" charset="0"/>
                <a:sym typeface="Symbol" pitchFamily="18" charset="2"/>
              </a:rPr>
              <a:t>m</a:t>
            </a:r>
            <a:r>
              <a:rPr lang="en-US" sz="2800" dirty="0" smtClean="0">
                <a:cs typeface="Times New Roman" pitchFamily="18" charset="0"/>
                <a:sym typeface="Symbol" pitchFamily="18" charset="2"/>
              </a:rPr>
              <a:t> }  </a:t>
            </a:r>
            <a:r>
              <a:rPr lang="en-US" sz="2800" i="1" dirty="0" smtClean="0">
                <a:cs typeface="Times New Roman" pitchFamily="18" charset="0"/>
                <a:sym typeface="Symbol" pitchFamily="18" charset="2"/>
              </a:rPr>
              <a:t>OPT</a:t>
            </a:r>
            <a:r>
              <a:rPr lang="ru-RU" sz="2800" dirty="0" smtClean="0">
                <a:cs typeface="Times New Roman" pitchFamily="18" charset="0"/>
                <a:sym typeface="Symbol" pitchFamily="18" charset="2"/>
              </a:rPr>
              <a:t>.</a:t>
            </a:r>
            <a:endParaRPr lang="en-US" sz="2800" dirty="0" smtClean="0">
              <a:cs typeface="Times New Roman" pitchFamily="18" charset="0"/>
              <a:sym typeface="Symbol"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31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1315">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1315">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13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dirty="0" smtClean="0"/>
              <a:t>How to determine </a:t>
            </a:r>
            <a:r>
              <a:rPr lang="en-US" i="1" dirty="0" smtClean="0"/>
              <a:t>t </a:t>
            </a:r>
            <a:r>
              <a:rPr lang="en-US" dirty="0" smtClean="0"/>
              <a:t>?</a:t>
            </a:r>
            <a:endParaRPr lang="ru-RU" dirty="0" smtClean="0"/>
          </a:p>
        </p:txBody>
      </p:sp>
      <p:sp>
        <p:nvSpPr>
          <p:cNvPr id="33795" name="Rectangle 3"/>
          <p:cNvSpPr>
            <a:spLocks noGrp="1" noChangeArrowheads="1"/>
          </p:cNvSpPr>
          <p:nvPr>
            <p:ph type="body" idx="1"/>
          </p:nvPr>
        </p:nvSpPr>
        <p:spPr>
          <a:xfrm>
            <a:off x="304800" y="1600200"/>
            <a:ext cx="8458200" cy="4525963"/>
          </a:xfrm>
        </p:spPr>
        <p:txBody>
          <a:bodyPr/>
          <a:lstStyle/>
          <a:p>
            <a:pPr eaLnBrk="1" hangingPunct="1"/>
            <a:r>
              <a:rPr lang="en-US" sz="2800" dirty="0" smtClean="0"/>
              <a:t>We perform the binary search on the interval [</a:t>
            </a:r>
            <a:r>
              <a:rPr lang="en-US" sz="2800" i="1" dirty="0" smtClean="0"/>
              <a:t>LB</a:t>
            </a:r>
            <a:r>
              <a:rPr lang="en-US" sz="2800" dirty="0" smtClean="0"/>
              <a:t>,2</a:t>
            </a:r>
            <a:r>
              <a:rPr lang="en-US" sz="2800" i="1" dirty="0" smtClean="0"/>
              <a:t>LB</a:t>
            </a:r>
            <a:r>
              <a:rPr lang="en-US" sz="2800" dirty="0" smtClean="0"/>
              <a:t>].</a:t>
            </a:r>
          </a:p>
          <a:p>
            <a:pPr eaLnBrk="1" hangingPunct="1"/>
            <a:r>
              <a:rPr lang="en-US" sz="2800" dirty="0" smtClean="0"/>
              <a:t>The length of the interval is </a:t>
            </a:r>
            <a:r>
              <a:rPr lang="en-US" sz="2800" i="1" dirty="0" smtClean="0"/>
              <a:t>LB </a:t>
            </a:r>
            <a:r>
              <a:rPr lang="en-US" sz="2800" dirty="0" smtClean="0"/>
              <a:t>at the start of the search, and it reduces by a factor 2 in each iteration</a:t>
            </a:r>
            <a:r>
              <a:rPr lang="ru-RU" sz="2800" dirty="0" smtClean="0"/>
              <a:t>.</a:t>
            </a:r>
            <a:endParaRPr lang="ru-RU" sz="2800" dirty="0" smtClean="0"/>
          </a:p>
          <a:p>
            <a:pPr eaLnBrk="1" hangingPunct="1"/>
            <a:r>
              <a:rPr lang="en-US" sz="2800" dirty="0" smtClean="0"/>
              <a:t>We continue the search until the available interval drops to a length of </a:t>
            </a:r>
            <a:r>
              <a:rPr lang="el-GR" sz="2800" dirty="0" smtClean="0">
                <a:cs typeface="Times New Roman" pitchFamily="18" charset="0"/>
              </a:rPr>
              <a:t>ε</a:t>
            </a:r>
            <a:r>
              <a:rPr lang="en-US" sz="2800" i="1" dirty="0" smtClean="0"/>
              <a:t>LB.</a:t>
            </a:r>
            <a:r>
              <a:rPr lang="ru-RU" sz="2800" i="1" dirty="0" smtClean="0"/>
              <a:t> </a:t>
            </a:r>
            <a:r>
              <a:rPr lang="en-US" sz="2800" dirty="0" smtClean="0"/>
              <a:t>Let </a:t>
            </a:r>
            <a:r>
              <a:rPr lang="en-US" sz="2800" i="1" dirty="0" smtClean="0"/>
              <a:t>T</a:t>
            </a:r>
            <a:r>
              <a:rPr lang="en-US" sz="2800" dirty="0" smtClean="0"/>
              <a:t> be the right endpoint of the interval we terminate with.</a:t>
            </a:r>
            <a:endParaRPr lang="ru-RU" sz="2800" i="1" dirty="0" smtClean="0"/>
          </a:p>
          <a:p>
            <a:pPr eaLnBrk="1" hangingPunct="1"/>
            <a:r>
              <a:rPr lang="en-US" sz="2800" dirty="0" smtClean="0"/>
              <a:t>This will require</a:t>
            </a:r>
            <a:r>
              <a:rPr lang="ru-RU" sz="2800" dirty="0" smtClean="0"/>
              <a:t> </a:t>
            </a:r>
            <a:r>
              <a:rPr lang="en-US" sz="2800" dirty="0" smtClean="0">
                <a:sym typeface="Symbol" pitchFamily="18" charset="2"/>
              </a:rPr>
              <a:t>log</a:t>
            </a:r>
            <a:r>
              <a:rPr lang="ru-RU" sz="2800" baseline="-25000" dirty="0" smtClean="0">
                <a:sym typeface="Symbol" pitchFamily="18" charset="2"/>
              </a:rPr>
              <a:t>2</a:t>
            </a:r>
            <a:r>
              <a:rPr lang="en-US" sz="2800" dirty="0" smtClean="0">
                <a:cs typeface="Times New Roman" pitchFamily="18" charset="0"/>
                <a:sym typeface="Symbol" pitchFamily="18" charset="2"/>
              </a:rPr>
              <a:t>1/</a:t>
            </a:r>
            <a:r>
              <a:rPr lang="el-GR" sz="2800" dirty="0" smtClean="0">
                <a:cs typeface="Times New Roman" pitchFamily="18" charset="0"/>
                <a:sym typeface="Symbol" pitchFamily="18" charset="2"/>
              </a:rPr>
              <a:t>ε</a:t>
            </a:r>
            <a:r>
              <a:rPr lang="en-US" sz="2800" dirty="0" smtClean="0">
                <a:sym typeface="Symbol" pitchFamily="18" charset="2"/>
              </a:rPr>
              <a:t></a:t>
            </a:r>
            <a:r>
              <a:rPr lang="ru-RU" sz="2800" dirty="0" smtClean="0">
                <a:sym typeface="Symbol" pitchFamily="18" charset="2"/>
              </a:rPr>
              <a:t> </a:t>
            </a:r>
            <a:r>
              <a:rPr lang="en-US" sz="2800" dirty="0" smtClean="0">
                <a:sym typeface="Symbol" pitchFamily="18" charset="2"/>
              </a:rPr>
              <a:t>iterations.</a:t>
            </a:r>
            <a:endParaRPr lang="el-GR" sz="2800" dirty="0" smtClean="0">
              <a:sym typeface="Symbol" pitchFamily="18" charset="2"/>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z="4000" dirty="0" smtClean="0"/>
              <a:t>Lower bound</a:t>
            </a:r>
            <a:endParaRPr lang="ru-RU" sz="4000" dirty="0" smtClean="0"/>
          </a:p>
        </p:txBody>
      </p:sp>
      <p:sp>
        <p:nvSpPr>
          <p:cNvPr id="34819" name="Rectangle 3"/>
          <p:cNvSpPr>
            <a:spLocks noGrp="1" noChangeArrowheads="1"/>
          </p:cNvSpPr>
          <p:nvPr>
            <p:ph type="body" idx="1"/>
          </p:nvPr>
        </p:nvSpPr>
        <p:spPr/>
        <p:txBody>
          <a:bodyPr/>
          <a:lstStyle/>
          <a:p>
            <a:pPr eaLnBrk="1" hangingPunct="1"/>
            <a:endParaRPr lang="ru-RU" sz="3600" b="1" dirty="0" smtClean="0">
              <a:solidFill>
                <a:srgbClr val="CC3399"/>
              </a:solidFill>
            </a:endParaRPr>
          </a:p>
          <a:p>
            <a:pPr eaLnBrk="1" hangingPunct="1"/>
            <a:r>
              <a:rPr lang="en-US" sz="3600" b="1" dirty="0" smtClean="0">
                <a:solidFill>
                  <a:srgbClr val="CC3399"/>
                </a:solidFill>
              </a:rPr>
              <a:t>Lemma </a:t>
            </a:r>
            <a:r>
              <a:rPr lang="en-US" sz="3600" b="1" dirty="0" smtClean="0">
                <a:solidFill>
                  <a:srgbClr val="CC3399"/>
                </a:solidFill>
              </a:rPr>
              <a:t>6.9</a:t>
            </a:r>
            <a:endParaRPr lang="ru-RU" sz="3600" b="1" dirty="0" smtClean="0">
              <a:solidFill>
                <a:srgbClr val="CC3399"/>
              </a:solidFill>
            </a:endParaRPr>
          </a:p>
          <a:p>
            <a:pPr eaLnBrk="1" hangingPunct="1">
              <a:buFontTx/>
              <a:buNone/>
            </a:pPr>
            <a:r>
              <a:rPr lang="ru-RU" dirty="0" smtClean="0"/>
              <a:t>                        </a:t>
            </a:r>
            <a:r>
              <a:rPr lang="en-US" i="1" dirty="0" smtClean="0">
                <a:cs typeface="Times New Roman" pitchFamily="18" charset="0"/>
              </a:rPr>
              <a:t>T</a:t>
            </a:r>
            <a:r>
              <a:rPr lang="ru-RU" dirty="0" smtClean="0">
                <a:cs typeface="Times New Roman" pitchFamily="18" charset="0"/>
              </a:rPr>
              <a:t> </a:t>
            </a:r>
            <a:r>
              <a:rPr lang="en-US" dirty="0" smtClean="0">
                <a:cs typeface="Times New Roman" pitchFamily="18" charset="0"/>
                <a:sym typeface="Symbol" pitchFamily="18" charset="2"/>
              </a:rPr>
              <a:t></a:t>
            </a:r>
            <a:r>
              <a:rPr lang="ru-RU" dirty="0" smtClean="0">
                <a:cs typeface="Times New Roman" pitchFamily="18" charset="0"/>
                <a:sym typeface="Symbol" pitchFamily="18" charset="2"/>
              </a:rPr>
              <a:t> </a:t>
            </a:r>
            <a:r>
              <a:rPr lang="en-US" dirty="0" smtClean="0">
                <a:cs typeface="Times New Roman" pitchFamily="18" charset="0"/>
                <a:sym typeface="Symbol" pitchFamily="18" charset="2"/>
              </a:rPr>
              <a:t>(1+</a:t>
            </a:r>
            <a:r>
              <a:rPr lang="el-GR" dirty="0" smtClean="0">
                <a:cs typeface="Times New Roman" pitchFamily="18" charset="0"/>
                <a:sym typeface="Symbol" pitchFamily="18" charset="2"/>
              </a:rPr>
              <a:t>ε</a:t>
            </a:r>
            <a:r>
              <a:rPr lang="en-US" dirty="0" smtClean="0">
                <a:cs typeface="Times New Roman" pitchFamily="18" charset="0"/>
                <a:sym typeface="Symbol" pitchFamily="18" charset="2"/>
              </a:rPr>
              <a:t>)</a:t>
            </a:r>
            <a:r>
              <a:rPr lang="en-US" i="1" dirty="0" smtClean="0">
                <a:cs typeface="Times New Roman" pitchFamily="18" charset="0"/>
                <a:sym typeface="Symbol" pitchFamily="18" charset="2"/>
              </a:rPr>
              <a:t>OPT</a:t>
            </a:r>
            <a:r>
              <a:rPr lang="ru-RU" dirty="0" smtClean="0">
                <a:cs typeface="Times New Roman" pitchFamily="18" charset="0"/>
                <a:sym typeface="Symbol" pitchFamily="18" charset="2"/>
              </a:rPr>
              <a:t>. </a:t>
            </a:r>
            <a:endParaRPr lang="en-US" dirty="0" smtClean="0">
              <a:cs typeface="Times New Roman" pitchFamily="18" charset="0"/>
              <a:sym typeface="Symbol" pitchFamily="18" charset="2"/>
            </a:endParaRPr>
          </a:p>
          <a:p>
            <a:pPr eaLnBrk="1" hangingPunct="1">
              <a:buFontTx/>
              <a:buNone/>
            </a:pPr>
            <a:r>
              <a:rPr lang="en-US" sz="2800" dirty="0" smtClean="0"/>
              <a:t> </a:t>
            </a:r>
            <a:r>
              <a:rPr lang="en-US" sz="2800" dirty="0" smtClean="0"/>
              <a:t>Proof.</a:t>
            </a:r>
            <a:endParaRPr lang="en-US" sz="2800" dirty="0" smtClean="0"/>
          </a:p>
          <a:p>
            <a:pPr eaLnBrk="1" hangingPunct="1">
              <a:buFontTx/>
              <a:buNone/>
            </a:pPr>
            <a:r>
              <a:rPr lang="en-US" sz="2800" dirty="0" smtClean="0"/>
              <a:t>     min{</a:t>
            </a:r>
            <a:r>
              <a:rPr lang="en-US" sz="2800" i="1" dirty="0" smtClean="0"/>
              <a:t>t</a:t>
            </a:r>
            <a:r>
              <a:rPr lang="en-US" sz="2800" dirty="0" smtClean="0"/>
              <a:t>: </a:t>
            </a:r>
            <a:r>
              <a:rPr lang="el-GR" sz="2800" dirty="0" smtClean="0">
                <a:cs typeface="Times New Roman" pitchFamily="18" charset="0"/>
              </a:rPr>
              <a:t>α</a:t>
            </a:r>
            <a:r>
              <a:rPr lang="en-US" sz="2800" dirty="0" smtClean="0">
                <a:cs typeface="Times New Roman" pitchFamily="18" charset="0"/>
              </a:rPr>
              <a:t>(</a:t>
            </a:r>
            <a:r>
              <a:rPr lang="en-US" sz="2800" i="1" dirty="0" smtClean="0">
                <a:cs typeface="Times New Roman" pitchFamily="18" charset="0"/>
              </a:rPr>
              <a:t>I</a:t>
            </a:r>
            <a:r>
              <a:rPr lang="en-US" sz="2800" dirty="0" smtClean="0">
                <a:cs typeface="Times New Roman" pitchFamily="18" charset="0"/>
              </a:rPr>
              <a:t>,</a:t>
            </a:r>
            <a:r>
              <a:rPr lang="el-GR" sz="2800" dirty="0" smtClean="0">
                <a:cs typeface="Times New Roman" pitchFamily="18" charset="0"/>
              </a:rPr>
              <a:t>ε</a:t>
            </a:r>
            <a:r>
              <a:rPr lang="en-US" sz="2800" dirty="0" smtClean="0">
                <a:cs typeface="Times New Roman" pitchFamily="18" charset="0"/>
              </a:rPr>
              <a:t>,</a:t>
            </a:r>
            <a:r>
              <a:rPr lang="en-US" sz="2800" i="1" dirty="0" smtClean="0">
                <a:cs typeface="Times New Roman" pitchFamily="18" charset="0"/>
              </a:rPr>
              <a:t>t</a:t>
            </a:r>
            <a:r>
              <a:rPr lang="en-US" sz="2800" dirty="0" smtClean="0">
                <a:cs typeface="Times New Roman" pitchFamily="18" charset="0"/>
              </a:rPr>
              <a:t>)</a:t>
            </a:r>
            <a:r>
              <a:rPr lang="ru-RU" sz="2800" dirty="0" smtClean="0">
                <a:cs typeface="Times New Roman" pitchFamily="18" charset="0"/>
              </a:rPr>
              <a:t> </a:t>
            </a:r>
            <a:r>
              <a:rPr lang="en-US" sz="2800" dirty="0" smtClean="0">
                <a:cs typeface="Times New Roman" pitchFamily="18" charset="0"/>
                <a:sym typeface="Symbol" pitchFamily="18" charset="2"/>
              </a:rPr>
              <a:t></a:t>
            </a:r>
            <a:r>
              <a:rPr lang="ru-RU" sz="2800" dirty="0" smtClean="0">
                <a:cs typeface="Times New Roman" pitchFamily="18" charset="0"/>
                <a:sym typeface="Symbol" pitchFamily="18" charset="2"/>
              </a:rPr>
              <a:t> </a:t>
            </a:r>
            <a:r>
              <a:rPr lang="en-US" sz="2800" dirty="0" smtClean="0">
                <a:cs typeface="Times New Roman" pitchFamily="18" charset="0"/>
                <a:sym typeface="Symbol" pitchFamily="18" charset="2"/>
              </a:rPr>
              <a:t>m } </a:t>
            </a:r>
            <a:r>
              <a:rPr lang="en-US" sz="2800" dirty="0" smtClean="0"/>
              <a:t>[</a:t>
            </a:r>
            <a:r>
              <a:rPr lang="en-US" sz="2800" i="1" dirty="0" smtClean="0"/>
              <a:t>T </a:t>
            </a:r>
            <a:r>
              <a:rPr lang="en-US" sz="2800" dirty="0" smtClean="0">
                <a:cs typeface="Times New Roman" pitchFamily="18" charset="0"/>
              </a:rPr>
              <a:t>–</a:t>
            </a:r>
            <a:r>
              <a:rPr lang="en-US" sz="2800" dirty="0" smtClean="0"/>
              <a:t> </a:t>
            </a:r>
            <a:r>
              <a:rPr lang="el-GR" sz="2800" dirty="0" smtClean="0">
                <a:cs typeface="Times New Roman" pitchFamily="18" charset="0"/>
                <a:sym typeface="Symbol" pitchFamily="18" charset="2"/>
              </a:rPr>
              <a:t>ε</a:t>
            </a:r>
            <a:r>
              <a:rPr lang="en-US" sz="2800" i="1" dirty="0" smtClean="0"/>
              <a:t>LB</a:t>
            </a:r>
            <a:r>
              <a:rPr lang="en-US" sz="2800" dirty="0" smtClean="0"/>
              <a:t>, </a:t>
            </a:r>
            <a:r>
              <a:rPr lang="en-US" sz="2800" i="1" dirty="0" smtClean="0"/>
              <a:t>T</a:t>
            </a:r>
            <a:r>
              <a:rPr lang="en-US" sz="2800" dirty="0" smtClean="0"/>
              <a:t>]</a:t>
            </a:r>
          </a:p>
          <a:p>
            <a:pPr eaLnBrk="1" hangingPunct="1">
              <a:buFontTx/>
              <a:buNone/>
            </a:pPr>
            <a:r>
              <a:rPr lang="en-US" sz="2800" dirty="0" smtClean="0"/>
              <a:t>     </a:t>
            </a:r>
            <a:r>
              <a:rPr lang="en-US" sz="2800" i="1" dirty="0" smtClean="0">
                <a:cs typeface="Times New Roman" pitchFamily="18" charset="0"/>
              </a:rPr>
              <a:t>T</a:t>
            </a:r>
            <a:r>
              <a:rPr lang="ru-RU" sz="2800" dirty="0" smtClean="0">
                <a:cs typeface="Times New Roman" pitchFamily="18" charset="0"/>
              </a:rPr>
              <a:t> </a:t>
            </a:r>
            <a:r>
              <a:rPr lang="en-US" sz="2800" dirty="0" smtClean="0">
                <a:cs typeface="Times New Roman" pitchFamily="18" charset="0"/>
                <a:sym typeface="Symbol" pitchFamily="18" charset="2"/>
              </a:rPr>
              <a:t> </a:t>
            </a:r>
            <a:r>
              <a:rPr lang="en-US" sz="2800" dirty="0" smtClean="0"/>
              <a:t>min{</a:t>
            </a:r>
            <a:r>
              <a:rPr lang="en-US" sz="2800" i="1" dirty="0" smtClean="0"/>
              <a:t>t</a:t>
            </a:r>
            <a:r>
              <a:rPr lang="en-US" sz="2800" dirty="0" smtClean="0"/>
              <a:t>: </a:t>
            </a:r>
            <a:r>
              <a:rPr lang="el-GR" sz="2800" dirty="0" smtClean="0">
                <a:cs typeface="Times New Roman" pitchFamily="18" charset="0"/>
              </a:rPr>
              <a:t>α</a:t>
            </a:r>
            <a:r>
              <a:rPr lang="en-US" sz="2800" dirty="0" smtClean="0">
                <a:cs typeface="Times New Roman" pitchFamily="18" charset="0"/>
              </a:rPr>
              <a:t>(</a:t>
            </a:r>
            <a:r>
              <a:rPr lang="en-US" sz="2800" i="1" dirty="0" smtClean="0">
                <a:cs typeface="Times New Roman" pitchFamily="18" charset="0"/>
              </a:rPr>
              <a:t>I</a:t>
            </a:r>
            <a:r>
              <a:rPr lang="en-US" sz="2800" dirty="0" smtClean="0">
                <a:cs typeface="Times New Roman" pitchFamily="18" charset="0"/>
              </a:rPr>
              <a:t>,</a:t>
            </a:r>
            <a:r>
              <a:rPr lang="el-GR" sz="2800" dirty="0" smtClean="0">
                <a:cs typeface="Times New Roman" pitchFamily="18" charset="0"/>
              </a:rPr>
              <a:t>ε</a:t>
            </a:r>
            <a:r>
              <a:rPr lang="en-US" sz="2800" dirty="0" smtClean="0">
                <a:cs typeface="Times New Roman" pitchFamily="18" charset="0"/>
              </a:rPr>
              <a:t>,</a:t>
            </a:r>
            <a:r>
              <a:rPr lang="en-US" sz="2800" i="1" dirty="0" smtClean="0">
                <a:cs typeface="Times New Roman" pitchFamily="18" charset="0"/>
              </a:rPr>
              <a:t>t</a:t>
            </a:r>
            <a:r>
              <a:rPr lang="en-US" sz="2800" dirty="0" smtClean="0">
                <a:cs typeface="Times New Roman" pitchFamily="18" charset="0"/>
              </a:rPr>
              <a:t>)</a:t>
            </a:r>
            <a:r>
              <a:rPr lang="ru-RU" sz="2800" dirty="0" smtClean="0">
                <a:cs typeface="Times New Roman" pitchFamily="18" charset="0"/>
              </a:rPr>
              <a:t> </a:t>
            </a:r>
            <a:r>
              <a:rPr lang="en-US" sz="2800" dirty="0" smtClean="0">
                <a:cs typeface="Times New Roman" pitchFamily="18" charset="0"/>
                <a:sym typeface="Symbol" pitchFamily="18" charset="2"/>
              </a:rPr>
              <a:t></a:t>
            </a:r>
            <a:r>
              <a:rPr lang="ru-RU" sz="2800" dirty="0" smtClean="0">
                <a:cs typeface="Times New Roman" pitchFamily="18" charset="0"/>
                <a:sym typeface="Symbol" pitchFamily="18" charset="2"/>
              </a:rPr>
              <a:t> </a:t>
            </a:r>
            <a:r>
              <a:rPr lang="en-US" sz="2800" dirty="0" smtClean="0">
                <a:cs typeface="Times New Roman" pitchFamily="18" charset="0"/>
                <a:sym typeface="Symbol" pitchFamily="18" charset="2"/>
              </a:rPr>
              <a:t>m }+ </a:t>
            </a:r>
            <a:r>
              <a:rPr lang="el-GR" sz="2800" dirty="0" smtClean="0">
                <a:cs typeface="Times New Roman" pitchFamily="18" charset="0"/>
                <a:sym typeface="Symbol" pitchFamily="18" charset="2"/>
              </a:rPr>
              <a:t>ε</a:t>
            </a:r>
            <a:r>
              <a:rPr lang="en-US" sz="2800" i="1" dirty="0" smtClean="0"/>
              <a:t>LB </a:t>
            </a:r>
            <a:r>
              <a:rPr lang="en-US" sz="2800" dirty="0" smtClean="0">
                <a:sym typeface="Symbol" pitchFamily="18" charset="2"/>
              </a:rPr>
              <a:t> (1+ </a:t>
            </a:r>
            <a:r>
              <a:rPr lang="el-GR" sz="2800" dirty="0" smtClean="0">
                <a:cs typeface="Times New Roman" pitchFamily="18" charset="0"/>
              </a:rPr>
              <a:t>ε</a:t>
            </a:r>
            <a:r>
              <a:rPr lang="en-US" sz="2800" dirty="0" smtClean="0">
                <a:sym typeface="Symbol" pitchFamily="18" charset="2"/>
              </a:rPr>
              <a:t>)</a:t>
            </a:r>
            <a:r>
              <a:rPr lang="en-US" sz="2800" i="1" dirty="0" smtClean="0">
                <a:sym typeface="Symbol" pitchFamily="18" charset="2"/>
              </a:rPr>
              <a:t>OPT.</a:t>
            </a:r>
            <a:endParaRPr lang="en-US" sz="2800" dirty="0" smtClean="0">
              <a:sym typeface="Symbol" pitchFamily="18" charset="2"/>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sz="4000" dirty="0" smtClean="0"/>
              <a:t>PTAS</a:t>
            </a:r>
            <a:endParaRPr lang="ru-RU" sz="4000" dirty="0" smtClean="0"/>
          </a:p>
        </p:txBody>
      </p:sp>
      <p:sp>
        <p:nvSpPr>
          <p:cNvPr id="35843" name="Rectangle 3"/>
          <p:cNvSpPr>
            <a:spLocks noGrp="1" noChangeArrowheads="1"/>
          </p:cNvSpPr>
          <p:nvPr>
            <p:ph type="body" idx="1"/>
          </p:nvPr>
        </p:nvSpPr>
        <p:spPr/>
        <p:txBody>
          <a:bodyPr/>
          <a:lstStyle/>
          <a:p>
            <a:pPr eaLnBrk="1" hangingPunct="1"/>
            <a:endParaRPr lang="ru-RU" b="1" dirty="0" smtClean="0">
              <a:solidFill>
                <a:srgbClr val="CC3399"/>
              </a:solidFill>
            </a:endParaRPr>
          </a:p>
          <a:p>
            <a:pPr eaLnBrk="1" hangingPunct="1"/>
            <a:r>
              <a:rPr lang="en-US" b="1" dirty="0" smtClean="0">
                <a:solidFill>
                  <a:srgbClr val="CC3399"/>
                </a:solidFill>
              </a:rPr>
              <a:t>Theorem </a:t>
            </a:r>
            <a:r>
              <a:rPr lang="en-US" b="1" dirty="0" smtClean="0">
                <a:solidFill>
                  <a:srgbClr val="CC3399"/>
                </a:solidFill>
              </a:rPr>
              <a:t>6.</a:t>
            </a:r>
            <a:r>
              <a:rPr lang="ru-RU" b="1" dirty="0" smtClean="0">
                <a:solidFill>
                  <a:srgbClr val="CC3399"/>
                </a:solidFill>
              </a:rPr>
              <a:t>10</a:t>
            </a:r>
          </a:p>
          <a:p>
            <a:pPr eaLnBrk="1" hangingPunct="1">
              <a:buFontTx/>
              <a:buNone/>
            </a:pPr>
            <a:r>
              <a:rPr lang="ru-RU" sz="2800" dirty="0" smtClean="0"/>
              <a:t>    </a:t>
            </a:r>
            <a:r>
              <a:rPr lang="en-US" sz="2800" dirty="0" smtClean="0"/>
              <a:t>For every</a:t>
            </a:r>
            <a:r>
              <a:rPr lang="ru-RU" sz="2800" dirty="0" smtClean="0"/>
              <a:t> </a:t>
            </a:r>
            <a:r>
              <a:rPr lang="el-GR" sz="2800" dirty="0" smtClean="0">
                <a:cs typeface="Times New Roman" pitchFamily="18" charset="0"/>
              </a:rPr>
              <a:t>ε</a:t>
            </a:r>
            <a:r>
              <a:rPr lang="ru-RU" sz="2800" dirty="0" smtClean="0">
                <a:cs typeface="Times New Roman" pitchFamily="18" charset="0"/>
              </a:rPr>
              <a:t> </a:t>
            </a:r>
            <a:r>
              <a:rPr lang="en-US" sz="2800" dirty="0" smtClean="0">
                <a:cs typeface="Times New Roman" pitchFamily="18" charset="0"/>
              </a:rPr>
              <a:t>&gt; 0</a:t>
            </a:r>
            <a:r>
              <a:rPr lang="ru-RU" sz="2800" dirty="0" smtClean="0">
                <a:cs typeface="Times New Roman" pitchFamily="18" charset="0"/>
              </a:rPr>
              <a:t>,</a:t>
            </a:r>
            <a:r>
              <a:rPr lang="en-US" sz="2800" dirty="0" smtClean="0">
                <a:cs typeface="Times New Roman" pitchFamily="18" charset="0"/>
                <a:sym typeface="Symbol" pitchFamily="18" charset="2"/>
              </a:rPr>
              <a:t> </a:t>
            </a:r>
            <a:r>
              <a:rPr lang="en-US" sz="2800" dirty="0" smtClean="0">
                <a:cs typeface="Times New Roman" pitchFamily="18" charset="0"/>
                <a:sym typeface="Symbol" pitchFamily="18" charset="2"/>
              </a:rPr>
              <a:t>there exists algorithm</a:t>
            </a:r>
            <a:r>
              <a:rPr lang="ru-RU" sz="2800" dirty="0" smtClean="0">
                <a:cs typeface="Times New Roman" pitchFamily="18" charset="0"/>
                <a:sym typeface="Symbol" pitchFamily="18" charset="2"/>
              </a:rPr>
              <a:t> </a:t>
            </a:r>
            <a:r>
              <a:rPr lang="en-US" sz="2800" dirty="0" smtClean="0">
                <a:cs typeface="Times New Roman" pitchFamily="18" charset="0"/>
                <a:sym typeface="Symbol" pitchFamily="18" charset="2"/>
              </a:rPr>
              <a:t>A</a:t>
            </a:r>
            <a:r>
              <a:rPr lang="el-GR" sz="2800" baseline="-25000" dirty="0" smtClean="0">
                <a:cs typeface="Times New Roman" pitchFamily="18" charset="0"/>
                <a:sym typeface="Symbol" pitchFamily="18" charset="2"/>
              </a:rPr>
              <a:t>ε</a:t>
            </a:r>
            <a:r>
              <a:rPr lang="ru-RU" sz="2800" baseline="-25000" dirty="0" smtClean="0">
                <a:cs typeface="Times New Roman" pitchFamily="18" charset="0"/>
                <a:sym typeface="Symbol" pitchFamily="18" charset="2"/>
              </a:rPr>
              <a:t> </a:t>
            </a:r>
            <a:r>
              <a:rPr lang="ru-RU" sz="2800" dirty="0" smtClean="0">
                <a:cs typeface="Times New Roman" pitchFamily="18" charset="0"/>
                <a:sym typeface="Symbol" pitchFamily="18" charset="2"/>
              </a:rPr>
              <a:t>, </a:t>
            </a:r>
            <a:r>
              <a:rPr lang="en-US" sz="2800" dirty="0" smtClean="0">
                <a:cs typeface="Times New Roman" pitchFamily="18" charset="0"/>
                <a:sym typeface="Symbol" pitchFamily="18" charset="2"/>
              </a:rPr>
              <a:t>that produces a valid schedule having makespan at most</a:t>
            </a:r>
            <a:r>
              <a:rPr lang="ru-RU" sz="2800" dirty="0" smtClean="0">
                <a:cs typeface="Times New Roman" pitchFamily="18" charset="0"/>
                <a:sym typeface="Symbol" pitchFamily="18" charset="2"/>
              </a:rPr>
              <a:t> </a:t>
            </a:r>
            <a:r>
              <a:rPr lang="ru-RU" sz="2800" dirty="0" err="1" smtClean="0">
                <a:cs typeface="Times New Roman" pitchFamily="18" charset="0"/>
                <a:sym typeface="Symbol" pitchFamily="18" charset="2"/>
              </a:rPr>
              <a:t>(</a:t>
            </a:r>
            <a:r>
              <a:rPr lang="ru-RU" sz="2800" dirty="0" err="1" smtClean="0">
                <a:cs typeface="Times New Roman" pitchFamily="18" charset="0"/>
                <a:sym typeface="Symbol" pitchFamily="18" charset="2"/>
              </a:rPr>
              <a:t>1+ε</a:t>
            </a:r>
            <a:r>
              <a:rPr lang="ru-RU" sz="2800" dirty="0" smtClean="0">
                <a:cs typeface="Times New Roman" pitchFamily="18" charset="0"/>
                <a:sym typeface="Symbol" pitchFamily="18" charset="2"/>
              </a:rPr>
              <a:t>)</a:t>
            </a:r>
            <a:r>
              <a:rPr lang="ru-RU" sz="2800" baseline="30000" dirty="0" smtClean="0">
                <a:cs typeface="Times New Roman" pitchFamily="18" charset="0"/>
                <a:sym typeface="Symbol" pitchFamily="18" charset="2"/>
              </a:rPr>
              <a:t>2</a:t>
            </a:r>
            <a:r>
              <a:rPr lang="en-US" sz="2800" dirty="0" smtClean="0">
                <a:cs typeface="Times New Roman" pitchFamily="18" charset="0"/>
                <a:sym typeface="Symbol" pitchFamily="18" charset="2"/>
              </a:rPr>
              <a:t>OPT</a:t>
            </a:r>
            <a:r>
              <a:rPr lang="ru-RU" sz="2800" dirty="0" smtClean="0">
                <a:cs typeface="Times New Roman" pitchFamily="18" charset="0"/>
                <a:sym typeface="Symbol" pitchFamily="18" charset="2"/>
              </a:rPr>
              <a:t> ≤ (1+3ε)</a:t>
            </a:r>
            <a:r>
              <a:rPr lang="en-US" sz="2800" dirty="0" smtClean="0">
                <a:cs typeface="Times New Roman" pitchFamily="18" charset="0"/>
                <a:sym typeface="Symbol" pitchFamily="18" charset="2"/>
              </a:rPr>
              <a:t>OPT</a:t>
            </a:r>
            <a:r>
              <a:rPr lang="ru-RU" sz="2800" dirty="0" smtClean="0">
                <a:cs typeface="Times New Roman" pitchFamily="18" charset="0"/>
                <a:sym typeface="Symbol" pitchFamily="18" charset="2"/>
              </a:rPr>
              <a:t> </a:t>
            </a:r>
            <a:r>
              <a:rPr lang="en-US" sz="2800" dirty="0" smtClean="0">
                <a:cs typeface="Times New Roman" pitchFamily="18" charset="0"/>
                <a:sym typeface="Symbol" pitchFamily="18" charset="2"/>
              </a:rPr>
              <a:t>in</a:t>
            </a:r>
            <a:r>
              <a:rPr lang="ru-RU" sz="2800" dirty="0" smtClean="0">
                <a:cs typeface="Times New Roman" pitchFamily="18" charset="0"/>
                <a:sym typeface="Symbol" pitchFamily="18" charset="2"/>
              </a:rPr>
              <a:t> </a:t>
            </a:r>
            <a:r>
              <a:rPr lang="en-US" sz="2800" i="1" dirty="0" smtClean="0"/>
              <a:t>O</a:t>
            </a:r>
            <a:r>
              <a:rPr lang="en-US" sz="2800" dirty="0" smtClean="0"/>
              <a:t>(</a:t>
            </a:r>
            <a:r>
              <a:rPr lang="en-US" sz="2800" i="1" dirty="0" smtClean="0"/>
              <a:t>n</a:t>
            </a:r>
            <a:r>
              <a:rPr lang="en-US" sz="2800" baseline="30000" dirty="0" smtClean="0"/>
              <a:t>2</a:t>
            </a:r>
            <a:r>
              <a:rPr lang="en-US" sz="2800" i="1" baseline="30000" dirty="0" smtClean="0"/>
              <a:t>k </a:t>
            </a:r>
            <a:r>
              <a:rPr lang="en-US" sz="2400" dirty="0" smtClean="0">
                <a:sym typeface="Symbol" pitchFamily="18" charset="2"/>
              </a:rPr>
              <a:t>log</a:t>
            </a:r>
            <a:r>
              <a:rPr lang="ru-RU" sz="2400" baseline="-25000" dirty="0" smtClean="0">
                <a:sym typeface="Symbol" pitchFamily="18" charset="2"/>
              </a:rPr>
              <a:t>2</a:t>
            </a:r>
            <a:r>
              <a:rPr lang="en-US" sz="2400" dirty="0" smtClean="0">
                <a:cs typeface="Times New Roman" pitchFamily="18" charset="0"/>
                <a:sym typeface="Symbol" pitchFamily="18" charset="2"/>
              </a:rPr>
              <a:t>1/</a:t>
            </a:r>
            <a:r>
              <a:rPr lang="el-GR" sz="2400" dirty="0" smtClean="0">
                <a:cs typeface="Times New Roman" pitchFamily="18" charset="0"/>
                <a:sym typeface="Symbol" pitchFamily="18" charset="2"/>
              </a:rPr>
              <a:t>ε</a:t>
            </a:r>
            <a:r>
              <a:rPr lang="en-US" sz="2400" dirty="0" smtClean="0">
                <a:sym typeface="Symbol" pitchFamily="18" charset="2"/>
              </a:rPr>
              <a:t></a:t>
            </a:r>
            <a:r>
              <a:rPr lang="ru-RU" sz="2400" dirty="0" smtClean="0">
                <a:sym typeface="Symbol" pitchFamily="18" charset="2"/>
              </a:rPr>
              <a:t> </a:t>
            </a:r>
            <a:r>
              <a:rPr lang="en-US" sz="2800" dirty="0" smtClean="0"/>
              <a:t>) time,</a:t>
            </a:r>
            <a:r>
              <a:rPr lang="ru-RU" sz="2800" dirty="0" smtClean="0"/>
              <a:t> </a:t>
            </a:r>
            <a:r>
              <a:rPr lang="en-US" sz="2800" smtClean="0"/>
              <a:t>where</a:t>
            </a:r>
            <a:r>
              <a:rPr lang="ru-RU" sz="2800" smtClean="0"/>
              <a:t> </a:t>
            </a:r>
            <a:r>
              <a:rPr lang="en-US" sz="2800" i="1" dirty="0" smtClean="0"/>
              <a:t>k </a:t>
            </a:r>
            <a:r>
              <a:rPr lang="en-US" sz="2800" dirty="0" smtClean="0"/>
              <a:t>= </a:t>
            </a:r>
            <a:r>
              <a:rPr lang="en-US" sz="2400" dirty="0" smtClean="0">
                <a:sym typeface="Symbol" pitchFamily="18" charset="2"/>
              </a:rPr>
              <a:t>log</a:t>
            </a:r>
            <a:r>
              <a:rPr lang="en-US" sz="2400" baseline="-25000" dirty="0" smtClean="0">
                <a:sym typeface="Symbol" pitchFamily="18" charset="2"/>
              </a:rPr>
              <a:t>1+</a:t>
            </a:r>
            <a:r>
              <a:rPr lang="el-GR" sz="2400" baseline="-25000" dirty="0" smtClean="0">
                <a:cs typeface="Times New Roman" pitchFamily="18" charset="0"/>
                <a:sym typeface="Symbol" pitchFamily="18" charset="2"/>
              </a:rPr>
              <a:t>ε</a:t>
            </a:r>
            <a:r>
              <a:rPr lang="en-US" sz="2400" dirty="0" smtClean="0">
                <a:cs typeface="Times New Roman" pitchFamily="18" charset="0"/>
                <a:sym typeface="Symbol" pitchFamily="18" charset="2"/>
              </a:rPr>
              <a:t>1/</a:t>
            </a:r>
            <a:r>
              <a:rPr lang="el-GR" sz="2400" dirty="0" smtClean="0">
                <a:cs typeface="Times New Roman" pitchFamily="18" charset="0"/>
                <a:sym typeface="Symbol" pitchFamily="18" charset="2"/>
              </a:rPr>
              <a:t>ε</a:t>
            </a:r>
            <a:r>
              <a:rPr lang="en-US" sz="2400" dirty="0" smtClean="0">
                <a:sym typeface="Symbol" pitchFamily="18" charset="2"/>
              </a:rPr>
              <a:t></a:t>
            </a:r>
            <a:r>
              <a:rPr lang="ru-RU" sz="2800" dirty="0" smtClean="0">
                <a:cs typeface="Times New Roman" pitchFamily="18" charset="0"/>
                <a:sym typeface="Symbol" pitchFamily="18" charset="2"/>
              </a:rPr>
              <a:t>. </a:t>
            </a:r>
            <a:endParaRPr lang="en-US" sz="2800" dirty="0" smtClean="0">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4000" dirty="0" smtClean="0"/>
              <a:t>First Fit Algorithm</a:t>
            </a:r>
            <a:r>
              <a:rPr lang="ru-RU" sz="4000" dirty="0" smtClean="0"/>
              <a:t> </a:t>
            </a:r>
            <a:endParaRPr lang="en-US" sz="4000" dirty="0" smtClean="0"/>
          </a:p>
        </p:txBody>
      </p:sp>
      <p:sp>
        <p:nvSpPr>
          <p:cNvPr id="13315" name="Rectangle 3"/>
          <p:cNvSpPr>
            <a:spLocks noGrp="1" noChangeArrowheads="1"/>
          </p:cNvSpPr>
          <p:nvPr>
            <p:ph type="body" idx="1"/>
          </p:nvPr>
        </p:nvSpPr>
        <p:spPr/>
        <p:txBody>
          <a:bodyPr/>
          <a:lstStyle/>
          <a:p>
            <a:pPr marL="609600" indent="-609600">
              <a:spcBef>
                <a:spcPct val="0"/>
              </a:spcBef>
              <a:buFontTx/>
              <a:buNone/>
            </a:pPr>
            <a:r>
              <a:rPr lang="en-US" b="1" smtClean="0"/>
              <a:t>Input </a:t>
            </a:r>
            <a:r>
              <a:rPr lang="en-US" smtClean="0"/>
              <a:t>(</a:t>
            </a:r>
            <a:r>
              <a:rPr lang="en-US" i="1" smtClean="0"/>
              <a:t>a</a:t>
            </a:r>
            <a:r>
              <a:rPr lang="en-US" baseline="-25000" smtClean="0"/>
              <a:t>1</a:t>
            </a:r>
            <a:r>
              <a:rPr lang="en-US" smtClean="0"/>
              <a:t>,…,</a:t>
            </a:r>
            <a:r>
              <a:rPr lang="en-US" i="1" smtClean="0"/>
              <a:t>a</a:t>
            </a:r>
            <a:r>
              <a:rPr lang="en-US" i="1" baseline="-25000" smtClean="0"/>
              <a:t>n</a:t>
            </a:r>
            <a:r>
              <a:rPr lang="en-US" smtClean="0">
                <a:cs typeface="Times New Roman" pitchFamily="18" charset="0"/>
              </a:rPr>
              <a:t>)</a:t>
            </a:r>
            <a:endParaRPr lang="en-US" smtClean="0"/>
          </a:p>
          <a:p>
            <a:pPr marL="609600" indent="-609600">
              <a:spcBef>
                <a:spcPct val="0"/>
              </a:spcBef>
              <a:buFontTx/>
              <a:buAutoNum type="arabicParenR"/>
            </a:pPr>
            <a:r>
              <a:rPr lang="ru-RU" smtClean="0"/>
              <a:t> </a:t>
            </a:r>
            <a:r>
              <a:rPr lang="en-US" i="1" smtClean="0"/>
              <a:t>i </a:t>
            </a:r>
            <a:r>
              <a:rPr lang="en-US" smtClean="0">
                <a:cs typeface="Times New Roman" pitchFamily="18" charset="0"/>
              </a:rPr>
              <a:t>←</a:t>
            </a:r>
            <a:r>
              <a:rPr lang="en-US" smtClean="0"/>
              <a:t> 1, </a:t>
            </a:r>
            <a:r>
              <a:rPr lang="en-US" i="1" smtClean="0"/>
              <a:t>k</a:t>
            </a:r>
            <a:r>
              <a:rPr lang="en-US" smtClean="0"/>
              <a:t> </a:t>
            </a:r>
            <a:r>
              <a:rPr lang="en-US" smtClean="0">
                <a:cs typeface="Times New Roman" pitchFamily="18" charset="0"/>
              </a:rPr>
              <a:t>←</a:t>
            </a:r>
            <a:r>
              <a:rPr lang="en-US" smtClean="0"/>
              <a:t> 1, bin(1) </a:t>
            </a:r>
            <a:r>
              <a:rPr lang="en-US" smtClean="0">
                <a:cs typeface="Times New Roman" pitchFamily="18" charset="0"/>
              </a:rPr>
              <a:t>←</a:t>
            </a:r>
            <a:r>
              <a:rPr lang="en-US" smtClean="0"/>
              <a:t> 1, bin(2) </a:t>
            </a:r>
            <a:r>
              <a:rPr lang="en-US" smtClean="0">
                <a:cs typeface="Times New Roman" pitchFamily="18" charset="0"/>
              </a:rPr>
              <a:t>←</a:t>
            </a:r>
            <a:r>
              <a:rPr lang="en-US" smtClean="0"/>
              <a:t> 1</a:t>
            </a:r>
            <a:r>
              <a:rPr lang="ru-RU" smtClean="0">
                <a:sym typeface="Symbol" pitchFamily="18" charset="2"/>
              </a:rPr>
              <a:t>.</a:t>
            </a:r>
            <a:r>
              <a:rPr lang="en-US" smtClean="0">
                <a:ea typeface="MS Mincho" pitchFamily="49" charset="-128"/>
                <a:sym typeface="Symbol" pitchFamily="18" charset="2"/>
              </a:rPr>
              <a:t> </a:t>
            </a:r>
            <a:endParaRPr lang="ru-RU" smtClean="0">
              <a:sym typeface="Symbol" pitchFamily="18" charset="2"/>
            </a:endParaRPr>
          </a:p>
          <a:p>
            <a:pPr marL="609600" indent="-609600">
              <a:spcBef>
                <a:spcPct val="0"/>
              </a:spcBef>
              <a:buFontTx/>
              <a:buAutoNum type="arabicParenR" startAt="2"/>
            </a:pPr>
            <a:r>
              <a:rPr lang="ru-RU" smtClean="0">
                <a:sym typeface="MT Extra" pitchFamily="18" charset="2"/>
              </a:rPr>
              <a:t> </a:t>
            </a:r>
            <a:r>
              <a:rPr lang="en-US" b="1" smtClean="0">
                <a:ea typeface="MS Mincho" pitchFamily="49" charset="-128"/>
                <a:sym typeface="Symbol" pitchFamily="18" charset="2"/>
              </a:rPr>
              <a:t>While </a:t>
            </a:r>
            <a:r>
              <a:rPr lang="en-US" i="1" smtClean="0"/>
              <a:t>i</a:t>
            </a:r>
            <a:r>
              <a:rPr lang="en-US" b="1" smtClean="0">
                <a:ea typeface="MS Mincho" pitchFamily="49" charset="-128"/>
                <a:sym typeface="Symbol" pitchFamily="18" charset="2"/>
              </a:rPr>
              <a:t>  </a:t>
            </a:r>
            <a:r>
              <a:rPr lang="en-US" i="1" smtClean="0">
                <a:ea typeface="MS Mincho" pitchFamily="49" charset="-128"/>
                <a:sym typeface="Symbol" pitchFamily="18" charset="2"/>
              </a:rPr>
              <a:t>n </a:t>
            </a:r>
            <a:r>
              <a:rPr lang="en-US" b="1" smtClean="0">
                <a:ea typeface="MS Mincho" pitchFamily="49" charset="-128"/>
                <a:sym typeface="Symbol" pitchFamily="18" charset="2"/>
              </a:rPr>
              <a:t>do:</a:t>
            </a:r>
          </a:p>
          <a:p>
            <a:pPr marL="609600" indent="-609600">
              <a:spcBef>
                <a:spcPct val="0"/>
              </a:spcBef>
              <a:buFontTx/>
              <a:buNone/>
            </a:pPr>
            <a:r>
              <a:rPr lang="en-US" b="1" smtClean="0">
                <a:ea typeface="MS Mincho" pitchFamily="49" charset="-128"/>
                <a:sym typeface="Symbol" pitchFamily="18" charset="2"/>
              </a:rPr>
              <a:t>       </a:t>
            </a:r>
            <a:r>
              <a:rPr lang="en-US" i="1" smtClean="0"/>
              <a:t>r </a:t>
            </a:r>
            <a:r>
              <a:rPr lang="en-US" i="1" smtClean="0">
                <a:cs typeface="Times New Roman" pitchFamily="18" charset="0"/>
              </a:rPr>
              <a:t>← </a:t>
            </a:r>
            <a:r>
              <a:rPr lang="en-US" smtClean="0"/>
              <a:t>min{</a:t>
            </a:r>
            <a:r>
              <a:rPr lang="en-US" i="1" smtClean="0"/>
              <a:t>j </a:t>
            </a:r>
            <a:r>
              <a:rPr lang="en-US" smtClean="0">
                <a:sym typeface="Symbol" pitchFamily="18" charset="2"/>
              </a:rPr>
              <a:t> </a:t>
            </a:r>
            <a:r>
              <a:rPr lang="en-US" i="1" smtClean="0">
                <a:sym typeface="Symbol" pitchFamily="18" charset="2"/>
              </a:rPr>
              <a:t>k</a:t>
            </a:r>
            <a:r>
              <a:rPr lang="ru-RU" i="1" smtClean="0">
                <a:sym typeface="Symbol" pitchFamily="18" charset="2"/>
              </a:rPr>
              <a:t>+</a:t>
            </a:r>
            <a:r>
              <a:rPr lang="ru-RU" smtClean="0">
                <a:sym typeface="Symbol" pitchFamily="18" charset="2"/>
              </a:rPr>
              <a:t>1</a:t>
            </a:r>
            <a:r>
              <a:rPr lang="en-US" smtClean="0">
                <a:sym typeface="Symbol" pitchFamily="18" charset="2"/>
              </a:rPr>
              <a:t>| </a:t>
            </a:r>
            <a:r>
              <a:rPr lang="en-US" i="1" smtClean="0"/>
              <a:t>a</a:t>
            </a:r>
            <a:r>
              <a:rPr lang="en-US" i="1" baseline="-25000" smtClean="0"/>
              <a:t>i </a:t>
            </a:r>
            <a:r>
              <a:rPr lang="en-US" smtClean="0">
                <a:sym typeface="Symbol" pitchFamily="18" charset="2"/>
              </a:rPr>
              <a:t> </a:t>
            </a:r>
            <a:r>
              <a:rPr lang="en-US" smtClean="0"/>
              <a:t>bin(</a:t>
            </a:r>
            <a:r>
              <a:rPr lang="en-US" i="1" smtClean="0"/>
              <a:t>j</a:t>
            </a:r>
            <a:r>
              <a:rPr lang="en-US" smtClean="0"/>
              <a:t>)}</a:t>
            </a:r>
          </a:p>
          <a:p>
            <a:pPr marL="609600" indent="-609600">
              <a:spcBef>
                <a:spcPct val="0"/>
              </a:spcBef>
              <a:buFontTx/>
              <a:buNone/>
            </a:pPr>
            <a:r>
              <a:rPr lang="en-US" b="1" smtClean="0">
                <a:sym typeface="Symbol" pitchFamily="18" charset="2"/>
              </a:rPr>
              <a:t>       if </a:t>
            </a:r>
            <a:r>
              <a:rPr lang="en-US" smtClean="0">
                <a:sym typeface="Symbol" pitchFamily="18" charset="2"/>
              </a:rPr>
              <a:t>(</a:t>
            </a:r>
            <a:r>
              <a:rPr lang="en-US" i="1" smtClean="0"/>
              <a:t>r</a:t>
            </a:r>
            <a:r>
              <a:rPr lang="en-US" smtClean="0">
                <a:sym typeface="Symbol" pitchFamily="18" charset="2"/>
              </a:rPr>
              <a:t>  </a:t>
            </a:r>
            <a:r>
              <a:rPr lang="en-US" i="1" smtClean="0">
                <a:sym typeface="Symbol" pitchFamily="18" charset="2"/>
              </a:rPr>
              <a:t>k </a:t>
            </a:r>
            <a:r>
              <a:rPr lang="en-US" smtClean="0">
                <a:sym typeface="Symbol" pitchFamily="18" charset="2"/>
              </a:rPr>
              <a:t>) </a:t>
            </a:r>
            <a:r>
              <a:rPr lang="en-US" b="1" smtClean="0">
                <a:sym typeface="Symbol" pitchFamily="18" charset="2"/>
              </a:rPr>
              <a:t>then </a:t>
            </a:r>
            <a:r>
              <a:rPr lang="en-US" smtClean="0"/>
              <a:t>bin(</a:t>
            </a:r>
            <a:r>
              <a:rPr lang="en-US" i="1" smtClean="0"/>
              <a:t>r</a:t>
            </a:r>
            <a:r>
              <a:rPr lang="en-US" smtClean="0"/>
              <a:t>) </a:t>
            </a:r>
            <a:r>
              <a:rPr lang="en-US" smtClean="0">
                <a:cs typeface="Times New Roman" pitchFamily="18" charset="0"/>
              </a:rPr>
              <a:t>← </a:t>
            </a:r>
            <a:r>
              <a:rPr lang="en-US" smtClean="0"/>
              <a:t>bin(</a:t>
            </a:r>
            <a:r>
              <a:rPr lang="en-US" i="1" smtClean="0"/>
              <a:t>r</a:t>
            </a:r>
            <a:r>
              <a:rPr lang="en-US" smtClean="0"/>
              <a:t>) </a:t>
            </a:r>
            <a:r>
              <a:rPr lang="en-US" smtClean="0">
                <a:cs typeface="Times New Roman" pitchFamily="18" charset="0"/>
              </a:rPr>
              <a:t>– </a:t>
            </a:r>
            <a:r>
              <a:rPr lang="en-US" i="1" smtClean="0"/>
              <a:t>a</a:t>
            </a:r>
            <a:r>
              <a:rPr lang="en-US" i="1" baseline="-25000" smtClean="0"/>
              <a:t>i</a:t>
            </a:r>
          </a:p>
          <a:p>
            <a:pPr marL="609600" indent="-609600">
              <a:spcBef>
                <a:spcPct val="0"/>
              </a:spcBef>
              <a:buFontTx/>
              <a:buNone/>
            </a:pPr>
            <a:r>
              <a:rPr lang="en-US" b="1" smtClean="0">
                <a:cs typeface="Times New Roman" pitchFamily="18" charset="0"/>
                <a:sym typeface="Symbol" pitchFamily="18" charset="2"/>
              </a:rPr>
              <a:t>                       otherwise </a:t>
            </a:r>
            <a:r>
              <a:rPr lang="en-US" i="1" smtClean="0">
                <a:cs typeface="Times New Roman" pitchFamily="18" charset="0"/>
                <a:sym typeface="Symbol" pitchFamily="18" charset="2"/>
              </a:rPr>
              <a:t>k ← k </a:t>
            </a:r>
            <a:r>
              <a:rPr lang="en-US" smtClean="0">
                <a:cs typeface="Times New Roman" pitchFamily="18" charset="0"/>
                <a:sym typeface="Symbol" pitchFamily="18" charset="2"/>
              </a:rPr>
              <a:t>+ 1</a:t>
            </a:r>
          </a:p>
          <a:p>
            <a:pPr marL="609600" indent="-609600">
              <a:spcBef>
                <a:spcPct val="0"/>
              </a:spcBef>
              <a:buFontTx/>
              <a:buNone/>
            </a:pPr>
            <a:r>
              <a:rPr lang="en-US" b="1" smtClean="0">
                <a:cs typeface="Times New Roman" pitchFamily="18" charset="0"/>
                <a:sym typeface="Symbol" pitchFamily="18" charset="2"/>
              </a:rPr>
              <a:t>                                        </a:t>
            </a:r>
            <a:r>
              <a:rPr lang="en-US" smtClean="0"/>
              <a:t>bin(</a:t>
            </a:r>
            <a:r>
              <a:rPr lang="en-US" i="1" smtClean="0"/>
              <a:t>k</a:t>
            </a:r>
            <a:r>
              <a:rPr lang="en-US" smtClean="0"/>
              <a:t>) </a:t>
            </a:r>
            <a:r>
              <a:rPr lang="en-US" smtClean="0">
                <a:cs typeface="Times New Roman" pitchFamily="18" charset="0"/>
              </a:rPr>
              <a:t>← 1</a:t>
            </a:r>
            <a:r>
              <a:rPr lang="en-US" smtClean="0"/>
              <a:t> </a:t>
            </a:r>
            <a:r>
              <a:rPr lang="en-US" smtClean="0">
                <a:cs typeface="Times New Roman" pitchFamily="18" charset="0"/>
              </a:rPr>
              <a:t>– </a:t>
            </a:r>
            <a:r>
              <a:rPr lang="en-US" i="1" smtClean="0"/>
              <a:t>a</a:t>
            </a:r>
            <a:r>
              <a:rPr lang="en-US" i="1" baseline="-25000" smtClean="0"/>
              <a:t>i</a:t>
            </a:r>
          </a:p>
          <a:p>
            <a:pPr marL="609600" indent="-609600">
              <a:spcBef>
                <a:spcPct val="0"/>
              </a:spcBef>
              <a:buFontTx/>
              <a:buNone/>
            </a:pPr>
            <a:r>
              <a:rPr lang="en-US" smtClean="0"/>
              <a:t>                                        bin(</a:t>
            </a:r>
            <a:r>
              <a:rPr lang="en-US" i="1" smtClean="0"/>
              <a:t>k+</a:t>
            </a:r>
            <a:r>
              <a:rPr lang="en-US" smtClean="0"/>
              <a:t>1) </a:t>
            </a:r>
            <a:r>
              <a:rPr lang="en-US" smtClean="0">
                <a:cs typeface="Times New Roman" pitchFamily="18" charset="0"/>
              </a:rPr>
              <a:t>← 1</a:t>
            </a:r>
            <a:endParaRPr lang="en-US" b="1" smtClean="0">
              <a:cs typeface="Times New Roman" pitchFamily="18" charset="0"/>
              <a:sym typeface="Symbol" pitchFamily="18" charset="2"/>
            </a:endParaRPr>
          </a:p>
          <a:p>
            <a:pPr marL="609600" indent="-609600">
              <a:spcBef>
                <a:spcPct val="0"/>
              </a:spcBef>
              <a:buFontTx/>
              <a:buNone/>
            </a:pPr>
            <a:r>
              <a:rPr lang="en-US" b="1" smtClean="0">
                <a:sym typeface="MT Extra" pitchFamily="18" charset="2"/>
              </a:rPr>
              <a:t>Output</a:t>
            </a:r>
            <a:r>
              <a:rPr lang="ru-RU" smtClean="0">
                <a:sym typeface="MT Extra" pitchFamily="18" charset="2"/>
              </a:rPr>
              <a:t> </a:t>
            </a:r>
            <a:r>
              <a:rPr lang="en-US" smtClean="0">
                <a:sym typeface="MT Extra" pitchFamily="18" charset="2"/>
              </a:rPr>
              <a:t>(</a:t>
            </a:r>
            <a:r>
              <a:rPr lang="en-US" i="1" smtClean="0">
                <a:sym typeface="MT Extra" pitchFamily="18" charset="2"/>
              </a:rPr>
              <a:t>k</a:t>
            </a:r>
            <a:r>
              <a:rPr lang="en-US" smtClean="0">
                <a:sym typeface="MT Extra" pitchFamily="18" charset="2"/>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2"/>
          <p:cNvSpPr>
            <a:spLocks noGrp="1" noChangeArrowheads="1"/>
          </p:cNvSpPr>
          <p:nvPr>
            <p:ph type="title"/>
          </p:nvPr>
        </p:nvSpPr>
        <p:spPr/>
        <p:txBody>
          <a:bodyPr/>
          <a:lstStyle/>
          <a:p>
            <a:pPr eaLnBrk="1" hangingPunct="1"/>
            <a:r>
              <a:rPr lang="en-US" sz="4000" dirty="0" smtClean="0"/>
              <a:t>Approximation ratio of </a:t>
            </a:r>
            <a:br>
              <a:rPr lang="en-US" sz="4000" dirty="0" smtClean="0"/>
            </a:br>
            <a:r>
              <a:rPr lang="en-US" sz="4000" dirty="0" smtClean="0"/>
              <a:t>First Fit Algorithm</a:t>
            </a:r>
            <a:endParaRPr lang="en-US" sz="4000" dirty="0" smtClean="0"/>
          </a:p>
        </p:txBody>
      </p:sp>
      <p:sp>
        <p:nvSpPr>
          <p:cNvPr id="1030" name="Rectangle 3"/>
          <p:cNvSpPr>
            <a:spLocks noGrp="1" noChangeArrowheads="1"/>
          </p:cNvSpPr>
          <p:nvPr>
            <p:ph type="body" idx="1"/>
          </p:nvPr>
        </p:nvSpPr>
        <p:spPr>
          <a:xfrm>
            <a:off x="457200" y="1828800"/>
            <a:ext cx="8229600" cy="2590800"/>
          </a:xfrm>
        </p:spPr>
        <p:txBody>
          <a:bodyPr/>
          <a:lstStyle/>
          <a:p>
            <a:pPr eaLnBrk="1" hangingPunct="1">
              <a:lnSpc>
                <a:spcPct val="90000"/>
              </a:lnSpc>
              <a:buFontTx/>
              <a:buNone/>
            </a:pPr>
            <a:r>
              <a:rPr lang="ru-RU" b="1" dirty="0" smtClean="0">
                <a:solidFill>
                  <a:srgbClr val="CC3399"/>
                </a:solidFill>
              </a:rPr>
              <a:t>Теорема</a:t>
            </a:r>
            <a:r>
              <a:rPr lang="en-US" b="1" dirty="0" smtClean="0">
                <a:solidFill>
                  <a:srgbClr val="CC3399"/>
                </a:solidFill>
              </a:rPr>
              <a:t> 6.1</a:t>
            </a:r>
          </a:p>
          <a:p>
            <a:pPr eaLnBrk="1" hangingPunct="1">
              <a:lnSpc>
                <a:spcPct val="90000"/>
              </a:lnSpc>
              <a:buFontTx/>
              <a:buNone/>
            </a:pPr>
            <a:r>
              <a:rPr lang="en-US" sz="3600" i="1" dirty="0" smtClean="0"/>
              <a:t> </a:t>
            </a:r>
            <a:r>
              <a:rPr lang="en-US" sz="3600" i="1" dirty="0" smtClean="0"/>
              <a:t>  </a:t>
            </a:r>
            <a:r>
              <a:rPr lang="en-US" sz="2800" dirty="0" smtClean="0"/>
              <a:t>First</a:t>
            </a:r>
            <a:r>
              <a:rPr lang="ru-RU" sz="2800" dirty="0" smtClean="0"/>
              <a:t> </a:t>
            </a:r>
            <a:r>
              <a:rPr lang="en-US" sz="2800" dirty="0" smtClean="0"/>
              <a:t>Fit</a:t>
            </a:r>
            <a:r>
              <a:rPr lang="ru-RU" sz="3600" dirty="0" smtClean="0"/>
              <a:t> </a:t>
            </a:r>
            <a:r>
              <a:rPr lang="en-US" sz="2800" dirty="0" smtClean="0"/>
              <a:t>algorithm is a 2-approximation                        for the bin packing problem.</a:t>
            </a:r>
          </a:p>
          <a:p>
            <a:pPr eaLnBrk="1" hangingPunct="1">
              <a:lnSpc>
                <a:spcPct val="90000"/>
              </a:lnSpc>
              <a:buFontTx/>
              <a:buNone/>
            </a:pPr>
            <a:endParaRPr lang="en-US" sz="2400" dirty="0" smtClean="0"/>
          </a:p>
          <a:p>
            <a:pPr eaLnBrk="1" hangingPunct="1">
              <a:lnSpc>
                <a:spcPct val="90000"/>
              </a:lnSpc>
              <a:buFontTx/>
              <a:buNone/>
            </a:pPr>
            <a:r>
              <a:rPr lang="en-US" sz="2800" dirty="0" smtClean="0"/>
              <a:t>Proof</a:t>
            </a:r>
            <a:r>
              <a:rPr lang="ru-RU" sz="2800" dirty="0" smtClean="0"/>
              <a:t>:</a:t>
            </a:r>
            <a:r>
              <a:rPr lang="en-US" sz="2800" dirty="0" smtClean="0"/>
              <a:t> If the algorithm use</a:t>
            </a:r>
            <a:r>
              <a:rPr lang="ru-RU" sz="2800" dirty="0" smtClean="0"/>
              <a:t> </a:t>
            </a:r>
            <a:r>
              <a:rPr lang="en-US" sz="2800" i="1" dirty="0" smtClean="0"/>
              <a:t>k </a:t>
            </a:r>
            <a:r>
              <a:rPr lang="en-US" sz="2800" dirty="0" smtClean="0"/>
              <a:t>bins</a:t>
            </a:r>
            <a:r>
              <a:rPr lang="ru-RU" sz="2800" dirty="0" smtClean="0"/>
              <a:t>.</a:t>
            </a:r>
            <a:endParaRPr lang="en-US" sz="2800" dirty="0" smtClean="0"/>
          </a:p>
        </p:txBody>
      </p:sp>
      <p:graphicFrame>
        <p:nvGraphicFramePr>
          <p:cNvPr id="1026" name="Object 4"/>
          <p:cNvGraphicFramePr>
            <a:graphicFrameLocks noChangeAspect="1"/>
          </p:cNvGraphicFramePr>
          <p:nvPr/>
        </p:nvGraphicFramePr>
        <p:xfrm>
          <a:off x="76200" y="4648200"/>
          <a:ext cx="3008313" cy="1019175"/>
        </p:xfrm>
        <a:graphic>
          <a:graphicData uri="http://schemas.openxmlformats.org/presentationml/2006/ole">
            <p:oleObj spid="_x0000_s1026" name="Формула" r:id="rId3" imgW="2400120" imgH="812520" progId="Equation.3">
              <p:embed/>
            </p:oleObj>
          </a:graphicData>
        </a:graphic>
      </p:graphicFrame>
      <p:graphicFrame>
        <p:nvGraphicFramePr>
          <p:cNvPr id="1027" name="Object 5"/>
          <p:cNvGraphicFramePr>
            <a:graphicFrameLocks noChangeAspect="1"/>
          </p:cNvGraphicFramePr>
          <p:nvPr/>
        </p:nvGraphicFramePr>
        <p:xfrm>
          <a:off x="3962400" y="4983163"/>
          <a:ext cx="2036763" cy="350837"/>
        </p:xfrm>
        <a:graphic>
          <a:graphicData uri="http://schemas.openxmlformats.org/presentationml/2006/ole">
            <p:oleObj spid="_x0000_s1027" name="Формула" r:id="rId4" imgW="1625400" imgH="279360" progId="Equation.3">
              <p:embed/>
            </p:oleObj>
          </a:graphicData>
        </a:graphic>
      </p:graphicFrame>
      <p:graphicFrame>
        <p:nvGraphicFramePr>
          <p:cNvPr id="1028" name="Object 6"/>
          <p:cNvGraphicFramePr>
            <a:graphicFrameLocks noChangeAspect="1"/>
          </p:cNvGraphicFramePr>
          <p:nvPr/>
        </p:nvGraphicFramePr>
        <p:xfrm>
          <a:off x="6883400" y="4983163"/>
          <a:ext cx="1574800" cy="350837"/>
        </p:xfrm>
        <a:graphic>
          <a:graphicData uri="http://schemas.openxmlformats.org/presentationml/2006/ole">
            <p:oleObj spid="_x0000_s1028" name="Формула" r:id="rId5" imgW="1257120" imgH="279360" progId="Equation.3">
              <p:embed/>
            </p:oleObj>
          </a:graphicData>
        </a:graphic>
      </p:graphicFrame>
      <p:sp>
        <p:nvSpPr>
          <p:cNvPr id="1031" name="AutoShape 7"/>
          <p:cNvSpPr>
            <a:spLocks noChangeArrowheads="1"/>
          </p:cNvSpPr>
          <p:nvPr/>
        </p:nvSpPr>
        <p:spPr bwMode="auto">
          <a:xfrm>
            <a:off x="3276600" y="4953000"/>
            <a:ext cx="457200" cy="381000"/>
          </a:xfrm>
          <a:prstGeom prst="rightArrow">
            <a:avLst>
              <a:gd name="adj1" fmla="val 50000"/>
              <a:gd name="adj2" fmla="val 30000"/>
            </a:avLst>
          </a:prstGeom>
          <a:solidFill>
            <a:schemeClr val="accent1"/>
          </a:solidFill>
          <a:ln w="9525">
            <a:solidFill>
              <a:schemeClr val="tx1"/>
            </a:solidFill>
            <a:miter lim="800000"/>
            <a:headEnd/>
            <a:tailEnd/>
          </a:ln>
        </p:spPr>
        <p:txBody>
          <a:bodyPr wrap="none" anchor="ctr"/>
          <a:lstStyle/>
          <a:p>
            <a:endParaRPr lang="ru-RU"/>
          </a:p>
        </p:txBody>
      </p:sp>
      <p:sp>
        <p:nvSpPr>
          <p:cNvPr id="1032" name="AutoShape 8"/>
          <p:cNvSpPr>
            <a:spLocks noChangeArrowheads="1"/>
          </p:cNvSpPr>
          <p:nvPr/>
        </p:nvSpPr>
        <p:spPr bwMode="auto">
          <a:xfrm>
            <a:off x="6172200" y="4953000"/>
            <a:ext cx="457200" cy="381000"/>
          </a:xfrm>
          <a:prstGeom prst="rightArrow">
            <a:avLst>
              <a:gd name="adj1" fmla="val 50000"/>
              <a:gd name="adj2" fmla="val 30000"/>
            </a:avLst>
          </a:prstGeom>
          <a:solidFill>
            <a:schemeClr val="accent1"/>
          </a:solidFill>
          <a:ln w="9525">
            <a:solidFill>
              <a:schemeClr val="tx1"/>
            </a:solidFill>
            <a:miter lim="800000"/>
            <a:headEnd/>
            <a:tailEnd/>
          </a:ln>
        </p:spPr>
        <p:txBody>
          <a:bodyPr wrap="none" anchor="ctr"/>
          <a:lstStyle/>
          <a:p>
            <a:endParaRPr lang="ru-R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dirty="0" err="1" smtClean="0"/>
              <a:t>Inapproximability</a:t>
            </a:r>
            <a:endParaRPr lang="en-US" dirty="0" smtClean="0"/>
          </a:p>
        </p:txBody>
      </p:sp>
      <p:sp>
        <p:nvSpPr>
          <p:cNvPr id="14339" name="Rectangle 3"/>
          <p:cNvSpPr>
            <a:spLocks noGrp="1" noChangeArrowheads="1"/>
          </p:cNvSpPr>
          <p:nvPr>
            <p:ph type="body" idx="1"/>
          </p:nvPr>
        </p:nvSpPr>
        <p:spPr>
          <a:xfrm>
            <a:off x="457200" y="1828800"/>
            <a:ext cx="8229600" cy="3962400"/>
          </a:xfrm>
        </p:spPr>
        <p:txBody>
          <a:bodyPr/>
          <a:lstStyle/>
          <a:p>
            <a:pPr eaLnBrk="1" hangingPunct="1">
              <a:buFontTx/>
              <a:buNone/>
            </a:pPr>
            <a:r>
              <a:rPr lang="en-US" sz="3600" b="1" dirty="0" smtClean="0">
                <a:solidFill>
                  <a:srgbClr val="CC3399"/>
                </a:solidFill>
              </a:rPr>
              <a:t>Theorem </a:t>
            </a:r>
            <a:r>
              <a:rPr lang="ru-RU" sz="3600" b="1" dirty="0" smtClean="0">
                <a:solidFill>
                  <a:srgbClr val="CC3399"/>
                </a:solidFill>
              </a:rPr>
              <a:t>6</a:t>
            </a:r>
            <a:r>
              <a:rPr lang="en-US" sz="3600" b="1" dirty="0" smtClean="0">
                <a:solidFill>
                  <a:srgbClr val="CC3399"/>
                </a:solidFill>
              </a:rPr>
              <a:t>.</a:t>
            </a:r>
            <a:r>
              <a:rPr lang="ru-RU" sz="3600" b="1" dirty="0" smtClean="0">
                <a:solidFill>
                  <a:srgbClr val="CC3399"/>
                </a:solidFill>
              </a:rPr>
              <a:t>2 </a:t>
            </a:r>
          </a:p>
          <a:p>
            <a:pPr eaLnBrk="1" hangingPunct="1">
              <a:buNone/>
            </a:pPr>
            <a:r>
              <a:rPr lang="ru-RU" sz="3600" dirty="0" smtClean="0"/>
              <a:t>   </a:t>
            </a:r>
            <a:r>
              <a:rPr lang="en-US" sz="2800" dirty="0" smtClean="0"/>
              <a:t>For any </a:t>
            </a:r>
            <a:r>
              <a:rPr lang="en-US" sz="2800" dirty="0" smtClean="0">
                <a:sym typeface="Symbol"/>
              </a:rPr>
              <a:t> </a:t>
            </a:r>
            <a:r>
              <a:rPr lang="en-US" sz="2800" dirty="0" smtClean="0"/>
              <a:t>&gt; 0, there is no approximation algorithm having a guarantee of 3/2 − </a:t>
            </a:r>
            <a:r>
              <a:rPr lang="en-US" sz="2800" dirty="0" smtClean="0">
                <a:sym typeface="Symbol"/>
              </a:rPr>
              <a:t></a:t>
            </a:r>
            <a:r>
              <a:rPr lang="en-US" sz="2800" dirty="0" smtClean="0"/>
              <a:t> for the bin packing problem, assuming P ≠ NP.</a:t>
            </a:r>
          </a:p>
          <a:p>
            <a:pPr eaLnBrk="1" hangingPunct="1">
              <a:buFontTx/>
              <a:buNone/>
            </a:pPr>
            <a:endParaRPr lang="en-US" sz="2800" dirty="0" smtClean="0"/>
          </a:p>
          <a:p>
            <a:pPr eaLnBrk="1" hangingPunct="1">
              <a:buFontTx/>
              <a:buNone/>
            </a:pPr>
            <a:r>
              <a:rPr lang="ru-RU" sz="2800" dirty="0" smtClean="0"/>
              <a:t>. </a:t>
            </a:r>
            <a:endParaRPr lang="en-US"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Proof</a:t>
            </a:r>
            <a:endParaRPr lang="ru-RU" dirty="0"/>
          </a:p>
        </p:txBody>
      </p:sp>
      <p:sp>
        <p:nvSpPr>
          <p:cNvPr id="3" name="Содержимое 2"/>
          <p:cNvSpPr>
            <a:spLocks noGrp="1"/>
          </p:cNvSpPr>
          <p:nvPr>
            <p:ph idx="1"/>
          </p:nvPr>
        </p:nvSpPr>
        <p:spPr/>
        <p:txBody>
          <a:bodyPr/>
          <a:lstStyle/>
          <a:p>
            <a:r>
              <a:rPr lang="en-US" sz="2800" dirty="0" smtClean="0"/>
              <a:t>If there were such an algorithm, then we show how to solve the NP-hard problem of deciding if there is a way to partition  n nonnegative numbers </a:t>
            </a:r>
            <a:r>
              <a:rPr lang="en-US" sz="2800" i="1" dirty="0" smtClean="0"/>
              <a:t>a</a:t>
            </a:r>
            <a:r>
              <a:rPr lang="en-US" sz="2800" baseline="-25000" dirty="0" smtClean="0"/>
              <a:t>1</a:t>
            </a:r>
            <a:r>
              <a:rPr lang="en-US" sz="2800" dirty="0" smtClean="0"/>
              <a:t>,…, </a:t>
            </a:r>
            <a:r>
              <a:rPr lang="en-US" sz="2800" i="1" dirty="0" smtClean="0"/>
              <a:t>a</a:t>
            </a:r>
            <a:r>
              <a:rPr lang="en-US" sz="2800" i="1" baseline="-25000" dirty="0" smtClean="0"/>
              <a:t>n</a:t>
            </a:r>
            <a:r>
              <a:rPr lang="en-US" sz="2800" dirty="0" smtClean="0"/>
              <a:t> into two sets, each adding up to</a:t>
            </a:r>
          </a:p>
          <a:p>
            <a:r>
              <a:rPr lang="en-US" sz="2800" dirty="0" smtClean="0"/>
              <a:t>Clearly, the answer to this question is ‘yes’ </a:t>
            </a:r>
            <a:r>
              <a:rPr lang="en-US" sz="2800" dirty="0" err="1" smtClean="0"/>
              <a:t>iff</a:t>
            </a:r>
            <a:r>
              <a:rPr lang="en-US" sz="2800" dirty="0" smtClean="0"/>
              <a:t> the </a:t>
            </a:r>
            <a:r>
              <a:rPr lang="en-US" sz="2800" i="1" dirty="0" smtClean="0"/>
              <a:t>n</a:t>
            </a:r>
            <a:r>
              <a:rPr lang="en-US" sz="2800" dirty="0" smtClean="0"/>
              <a:t> items can be packed in 2 bins of size</a:t>
            </a:r>
          </a:p>
          <a:p>
            <a:r>
              <a:rPr lang="en-US" sz="2800" dirty="0" smtClean="0"/>
              <a:t>If the answer is “yes’ the 3/2 − </a:t>
            </a:r>
            <a:r>
              <a:rPr lang="en-US" sz="2800" dirty="0" smtClean="0">
                <a:sym typeface="Symbol"/>
              </a:rPr>
              <a:t> factor algorithm will have to give an optimal packing, and thereby solve the partitioning problem.</a:t>
            </a:r>
            <a:r>
              <a:rPr lang="en-US" sz="2800" dirty="0" smtClean="0"/>
              <a:t>  </a:t>
            </a:r>
            <a:endParaRPr lang="ru-RU" sz="2800" dirty="0"/>
          </a:p>
        </p:txBody>
      </p:sp>
      <p:graphicFrame>
        <p:nvGraphicFramePr>
          <p:cNvPr id="4" name="Объект 3"/>
          <p:cNvGraphicFramePr>
            <a:graphicFrameLocks noChangeAspect="1"/>
          </p:cNvGraphicFramePr>
          <p:nvPr/>
        </p:nvGraphicFramePr>
        <p:xfrm>
          <a:off x="4724400" y="2819400"/>
          <a:ext cx="1230313" cy="698500"/>
        </p:xfrm>
        <a:graphic>
          <a:graphicData uri="http://schemas.openxmlformats.org/presentationml/2006/ole">
            <p:oleObj spid="_x0000_s49154" name="Формула" r:id="rId3" imgW="469800" imgH="266400" progId="Equation.3">
              <p:embed/>
            </p:oleObj>
          </a:graphicData>
        </a:graphic>
      </p:graphicFrame>
      <p:graphicFrame>
        <p:nvGraphicFramePr>
          <p:cNvPr id="49156" name="Object 4"/>
          <p:cNvGraphicFramePr>
            <a:graphicFrameLocks noChangeAspect="1"/>
          </p:cNvGraphicFramePr>
          <p:nvPr/>
        </p:nvGraphicFramePr>
        <p:xfrm>
          <a:off x="6161087" y="3797300"/>
          <a:ext cx="1230313" cy="698500"/>
        </p:xfrm>
        <a:graphic>
          <a:graphicData uri="http://schemas.openxmlformats.org/presentationml/2006/ole">
            <p:oleObj spid="_x0000_s49156" name="Формула" r:id="rId4" imgW="469800" imgH="266400" progId="Equation.3">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4000" dirty="0" smtClean="0"/>
              <a:t>An asymptotic PTAS</a:t>
            </a:r>
            <a:endParaRPr lang="ru-RU" sz="4000" dirty="0" smtClean="0"/>
          </a:p>
        </p:txBody>
      </p:sp>
      <p:sp>
        <p:nvSpPr>
          <p:cNvPr id="15363" name="Rectangle 3"/>
          <p:cNvSpPr>
            <a:spLocks noGrp="1" noChangeArrowheads="1"/>
          </p:cNvSpPr>
          <p:nvPr>
            <p:ph type="body" idx="1"/>
          </p:nvPr>
        </p:nvSpPr>
        <p:spPr/>
        <p:txBody>
          <a:bodyPr/>
          <a:lstStyle/>
          <a:p>
            <a:pPr eaLnBrk="1" hangingPunct="1"/>
            <a:endParaRPr lang="ru-RU" b="1" dirty="0" smtClean="0">
              <a:solidFill>
                <a:srgbClr val="CC3399"/>
              </a:solidFill>
            </a:endParaRPr>
          </a:p>
          <a:p>
            <a:pPr eaLnBrk="1" hangingPunct="1"/>
            <a:r>
              <a:rPr lang="en-US" b="1" dirty="0" smtClean="0">
                <a:solidFill>
                  <a:srgbClr val="CC3399"/>
                </a:solidFill>
              </a:rPr>
              <a:t>Theorem </a:t>
            </a:r>
            <a:r>
              <a:rPr lang="en-US" b="1" dirty="0" smtClean="0">
                <a:solidFill>
                  <a:srgbClr val="CC3399"/>
                </a:solidFill>
              </a:rPr>
              <a:t>6.</a:t>
            </a:r>
            <a:r>
              <a:rPr lang="ru-RU" b="1" dirty="0" smtClean="0">
                <a:solidFill>
                  <a:srgbClr val="CC3399"/>
                </a:solidFill>
              </a:rPr>
              <a:t>3</a:t>
            </a:r>
          </a:p>
          <a:p>
            <a:pPr eaLnBrk="1" hangingPunct="1">
              <a:buFontTx/>
              <a:buNone/>
            </a:pPr>
            <a:r>
              <a:rPr lang="ru-RU" sz="2800" dirty="0" smtClean="0"/>
              <a:t> </a:t>
            </a:r>
            <a:r>
              <a:rPr lang="en-US" sz="2800" dirty="0" smtClean="0"/>
              <a:t>   </a:t>
            </a:r>
            <a:r>
              <a:rPr lang="en-US" sz="2800" dirty="0" smtClean="0"/>
              <a:t>For any</a:t>
            </a:r>
            <a:r>
              <a:rPr lang="ru-RU" sz="2800" dirty="0" smtClean="0"/>
              <a:t> </a:t>
            </a:r>
            <a:r>
              <a:rPr lang="el-GR" sz="2800" dirty="0" smtClean="0">
                <a:cs typeface="Times New Roman" pitchFamily="18" charset="0"/>
              </a:rPr>
              <a:t>ε</a:t>
            </a:r>
            <a:r>
              <a:rPr lang="en-US" sz="2800" dirty="0" smtClean="0">
                <a:cs typeface="Times New Roman" pitchFamily="18" charset="0"/>
              </a:rPr>
              <a:t>, 0 &lt; </a:t>
            </a:r>
            <a:r>
              <a:rPr lang="el-GR" sz="2800" dirty="0" smtClean="0">
                <a:cs typeface="Times New Roman" pitchFamily="18" charset="0"/>
              </a:rPr>
              <a:t>ε</a:t>
            </a:r>
            <a:r>
              <a:rPr lang="en-US" sz="2800" dirty="0" smtClean="0">
                <a:cs typeface="Times New Roman" pitchFamily="18" charset="0"/>
              </a:rPr>
              <a:t> ≤ 1/2</a:t>
            </a:r>
            <a:r>
              <a:rPr lang="ru-RU" sz="2800" dirty="0" smtClean="0">
                <a:cs typeface="Times New Roman" pitchFamily="18" charset="0"/>
              </a:rPr>
              <a:t>,</a:t>
            </a:r>
            <a:r>
              <a:rPr lang="ru-RU" sz="2800" dirty="0" smtClean="0"/>
              <a:t> </a:t>
            </a:r>
            <a:r>
              <a:rPr lang="en-US" sz="2800" dirty="0" smtClean="0"/>
              <a:t>there is an algorithm </a:t>
            </a:r>
            <a:r>
              <a:rPr lang="en-US" sz="2800" dirty="0" smtClean="0">
                <a:cs typeface="Times New Roman" pitchFamily="18" charset="0"/>
                <a:sym typeface="Symbol" pitchFamily="18" charset="2"/>
              </a:rPr>
              <a:t>A</a:t>
            </a:r>
            <a:r>
              <a:rPr lang="el-GR" sz="2800" baseline="-25000" dirty="0" smtClean="0">
                <a:cs typeface="Times New Roman" pitchFamily="18" charset="0"/>
                <a:sym typeface="Symbol" pitchFamily="18" charset="2"/>
              </a:rPr>
              <a:t>ε</a:t>
            </a:r>
            <a:r>
              <a:rPr lang="ru-RU" sz="2800" baseline="-25000" dirty="0" smtClean="0">
                <a:cs typeface="Times New Roman" pitchFamily="18" charset="0"/>
                <a:sym typeface="Symbol" pitchFamily="18" charset="2"/>
              </a:rPr>
              <a:t> </a:t>
            </a:r>
            <a:r>
              <a:rPr lang="en-US" sz="2800" dirty="0" smtClean="0">
                <a:cs typeface="Times New Roman" pitchFamily="18" charset="0"/>
                <a:sym typeface="Symbol" pitchFamily="18" charset="2"/>
              </a:rPr>
              <a:t>that runs in time polynomial in </a:t>
            </a:r>
            <a:r>
              <a:rPr lang="en-US" sz="2800" i="1" dirty="0" smtClean="0">
                <a:cs typeface="Times New Roman" pitchFamily="18" charset="0"/>
                <a:sym typeface="Symbol" pitchFamily="18" charset="2"/>
              </a:rPr>
              <a:t>n</a:t>
            </a:r>
            <a:r>
              <a:rPr lang="en-US" sz="2800" dirty="0" smtClean="0">
                <a:cs typeface="Times New Roman" pitchFamily="18" charset="0"/>
                <a:sym typeface="Symbol" pitchFamily="18" charset="2"/>
              </a:rPr>
              <a:t> and</a:t>
            </a:r>
            <a:r>
              <a:rPr lang="ru-RU" sz="2800" dirty="0" smtClean="0">
                <a:cs typeface="Times New Roman" pitchFamily="18" charset="0"/>
                <a:sym typeface="Symbol" pitchFamily="18" charset="2"/>
              </a:rPr>
              <a:t> </a:t>
            </a:r>
            <a:r>
              <a:rPr lang="en-US" sz="2800" dirty="0" smtClean="0">
                <a:cs typeface="Times New Roman" pitchFamily="18" charset="0"/>
                <a:sym typeface="Symbol" pitchFamily="18" charset="2"/>
              </a:rPr>
              <a:t>finds a packing using at most </a:t>
            </a:r>
            <a:r>
              <a:rPr lang="ru-RU" sz="2800" dirty="0" smtClean="0">
                <a:cs typeface="Times New Roman" pitchFamily="18" charset="0"/>
                <a:sym typeface="Symbol" pitchFamily="18" charset="2"/>
              </a:rPr>
              <a:t>(</a:t>
            </a:r>
            <a:r>
              <a:rPr lang="ru-RU" sz="2800" dirty="0" smtClean="0">
                <a:cs typeface="Times New Roman" pitchFamily="18" charset="0"/>
                <a:sym typeface="Symbol" pitchFamily="18" charset="2"/>
              </a:rPr>
              <a:t>1+2ε)</a:t>
            </a:r>
            <a:r>
              <a:rPr lang="en-US" sz="2800" dirty="0" smtClean="0">
                <a:cs typeface="Times New Roman" pitchFamily="18" charset="0"/>
                <a:sym typeface="Symbol" pitchFamily="18" charset="2"/>
              </a:rPr>
              <a:t>OPT + 1 </a:t>
            </a:r>
            <a:r>
              <a:rPr lang="en-US" sz="2800" dirty="0" smtClean="0">
                <a:cs typeface="Times New Roman" pitchFamily="18" charset="0"/>
                <a:sym typeface="Symbol" pitchFamily="18" charset="2"/>
              </a:rPr>
              <a:t>bins</a:t>
            </a:r>
            <a:r>
              <a:rPr lang="ru-RU" sz="2800" dirty="0" smtClean="0">
                <a:cs typeface="Times New Roman" pitchFamily="18" charset="0"/>
                <a:sym typeface="Symbol" pitchFamily="18" charset="2"/>
              </a:rPr>
              <a:t>. </a:t>
            </a:r>
            <a:endParaRPr lang="en-US" sz="2800" dirty="0" smtClean="0">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4000" dirty="0" smtClean="0"/>
              <a:t>P</a:t>
            </a:r>
            <a:r>
              <a:rPr lang="en-US" sz="4000" dirty="0" smtClean="0"/>
              <a:t>acking of big items with fixed number of item sizes</a:t>
            </a:r>
            <a:endParaRPr lang="ru-RU" sz="4000" dirty="0" smtClean="0"/>
          </a:p>
        </p:txBody>
      </p:sp>
      <p:sp>
        <p:nvSpPr>
          <p:cNvPr id="16387" name="Rectangle 3"/>
          <p:cNvSpPr>
            <a:spLocks noGrp="1" noChangeArrowheads="1"/>
          </p:cNvSpPr>
          <p:nvPr>
            <p:ph type="body" idx="1"/>
          </p:nvPr>
        </p:nvSpPr>
        <p:spPr>
          <a:xfrm>
            <a:off x="457200" y="1600200"/>
            <a:ext cx="8382000" cy="4525963"/>
          </a:xfrm>
        </p:spPr>
        <p:txBody>
          <a:bodyPr/>
          <a:lstStyle/>
          <a:p>
            <a:pPr eaLnBrk="1" hangingPunct="1"/>
            <a:r>
              <a:rPr lang="en-US" b="1" dirty="0" smtClean="0">
                <a:solidFill>
                  <a:srgbClr val="CC3399"/>
                </a:solidFill>
              </a:rPr>
              <a:t>Lemma </a:t>
            </a:r>
            <a:r>
              <a:rPr lang="en-US" b="1" dirty="0" smtClean="0">
                <a:solidFill>
                  <a:srgbClr val="CC3399"/>
                </a:solidFill>
              </a:rPr>
              <a:t>6.</a:t>
            </a:r>
            <a:r>
              <a:rPr lang="ru-RU" b="1" dirty="0" smtClean="0">
                <a:solidFill>
                  <a:srgbClr val="CC3399"/>
                </a:solidFill>
              </a:rPr>
              <a:t>4</a:t>
            </a:r>
          </a:p>
          <a:p>
            <a:pPr eaLnBrk="1" hangingPunct="1">
              <a:buFontTx/>
              <a:buNone/>
            </a:pPr>
            <a:r>
              <a:rPr lang="ru-RU" sz="2800" dirty="0" smtClean="0"/>
              <a:t>    </a:t>
            </a:r>
            <a:r>
              <a:rPr lang="en-US" sz="2800" dirty="0" smtClean="0"/>
              <a:t>Let</a:t>
            </a:r>
            <a:r>
              <a:rPr lang="ru-RU" sz="2800" dirty="0" smtClean="0"/>
              <a:t> </a:t>
            </a:r>
            <a:r>
              <a:rPr lang="el-GR" sz="2800" dirty="0" smtClean="0">
                <a:cs typeface="Times New Roman" pitchFamily="18" charset="0"/>
              </a:rPr>
              <a:t>ε</a:t>
            </a:r>
            <a:r>
              <a:rPr lang="en-US" sz="2800" dirty="0" smtClean="0">
                <a:cs typeface="Times New Roman" pitchFamily="18" charset="0"/>
              </a:rPr>
              <a:t> &gt;</a:t>
            </a:r>
            <a:r>
              <a:rPr lang="ru-RU" sz="2800" dirty="0" smtClean="0">
                <a:cs typeface="Times New Roman" pitchFamily="18" charset="0"/>
              </a:rPr>
              <a:t> </a:t>
            </a:r>
            <a:r>
              <a:rPr lang="en-US" sz="2800" dirty="0" smtClean="0">
                <a:cs typeface="Times New Roman" pitchFamily="18" charset="0"/>
              </a:rPr>
              <a:t>0</a:t>
            </a:r>
            <a:r>
              <a:rPr lang="ru-RU" sz="2800" dirty="0" smtClean="0">
                <a:cs typeface="Times New Roman" pitchFamily="18" charset="0"/>
              </a:rPr>
              <a:t> </a:t>
            </a:r>
            <a:r>
              <a:rPr lang="en-US" sz="2800" dirty="0" smtClean="0">
                <a:cs typeface="Times New Roman" pitchFamily="18" charset="0"/>
              </a:rPr>
              <a:t>be fixed, and let</a:t>
            </a:r>
            <a:r>
              <a:rPr lang="ru-RU" sz="2800" dirty="0" smtClean="0">
                <a:cs typeface="Times New Roman" pitchFamily="18" charset="0"/>
              </a:rPr>
              <a:t> </a:t>
            </a:r>
            <a:r>
              <a:rPr lang="en-US" sz="2800" i="1" dirty="0" smtClean="0">
                <a:cs typeface="Times New Roman" pitchFamily="18" charset="0"/>
              </a:rPr>
              <a:t>K </a:t>
            </a:r>
            <a:r>
              <a:rPr lang="en-US" sz="2800" dirty="0" smtClean="0">
                <a:cs typeface="Times New Roman" pitchFamily="18" charset="0"/>
              </a:rPr>
              <a:t>&gt;</a:t>
            </a:r>
            <a:r>
              <a:rPr lang="ru-RU" sz="2800" dirty="0" smtClean="0">
                <a:cs typeface="Times New Roman" pitchFamily="18" charset="0"/>
              </a:rPr>
              <a:t> </a:t>
            </a:r>
            <a:r>
              <a:rPr lang="en-US" sz="2800" dirty="0" smtClean="0">
                <a:cs typeface="Times New Roman" pitchFamily="18" charset="0"/>
              </a:rPr>
              <a:t>0</a:t>
            </a:r>
            <a:r>
              <a:rPr lang="ru-RU" sz="2800" i="1" dirty="0" smtClean="0">
                <a:cs typeface="Times New Roman" pitchFamily="18" charset="0"/>
              </a:rPr>
              <a:t> </a:t>
            </a:r>
            <a:r>
              <a:rPr lang="en-US" sz="2800" dirty="0" smtClean="0">
                <a:cs typeface="Times New Roman" pitchFamily="18" charset="0"/>
              </a:rPr>
              <a:t>be a fixed nonnegative integer. Consider the restriction of the bin packing problem to instances in which each item is of size at least </a:t>
            </a:r>
            <a:r>
              <a:rPr lang="el-GR" sz="2800" dirty="0" smtClean="0">
                <a:cs typeface="Times New Roman" pitchFamily="18" charset="0"/>
              </a:rPr>
              <a:t>ε </a:t>
            </a:r>
            <a:r>
              <a:rPr lang="en-US" sz="2800" dirty="0" smtClean="0">
                <a:cs typeface="Times New Roman" pitchFamily="18" charset="0"/>
              </a:rPr>
              <a:t>and the number of distinct item sizes is </a:t>
            </a:r>
            <a:r>
              <a:rPr lang="en-US" sz="2800" i="1" dirty="0" smtClean="0">
                <a:cs typeface="Times New Roman" pitchFamily="18" charset="0"/>
              </a:rPr>
              <a:t>K</a:t>
            </a:r>
            <a:r>
              <a:rPr lang="en-US" sz="2800" dirty="0" smtClean="0">
                <a:cs typeface="Times New Roman" pitchFamily="18" charset="0"/>
              </a:rPr>
              <a:t>. </a:t>
            </a:r>
            <a:r>
              <a:rPr lang="en-US" sz="2800" dirty="0" smtClean="0">
                <a:cs typeface="Times New Roman" pitchFamily="18" charset="0"/>
              </a:rPr>
              <a:t>There is a polynomial time algorithm that optimally solves the restricted problem</a:t>
            </a:r>
            <a:r>
              <a:rPr lang="ru-RU" sz="2800" dirty="0" smtClean="0">
                <a:cs typeface="Times New Roman" pitchFamily="18" charset="0"/>
              </a:rPr>
              <a:t>.</a:t>
            </a:r>
            <a:endParaRPr lang="ru-RU" sz="2800" dirty="0" smtClean="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
      </a:majorFont>
      <a:minorFont>
        <a:latin typeface="Times New Roman"/>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7802</TotalTime>
  <Words>2301</Words>
  <Application>Microsoft Office PowerPoint</Application>
  <PresentationFormat>Экран (4:3)</PresentationFormat>
  <Paragraphs>200</Paragraphs>
  <Slides>36</Slides>
  <Notes>0</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36</vt:i4>
      </vt:variant>
    </vt:vector>
  </HeadingPairs>
  <TitlesOfParts>
    <vt:vector size="44" baseType="lpstr">
      <vt:lpstr>Arial</vt:lpstr>
      <vt:lpstr>Times New Roman</vt:lpstr>
      <vt:lpstr>Calibri</vt:lpstr>
      <vt:lpstr>Symbol</vt:lpstr>
      <vt:lpstr>MS Mincho</vt:lpstr>
      <vt:lpstr>MT Extra</vt:lpstr>
      <vt:lpstr>Default Design</vt:lpstr>
      <vt:lpstr>Microsoft Equation 3.0</vt:lpstr>
      <vt:lpstr>Approximation schemes</vt:lpstr>
      <vt:lpstr>Bin Packing problem                                 </vt:lpstr>
      <vt:lpstr>First Fit </vt:lpstr>
      <vt:lpstr>First Fit Algorithm </vt:lpstr>
      <vt:lpstr>Approximation ratio of  First Fit Algorithm</vt:lpstr>
      <vt:lpstr>Inapproximability</vt:lpstr>
      <vt:lpstr>Proof</vt:lpstr>
      <vt:lpstr>An asymptotic PTAS</vt:lpstr>
      <vt:lpstr>Packing of big items with fixed number of item sizes</vt:lpstr>
      <vt:lpstr>Proof</vt:lpstr>
      <vt:lpstr>Packing of big items</vt:lpstr>
      <vt:lpstr>Proof   </vt:lpstr>
      <vt:lpstr>Proof</vt:lpstr>
      <vt:lpstr>Proof (2)</vt:lpstr>
      <vt:lpstr>Proof  OPT(J) (1+ε) OPT(I) </vt:lpstr>
      <vt:lpstr>Fernandes de la Vega and Lueker Algorithm</vt:lpstr>
      <vt:lpstr>An asymptotic PTAS</vt:lpstr>
      <vt:lpstr>Proof of Theorem 6.3</vt:lpstr>
      <vt:lpstr> P||Cmax</vt:lpstr>
      <vt:lpstr>Greedy Algorithm (GL)</vt:lpstr>
      <vt:lpstr>The first approximation algorithm</vt:lpstr>
      <vt:lpstr>Proof</vt:lpstr>
      <vt:lpstr>P||Cmax and the bin packing problem </vt:lpstr>
      <vt:lpstr>Binary search</vt:lpstr>
      <vt:lpstr>Bin packing with fixed number of object sizes</vt:lpstr>
      <vt:lpstr>One bin</vt:lpstr>
      <vt:lpstr>Dynamic Programming</vt:lpstr>
      <vt:lpstr>Basic idea</vt:lpstr>
      <vt:lpstr>Core Algorithm for fixed t (LB  t  2LB) </vt:lpstr>
      <vt:lpstr>Running time of the Core Algorithm</vt:lpstr>
      <vt:lpstr>Lower bound</vt:lpstr>
      <vt:lpstr>Proof</vt:lpstr>
      <vt:lpstr>Lower bound on makespan</vt:lpstr>
      <vt:lpstr>How to determine t ?</vt:lpstr>
      <vt:lpstr>Lower bound</vt:lpstr>
      <vt:lpstr>PTAS</vt:lpstr>
    </vt:vector>
  </TitlesOfParts>
  <Company>ncnu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PTAS  for Open Shop Scheduling Problem</dc:title>
  <dc:creator>Kononov</dc:creator>
  <cp:lastModifiedBy>Кононов</cp:lastModifiedBy>
  <cp:revision>190</cp:revision>
  <dcterms:created xsi:type="dcterms:W3CDTF">2003-03-19T10:41:40Z</dcterms:created>
  <dcterms:modified xsi:type="dcterms:W3CDTF">2015-04-08T17:35:33Z</dcterms:modified>
</cp:coreProperties>
</file>