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301" r:id="rId4"/>
    <p:sldId id="307" r:id="rId5"/>
    <p:sldId id="302" r:id="rId6"/>
    <p:sldId id="303" r:id="rId7"/>
    <p:sldId id="304" r:id="rId8"/>
    <p:sldId id="305" r:id="rId9"/>
    <p:sldId id="306" r:id="rId10"/>
    <p:sldId id="308" r:id="rId11"/>
    <p:sldId id="310" r:id="rId12"/>
    <p:sldId id="309" r:id="rId13"/>
    <p:sldId id="311" r:id="rId14"/>
    <p:sldId id="312" r:id="rId15"/>
    <p:sldId id="324" r:id="rId16"/>
    <p:sldId id="325" r:id="rId17"/>
    <p:sldId id="313" r:id="rId18"/>
    <p:sldId id="326" r:id="rId19"/>
    <p:sldId id="314" r:id="rId20"/>
    <p:sldId id="273" r:id="rId21"/>
    <p:sldId id="272" r:id="rId22"/>
    <p:sldId id="323" r:id="rId23"/>
    <p:sldId id="274" r:id="rId24"/>
    <p:sldId id="317" r:id="rId25"/>
    <p:sldId id="318" r:id="rId26"/>
    <p:sldId id="319" r:id="rId27"/>
    <p:sldId id="320" r:id="rId28"/>
    <p:sldId id="289" r:id="rId29"/>
    <p:sldId id="321" r:id="rId30"/>
    <p:sldId id="322" r:id="rId31"/>
    <p:sldId id="278" r:id="rId32"/>
    <p:sldId id="32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FF"/>
    <a:srgbClr val="66FF66"/>
    <a:srgbClr val="FF0000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6" autoAdjust="0"/>
    <p:restoredTop sz="94660"/>
  </p:normalViewPr>
  <p:slideViewPr>
    <p:cSldViewPr>
      <p:cViewPr>
        <p:scale>
          <a:sx n="55" d="100"/>
          <a:sy n="55" d="100"/>
        </p:scale>
        <p:origin x="-1104" y="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35A24-3FA1-4EC6-B550-EEB903561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5E3D1-712F-48C1-A37F-E83243DEA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C1DB5-9F7B-4D5E-934D-941A49A7B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93004-3F4F-441B-9364-00140B3B6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BEAA2-E2A5-4007-97F4-AA4669193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EADC3-E3D9-4B85-9BE5-E963839B9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01A84-6288-4001-8A12-DF83B6A13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8095D-D38E-4D26-BEA5-4C1326D18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841D2-3ADC-4C28-948D-4AC172901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B3200-068B-4E41-ABA1-909B13E3E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B7BAC-8D95-4C91-932D-4195B79B5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DFAF85D-CFAC-4159-B8DD-479241072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0"/>
            <a:ext cx="8153400" cy="207645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Approximation Schemes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Open Shop Problem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Inapproximability</a:t>
            </a:r>
            <a:r>
              <a:rPr lang="en-US" sz="4000" dirty="0" smtClean="0"/>
              <a:t> of</a:t>
            </a:r>
            <a:r>
              <a:rPr lang="ru-RU" sz="4000" dirty="0" smtClean="0"/>
              <a:t> </a:t>
            </a:r>
            <a:r>
              <a:rPr lang="en-US" sz="4000" i="1" dirty="0" smtClean="0"/>
              <a:t>O||</a:t>
            </a:r>
            <a:r>
              <a:rPr lang="en-US" sz="4000" i="1" dirty="0" err="1" smtClean="0"/>
              <a:t>C</a:t>
            </a:r>
            <a:r>
              <a:rPr lang="en-US" sz="4000" baseline="-25000" dirty="0" err="1" smtClean="0"/>
              <a:t>max</a:t>
            </a:r>
            <a:endParaRPr lang="ru-RU" dirty="0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Theorem </a:t>
            </a:r>
            <a:r>
              <a:rPr lang="ru-RU" b="1" dirty="0" smtClean="0">
                <a:solidFill>
                  <a:srgbClr val="CC3399"/>
                </a:solidFill>
              </a:rPr>
              <a:t>8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(</a:t>
            </a:r>
            <a:r>
              <a:rPr lang="en-US" b="1" dirty="0" smtClean="0">
                <a:solidFill>
                  <a:srgbClr val="CC3399"/>
                </a:solidFill>
              </a:rPr>
              <a:t>Williamson et al</a:t>
            </a:r>
            <a:r>
              <a:rPr lang="ru-RU" b="1" dirty="0" smtClean="0">
                <a:solidFill>
                  <a:srgbClr val="CC3399"/>
                </a:solidFill>
              </a:rPr>
              <a:t>.)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 </a:t>
            </a:r>
            <a:r>
              <a:rPr lang="en-US" dirty="0" smtClean="0"/>
              <a:t>The problem of deciding if there is an open shop schedule of length at most</a:t>
            </a:r>
            <a:r>
              <a:rPr lang="ru-RU" dirty="0" smtClean="0"/>
              <a:t> 4 </a:t>
            </a:r>
            <a:r>
              <a:rPr lang="en-US" dirty="0" smtClean="0"/>
              <a:t>is</a:t>
            </a:r>
            <a:r>
              <a:rPr lang="ru-RU" dirty="0" smtClean="0"/>
              <a:t> </a:t>
            </a:r>
            <a:r>
              <a:rPr lang="en-US" i="1" dirty="0" smtClean="0"/>
              <a:t>NP-</a:t>
            </a:r>
            <a:r>
              <a:rPr lang="en-US" dirty="0" smtClean="0"/>
              <a:t>complete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Corollary </a:t>
            </a:r>
            <a:r>
              <a:rPr lang="ru-RU" b="1" dirty="0" smtClean="0">
                <a:solidFill>
                  <a:srgbClr val="CC3399"/>
                </a:solidFill>
              </a:rPr>
              <a:t>8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3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(</a:t>
            </a:r>
            <a:r>
              <a:rPr lang="en-US" b="1" dirty="0" smtClean="0">
                <a:solidFill>
                  <a:srgbClr val="CC3399"/>
                </a:solidFill>
              </a:rPr>
              <a:t>Williamson et al</a:t>
            </a:r>
            <a:r>
              <a:rPr lang="ru-RU" b="1" dirty="0" smtClean="0">
                <a:solidFill>
                  <a:srgbClr val="CC3399"/>
                </a:solidFill>
              </a:rPr>
              <a:t>.)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 </a:t>
            </a:r>
            <a:r>
              <a:rPr lang="en-US" dirty="0" smtClean="0"/>
              <a:t>For any</a:t>
            </a:r>
            <a:r>
              <a:rPr lang="ru-RU" dirty="0" smtClean="0"/>
              <a:t> </a:t>
            </a:r>
            <a:r>
              <a:rPr lang="ru-RU" i="1" dirty="0" smtClean="0">
                <a:sym typeface="Symbol" pitchFamily="18" charset="2"/>
              </a:rPr>
              <a:t></a:t>
            </a:r>
            <a:r>
              <a:rPr lang="en-US" dirty="0" smtClean="0">
                <a:sym typeface="Symbol" pitchFamily="18" charset="2"/>
              </a:rPr>
              <a:t> &lt; 5/4, there does not exist a polynomial-time </a:t>
            </a:r>
            <a:r>
              <a:rPr lang="ru-RU" i="1" dirty="0" smtClean="0">
                <a:sym typeface="Symbol" pitchFamily="18" charset="2"/>
              </a:rPr>
              <a:t></a:t>
            </a:r>
            <a:r>
              <a:rPr lang="en-US" i="1" dirty="0" smtClean="0">
                <a:sym typeface="Symbol" pitchFamily="18" charset="2"/>
              </a:rPr>
              <a:t> </a:t>
            </a:r>
            <a:r>
              <a:rPr lang="ru-RU" dirty="0" smtClean="0">
                <a:sym typeface="Symbol" pitchFamily="18" charset="2"/>
              </a:rPr>
              <a:t>-</a:t>
            </a:r>
            <a:r>
              <a:rPr lang="en-US" dirty="0" smtClean="0">
                <a:sym typeface="Symbol" pitchFamily="18" charset="2"/>
              </a:rPr>
              <a:t>approximation algorithm for the open shop problem, unless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P </a:t>
            </a:r>
            <a:r>
              <a:rPr lang="en-US" dirty="0" smtClean="0">
                <a:sym typeface="Symbol" pitchFamily="18" charset="2"/>
              </a:rPr>
              <a:t>= </a:t>
            </a:r>
            <a:r>
              <a:rPr lang="en-US" i="1" dirty="0" smtClean="0">
                <a:sym typeface="Symbol" pitchFamily="18" charset="2"/>
              </a:rPr>
              <a:t>NP</a:t>
            </a:r>
            <a:r>
              <a:rPr lang="en-US" dirty="0" smtClean="0">
                <a:sym typeface="Symbol" pitchFamily="18" charset="2"/>
              </a:rPr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Monotonne-Not-All-Equal-3Sat</a:t>
            </a: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 eaLnBrk="1" hangingPunct="1"/>
            <a:endParaRPr lang="ru-RU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Instance: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Set</a:t>
            </a:r>
            <a:r>
              <a:rPr lang="ru-RU" sz="2800" dirty="0" smtClean="0"/>
              <a:t> </a:t>
            </a:r>
            <a:r>
              <a:rPr lang="en-US" sz="2800" i="1" dirty="0" smtClean="0"/>
              <a:t>U</a:t>
            </a:r>
            <a:r>
              <a:rPr lang="en-US" sz="2800" dirty="0" smtClean="0"/>
              <a:t> of variables, collection</a:t>
            </a:r>
            <a:r>
              <a:rPr lang="ru-RU" sz="2800" dirty="0" smtClean="0"/>
              <a:t> </a:t>
            </a:r>
            <a:r>
              <a:rPr lang="en-US" sz="2800" i="1" dirty="0" smtClean="0"/>
              <a:t>Z</a:t>
            </a:r>
            <a:r>
              <a:rPr lang="en-US" sz="2800" dirty="0" smtClean="0"/>
              <a:t> of clauses over </a:t>
            </a:r>
            <a:r>
              <a:rPr lang="en-US" sz="2800" i="1" dirty="0" smtClean="0"/>
              <a:t>U</a:t>
            </a:r>
            <a:r>
              <a:rPr lang="en-US" sz="2800" dirty="0" smtClean="0"/>
              <a:t> such that</a:t>
            </a:r>
            <a:r>
              <a:rPr lang="ru-RU" sz="2800" dirty="0" smtClean="0"/>
              <a:t> </a:t>
            </a:r>
            <a:r>
              <a:rPr lang="en-US" sz="2800" dirty="0" smtClean="0"/>
              <a:t>each clause has size</a:t>
            </a:r>
            <a:r>
              <a:rPr lang="ru-RU" sz="2800" dirty="0" smtClean="0"/>
              <a:t> 3 </a:t>
            </a:r>
            <a:r>
              <a:rPr lang="en-US" sz="2800" dirty="0" smtClean="0"/>
              <a:t>and contains only unnegated variables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b="1" dirty="0" smtClean="0">
                <a:solidFill>
                  <a:srgbClr val="FF0000"/>
                </a:solidFill>
              </a:rPr>
              <a:t>Question: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Is the truth assignment for </a:t>
            </a:r>
            <a:r>
              <a:rPr lang="en-US" sz="2800" i="1" dirty="0" smtClean="0"/>
              <a:t>U</a:t>
            </a:r>
            <a:r>
              <a:rPr lang="en-US" sz="2800" dirty="0" smtClean="0"/>
              <a:t> such</a:t>
            </a:r>
            <a:r>
              <a:rPr lang="ru-RU" sz="2800" dirty="0" smtClean="0"/>
              <a:t> </a:t>
            </a:r>
            <a:r>
              <a:rPr lang="en-US" sz="2800" dirty="0" smtClean="0"/>
              <a:t>that each clause in </a:t>
            </a:r>
            <a:r>
              <a:rPr lang="en-US" sz="2800" i="1" dirty="0" smtClean="0"/>
              <a:t>C</a:t>
            </a:r>
            <a:r>
              <a:rPr lang="ru-RU" sz="2800" dirty="0" smtClean="0"/>
              <a:t> </a:t>
            </a:r>
            <a:r>
              <a:rPr lang="en-US" sz="2800" dirty="0" smtClean="0"/>
              <a:t>has at least one true variable  and at least one false variable</a:t>
            </a:r>
            <a:r>
              <a:rPr lang="ru-RU" sz="28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Instance </a:t>
            </a:r>
            <a:r>
              <a:rPr lang="en-US" i="1" dirty="0" smtClean="0"/>
              <a:t>I </a:t>
            </a:r>
            <a:r>
              <a:rPr lang="en-US" dirty="0" smtClean="0"/>
              <a:t>of SAT</a:t>
            </a:r>
            <a:endParaRPr lang="ru-RU" dirty="0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i="1" dirty="0" smtClean="0"/>
              <a:t>U</a:t>
            </a:r>
            <a:r>
              <a:rPr lang="en-US" sz="2800" dirty="0" smtClean="0"/>
              <a:t> = {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u</a:t>
            </a:r>
            <a:r>
              <a:rPr lang="en-US" sz="2800" dirty="0" smtClean="0"/>
              <a:t>}, </a:t>
            </a:r>
            <a:r>
              <a:rPr lang="en-US" sz="2800" i="1" dirty="0" smtClean="0"/>
              <a:t>Z </a:t>
            </a:r>
            <a:r>
              <a:rPr lang="en-US" sz="2800" dirty="0" smtClean="0"/>
              <a:t>= {</a:t>
            </a:r>
            <a:r>
              <a:rPr lang="en-US" sz="2800" i="1" dirty="0" smtClean="0"/>
              <a:t>z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z</a:t>
            </a:r>
            <a:r>
              <a:rPr lang="en-US" sz="2800" i="1" baseline="-25000" dirty="0" err="1" smtClean="0"/>
              <a:t>v</a:t>
            </a:r>
            <a:r>
              <a:rPr lang="en-US" sz="2800" dirty="0" smtClean="0"/>
              <a:t>}</a:t>
            </a:r>
          </a:p>
          <a:p>
            <a:pPr eaLnBrk="1" hangingPunct="1"/>
            <a:r>
              <a:rPr lang="en-US" sz="2800" dirty="0" smtClean="0"/>
              <a:t>Suppose each variable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 </a:t>
            </a:r>
            <a:r>
              <a:rPr lang="en-US" sz="2800" dirty="0" smtClean="0"/>
              <a:t> appears</a:t>
            </a:r>
            <a:r>
              <a:rPr lang="ru-RU" sz="2800" dirty="0" smtClean="0"/>
              <a:t> </a:t>
            </a:r>
            <a:r>
              <a:rPr lang="en-US" sz="2800" i="1" dirty="0" err="1" smtClean="0"/>
              <a:t>t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 </a:t>
            </a:r>
            <a:r>
              <a:rPr lang="en-US" sz="2800" dirty="0" smtClean="0"/>
              <a:t>times in</a:t>
            </a:r>
            <a:r>
              <a:rPr lang="ru-RU" sz="2800" dirty="0" smtClean="0"/>
              <a:t> </a:t>
            </a:r>
            <a:r>
              <a:rPr lang="en-US" sz="2800" i="1" dirty="0" smtClean="0"/>
              <a:t>Z</a:t>
            </a:r>
            <a:r>
              <a:rPr lang="en-US" sz="2800" dirty="0" smtClean="0"/>
              <a:t>.</a:t>
            </a:r>
          </a:p>
          <a:p>
            <a:pPr eaLnBrk="1" hangingPunct="1"/>
            <a:r>
              <a:rPr lang="en-US" sz="2800" dirty="0" smtClean="0"/>
              <a:t>For notational convenience, we view the </a:t>
            </a:r>
            <a:r>
              <a:rPr lang="en-US" sz="2800" i="1" dirty="0" smtClean="0"/>
              <a:t>k</a:t>
            </a:r>
            <a:r>
              <a:rPr lang="ru-RU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occurrence of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 </a:t>
            </a:r>
            <a:r>
              <a:rPr lang="ru-RU" sz="2800" i="1" baseline="-25000" dirty="0" smtClean="0"/>
              <a:t> </a:t>
            </a:r>
            <a:r>
              <a:rPr lang="en-US" sz="2800" dirty="0" smtClean="0"/>
              <a:t>as the variable</a:t>
            </a:r>
            <a:r>
              <a:rPr lang="ru-RU" sz="2800" dirty="0" smtClean="0"/>
              <a:t>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ik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 pitchFamily="18" charset="2"/>
              </a:rPr>
              <a:t></a:t>
            </a:r>
            <a:r>
              <a:rPr lang="ru-RU" sz="2800" dirty="0" smtClean="0"/>
              <a:t>(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ik</a:t>
            </a:r>
            <a:r>
              <a:rPr lang="ru-RU" sz="2800" dirty="0" smtClean="0"/>
              <a:t>) </a:t>
            </a:r>
            <a:r>
              <a:rPr lang="en-US" sz="2800" dirty="0" smtClean="0"/>
              <a:t>denote the next occurrence of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ru-RU" sz="2800" i="1" baseline="-25000" dirty="0" smtClean="0"/>
              <a:t> </a:t>
            </a:r>
            <a:r>
              <a:rPr lang="en-US" sz="2800" dirty="0" smtClean="0"/>
              <a:t>, cyclically ordered; that is </a:t>
            </a:r>
            <a:r>
              <a:rPr lang="ru-RU" sz="2800" dirty="0" smtClean="0">
                <a:sym typeface="Symbol" pitchFamily="18" charset="2"/>
              </a:rPr>
              <a:t></a:t>
            </a:r>
            <a:r>
              <a:rPr lang="ru-RU" sz="2800" dirty="0" smtClean="0"/>
              <a:t>(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ik</a:t>
            </a:r>
            <a:r>
              <a:rPr lang="ru-RU" sz="2800" dirty="0" smtClean="0"/>
              <a:t>)</a:t>
            </a:r>
            <a:r>
              <a:rPr lang="en-US" sz="2800" dirty="0" smtClean="0"/>
              <a:t> =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il</a:t>
            </a:r>
            <a:r>
              <a:rPr lang="en-US" sz="2800" dirty="0" smtClean="0"/>
              <a:t>, where </a:t>
            </a:r>
            <a:r>
              <a:rPr lang="en-US" sz="2800" i="1" dirty="0" smtClean="0"/>
              <a:t>l </a:t>
            </a:r>
            <a:r>
              <a:rPr lang="en-US" sz="2800" dirty="0" smtClean="0"/>
              <a:t>= </a:t>
            </a:r>
            <a:r>
              <a:rPr lang="en-US" sz="2800" i="1" dirty="0" smtClean="0"/>
              <a:t>k</a:t>
            </a:r>
            <a:r>
              <a:rPr lang="en-US" sz="2800" dirty="0" smtClean="0"/>
              <a:t> mod </a:t>
            </a:r>
            <a:r>
              <a:rPr lang="en-US" sz="2800" i="1" dirty="0" err="1" smtClean="0"/>
              <a:t>t</a:t>
            </a:r>
            <a:r>
              <a:rPr lang="en-US" sz="2800" i="1" baseline="-25000" dirty="0" err="1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/>
              <a:t>+ 1.</a:t>
            </a:r>
            <a:endParaRPr lang="ru-RU" sz="2800" dirty="0" smtClean="0"/>
          </a:p>
          <a:p>
            <a:pPr eaLnBrk="1" hangingPunct="1"/>
            <a:r>
              <a:rPr lang="en-US" sz="2800" dirty="0" smtClean="0"/>
              <a:t>transform an instance </a:t>
            </a:r>
            <a:r>
              <a:rPr lang="en-US" sz="2800" i="1" dirty="0" smtClean="0"/>
              <a:t>I</a:t>
            </a:r>
            <a:r>
              <a:rPr lang="en-US" sz="2800" dirty="0" smtClean="0"/>
              <a:t> into an </a:t>
            </a:r>
            <a:r>
              <a:rPr lang="en-US" sz="2800" dirty="0" err="1" smtClean="0"/>
              <a:t>inWe</a:t>
            </a:r>
            <a:r>
              <a:rPr lang="en-US" sz="2800" dirty="0" smtClean="0"/>
              <a:t> stance </a:t>
            </a:r>
            <a:r>
              <a:rPr lang="en-US" sz="2800" i="1" dirty="0" smtClean="0"/>
              <a:t>I</a:t>
            </a:r>
            <a:r>
              <a:rPr lang="en-US" sz="2800" i="1" baseline="-25000" dirty="0" smtClean="0"/>
              <a:t>O</a:t>
            </a:r>
            <a:r>
              <a:rPr lang="en-US" sz="2800" i="1" dirty="0" smtClean="0"/>
              <a:t> </a:t>
            </a:r>
            <a:r>
              <a:rPr lang="en-US" sz="2800" dirty="0" smtClean="0"/>
              <a:t>of                        the </a:t>
            </a:r>
            <a:r>
              <a:rPr lang="en-US" sz="2800" i="1" dirty="0" smtClean="0"/>
              <a:t>O||</a:t>
            </a:r>
            <a:r>
              <a:rPr lang="en-US" sz="2800" i="1" dirty="0" err="1" smtClean="0"/>
              <a:t>C</a:t>
            </a:r>
            <a:r>
              <a:rPr lang="en-US" sz="2800" baseline="-25000" dirty="0" err="1" smtClean="0"/>
              <a:t>max</a:t>
            </a:r>
            <a:r>
              <a:rPr lang="ru-RU" sz="2800" dirty="0" smtClean="0"/>
              <a:t> </a:t>
            </a:r>
            <a:r>
              <a:rPr lang="en-US" sz="2800" dirty="0" smtClean="0"/>
              <a:t>problem.</a:t>
            </a:r>
            <a:endParaRPr lang="ru-RU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Instance</a:t>
            </a:r>
            <a:r>
              <a:rPr lang="ru-RU" dirty="0" smtClean="0"/>
              <a:t> </a:t>
            </a:r>
            <a:r>
              <a:rPr lang="en-US" i="1" dirty="0" smtClean="0"/>
              <a:t>I</a:t>
            </a:r>
            <a:r>
              <a:rPr lang="en-US" i="1" baseline="-25000" dirty="0" smtClean="0"/>
              <a:t>O</a:t>
            </a:r>
            <a:endParaRPr lang="ru-RU" dirty="0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/>
            <a:r>
              <a:rPr lang="ru-RU" sz="2400" dirty="0" smtClean="0"/>
              <a:t>2</a:t>
            </a:r>
            <a:r>
              <a:rPr lang="en-US" sz="2400" i="1" dirty="0" smtClean="0"/>
              <a:t>u</a:t>
            </a:r>
            <a:r>
              <a:rPr lang="en-US" sz="2400" dirty="0" smtClean="0"/>
              <a:t> machines</a:t>
            </a:r>
            <a:r>
              <a:rPr lang="ru-RU" sz="2400" dirty="0" smtClean="0"/>
              <a:t> </a:t>
            </a:r>
            <a:r>
              <a:rPr lang="en-US" sz="2400" dirty="0" smtClean="0"/>
              <a:t>and</a:t>
            </a:r>
            <a:r>
              <a:rPr lang="ru-RU" sz="2400" dirty="0" smtClean="0"/>
              <a:t> 2</a:t>
            </a:r>
            <a:r>
              <a:rPr lang="en-US" sz="2400" i="1" dirty="0" smtClean="0"/>
              <a:t>u </a:t>
            </a:r>
            <a:r>
              <a:rPr lang="ru-RU" sz="2400" dirty="0" smtClean="0"/>
              <a:t>+ </a:t>
            </a:r>
            <a:r>
              <a:rPr lang="en-US" sz="2400" i="1" dirty="0" smtClean="0"/>
              <a:t>v</a:t>
            </a:r>
            <a:r>
              <a:rPr lang="en-US" sz="2400" dirty="0" smtClean="0"/>
              <a:t> jobs</a:t>
            </a:r>
            <a:endParaRPr lang="ru-RU" sz="2400" dirty="0" smtClean="0"/>
          </a:p>
          <a:p>
            <a:pPr eaLnBrk="1" hangingPunct="1"/>
            <a:r>
              <a:rPr lang="en-US" sz="2400" dirty="0" smtClean="0"/>
              <a:t>For each variable</a:t>
            </a:r>
            <a:r>
              <a:rPr lang="ru-RU" sz="2400" i="1" dirty="0" smtClean="0"/>
              <a:t> 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 we construct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two machines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B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and 3 types of jobs: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An </a:t>
            </a:r>
            <a:r>
              <a:rPr lang="en-US" sz="2400" i="1" dirty="0" smtClean="0">
                <a:sym typeface="Symbol" pitchFamily="18" charset="2"/>
              </a:rPr>
              <a:t>assignment</a:t>
            </a:r>
            <a:r>
              <a:rPr lang="en-US" sz="2400" dirty="0" smtClean="0">
                <a:sym typeface="Symbol" pitchFamily="18" charset="2"/>
              </a:rPr>
              <a:t> job </a:t>
            </a:r>
            <a:r>
              <a:rPr lang="en-US" sz="2400" i="1" dirty="0" err="1" smtClean="0">
                <a:sym typeface="Symbol" pitchFamily="18" charset="2"/>
              </a:rPr>
              <a:t>J</a:t>
            </a:r>
            <a:r>
              <a:rPr lang="en-US" sz="2400" i="1" baseline="-25000" dirty="0" err="1" smtClean="0"/>
              <a:t>ik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 pitchFamily="18" charset="2"/>
              </a:rPr>
              <a:t>with operations </a:t>
            </a:r>
            <a:r>
              <a:rPr lang="en-US" sz="2400" i="1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B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of length</a:t>
            </a:r>
            <a:r>
              <a:rPr lang="ru-RU" sz="2400" dirty="0" smtClean="0">
                <a:sym typeface="Symbol" pitchFamily="18" charset="2"/>
              </a:rPr>
              <a:t> 2</a:t>
            </a:r>
            <a:r>
              <a:rPr lang="en-US" sz="2400" dirty="0" smtClean="0">
                <a:sym typeface="Symbol" pitchFamily="18" charset="2"/>
              </a:rPr>
              <a:t>,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which are to be processed by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B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), respectively</a:t>
            </a:r>
            <a:r>
              <a:rPr lang="ru-RU" sz="2400" dirty="0" smtClean="0">
                <a:sym typeface="Symbol" pitchFamily="18" charset="2"/>
              </a:rPr>
              <a:t>.</a:t>
            </a:r>
            <a:r>
              <a:rPr lang="en-US" sz="2400" dirty="0" smtClean="0">
                <a:sym typeface="Symbol" pitchFamily="18" charset="2"/>
              </a:rPr>
              <a:t> 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A </a:t>
            </a:r>
            <a:r>
              <a:rPr lang="en-US" sz="2400" i="1" dirty="0" smtClean="0">
                <a:sym typeface="Symbol" pitchFamily="18" charset="2"/>
              </a:rPr>
              <a:t>consistency job </a:t>
            </a:r>
            <a:r>
              <a:rPr lang="en-US" sz="2400" i="1" dirty="0" err="1" smtClean="0">
                <a:sym typeface="Symbol" pitchFamily="18" charset="2"/>
              </a:rPr>
              <a:t>J′</a:t>
            </a:r>
            <a:r>
              <a:rPr lang="en-US" sz="2400" i="1" baseline="-25000" dirty="0" err="1" smtClean="0"/>
              <a:t>ik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ym typeface="Symbol" pitchFamily="18" charset="2"/>
              </a:rPr>
              <a:t>has operations </a:t>
            </a:r>
            <a:r>
              <a:rPr lang="en-US" sz="2400" i="1" dirty="0" smtClean="0">
                <a:sym typeface="Symbol" pitchFamily="18" charset="2"/>
              </a:rPr>
              <a:t>A′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B′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of length 2 and </a:t>
            </a:r>
            <a:r>
              <a:rPr lang="ru-RU" sz="2400" dirty="0" smtClean="0">
                <a:sym typeface="Symbol" pitchFamily="18" charset="2"/>
              </a:rPr>
              <a:t>1</a:t>
            </a:r>
            <a:r>
              <a:rPr lang="en-US" sz="2400" dirty="0" smtClean="0">
                <a:sym typeface="Symbol" pitchFamily="18" charset="2"/>
              </a:rPr>
              <a:t>, respectively, which must be processed by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B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dirty="0" smtClean="0"/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ru-RU" sz="2400" dirty="0" smtClean="0"/>
              <a:t>)</a:t>
            </a:r>
            <a:r>
              <a:rPr lang="en-US" sz="2400" dirty="0" smtClean="0">
                <a:sym typeface="Symbol" pitchFamily="18" charset="2"/>
              </a:rPr>
              <a:t>)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For each clause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c</a:t>
            </a:r>
            <a:r>
              <a:rPr lang="en-US" sz="2400" dirty="0" smtClean="0">
                <a:sym typeface="Symbol" pitchFamily="18" charset="2"/>
              </a:rPr>
              <a:t> = </a:t>
            </a:r>
            <a:r>
              <a:rPr lang="ru-RU" sz="2400" dirty="0" smtClean="0">
                <a:sym typeface="Symbol" pitchFamily="18" charset="2"/>
              </a:rPr>
              <a:t>(</a:t>
            </a:r>
            <a:r>
              <a:rPr lang="en-US" sz="2400" i="1" dirty="0" err="1" smtClean="0">
                <a:sym typeface="Symbol" pitchFamily="18" charset="2"/>
              </a:rPr>
              <a:t>x</a:t>
            </a:r>
            <a:r>
              <a:rPr lang="en-US" sz="2400" dirty="0" err="1" smtClean="0">
                <a:sym typeface="Symbol" pitchFamily="18" charset="2"/>
              </a:rPr>
              <a:t>˅</a:t>
            </a:r>
            <a:r>
              <a:rPr lang="en-US" sz="2400" i="1" dirty="0" err="1" smtClean="0">
                <a:sym typeface="Symbol" pitchFamily="18" charset="2"/>
              </a:rPr>
              <a:t>y</a:t>
            </a:r>
            <a:r>
              <a:rPr lang="en-US" sz="2400" dirty="0" err="1" smtClean="0">
                <a:sym typeface="Symbol" pitchFamily="18" charset="2"/>
              </a:rPr>
              <a:t>˅</a:t>
            </a:r>
            <a:r>
              <a:rPr lang="en-US" sz="2400" i="1" dirty="0" err="1" smtClean="0">
                <a:sym typeface="Symbol" pitchFamily="18" charset="2"/>
              </a:rPr>
              <a:t>z</a:t>
            </a:r>
            <a:r>
              <a:rPr lang="ru-RU" sz="2400" dirty="0" smtClean="0">
                <a:sym typeface="Symbol" pitchFamily="18" charset="2"/>
              </a:rPr>
              <a:t>)</a:t>
            </a:r>
            <a:r>
              <a:rPr lang="en-US" sz="2400" dirty="0" smtClean="0">
                <a:sym typeface="Symbol" pitchFamily="18" charset="2"/>
              </a:rPr>
              <a:t>, we construct a clause job </a:t>
            </a:r>
            <a:r>
              <a:rPr lang="en-US" sz="2400" i="1" dirty="0" err="1" smtClean="0">
                <a:sym typeface="Symbol" pitchFamily="18" charset="2"/>
              </a:rPr>
              <a:t>J</a:t>
            </a:r>
            <a:r>
              <a:rPr lang="en-US" sz="2400" i="1" baseline="-25000" dirty="0" err="1" smtClean="0">
                <a:sym typeface="Symbol" pitchFamily="18" charset="2"/>
              </a:rPr>
              <a:t>c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with three unit-length operations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T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>
                <a:sym typeface="Symbol" pitchFamily="18" charset="2"/>
              </a:rPr>
              <a:t>x</a:t>
            </a:r>
            <a:r>
              <a:rPr lang="en-US" sz="2400" dirty="0" smtClean="0">
                <a:sym typeface="Symbol" pitchFamily="18" charset="2"/>
              </a:rPr>
              <a:t>), </a:t>
            </a:r>
            <a:r>
              <a:rPr lang="en-US" sz="2400" i="1" dirty="0" smtClean="0">
                <a:sym typeface="Symbol" pitchFamily="18" charset="2"/>
              </a:rPr>
              <a:t>T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>
                <a:sym typeface="Symbol" pitchFamily="18" charset="2"/>
              </a:rPr>
              <a:t>y</a:t>
            </a:r>
            <a:r>
              <a:rPr lang="en-US" sz="2400" dirty="0" smtClean="0">
                <a:sym typeface="Symbol" pitchFamily="18" charset="2"/>
              </a:rPr>
              <a:t>),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T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>
                <a:sym typeface="Symbol" pitchFamily="18" charset="2"/>
              </a:rPr>
              <a:t>z</a:t>
            </a:r>
            <a:r>
              <a:rPr lang="en-US" sz="2400" dirty="0" smtClean="0">
                <a:sym typeface="Symbol" pitchFamily="18" charset="2"/>
              </a:rPr>
              <a:t>), to be processed on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x</a:t>
            </a:r>
            <a:r>
              <a:rPr lang="en-US" sz="2400" dirty="0" smtClean="0">
                <a:sym typeface="Symbol" pitchFamily="18" charset="2"/>
              </a:rPr>
              <a:t>)</a:t>
            </a:r>
            <a:r>
              <a:rPr lang="ru-RU" sz="2400" dirty="0" smtClean="0">
                <a:sym typeface="Symbol" pitchFamily="18" charset="2"/>
              </a:rPr>
              <a:t>,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y</a:t>
            </a:r>
            <a:r>
              <a:rPr lang="en-US" sz="2400" dirty="0" smtClean="0">
                <a:sym typeface="Symbol" pitchFamily="18" charset="2"/>
              </a:rPr>
              <a:t>),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z</a:t>
            </a:r>
            <a:r>
              <a:rPr lang="en-US" sz="2400" dirty="0" smtClean="0">
                <a:sym typeface="Symbol" pitchFamily="18" charset="2"/>
              </a:rPr>
              <a:t>), respectively</a:t>
            </a:r>
            <a:r>
              <a:rPr lang="ru-RU" sz="2400" dirty="0" smtClean="0">
                <a:sym typeface="Symbol" pitchFamily="18" charset="2"/>
              </a:rPr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ru-RU" sz="3600" smtClean="0">
                <a:sym typeface="Symbol" pitchFamily="18" charset="2"/>
              </a:rPr>
              <a:t>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1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)˄ 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3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</a:t>
            </a:r>
            <a:endParaRPr lang="ru-RU" sz="3600" smtClean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67163" y="1219200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dirty="0">
                <a:solidFill>
                  <a:srgbClr val="000000"/>
                </a:solidFill>
                <a:latin typeface="+mj-lt"/>
              </a:rPr>
              <a:t>M</a:t>
            </a:r>
            <a:r>
              <a:rPr lang="en-US" sz="2400" i="1" baseline="-25000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sz="2400" baseline="-25000" dirty="0">
                <a:solidFill>
                  <a:srgbClr val="000000"/>
                </a:solidFill>
                <a:latin typeface="+mj-lt"/>
              </a:rPr>
              <a:t>11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)</a:t>
            </a:r>
            <a:endParaRPr lang="ru-RU" sz="2400" baseline="-25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5230813" y="1273175"/>
            <a:ext cx="1081087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>
            <a:off x="3962400" y="1676400"/>
            <a:ext cx="10795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11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0" name="Rectangle 11"/>
          <p:cNvSpPr>
            <a:spLocks noChangeArrowheads="1"/>
          </p:cNvSpPr>
          <p:nvPr/>
        </p:nvSpPr>
        <p:spPr bwMode="auto">
          <a:xfrm>
            <a:off x="5226050" y="17383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3967163" y="21256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2" name="Rectangle 11"/>
          <p:cNvSpPr>
            <a:spLocks noChangeArrowheads="1"/>
          </p:cNvSpPr>
          <p:nvPr/>
        </p:nvSpPr>
        <p:spPr bwMode="auto">
          <a:xfrm>
            <a:off x="5230813" y="2195513"/>
            <a:ext cx="541337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3" name="AutoShape 6"/>
          <p:cNvSpPr>
            <a:spLocks noChangeArrowheads="1"/>
          </p:cNvSpPr>
          <p:nvPr/>
        </p:nvSpPr>
        <p:spPr bwMode="auto">
          <a:xfrm>
            <a:off x="3967163" y="25828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5230813" y="26527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5" name="AutoShape 6"/>
          <p:cNvSpPr>
            <a:spLocks noChangeArrowheads="1"/>
          </p:cNvSpPr>
          <p:nvPr/>
        </p:nvSpPr>
        <p:spPr bwMode="auto">
          <a:xfrm>
            <a:off x="3962400" y="3040063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5226050" y="31099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7" name="AutoShape 6"/>
          <p:cNvSpPr>
            <a:spLocks noChangeArrowheads="1"/>
          </p:cNvSpPr>
          <p:nvPr/>
        </p:nvSpPr>
        <p:spPr bwMode="auto">
          <a:xfrm>
            <a:off x="3967163" y="3489325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8" name="Rectangle 11"/>
          <p:cNvSpPr>
            <a:spLocks noChangeArrowheads="1"/>
          </p:cNvSpPr>
          <p:nvPr/>
        </p:nvSpPr>
        <p:spPr bwMode="auto">
          <a:xfrm>
            <a:off x="5230813" y="35671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9" name="AutoShape 6"/>
          <p:cNvSpPr>
            <a:spLocks noChangeArrowheads="1"/>
          </p:cNvSpPr>
          <p:nvPr/>
        </p:nvSpPr>
        <p:spPr bwMode="auto">
          <a:xfrm>
            <a:off x="3967163" y="3970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400" name="Rectangle 11"/>
          <p:cNvSpPr>
            <a:spLocks noChangeArrowheads="1"/>
          </p:cNvSpPr>
          <p:nvPr/>
        </p:nvSpPr>
        <p:spPr bwMode="auto">
          <a:xfrm>
            <a:off x="5230813" y="4024313"/>
            <a:ext cx="54133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01" name="AutoShape 6"/>
          <p:cNvSpPr>
            <a:spLocks noChangeArrowheads="1"/>
          </p:cNvSpPr>
          <p:nvPr/>
        </p:nvSpPr>
        <p:spPr bwMode="auto">
          <a:xfrm>
            <a:off x="3962400" y="44275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402" name="Rectangle 11"/>
          <p:cNvSpPr>
            <a:spLocks noChangeArrowheads="1"/>
          </p:cNvSpPr>
          <p:nvPr/>
        </p:nvSpPr>
        <p:spPr bwMode="auto">
          <a:xfrm>
            <a:off x="5226050" y="44815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03" name="AutoShape 6"/>
          <p:cNvSpPr>
            <a:spLocks noChangeArrowheads="1"/>
          </p:cNvSpPr>
          <p:nvPr/>
        </p:nvSpPr>
        <p:spPr bwMode="auto">
          <a:xfrm>
            <a:off x="3967163" y="48847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230813" y="4938713"/>
            <a:ext cx="1081087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5" name="AutoShape 6"/>
          <p:cNvSpPr>
            <a:spLocks noChangeArrowheads="1"/>
          </p:cNvSpPr>
          <p:nvPr/>
        </p:nvSpPr>
        <p:spPr bwMode="auto">
          <a:xfrm>
            <a:off x="3967163" y="53419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5230813" y="53959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7" name="AutoShape 6"/>
          <p:cNvSpPr>
            <a:spLocks noChangeArrowheads="1"/>
          </p:cNvSpPr>
          <p:nvPr/>
        </p:nvSpPr>
        <p:spPr bwMode="auto">
          <a:xfrm>
            <a:off x="3962400" y="57991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5226050" y="58531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9" name="AutoShape 6"/>
          <p:cNvSpPr>
            <a:spLocks noChangeArrowheads="1"/>
          </p:cNvSpPr>
          <p:nvPr/>
        </p:nvSpPr>
        <p:spPr bwMode="auto">
          <a:xfrm>
            <a:off x="3967163" y="6256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5230813" y="63103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6324600" y="1738313"/>
            <a:ext cx="1079500" cy="3952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12" name="Rectangle 11"/>
          <p:cNvSpPr>
            <a:spLocks noChangeArrowheads="1"/>
          </p:cNvSpPr>
          <p:nvPr/>
        </p:nvSpPr>
        <p:spPr bwMode="auto">
          <a:xfrm>
            <a:off x="304800" y="1219200"/>
            <a:ext cx="360363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3" name="Rectangle 11"/>
          <p:cNvSpPr>
            <a:spLocks noChangeArrowheads="1"/>
          </p:cNvSpPr>
          <p:nvPr/>
        </p:nvSpPr>
        <p:spPr bwMode="auto">
          <a:xfrm>
            <a:off x="6851650" y="12811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4" name="Rectangle 11"/>
          <p:cNvSpPr>
            <a:spLocks noChangeArrowheads="1"/>
          </p:cNvSpPr>
          <p:nvPr/>
        </p:nvSpPr>
        <p:spPr bwMode="auto">
          <a:xfrm>
            <a:off x="6324600" y="12811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5" name="Rectangle 11"/>
          <p:cNvSpPr>
            <a:spLocks noChangeArrowheads="1"/>
          </p:cNvSpPr>
          <p:nvPr/>
        </p:nvSpPr>
        <p:spPr bwMode="auto">
          <a:xfrm>
            <a:off x="304800" y="4176713"/>
            <a:ext cx="360363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84850" y="21955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6417" name="Rectangle 11"/>
          <p:cNvSpPr>
            <a:spLocks noChangeArrowheads="1"/>
          </p:cNvSpPr>
          <p:nvPr/>
        </p:nvSpPr>
        <p:spPr bwMode="auto">
          <a:xfrm>
            <a:off x="304800" y="57007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8" name="Rectangle 11"/>
          <p:cNvSpPr>
            <a:spLocks noChangeArrowheads="1"/>
          </p:cNvSpPr>
          <p:nvPr/>
        </p:nvSpPr>
        <p:spPr bwMode="auto">
          <a:xfrm>
            <a:off x="6311900" y="21955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9" name="Rectangle 11"/>
          <p:cNvSpPr>
            <a:spLocks noChangeArrowheads="1"/>
          </p:cNvSpPr>
          <p:nvPr/>
        </p:nvSpPr>
        <p:spPr bwMode="auto">
          <a:xfrm>
            <a:off x="6324600" y="31099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6311900" y="26527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324600" y="35671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22" name="Rectangle 11"/>
          <p:cNvSpPr>
            <a:spLocks noChangeArrowheads="1"/>
          </p:cNvSpPr>
          <p:nvPr/>
        </p:nvSpPr>
        <p:spPr bwMode="auto">
          <a:xfrm>
            <a:off x="292100" y="1890713"/>
            <a:ext cx="358775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5784850" y="31099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/>
          </a:p>
        </p:txBody>
      </p:sp>
      <p:sp>
        <p:nvSpPr>
          <p:cNvPr id="16424" name="Rectangle 11"/>
          <p:cNvSpPr>
            <a:spLocks noChangeArrowheads="1"/>
          </p:cNvSpPr>
          <p:nvPr/>
        </p:nvSpPr>
        <p:spPr bwMode="auto">
          <a:xfrm>
            <a:off x="5784850" y="40243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5" name="Rectangle 11"/>
          <p:cNvSpPr>
            <a:spLocks noChangeArrowheads="1"/>
          </p:cNvSpPr>
          <p:nvPr/>
        </p:nvSpPr>
        <p:spPr bwMode="auto">
          <a:xfrm>
            <a:off x="304800" y="4938713"/>
            <a:ext cx="360363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6" name="Rectangle 11"/>
          <p:cNvSpPr>
            <a:spLocks noChangeArrowheads="1"/>
          </p:cNvSpPr>
          <p:nvPr/>
        </p:nvSpPr>
        <p:spPr bwMode="auto">
          <a:xfrm>
            <a:off x="6324600" y="40243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7" name="Rectangle 11"/>
          <p:cNvSpPr>
            <a:spLocks noChangeArrowheads="1"/>
          </p:cNvSpPr>
          <p:nvPr/>
        </p:nvSpPr>
        <p:spPr bwMode="auto">
          <a:xfrm>
            <a:off x="6324600" y="44815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8" name="Rectangle 11"/>
          <p:cNvSpPr>
            <a:spLocks noChangeArrowheads="1"/>
          </p:cNvSpPr>
          <p:nvPr/>
        </p:nvSpPr>
        <p:spPr bwMode="auto">
          <a:xfrm>
            <a:off x="292100" y="2576513"/>
            <a:ext cx="358775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6324600" y="53959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6324600" y="63103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31" name="Rectangle 11"/>
          <p:cNvSpPr>
            <a:spLocks noChangeArrowheads="1"/>
          </p:cNvSpPr>
          <p:nvPr/>
        </p:nvSpPr>
        <p:spPr bwMode="auto">
          <a:xfrm>
            <a:off x="304800" y="3429000"/>
            <a:ext cx="360363" cy="39528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6324600" y="49387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6433" name="Rectangle 11"/>
          <p:cNvSpPr>
            <a:spLocks noChangeArrowheads="1"/>
          </p:cNvSpPr>
          <p:nvPr/>
        </p:nvSpPr>
        <p:spPr bwMode="auto">
          <a:xfrm>
            <a:off x="6858000" y="49387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34" name="Rectangle 11"/>
          <p:cNvSpPr>
            <a:spLocks noChangeArrowheads="1"/>
          </p:cNvSpPr>
          <p:nvPr/>
        </p:nvSpPr>
        <p:spPr bwMode="auto">
          <a:xfrm>
            <a:off x="6324600" y="5867400"/>
            <a:ext cx="539750" cy="395288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6858000" y="5867400"/>
            <a:ext cx="539750" cy="39528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0" y="1143000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 </a:t>
            </a:r>
            <a:r>
              <a:rPr lang="en-US" sz="2000" i="1" kern="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ru-RU" sz="2400" dirty="0" smtClean="0">
                <a:latin typeface="+mn-lt"/>
              </a:rPr>
              <a:t> </a:t>
            </a:r>
            <a:endParaRPr lang="ru-RU" sz="2400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7075" y="1824038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2000" y="2514600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0" y="3348038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0" y="4110038"/>
            <a:ext cx="25266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clause job for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62000" y="4933950"/>
            <a:ext cx="25266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clause job for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2000" y="5634038"/>
            <a:ext cx="186942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consistency jobs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jobs</a:t>
            </a:r>
            <a:endParaRPr lang="ru-RU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67163" y="21256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5230813" y="2195513"/>
            <a:ext cx="541337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3967163" y="25828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30813" y="26527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962400" y="3040063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226050" y="31099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3967163" y="3489325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230813" y="35671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784850" y="21955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04800" y="25765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311900" y="21955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324600" y="31099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6311900" y="26527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6324600" y="35671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292100" y="1890713"/>
            <a:ext cx="358775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5784850" y="31099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727075" y="1824038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2000" y="2509838"/>
            <a:ext cx="186942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consistency jobs</a:t>
            </a:r>
            <a:endParaRPr lang="ru-RU" sz="24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0600" y="4724400"/>
            <a:ext cx="73314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n-lt"/>
              </a:rPr>
              <a:t>A consistency job ensures that the value of variable </a:t>
            </a:r>
            <a:r>
              <a:rPr lang="en-US" sz="2400" i="1" dirty="0" err="1" smtClean="0">
                <a:latin typeface="+mn-lt"/>
              </a:rPr>
              <a:t>x</a:t>
            </a:r>
            <a:r>
              <a:rPr lang="en-US" sz="2400" i="1" baseline="-25000" dirty="0" err="1" smtClean="0">
                <a:latin typeface="+mn-lt"/>
              </a:rPr>
              <a:t>ik</a:t>
            </a:r>
            <a:r>
              <a:rPr lang="en-US" sz="2400" dirty="0" smtClean="0">
                <a:latin typeface="+mn-lt"/>
              </a:rPr>
              <a:t> is </a:t>
            </a:r>
          </a:p>
          <a:p>
            <a:r>
              <a:rPr lang="en-US" sz="2400" dirty="0" smtClean="0">
                <a:latin typeface="+mn-lt"/>
              </a:rPr>
              <a:t>equal to the value of its next occurrence.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ru-RU" sz="3600" smtClean="0">
                <a:sym typeface="Symbol" pitchFamily="18" charset="2"/>
              </a:rPr>
              <a:t>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1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)˄ 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3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</a:t>
            </a:r>
            <a:endParaRPr lang="ru-RU" sz="3600" smtClean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67163" y="1219200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dirty="0">
                <a:solidFill>
                  <a:srgbClr val="000000"/>
                </a:solidFill>
                <a:latin typeface="+mj-lt"/>
              </a:rPr>
              <a:t>M</a:t>
            </a:r>
            <a:r>
              <a:rPr lang="en-US" sz="2400" i="1" baseline="-25000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sz="2400" baseline="-25000" dirty="0">
                <a:solidFill>
                  <a:srgbClr val="000000"/>
                </a:solidFill>
                <a:latin typeface="+mj-lt"/>
              </a:rPr>
              <a:t>11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)</a:t>
            </a:r>
            <a:endParaRPr lang="ru-RU" sz="2400" baseline="-25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5230813" y="1273175"/>
            <a:ext cx="1081087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>
            <a:off x="3962400" y="1676400"/>
            <a:ext cx="10795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11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0" name="Rectangle 11"/>
          <p:cNvSpPr>
            <a:spLocks noChangeArrowheads="1"/>
          </p:cNvSpPr>
          <p:nvPr/>
        </p:nvSpPr>
        <p:spPr bwMode="auto">
          <a:xfrm>
            <a:off x="5226050" y="17383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1" name="AutoShape 6"/>
          <p:cNvSpPr>
            <a:spLocks noChangeArrowheads="1"/>
          </p:cNvSpPr>
          <p:nvPr/>
        </p:nvSpPr>
        <p:spPr bwMode="auto">
          <a:xfrm>
            <a:off x="3967163" y="21256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2" name="Rectangle 11"/>
          <p:cNvSpPr>
            <a:spLocks noChangeArrowheads="1"/>
          </p:cNvSpPr>
          <p:nvPr/>
        </p:nvSpPr>
        <p:spPr bwMode="auto">
          <a:xfrm>
            <a:off x="5230813" y="2195513"/>
            <a:ext cx="541337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3" name="AutoShape 6"/>
          <p:cNvSpPr>
            <a:spLocks noChangeArrowheads="1"/>
          </p:cNvSpPr>
          <p:nvPr/>
        </p:nvSpPr>
        <p:spPr bwMode="auto">
          <a:xfrm>
            <a:off x="3967163" y="25828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5230813" y="26527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5" name="AutoShape 6"/>
          <p:cNvSpPr>
            <a:spLocks noChangeArrowheads="1"/>
          </p:cNvSpPr>
          <p:nvPr/>
        </p:nvSpPr>
        <p:spPr bwMode="auto">
          <a:xfrm>
            <a:off x="3962400" y="3040063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5226050" y="31099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7" name="AutoShape 6"/>
          <p:cNvSpPr>
            <a:spLocks noChangeArrowheads="1"/>
          </p:cNvSpPr>
          <p:nvPr/>
        </p:nvSpPr>
        <p:spPr bwMode="auto">
          <a:xfrm>
            <a:off x="3967163" y="3489325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98" name="Rectangle 11"/>
          <p:cNvSpPr>
            <a:spLocks noChangeArrowheads="1"/>
          </p:cNvSpPr>
          <p:nvPr/>
        </p:nvSpPr>
        <p:spPr bwMode="auto">
          <a:xfrm>
            <a:off x="5230813" y="35671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399" name="AutoShape 6"/>
          <p:cNvSpPr>
            <a:spLocks noChangeArrowheads="1"/>
          </p:cNvSpPr>
          <p:nvPr/>
        </p:nvSpPr>
        <p:spPr bwMode="auto">
          <a:xfrm>
            <a:off x="3967163" y="3970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400" name="Rectangle 11"/>
          <p:cNvSpPr>
            <a:spLocks noChangeArrowheads="1"/>
          </p:cNvSpPr>
          <p:nvPr/>
        </p:nvSpPr>
        <p:spPr bwMode="auto">
          <a:xfrm>
            <a:off x="5230813" y="4024313"/>
            <a:ext cx="54133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01" name="AutoShape 6"/>
          <p:cNvSpPr>
            <a:spLocks noChangeArrowheads="1"/>
          </p:cNvSpPr>
          <p:nvPr/>
        </p:nvSpPr>
        <p:spPr bwMode="auto">
          <a:xfrm>
            <a:off x="3962400" y="44275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402" name="Rectangle 11"/>
          <p:cNvSpPr>
            <a:spLocks noChangeArrowheads="1"/>
          </p:cNvSpPr>
          <p:nvPr/>
        </p:nvSpPr>
        <p:spPr bwMode="auto">
          <a:xfrm>
            <a:off x="5226050" y="44815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03" name="AutoShape 6"/>
          <p:cNvSpPr>
            <a:spLocks noChangeArrowheads="1"/>
          </p:cNvSpPr>
          <p:nvPr/>
        </p:nvSpPr>
        <p:spPr bwMode="auto">
          <a:xfrm>
            <a:off x="3967163" y="48847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230813" y="4938713"/>
            <a:ext cx="1081087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5" name="AutoShape 6"/>
          <p:cNvSpPr>
            <a:spLocks noChangeArrowheads="1"/>
          </p:cNvSpPr>
          <p:nvPr/>
        </p:nvSpPr>
        <p:spPr bwMode="auto">
          <a:xfrm>
            <a:off x="3967163" y="53419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5230813" y="53959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7" name="AutoShape 6"/>
          <p:cNvSpPr>
            <a:spLocks noChangeArrowheads="1"/>
          </p:cNvSpPr>
          <p:nvPr/>
        </p:nvSpPr>
        <p:spPr bwMode="auto">
          <a:xfrm>
            <a:off x="3962400" y="57991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5226050" y="58531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09" name="AutoShape 6"/>
          <p:cNvSpPr>
            <a:spLocks noChangeArrowheads="1"/>
          </p:cNvSpPr>
          <p:nvPr/>
        </p:nvSpPr>
        <p:spPr bwMode="auto">
          <a:xfrm>
            <a:off x="3967163" y="6256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5230813" y="63103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6324600" y="1738313"/>
            <a:ext cx="1079500" cy="3952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12" name="Rectangle 11"/>
          <p:cNvSpPr>
            <a:spLocks noChangeArrowheads="1"/>
          </p:cNvSpPr>
          <p:nvPr/>
        </p:nvSpPr>
        <p:spPr bwMode="auto">
          <a:xfrm>
            <a:off x="304800" y="1219200"/>
            <a:ext cx="360363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3" name="Rectangle 11"/>
          <p:cNvSpPr>
            <a:spLocks noChangeArrowheads="1"/>
          </p:cNvSpPr>
          <p:nvPr/>
        </p:nvSpPr>
        <p:spPr bwMode="auto">
          <a:xfrm>
            <a:off x="6851650" y="12811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4" name="Rectangle 11"/>
          <p:cNvSpPr>
            <a:spLocks noChangeArrowheads="1"/>
          </p:cNvSpPr>
          <p:nvPr/>
        </p:nvSpPr>
        <p:spPr bwMode="auto">
          <a:xfrm>
            <a:off x="6324600" y="12811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5" name="Rectangle 11"/>
          <p:cNvSpPr>
            <a:spLocks noChangeArrowheads="1"/>
          </p:cNvSpPr>
          <p:nvPr/>
        </p:nvSpPr>
        <p:spPr bwMode="auto">
          <a:xfrm>
            <a:off x="304800" y="4176713"/>
            <a:ext cx="360363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84850" y="21955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6417" name="Rectangle 11"/>
          <p:cNvSpPr>
            <a:spLocks noChangeArrowheads="1"/>
          </p:cNvSpPr>
          <p:nvPr/>
        </p:nvSpPr>
        <p:spPr bwMode="auto">
          <a:xfrm>
            <a:off x="304800" y="57007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8" name="Rectangle 11"/>
          <p:cNvSpPr>
            <a:spLocks noChangeArrowheads="1"/>
          </p:cNvSpPr>
          <p:nvPr/>
        </p:nvSpPr>
        <p:spPr bwMode="auto">
          <a:xfrm>
            <a:off x="6311900" y="21955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19" name="Rectangle 11"/>
          <p:cNvSpPr>
            <a:spLocks noChangeArrowheads="1"/>
          </p:cNvSpPr>
          <p:nvPr/>
        </p:nvSpPr>
        <p:spPr bwMode="auto">
          <a:xfrm>
            <a:off x="6324600" y="31099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6311900" y="26527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324600" y="35671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22" name="Rectangle 11"/>
          <p:cNvSpPr>
            <a:spLocks noChangeArrowheads="1"/>
          </p:cNvSpPr>
          <p:nvPr/>
        </p:nvSpPr>
        <p:spPr bwMode="auto">
          <a:xfrm>
            <a:off x="292100" y="1890713"/>
            <a:ext cx="358775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5784850" y="31099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/>
          </a:p>
        </p:txBody>
      </p:sp>
      <p:sp>
        <p:nvSpPr>
          <p:cNvPr id="16424" name="Rectangle 11"/>
          <p:cNvSpPr>
            <a:spLocks noChangeArrowheads="1"/>
          </p:cNvSpPr>
          <p:nvPr/>
        </p:nvSpPr>
        <p:spPr bwMode="auto">
          <a:xfrm>
            <a:off x="5784850" y="40243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5" name="Rectangle 11"/>
          <p:cNvSpPr>
            <a:spLocks noChangeArrowheads="1"/>
          </p:cNvSpPr>
          <p:nvPr/>
        </p:nvSpPr>
        <p:spPr bwMode="auto">
          <a:xfrm>
            <a:off x="304800" y="4938713"/>
            <a:ext cx="360363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6" name="Rectangle 11"/>
          <p:cNvSpPr>
            <a:spLocks noChangeArrowheads="1"/>
          </p:cNvSpPr>
          <p:nvPr/>
        </p:nvSpPr>
        <p:spPr bwMode="auto">
          <a:xfrm>
            <a:off x="6324600" y="40243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7" name="Rectangle 11"/>
          <p:cNvSpPr>
            <a:spLocks noChangeArrowheads="1"/>
          </p:cNvSpPr>
          <p:nvPr/>
        </p:nvSpPr>
        <p:spPr bwMode="auto">
          <a:xfrm>
            <a:off x="6324600" y="44815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28" name="Rectangle 11"/>
          <p:cNvSpPr>
            <a:spLocks noChangeArrowheads="1"/>
          </p:cNvSpPr>
          <p:nvPr/>
        </p:nvSpPr>
        <p:spPr bwMode="auto">
          <a:xfrm>
            <a:off x="292100" y="2576513"/>
            <a:ext cx="358775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6324600" y="53959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6324600" y="63103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6431" name="Rectangle 11"/>
          <p:cNvSpPr>
            <a:spLocks noChangeArrowheads="1"/>
          </p:cNvSpPr>
          <p:nvPr/>
        </p:nvSpPr>
        <p:spPr bwMode="auto">
          <a:xfrm>
            <a:off x="304800" y="3429000"/>
            <a:ext cx="360363" cy="39528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6324600" y="49387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6433" name="Rectangle 11"/>
          <p:cNvSpPr>
            <a:spLocks noChangeArrowheads="1"/>
          </p:cNvSpPr>
          <p:nvPr/>
        </p:nvSpPr>
        <p:spPr bwMode="auto">
          <a:xfrm>
            <a:off x="6858000" y="49387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434" name="Rectangle 11"/>
          <p:cNvSpPr>
            <a:spLocks noChangeArrowheads="1"/>
          </p:cNvSpPr>
          <p:nvPr/>
        </p:nvSpPr>
        <p:spPr bwMode="auto">
          <a:xfrm>
            <a:off x="6324600" y="5867400"/>
            <a:ext cx="539750" cy="395288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6858000" y="5867400"/>
            <a:ext cx="539750" cy="39528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0" y="1143000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 </a:t>
            </a:r>
            <a:r>
              <a:rPr lang="en-US" sz="2000" i="1" kern="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ru-RU" sz="2400" dirty="0" smtClean="0">
                <a:latin typeface="+mn-lt"/>
              </a:rPr>
              <a:t> </a:t>
            </a:r>
            <a:endParaRPr lang="ru-RU" sz="2400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27075" y="1824038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2000" y="2514600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0" y="3348038"/>
            <a:ext cx="206659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assignment job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0" y="4110038"/>
            <a:ext cx="25266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clause job for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62000" y="4933950"/>
            <a:ext cx="252665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  <a:latin typeface="Times New Roman"/>
              </a:rPr>
              <a:t>clause job for</a:t>
            </a:r>
            <a:r>
              <a:rPr lang="ru-RU" sz="2000" dirty="0" smtClean="0">
                <a:latin typeface="+mn-lt"/>
              </a:rPr>
              <a:t>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2000" y="5634038"/>
            <a:ext cx="186942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consistency jobs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Properties of instance </a:t>
            </a:r>
            <a:r>
              <a:rPr lang="en-US" i="1" dirty="0" smtClean="0"/>
              <a:t>I</a:t>
            </a:r>
            <a:r>
              <a:rPr lang="en-US" i="1" baseline="-25000" dirty="0" smtClean="0"/>
              <a:t>O</a:t>
            </a:r>
            <a:endParaRPr lang="ru-RU" dirty="0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 smtClean="0"/>
              <a:t>Suppose that there is a schedule of length </a:t>
            </a:r>
            <a:r>
              <a:rPr lang="ru-RU" sz="2000" dirty="0" smtClean="0"/>
              <a:t>4.</a:t>
            </a:r>
          </a:p>
          <a:p>
            <a:pPr eaLnBrk="1" hangingPunct="1"/>
            <a:r>
              <a:rPr lang="en-US" sz="2000" dirty="0" smtClean="0"/>
              <a:t>In any such schedule, either every machine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A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 (</a:t>
            </a:r>
            <a:r>
              <a:rPr lang="en-US" sz="2000" i="1" dirty="0" smtClean="0">
                <a:sym typeface="Symbol" pitchFamily="18" charset="2"/>
              </a:rPr>
              <a:t>k</a:t>
            </a:r>
            <a:r>
              <a:rPr lang="en-US" sz="2000" dirty="0" smtClean="0">
                <a:sym typeface="Symbol" pitchFamily="18" charset="2"/>
              </a:rPr>
              <a:t> = 1,…, </a:t>
            </a:r>
            <a:r>
              <a:rPr lang="en-US" sz="2000" i="1" dirty="0" err="1" smtClean="0">
                <a:sym typeface="Symbol" pitchFamily="18" charset="2"/>
              </a:rPr>
              <a:t>t</a:t>
            </a:r>
            <a:r>
              <a:rPr lang="en-US" sz="2000" i="1" baseline="-25000" dirty="0" err="1" smtClean="0">
                <a:sym typeface="Symbol" pitchFamily="18" charset="2"/>
              </a:rPr>
              <a:t>i</a:t>
            </a:r>
            <a:r>
              <a:rPr lang="en-US" sz="2000" dirty="0" smtClean="0">
                <a:sym typeface="Symbol" pitchFamily="18" charset="2"/>
              </a:rPr>
              <a:t>) process its assignment </a:t>
            </a:r>
            <a:r>
              <a:rPr lang="en-US" sz="2000" dirty="0" smtClean="0"/>
              <a:t>operation from time 0 to 2, or every machine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A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 process its assignment </a:t>
            </a:r>
            <a:r>
              <a:rPr lang="en-US" sz="2000" dirty="0" smtClean="0"/>
              <a:t>operation from time 2 to 4.</a:t>
            </a:r>
          </a:p>
          <a:p>
            <a:pPr eaLnBrk="1" hangingPunct="1"/>
            <a:r>
              <a:rPr lang="en-US" sz="2000" dirty="0" smtClean="0"/>
              <a:t>If this is not a case, then the exists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 and </a:t>
            </a:r>
            <a:r>
              <a:rPr lang="en-US" sz="2000" i="1" dirty="0" smtClean="0"/>
              <a:t>k</a:t>
            </a:r>
            <a:r>
              <a:rPr lang="en-US" sz="2000" dirty="0" smtClean="0"/>
              <a:t> such that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A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 processes its assignment operation from time 0 to 2, and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A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dirty="0" smtClean="0">
                <a:sym typeface="Symbol"/>
              </a:rPr>
              <a:t>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)) processes its assignment operation from time 2 to 4. But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B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 processes its assignment operation from time 2 to 4. The consistency job for 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i="1" baseline="-25000" dirty="0" smtClean="0"/>
              <a:t> </a:t>
            </a:r>
            <a:r>
              <a:rPr lang="en-US" sz="2000" dirty="0" smtClean="0">
                <a:sym typeface="Symbol" pitchFamily="18" charset="2"/>
              </a:rPr>
              <a:t>must be processed on both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B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 and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i="1" baseline="-25000" dirty="0" smtClean="0">
                <a:sym typeface="Symbol" pitchFamily="18" charset="2"/>
              </a:rPr>
              <a:t>A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dirty="0" smtClean="0">
                <a:sym typeface="Symbol"/>
              </a:rPr>
              <a:t></a:t>
            </a:r>
            <a:r>
              <a:rPr lang="en-US" sz="2000" dirty="0" smtClean="0">
                <a:sym typeface="Symbol" pitchFamily="18" charset="2"/>
              </a:rPr>
              <a:t>(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ik</a:t>
            </a:r>
            <a:r>
              <a:rPr lang="en-US" sz="2000" dirty="0" smtClean="0">
                <a:sym typeface="Symbol" pitchFamily="18" charset="2"/>
              </a:rPr>
              <a:t>)) from time 0 to 2, which is a contradiction.</a:t>
            </a:r>
            <a:endParaRPr lang="ru-RU" sz="2000" dirty="0" smtClean="0"/>
          </a:p>
          <a:p>
            <a:pPr eaLnBrk="1" hangingPunct="1"/>
            <a:endParaRPr lang="ru-RU" sz="20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ru-RU" sz="2800" dirty="0" smtClean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67163" y="47164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ik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3967163" y="51736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6538912" y="5181600"/>
            <a:ext cx="12960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3962400" y="5630863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i="1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M</a:t>
            </a:r>
            <a:r>
              <a:rPr lang="en-US" sz="2000" i="1" kern="0" baseline="-2500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A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</a:t>
            </a:r>
            <a:r>
              <a:rPr lang="en-US" sz="2000" i="1" kern="0" dirty="0" err="1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000" i="1" kern="0" baseline="-25000" dirty="0" err="1" smtClean="0">
                <a:solidFill>
                  <a:srgbClr val="000000"/>
                </a:solidFill>
                <a:latin typeface="Times New Roman"/>
              </a:rPr>
              <a:t>ik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))</a:t>
            </a:r>
            <a:endParaRPr lang="ru-RU" sz="2400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3967163" y="6080125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257799" y="6096000"/>
            <a:ext cx="12960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A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/>
              </a:rPr>
              <a:t>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</a:t>
            </a:r>
            <a:r>
              <a:rPr lang="en-US" sz="2400" i="1" kern="0" dirty="0" err="1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i="1" kern="0" baseline="-25000" dirty="0" err="1" smtClean="0">
                <a:solidFill>
                  <a:srgbClr val="000000"/>
                </a:solidFill>
                <a:latin typeface="Times New Roman"/>
              </a:rPr>
              <a:t>ik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))</a:t>
            </a:r>
            <a:endParaRPr lang="ru-RU" sz="2400" b="1" baseline="-250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04800" y="57007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257800" y="4724400"/>
            <a:ext cx="12960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A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(</a:t>
            </a:r>
            <a:r>
              <a:rPr lang="en-US" sz="2400" i="1" kern="0" dirty="0" err="1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i="1" kern="0" baseline="-25000" dirty="0" err="1" smtClean="0">
                <a:solidFill>
                  <a:srgbClr val="000000"/>
                </a:solidFill>
                <a:latin typeface="Times New Roman"/>
              </a:rPr>
              <a:t>ik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 pitchFamily="18" charset="2"/>
              </a:rPr>
              <a:t>)</a:t>
            </a:r>
            <a:endParaRPr lang="ru-RU" sz="2400" b="1" baseline="-25000" dirty="0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552600" y="5638800"/>
            <a:ext cx="12960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5257800" y="5181600"/>
            <a:ext cx="1296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 err="1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i="1" kern="0" baseline="-25000" dirty="0" err="1" smtClean="0">
                <a:solidFill>
                  <a:srgbClr val="000000"/>
                </a:solidFill>
                <a:latin typeface="Times New Roman"/>
              </a:rPr>
              <a:t>ik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292100" y="5014913"/>
            <a:ext cx="358775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5562600" y="5638800"/>
            <a:ext cx="6480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 err="1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i="1" kern="0" baseline="-25000" dirty="0" err="1" smtClean="0">
                <a:solidFill>
                  <a:srgbClr val="000000"/>
                </a:solidFill>
                <a:latin typeface="Times New Roman"/>
              </a:rPr>
              <a:t>ik</a:t>
            </a:r>
            <a:r>
              <a:rPr lang="en-US" sz="1400" kern="0" dirty="0" smtClean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727075" y="4948238"/>
            <a:ext cx="238558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latin typeface="+mn-lt"/>
              </a:rPr>
              <a:t>assignment job</a:t>
            </a:r>
            <a:r>
              <a:rPr lang="ru-RU" sz="2400" dirty="0" smtClean="0">
                <a:latin typeface="+mn-lt"/>
              </a:rPr>
              <a:t> </a:t>
            </a:r>
            <a:r>
              <a:rPr lang="en-US" sz="2400" i="1" kern="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400" i="1" kern="0" baseline="-25000" dirty="0" smtClean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i</a:t>
            </a:r>
            <a:r>
              <a:rPr lang="ru-RU" sz="2400" dirty="0" smtClean="0">
                <a:latin typeface="+mn-lt"/>
              </a:rPr>
              <a:t> </a:t>
            </a:r>
            <a:endParaRPr lang="ru-RU" sz="24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" y="5634038"/>
            <a:ext cx="220925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latin typeface="+mn-lt"/>
              </a:rPr>
              <a:t>consistency jobs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Satisfying assignment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each variable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 </a:t>
            </a:r>
            <a:r>
              <a:rPr lang="en-US" sz="2400" i="1" dirty="0" smtClean="0"/>
              <a:t>,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set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  </a:t>
            </a:r>
            <a:r>
              <a:rPr lang="en-US" sz="2400" dirty="0" smtClean="0"/>
              <a:t>to be </a:t>
            </a:r>
            <a:r>
              <a:rPr lang="en-US" sz="2400" b="1" i="1" dirty="0" smtClean="0"/>
              <a:t>true</a:t>
            </a:r>
            <a:r>
              <a:rPr lang="en-US" sz="2400" dirty="0" smtClean="0"/>
              <a:t> if the assignment operation for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i="1" baseline="-25000" dirty="0" smtClean="0">
                <a:sym typeface="Symbol" pitchFamily="18" charset="2"/>
              </a:rPr>
              <a:t>A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ik</a:t>
            </a:r>
            <a:r>
              <a:rPr lang="en-US" sz="2400" dirty="0" smtClean="0">
                <a:sym typeface="Symbol" pitchFamily="18" charset="2"/>
              </a:rPr>
              <a:t>) runs from 0 to 2</a:t>
            </a:r>
            <a:r>
              <a:rPr lang="en-US" sz="2400" dirty="0" smtClean="0"/>
              <a:t>, and </a:t>
            </a:r>
            <a:r>
              <a:rPr lang="en-US" sz="2400" b="1" i="1" dirty="0" smtClean="0"/>
              <a:t>false</a:t>
            </a:r>
            <a:r>
              <a:rPr lang="en-US" sz="2400" dirty="0" smtClean="0"/>
              <a:t> otherwise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We know that a clause operation has been scheduled between time 2 and 4 in case the variable corresponding to that operation has been set true and sometime between time 0 and 2 in case the variable has been set false.</a:t>
            </a:r>
          </a:p>
          <a:p>
            <a:r>
              <a:rPr lang="en-US" sz="2400" dirty="0" smtClean="0"/>
              <a:t>Because each clause job has three unit length operations </a:t>
            </a:r>
            <a:r>
              <a:rPr lang="en-US" sz="2400" dirty="0" err="1" smtClean="0"/>
              <a:t>wich</a:t>
            </a:r>
            <a:r>
              <a:rPr lang="en-US" sz="2400" dirty="0" smtClean="0"/>
              <a:t> have been scheduled in nonoverlapping time periods, not all of its operations can correspond to </a:t>
            </a:r>
            <a:r>
              <a:rPr lang="en-US" sz="2400" b="1" i="1" dirty="0" smtClean="0"/>
              <a:t>true</a:t>
            </a:r>
            <a:r>
              <a:rPr lang="en-US" sz="2400" dirty="0" smtClean="0"/>
              <a:t> variables and not all of its operations can correspond to </a:t>
            </a:r>
            <a:r>
              <a:rPr lang="en-US" sz="2400" b="1" i="1" dirty="0" smtClean="0"/>
              <a:t>false</a:t>
            </a:r>
            <a:r>
              <a:rPr lang="en-US" sz="2400" dirty="0" smtClean="0"/>
              <a:t> variables. Hence at least one variable of each clause must be </a:t>
            </a:r>
            <a:r>
              <a:rPr lang="en-US" sz="2400" b="1" i="1" dirty="0" smtClean="0"/>
              <a:t>true</a:t>
            </a:r>
            <a:r>
              <a:rPr lang="en-US" sz="2400" dirty="0" smtClean="0"/>
              <a:t> and at least one variable must be </a:t>
            </a:r>
            <a:r>
              <a:rPr lang="en-US" sz="2400" b="1" i="1" dirty="0" smtClean="0"/>
              <a:t>false</a:t>
            </a:r>
            <a:r>
              <a:rPr lang="en-US" sz="2400" dirty="0" smtClean="0"/>
              <a:t>. 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eaLnBrk="1" hangingPunct="1"/>
            <a:r>
              <a:rPr lang="ru-RU" sz="3600" smtClean="0">
                <a:sym typeface="Symbol" pitchFamily="18" charset="2"/>
              </a:rPr>
              <a:t>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1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)˄ (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2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3</a:t>
            </a:r>
            <a:r>
              <a:rPr lang="en-US" sz="3600" smtClean="0">
                <a:sym typeface="Symbol" pitchFamily="18" charset="2"/>
              </a:rPr>
              <a:t>˅</a:t>
            </a:r>
            <a:r>
              <a:rPr lang="en-US" sz="3600" i="1" smtClean="0">
                <a:sym typeface="Symbol" pitchFamily="18" charset="2"/>
              </a:rPr>
              <a:t>x</a:t>
            </a:r>
            <a:r>
              <a:rPr lang="en-US" sz="3600" baseline="-25000" smtClean="0">
                <a:sym typeface="Symbol" pitchFamily="18" charset="2"/>
              </a:rPr>
              <a:t>4</a:t>
            </a:r>
            <a:r>
              <a:rPr lang="ru-RU" sz="3600" smtClean="0">
                <a:sym typeface="Symbol" pitchFamily="18" charset="2"/>
              </a:rPr>
              <a:t>)</a:t>
            </a:r>
            <a:endParaRPr lang="ru-RU" sz="3600" smtClean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67163" y="1219200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dirty="0">
                <a:solidFill>
                  <a:srgbClr val="000000"/>
                </a:solidFill>
                <a:latin typeface="+mj-lt"/>
              </a:rPr>
              <a:t>M</a:t>
            </a:r>
            <a:r>
              <a:rPr lang="en-US" sz="2400" i="1" baseline="-25000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sz="2400" baseline="-25000" dirty="0">
                <a:solidFill>
                  <a:srgbClr val="000000"/>
                </a:solidFill>
                <a:latin typeface="+mj-lt"/>
              </a:rPr>
              <a:t>11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)</a:t>
            </a:r>
            <a:endParaRPr lang="ru-RU" sz="2400" baseline="-25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5230813" y="1273175"/>
            <a:ext cx="1081087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37" name="AutoShape 6"/>
          <p:cNvSpPr>
            <a:spLocks noChangeArrowheads="1"/>
          </p:cNvSpPr>
          <p:nvPr/>
        </p:nvSpPr>
        <p:spPr bwMode="auto">
          <a:xfrm>
            <a:off x="3962400" y="1676400"/>
            <a:ext cx="10795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11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8" name="Rectangle 11"/>
          <p:cNvSpPr>
            <a:spLocks noChangeArrowheads="1"/>
          </p:cNvSpPr>
          <p:nvPr/>
        </p:nvSpPr>
        <p:spPr bwMode="auto">
          <a:xfrm>
            <a:off x="5226050" y="17383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39" name="AutoShape 6"/>
          <p:cNvSpPr>
            <a:spLocks noChangeArrowheads="1"/>
          </p:cNvSpPr>
          <p:nvPr/>
        </p:nvSpPr>
        <p:spPr bwMode="auto">
          <a:xfrm>
            <a:off x="3967163" y="21256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0" name="Rectangle 11"/>
          <p:cNvSpPr>
            <a:spLocks noChangeArrowheads="1"/>
          </p:cNvSpPr>
          <p:nvPr/>
        </p:nvSpPr>
        <p:spPr bwMode="auto">
          <a:xfrm>
            <a:off x="5230813" y="2195513"/>
            <a:ext cx="541337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41" name="AutoShape 6"/>
          <p:cNvSpPr>
            <a:spLocks noChangeArrowheads="1"/>
          </p:cNvSpPr>
          <p:nvPr/>
        </p:nvSpPr>
        <p:spPr bwMode="auto">
          <a:xfrm>
            <a:off x="3967163" y="2582863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2" name="Rectangle 11"/>
          <p:cNvSpPr>
            <a:spLocks noChangeArrowheads="1"/>
          </p:cNvSpPr>
          <p:nvPr/>
        </p:nvSpPr>
        <p:spPr bwMode="auto">
          <a:xfrm>
            <a:off x="5230813" y="26527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43" name="AutoShape 6"/>
          <p:cNvSpPr>
            <a:spLocks noChangeArrowheads="1"/>
          </p:cNvSpPr>
          <p:nvPr/>
        </p:nvSpPr>
        <p:spPr bwMode="auto">
          <a:xfrm>
            <a:off x="3962400" y="3040063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4" name="Rectangle 11"/>
          <p:cNvSpPr>
            <a:spLocks noChangeArrowheads="1"/>
          </p:cNvSpPr>
          <p:nvPr/>
        </p:nvSpPr>
        <p:spPr bwMode="auto">
          <a:xfrm>
            <a:off x="5226050" y="31099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45" name="AutoShape 6"/>
          <p:cNvSpPr>
            <a:spLocks noChangeArrowheads="1"/>
          </p:cNvSpPr>
          <p:nvPr/>
        </p:nvSpPr>
        <p:spPr bwMode="auto">
          <a:xfrm>
            <a:off x="3967163" y="3489325"/>
            <a:ext cx="1081087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22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6" name="Rectangle 11"/>
          <p:cNvSpPr>
            <a:spLocks noChangeArrowheads="1"/>
          </p:cNvSpPr>
          <p:nvPr/>
        </p:nvSpPr>
        <p:spPr bwMode="auto">
          <a:xfrm>
            <a:off x="5230813" y="3567113"/>
            <a:ext cx="1081087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47" name="AutoShape 6"/>
          <p:cNvSpPr>
            <a:spLocks noChangeArrowheads="1"/>
          </p:cNvSpPr>
          <p:nvPr/>
        </p:nvSpPr>
        <p:spPr bwMode="auto">
          <a:xfrm>
            <a:off x="3967163" y="3970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48" name="Rectangle 11"/>
          <p:cNvSpPr>
            <a:spLocks noChangeArrowheads="1"/>
          </p:cNvSpPr>
          <p:nvPr/>
        </p:nvSpPr>
        <p:spPr bwMode="auto">
          <a:xfrm>
            <a:off x="5230813" y="4024313"/>
            <a:ext cx="54133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49" name="AutoShape 6"/>
          <p:cNvSpPr>
            <a:spLocks noChangeArrowheads="1"/>
          </p:cNvSpPr>
          <p:nvPr/>
        </p:nvSpPr>
        <p:spPr bwMode="auto">
          <a:xfrm>
            <a:off x="3962400" y="44275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31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50" name="Rectangle 11"/>
          <p:cNvSpPr>
            <a:spLocks noChangeArrowheads="1"/>
          </p:cNvSpPr>
          <p:nvPr/>
        </p:nvSpPr>
        <p:spPr bwMode="auto">
          <a:xfrm>
            <a:off x="5226050" y="44815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51" name="AutoShape 6"/>
          <p:cNvSpPr>
            <a:spLocks noChangeArrowheads="1"/>
          </p:cNvSpPr>
          <p:nvPr/>
        </p:nvSpPr>
        <p:spPr bwMode="auto">
          <a:xfrm>
            <a:off x="3967163" y="48847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5230813" y="4938713"/>
            <a:ext cx="1081087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53" name="AutoShape 6"/>
          <p:cNvSpPr>
            <a:spLocks noChangeArrowheads="1"/>
          </p:cNvSpPr>
          <p:nvPr/>
        </p:nvSpPr>
        <p:spPr bwMode="auto">
          <a:xfrm>
            <a:off x="3967163" y="53419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5230813" y="53959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55" name="AutoShape 6"/>
          <p:cNvSpPr>
            <a:spLocks noChangeArrowheads="1"/>
          </p:cNvSpPr>
          <p:nvPr/>
        </p:nvSpPr>
        <p:spPr bwMode="auto">
          <a:xfrm>
            <a:off x="3962400" y="5799138"/>
            <a:ext cx="10795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A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5226050" y="58531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57" name="AutoShape 6"/>
          <p:cNvSpPr>
            <a:spLocks noChangeArrowheads="1"/>
          </p:cNvSpPr>
          <p:nvPr/>
        </p:nvSpPr>
        <p:spPr bwMode="auto">
          <a:xfrm>
            <a:off x="3967163" y="6256338"/>
            <a:ext cx="1081087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M</a:t>
            </a:r>
            <a:r>
              <a:rPr lang="en-US" sz="2400" i="1" baseline="-2500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r>
              <a:rPr lang="en-US" sz="2400" baseline="-2500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)</a:t>
            </a:r>
            <a:endParaRPr lang="ru-RU" sz="24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5230813" y="6310313"/>
            <a:ext cx="1081087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6324600" y="1738313"/>
            <a:ext cx="1079500" cy="3952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60" name="Rectangle 11"/>
          <p:cNvSpPr>
            <a:spLocks noChangeArrowheads="1"/>
          </p:cNvSpPr>
          <p:nvPr/>
        </p:nvSpPr>
        <p:spPr bwMode="auto">
          <a:xfrm>
            <a:off x="304800" y="1219200"/>
            <a:ext cx="360363" cy="3952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61" name="Rectangle 11"/>
          <p:cNvSpPr>
            <a:spLocks noChangeArrowheads="1"/>
          </p:cNvSpPr>
          <p:nvPr/>
        </p:nvSpPr>
        <p:spPr bwMode="auto">
          <a:xfrm>
            <a:off x="6851650" y="12811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62" name="Rectangle 11"/>
          <p:cNvSpPr>
            <a:spLocks noChangeArrowheads="1"/>
          </p:cNvSpPr>
          <p:nvPr/>
        </p:nvSpPr>
        <p:spPr bwMode="auto">
          <a:xfrm>
            <a:off x="6324600" y="12811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63" name="Rectangle 11"/>
          <p:cNvSpPr>
            <a:spLocks noChangeArrowheads="1"/>
          </p:cNvSpPr>
          <p:nvPr/>
        </p:nvSpPr>
        <p:spPr bwMode="auto">
          <a:xfrm>
            <a:off x="304800" y="4176713"/>
            <a:ext cx="360363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84850" y="21955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8465" name="Rectangle 11"/>
          <p:cNvSpPr>
            <a:spLocks noChangeArrowheads="1"/>
          </p:cNvSpPr>
          <p:nvPr/>
        </p:nvSpPr>
        <p:spPr bwMode="auto">
          <a:xfrm>
            <a:off x="304800" y="57007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66" name="Rectangle 11"/>
          <p:cNvSpPr>
            <a:spLocks noChangeArrowheads="1"/>
          </p:cNvSpPr>
          <p:nvPr/>
        </p:nvSpPr>
        <p:spPr bwMode="auto">
          <a:xfrm>
            <a:off x="6311900" y="21955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67" name="Rectangle 11"/>
          <p:cNvSpPr>
            <a:spLocks noChangeArrowheads="1"/>
          </p:cNvSpPr>
          <p:nvPr/>
        </p:nvSpPr>
        <p:spPr bwMode="auto">
          <a:xfrm>
            <a:off x="6324600" y="3109913"/>
            <a:ext cx="10795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6311900" y="26527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38" name="Rectangle 11"/>
          <p:cNvSpPr>
            <a:spLocks noChangeArrowheads="1"/>
          </p:cNvSpPr>
          <p:nvPr/>
        </p:nvSpPr>
        <p:spPr bwMode="auto">
          <a:xfrm>
            <a:off x="6324600" y="35671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A′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70" name="Rectangle 11"/>
          <p:cNvSpPr>
            <a:spLocks noChangeArrowheads="1"/>
          </p:cNvSpPr>
          <p:nvPr/>
        </p:nvSpPr>
        <p:spPr bwMode="auto">
          <a:xfrm>
            <a:off x="292100" y="1890713"/>
            <a:ext cx="358775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5784850" y="31099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ru-RU" sz="1400" kern="0" baseline="-250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/>
          </a:p>
        </p:txBody>
      </p:sp>
      <p:sp>
        <p:nvSpPr>
          <p:cNvPr id="18472" name="Rectangle 11"/>
          <p:cNvSpPr>
            <a:spLocks noChangeArrowheads="1"/>
          </p:cNvSpPr>
          <p:nvPr/>
        </p:nvSpPr>
        <p:spPr bwMode="auto">
          <a:xfrm>
            <a:off x="5784850" y="4024313"/>
            <a:ext cx="539750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73" name="Rectangle 11"/>
          <p:cNvSpPr>
            <a:spLocks noChangeArrowheads="1"/>
          </p:cNvSpPr>
          <p:nvPr/>
        </p:nvSpPr>
        <p:spPr bwMode="auto">
          <a:xfrm>
            <a:off x="304800" y="4938713"/>
            <a:ext cx="360363" cy="395287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74" name="Rectangle 11"/>
          <p:cNvSpPr>
            <a:spLocks noChangeArrowheads="1"/>
          </p:cNvSpPr>
          <p:nvPr/>
        </p:nvSpPr>
        <p:spPr bwMode="auto">
          <a:xfrm>
            <a:off x="6324600" y="4024313"/>
            <a:ext cx="1079500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75" name="Rectangle 11"/>
          <p:cNvSpPr>
            <a:spLocks noChangeArrowheads="1"/>
          </p:cNvSpPr>
          <p:nvPr/>
        </p:nvSpPr>
        <p:spPr bwMode="auto">
          <a:xfrm>
            <a:off x="6324600" y="4481513"/>
            <a:ext cx="107950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76" name="Rectangle 11"/>
          <p:cNvSpPr>
            <a:spLocks noChangeArrowheads="1"/>
          </p:cNvSpPr>
          <p:nvPr/>
        </p:nvSpPr>
        <p:spPr bwMode="auto">
          <a:xfrm>
            <a:off x="292100" y="2576513"/>
            <a:ext cx="358775" cy="395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6324600" y="53959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6324600" y="6310313"/>
            <a:ext cx="107950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400" i="1" kern="0" dirty="0">
                <a:solidFill>
                  <a:srgbClr val="000000"/>
                </a:solidFill>
                <a:latin typeface="Times New Roman"/>
                <a:sym typeface="Symbol"/>
              </a:rPr>
              <a:t>B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2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2400" b="1" baseline="-25000" dirty="0"/>
          </a:p>
        </p:txBody>
      </p:sp>
      <p:sp>
        <p:nvSpPr>
          <p:cNvPr id="18479" name="Rectangle 11"/>
          <p:cNvSpPr>
            <a:spLocks noChangeArrowheads="1"/>
          </p:cNvSpPr>
          <p:nvPr/>
        </p:nvSpPr>
        <p:spPr bwMode="auto">
          <a:xfrm>
            <a:off x="304800" y="3429000"/>
            <a:ext cx="360363" cy="39528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49" name="Rectangle 11"/>
          <p:cNvSpPr>
            <a:spLocks noChangeArrowheads="1"/>
          </p:cNvSpPr>
          <p:nvPr/>
        </p:nvSpPr>
        <p:spPr bwMode="auto">
          <a:xfrm>
            <a:off x="6324600" y="4938713"/>
            <a:ext cx="539750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42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18481" name="Rectangle 11"/>
          <p:cNvSpPr>
            <a:spLocks noChangeArrowheads="1"/>
          </p:cNvSpPr>
          <p:nvPr/>
        </p:nvSpPr>
        <p:spPr bwMode="auto">
          <a:xfrm>
            <a:off x="6858000" y="4938713"/>
            <a:ext cx="539750" cy="395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18482" name="Rectangle 11"/>
          <p:cNvSpPr>
            <a:spLocks noChangeArrowheads="1"/>
          </p:cNvSpPr>
          <p:nvPr/>
        </p:nvSpPr>
        <p:spPr bwMode="auto">
          <a:xfrm>
            <a:off x="6324600" y="5867400"/>
            <a:ext cx="539750" cy="395288"/>
          </a:xfrm>
          <a:prstGeom prst="rec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6858000" y="5867400"/>
            <a:ext cx="539750" cy="39528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i="1" kern="0" dirty="0">
                <a:solidFill>
                  <a:srgbClr val="000000"/>
                </a:solidFill>
                <a:latin typeface="Times New Roman"/>
                <a:sym typeface="Symbol"/>
              </a:rPr>
              <a:t>B′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(</a:t>
            </a:r>
            <a:r>
              <a:rPr lang="en-US" sz="1400" i="1" kern="0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sz="1400" kern="0" baseline="-25000" dirty="0">
                <a:solidFill>
                  <a:srgbClr val="000000"/>
                </a:solidFill>
                <a:latin typeface="Times New Roman"/>
              </a:rPr>
              <a:t>41</a:t>
            </a:r>
            <a:r>
              <a:rPr lang="en-US" sz="1400" kern="0" dirty="0">
                <a:solidFill>
                  <a:srgbClr val="000000"/>
                </a:solidFill>
                <a:latin typeface="Times New Roman"/>
                <a:sym typeface="Symbol"/>
              </a:rPr>
              <a:t>)</a:t>
            </a:r>
            <a:endParaRPr lang="en-US" sz="1400" b="1" baseline="-25000" dirty="0">
              <a:solidFill>
                <a:srgbClr val="0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0" y="1143000"/>
            <a:ext cx="2854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назначения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7075" y="1824038"/>
            <a:ext cx="28543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назначения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2000" y="2514600"/>
            <a:ext cx="2854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назначения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2000" y="3348038"/>
            <a:ext cx="28543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назначения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0" y="4110038"/>
            <a:ext cx="21685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62000" y="4933950"/>
            <a:ext cx="21685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ru-RU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en-US" sz="20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˅</a:t>
            </a:r>
            <a:r>
              <a:rPr lang="en-US" sz="20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0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endParaRPr lang="ru-RU" sz="2000" dirty="0">
              <a:latin typeface="+mn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2000" y="5634038"/>
            <a:ext cx="28702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операции согласования 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631113" y="1524000"/>
            <a:ext cx="10541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 </a:t>
            </a:r>
            <a:r>
              <a:rPr lang="en-US" sz="24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1</a:t>
            </a:r>
            <a:r>
              <a:rPr lang="en-US" sz="24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:= 1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620000" y="2662238"/>
            <a:ext cx="10541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 </a:t>
            </a:r>
            <a:r>
              <a:rPr lang="en-US" sz="24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2</a:t>
            </a:r>
            <a:r>
              <a:rPr lang="en-US" sz="24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:= 0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0" y="4110038"/>
            <a:ext cx="10541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 </a:t>
            </a:r>
            <a:r>
              <a:rPr lang="en-US" sz="24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3</a:t>
            </a:r>
            <a:r>
              <a:rPr lang="en-US" sz="24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:= 0</a:t>
            </a:r>
            <a:r>
              <a:rPr lang="ru-RU" sz="2400" dirty="0">
                <a:latin typeface="+mn-lt"/>
              </a:rPr>
              <a:t>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620000" y="5481638"/>
            <a:ext cx="10541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dirty="0">
                <a:latin typeface="+mn-lt"/>
              </a:rPr>
              <a:t> </a:t>
            </a:r>
            <a:r>
              <a:rPr lang="en-US" sz="2400" i="1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x</a:t>
            </a:r>
            <a:r>
              <a:rPr lang="en-US" sz="2400" kern="0" baseline="-2500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4</a:t>
            </a:r>
            <a:r>
              <a:rPr lang="en-US" sz="2400" kern="0" dirty="0">
                <a:solidFill>
                  <a:srgbClr val="000000"/>
                </a:solidFill>
                <a:latin typeface="+mn-lt"/>
                <a:ea typeface="+mj-ea"/>
                <a:cs typeface="+mj-cs"/>
                <a:sym typeface="Symbol"/>
              </a:rPr>
              <a:t>:= 1</a:t>
            </a:r>
            <a:r>
              <a:rPr lang="ru-RU" sz="2400" dirty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O</a:t>
            </a:r>
            <a:r>
              <a:rPr lang="en-US" dirty="0" smtClean="0"/>
              <a:t>||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ru-RU" baseline="-25000" dirty="0" smtClean="0"/>
              <a:t>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i="1" dirty="0" smtClean="0"/>
              <a:t>Om</a:t>
            </a:r>
            <a:r>
              <a:rPr lang="en-US" dirty="0" smtClean="0"/>
              <a:t>||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ru-RU" sz="5400" baseline="-25000" dirty="0" smtClean="0"/>
              <a:t> </a:t>
            </a:r>
            <a:endParaRPr lang="en-US" sz="5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{</a:t>
            </a:r>
            <a:r>
              <a:rPr lang="en-US" sz="2800" i="1" dirty="0" smtClean="0"/>
              <a:t>J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,...,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} is set of jobs</a:t>
            </a:r>
            <a:r>
              <a:rPr lang="ru-RU" sz="2800" dirty="0" smtClean="0"/>
              <a:t>.</a:t>
            </a:r>
            <a:r>
              <a:rPr lang="en-US" sz="2800" dirty="0" smtClean="0"/>
              <a:t>  </a:t>
            </a:r>
          </a:p>
          <a:p>
            <a:pPr eaLnBrk="1" hangingPunct="1"/>
            <a:r>
              <a:rPr lang="en-US" sz="2800" dirty="0" smtClean="0"/>
              <a:t>{</a:t>
            </a:r>
            <a:r>
              <a:rPr lang="en-US" sz="2800" i="1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,...,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m</a:t>
            </a:r>
            <a:r>
              <a:rPr lang="en-US" sz="2800" dirty="0" smtClean="0"/>
              <a:t>} is set of machines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eaLnBrk="1" hangingPunct="1"/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: {</a:t>
            </a:r>
            <a:r>
              <a:rPr lang="en-US" sz="2800" i="1" dirty="0" smtClean="0"/>
              <a:t>O</a:t>
            </a:r>
            <a:r>
              <a:rPr lang="en-US" sz="2800" i="1" baseline="-25000" dirty="0" smtClean="0"/>
              <a:t>i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,..., </a:t>
            </a:r>
            <a:r>
              <a:rPr lang="en-US" sz="2800" i="1" dirty="0" err="1" smtClean="0"/>
              <a:t>O</a:t>
            </a:r>
            <a:r>
              <a:rPr lang="en-US" sz="2800" i="1" baseline="-25000" dirty="0" err="1" smtClean="0"/>
              <a:t>im</a:t>
            </a:r>
            <a:r>
              <a:rPr lang="en-US" sz="2800" dirty="0" smtClean="0"/>
              <a:t>} is set of operations of job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, </a:t>
            </a:r>
          </a:p>
          <a:p>
            <a:pPr eaLnBrk="1" hangingPunct="1"/>
            <a:r>
              <a:rPr lang="en-US" sz="2800" i="1" dirty="0" err="1" smtClean="0"/>
              <a:t>O</a:t>
            </a:r>
            <a:r>
              <a:rPr lang="en-US" sz="2800" i="1" baseline="-25000" dirty="0" err="1" smtClean="0"/>
              <a:t>ik</a:t>
            </a:r>
            <a:r>
              <a:rPr lang="en-US" sz="2800" dirty="0" smtClean="0"/>
              <a:t> must be processed on machine</a:t>
            </a:r>
            <a:r>
              <a:rPr lang="ru-RU" sz="2800" dirty="0" smtClean="0"/>
              <a:t>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k</a:t>
            </a:r>
            <a:r>
              <a:rPr lang="en-US" sz="2800" dirty="0" smtClean="0"/>
              <a:t>,</a:t>
            </a:r>
          </a:p>
          <a:p>
            <a:pPr eaLnBrk="1" hangingPunct="1"/>
            <a:r>
              <a:rPr lang="en-US" sz="2800" i="1" dirty="0" err="1" smtClean="0"/>
              <a:t>O</a:t>
            </a:r>
            <a:r>
              <a:rPr lang="en-US" sz="2800" i="1" baseline="-25000" dirty="0" err="1" smtClean="0"/>
              <a:t>ik</a:t>
            </a:r>
            <a:r>
              <a:rPr lang="en-US" sz="2800" dirty="0" smtClean="0"/>
              <a:t> :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ik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en-US" sz="2800" dirty="0" smtClean="0"/>
              <a:t> 0 </a:t>
            </a:r>
            <a:r>
              <a:rPr lang="ru-RU" sz="2800" dirty="0" smtClean="0"/>
              <a:t> </a:t>
            </a:r>
            <a:r>
              <a:rPr lang="en-US" sz="2800" dirty="0" smtClean="0"/>
              <a:t>(</a:t>
            </a:r>
            <a:r>
              <a:rPr lang="en-US" sz="2800" i="1" dirty="0" err="1" smtClean="0"/>
              <a:t>i</a:t>
            </a:r>
            <a:r>
              <a:rPr lang="en-US" sz="2800" dirty="0" smtClean="0"/>
              <a:t>=1,…, </a:t>
            </a:r>
            <a:r>
              <a:rPr lang="en-US" sz="2800" i="1" dirty="0" smtClean="0"/>
              <a:t>n</a:t>
            </a:r>
            <a:r>
              <a:rPr lang="en-US" sz="2800" dirty="0" smtClean="0"/>
              <a:t>; </a:t>
            </a:r>
            <a:r>
              <a:rPr lang="en-US" sz="2800" i="1" dirty="0" smtClean="0"/>
              <a:t>k</a:t>
            </a:r>
            <a:r>
              <a:rPr lang="en-US" sz="2800" dirty="0" smtClean="0"/>
              <a:t>=1,…, </a:t>
            </a:r>
            <a:r>
              <a:rPr lang="en-US" sz="2800" i="1" dirty="0" smtClean="0"/>
              <a:t>m</a:t>
            </a:r>
            <a:r>
              <a:rPr lang="en-US" sz="2800" dirty="0" smtClean="0"/>
              <a:t>),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i="1" dirty="0" smtClean="0"/>
              <a:t>Om</a:t>
            </a:r>
            <a:r>
              <a:rPr lang="en-US" sz="4800" dirty="0" smtClean="0"/>
              <a:t>||</a:t>
            </a:r>
            <a:r>
              <a:rPr lang="en-US" sz="4800" i="1" dirty="0" err="1" smtClean="0"/>
              <a:t>C</a:t>
            </a:r>
            <a:r>
              <a:rPr lang="en-US" sz="4800" baseline="-25000" dirty="0" err="1" smtClean="0"/>
              <a:t>max</a:t>
            </a:r>
            <a:r>
              <a:rPr lang="ru-RU" sz="4800" dirty="0" smtClean="0"/>
              <a:t> </a:t>
            </a:r>
            <a:endParaRPr lang="en-US" sz="4800" baseline="-25000" dirty="0" smtClean="0"/>
          </a:p>
        </p:txBody>
      </p:sp>
      <p:sp>
        <p:nvSpPr>
          <p:cNvPr id="20483" name="Text Box 160"/>
          <p:cNvSpPr txBox="1">
            <a:spLocks noChangeArrowheads="1"/>
          </p:cNvSpPr>
          <p:nvPr/>
        </p:nvSpPr>
        <p:spPr bwMode="auto">
          <a:xfrm>
            <a:off x="838200" y="1570038"/>
            <a:ext cx="7848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Let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0 &lt; </a:t>
            </a:r>
            <a:r>
              <a:rPr lang="el-GR" sz="2800" i="1" dirty="0">
                <a:solidFill>
                  <a:schemeClr val="tx2"/>
                </a:solidFill>
                <a:latin typeface="Times New Roman" pitchFamily="18" charset="0"/>
              </a:rPr>
              <a:t>ε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&lt; 1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be some small number                             such that 1/</a:t>
            </a:r>
            <a:r>
              <a:rPr lang="el-GR" sz="2800" i="1" dirty="0" smtClean="0">
                <a:solidFill>
                  <a:schemeClr val="tx2"/>
                </a:solidFill>
                <a:latin typeface="Times New Roman" pitchFamily="18" charset="0"/>
              </a:rPr>
              <a:t> ε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 is an integer</a:t>
            </a:r>
            <a:r>
              <a:rPr lang="en-US" sz="2800" dirty="0" smtClean="0">
                <a:latin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</a:rPr>
              <a:t>Let </a:t>
            </a:r>
            <a:r>
              <a:rPr lang="en-US" sz="2800" i="1" dirty="0" smtClean="0">
                <a:solidFill>
                  <a:schemeClr val="tx2"/>
                </a:solidFill>
                <a:latin typeface="Times New Roman" pitchFamily="18" charset="0"/>
              </a:rPr>
              <a:t>m ≥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3</a:t>
            </a:r>
            <a:r>
              <a:rPr lang="en-US" sz="2800" i="1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be an integer</a:t>
            </a:r>
            <a:endParaRPr lang="en-US" sz="2800" dirty="0">
              <a:latin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</a:rPr>
              <a:t>LB</a:t>
            </a:r>
            <a:r>
              <a:rPr lang="ru-RU" sz="2800" i="1" dirty="0">
                <a:latin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</a:rPr>
              <a:t>= </a:t>
            </a:r>
            <a:r>
              <a:rPr lang="en-US" sz="2800" dirty="0">
                <a:latin typeface="Times New Roman" pitchFamily="18" charset="0"/>
              </a:rPr>
              <a:t>max{</a:t>
            </a:r>
            <a:r>
              <a:rPr lang="en-US" sz="2800" i="1" dirty="0" err="1">
                <a:latin typeface="Times New Roman" pitchFamily="18" charset="0"/>
              </a:rPr>
              <a:t>P</a:t>
            </a:r>
            <a:r>
              <a:rPr lang="en-US" sz="2800" baseline="-25000" dirty="0" err="1">
                <a:latin typeface="Times New Roman" pitchFamily="18" charset="0"/>
              </a:rPr>
              <a:t>max</a:t>
            </a:r>
            <a:r>
              <a:rPr lang="ru-RU" sz="2800" baseline="-25000" dirty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,  </a:t>
            </a:r>
            <a:r>
              <a:rPr lang="en-US" sz="2800" i="1" dirty="0" err="1">
                <a:latin typeface="Times New Roman" pitchFamily="18" charset="0"/>
              </a:rPr>
              <a:t>L</a:t>
            </a:r>
            <a:r>
              <a:rPr lang="en-US" sz="2800" baseline="-25000" dirty="0" err="1">
                <a:latin typeface="Times New Roman" pitchFamily="18" charset="0"/>
              </a:rPr>
              <a:t>max</a:t>
            </a:r>
            <a:r>
              <a:rPr lang="en-US" sz="2800" dirty="0">
                <a:latin typeface="Times New Roman" pitchFamily="18" charset="0"/>
              </a:rPr>
              <a:t>}</a:t>
            </a:r>
          </a:p>
          <a:p>
            <a:r>
              <a:rPr lang="en-US" sz="2800" i="1" dirty="0">
                <a:latin typeface="Times New Roman" pitchFamily="18" charset="0"/>
              </a:rPr>
              <a:t>LB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≤ OPT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>
                <a:latin typeface="Times New Roman" pitchFamily="18" charset="0"/>
              </a:rPr>
              <a:t>max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LB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Partition of jobs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/>
              <a:t> (</a:t>
            </a:r>
            <a:r>
              <a:rPr lang="en-US" sz="4000" dirty="0" smtClean="0">
                <a:cs typeface="Times New Roman" pitchFamily="18" charset="0"/>
              </a:rPr>
              <a:t>0 &lt; </a:t>
            </a:r>
            <a:r>
              <a:rPr lang="el-GR" sz="4000" dirty="0" smtClean="0">
                <a:cs typeface="Times New Roman" pitchFamily="18" charset="0"/>
              </a:rPr>
              <a:t>ε′</a:t>
            </a:r>
            <a:r>
              <a:rPr lang="en-US" sz="4000" dirty="0" smtClean="0">
                <a:cs typeface="Times New Roman" pitchFamily="18" charset="0"/>
              </a:rPr>
              <a:t> &lt; </a:t>
            </a:r>
            <a:r>
              <a:rPr lang="el-GR" sz="4000" dirty="0" smtClean="0">
                <a:cs typeface="Times New Roman" pitchFamily="18" charset="0"/>
              </a:rPr>
              <a:t>ε</a:t>
            </a:r>
            <a:r>
              <a:rPr lang="en-US" sz="4000" dirty="0" smtClean="0">
                <a:cs typeface="Times New Roman" pitchFamily="18" charset="0"/>
              </a:rPr>
              <a:t>/(</a:t>
            </a:r>
            <a:r>
              <a:rPr lang="en-US" sz="4000" i="1" dirty="0" smtClean="0">
                <a:cs typeface="Times New Roman" pitchFamily="18" charset="0"/>
              </a:rPr>
              <a:t>m</a:t>
            </a:r>
            <a:r>
              <a:rPr lang="en-US" sz="4000" baseline="30000" dirty="0" smtClean="0">
                <a:cs typeface="Times New Roman" pitchFamily="18" charset="0"/>
              </a:rPr>
              <a:t>2</a:t>
            </a:r>
            <a:r>
              <a:rPr lang="en-US" sz="4000" dirty="0" smtClean="0">
                <a:cs typeface="Times New Roman" pitchFamily="18" charset="0"/>
              </a:rPr>
              <a:t>+1)</a:t>
            </a:r>
            <a:r>
              <a:rPr lang="ru-RU" sz="4000" dirty="0" smtClean="0">
                <a:cs typeface="Times New Roman" pitchFamily="18" charset="0"/>
              </a:rPr>
              <a:t> </a:t>
            </a:r>
            <a:r>
              <a:rPr lang="en-US" sz="4000" dirty="0" smtClean="0">
                <a:cs typeface="Times New Roman" pitchFamily="18" charset="0"/>
              </a:rPr>
              <a:t>&lt; 1</a:t>
            </a:r>
            <a:r>
              <a:rPr lang="en-US" sz="4000" dirty="0" smtClean="0"/>
              <a:t>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We define three set of jobs.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For a rational number </a:t>
            </a:r>
            <a:r>
              <a:rPr lang="en-US" sz="2400" dirty="0" smtClean="0">
                <a:sym typeface="Symbol" pitchFamily="18" charset="2"/>
              </a:rPr>
              <a:t> with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2400" i="1" baseline="30000" dirty="0" smtClean="0">
                <a:cs typeface="Times New Roman" pitchFamily="18" charset="0"/>
                <a:sym typeface="Symbol" pitchFamily="18" charset="2"/>
              </a:rPr>
              <a:t>m</a:t>
            </a:r>
            <a:r>
              <a:rPr lang="en-US" sz="2400" baseline="30000" dirty="0" smtClean="0">
                <a:cs typeface="Times New Roman" pitchFamily="18" charset="0"/>
                <a:sym typeface="Symbol" pitchFamily="18" charset="2"/>
              </a:rPr>
              <a:t>/</a:t>
            </a:r>
            <a:r>
              <a:rPr lang="el-GR" sz="2400" baseline="30000" dirty="0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2400" baseline="30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≤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 ≤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b="1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cs typeface="Times New Roman" pitchFamily="18" charset="0"/>
                <a:sym typeface="Symbol" pitchFamily="18" charset="2"/>
              </a:rPr>
              <a:t>Big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= {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| 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P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≥ 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},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cs typeface="Times New Roman" pitchFamily="18" charset="0"/>
                <a:sym typeface="Symbol" pitchFamily="18" charset="2"/>
              </a:rPr>
              <a:t>Small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= {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i="1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|  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&lt; 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P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&lt; 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},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>
                <a:cs typeface="Times New Roman" pitchFamily="18" charset="0"/>
                <a:sym typeface="Symbol" pitchFamily="18" charset="2"/>
              </a:rPr>
              <a:t>Tiny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= {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i="1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| </a:t>
            </a:r>
            <a:r>
              <a:rPr lang="en-US" sz="2400" i="1" dirty="0" err="1" smtClean="0">
                <a:cs typeface="Times New Roman" pitchFamily="18" charset="0"/>
                <a:sym typeface="Symbol" pitchFamily="18" charset="2"/>
              </a:rPr>
              <a:t>P</a:t>
            </a:r>
            <a:r>
              <a:rPr lang="en-US" sz="24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2400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≤ 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}.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The number of big jobs is bounded by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m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/ ≤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m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2400" baseline="30000" dirty="0" smtClean="0">
                <a:cs typeface="Times New Roman" pitchFamily="18" charset="0"/>
                <a:sym typeface="Symbol" pitchFamily="18" charset="2"/>
              </a:rPr>
              <a:t>-</a:t>
            </a:r>
            <a:r>
              <a:rPr lang="en-US" sz="2400" i="1" baseline="30000" dirty="0" smtClean="0">
                <a:cs typeface="Times New Roman" pitchFamily="18" charset="0"/>
                <a:sym typeface="Symbol" pitchFamily="18" charset="2"/>
              </a:rPr>
              <a:t>m</a:t>
            </a:r>
            <a:r>
              <a:rPr lang="en-US" sz="2400" baseline="30000" dirty="0" smtClean="0">
                <a:cs typeface="Times New Roman" pitchFamily="18" charset="0"/>
                <a:sym typeface="Symbol" pitchFamily="18" charset="2"/>
              </a:rPr>
              <a:t>/</a:t>
            </a:r>
            <a:r>
              <a:rPr lang="el-GR" sz="2400" baseline="300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2400" baseline="30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The total length of the small jobs is at most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LB.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</a:t>
            </a:r>
            <a:endParaRPr lang="el-GR" sz="24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r>
              <a:rPr lang="en-US" sz="4000" dirty="0" smtClean="0"/>
              <a:t>How to choose such </a:t>
            </a:r>
            <a:r>
              <a:rPr lang="en-US" sz="4000" dirty="0" smtClean="0">
                <a:sym typeface="Symbol" pitchFamily="18" charset="2"/>
              </a:rPr>
              <a:t></a:t>
            </a:r>
            <a:br>
              <a:rPr lang="en-US" sz="4000" dirty="0" smtClean="0">
                <a:sym typeface="Symbol" pitchFamily="18" charset="2"/>
              </a:rPr>
            </a:br>
            <a:r>
              <a:rPr lang="en-US" sz="3600" b="1" dirty="0" smtClean="0">
                <a:cs typeface="Times New Roman" pitchFamily="18" charset="0"/>
                <a:sym typeface="Symbol" pitchFamily="18" charset="2"/>
              </a:rPr>
              <a:t>Small 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= {</a:t>
            </a:r>
            <a:r>
              <a:rPr lang="en-US" sz="3600" i="1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36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3600" i="1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 </a:t>
            </a:r>
            <a:r>
              <a:rPr lang="en-US" sz="3600" i="1" dirty="0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|  </a:t>
            </a:r>
            <a:r>
              <a:rPr lang="el-GR" sz="3600" dirty="0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sz="36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 &lt; </a:t>
            </a:r>
            <a:r>
              <a:rPr lang="en-US" sz="3600" i="1" dirty="0" err="1" smtClean="0">
                <a:cs typeface="Times New Roman" pitchFamily="18" charset="0"/>
                <a:sym typeface="Symbol" pitchFamily="18" charset="2"/>
              </a:rPr>
              <a:t>P</a:t>
            </a:r>
            <a:r>
              <a:rPr lang="en-US" sz="3600" i="1" baseline="-25000" dirty="0" err="1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en-US" sz="3600" baseline="-250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 &lt; </a:t>
            </a:r>
            <a:r>
              <a:rPr lang="en-US" sz="36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en-US" sz="3600" dirty="0" smtClean="0">
                <a:cs typeface="Times New Roman" pitchFamily="18" charset="0"/>
                <a:sym typeface="Symbol" pitchFamily="18" charset="2"/>
              </a:rPr>
              <a:t>}</a:t>
            </a:r>
            <a:endParaRPr lang="en-US" sz="3600" dirty="0" smtClean="0">
              <a:sym typeface="Symbol" pitchFamily="18" charset="2"/>
            </a:endParaRP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2667000"/>
          </a:xfrm>
        </p:spPr>
        <p:txBody>
          <a:bodyPr/>
          <a:lstStyle/>
          <a:p>
            <a:pPr eaLnBrk="1" hangingPunct="1"/>
            <a:endParaRPr lang="en-US" sz="2400" dirty="0" smtClean="0"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Define a sequence of real numbers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</a:t>
            </a:r>
            <a:r>
              <a:rPr lang="en-US" sz="2400" i="1" baseline="-25000" dirty="0" smtClean="0">
                <a:cs typeface="Times New Roman" pitchFamily="18" charset="0"/>
                <a:sym typeface="Symbol"/>
              </a:rPr>
              <a:t>l </a:t>
            </a:r>
            <a:r>
              <a:rPr lang="en-US" sz="2400" dirty="0" smtClean="0">
                <a:cs typeface="Times New Roman" pitchFamily="18" charset="0"/>
                <a:sym typeface="Symbol"/>
              </a:rPr>
              <a:t>= 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en-US" sz="2400" dirty="0" smtClean="0">
                <a:cs typeface="Times New Roman" pitchFamily="18" charset="0"/>
                <a:sym typeface="Symbol"/>
              </a:rPr>
              <a:t>)</a:t>
            </a:r>
            <a:r>
              <a:rPr lang="en-US" sz="2400" i="1" baseline="30000" dirty="0" smtClean="0">
                <a:cs typeface="Times New Roman" pitchFamily="18" charset="0"/>
                <a:sym typeface="Symbol"/>
              </a:rPr>
              <a:t>l</a:t>
            </a:r>
            <a:r>
              <a:rPr lang="en-US" sz="2400" dirty="0" smtClean="0">
                <a:cs typeface="Times New Roman" pitchFamily="18" charset="0"/>
              </a:rPr>
              <a:t>, </a:t>
            </a:r>
            <a:r>
              <a:rPr lang="en-US" sz="2400" i="1" dirty="0" smtClean="0">
                <a:cs typeface="Times New Roman" pitchFamily="18" charset="0"/>
              </a:rPr>
              <a:t>l</a:t>
            </a:r>
            <a:r>
              <a:rPr lang="en-US" sz="2400" dirty="0" smtClean="0">
                <a:cs typeface="Times New Roman" pitchFamily="18" charset="0"/>
              </a:rPr>
              <a:t> ≥ 0 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Consider the sets 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>
                <a:cs typeface="Times New Roman" pitchFamily="18" charset="0"/>
              </a:rPr>
              <a:t>l</a:t>
            </a:r>
            <a:r>
              <a:rPr lang="en-US" sz="2400" dirty="0" smtClean="0">
                <a:cs typeface="Times New Roman" pitchFamily="18" charset="0"/>
              </a:rPr>
              <a:t> of small operations with respect to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</a:t>
            </a:r>
            <a:r>
              <a:rPr lang="en-US" sz="2400" i="1" baseline="-25000" dirty="0" smtClean="0">
                <a:cs typeface="Times New Roman" pitchFamily="18" charset="0"/>
                <a:sym typeface="Symbol"/>
              </a:rPr>
              <a:t>l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For </a:t>
            </a:r>
            <a:r>
              <a:rPr lang="en-US" sz="2400" i="1" dirty="0" err="1" smtClean="0">
                <a:cs typeface="Times New Roman" pitchFamily="18" charset="0"/>
              </a:rPr>
              <a:t>i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≠ </a:t>
            </a:r>
            <a:r>
              <a:rPr lang="en-US" sz="2400" i="1" dirty="0" smtClean="0">
                <a:cs typeface="Times New Roman" pitchFamily="18" charset="0"/>
              </a:rPr>
              <a:t>j</a:t>
            </a:r>
            <a:r>
              <a:rPr lang="en-US" sz="2400" dirty="0" smtClean="0">
                <a:cs typeface="Times New Roman" pitchFamily="18" charset="0"/>
              </a:rPr>
              <a:t> the sets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>
                <a:cs typeface="Times New Roman" pitchFamily="18" charset="0"/>
              </a:rPr>
              <a:t>i </a:t>
            </a:r>
            <a:r>
              <a:rPr lang="en-US" sz="2400" dirty="0" smtClean="0">
                <a:cs typeface="Times New Roman" pitchFamily="18" charset="0"/>
              </a:rPr>
              <a:t>and are 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>
                <a:cs typeface="Times New Roman" pitchFamily="18" charset="0"/>
              </a:rPr>
              <a:t>j</a:t>
            </a:r>
            <a:r>
              <a:rPr lang="en-US" sz="2400" i="1" baseline="-250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disjoint</a:t>
            </a:r>
            <a:endParaRPr lang="el-GR" sz="2400" dirty="0" smtClean="0">
              <a:cs typeface="Times New Roman" pitchFamily="18" charset="0"/>
            </a:endParaRPr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381000" y="6096000"/>
            <a:ext cx="8382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AutoShape 7"/>
          <p:cNvSpPr>
            <a:spLocks noChangeArrowheads="1"/>
          </p:cNvSpPr>
          <p:nvPr/>
        </p:nvSpPr>
        <p:spPr bwMode="auto">
          <a:xfrm>
            <a:off x="86106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AutoShape 8"/>
          <p:cNvSpPr>
            <a:spLocks noChangeArrowheads="1"/>
          </p:cNvSpPr>
          <p:nvPr/>
        </p:nvSpPr>
        <p:spPr bwMode="auto">
          <a:xfrm>
            <a:off x="48768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AutoShape 9"/>
          <p:cNvSpPr>
            <a:spLocks noChangeArrowheads="1"/>
          </p:cNvSpPr>
          <p:nvPr/>
        </p:nvSpPr>
        <p:spPr bwMode="auto">
          <a:xfrm>
            <a:off x="30480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6" name="AutoShape 10"/>
          <p:cNvSpPr>
            <a:spLocks noChangeArrowheads="1"/>
          </p:cNvSpPr>
          <p:nvPr/>
        </p:nvSpPr>
        <p:spPr bwMode="auto">
          <a:xfrm>
            <a:off x="1295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7" name="AutoShape 11"/>
          <p:cNvSpPr>
            <a:spLocks noChangeArrowheads="1"/>
          </p:cNvSpPr>
          <p:nvPr/>
        </p:nvSpPr>
        <p:spPr bwMode="auto">
          <a:xfrm>
            <a:off x="2057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8" name="AutoShape 12"/>
          <p:cNvSpPr>
            <a:spLocks noChangeArrowheads="1"/>
          </p:cNvSpPr>
          <p:nvPr/>
        </p:nvSpPr>
        <p:spPr bwMode="auto">
          <a:xfrm>
            <a:off x="6096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9" name="AutoShape 13"/>
          <p:cNvSpPr>
            <a:spLocks noChangeArrowheads="1"/>
          </p:cNvSpPr>
          <p:nvPr/>
        </p:nvSpPr>
        <p:spPr bwMode="auto">
          <a:xfrm>
            <a:off x="914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0" name="Text Box 14"/>
          <p:cNvSpPr txBox="1">
            <a:spLocks noChangeArrowheads="1"/>
          </p:cNvSpPr>
          <p:nvPr/>
        </p:nvSpPr>
        <p:spPr bwMode="auto">
          <a:xfrm>
            <a:off x="381000" y="6137275"/>
            <a:ext cx="8928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7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                   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                                                                                                 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533400" y="5562600"/>
            <a:ext cx="827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6 </a:t>
            </a:r>
            <a:r>
              <a:rPr lang="en-US" sz="2400">
                <a:latin typeface="Times New Roman" pitchFamily="18" charset="0"/>
              </a:rPr>
              <a:t>       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</a:rPr>
              <a:t>                             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2</a:t>
            </a:r>
            <a:r>
              <a:rPr lang="en-US"/>
              <a:t>                                                                                                          </a:t>
            </a:r>
            <a:endParaRPr lang="el-GR"/>
          </a:p>
        </p:txBody>
      </p:sp>
      <p:sp>
        <p:nvSpPr>
          <p:cNvPr id="22542" name="AutoShape 16"/>
          <p:cNvSpPr>
            <a:spLocks noChangeArrowheads="1"/>
          </p:cNvSpPr>
          <p:nvPr/>
        </p:nvSpPr>
        <p:spPr bwMode="auto">
          <a:xfrm>
            <a:off x="1295400" y="4648200"/>
            <a:ext cx="914400" cy="1143000"/>
          </a:xfrm>
          <a:prstGeom prst="downArrowCallout">
            <a:avLst>
              <a:gd name="adj1" fmla="val 25000"/>
              <a:gd name="adj2" fmla="val 25000"/>
              <a:gd name="adj3" fmla="val 20833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k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= </a:t>
            </a:r>
            <a:r>
              <a:rPr lang="el-GR" sz="2400">
                <a:latin typeface="Times New Roman" pitchFamily="18" charset="0"/>
              </a:rPr>
              <a:t>ε</a:t>
            </a:r>
            <a:r>
              <a:rPr lang="en-US" sz="2400" baseline="30000">
                <a:latin typeface="Times New Roman" pitchFamily="18" charset="0"/>
              </a:rPr>
              <a:t>k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22543" name="Text Box 18"/>
          <p:cNvSpPr txBox="1">
            <a:spLocks noChangeArrowheads="1"/>
          </p:cNvSpPr>
          <p:nvPr/>
        </p:nvSpPr>
        <p:spPr bwMode="auto">
          <a:xfrm>
            <a:off x="6384925" y="5353050"/>
            <a:ext cx="520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S</a:t>
            </a:r>
            <a:r>
              <a:rPr lang="en-US" sz="32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22544" name="Rectangle 20"/>
          <p:cNvSpPr>
            <a:spLocks noChangeArrowheads="1"/>
          </p:cNvSpPr>
          <p:nvPr/>
        </p:nvSpPr>
        <p:spPr bwMode="auto">
          <a:xfrm>
            <a:off x="3810000" y="5334000"/>
            <a:ext cx="520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S</a:t>
            </a:r>
            <a:r>
              <a:rPr lang="en-US" sz="3200" baseline="-25000">
                <a:latin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How to choose such </a:t>
            </a:r>
            <a:r>
              <a:rPr lang="en-US" sz="4000" dirty="0" smtClean="0">
                <a:sym typeface="Symbol" pitchFamily="18" charset="2"/>
              </a:rPr>
              <a:t>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2819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Since the total length of all operations is at most </a:t>
            </a:r>
            <a:r>
              <a:rPr lang="en-US" sz="2400" i="1" dirty="0" err="1" smtClean="0">
                <a:cs typeface="Times New Roman" pitchFamily="18" charset="0"/>
              </a:rPr>
              <a:t>mLB</a:t>
            </a:r>
            <a:r>
              <a:rPr lang="en-US" sz="2400" i="1" dirty="0" smtClean="0">
                <a:cs typeface="Times New Roman" pitchFamily="18" charset="0"/>
              </a:rPr>
              <a:t>, </a:t>
            </a:r>
            <a:r>
              <a:rPr lang="en-US" sz="2400" dirty="0" smtClean="0">
                <a:cs typeface="Times New Roman" pitchFamily="18" charset="0"/>
              </a:rPr>
              <a:t>the exists a number </a:t>
            </a:r>
            <a:r>
              <a:rPr lang="en-US" sz="2400" i="1" dirty="0" smtClean="0">
                <a:cs typeface="Times New Roman" pitchFamily="18" charset="0"/>
              </a:rPr>
              <a:t>k </a:t>
            </a:r>
            <a:r>
              <a:rPr lang="en-US" sz="2400" dirty="0" smtClean="0">
                <a:cs typeface="Times New Roman" pitchFamily="18" charset="0"/>
              </a:rPr>
              <a:t>≤ </a:t>
            </a:r>
            <a:r>
              <a:rPr lang="en-US" sz="2400" i="1" dirty="0" smtClean="0">
                <a:cs typeface="Times New Roman" pitchFamily="18" charset="0"/>
              </a:rPr>
              <a:t>m</a:t>
            </a:r>
            <a:r>
              <a:rPr lang="en-US" sz="2400" dirty="0" smtClean="0">
                <a:cs typeface="Times New Roman" pitchFamily="18" charset="0"/>
              </a:rPr>
              <a:t>/</a:t>
            </a:r>
            <a:r>
              <a:rPr lang="el-GR" sz="2400" dirty="0" smtClean="0">
                <a:cs typeface="Times New Roman" pitchFamily="18" charset="0"/>
              </a:rPr>
              <a:t>ε′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for which 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>
                <a:cs typeface="Times New Roman" pitchFamily="18" charset="0"/>
              </a:rPr>
              <a:t>k</a:t>
            </a:r>
            <a:r>
              <a:rPr lang="en-US" sz="2400" dirty="0" smtClean="0">
                <a:cs typeface="Times New Roman" pitchFamily="18" charset="0"/>
              </a:rPr>
              <a:t> is as desired.</a:t>
            </a:r>
          </a:p>
          <a:p>
            <a:pPr eaLnBrk="1" hangingPunct="1"/>
            <a:endParaRPr lang="en-US" sz="2400" dirty="0" smtClean="0">
              <a:cs typeface="Times New Roman" pitchFamily="18" charset="0"/>
            </a:endParaRPr>
          </a:p>
          <a:p>
            <a:pPr eaLnBrk="1" hangingPunct="1"/>
            <a:endParaRPr lang="en-US" sz="2400" dirty="0" smtClean="0"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We set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 = </a:t>
            </a:r>
            <a:r>
              <a:rPr lang="en-US" sz="2400" i="1" baseline="-25000" dirty="0" smtClean="0">
                <a:cs typeface="Times New Roman" pitchFamily="18" charset="0"/>
                <a:sym typeface="Symbol"/>
              </a:rPr>
              <a:t>k</a:t>
            </a:r>
            <a:r>
              <a:rPr lang="en-US" sz="2400" dirty="0" smtClean="0">
                <a:cs typeface="Times New Roman" pitchFamily="18" charset="0"/>
                <a:sym typeface="Symbol"/>
              </a:rPr>
              <a:t>.</a:t>
            </a:r>
            <a:r>
              <a:rPr lang="en-US" sz="2400" dirty="0" smtClean="0">
                <a:cs typeface="Times New Roman" pitchFamily="18" charset="0"/>
              </a:rPr>
              <a:t> Note that the value of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 </a:t>
            </a:r>
            <a:r>
              <a:rPr lang="en-US" sz="2400" dirty="0" smtClean="0">
                <a:cs typeface="Times New Roman" pitchFamily="18" charset="0"/>
              </a:rPr>
              <a:t>depends on the input, but it is bounded by constants independent on the input.</a:t>
            </a:r>
            <a:r>
              <a:rPr lang="ru-RU" sz="2400" dirty="0" smtClean="0">
                <a:cs typeface="Times New Roman" pitchFamily="18" charset="0"/>
              </a:rPr>
              <a:t> </a:t>
            </a:r>
            <a:endParaRPr lang="el-GR" sz="2400" dirty="0" smtClean="0">
              <a:cs typeface="Times New Roman" pitchFamily="18" charset="0"/>
            </a:endParaRPr>
          </a:p>
        </p:txBody>
      </p:sp>
      <p:sp>
        <p:nvSpPr>
          <p:cNvPr id="22532" name="Line 5"/>
          <p:cNvSpPr>
            <a:spLocks noChangeShapeType="1"/>
          </p:cNvSpPr>
          <p:nvPr/>
        </p:nvSpPr>
        <p:spPr bwMode="auto">
          <a:xfrm>
            <a:off x="381000" y="6096000"/>
            <a:ext cx="8382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AutoShape 7"/>
          <p:cNvSpPr>
            <a:spLocks noChangeArrowheads="1"/>
          </p:cNvSpPr>
          <p:nvPr/>
        </p:nvSpPr>
        <p:spPr bwMode="auto">
          <a:xfrm>
            <a:off x="86106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AutoShape 8"/>
          <p:cNvSpPr>
            <a:spLocks noChangeArrowheads="1"/>
          </p:cNvSpPr>
          <p:nvPr/>
        </p:nvSpPr>
        <p:spPr bwMode="auto">
          <a:xfrm>
            <a:off x="48768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AutoShape 9"/>
          <p:cNvSpPr>
            <a:spLocks noChangeArrowheads="1"/>
          </p:cNvSpPr>
          <p:nvPr/>
        </p:nvSpPr>
        <p:spPr bwMode="auto">
          <a:xfrm>
            <a:off x="30480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6" name="AutoShape 10"/>
          <p:cNvSpPr>
            <a:spLocks noChangeArrowheads="1"/>
          </p:cNvSpPr>
          <p:nvPr/>
        </p:nvSpPr>
        <p:spPr bwMode="auto">
          <a:xfrm>
            <a:off x="1295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7" name="AutoShape 11"/>
          <p:cNvSpPr>
            <a:spLocks noChangeArrowheads="1"/>
          </p:cNvSpPr>
          <p:nvPr/>
        </p:nvSpPr>
        <p:spPr bwMode="auto">
          <a:xfrm>
            <a:off x="2057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8" name="AutoShape 12"/>
          <p:cNvSpPr>
            <a:spLocks noChangeArrowheads="1"/>
          </p:cNvSpPr>
          <p:nvPr/>
        </p:nvSpPr>
        <p:spPr bwMode="auto">
          <a:xfrm>
            <a:off x="6096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9" name="AutoShape 13"/>
          <p:cNvSpPr>
            <a:spLocks noChangeArrowheads="1"/>
          </p:cNvSpPr>
          <p:nvPr/>
        </p:nvSpPr>
        <p:spPr bwMode="auto">
          <a:xfrm>
            <a:off x="914400" y="6019800"/>
            <a:ext cx="228600" cy="152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0" name="Text Box 14"/>
          <p:cNvSpPr txBox="1">
            <a:spLocks noChangeArrowheads="1"/>
          </p:cNvSpPr>
          <p:nvPr/>
        </p:nvSpPr>
        <p:spPr bwMode="auto">
          <a:xfrm>
            <a:off x="381000" y="6137275"/>
            <a:ext cx="8928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7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5                   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3                                                                                                        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533400" y="5562600"/>
            <a:ext cx="827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6 </a:t>
            </a:r>
            <a:r>
              <a:rPr lang="en-US" sz="2400">
                <a:latin typeface="Times New Roman" pitchFamily="18" charset="0"/>
              </a:rPr>
              <a:t>       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4</a:t>
            </a:r>
            <a:r>
              <a:rPr lang="en-US" sz="2400">
                <a:latin typeface="Times New Roman" pitchFamily="18" charset="0"/>
              </a:rPr>
              <a:t>                                 </a:t>
            </a:r>
            <a:r>
              <a:rPr lang="el-GR" sz="2400">
                <a:latin typeface="Times New Roman" pitchFamily="18" charset="0"/>
              </a:rPr>
              <a:t>ε′</a:t>
            </a:r>
            <a:r>
              <a:rPr lang="en-US" sz="2400" baseline="30000">
                <a:latin typeface="Times New Roman" pitchFamily="18" charset="0"/>
              </a:rPr>
              <a:t>2</a:t>
            </a:r>
            <a:r>
              <a:rPr lang="en-US"/>
              <a:t>                                                                                                          </a:t>
            </a:r>
            <a:endParaRPr lang="el-GR"/>
          </a:p>
        </p:txBody>
      </p:sp>
      <p:sp>
        <p:nvSpPr>
          <p:cNvPr id="22542" name="AutoShape 16"/>
          <p:cNvSpPr>
            <a:spLocks noChangeArrowheads="1"/>
          </p:cNvSpPr>
          <p:nvPr/>
        </p:nvSpPr>
        <p:spPr bwMode="auto">
          <a:xfrm>
            <a:off x="1295400" y="4648200"/>
            <a:ext cx="914400" cy="1143000"/>
          </a:xfrm>
          <a:prstGeom prst="downArrowCallout">
            <a:avLst>
              <a:gd name="adj1" fmla="val 25000"/>
              <a:gd name="adj2" fmla="val 25000"/>
              <a:gd name="adj3" fmla="val 20833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k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= </a:t>
            </a:r>
            <a:r>
              <a:rPr lang="el-GR" sz="2400">
                <a:latin typeface="Times New Roman" pitchFamily="18" charset="0"/>
              </a:rPr>
              <a:t>ε</a:t>
            </a:r>
            <a:r>
              <a:rPr lang="en-US" sz="2400" baseline="30000">
                <a:latin typeface="Times New Roman" pitchFamily="18" charset="0"/>
              </a:rPr>
              <a:t>k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22543" name="Text Box 18"/>
          <p:cNvSpPr txBox="1">
            <a:spLocks noChangeArrowheads="1"/>
          </p:cNvSpPr>
          <p:nvPr/>
        </p:nvSpPr>
        <p:spPr bwMode="auto">
          <a:xfrm>
            <a:off x="6384925" y="5353050"/>
            <a:ext cx="520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S</a:t>
            </a:r>
            <a:r>
              <a:rPr lang="en-US" sz="32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22544" name="Rectangle 20"/>
          <p:cNvSpPr>
            <a:spLocks noChangeArrowheads="1"/>
          </p:cNvSpPr>
          <p:nvPr/>
        </p:nvSpPr>
        <p:spPr bwMode="auto">
          <a:xfrm>
            <a:off x="3810000" y="5334000"/>
            <a:ext cx="520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S</a:t>
            </a:r>
            <a:r>
              <a:rPr lang="en-US" sz="3200" baseline="-25000">
                <a:latin typeface="Times New Roman" pitchFamily="18" charset="0"/>
              </a:rPr>
              <a:t>2</a:t>
            </a: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2819400" y="2514600"/>
          <a:ext cx="1982788" cy="871538"/>
        </p:xfrm>
        <a:graphic>
          <a:graphicData uri="http://schemas.openxmlformats.org/presentationml/2006/ole">
            <p:oleObj spid="_x0000_s3073" name="Формула" r:id="rId3" imgW="838080" imgH="368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Algorithm </a:t>
            </a:r>
            <a:r>
              <a:rPr lang="en-US" sz="4000" dirty="0" err="1" smtClean="0"/>
              <a:t>OpenShop</a:t>
            </a:r>
            <a:endParaRPr lang="ru-RU" sz="4000" dirty="0" smtClean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Times New Roman" pitchFamily="18" charset="0"/>
              <a:buAutoNum type="arabicPeriod"/>
            </a:pPr>
            <a:endParaRPr lang="en-US" sz="2400" dirty="0" smtClean="0"/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n-US" sz="2400" dirty="0" smtClean="0"/>
              <a:t>Find an optimal schedule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1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/>
              <a:t>for big jobs</a:t>
            </a:r>
            <a:r>
              <a:rPr lang="ru-RU" sz="2400" dirty="0" smtClean="0"/>
              <a:t>. </a:t>
            </a:r>
          </a:p>
          <a:p>
            <a:pPr marL="914400" lvl="1" indent="-514350" eaLnBrk="1" hangingPunct="1"/>
            <a:r>
              <a:rPr lang="en-US" sz="2000" dirty="0" smtClean="0"/>
              <a:t>We fix an order of the big jobs for each machine and fix an order of the operations for each big job. On any machine </a:t>
            </a:r>
            <a:r>
              <a:rPr lang="en-US" sz="2000" i="1" dirty="0" smtClean="0"/>
              <a:t>M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, the schedule big jobs induces a sequence of gaps.</a:t>
            </a:r>
            <a:endParaRPr lang="ru-RU" sz="2000" dirty="0" smtClean="0"/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n-US" sz="2400" dirty="0" smtClean="0"/>
              <a:t>Schedule tiny operations into gaps of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1</a:t>
            </a:r>
            <a:r>
              <a:rPr lang="en-US" sz="2400" dirty="0" smtClean="0"/>
              <a:t>. Denote the obtained schedule as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ru-RU" sz="2400" dirty="0" smtClean="0"/>
              <a:t>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n-US" sz="2400" dirty="0" smtClean="0"/>
              <a:t>Add the small jobs at the end of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 </a:t>
            </a:r>
            <a:r>
              <a:rPr lang="en-US" sz="2400" dirty="0" smtClean="0">
                <a:sym typeface="Symbol" pitchFamily="18" charset="2"/>
              </a:rPr>
              <a:t>in a greedy way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Step </a:t>
            </a:r>
            <a:r>
              <a:rPr lang="ru-RU" dirty="0" smtClean="0"/>
              <a:t>1</a:t>
            </a:r>
          </a:p>
        </p:txBody>
      </p:sp>
      <p:sp>
        <p:nvSpPr>
          <p:cNvPr id="102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The number of big jobs is bounded by</a:t>
            </a:r>
            <a:endParaRPr lang="ru-RU" sz="2400" dirty="0" smtClean="0"/>
          </a:p>
          <a:p>
            <a:pPr eaLnBrk="1" hangingPunct="1"/>
            <a:r>
              <a:rPr lang="en-US" sz="2400" dirty="0" smtClean="0"/>
              <a:t>The number of big jobs is bounded by a constant that only depends on </a:t>
            </a:r>
            <a:r>
              <a:rPr lang="el-GR" sz="2400" dirty="0" smtClean="0"/>
              <a:t>ε</a:t>
            </a:r>
            <a:r>
              <a:rPr lang="en-US" sz="2400" dirty="0" smtClean="0"/>
              <a:t> and </a:t>
            </a:r>
            <a:r>
              <a:rPr lang="en-US" sz="2400" i="1" dirty="0" smtClean="0"/>
              <a:t>m</a:t>
            </a:r>
            <a:r>
              <a:rPr lang="en-US" sz="2400" dirty="0" smtClean="0"/>
              <a:t>. </a:t>
            </a:r>
            <a:endParaRPr lang="ru-RU" sz="2400" dirty="0" smtClean="0"/>
          </a:p>
          <a:p>
            <a:pPr eaLnBrk="1" hangingPunct="1"/>
            <a:r>
              <a:rPr lang="en-US" sz="2400" dirty="0" smtClean="0"/>
              <a:t>We enumerate all schedules of big jobs and take the best one</a:t>
            </a:r>
            <a:r>
              <a:rPr lang="ru-RU" sz="2400" dirty="0" smtClean="0"/>
              <a:t>. </a:t>
            </a:r>
            <a:r>
              <a:rPr lang="en-US" sz="2400" dirty="0" smtClean="0"/>
              <a:t>We note that OPT(Big) ≤ OPT.</a:t>
            </a:r>
            <a:endParaRPr lang="ru-RU" sz="2400" dirty="0" smtClean="0"/>
          </a:p>
          <a:p>
            <a:pPr eaLnBrk="1" hangingPunct="1"/>
            <a:r>
              <a:rPr lang="en-US" sz="2400" dirty="0" smtClean="0"/>
              <a:t>There are at most </a:t>
            </a:r>
            <a:r>
              <a:rPr lang="en-US" sz="2400" i="1" dirty="0" smtClean="0"/>
              <a:t>m</a:t>
            </a:r>
            <a:r>
              <a:rPr lang="en-US" sz="2400" i="1" baseline="30000" dirty="0" smtClean="0"/>
              <a:t>2</a:t>
            </a:r>
            <a:r>
              <a:rPr lang="en-US" sz="2400" i="1" dirty="0" smtClean="0"/>
              <a:t>/</a:t>
            </a:r>
            <a:r>
              <a:rPr lang="en-US" sz="2400" i="1" dirty="0" smtClean="0">
                <a:sym typeface="Symbol" pitchFamily="18" charset="2"/>
              </a:rPr>
              <a:t> </a:t>
            </a:r>
            <a:r>
              <a:rPr lang="en-US" sz="2400" dirty="0" smtClean="0">
                <a:sym typeface="Symbol" pitchFamily="18" charset="2"/>
              </a:rPr>
              <a:t>gaps in the schedule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1</a:t>
            </a:r>
            <a:r>
              <a:rPr lang="en-US" sz="2400" i="1" dirty="0" smtClean="0">
                <a:sym typeface="Symbol" pitchFamily="18" charset="2"/>
              </a:rPr>
              <a:t>. </a:t>
            </a:r>
            <a:endParaRPr lang="ru-RU" sz="2400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638800" y="1295400"/>
          <a:ext cx="1516062" cy="862013"/>
        </p:xfrm>
        <a:graphic>
          <a:graphicData uri="http://schemas.openxmlformats.org/presentationml/2006/ole">
            <p:oleObj spid="_x0000_s1026" name="Формула" r:id="rId3" imgW="736560" imgH="419040" progId="Equation.3">
              <p:embed/>
            </p:oleObj>
          </a:graphicData>
        </a:graphic>
      </p:graphicFrame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898650" y="6186488"/>
            <a:ext cx="6178550" cy="15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1250950" y="4754563"/>
            <a:ext cx="5334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1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1250950" y="520382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2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1250950" y="565467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3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1033" name="Rectangle 11"/>
          <p:cNvSpPr>
            <a:spLocks noChangeArrowheads="1"/>
          </p:cNvSpPr>
          <p:nvPr/>
        </p:nvSpPr>
        <p:spPr bwMode="auto">
          <a:xfrm>
            <a:off x="1828800" y="4783138"/>
            <a:ext cx="14398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1034" name="Rectangle 12"/>
          <p:cNvSpPr>
            <a:spLocks noChangeArrowheads="1"/>
          </p:cNvSpPr>
          <p:nvPr/>
        </p:nvSpPr>
        <p:spPr bwMode="auto">
          <a:xfrm>
            <a:off x="3581400" y="4783138"/>
            <a:ext cx="2160588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1828800" y="5683250"/>
            <a:ext cx="720725" cy="3952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1036" name="Oval 14"/>
          <p:cNvSpPr>
            <a:spLocks noChangeArrowheads="1"/>
          </p:cNvSpPr>
          <p:nvPr/>
        </p:nvSpPr>
        <p:spPr bwMode="auto">
          <a:xfrm>
            <a:off x="18621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7" name="Oval 15"/>
          <p:cNvSpPr>
            <a:spLocks noChangeArrowheads="1"/>
          </p:cNvSpPr>
          <p:nvPr/>
        </p:nvSpPr>
        <p:spPr bwMode="auto">
          <a:xfrm>
            <a:off x="22225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8" name="Oval 16"/>
          <p:cNvSpPr>
            <a:spLocks noChangeArrowheads="1"/>
          </p:cNvSpPr>
          <p:nvPr/>
        </p:nvSpPr>
        <p:spPr bwMode="auto">
          <a:xfrm>
            <a:off x="2581275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" name="Oval 17"/>
          <p:cNvSpPr>
            <a:spLocks noChangeArrowheads="1"/>
          </p:cNvSpPr>
          <p:nvPr/>
        </p:nvSpPr>
        <p:spPr bwMode="auto">
          <a:xfrm>
            <a:off x="29416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Oval 18"/>
          <p:cNvSpPr>
            <a:spLocks noChangeArrowheads="1"/>
          </p:cNvSpPr>
          <p:nvPr/>
        </p:nvSpPr>
        <p:spPr bwMode="auto">
          <a:xfrm>
            <a:off x="33020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Oval 19"/>
          <p:cNvSpPr>
            <a:spLocks noChangeArrowheads="1"/>
          </p:cNvSpPr>
          <p:nvPr/>
        </p:nvSpPr>
        <p:spPr bwMode="auto">
          <a:xfrm>
            <a:off x="3660775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2" name="Oval 20"/>
          <p:cNvSpPr>
            <a:spLocks noChangeArrowheads="1"/>
          </p:cNvSpPr>
          <p:nvPr/>
        </p:nvSpPr>
        <p:spPr bwMode="auto">
          <a:xfrm>
            <a:off x="61801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3" name="Oval 21"/>
          <p:cNvSpPr>
            <a:spLocks noChangeArrowheads="1"/>
          </p:cNvSpPr>
          <p:nvPr/>
        </p:nvSpPr>
        <p:spPr bwMode="auto">
          <a:xfrm>
            <a:off x="65405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4" name="Oval 22"/>
          <p:cNvSpPr>
            <a:spLocks noChangeArrowheads="1"/>
          </p:cNvSpPr>
          <p:nvPr/>
        </p:nvSpPr>
        <p:spPr bwMode="auto">
          <a:xfrm>
            <a:off x="6900863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5" name="Oval 23"/>
          <p:cNvSpPr>
            <a:spLocks noChangeArrowheads="1"/>
          </p:cNvSpPr>
          <p:nvPr/>
        </p:nvSpPr>
        <p:spPr bwMode="auto">
          <a:xfrm>
            <a:off x="72596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6" name="Oval 24"/>
          <p:cNvSpPr>
            <a:spLocks noChangeArrowheads="1"/>
          </p:cNvSpPr>
          <p:nvPr/>
        </p:nvSpPr>
        <p:spPr bwMode="auto">
          <a:xfrm>
            <a:off x="76200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7" name="Oval 27"/>
          <p:cNvSpPr>
            <a:spLocks noChangeArrowheads="1"/>
          </p:cNvSpPr>
          <p:nvPr/>
        </p:nvSpPr>
        <p:spPr bwMode="auto">
          <a:xfrm>
            <a:off x="40211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Oval 28"/>
          <p:cNvSpPr>
            <a:spLocks noChangeArrowheads="1"/>
          </p:cNvSpPr>
          <p:nvPr/>
        </p:nvSpPr>
        <p:spPr bwMode="auto">
          <a:xfrm>
            <a:off x="43815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Oval 29"/>
          <p:cNvSpPr>
            <a:spLocks noChangeArrowheads="1"/>
          </p:cNvSpPr>
          <p:nvPr/>
        </p:nvSpPr>
        <p:spPr bwMode="auto">
          <a:xfrm>
            <a:off x="4741863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Oval 30"/>
          <p:cNvSpPr>
            <a:spLocks noChangeArrowheads="1"/>
          </p:cNvSpPr>
          <p:nvPr/>
        </p:nvSpPr>
        <p:spPr bwMode="auto">
          <a:xfrm>
            <a:off x="5100638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1" name="Oval 31"/>
          <p:cNvSpPr>
            <a:spLocks noChangeArrowheads="1"/>
          </p:cNvSpPr>
          <p:nvPr/>
        </p:nvSpPr>
        <p:spPr bwMode="auto">
          <a:xfrm>
            <a:off x="5461000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2" name="Oval 32"/>
          <p:cNvSpPr>
            <a:spLocks noChangeArrowheads="1"/>
          </p:cNvSpPr>
          <p:nvPr/>
        </p:nvSpPr>
        <p:spPr bwMode="auto">
          <a:xfrm>
            <a:off x="5821363" y="617537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3" name="Rectangle 63"/>
          <p:cNvSpPr>
            <a:spLocks noChangeArrowheads="1"/>
          </p:cNvSpPr>
          <p:nvPr/>
        </p:nvSpPr>
        <p:spPr bwMode="auto">
          <a:xfrm>
            <a:off x="1828800" y="5241925"/>
            <a:ext cx="1079500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1054" name="Rectangle 65"/>
          <p:cNvSpPr>
            <a:spLocks noChangeArrowheads="1"/>
          </p:cNvSpPr>
          <p:nvPr/>
        </p:nvSpPr>
        <p:spPr bwMode="auto">
          <a:xfrm>
            <a:off x="3276600" y="5249863"/>
            <a:ext cx="1800225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1055" name="Rectangle 71"/>
          <p:cNvSpPr>
            <a:spLocks noChangeArrowheads="1"/>
          </p:cNvSpPr>
          <p:nvPr/>
        </p:nvSpPr>
        <p:spPr bwMode="auto">
          <a:xfrm>
            <a:off x="2895600" y="5683250"/>
            <a:ext cx="719138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1056" name="Rectangle 74"/>
          <p:cNvSpPr>
            <a:spLocks noChangeArrowheads="1"/>
          </p:cNvSpPr>
          <p:nvPr/>
        </p:nvSpPr>
        <p:spPr bwMode="auto">
          <a:xfrm>
            <a:off x="6553200" y="4783138"/>
            <a:ext cx="1079500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1057" name="Rectangle 77"/>
          <p:cNvSpPr>
            <a:spLocks noChangeArrowheads="1"/>
          </p:cNvSpPr>
          <p:nvPr/>
        </p:nvSpPr>
        <p:spPr bwMode="auto">
          <a:xfrm>
            <a:off x="5105400" y="5249863"/>
            <a:ext cx="1439863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1058" name="Text Box 143"/>
          <p:cNvSpPr txBox="1">
            <a:spLocks noChangeArrowheads="1"/>
          </p:cNvSpPr>
          <p:nvPr/>
        </p:nvSpPr>
        <p:spPr bwMode="auto">
          <a:xfrm>
            <a:off x="1744663" y="62515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1059" name="Text Box 144"/>
          <p:cNvSpPr txBox="1">
            <a:spLocks noChangeArrowheads="1"/>
          </p:cNvSpPr>
          <p:nvPr/>
        </p:nvSpPr>
        <p:spPr bwMode="auto">
          <a:xfrm>
            <a:off x="7391400" y="62595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  <a:endParaRPr lang="ru-RU"/>
          </a:p>
        </p:txBody>
      </p:sp>
      <p:sp>
        <p:nvSpPr>
          <p:cNvPr id="1060" name="Text Box 145"/>
          <p:cNvSpPr txBox="1">
            <a:spLocks noChangeArrowheads="1"/>
          </p:cNvSpPr>
          <p:nvPr/>
        </p:nvSpPr>
        <p:spPr bwMode="auto">
          <a:xfrm>
            <a:off x="3544888" y="62515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1061" name="Text Box 146"/>
          <p:cNvSpPr txBox="1">
            <a:spLocks noChangeArrowheads="1"/>
          </p:cNvSpPr>
          <p:nvPr/>
        </p:nvSpPr>
        <p:spPr bwMode="auto">
          <a:xfrm>
            <a:off x="5302250" y="62515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1062" name="Text Box 147"/>
          <p:cNvSpPr txBox="1">
            <a:spLocks noChangeArrowheads="1"/>
          </p:cNvSpPr>
          <p:nvPr/>
        </p:nvSpPr>
        <p:spPr bwMode="auto">
          <a:xfrm>
            <a:off x="7102475" y="62515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15</a:t>
            </a:r>
            <a:endParaRPr lang="ru-RU"/>
          </a:p>
        </p:txBody>
      </p:sp>
      <p:sp>
        <p:nvSpPr>
          <p:cNvPr id="1063" name="Rectangle 65"/>
          <p:cNvSpPr>
            <a:spLocks noChangeArrowheads="1"/>
          </p:cNvSpPr>
          <p:nvPr/>
        </p:nvSpPr>
        <p:spPr bwMode="auto">
          <a:xfrm>
            <a:off x="5113338" y="5684838"/>
            <a:ext cx="1439862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Steps</a:t>
            </a:r>
            <a:r>
              <a:rPr lang="ru-RU" dirty="0" smtClean="0"/>
              <a:t> 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en-US" dirty="0" smtClean="0"/>
              <a:t>and</a:t>
            </a:r>
            <a:r>
              <a:rPr lang="ru-RU" dirty="0" smtClean="0"/>
              <a:t> 3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6783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Starting at time </a:t>
            </a:r>
            <a:r>
              <a:rPr lang="en-US" sz="2400" i="1" dirty="0" smtClean="0"/>
              <a:t>t</a:t>
            </a:r>
            <a:r>
              <a:rPr lang="en-US" sz="2400" dirty="0" smtClean="0"/>
              <a:t> = </a:t>
            </a:r>
            <a:r>
              <a:rPr lang="ru-RU" sz="2400" dirty="0" smtClean="0"/>
              <a:t>0, </a:t>
            </a:r>
            <a:r>
              <a:rPr lang="en-US" sz="2400" dirty="0" smtClean="0"/>
              <a:t>the algorithm tries to schedule one of the available unscheduled tiny operations at every time </a:t>
            </a:r>
            <a:r>
              <a:rPr lang="en-US" sz="2400" i="1" dirty="0" smtClean="0"/>
              <a:t>t</a:t>
            </a:r>
            <a:r>
              <a:rPr lang="en-US" sz="2400" dirty="0" smtClean="0"/>
              <a:t> where one of the machines </a:t>
            </a:r>
            <a:r>
              <a:rPr lang="en-US" sz="2400" i="1" dirty="0" smtClean="0"/>
              <a:t>M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 becomes idle.</a:t>
            </a:r>
          </a:p>
          <a:p>
            <a:pPr eaLnBrk="1" hangingPunct="1"/>
            <a:r>
              <a:rPr lang="en-US" sz="2400" dirty="0" smtClean="0"/>
              <a:t>Let at time </a:t>
            </a:r>
            <a:r>
              <a:rPr lang="en-US" sz="2400" i="1" dirty="0" smtClean="0"/>
              <a:t>t</a:t>
            </a:r>
            <a:r>
              <a:rPr lang="en-US" sz="2400" dirty="0" smtClean="0"/>
              <a:t> an available operation</a:t>
            </a:r>
            <a:r>
              <a:rPr lang="ru-RU" sz="2400" dirty="0" smtClean="0"/>
              <a:t> </a:t>
            </a:r>
            <a:r>
              <a:rPr lang="en-US" sz="2400" i="1" dirty="0" err="1" smtClean="0"/>
              <a:t>O</a:t>
            </a:r>
            <a:r>
              <a:rPr lang="en-US" sz="2400" i="1" baseline="-25000" dirty="0" err="1" smtClean="0"/>
              <a:t>ik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be considered</a:t>
            </a:r>
            <a:r>
              <a:rPr lang="en-US" sz="2400" i="1" dirty="0" smtClean="0"/>
              <a:t> </a:t>
            </a:r>
            <a:r>
              <a:rPr lang="en-US" sz="2400" dirty="0" smtClean="0"/>
              <a:t>and the remaining part of the gap is less than the length of operation</a:t>
            </a:r>
            <a:r>
              <a:rPr lang="ru-RU" sz="2400" dirty="0" smtClean="0"/>
              <a:t> </a:t>
            </a:r>
            <a:r>
              <a:rPr lang="en-US" sz="2400" i="1" dirty="0" err="1" smtClean="0"/>
              <a:t>O</a:t>
            </a:r>
            <a:r>
              <a:rPr lang="en-US" sz="2400" i="1" baseline="-25000" dirty="0" err="1" smtClean="0"/>
              <a:t>ik</a:t>
            </a:r>
            <a:r>
              <a:rPr lang="en-US" sz="2400" dirty="0" smtClean="0"/>
              <a:t>.</a:t>
            </a:r>
            <a:r>
              <a:rPr lang="ru-RU" sz="2400" dirty="0" smtClean="0"/>
              <a:t> </a:t>
            </a:r>
            <a:r>
              <a:rPr lang="en-US" sz="2400" dirty="0" smtClean="0"/>
              <a:t>The reason is that some big operation</a:t>
            </a:r>
            <a:r>
              <a:rPr lang="en-US" sz="2400" i="1" dirty="0" smtClean="0"/>
              <a:t> O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starts at time </a:t>
            </a:r>
            <a:r>
              <a:rPr lang="el-GR" sz="2400" i="1" dirty="0" smtClean="0"/>
              <a:t>τ</a:t>
            </a:r>
            <a:r>
              <a:rPr lang="ru-RU" sz="2400" dirty="0" smtClean="0"/>
              <a:t> </a:t>
            </a:r>
            <a:r>
              <a:rPr lang="en-US" sz="2400" dirty="0" smtClean="0"/>
              <a:t>and</a:t>
            </a:r>
            <a:r>
              <a:rPr lang="ru-RU" sz="2400" dirty="0" smtClean="0"/>
              <a:t>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ik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&gt; </a:t>
            </a:r>
            <a:r>
              <a:rPr lang="el-GR" sz="2400" i="1" dirty="0" smtClean="0"/>
              <a:t>τ </a:t>
            </a:r>
            <a:r>
              <a:rPr lang="en-US" sz="2400" dirty="0" smtClean="0">
                <a:cs typeface="Times New Roman" pitchFamily="18" charset="0"/>
              </a:rPr>
              <a:t>− </a:t>
            </a:r>
            <a:r>
              <a:rPr lang="en-US" sz="2400" i="1" dirty="0" smtClean="0">
                <a:cs typeface="Times New Roman" pitchFamily="18" charset="0"/>
              </a:rPr>
              <a:t>t</a:t>
            </a:r>
            <a:r>
              <a:rPr lang="en-US" sz="2400" dirty="0" smtClean="0">
                <a:cs typeface="Times New Roman" pitchFamily="18" charset="0"/>
              </a:rPr>
              <a:t>.  In this case shift operation </a:t>
            </a:r>
            <a:r>
              <a:rPr lang="en-US" sz="2400" i="1" dirty="0" smtClean="0"/>
              <a:t>O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 and </a:t>
            </a:r>
            <a:r>
              <a:rPr lang="en-US" sz="2400" dirty="0" smtClean="0">
                <a:cs typeface="Times New Roman" pitchFamily="18" charset="0"/>
              </a:rPr>
              <a:t>every operation, which starts after the completion of </a:t>
            </a:r>
            <a:r>
              <a:rPr lang="en-US" sz="2400" i="1" dirty="0" smtClean="0"/>
              <a:t>O</a:t>
            </a:r>
            <a:r>
              <a:rPr lang="en-US" sz="2400" i="1" dirty="0" smtClean="0">
                <a:sym typeface="Symbol"/>
              </a:rPr>
              <a:t></a:t>
            </a:r>
            <a:r>
              <a:rPr lang="en-US" sz="2400" dirty="0" smtClean="0"/>
              <a:t> , to the right </a:t>
            </a:r>
            <a:r>
              <a:rPr lang="en-US" sz="2400" dirty="0" smtClean="0">
                <a:cs typeface="Times New Roman" pitchFamily="18" charset="0"/>
              </a:rPr>
              <a:t>by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ik</a:t>
            </a:r>
            <a:r>
              <a:rPr lang="en-US" sz="2400" baseline="-250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−</a:t>
            </a:r>
            <a:r>
              <a:rPr lang="en-US" sz="2400" dirty="0" smtClean="0"/>
              <a:t> </a:t>
            </a:r>
            <a:r>
              <a:rPr lang="el-GR" sz="2400" i="1" dirty="0" smtClean="0"/>
              <a:t>τ </a:t>
            </a:r>
            <a:r>
              <a:rPr lang="ru-RU" sz="2400" dirty="0" smtClean="0">
                <a:cs typeface="Times New Roman" pitchFamily="18" charset="0"/>
              </a:rPr>
              <a:t>+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i="1" dirty="0" smtClean="0">
                <a:cs typeface="Times New Roman" pitchFamily="18" charset="0"/>
              </a:rPr>
              <a:t>t </a:t>
            </a:r>
            <a:r>
              <a:rPr lang="en-US" sz="2400" dirty="0" smtClean="0">
                <a:cs typeface="Times New Roman" pitchFamily="18" charset="0"/>
              </a:rPr>
              <a:t>time units</a:t>
            </a:r>
            <a:r>
              <a:rPr lang="ru-RU" sz="2400" i="1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Let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) be the length of the obtained schedule</a:t>
            </a:r>
            <a:r>
              <a:rPr lang="ru-RU" sz="2400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dirty="0" smtClean="0"/>
              <a:t>Starting at </a:t>
            </a:r>
            <a:r>
              <a:rPr lang="en-US" sz="2400" dirty="0" err="1" smtClean="0"/>
              <a:t>time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schedule the small jobs in a greedy way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Step </a:t>
            </a:r>
            <a:r>
              <a:rPr lang="ru-RU" dirty="0" smtClean="0"/>
              <a:t>2</a:t>
            </a:r>
          </a:p>
        </p:txBody>
      </p:sp>
      <p:sp>
        <p:nvSpPr>
          <p:cNvPr id="25603" name="Line 5"/>
          <p:cNvSpPr>
            <a:spLocks noChangeShapeType="1"/>
          </p:cNvSpPr>
          <p:nvPr/>
        </p:nvSpPr>
        <p:spPr bwMode="auto">
          <a:xfrm>
            <a:off x="1898650" y="3729038"/>
            <a:ext cx="6178550" cy="15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1250950" y="2297113"/>
            <a:ext cx="5334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1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05" name="AutoShape 7"/>
          <p:cNvSpPr>
            <a:spLocks noChangeArrowheads="1"/>
          </p:cNvSpPr>
          <p:nvPr/>
        </p:nvSpPr>
        <p:spPr bwMode="auto">
          <a:xfrm>
            <a:off x="1250950" y="274637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2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06" name="AutoShape 8"/>
          <p:cNvSpPr>
            <a:spLocks noChangeArrowheads="1"/>
          </p:cNvSpPr>
          <p:nvPr/>
        </p:nvSpPr>
        <p:spPr bwMode="auto">
          <a:xfrm>
            <a:off x="1250950" y="319722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3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07" name="Rectangle 11"/>
          <p:cNvSpPr>
            <a:spLocks noChangeArrowheads="1"/>
          </p:cNvSpPr>
          <p:nvPr/>
        </p:nvSpPr>
        <p:spPr bwMode="auto">
          <a:xfrm>
            <a:off x="1828800" y="2325688"/>
            <a:ext cx="14398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25608" name="Rectangle 12"/>
          <p:cNvSpPr>
            <a:spLocks noChangeArrowheads="1"/>
          </p:cNvSpPr>
          <p:nvPr/>
        </p:nvSpPr>
        <p:spPr bwMode="auto">
          <a:xfrm>
            <a:off x="3581400" y="2325688"/>
            <a:ext cx="2160588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09" name="Rectangle 13"/>
          <p:cNvSpPr>
            <a:spLocks noChangeArrowheads="1"/>
          </p:cNvSpPr>
          <p:nvPr/>
        </p:nvSpPr>
        <p:spPr bwMode="auto">
          <a:xfrm>
            <a:off x="1828800" y="3225800"/>
            <a:ext cx="720725" cy="3952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25610" name="Oval 14"/>
          <p:cNvSpPr>
            <a:spLocks noChangeArrowheads="1"/>
          </p:cNvSpPr>
          <p:nvPr/>
        </p:nvSpPr>
        <p:spPr bwMode="auto">
          <a:xfrm>
            <a:off x="18621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1" name="Oval 15"/>
          <p:cNvSpPr>
            <a:spLocks noChangeArrowheads="1"/>
          </p:cNvSpPr>
          <p:nvPr/>
        </p:nvSpPr>
        <p:spPr bwMode="auto">
          <a:xfrm>
            <a:off x="22225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Oval 16"/>
          <p:cNvSpPr>
            <a:spLocks noChangeArrowheads="1"/>
          </p:cNvSpPr>
          <p:nvPr/>
        </p:nvSpPr>
        <p:spPr bwMode="auto">
          <a:xfrm>
            <a:off x="2581275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3" name="Oval 17"/>
          <p:cNvSpPr>
            <a:spLocks noChangeArrowheads="1"/>
          </p:cNvSpPr>
          <p:nvPr/>
        </p:nvSpPr>
        <p:spPr bwMode="auto">
          <a:xfrm>
            <a:off x="29416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Oval 18"/>
          <p:cNvSpPr>
            <a:spLocks noChangeArrowheads="1"/>
          </p:cNvSpPr>
          <p:nvPr/>
        </p:nvSpPr>
        <p:spPr bwMode="auto">
          <a:xfrm>
            <a:off x="33020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Oval 19"/>
          <p:cNvSpPr>
            <a:spLocks noChangeArrowheads="1"/>
          </p:cNvSpPr>
          <p:nvPr/>
        </p:nvSpPr>
        <p:spPr bwMode="auto">
          <a:xfrm>
            <a:off x="3660775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Oval 20"/>
          <p:cNvSpPr>
            <a:spLocks noChangeArrowheads="1"/>
          </p:cNvSpPr>
          <p:nvPr/>
        </p:nvSpPr>
        <p:spPr bwMode="auto">
          <a:xfrm>
            <a:off x="61801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7" name="Oval 21"/>
          <p:cNvSpPr>
            <a:spLocks noChangeArrowheads="1"/>
          </p:cNvSpPr>
          <p:nvPr/>
        </p:nvSpPr>
        <p:spPr bwMode="auto">
          <a:xfrm>
            <a:off x="65405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8" name="Oval 22"/>
          <p:cNvSpPr>
            <a:spLocks noChangeArrowheads="1"/>
          </p:cNvSpPr>
          <p:nvPr/>
        </p:nvSpPr>
        <p:spPr bwMode="auto">
          <a:xfrm>
            <a:off x="6900863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9" name="Oval 23"/>
          <p:cNvSpPr>
            <a:spLocks noChangeArrowheads="1"/>
          </p:cNvSpPr>
          <p:nvPr/>
        </p:nvSpPr>
        <p:spPr bwMode="auto">
          <a:xfrm>
            <a:off x="72596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Oval 24"/>
          <p:cNvSpPr>
            <a:spLocks noChangeArrowheads="1"/>
          </p:cNvSpPr>
          <p:nvPr/>
        </p:nvSpPr>
        <p:spPr bwMode="auto">
          <a:xfrm>
            <a:off x="76200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Oval 27"/>
          <p:cNvSpPr>
            <a:spLocks noChangeArrowheads="1"/>
          </p:cNvSpPr>
          <p:nvPr/>
        </p:nvSpPr>
        <p:spPr bwMode="auto">
          <a:xfrm>
            <a:off x="40211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2" name="Oval 28"/>
          <p:cNvSpPr>
            <a:spLocks noChangeArrowheads="1"/>
          </p:cNvSpPr>
          <p:nvPr/>
        </p:nvSpPr>
        <p:spPr bwMode="auto">
          <a:xfrm>
            <a:off x="43815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3" name="Oval 29"/>
          <p:cNvSpPr>
            <a:spLocks noChangeArrowheads="1"/>
          </p:cNvSpPr>
          <p:nvPr/>
        </p:nvSpPr>
        <p:spPr bwMode="auto">
          <a:xfrm>
            <a:off x="4741863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4" name="Oval 30"/>
          <p:cNvSpPr>
            <a:spLocks noChangeArrowheads="1"/>
          </p:cNvSpPr>
          <p:nvPr/>
        </p:nvSpPr>
        <p:spPr bwMode="auto">
          <a:xfrm>
            <a:off x="5100638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5" name="Oval 31"/>
          <p:cNvSpPr>
            <a:spLocks noChangeArrowheads="1"/>
          </p:cNvSpPr>
          <p:nvPr/>
        </p:nvSpPr>
        <p:spPr bwMode="auto">
          <a:xfrm>
            <a:off x="5461000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Oval 32"/>
          <p:cNvSpPr>
            <a:spLocks noChangeArrowheads="1"/>
          </p:cNvSpPr>
          <p:nvPr/>
        </p:nvSpPr>
        <p:spPr bwMode="auto">
          <a:xfrm>
            <a:off x="5821363" y="37179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Rectangle 63"/>
          <p:cNvSpPr>
            <a:spLocks noChangeArrowheads="1"/>
          </p:cNvSpPr>
          <p:nvPr/>
        </p:nvSpPr>
        <p:spPr bwMode="auto">
          <a:xfrm>
            <a:off x="1828800" y="2784475"/>
            <a:ext cx="1079500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28" name="Rectangle 65"/>
          <p:cNvSpPr>
            <a:spLocks noChangeArrowheads="1"/>
          </p:cNvSpPr>
          <p:nvPr/>
        </p:nvSpPr>
        <p:spPr bwMode="auto">
          <a:xfrm>
            <a:off x="3276600" y="2792413"/>
            <a:ext cx="1800225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25629" name="Rectangle 71"/>
          <p:cNvSpPr>
            <a:spLocks noChangeArrowheads="1"/>
          </p:cNvSpPr>
          <p:nvPr/>
        </p:nvSpPr>
        <p:spPr bwMode="auto">
          <a:xfrm>
            <a:off x="2895600" y="3225800"/>
            <a:ext cx="719138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30" name="Rectangle 74"/>
          <p:cNvSpPr>
            <a:spLocks noChangeArrowheads="1"/>
          </p:cNvSpPr>
          <p:nvPr/>
        </p:nvSpPr>
        <p:spPr bwMode="auto">
          <a:xfrm>
            <a:off x="6553200" y="2325688"/>
            <a:ext cx="1079500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25631" name="Rectangle 77"/>
          <p:cNvSpPr>
            <a:spLocks noChangeArrowheads="1"/>
          </p:cNvSpPr>
          <p:nvPr/>
        </p:nvSpPr>
        <p:spPr bwMode="auto">
          <a:xfrm>
            <a:off x="5105400" y="2792413"/>
            <a:ext cx="1439863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25632" name="Text Box 143"/>
          <p:cNvSpPr txBox="1">
            <a:spLocks noChangeArrowheads="1"/>
          </p:cNvSpPr>
          <p:nvPr/>
        </p:nvSpPr>
        <p:spPr bwMode="auto">
          <a:xfrm>
            <a:off x="1744663" y="37480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25633" name="Text Box 144"/>
          <p:cNvSpPr txBox="1">
            <a:spLocks noChangeArrowheads="1"/>
          </p:cNvSpPr>
          <p:nvPr/>
        </p:nvSpPr>
        <p:spPr bwMode="auto">
          <a:xfrm>
            <a:off x="7391400" y="37449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  <a:endParaRPr lang="ru-RU"/>
          </a:p>
        </p:txBody>
      </p:sp>
      <p:sp>
        <p:nvSpPr>
          <p:cNvPr id="25634" name="Text Box 145"/>
          <p:cNvSpPr txBox="1">
            <a:spLocks noChangeArrowheads="1"/>
          </p:cNvSpPr>
          <p:nvPr/>
        </p:nvSpPr>
        <p:spPr bwMode="auto">
          <a:xfrm>
            <a:off x="3544888" y="37480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25635" name="Text Box 146"/>
          <p:cNvSpPr txBox="1">
            <a:spLocks noChangeArrowheads="1"/>
          </p:cNvSpPr>
          <p:nvPr/>
        </p:nvSpPr>
        <p:spPr bwMode="auto">
          <a:xfrm>
            <a:off x="5302250" y="3748088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25636" name="Rectangle 65"/>
          <p:cNvSpPr>
            <a:spLocks noChangeArrowheads="1"/>
          </p:cNvSpPr>
          <p:nvPr/>
        </p:nvSpPr>
        <p:spPr bwMode="auto">
          <a:xfrm>
            <a:off x="5113338" y="3227388"/>
            <a:ext cx="1439862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25637" name="Rectangle 11"/>
          <p:cNvSpPr>
            <a:spLocks noChangeArrowheads="1"/>
          </p:cNvSpPr>
          <p:nvPr/>
        </p:nvSpPr>
        <p:spPr bwMode="auto">
          <a:xfrm>
            <a:off x="2578100" y="32432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38" name="Rectangle 11"/>
          <p:cNvSpPr>
            <a:spLocks noChangeArrowheads="1"/>
          </p:cNvSpPr>
          <p:nvPr/>
        </p:nvSpPr>
        <p:spPr bwMode="auto">
          <a:xfrm>
            <a:off x="2667000" y="32432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39" name="Rectangle 11"/>
          <p:cNvSpPr>
            <a:spLocks noChangeArrowheads="1"/>
          </p:cNvSpPr>
          <p:nvPr/>
        </p:nvSpPr>
        <p:spPr bwMode="auto">
          <a:xfrm>
            <a:off x="2743200" y="32432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40" name="Rectangle 11"/>
          <p:cNvSpPr>
            <a:spLocks noChangeArrowheads="1"/>
          </p:cNvSpPr>
          <p:nvPr/>
        </p:nvSpPr>
        <p:spPr bwMode="auto">
          <a:xfrm>
            <a:off x="2819400" y="32432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41" name="Rectangle 11"/>
          <p:cNvSpPr>
            <a:spLocks noChangeArrowheads="1"/>
          </p:cNvSpPr>
          <p:nvPr/>
        </p:nvSpPr>
        <p:spPr bwMode="auto">
          <a:xfrm>
            <a:off x="2895600" y="27860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42" name="Rectangle 11"/>
          <p:cNvSpPr>
            <a:spLocks noChangeArrowheads="1"/>
          </p:cNvSpPr>
          <p:nvPr/>
        </p:nvSpPr>
        <p:spPr bwMode="auto">
          <a:xfrm>
            <a:off x="2959100" y="27860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43" name="Rectangle 11"/>
          <p:cNvSpPr>
            <a:spLocks noChangeArrowheads="1"/>
          </p:cNvSpPr>
          <p:nvPr/>
        </p:nvSpPr>
        <p:spPr bwMode="auto">
          <a:xfrm>
            <a:off x="3035300" y="27860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44" name="Rectangle 11"/>
          <p:cNvSpPr>
            <a:spLocks noChangeArrowheads="1"/>
          </p:cNvSpPr>
          <p:nvPr/>
        </p:nvSpPr>
        <p:spPr bwMode="auto">
          <a:xfrm>
            <a:off x="3159125" y="1371600"/>
            <a:ext cx="323850" cy="395288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cxnSp>
        <p:nvCxnSpPr>
          <p:cNvPr id="51" name="Прямая соединительная линия 50"/>
          <p:cNvCxnSpPr>
            <a:stCxn id="25644" idx="2"/>
          </p:cNvCxnSpPr>
          <p:nvPr/>
        </p:nvCxnSpPr>
        <p:spPr>
          <a:xfrm>
            <a:off x="3321050" y="1766888"/>
            <a:ext cx="184150" cy="36671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3200400" y="2133600"/>
            <a:ext cx="304800" cy="9144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47" name="Line 5"/>
          <p:cNvSpPr>
            <a:spLocks noChangeShapeType="1"/>
          </p:cNvSpPr>
          <p:nvPr/>
        </p:nvSpPr>
        <p:spPr bwMode="auto">
          <a:xfrm>
            <a:off x="1866900" y="5786438"/>
            <a:ext cx="6178550" cy="15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48" name="AutoShape 6"/>
          <p:cNvSpPr>
            <a:spLocks noChangeArrowheads="1"/>
          </p:cNvSpPr>
          <p:nvPr/>
        </p:nvSpPr>
        <p:spPr bwMode="auto">
          <a:xfrm>
            <a:off x="1219200" y="4354513"/>
            <a:ext cx="5334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1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49" name="AutoShape 7"/>
          <p:cNvSpPr>
            <a:spLocks noChangeArrowheads="1"/>
          </p:cNvSpPr>
          <p:nvPr/>
        </p:nvSpPr>
        <p:spPr bwMode="auto">
          <a:xfrm>
            <a:off x="1219200" y="480377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2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50" name="AutoShape 8"/>
          <p:cNvSpPr>
            <a:spLocks noChangeArrowheads="1"/>
          </p:cNvSpPr>
          <p:nvPr/>
        </p:nvSpPr>
        <p:spPr bwMode="auto">
          <a:xfrm>
            <a:off x="1219200" y="525462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3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25651" name="Rectangle 11"/>
          <p:cNvSpPr>
            <a:spLocks noChangeArrowheads="1"/>
          </p:cNvSpPr>
          <p:nvPr/>
        </p:nvSpPr>
        <p:spPr bwMode="auto">
          <a:xfrm>
            <a:off x="1797050" y="4383088"/>
            <a:ext cx="14398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25652" name="Rectangle 12"/>
          <p:cNvSpPr>
            <a:spLocks noChangeArrowheads="1"/>
          </p:cNvSpPr>
          <p:nvPr/>
        </p:nvSpPr>
        <p:spPr bwMode="auto">
          <a:xfrm>
            <a:off x="3733800" y="4383088"/>
            <a:ext cx="2160588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53" name="Rectangle 13"/>
          <p:cNvSpPr>
            <a:spLocks noChangeArrowheads="1"/>
          </p:cNvSpPr>
          <p:nvPr/>
        </p:nvSpPr>
        <p:spPr bwMode="auto">
          <a:xfrm>
            <a:off x="1797050" y="5283200"/>
            <a:ext cx="720725" cy="3952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25654" name="Oval 14"/>
          <p:cNvSpPr>
            <a:spLocks noChangeArrowheads="1"/>
          </p:cNvSpPr>
          <p:nvPr/>
        </p:nvSpPr>
        <p:spPr bwMode="auto">
          <a:xfrm>
            <a:off x="18303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5" name="Oval 15"/>
          <p:cNvSpPr>
            <a:spLocks noChangeArrowheads="1"/>
          </p:cNvSpPr>
          <p:nvPr/>
        </p:nvSpPr>
        <p:spPr bwMode="auto">
          <a:xfrm>
            <a:off x="21907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6" name="Oval 16"/>
          <p:cNvSpPr>
            <a:spLocks noChangeArrowheads="1"/>
          </p:cNvSpPr>
          <p:nvPr/>
        </p:nvSpPr>
        <p:spPr bwMode="auto">
          <a:xfrm>
            <a:off x="2549525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7" name="Oval 17"/>
          <p:cNvSpPr>
            <a:spLocks noChangeArrowheads="1"/>
          </p:cNvSpPr>
          <p:nvPr/>
        </p:nvSpPr>
        <p:spPr bwMode="auto">
          <a:xfrm>
            <a:off x="29098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8" name="Oval 18"/>
          <p:cNvSpPr>
            <a:spLocks noChangeArrowheads="1"/>
          </p:cNvSpPr>
          <p:nvPr/>
        </p:nvSpPr>
        <p:spPr bwMode="auto">
          <a:xfrm>
            <a:off x="32702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9" name="Oval 19"/>
          <p:cNvSpPr>
            <a:spLocks noChangeArrowheads="1"/>
          </p:cNvSpPr>
          <p:nvPr/>
        </p:nvSpPr>
        <p:spPr bwMode="auto">
          <a:xfrm>
            <a:off x="3629025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0" name="Oval 20"/>
          <p:cNvSpPr>
            <a:spLocks noChangeArrowheads="1"/>
          </p:cNvSpPr>
          <p:nvPr/>
        </p:nvSpPr>
        <p:spPr bwMode="auto">
          <a:xfrm>
            <a:off x="61483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1" name="Oval 21"/>
          <p:cNvSpPr>
            <a:spLocks noChangeArrowheads="1"/>
          </p:cNvSpPr>
          <p:nvPr/>
        </p:nvSpPr>
        <p:spPr bwMode="auto">
          <a:xfrm>
            <a:off x="65087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2" name="Oval 22"/>
          <p:cNvSpPr>
            <a:spLocks noChangeArrowheads="1"/>
          </p:cNvSpPr>
          <p:nvPr/>
        </p:nvSpPr>
        <p:spPr bwMode="auto">
          <a:xfrm>
            <a:off x="6869113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3" name="Oval 23"/>
          <p:cNvSpPr>
            <a:spLocks noChangeArrowheads="1"/>
          </p:cNvSpPr>
          <p:nvPr/>
        </p:nvSpPr>
        <p:spPr bwMode="auto">
          <a:xfrm>
            <a:off x="72278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4" name="Oval 24"/>
          <p:cNvSpPr>
            <a:spLocks noChangeArrowheads="1"/>
          </p:cNvSpPr>
          <p:nvPr/>
        </p:nvSpPr>
        <p:spPr bwMode="auto">
          <a:xfrm>
            <a:off x="75882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5" name="Oval 27"/>
          <p:cNvSpPr>
            <a:spLocks noChangeArrowheads="1"/>
          </p:cNvSpPr>
          <p:nvPr/>
        </p:nvSpPr>
        <p:spPr bwMode="auto">
          <a:xfrm>
            <a:off x="39893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6" name="Oval 28"/>
          <p:cNvSpPr>
            <a:spLocks noChangeArrowheads="1"/>
          </p:cNvSpPr>
          <p:nvPr/>
        </p:nvSpPr>
        <p:spPr bwMode="auto">
          <a:xfrm>
            <a:off x="43497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7" name="Oval 29"/>
          <p:cNvSpPr>
            <a:spLocks noChangeArrowheads="1"/>
          </p:cNvSpPr>
          <p:nvPr/>
        </p:nvSpPr>
        <p:spPr bwMode="auto">
          <a:xfrm>
            <a:off x="4710113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8" name="Oval 30"/>
          <p:cNvSpPr>
            <a:spLocks noChangeArrowheads="1"/>
          </p:cNvSpPr>
          <p:nvPr/>
        </p:nvSpPr>
        <p:spPr bwMode="auto">
          <a:xfrm>
            <a:off x="5068888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9" name="Oval 31"/>
          <p:cNvSpPr>
            <a:spLocks noChangeArrowheads="1"/>
          </p:cNvSpPr>
          <p:nvPr/>
        </p:nvSpPr>
        <p:spPr bwMode="auto">
          <a:xfrm>
            <a:off x="5429250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70" name="Oval 32"/>
          <p:cNvSpPr>
            <a:spLocks noChangeArrowheads="1"/>
          </p:cNvSpPr>
          <p:nvPr/>
        </p:nvSpPr>
        <p:spPr bwMode="auto">
          <a:xfrm>
            <a:off x="5789613" y="57753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71" name="Rectangle 63"/>
          <p:cNvSpPr>
            <a:spLocks noChangeArrowheads="1"/>
          </p:cNvSpPr>
          <p:nvPr/>
        </p:nvSpPr>
        <p:spPr bwMode="auto">
          <a:xfrm>
            <a:off x="1797050" y="4841875"/>
            <a:ext cx="1079500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72" name="Rectangle 65"/>
          <p:cNvSpPr>
            <a:spLocks noChangeArrowheads="1"/>
          </p:cNvSpPr>
          <p:nvPr/>
        </p:nvSpPr>
        <p:spPr bwMode="auto">
          <a:xfrm>
            <a:off x="3429000" y="4849813"/>
            <a:ext cx="1800225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25673" name="Rectangle 71"/>
          <p:cNvSpPr>
            <a:spLocks noChangeArrowheads="1"/>
          </p:cNvSpPr>
          <p:nvPr/>
        </p:nvSpPr>
        <p:spPr bwMode="auto">
          <a:xfrm>
            <a:off x="2863850" y="5283200"/>
            <a:ext cx="719138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25674" name="Rectangle 74"/>
          <p:cNvSpPr>
            <a:spLocks noChangeArrowheads="1"/>
          </p:cNvSpPr>
          <p:nvPr/>
        </p:nvSpPr>
        <p:spPr bwMode="auto">
          <a:xfrm>
            <a:off x="6705600" y="4383088"/>
            <a:ext cx="1079500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25675" name="Rectangle 77"/>
          <p:cNvSpPr>
            <a:spLocks noChangeArrowheads="1"/>
          </p:cNvSpPr>
          <p:nvPr/>
        </p:nvSpPr>
        <p:spPr bwMode="auto">
          <a:xfrm>
            <a:off x="5257800" y="4849813"/>
            <a:ext cx="1439863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25676" name="Text Box 143"/>
          <p:cNvSpPr txBox="1">
            <a:spLocks noChangeArrowheads="1"/>
          </p:cNvSpPr>
          <p:nvPr/>
        </p:nvSpPr>
        <p:spPr bwMode="auto">
          <a:xfrm>
            <a:off x="1712913" y="58816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25677" name="Text Box 144"/>
          <p:cNvSpPr txBox="1">
            <a:spLocks noChangeArrowheads="1"/>
          </p:cNvSpPr>
          <p:nvPr/>
        </p:nvSpPr>
        <p:spPr bwMode="auto">
          <a:xfrm>
            <a:off x="7359650" y="58785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</a:t>
            </a:r>
            <a:endParaRPr lang="ru-RU"/>
          </a:p>
        </p:txBody>
      </p:sp>
      <p:sp>
        <p:nvSpPr>
          <p:cNvPr id="25678" name="Text Box 145"/>
          <p:cNvSpPr txBox="1">
            <a:spLocks noChangeArrowheads="1"/>
          </p:cNvSpPr>
          <p:nvPr/>
        </p:nvSpPr>
        <p:spPr bwMode="auto">
          <a:xfrm>
            <a:off x="3513138" y="58054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25679" name="Text Box 146"/>
          <p:cNvSpPr txBox="1">
            <a:spLocks noChangeArrowheads="1"/>
          </p:cNvSpPr>
          <p:nvPr/>
        </p:nvSpPr>
        <p:spPr bwMode="auto">
          <a:xfrm>
            <a:off x="5270500" y="5805488"/>
            <a:ext cx="41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25680" name="Rectangle 65"/>
          <p:cNvSpPr>
            <a:spLocks noChangeArrowheads="1"/>
          </p:cNvSpPr>
          <p:nvPr/>
        </p:nvSpPr>
        <p:spPr bwMode="auto">
          <a:xfrm>
            <a:off x="5265738" y="5284788"/>
            <a:ext cx="1439862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25681" name="Rectangle 11"/>
          <p:cNvSpPr>
            <a:spLocks noChangeArrowheads="1"/>
          </p:cNvSpPr>
          <p:nvPr/>
        </p:nvSpPr>
        <p:spPr bwMode="auto">
          <a:xfrm>
            <a:off x="2546350" y="53006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2" name="Rectangle 11"/>
          <p:cNvSpPr>
            <a:spLocks noChangeArrowheads="1"/>
          </p:cNvSpPr>
          <p:nvPr/>
        </p:nvSpPr>
        <p:spPr bwMode="auto">
          <a:xfrm>
            <a:off x="2635250" y="53006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3" name="Rectangle 11"/>
          <p:cNvSpPr>
            <a:spLocks noChangeArrowheads="1"/>
          </p:cNvSpPr>
          <p:nvPr/>
        </p:nvSpPr>
        <p:spPr bwMode="auto">
          <a:xfrm>
            <a:off x="2711450" y="53006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4" name="Rectangle 11"/>
          <p:cNvSpPr>
            <a:spLocks noChangeArrowheads="1"/>
          </p:cNvSpPr>
          <p:nvPr/>
        </p:nvSpPr>
        <p:spPr bwMode="auto">
          <a:xfrm>
            <a:off x="2787650" y="53006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5" name="Rectangle 11"/>
          <p:cNvSpPr>
            <a:spLocks noChangeArrowheads="1"/>
          </p:cNvSpPr>
          <p:nvPr/>
        </p:nvSpPr>
        <p:spPr bwMode="auto">
          <a:xfrm>
            <a:off x="2863850" y="48434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6" name="Rectangle 11"/>
          <p:cNvSpPr>
            <a:spLocks noChangeArrowheads="1"/>
          </p:cNvSpPr>
          <p:nvPr/>
        </p:nvSpPr>
        <p:spPr bwMode="auto">
          <a:xfrm>
            <a:off x="2927350" y="48434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7" name="Rectangle 11"/>
          <p:cNvSpPr>
            <a:spLocks noChangeArrowheads="1"/>
          </p:cNvSpPr>
          <p:nvPr/>
        </p:nvSpPr>
        <p:spPr bwMode="auto">
          <a:xfrm>
            <a:off x="3003550" y="4843463"/>
            <a:ext cx="88900" cy="3952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  <p:sp>
        <p:nvSpPr>
          <p:cNvPr id="25688" name="Rectangle 11"/>
          <p:cNvSpPr>
            <a:spLocks noChangeArrowheads="1"/>
          </p:cNvSpPr>
          <p:nvPr/>
        </p:nvSpPr>
        <p:spPr bwMode="auto">
          <a:xfrm>
            <a:off x="3105150" y="4862513"/>
            <a:ext cx="323850" cy="39528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b="1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Analysis of the algorithm</a:t>
            </a:r>
            <a:endParaRPr lang="ru-RU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>
                <a:cs typeface="Times New Roman" pitchFamily="18" charset="0"/>
              </a:rPr>
              <a:t>Let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en-US" sz="2400" dirty="0" smtClean="0">
                <a:cs typeface="Times New Roman" pitchFamily="18" charset="0"/>
              </a:rPr>
              <a:t>) be the makespan of the schedule by Algorithm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OpenShop</a:t>
            </a:r>
            <a:r>
              <a:rPr lang="ru-RU" sz="2400" dirty="0" smtClean="0">
                <a:cs typeface="Times New Roman" pitchFamily="18" charset="0"/>
              </a:rPr>
              <a:t>. </a:t>
            </a:r>
            <a:r>
              <a:rPr lang="en-US" sz="2400" dirty="0" smtClean="0">
                <a:cs typeface="Times New Roman" pitchFamily="18" charset="0"/>
              </a:rPr>
              <a:t>Since the total length of small jobs is at most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l-GR" sz="2400" i="1" dirty="0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′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it follows that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>
                <a:cs typeface="Times New Roman" pitchFamily="18" charset="0"/>
              </a:rPr>
              <a:t> ≤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) </a:t>
            </a:r>
            <a:r>
              <a:rPr lang="ru-RU" sz="2400" dirty="0" smtClean="0">
                <a:cs typeface="Times New Roman" pitchFamily="18" charset="0"/>
              </a:rPr>
              <a:t>+ </a:t>
            </a:r>
            <a:r>
              <a:rPr lang="el-GR" sz="2400" i="1" dirty="0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′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Let us estimate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/>
              <a:t>Let</a:t>
            </a:r>
            <a:r>
              <a:rPr lang="ru-RU" sz="2400" i="1" dirty="0" smtClean="0"/>
              <a:t> </a:t>
            </a:r>
            <a:r>
              <a:rPr lang="en-US" sz="2400" i="1" dirty="0" err="1" smtClean="0"/>
              <a:t>O</a:t>
            </a:r>
            <a:r>
              <a:rPr lang="en-US" sz="2400" i="1" baseline="-25000" dirty="0" err="1" smtClean="0"/>
              <a:t>jk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be an operation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en-US" sz="2400" dirty="0" smtClean="0">
                <a:cs typeface="Times New Roman" pitchFamily="18" charset="0"/>
              </a:rPr>
              <a:t>which completes last in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en-US" sz="2400" dirty="0" smtClean="0">
                <a:cs typeface="Times New Roman" pitchFamily="18" charset="0"/>
              </a:rPr>
              <a:t>                       i.e.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i="1" dirty="0" smtClean="0"/>
              <a:t>С</a:t>
            </a:r>
            <a:r>
              <a:rPr lang="en-US" sz="2400" i="1" baseline="-25000" dirty="0" err="1" smtClean="0"/>
              <a:t>jk</a:t>
            </a:r>
            <a:r>
              <a:rPr lang="ru-RU" sz="2400" dirty="0" smtClean="0">
                <a:cs typeface="Times New Roman" pitchFamily="18" charset="0"/>
              </a:rPr>
              <a:t> = </a:t>
            </a:r>
            <a:r>
              <a:rPr lang="en-US" sz="2400" i="1" dirty="0" err="1" smtClean="0">
                <a:cs typeface="Times New Roman" pitchFamily="18" charset="0"/>
              </a:rPr>
              <a:t>C</a:t>
            </a:r>
            <a:r>
              <a:rPr lang="en-US" sz="2400" baseline="-25000" dirty="0" err="1" smtClean="0">
                <a:cs typeface="Times New Roman" pitchFamily="18" charset="0"/>
              </a:rPr>
              <a:t>max</a:t>
            </a:r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ru-RU" sz="2400" dirty="0" smtClean="0">
                <a:sym typeface="Symbol" pitchFamily="18" charset="2"/>
              </a:rPr>
              <a:t></a:t>
            </a:r>
            <a:r>
              <a:rPr lang="ru-RU" sz="2400" baseline="-25000" dirty="0" smtClean="0">
                <a:sym typeface="Symbol" pitchFamily="18" charset="2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Let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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be the sum of the lengths of all shifts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produced by the algorithm.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Let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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be the total idle times on machine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smtClean="0">
                <a:cs typeface="Times New Roman" pitchFamily="18" charset="0"/>
              </a:rPr>
              <a:t>M</a:t>
            </a:r>
            <a:r>
              <a:rPr lang="en-US" sz="2400" i="1" baseline="-25000" dirty="0" smtClean="0">
                <a:cs typeface="Times New Roman" pitchFamily="18" charset="0"/>
              </a:rPr>
              <a:t>k</a:t>
            </a:r>
            <a:r>
              <a:rPr lang="en-US" sz="2400" dirty="0" smtClean="0">
                <a:cs typeface="Times New Roman" pitchFamily="18" charset="0"/>
              </a:rPr>
              <a:t>.</a:t>
            </a:r>
            <a:endParaRPr lang="ru-RU" sz="2400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endParaRPr lang="el-GR" sz="2400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endParaRPr lang="ru-RU" sz="2800" dirty="0" smtClean="0">
              <a:cs typeface="Times New Roman" pitchFamily="18" charset="0"/>
            </a:endParaRPr>
          </a:p>
          <a:p>
            <a:pPr eaLnBrk="1" hangingPunct="1"/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err="1" smtClean="0"/>
              <a:t>O</a:t>
            </a:r>
            <a:r>
              <a:rPr lang="en-US" i="1" baseline="-25000" dirty="0" err="1" smtClean="0"/>
              <a:t>jk</a:t>
            </a:r>
            <a:r>
              <a:rPr lang="en-US" i="1" baseline="-25000" dirty="0" smtClean="0"/>
              <a:t> </a:t>
            </a:r>
            <a:r>
              <a:rPr lang="en-US" dirty="0" smtClean="0">
                <a:cs typeface="Times New Roman" pitchFamily="18" charset="0"/>
              </a:rPr>
              <a:t>is an operation of a big job</a:t>
            </a:r>
            <a:endParaRPr lang="ru-RU" dirty="0" smtClean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2</a:t>
            </a:r>
            <a:r>
              <a:rPr lang="en-US" smtClean="0">
                <a:cs typeface="Times New Roman" pitchFamily="18" charset="0"/>
              </a:rPr>
              <a:t>)</a:t>
            </a:r>
            <a:r>
              <a:rPr lang="ru-RU" smtClean="0">
                <a:cs typeface="Times New Roman" pitchFamily="18" charset="0"/>
              </a:rPr>
              <a:t> ≤ </a:t>
            </a: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1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ru-RU" smtClean="0">
                <a:cs typeface="Times New Roman" pitchFamily="18" charset="0"/>
                <a:sym typeface="Symbol" pitchFamily="18" charset="2"/>
              </a:rPr>
              <a:t></a:t>
            </a:r>
          </a:p>
          <a:p>
            <a:pPr eaLnBrk="1" hangingPunct="1"/>
            <a:r>
              <a:rPr lang="ru-RU" smtClean="0">
                <a:cs typeface="Times New Roman" pitchFamily="18" charset="0"/>
                <a:sym typeface="Symbol" pitchFamily="18" charset="2"/>
              </a:rPr>
              <a:t> </a:t>
            </a:r>
            <a:r>
              <a:rPr lang="ru-RU" smtClean="0">
                <a:cs typeface="Times New Roman" pitchFamily="18" charset="0"/>
              </a:rPr>
              <a:t>≤ (</a:t>
            </a:r>
            <a:r>
              <a:rPr lang="en-US" i="1" smtClean="0"/>
              <a:t>m</a:t>
            </a:r>
            <a:r>
              <a:rPr lang="en-US" i="1" baseline="30000" smtClean="0"/>
              <a:t>2</a:t>
            </a:r>
            <a:r>
              <a:rPr lang="en-US" i="1" smtClean="0"/>
              <a:t>/</a:t>
            </a:r>
            <a:r>
              <a:rPr lang="en-US" i="1" smtClean="0">
                <a:sym typeface="Symbol" pitchFamily="18" charset="2"/>
              </a:rPr>
              <a:t></a:t>
            </a:r>
            <a:r>
              <a:rPr lang="ru-RU" smtClean="0">
                <a:sym typeface="Symbol" pitchFamily="18" charset="2"/>
              </a:rPr>
              <a:t>)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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</a:t>
            </a:r>
            <a:r>
              <a:rPr lang="ru-RU" i="1" smtClean="0">
                <a:cs typeface="Times New Roman" pitchFamily="18" charset="0"/>
                <a:sym typeface="Symbol" pitchFamily="18" charset="2"/>
              </a:rPr>
              <a:t> = </a:t>
            </a:r>
            <a:r>
              <a:rPr lang="en-US" i="1" smtClean="0"/>
              <a:t>m</a:t>
            </a:r>
            <a:r>
              <a:rPr lang="en-US" i="1" baseline="30000" smtClean="0"/>
              <a:t>2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</a:t>
            </a:r>
            <a:endParaRPr lang="ru-RU" i="1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2</a:t>
            </a:r>
            <a:r>
              <a:rPr lang="en-US" smtClean="0">
                <a:cs typeface="Times New Roman" pitchFamily="18" charset="0"/>
              </a:rPr>
              <a:t>)</a:t>
            </a:r>
            <a:r>
              <a:rPr lang="ru-RU" smtClean="0">
                <a:cs typeface="Times New Roman" pitchFamily="18" charset="0"/>
              </a:rPr>
              <a:t> ≤ </a:t>
            </a: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1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en-US" i="1" smtClean="0"/>
              <a:t>m</a:t>
            </a:r>
            <a:r>
              <a:rPr lang="en-US" i="1" baseline="30000" smtClean="0"/>
              <a:t>2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</a:t>
            </a:r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Instance and Schedule</a:t>
            </a:r>
            <a:r>
              <a:rPr lang="ru-RU" dirty="0" smtClean="0"/>
              <a:t>: 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en-US" dirty="0" smtClean="0"/>
              <a:t>= 16</a:t>
            </a:r>
            <a:endParaRPr lang="ru-RU" dirty="0" smtClean="0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55650" y="3284538"/>
            <a:ext cx="791686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4" name="AutoShape 6"/>
          <p:cNvSpPr>
            <a:spLocks noChangeArrowheads="1"/>
          </p:cNvSpPr>
          <p:nvPr/>
        </p:nvSpPr>
        <p:spPr bwMode="auto">
          <a:xfrm>
            <a:off x="107950" y="1852613"/>
            <a:ext cx="533400" cy="4492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1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5125" name="AutoShape 7"/>
          <p:cNvSpPr>
            <a:spLocks noChangeArrowheads="1"/>
          </p:cNvSpPr>
          <p:nvPr/>
        </p:nvSpPr>
        <p:spPr bwMode="auto">
          <a:xfrm>
            <a:off x="107950" y="230187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2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5126" name="AutoShape 8"/>
          <p:cNvSpPr>
            <a:spLocks noChangeArrowheads="1"/>
          </p:cNvSpPr>
          <p:nvPr/>
        </p:nvSpPr>
        <p:spPr bwMode="auto">
          <a:xfrm>
            <a:off x="107950" y="2752725"/>
            <a:ext cx="533400" cy="44926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 baseline="-25000">
                <a:solidFill>
                  <a:srgbClr val="000000"/>
                </a:solidFill>
              </a:rPr>
              <a:t>3</a:t>
            </a:r>
            <a:endParaRPr lang="ru-RU" sz="2400" baseline="-25000">
              <a:solidFill>
                <a:srgbClr val="000000"/>
              </a:solidFill>
            </a:endParaRP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4343400" y="2781300"/>
            <a:ext cx="719138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2514600" y="2781300"/>
            <a:ext cx="1079500" cy="395288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4</a:t>
            </a:r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685800" y="1881188"/>
            <a:ext cx="2160588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4691063" y="1881188"/>
            <a:ext cx="719137" cy="39528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5131" name="Rectangle 13"/>
          <p:cNvSpPr>
            <a:spLocks noChangeArrowheads="1"/>
          </p:cNvSpPr>
          <p:nvPr/>
        </p:nvSpPr>
        <p:spPr bwMode="auto">
          <a:xfrm>
            <a:off x="685800" y="2781300"/>
            <a:ext cx="1800225" cy="3952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7191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10795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1438275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7986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21590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517775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50371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53975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5757863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61166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64770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6837363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Oval 27"/>
          <p:cNvSpPr>
            <a:spLocks noChangeArrowheads="1"/>
          </p:cNvSpPr>
          <p:nvPr/>
        </p:nvSpPr>
        <p:spPr bwMode="auto">
          <a:xfrm>
            <a:off x="28781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Oval 28"/>
          <p:cNvSpPr>
            <a:spLocks noChangeArrowheads="1"/>
          </p:cNvSpPr>
          <p:nvPr/>
        </p:nvSpPr>
        <p:spPr bwMode="auto">
          <a:xfrm>
            <a:off x="32385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Oval 29"/>
          <p:cNvSpPr>
            <a:spLocks noChangeArrowheads="1"/>
          </p:cNvSpPr>
          <p:nvPr/>
        </p:nvSpPr>
        <p:spPr bwMode="auto">
          <a:xfrm>
            <a:off x="3598863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Oval 30"/>
          <p:cNvSpPr>
            <a:spLocks noChangeArrowheads="1"/>
          </p:cNvSpPr>
          <p:nvPr/>
        </p:nvSpPr>
        <p:spPr bwMode="auto">
          <a:xfrm>
            <a:off x="3957638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Oval 31"/>
          <p:cNvSpPr>
            <a:spLocks noChangeArrowheads="1"/>
          </p:cNvSpPr>
          <p:nvPr/>
        </p:nvSpPr>
        <p:spPr bwMode="auto">
          <a:xfrm>
            <a:off x="43180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Oval 32"/>
          <p:cNvSpPr>
            <a:spLocks noChangeArrowheads="1"/>
          </p:cNvSpPr>
          <p:nvPr/>
        </p:nvSpPr>
        <p:spPr bwMode="auto">
          <a:xfrm>
            <a:off x="4678363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0" name="Rectangle 60"/>
          <p:cNvSpPr>
            <a:spLocks noChangeArrowheads="1"/>
          </p:cNvSpPr>
          <p:nvPr/>
        </p:nvSpPr>
        <p:spPr bwMode="auto">
          <a:xfrm>
            <a:off x="685800" y="2339975"/>
            <a:ext cx="720725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5151" name="Rectangle 63"/>
          <p:cNvSpPr>
            <a:spLocks noChangeArrowheads="1"/>
          </p:cNvSpPr>
          <p:nvPr/>
        </p:nvSpPr>
        <p:spPr bwMode="auto">
          <a:xfrm>
            <a:off x="1447800" y="2339975"/>
            <a:ext cx="720725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5152" name="Rectangle 65"/>
          <p:cNvSpPr>
            <a:spLocks noChangeArrowheads="1"/>
          </p:cNvSpPr>
          <p:nvPr/>
        </p:nvSpPr>
        <p:spPr bwMode="auto">
          <a:xfrm>
            <a:off x="2840038" y="2347913"/>
            <a:ext cx="720725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5153" name="Rectangle 68"/>
          <p:cNvSpPr>
            <a:spLocks noChangeArrowheads="1"/>
          </p:cNvSpPr>
          <p:nvPr/>
        </p:nvSpPr>
        <p:spPr bwMode="auto">
          <a:xfrm>
            <a:off x="3995738" y="2349500"/>
            <a:ext cx="720725" cy="395288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4</a:t>
            </a:r>
          </a:p>
        </p:txBody>
      </p:sp>
      <p:sp>
        <p:nvSpPr>
          <p:cNvPr id="5154" name="Rectangle 71"/>
          <p:cNvSpPr>
            <a:spLocks noChangeArrowheads="1"/>
          </p:cNvSpPr>
          <p:nvPr/>
        </p:nvSpPr>
        <p:spPr bwMode="auto">
          <a:xfrm>
            <a:off x="3624263" y="2781300"/>
            <a:ext cx="719137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5155" name="Rectangle 73"/>
          <p:cNvSpPr>
            <a:spLocks noChangeArrowheads="1"/>
          </p:cNvSpPr>
          <p:nvPr/>
        </p:nvSpPr>
        <p:spPr bwMode="auto">
          <a:xfrm>
            <a:off x="3602038" y="1881188"/>
            <a:ext cx="360362" cy="395287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4</a:t>
            </a:r>
          </a:p>
        </p:txBody>
      </p:sp>
      <p:sp>
        <p:nvSpPr>
          <p:cNvPr id="5156" name="Rectangle 74"/>
          <p:cNvSpPr>
            <a:spLocks noChangeArrowheads="1"/>
          </p:cNvSpPr>
          <p:nvPr/>
        </p:nvSpPr>
        <p:spPr bwMode="auto">
          <a:xfrm>
            <a:off x="3962400" y="1881188"/>
            <a:ext cx="719138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sp>
        <p:nvSpPr>
          <p:cNvPr id="5157" name="Rectangle 77"/>
          <p:cNvSpPr>
            <a:spLocks noChangeArrowheads="1"/>
          </p:cNvSpPr>
          <p:nvPr/>
        </p:nvSpPr>
        <p:spPr bwMode="auto">
          <a:xfrm>
            <a:off x="4752975" y="2347913"/>
            <a:ext cx="1800225" cy="39528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  <p:graphicFrame>
        <p:nvGraphicFramePr>
          <p:cNvPr id="92270" name="Group 110"/>
          <p:cNvGraphicFramePr>
            <a:graphicFrameLocks noGrp="1"/>
          </p:cNvGraphicFramePr>
          <p:nvPr/>
        </p:nvGraphicFramePr>
        <p:xfrm>
          <a:off x="1600200" y="3935413"/>
          <a:ext cx="4038600" cy="2616201"/>
        </p:xfrm>
        <a:graphic>
          <a:graphicData uri="http://schemas.openxmlformats.org/drawingml/2006/table">
            <a:tbl>
              <a:tblPr/>
              <a:tblGrid>
                <a:gridCol w="1223962"/>
                <a:gridCol w="1468438"/>
                <a:gridCol w="1346200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p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p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23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31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6</a:t>
                      </a:r>
                      <a:endParaRPr kumimoji="0" lang="ru-RU" sz="2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41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1</a:t>
                      </a:r>
                      <a:endParaRPr kumimoji="0" lang="ru-RU" sz="24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42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43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3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p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51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2</a:t>
                      </a:r>
                      <a:endParaRPr kumimoji="0" lang="ru-RU" sz="24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 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52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5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 p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53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= 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84" name="Rectangle 136"/>
          <p:cNvSpPr>
            <a:spLocks noChangeArrowheads="1"/>
          </p:cNvSpPr>
          <p:nvPr/>
        </p:nvSpPr>
        <p:spPr bwMode="auto">
          <a:xfrm>
            <a:off x="2819400" y="1881188"/>
            <a:ext cx="360363" cy="3952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5185" name="Oval 141"/>
          <p:cNvSpPr>
            <a:spLocks noChangeArrowheads="1"/>
          </p:cNvSpPr>
          <p:nvPr/>
        </p:nvSpPr>
        <p:spPr bwMode="auto">
          <a:xfrm>
            <a:off x="7197725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Oval 142"/>
          <p:cNvSpPr>
            <a:spLocks noChangeArrowheads="1"/>
          </p:cNvSpPr>
          <p:nvPr/>
        </p:nvSpPr>
        <p:spPr bwMode="auto">
          <a:xfrm>
            <a:off x="7556500" y="3273425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Text Box 143"/>
          <p:cNvSpPr txBox="1">
            <a:spLocks noChangeArrowheads="1"/>
          </p:cNvSpPr>
          <p:nvPr/>
        </p:nvSpPr>
        <p:spPr bwMode="auto">
          <a:xfrm>
            <a:off x="601663" y="33496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88" name="Text Box 144"/>
          <p:cNvSpPr txBox="1">
            <a:spLocks noChangeArrowheads="1"/>
          </p:cNvSpPr>
          <p:nvPr/>
        </p:nvSpPr>
        <p:spPr bwMode="auto">
          <a:xfrm>
            <a:off x="7805738" y="3357563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20</a:t>
            </a:r>
            <a:endParaRPr lang="ru-RU"/>
          </a:p>
        </p:txBody>
      </p:sp>
      <p:sp>
        <p:nvSpPr>
          <p:cNvPr id="5189" name="Text Box 145"/>
          <p:cNvSpPr txBox="1">
            <a:spLocks noChangeArrowheads="1"/>
          </p:cNvSpPr>
          <p:nvPr/>
        </p:nvSpPr>
        <p:spPr bwMode="auto">
          <a:xfrm>
            <a:off x="2401888" y="33496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5</a:t>
            </a:r>
            <a:endParaRPr lang="ru-RU"/>
          </a:p>
        </p:txBody>
      </p:sp>
      <p:sp>
        <p:nvSpPr>
          <p:cNvPr id="5190" name="Text Box 146"/>
          <p:cNvSpPr txBox="1">
            <a:spLocks noChangeArrowheads="1"/>
          </p:cNvSpPr>
          <p:nvPr/>
        </p:nvSpPr>
        <p:spPr bwMode="auto">
          <a:xfrm>
            <a:off x="4159250" y="334962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</a:t>
            </a:r>
            <a:endParaRPr lang="ru-RU"/>
          </a:p>
        </p:txBody>
      </p:sp>
      <p:sp>
        <p:nvSpPr>
          <p:cNvPr id="5191" name="Text Box 147"/>
          <p:cNvSpPr txBox="1">
            <a:spLocks noChangeArrowheads="1"/>
          </p:cNvSpPr>
          <p:nvPr/>
        </p:nvSpPr>
        <p:spPr bwMode="auto">
          <a:xfrm>
            <a:off x="5959475" y="334962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15</a:t>
            </a:r>
            <a:endParaRPr lang="ru-RU"/>
          </a:p>
        </p:txBody>
      </p:sp>
      <p:sp>
        <p:nvSpPr>
          <p:cNvPr id="5192" name="Line 149"/>
          <p:cNvSpPr>
            <a:spLocks noChangeShapeType="1"/>
          </p:cNvSpPr>
          <p:nvPr/>
        </p:nvSpPr>
        <p:spPr bwMode="auto">
          <a:xfrm>
            <a:off x="4356100" y="2806700"/>
            <a:ext cx="0" cy="395288"/>
          </a:xfrm>
          <a:prstGeom prst="line">
            <a:avLst/>
          </a:prstGeom>
          <a:noFill/>
          <a:ln w="22225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93" name="Oval 25"/>
          <p:cNvSpPr>
            <a:spLocks noChangeArrowheads="1"/>
          </p:cNvSpPr>
          <p:nvPr/>
        </p:nvSpPr>
        <p:spPr bwMode="auto">
          <a:xfrm>
            <a:off x="8008938" y="3284538"/>
            <a:ext cx="92075" cy="92075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94" name="Rectangle 65"/>
          <p:cNvSpPr>
            <a:spLocks noChangeArrowheads="1"/>
          </p:cNvSpPr>
          <p:nvPr/>
        </p:nvSpPr>
        <p:spPr bwMode="auto">
          <a:xfrm>
            <a:off x="5126038" y="2782888"/>
            <a:ext cx="360362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5195" name="Rectangle 136"/>
          <p:cNvSpPr>
            <a:spLocks noChangeArrowheads="1"/>
          </p:cNvSpPr>
          <p:nvPr/>
        </p:nvSpPr>
        <p:spPr bwMode="auto">
          <a:xfrm>
            <a:off x="838200" y="3962400"/>
            <a:ext cx="360363" cy="3952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1</a:t>
            </a:r>
          </a:p>
        </p:txBody>
      </p:sp>
      <p:sp>
        <p:nvSpPr>
          <p:cNvPr id="5196" name="Rectangle 63"/>
          <p:cNvSpPr>
            <a:spLocks noChangeArrowheads="1"/>
          </p:cNvSpPr>
          <p:nvPr/>
        </p:nvSpPr>
        <p:spPr bwMode="auto">
          <a:xfrm>
            <a:off x="838200" y="4495800"/>
            <a:ext cx="360363" cy="395288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2</a:t>
            </a:r>
            <a:endParaRPr lang="en-US" sz="2400" b="1" i="1"/>
          </a:p>
        </p:txBody>
      </p:sp>
      <p:sp>
        <p:nvSpPr>
          <p:cNvPr id="5197" name="Rectangle 65"/>
          <p:cNvSpPr>
            <a:spLocks noChangeArrowheads="1"/>
          </p:cNvSpPr>
          <p:nvPr/>
        </p:nvSpPr>
        <p:spPr bwMode="auto">
          <a:xfrm>
            <a:off x="838200" y="5091113"/>
            <a:ext cx="360363" cy="39528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3</a:t>
            </a:r>
          </a:p>
        </p:txBody>
      </p:sp>
      <p:sp>
        <p:nvSpPr>
          <p:cNvPr id="5198" name="Rectangle 73"/>
          <p:cNvSpPr>
            <a:spLocks noChangeArrowheads="1"/>
          </p:cNvSpPr>
          <p:nvPr/>
        </p:nvSpPr>
        <p:spPr bwMode="auto">
          <a:xfrm>
            <a:off x="838200" y="5624513"/>
            <a:ext cx="360363" cy="395287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4</a:t>
            </a:r>
          </a:p>
        </p:txBody>
      </p:sp>
      <p:sp>
        <p:nvSpPr>
          <p:cNvPr id="5199" name="Rectangle 74"/>
          <p:cNvSpPr>
            <a:spLocks noChangeArrowheads="1"/>
          </p:cNvSpPr>
          <p:nvPr/>
        </p:nvSpPr>
        <p:spPr bwMode="auto">
          <a:xfrm>
            <a:off x="838200" y="6096000"/>
            <a:ext cx="360363" cy="39528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/>
              <a:t>J</a:t>
            </a:r>
            <a:r>
              <a:rPr lang="en-US" sz="2400" b="1" baseline="-2500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err="1" smtClean="0"/>
              <a:t>O</a:t>
            </a:r>
            <a:r>
              <a:rPr lang="en-US" i="1" baseline="-25000" dirty="0" err="1" smtClean="0"/>
              <a:t>jk</a:t>
            </a:r>
            <a:r>
              <a:rPr lang="en-US" dirty="0" smtClean="0">
                <a:cs typeface="Times New Roman" pitchFamily="18" charset="0"/>
              </a:rPr>
              <a:t> is an operation of a tiny job</a:t>
            </a:r>
            <a:endParaRPr lang="ru-RU" dirty="0" smtClean="0"/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2</a:t>
            </a:r>
            <a:r>
              <a:rPr lang="en-US" smtClean="0">
                <a:cs typeface="Times New Roman" pitchFamily="18" charset="0"/>
              </a:rPr>
              <a:t>)</a:t>
            </a:r>
            <a:r>
              <a:rPr lang="ru-RU" smtClean="0">
                <a:cs typeface="Times New Roman" pitchFamily="18" charset="0"/>
              </a:rPr>
              <a:t> ≤ </a:t>
            </a:r>
            <a:r>
              <a:rPr lang="en-US" i="1" smtClean="0"/>
              <a:t>L</a:t>
            </a:r>
            <a:r>
              <a:rPr lang="en-US" i="1" baseline="-25000" smtClean="0"/>
              <a:t>k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ru-RU" smtClean="0">
                <a:cs typeface="Times New Roman" pitchFamily="18" charset="0"/>
                <a:sym typeface="Symbol" pitchFamily="18" charset="2"/>
              </a:rPr>
              <a:t></a:t>
            </a:r>
          </a:p>
          <a:p>
            <a:pPr eaLnBrk="1" hangingPunct="1"/>
            <a:r>
              <a:rPr lang="ru-RU" smtClean="0">
                <a:cs typeface="Times New Roman" pitchFamily="18" charset="0"/>
                <a:sym typeface="Symbol" pitchFamily="18" charset="2"/>
              </a:rPr>
              <a:t>  </a:t>
            </a:r>
            <a:r>
              <a:rPr lang="ru-RU" smtClean="0">
                <a:cs typeface="Times New Roman" pitchFamily="18" charset="0"/>
              </a:rPr>
              <a:t>≤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i="1" smtClean="0"/>
              <a:t>p</a:t>
            </a:r>
            <a:r>
              <a:rPr lang="en-US" i="1" baseline="-25000" smtClean="0"/>
              <a:t>k</a:t>
            </a:r>
            <a:r>
              <a:rPr lang="ru-RU" smtClean="0">
                <a:cs typeface="Times New Roman" pitchFamily="18" charset="0"/>
              </a:rPr>
              <a:t> ≤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</a:t>
            </a:r>
            <a:endParaRPr lang="ru-RU" i="1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2</a:t>
            </a:r>
            <a:r>
              <a:rPr lang="en-US" smtClean="0">
                <a:cs typeface="Times New Roman" pitchFamily="18" charset="0"/>
              </a:rPr>
              <a:t>)</a:t>
            </a:r>
            <a:r>
              <a:rPr lang="ru-RU" smtClean="0">
                <a:cs typeface="Times New Roman" pitchFamily="18" charset="0"/>
              </a:rPr>
              <a:t> ≤ </a:t>
            </a: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1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 ≤ </a:t>
            </a:r>
          </a:p>
          <a:p>
            <a:pPr eaLnBrk="1" hangingPunct="1">
              <a:buFontTx/>
              <a:buNone/>
            </a:pPr>
            <a:r>
              <a:rPr lang="en-US" i="1" smtClean="0">
                <a:cs typeface="Times New Roman" pitchFamily="18" charset="0"/>
                <a:sym typeface="Symbol" pitchFamily="18" charset="2"/>
              </a:rPr>
              <a:t>                                      ≤</a:t>
            </a:r>
            <a:r>
              <a:rPr lang="en-US" i="1" smtClean="0">
                <a:cs typeface="Times New Roman" pitchFamily="18" charset="0"/>
              </a:rPr>
              <a:t> 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1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en-US" i="1" smtClean="0"/>
              <a:t>m</a:t>
            </a:r>
            <a:r>
              <a:rPr lang="en-US" i="1" baseline="30000" smtClean="0"/>
              <a:t>2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</a:t>
            </a:r>
          </a:p>
          <a:p>
            <a:pPr eaLnBrk="1" hangingPunct="1"/>
            <a:endParaRPr lang="en-US" i="1" smtClean="0"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en-US" smtClean="0">
                <a:cs typeface="Times New Roman" pitchFamily="18" charset="0"/>
              </a:rPr>
              <a:t>)</a:t>
            </a:r>
            <a:r>
              <a:rPr lang="ru-RU" smtClean="0">
                <a:cs typeface="Times New Roman" pitchFamily="18" charset="0"/>
              </a:rPr>
              <a:t> </a:t>
            </a:r>
            <a:r>
              <a:rPr lang="ru-RU" i="1" smtClean="0">
                <a:cs typeface="Times New Roman" pitchFamily="18" charset="0"/>
              </a:rPr>
              <a:t>≤</a:t>
            </a:r>
            <a:r>
              <a:rPr lang="ru-RU" smtClean="0">
                <a:cs typeface="Times New Roman" pitchFamily="18" charset="0"/>
              </a:rPr>
              <a:t> </a:t>
            </a: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2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el-GR" i="1" smtClean="0">
                <a:cs typeface="Times New Roman" pitchFamily="18" charset="0"/>
                <a:sym typeface="Symbol" pitchFamily="18" charset="2"/>
              </a:rPr>
              <a:t>ε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 ≤                                                 </a:t>
            </a:r>
          </a:p>
          <a:p>
            <a:pPr eaLnBrk="1" hangingPunct="1">
              <a:buFontTx/>
              <a:buNone/>
            </a:pPr>
            <a:r>
              <a:rPr lang="en-US" i="1" smtClean="0">
                <a:cs typeface="Times New Roman" pitchFamily="18" charset="0"/>
                <a:sym typeface="Symbol" pitchFamily="18" charset="2"/>
              </a:rPr>
              <a:t>          ≤ </a:t>
            </a:r>
            <a:r>
              <a:rPr lang="en-US" i="1" smtClean="0">
                <a:cs typeface="Times New Roman" pitchFamily="18" charset="0"/>
              </a:rPr>
              <a:t>C</a:t>
            </a:r>
            <a:r>
              <a:rPr lang="en-US" baseline="-25000" smtClean="0">
                <a:cs typeface="Times New Roman" pitchFamily="18" charset="0"/>
              </a:rPr>
              <a:t>max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ru-RU" smtClean="0">
                <a:sym typeface="Symbol" pitchFamily="18" charset="2"/>
              </a:rPr>
              <a:t></a:t>
            </a:r>
            <a:r>
              <a:rPr lang="ru-RU" baseline="-25000" smtClean="0">
                <a:sym typeface="Symbol" pitchFamily="18" charset="2"/>
              </a:rPr>
              <a:t>1</a:t>
            </a:r>
            <a:r>
              <a:rPr lang="en-US" smtClean="0">
                <a:cs typeface="Times New Roman" pitchFamily="18" charset="0"/>
              </a:rPr>
              <a:t>) </a:t>
            </a:r>
            <a:r>
              <a:rPr lang="ru-RU" smtClean="0">
                <a:cs typeface="Times New Roman" pitchFamily="18" charset="0"/>
              </a:rPr>
              <a:t>+ </a:t>
            </a:r>
            <a:r>
              <a:rPr lang="en-US" smtClean="0">
                <a:cs typeface="Times New Roman" pitchFamily="18" charset="0"/>
              </a:rPr>
              <a:t>(</a:t>
            </a:r>
            <a:r>
              <a:rPr lang="en-US" i="1" smtClean="0"/>
              <a:t>m</a:t>
            </a:r>
            <a:r>
              <a:rPr lang="en-US" i="1" baseline="30000" smtClean="0"/>
              <a:t>2</a:t>
            </a:r>
            <a:r>
              <a:rPr lang="en-US" i="1" smtClean="0"/>
              <a:t>+</a:t>
            </a:r>
            <a:r>
              <a:rPr lang="en-US" smtClean="0"/>
              <a:t>1)</a:t>
            </a:r>
            <a:r>
              <a:rPr lang="el-GR" smtClean="0">
                <a:cs typeface="Times New Roman" pitchFamily="18" charset="0"/>
                <a:sym typeface="Symbol" pitchFamily="18" charset="2"/>
              </a:rPr>
              <a:t>ε′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LB ≤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(1 + )</a:t>
            </a:r>
            <a:r>
              <a:rPr lang="en-US" i="1" smtClean="0">
                <a:cs typeface="Times New Roman" pitchFamily="18" charset="0"/>
                <a:sym typeface="Symbol" pitchFamily="18" charset="2"/>
              </a:rPr>
              <a:t> OPT.</a:t>
            </a:r>
          </a:p>
          <a:p>
            <a:pPr eaLnBrk="1" hangingPunct="1"/>
            <a:endParaRPr lang="en-US" i="1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PTAS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572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 Theorem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  <a:r>
              <a:rPr lang="en-US" sz="3600" b="1" dirty="0" smtClean="0">
                <a:solidFill>
                  <a:srgbClr val="CC3399"/>
                </a:solidFill>
              </a:rPr>
              <a:t>8</a:t>
            </a:r>
            <a:r>
              <a:rPr lang="ru-RU" sz="3600" b="1" dirty="0" smtClean="0">
                <a:solidFill>
                  <a:srgbClr val="CC3399"/>
                </a:solidFill>
              </a:rPr>
              <a:t>.4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en-US" sz="3600" dirty="0" smtClean="0">
                <a:solidFill>
                  <a:srgbClr val="FF66FF"/>
                </a:solidFill>
              </a:rPr>
              <a:t>(</a:t>
            </a:r>
            <a:r>
              <a:rPr lang="en-US" sz="3600" dirty="0" err="1" smtClean="0">
                <a:solidFill>
                  <a:srgbClr val="FF66FF"/>
                </a:solidFill>
              </a:rPr>
              <a:t>Sevastianov</a:t>
            </a:r>
            <a:r>
              <a:rPr lang="ru-RU" sz="3600" dirty="0" smtClean="0">
                <a:solidFill>
                  <a:srgbClr val="FF66FF"/>
                </a:solidFill>
              </a:rPr>
              <a:t>, </a:t>
            </a:r>
            <a:r>
              <a:rPr lang="en-US" sz="3600" dirty="0" err="1" smtClean="0">
                <a:solidFill>
                  <a:srgbClr val="FF66FF"/>
                </a:solidFill>
              </a:rPr>
              <a:t>Woeginger</a:t>
            </a:r>
            <a:r>
              <a:rPr lang="en-US" sz="3600" dirty="0" smtClean="0">
                <a:solidFill>
                  <a:srgbClr val="FF66FF"/>
                </a:solidFill>
              </a:rPr>
              <a:t> </a:t>
            </a:r>
            <a:r>
              <a:rPr lang="ru-RU" sz="3600" dirty="0" smtClean="0">
                <a:solidFill>
                  <a:srgbClr val="FF66FF"/>
                </a:solidFill>
              </a:rPr>
              <a:t>1996)</a:t>
            </a:r>
            <a:endParaRPr lang="en-US" sz="3600" dirty="0" smtClean="0">
              <a:solidFill>
                <a:srgbClr val="FF66FF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ru-RU" sz="3600" i="1" dirty="0" smtClean="0"/>
              <a:t>     </a:t>
            </a:r>
            <a:r>
              <a:rPr lang="en-US" dirty="0" smtClean="0"/>
              <a:t>For every fixed </a:t>
            </a:r>
            <a:r>
              <a:rPr lang="el-GR" dirty="0" smtClean="0"/>
              <a:t>ε</a:t>
            </a:r>
            <a:r>
              <a:rPr lang="en-US" dirty="0" smtClean="0"/>
              <a:t> &gt; 0 and any fixed m ≥ 2, there exists a polynomial-time (1+</a:t>
            </a:r>
            <a:r>
              <a:rPr lang="el-GR" dirty="0" smtClean="0"/>
              <a:t> ε</a:t>
            </a:r>
            <a:r>
              <a:rPr lang="en-US" dirty="0" smtClean="0"/>
              <a:t>)-approximation algorithm for the</a:t>
            </a:r>
            <a:r>
              <a:rPr lang="ru-RU" dirty="0" smtClean="0"/>
              <a:t> </a:t>
            </a:r>
            <a:r>
              <a:rPr lang="en-US" i="1" dirty="0" smtClean="0"/>
              <a:t>Om</a:t>
            </a:r>
            <a:r>
              <a:rPr lang="en-US" dirty="0" smtClean="0"/>
              <a:t>||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ru-RU" dirty="0" smtClean="0"/>
              <a:t> </a:t>
            </a:r>
            <a:r>
              <a:rPr lang="en-US" dirty="0" smtClean="0"/>
              <a:t>problem</a:t>
            </a:r>
            <a:r>
              <a:rPr lang="ru-RU" dirty="0" smtClean="0"/>
              <a:t>.  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 be the schedule obtained by the greedy algorithm. Let </a:t>
            </a:r>
            <a:r>
              <a:rPr lang="en-US" i="1" dirty="0" smtClean="0">
                <a:sym typeface="Symbol"/>
              </a:rPr>
              <a:t>H </a:t>
            </a:r>
            <a:r>
              <a:rPr lang="en-US" dirty="0" smtClean="0">
                <a:sym typeface="Symbol"/>
              </a:rPr>
              <a:t>be the set of intervals in  such that no machine is idle during these intervals. Let </a:t>
            </a:r>
            <a:r>
              <a:rPr lang="en-US" i="1" dirty="0" smtClean="0">
                <a:sym typeface="Symbol"/>
              </a:rPr>
              <a:t>W </a:t>
            </a:r>
            <a:r>
              <a:rPr lang="en-US" dirty="0" smtClean="0">
                <a:sym typeface="Symbol"/>
              </a:rPr>
              <a:t>be the total length of the intervals from </a:t>
            </a:r>
            <a:r>
              <a:rPr lang="en-US" i="1" dirty="0" smtClean="0">
                <a:sym typeface="Symbol"/>
              </a:rPr>
              <a:t>H</a:t>
            </a:r>
            <a:r>
              <a:rPr lang="en-US" dirty="0" smtClean="0">
                <a:sym typeface="Symbol"/>
              </a:rPr>
              <a:t>. Suppose that </a:t>
            </a:r>
            <a:r>
              <a:rPr lang="en-US" i="1" dirty="0" smtClean="0">
                <a:sym typeface="Symbol"/>
              </a:rPr>
              <a:t>W ≥ </a:t>
            </a:r>
            <a:r>
              <a:rPr lang="en-US" dirty="0" smtClean="0">
                <a:sym typeface="Symbol"/>
              </a:rPr>
              <a:t>3</a:t>
            </a:r>
            <a:r>
              <a:rPr lang="en-US" i="1" dirty="0" smtClean="0"/>
              <a:t>P</a:t>
            </a:r>
            <a:r>
              <a:rPr lang="en-US" baseline="-25000" dirty="0" smtClean="0"/>
              <a:t>max</a:t>
            </a:r>
            <a:r>
              <a:rPr lang="en-US" dirty="0" smtClean="0"/>
              <a:t>.</a:t>
            </a:r>
          </a:p>
          <a:p>
            <a:r>
              <a:rPr lang="en-US" dirty="0" smtClean="0"/>
              <a:t>Obtain a good estimate of the </a:t>
            </a:r>
            <a:r>
              <a:rPr lang="en-US" smtClean="0"/>
              <a:t>ratio                        of </a:t>
            </a:r>
            <a:r>
              <a:rPr lang="en-US" i="1" dirty="0" err="1" smtClean="0"/>
              <a:t>C</a:t>
            </a:r>
            <a:r>
              <a:rPr lang="en-US" baseline="-25000" dirty="0" err="1" smtClean="0"/>
              <a:t>max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</a:t>
            </a:r>
            <a:r>
              <a:rPr lang="en-US" dirty="0" smtClean="0"/>
              <a:t>) to OPT.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bounds</a:t>
            </a:r>
            <a:endParaRPr lang="en-US" baseline="-250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Let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en-US" sz="2800" i="1" dirty="0" smtClean="0"/>
              <a:t> </a:t>
            </a:r>
            <a:r>
              <a:rPr lang="en-US" sz="2800" dirty="0" smtClean="0"/>
              <a:t>be the length of job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,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dirty="0" err="1" smtClean="0"/>
              <a:t>P</a:t>
            </a:r>
            <a:r>
              <a:rPr lang="en-US" sz="2800" baseline="-25000" dirty="0" err="1" smtClean="0"/>
              <a:t>max</a:t>
            </a:r>
            <a:r>
              <a:rPr lang="en-US" sz="2800" i="1" dirty="0" smtClean="0"/>
              <a:t> </a:t>
            </a:r>
            <a:r>
              <a:rPr lang="en-US" sz="2800" dirty="0" smtClean="0"/>
              <a:t>= </a:t>
            </a:r>
            <a:r>
              <a:rPr lang="en-US" sz="2800" dirty="0" err="1" smtClean="0"/>
              <a:t>max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j</a:t>
            </a:r>
            <a:r>
              <a:rPr lang="en-US" sz="2800" i="1" dirty="0" smtClean="0"/>
              <a:t> </a:t>
            </a:r>
            <a:r>
              <a:rPr lang="en-US" sz="2800" dirty="0" smtClean="0"/>
              <a:t>is the maximum job length.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Let </a:t>
            </a:r>
            <a:r>
              <a:rPr lang="en-US" sz="2800" i="1" dirty="0" err="1" smtClean="0"/>
              <a:t>L</a:t>
            </a:r>
            <a:r>
              <a:rPr lang="en-US" sz="2800" i="1" baseline="-25000" dirty="0" err="1" smtClean="0"/>
              <a:t>k</a:t>
            </a:r>
            <a:r>
              <a:rPr lang="en-US" sz="2800" i="1" dirty="0" smtClean="0"/>
              <a:t> </a:t>
            </a:r>
            <a:r>
              <a:rPr lang="en-US" sz="2800" dirty="0" smtClean="0"/>
              <a:t>be the load of machine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k</a:t>
            </a:r>
            <a:r>
              <a:rPr lang="en-US" sz="2800" dirty="0" smtClean="0"/>
              <a:t>.</a:t>
            </a:r>
            <a:endParaRPr lang="en-US" sz="2800" i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i="1" dirty="0" err="1" smtClean="0"/>
              <a:t>L</a:t>
            </a:r>
            <a:r>
              <a:rPr lang="en-US" sz="2800" baseline="-25000" dirty="0" err="1" smtClean="0"/>
              <a:t>max</a:t>
            </a:r>
            <a:r>
              <a:rPr lang="en-US" sz="2800" i="1" dirty="0" smtClean="0"/>
              <a:t> </a:t>
            </a:r>
            <a:r>
              <a:rPr lang="en-US" sz="2800" dirty="0" smtClean="0"/>
              <a:t>= max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</a:t>
            </a:r>
            <a:r>
              <a:rPr lang="en-US" sz="2800" i="1" dirty="0" smtClean="0"/>
              <a:t>L</a:t>
            </a:r>
            <a:r>
              <a:rPr lang="en-US" sz="2800" i="1" baseline="-25000" dirty="0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/>
              <a:t>is the maximum machine load.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OPT </a:t>
            </a:r>
            <a:r>
              <a:rPr lang="en-US" sz="2800" dirty="0" smtClean="0">
                <a:cs typeface="Times New Roman" pitchFamily="18" charset="0"/>
              </a:rPr>
              <a:t>≥ max{</a:t>
            </a:r>
            <a:r>
              <a:rPr lang="en-US" sz="2800" i="1" dirty="0" err="1" smtClean="0"/>
              <a:t>P</a:t>
            </a:r>
            <a:r>
              <a:rPr lang="en-US" sz="2800" baseline="-25000" dirty="0" err="1" smtClean="0"/>
              <a:t>max</a:t>
            </a:r>
            <a:r>
              <a:rPr lang="en-US" sz="2800" i="1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i="1" dirty="0" err="1" smtClean="0"/>
              <a:t>L</a:t>
            </a:r>
            <a:r>
              <a:rPr lang="en-US" sz="2800" baseline="-25000" dirty="0" err="1" smtClean="0"/>
              <a:t>max</a:t>
            </a:r>
            <a:r>
              <a:rPr lang="en-US" sz="2800" dirty="0" smtClean="0">
                <a:cs typeface="Times New Roman" pitchFamily="18" charset="0"/>
              </a:rPr>
              <a:t>}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146675" y="1371600"/>
          <a:ext cx="1482725" cy="900113"/>
        </p:xfrm>
        <a:graphic>
          <a:graphicData uri="http://schemas.openxmlformats.org/presentationml/2006/ole">
            <p:oleObj spid="_x0000_s19457" name="Формула" r:id="rId3" imgW="7110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Greedy Algorithm for </a:t>
            </a:r>
            <a:r>
              <a:rPr lang="en-US" sz="4000" i="1" dirty="0" smtClean="0"/>
              <a:t>O||</a:t>
            </a:r>
            <a:r>
              <a:rPr lang="en-US" sz="4000" i="1" smtClean="0"/>
              <a:t>C</a:t>
            </a:r>
            <a:r>
              <a:rPr lang="en-US" sz="4000" baseline="-25000" smtClean="0"/>
              <a:t>max</a:t>
            </a:r>
            <a:endParaRPr lang="en-US" sz="40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924800" cy="4221163"/>
          </a:xfrm>
        </p:spPr>
        <p:txBody>
          <a:bodyPr/>
          <a:lstStyle/>
          <a:p>
            <a:pPr eaLnBrk="1" hangingPunct="1"/>
            <a:r>
              <a:rPr lang="en-US" dirty="0" smtClean="0"/>
              <a:t>Whenever a machine becomes idle, if there is an unscheduled operation available to be scheduled on that machine, schedule it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An operation is available if it belongs to a job which is currently not undergoing any processing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2-approximation algorithm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Theorem </a:t>
            </a:r>
            <a:r>
              <a:rPr lang="ru-RU" b="1" dirty="0" smtClean="0">
                <a:solidFill>
                  <a:srgbClr val="CC3399"/>
                </a:solidFill>
              </a:rPr>
              <a:t>8</a:t>
            </a:r>
            <a:r>
              <a:rPr lang="en-US" b="1" dirty="0" smtClean="0">
                <a:solidFill>
                  <a:srgbClr val="CC3399"/>
                </a:solidFill>
              </a:rPr>
              <a:t>.1 (</a:t>
            </a:r>
            <a:r>
              <a:rPr lang="en-US" b="1" dirty="0" err="1" smtClean="0">
                <a:solidFill>
                  <a:srgbClr val="CC3399"/>
                </a:solidFill>
              </a:rPr>
              <a:t>Racsmany</a:t>
            </a:r>
            <a:r>
              <a:rPr lang="en-US" b="1" dirty="0" smtClean="0">
                <a:solidFill>
                  <a:srgbClr val="CC3399"/>
                </a:solidFill>
              </a:rPr>
              <a:t> [1982]) 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 </a:t>
            </a:r>
            <a:r>
              <a:rPr lang="en-US" sz="2800" dirty="0" smtClean="0"/>
              <a:t>   Greedy algorithm is a 2-approximation                     algorithm for </a:t>
            </a:r>
            <a:r>
              <a:rPr lang="en-US" sz="2800" i="1" dirty="0" smtClean="0"/>
              <a:t>O||</a:t>
            </a:r>
            <a:r>
              <a:rPr lang="en-US" sz="2800" i="1" dirty="0" err="1" smtClean="0"/>
              <a:t>C</a:t>
            </a:r>
            <a:r>
              <a:rPr lang="en-US" sz="2800" baseline="-25000" dirty="0" err="1" smtClean="0"/>
              <a:t>max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i="1" dirty="0" smtClean="0"/>
              <a:t>  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Consider the machine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that finishes last, and let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be the job whose operation </a:t>
            </a:r>
            <a:r>
              <a:rPr lang="en-US" sz="2800" i="1" dirty="0" smtClean="0"/>
              <a:t>O</a:t>
            </a:r>
            <a:r>
              <a:rPr lang="en-US" sz="2800" i="1" baseline="-25000" dirty="0" smtClean="0"/>
              <a:t>k </a:t>
            </a:r>
            <a:r>
              <a:rPr lang="en-US" sz="2800" dirty="0" smtClean="0"/>
              <a:t>completes last on that machine.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We claim that, at every point in time during the schedule, either job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is undergoing processing on some machine, or machine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i  </a:t>
            </a:r>
            <a:r>
              <a:rPr lang="en-US" sz="2800" dirty="0" smtClean="0"/>
              <a:t>is busy or both. </a:t>
            </a:r>
            <a:endParaRPr lang="ru-RU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If such were not the case, operation </a:t>
            </a:r>
            <a:r>
              <a:rPr lang="en-US" sz="2800" i="1" dirty="0" smtClean="0"/>
              <a:t>O</a:t>
            </a:r>
            <a:r>
              <a:rPr lang="en-US" sz="2800" i="1" baseline="-25000" dirty="0" smtClean="0"/>
              <a:t>k</a:t>
            </a:r>
            <a:r>
              <a:rPr lang="en-US" sz="2800" dirty="0" smtClean="0"/>
              <a:t> would have been scheduled earlier, since if </a:t>
            </a:r>
            <a:r>
              <a:rPr lang="en-US" sz="2800" i="1" dirty="0" smtClean="0"/>
              <a:t>M</a:t>
            </a:r>
            <a:r>
              <a:rPr lang="en-US" sz="2800" i="1" baseline="-25000" dirty="0" smtClean="0"/>
              <a:t>i </a:t>
            </a:r>
            <a:r>
              <a:rPr lang="en-US" sz="2800" dirty="0" smtClean="0"/>
              <a:t>and </a:t>
            </a:r>
            <a:r>
              <a:rPr lang="en-US" sz="2800" i="1" dirty="0" err="1" smtClean="0"/>
              <a:t>J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were both available earlier, clearly </a:t>
            </a:r>
            <a:r>
              <a:rPr lang="en-US" sz="2800" i="1" dirty="0" smtClean="0"/>
              <a:t>O</a:t>
            </a:r>
            <a:r>
              <a:rPr lang="en-US" sz="2800" i="1" baseline="-25000" dirty="0" smtClean="0"/>
              <a:t>k  </a:t>
            </a:r>
            <a:r>
              <a:rPr lang="en-US" sz="2800" dirty="0" smtClean="0"/>
              <a:t>would have been processed at that time.</a:t>
            </a:r>
            <a:endParaRPr lang="ru-RU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Thus the schedule’s makespan is less than</a:t>
            </a:r>
            <a:endParaRPr lang="ru-RU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                                             </a:t>
            </a:r>
            <a:r>
              <a:rPr lang="en-US" sz="2800" dirty="0" smtClean="0"/>
              <a:t> </a:t>
            </a:r>
            <a:r>
              <a:rPr lang="en-US" sz="2800" i="1" dirty="0" err="1" smtClean="0"/>
              <a:t>P</a:t>
            </a:r>
            <a:r>
              <a:rPr lang="en-US" sz="2800" baseline="-25000" dirty="0" err="1" smtClean="0"/>
              <a:t>max</a:t>
            </a:r>
            <a:r>
              <a:rPr lang="en-US" sz="2800" dirty="0" smtClean="0">
                <a:cs typeface="Times New Roman" pitchFamily="18" charset="0"/>
              </a:rPr>
              <a:t>+ </a:t>
            </a:r>
            <a:r>
              <a:rPr lang="en-US" sz="2800" i="1" dirty="0" err="1" smtClean="0"/>
              <a:t>L</a:t>
            </a:r>
            <a:r>
              <a:rPr lang="en-US" sz="2800" baseline="-25000" dirty="0" err="1" smtClean="0"/>
              <a:t>max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≤ 2OPT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Tight instance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 simple example shows that the greedy algorithm does not do better than 2 </a:t>
            </a:r>
            <a:r>
              <a:rPr lang="en-US" sz="2800" dirty="0" smtClean="0">
                <a:cs typeface="Times New Roman" pitchFamily="18" charset="0"/>
              </a:rPr>
              <a:t>– 1/</a:t>
            </a:r>
            <a:r>
              <a:rPr lang="en-US" sz="2800" i="1" dirty="0" smtClean="0">
                <a:cs typeface="Times New Roman" pitchFamily="18" charset="0"/>
              </a:rPr>
              <a:t>m </a:t>
            </a:r>
            <a:r>
              <a:rPr lang="en-US" sz="2800" dirty="0" smtClean="0">
                <a:cs typeface="Times New Roman" pitchFamily="18" charset="0"/>
              </a:rPr>
              <a:t>in the worst case. 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Given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 machines and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 + 1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jobs, each having a unit-length operation on each machine.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It is not hard to see that the optimal schedule has length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 + 1, since the jobs can simply be rotated through the machines</a:t>
            </a:r>
            <a:r>
              <a:rPr lang="ru-RU" sz="2800" dirty="0" smtClean="0">
                <a:cs typeface="Times New Roman" pitchFamily="18" charset="0"/>
              </a:rPr>
              <a:t>.</a:t>
            </a:r>
            <a:r>
              <a:rPr lang="en-US" sz="2800" dirty="0" smtClean="0">
                <a:cs typeface="Times New Roman" pitchFamily="18" charset="0"/>
              </a:rPr>
              <a:t> 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Suppose that the greedy algorithm assign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 jobs in the interval (0, 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en-US" sz="2800" dirty="0" smtClean="0">
                <a:cs typeface="Times New Roman" pitchFamily="18" charset="0"/>
              </a:rPr>
              <a:t>]. Then the operation </a:t>
            </a:r>
            <a:r>
              <a:rPr lang="en-US" sz="2800" i="1" dirty="0" smtClean="0"/>
              <a:t>J</a:t>
            </a:r>
            <a:r>
              <a:rPr lang="en-US" sz="2800" i="1" baseline="-25000" dirty="0" smtClean="0"/>
              <a:t>m</a:t>
            </a:r>
            <a:r>
              <a:rPr lang="en-US" sz="2800" baseline="-25000" dirty="0" smtClean="0"/>
              <a:t>+1 </a:t>
            </a:r>
            <a:r>
              <a:rPr lang="en-US" sz="2800" dirty="0" smtClean="0">
                <a:cs typeface="Times New Roman" pitchFamily="18" charset="0"/>
              </a:rPr>
              <a:t>must undergo processing sequentially, and the overall schedule produced has length 2</a:t>
            </a:r>
            <a:r>
              <a:rPr lang="en-US" sz="2800" i="1" dirty="0" smtClean="0">
                <a:cs typeface="Times New Roman" pitchFamily="18" charset="0"/>
              </a:rPr>
              <a:t>m</a:t>
            </a:r>
            <a:r>
              <a:rPr lang="ru-RU" sz="2800" dirty="0" smtClean="0">
                <a:cs typeface="Times New Roman" pitchFamily="18" charset="0"/>
              </a:rPr>
              <a:t>, </a:t>
            </a:r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Tight instance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295400" y="1676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1676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819400" y="1676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95400" y="2438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33400" y="1828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33400" y="2590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3400" y="3352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057400" y="2438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819400" y="3200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819400" y="2438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3581400" y="3200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581400" y="2438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1295400" y="3200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2057400" y="3200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3581400" y="1676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295400" y="4343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2057400" y="4343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2819400" y="4343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343400" y="5105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33400" y="4495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533400" y="5257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533400" y="6019800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M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057400" y="5105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2819400" y="5867400"/>
            <a:ext cx="731838" cy="731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2819400" y="5105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1295400" y="5867400"/>
            <a:ext cx="731838" cy="7318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2057400" y="5867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1295400" y="5105400"/>
            <a:ext cx="731838" cy="7318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105400" y="5867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3581400" y="4343400"/>
            <a:ext cx="731838" cy="73183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J</a:t>
            </a:r>
            <a:r>
              <a:rPr lang="en-US" sz="2400" b="1" baseline="-25000"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4783</TotalTime>
  <Words>2625</Words>
  <Application>Microsoft Office PowerPoint</Application>
  <PresentationFormat>Экран (4:3)</PresentationFormat>
  <Paragraphs>394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Default Design</vt:lpstr>
      <vt:lpstr>Формула</vt:lpstr>
      <vt:lpstr>Approximation Schemes</vt:lpstr>
      <vt:lpstr>O||Cmax and Om||Cmax </vt:lpstr>
      <vt:lpstr>Instance and Schedule: Cmax= 16</vt:lpstr>
      <vt:lpstr>Lower bounds</vt:lpstr>
      <vt:lpstr>Greedy Algorithm for O||Cmax</vt:lpstr>
      <vt:lpstr>2-approximation algorithm</vt:lpstr>
      <vt:lpstr>Proof</vt:lpstr>
      <vt:lpstr>Tight instance</vt:lpstr>
      <vt:lpstr>Tight instance</vt:lpstr>
      <vt:lpstr>Inapproximability of O||Cmax</vt:lpstr>
      <vt:lpstr>Monotonne-Not-All-Equal-3Sat</vt:lpstr>
      <vt:lpstr>Instance I of SAT</vt:lpstr>
      <vt:lpstr>Instance IO</vt:lpstr>
      <vt:lpstr>(x1˅x2˅x4)˄ (x2˅x3˅x4)</vt:lpstr>
      <vt:lpstr>Consistency jobs</vt:lpstr>
      <vt:lpstr>(x1˅x2˅x4)˄ (x2˅x3˅x4)</vt:lpstr>
      <vt:lpstr>Properties of instance IO</vt:lpstr>
      <vt:lpstr>Satisfying assignment</vt:lpstr>
      <vt:lpstr>(x1˅x2˅x4)˄ (x2˅x3˅x4)</vt:lpstr>
      <vt:lpstr>Om||Cmax </vt:lpstr>
      <vt:lpstr>Partition of jobs  (0 &lt; ε′ &lt; ε/(m2+1) &lt; 1)</vt:lpstr>
      <vt:lpstr>How to choose such  Small = {Jj  J|  ε′LB &lt; Pj  &lt; LB}</vt:lpstr>
      <vt:lpstr>How to choose such </vt:lpstr>
      <vt:lpstr>Algorithm OpenShop</vt:lpstr>
      <vt:lpstr>Step 1</vt:lpstr>
      <vt:lpstr>Steps 2 and 3</vt:lpstr>
      <vt:lpstr>Step 2</vt:lpstr>
      <vt:lpstr>Analysis of the algorithm</vt:lpstr>
      <vt:lpstr>Ojk is an operation of a big job</vt:lpstr>
      <vt:lpstr>Ojk is an operation of a tiny job</vt:lpstr>
      <vt:lpstr>PTAS</vt:lpstr>
      <vt:lpstr>Exercise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Кононов</cp:lastModifiedBy>
  <cp:revision>133</cp:revision>
  <dcterms:created xsi:type="dcterms:W3CDTF">2003-03-19T10:41:40Z</dcterms:created>
  <dcterms:modified xsi:type="dcterms:W3CDTF">2015-04-17T08:42:55Z</dcterms:modified>
</cp:coreProperties>
</file>