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93" r:id="rId2"/>
    <p:sldId id="350" r:id="rId3"/>
    <p:sldId id="357" r:id="rId4"/>
    <p:sldId id="358" r:id="rId5"/>
    <p:sldId id="352" r:id="rId6"/>
    <p:sldId id="351" r:id="rId7"/>
    <p:sldId id="353" r:id="rId8"/>
    <p:sldId id="365" r:id="rId9"/>
    <p:sldId id="328" r:id="rId10"/>
    <p:sldId id="330" r:id="rId11"/>
    <p:sldId id="331" r:id="rId12"/>
    <p:sldId id="332" r:id="rId13"/>
    <p:sldId id="360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54" r:id="rId29"/>
    <p:sldId id="362" r:id="rId30"/>
    <p:sldId id="363" r:id="rId31"/>
    <p:sldId id="364" r:id="rId32"/>
    <p:sldId id="347" r:id="rId33"/>
    <p:sldId id="361" r:id="rId34"/>
    <p:sldId id="356" r:id="rId35"/>
    <p:sldId id="348" r:id="rId36"/>
    <p:sldId id="349" r:id="rId37"/>
    <p:sldId id="359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0000"/>
    <a:srgbClr val="FF66FF"/>
    <a:srgbClr val="FF9933"/>
    <a:srgbClr val="66FF66"/>
    <a:srgbClr val="FFFF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3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C8776A0-A33E-441C-84B0-F70FA355FF96}" type="datetimeFigureOut">
              <a:rPr lang="ru-RU"/>
              <a:pPr>
                <a:defRPr/>
              </a:pPr>
              <a:t>21.04.2015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276F43C-B6B2-44B5-BFAB-0BE4D2D580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5B2D83-332E-48F2-8E97-8FAD65ECDEE9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054AD-3791-4AD5-AB54-450C38708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83F3D-86CB-4ABB-BDBB-37B8C4807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F2FD7-E9F5-4F7C-8AA3-057927E5FA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1536D-6641-49BE-86EE-7E1B2A40E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C77E7-686C-4870-B05B-E86D894DE3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F73EC-FC0E-4BF9-8F93-6E2DF77B8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98621-6680-45F4-A38B-F386E9B85F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EEAC1-E71A-41D5-8E02-B821722CE5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88C00-7102-4C5B-AA89-07A866476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FEE91-BC4C-4AC6-974A-E326018018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63E81-32C7-4B26-85FB-794094B21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F7362-A055-40E0-B47E-625A75582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331B788-7C90-46AA-93CD-2B5389D28E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9.bin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Linear Programming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 </a:t>
            </a:r>
          </a:p>
          <a:p>
            <a:pPr eaLnBrk="1" hangingPunct="1"/>
            <a:r>
              <a:rPr lang="en-US" dirty="0" smtClean="0"/>
              <a:t>Scheduling  problems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dirty="0" smtClean="0"/>
              <a:t>ILP</a:t>
            </a:r>
            <a:r>
              <a:rPr lang="ru-RU" sz="4800" dirty="0" smtClean="0"/>
              <a:t> </a:t>
            </a:r>
            <a:r>
              <a:rPr lang="ru-RU" sz="4800" dirty="0" smtClean="0"/>
              <a:t>(</a:t>
            </a:r>
            <a:r>
              <a:rPr lang="en-US" sz="4800" i="1" dirty="0" smtClean="0"/>
              <a:t>R</a:t>
            </a:r>
            <a:r>
              <a:rPr lang="en-US" sz="4800" dirty="0" smtClean="0"/>
              <a:t>||</a:t>
            </a:r>
            <a:r>
              <a:rPr lang="en-US" sz="4800" i="1" dirty="0" err="1" smtClean="0"/>
              <a:t>C</a:t>
            </a:r>
            <a:r>
              <a:rPr lang="en-US" sz="4800" baseline="-25000" dirty="0" err="1" smtClean="0"/>
              <a:t>max</a:t>
            </a:r>
            <a:r>
              <a:rPr lang="ru-RU" sz="4800" dirty="0" smtClean="0"/>
              <a:t>)</a:t>
            </a:r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457200" y="1524000"/>
          <a:ext cx="7104063" cy="3390900"/>
        </p:xfrm>
        <a:graphic>
          <a:graphicData uri="http://schemas.openxmlformats.org/presentationml/2006/ole">
            <p:oleObj spid="_x0000_s4098" name="Формула" r:id="rId3" imgW="2501640" imgH="119376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400" y="5029200"/>
            <a:ext cx="894751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latin typeface="+mn-lt"/>
              </a:rPr>
              <a:t>x</a:t>
            </a:r>
            <a:r>
              <a:rPr lang="en-US" sz="2400" i="1" baseline="-25000" dirty="0" err="1" smtClean="0">
                <a:latin typeface="+mn-lt"/>
              </a:rPr>
              <a:t>ij</a:t>
            </a:r>
            <a:r>
              <a:rPr lang="en-US" sz="2400" i="1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is an indicator variable denoting whether job </a:t>
            </a:r>
            <a:r>
              <a:rPr lang="en-US" sz="2400" i="1" dirty="0" smtClean="0">
                <a:latin typeface="+mn-lt"/>
              </a:rPr>
              <a:t>j</a:t>
            </a:r>
            <a:r>
              <a:rPr lang="en-US" sz="2400" dirty="0" smtClean="0">
                <a:latin typeface="+mn-lt"/>
              </a:rPr>
              <a:t> is scheduled on </a:t>
            </a:r>
            <a:r>
              <a:rPr lang="en-US" sz="2400" i="1" dirty="0" smtClean="0">
                <a:latin typeface="+mn-lt"/>
              </a:rPr>
              <a:t>M</a:t>
            </a:r>
            <a:r>
              <a:rPr lang="en-US" sz="2400" i="1" baseline="-25000" dirty="0" smtClean="0">
                <a:latin typeface="+mn-lt"/>
              </a:rPr>
              <a:t>i</a:t>
            </a:r>
            <a:r>
              <a:rPr lang="en-US" sz="2400" dirty="0" smtClean="0">
                <a:latin typeface="+mn-lt"/>
              </a:rPr>
              <a:t>.</a:t>
            </a:r>
          </a:p>
          <a:p>
            <a:r>
              <a:rPr lang="en-US" sz="2400" dirty="0" smtClean="0">
                <a:latin typeface="+mn-lt"/>
              </a:rPr>
              <a:t>The first set of constraints ensure that each job is scheduled on one of</a:t>
            </a:r>
          </a:p>
          <a:p>
            <a:r>
              <a:rPr lang="en-US" sz="2400" dirty="0" smtClean="0">
                <a:latin typeface="+mn-lt"/>
              </a:rPr>
              <a:t>the machines. The second set ensures that each machine has processing</a:t>
            </a:r>
          </a:p>
          <a:p>
            <a:r>
              <a:rPr lang="en-US" sz="2400" dirty="0" smtClean="0">
                <a:latin typeface="+mn-lt"/>
              </a:rPr>
              <a:t>time of at most </a:t>
            </a:r>
            <a:r>
              <a:rPr lang="en-US" sz="2400" i="1" dirty="0" err="1" smtClean="0">
                <a:latin typeface="+mn-lt"/>
              </a:rPr>
              <a:t>C</a:t>
            </a:r>
            <a:r>
              <a:rPr lang="en-US" sz="2400" baseline="-25000" dirty="0" err="1" smtClean="0">
                <a:latin typeface="+mn-lt"/>
              </a:rPr>
              <a:t>max</a:t>
            </a:r>
            <a:r>
              <a:rPr lang="en-US" sz="2400" dirty="0" smtClean="0">
                <a:latin typeface="+mn-lt"/>
              </a:rPr>
              <a:t>.</a:t>
            </a:r>
            <a:endParaRPr lang="ru-RU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Remark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ILP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smtClean="0">
                <a:solidFill>
                  <a:srgbClr val="FF0000"/>
                </a:solidFill>
              </a:rPr>
              <a:t>(</a:t>
            </a:r>
            <a:r>
              <a:rPr lang="en-US" sz="3600" i="1" dirty="0" smtClean="0">
                <a:solidFill>
                  <a:srgbClr val="FF0000"/>
                </a:solidFill>
              </a:rPr>
              <a:t>R</a:t>
            </a:r>
            <a:r>
              <a:rPr lang="en-US" sz="3600" dirty="0" smtClean="0">
                <a:solidFill>
                  <a:srgbClr val="FF0000"/>
                </a:solidFill>
              </a:rPr>
              <a:t>||</a:t>
            </a:r>
            <a:r>
              <a:rPr lang="en-US" sz="3600" i="1" dirty="0" err="1" smtClean="0">
                <a:solidFill>
                  <a:srgbClr val="FF0000"/>
                </a:solidFill>
              </a:rPr>
              <a:t>C</a:t>
            </a:r>
            <a:r>
              <a:rPr lang="en-US" sz="3600" baseline="-25000" dirty="0" err="1" smtClean="0">
                <a:solidFill>
                  <a:srgbClr val="FF0000"/>
                </a:solidFill>
              </a:rPr>
              <a:t>max</a:t>
            </a:r>
            <a:r>
              <a:rPr lang="ru-RU" sz="3600" dirty="0" smtClean="0">
                <a:solidFill>
                  <a:srgbClr val="FF0000"/>
                </a:solidFill>
              </a:rPr>
              <a:t>) </a:t>
            </a:r>
            <a:r>
              <a:rPr lang="en-US" sz="3600" dirty="0" smtClean="0">
                <a:solidFill>
                  <a:srgbClr val="FF0000"/>
                </a:solidFill>
              </a:rPr>
              <a:t>has unbounded integrality gap</a:t>
            </a:r>
            <a:r>
              <a:rPr lang="ru-RU" sz="3600" dirty="0" smtClean="0">
                <a:solidFill>
                  <a:srgbClr val="FF0000"/>
                </a:solidFill>
              </a:rPr>
              <a:t>.</a:t>
            </a:r>
            <a:endParaRPr lang="ru-RU" sz="3600" dirty="0" smtClean="0">
              <a:solidFill>
                <a:srgbClr val="FF0000"/>
              </a:solidFill>
            </a:endParaRPr>
          </a:p>
          <a:p>
            <a:pPr eaLnBrk="1" hangingPunct="1"/>
            <a:endParaRPr lang="en-US" sz="3600" dirty="0" smtClean="0"/>
          </a:p>
          <a:p>
            <a:pPr eaLnBrk="1" hangingPunct="1"/>
            <a:r>
              <a:rPr lang="en-US" sz="3600" dirty="0" smtClean="0"/>
              <a:t>Instance</a:t>
            </a:r>
            <a:r>
              <a:rPr lang="ru-RU" sz="3600" dirty="0" smtClean="0"/>
              <a:t>: </a:t>
            </a:r>
            <a:r>
              <a:rPr lang="en-US" sz="3600" i="1" dirty="0" smtClean="0"/>
              <a:t>J</a:t>
            </a:r>
            <a:r>
              <a:rPr lang="ru-RU" sz="3600" baseline="-25000" dirty="0" smtClean="0"/>
              <a:t>1</a:t>
            </a:r>
            <a:r>
              <a:rPr lang="en-US" sz="3600" dirty="0" smtClean="0"/>
              <a:t> : </a:t>
            </a:r>
            <a:r>
              <a:rPr lang="en-US" sz="3600" i="1" dirty="0" smtClean="0"/>
              <a:t>p</a:t>
            </a:r>
            <a:r>
              <a:rPr lang="en-US" sz="3600" i="1" baseline="-25000" dirty="0" smtClean="0"/>
              <a:t>i</a:t>
            </a:r>
            <a:r>
              <a:rPr lang="en-US" sz="3600" baseline="-25000" dirty="0" smtClean="0"/>
              <a:t>1</a:t>
            </a:r>
            <a:r>
              <a:rPr lang="en-US" sz="3600" dirty="0" smtClean="0"/>
              <a:t> </a:t>
            </a:r>
            <a:r>
              <a:rPr lang="en-US" sz="3600" dirty="0" smtClean="0">
                <a:cs typeface="Times New Roman" pitchFamily="18" charset="0"/>
              </a:rPr>
              <a:t>= </a:t>
            </a:r>
            <a:r>
              <a:rPr lang="en-US" sz="3600" i="1" dirty="0" smtClean="0">
                <a:cs typeface="Times New Roman" pitchFamily="18" charset="0"/>
              </a:rPr>
              <a:t>m</a:t>
            </a:r>
            <a:r>
              <a:rPr lang="en-US" sz="3600" dirty="0" smtClean="0"/>
              <a:t>  (</a:t>
            </a:r>
            <a:r>
              <a:rPr lang="en-US" sz="3600" i="1" dirty="0" err="1" smtClean="0"/>
              <a:t>i</a:t>
            </a:r>
            <a:r>
              <a:rPr lang="en-US" sz="3600" dirty="0" smtClean="0"/>
              <a:t>=1,…, </a:t>
            </a:r>
            <a:r>
              <a:rPr lang="en-US" sz="3600" i="1" dirty="0" smtClean="0"/>
              <a:t>m</a:t>
            </a:r>
            <a:r>
              <a:rPr lang="en-US" sz="3600" dirty="0" smtClean="0"/>
              <a:t>)</a:t>
            </a:r>
            <a:r>
              <a:rPr lang="ru-RU" sz="3600" dirty="0" smtClean="0"/>
              <a:t>.</a:t>
            </a:r>
            <a:endParaRPr lang="en-US" sz="3600" dirty="0" smtClean="0"/>
          </a:p>
          <a:p>
            <a:pPr eaLnBrk="1" hangingPunct="1"/>
            <a:r>
              <a:rPr lang="en-US" sz="3600" i="1" dirty="0" err="1" smtClean="0"/>
              <a:t>C</a:t>
            </a:r>
            <a:r>
              <a:rPr lang="en-US" sz="3600" baseline="-25000" dirty="0" err="1" smtClean="0"/>
              <a:t>max</a:t>
            </a:r>
            <a:r>
              <a:rPr lang="en-US" sz="3600" dirty="0" smtClean="0"/>
              <a:t> </a:t>
            </a:r>
            <a:r>
              <a:rPr lang="en-US" sz="3600" dirty="0" smtClean="0"/>
              <a:t>(</a:t>
            </a:r>
            <a:r>
              <a:rPr lang="en-US" sz="3600" dirty="0" smtClean="0"/>
              <a:t>ILP</a:t>
            </a:r>
            <a:r>
              <a:rPr lang="en-US" sz="3600" dirty="0" smtClean="0"/>
              <a:t>)</a:t>
            </a:r>
            <a:r>
              <a:rPr lang="ru-RU" sz="3600" dirty="0" smtClean="0"/>
              <a:t> </a:t>
            </a:r>
            <a:r>
              <a:rPr lang="en-US" sz="3600" dirty="0" smtClean="0"/>
              <a:t>= </a:t>
            </a:r>
            <a:r>
              <a:rPr lang="en-US" sz="3600" i="1" dirty="0" smtClean="0"/>
              <a:t>m.</a:t>
            </a:r>
          </a:p>
          <a:p>
            <a:pPr eaLnBrk="1" hangingPunct="1"/>
            <a:r>
              <a:rPr lang="en-US" sz="3600" i="1" dirty="0" err="1" smtClean="0"/>
              <a:t>C</a:t>
            </a:r>
            <a:r>
              <a:rPr lang="en-US" sz="3600" baseline="-25000" dirty="0" err="1" smtClean="0"/>
              <a:t>max</a:t>
            </a:r>
            <a:r>
              <a:rPr lang="en-US" sz="3600" dirty="0" smtClean="0"/>
              <a:t> </a:t>
            </a:r>
            <a:r>
              <a:rPr lang="en-US" sz="3600" dirty="0" smtClean="0"/>
              <a:t>(</a:t>
            </a:r>
            <a:r>
              <a:rPr lang="en-US" sz="3600" dirty="0" smtClean="0"/>
              <a:t>LP</a:t>
            </a:r>
            <a:r>
              <a:rPr lang="en-US" sz="3600" dirty="0" smtClean="0"/>
              <a:t>)</a:t>
            </a:r>
            <a:r>
              <a:rPr lang="ru-RU" sz="3600" dirty="0" smtClean="0"/>
              <a:t> </a:t>
            </a:r>
            <a:r>
              <a:rPr lang="en-US" sz="3600" dirty="0" smtClean="0"/>
              <a:t>= 1</a:t>
            </a:r>
            <a:r>
              <a:rPr lang="en-US" sz="3600" i="1" dirty="0" smtClean="0"/>
              <a:t>.</a:t>
            </a:r>
          </a:p>
          <a:p>
            <a:pPr eaLnBrk="1" hangingPunct="1"/>
            <a:endParaRPr lang="en-US" sz="36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/>
              <a:t> </a:t>
            </a:r>
            <a:r>
              <a:rPr lang="en-US" sz="4800" dirty="0" smtClean="0"/>
              <a:t>LP</a:t>
            </a:r>
            <a:r>
              <a:rPr lang="ru-RU" sz="4800" dirty="0" smtClean="0"/>
              <a:t> </a:t>
            </a:r>
            <a:r>
              <a:rPr lang="ru-RU" sz="4800" dirty="0" smtClean="0"/>
              <a:t>(</a:t>
            </a:r>
            <a:r>
              <a:rPr lang="en-US" sz="4800" i="1" dirty="0" smtClean="0"/>
              <a:t>R</a:t>
            </a:r>
            <a:r>
              <a:rPr lang="en-US" sz="4800" dirty="0" smtClean="0"/>
              <a:t>||</a:t>
            </a:r>
            <a:r>
              <a:rPr lang="en-US" sz="4800" i="1" dirty="0" err="1" smtClean="0"/>
              <a:t>C</a:t>
            </a:r>
            <a:r>
              <a:rPr lang="en-US" sz="4800" baseline="-25000" dirty="0" err="1" smtClean="0"/>
              <a:t>max</a:t>
            </a:r>
            <a:r>
              <a:rPr lang="ru-RU" sz="4800" dirty="0" smtClean="0"/>
              <a:t>)</a:t>
            </a:r>
            <a:endParaRPr lang="en-US" sz="4800" dirty="0" smtClean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>Why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the LP obtains the solution much better than       </a:t>
            </a:r>
            <a:r>
              <a:rPr lang="en-US" sz="2800" dirty="0" smtClean="0">
                <a:solidFill>
                  <a:srgbClr val="FF0000"/>
                </a:solidFill>
              </a:rPr>
              <a:t>an optimal solution of the </a:t>
            </a:r>
            <a:r>
              <a:rPr lang="en-US" sz="2800" dirty="0" smtClean="0">
                <a:solidFill>
                  <a:srgbClr val="FF0000"/>
                </a:solidFill>
              </a:rPr>
              <a:t>ILP</a:t>
            </a:r>
            <a:r>
              <a:rPr lang="ru-RU" sz="2800" dirty="0" smtClean="0">
                <a:solidFill>
                  <a:srgbClr val="FF0000"/>
                </a:solidFill>
              </a:rPr>
              <a:t>?</a:t>
            </a:r>
            <a:endParaRPr lang="ru-RU" sz="28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accent2"/>
                </a:solidFill>
              </a:rPr>
              <a:t>The ILP</a:t>
            </a:r>
            <a:r>
              <a:rPr lang="ru-RU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>
                <a:solidFill>
                  <a:schemeClr val="accent2"/>
                </a:solidFill>
              </a:rPr>
              <a:t>automatically sets</a:t>
            </a:r>
            <a:r>
              <a:rPr lang="ru-RU" sz="2800" dirty="0" smtClean="0">
                <a:solidFill>
                  <a:schemeClr val="accent2"/>
                </a:solidFill>
              </a:rPr>
              <a:t> </a:t>
            </a:r>
            <a:r>
              <a:rPr lang="en-US" sz="2800" i="1" dirty="0" err="1" smtClean="0">
                <a:solidFill>
                  <a:schemeClr val="accent2"/>
                </a:solidFill>
              </a:rPr>
              <a:t>x</a:t>
            </a:r>
            <a:r>
              <a:rPr lang="en-US" sz="2800" i="1" baseline="-25000" dirty="0" err="1" smtClean="0">
                <a:solidFill>
                  <a:schemeClr val="accent2"/>
                </a:solidFill>
              </a:rPr>
              <a:t>ij</a:t>
            </a:r>
            <a:r>
              <a:rPr lang="en-US" sz="2800" i="1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>
                <a:solidFill>
                  <a:schemeClr val="accent2"/>
                </a:solidFill>
              </a:rPr>
              <a:t>to</a:t>
            </a:r>
            <a:r>
              <a:rPr lang="en-US" sz="2800" i="1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>
                <a:solidFill>
                  <a:schemeClr val="accent2"/>
                </a:solidFill>
              </a:rPr>
              <a:t>0</a:t>
            </a:r>
            <a:r>
              <a:rPr lang="en-US" sz="2800" dirty="0" smtClean="0">
                <a:solidFill>
                  <a:schemeClr val="accent2"/>
                </a:solidFill>
              </a:rPr>
              <a:t>, </a:t>
            </a:r>
            <a:r>
              <a:rPr lang="en-US" sz="2800" dirty="0" smtClean="0">
                <a:solidFill>
                  <a:schemeClr val="accent2"/>
                </a:solidFill>
              </a:rPr>
              <a:t>if</a:t>
            </a:r>
            <a:r>
              <a:rPr lang="ru-RU" sz="2800" dirty="0" smtClean="0">
                <a:solidFill>
                  <a:schemeClr val="accent2"/>
                </a:solidFill>
              </a:rPr>
              <a:t> </a:t>
            </a:r>
            <a:r>
              <a:rPr lang="en-US" sz="2800" i="1" dirty="0" err="1" smtClean="0">
                <a:solidFill>
                  <a:schemeClr val="accent2"/>
                </a:solidFill>
              </a:rPr>
              <a:t>p</a:t>
            </a:r>
            <a:r>
              <a:rPr lang="en-US" sz="2800" i="1" baseline="-25000" dirty="0" err="1" smtClean="0">
                <a:solidFill>
                  <a:schemeClr val="accent2"/>
                </a:solidFill>
              </a:rPr>
              <a:t>ij</a:t>
            </a:r>
            <a:r>
              <a:rPr lang="en-US" sz="2800" i="1" baseline="-250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>
                <a:solidFill>
                  <a:schemeClr val="accent2"/>
                </a:solidFill>
              </a:rPr>
              <a:t>&gt; </a:t>
            </a:r>
            <a:r>
              <a:rPr lang="en-US" sz="2800" i="1" dirty="0" smtClean="0">
                <a:solidFill>
                  <a:schemeClr val="accent2"/>
                </a:solidFill>
              </a:rPr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. </a:t>
            </a:r>
          </a:p>
          <a:p>
            <a:pPr eaLnBrk="1" hangingPunct="1"/>
            <a:r>
              <a:rPr lang="en-US" sz="2800" dirty="0" smtClean="0">
                <a:solidFill>
                  <a:schemeClr val="accent2"/>
                </a:solidFill>
              </a:rPr>
              <a:t>The LP is allowed to set these variables to nonzero values, and thereby obtain a cheaper solution</a:t>
            </a:r>
            <a:r>
              <a:rPr lang="ru-RU" sz="2800" dirty="0" smtClean="0">
                <a:solidFill>
                  <a:schemeClr val="accent2"/>
                </a:solidFill>
              </a:rPr>
              <a:t>.</a:t>
            </a:r>
            <a:endParaRPr lang="ru-RU" sz="2800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US" sz="2800" dirty="0" smtClean="0">
                <a:solidFill>
                  <a:schemeClr val="accent2"/>
                </a:solidFill>
                <a:sym typeface="Symbol" pitchFamily="18" charset="2"/>
              </a:rPr>
              <a:t>We can improve LP to add the following constraint </a:t>
            </a:r>
            <a:r>
              <a:rPr lang="ru-RU" sz="2800" dirty="0" smtClean="0">
                <a:solidFill>
                  <a:schemeClr val="accent2"/>
                </a:solidFill>
                <a:sym typeface="Symbol" pitchFamily="18" charset="2"/>
              </a:rPr>
              <a:t></a:t>
            </a:r>
            <a:r>
              <a:rPr lang="en-US" sz="2800" i="1" dirty="0" err="1" smtClean="0">
                <a:solidFill>
                  <a:schemeClr val="accent2"/>
                </a:solidFill>
                <a:sym typeface="Symbol" pitchFamily="18" charset="2"/>
              </a:rPr>
              <a:t>i</a:t>
            </a:r>
            <a:r>
              <a:rPr lang="en-US" sz="2800" i="1" dirty="0" smtClean="0">
                <a:solidFill>
                  <a:schemeClr val="accent2"/>
                </a:solidFill>
                <a:sym typeface="Symbol" pitchFamily="18" charset="2"/>
              </a:rPr>
              <a:t> = </a:t>
            </a:r>
            <a:r>
              <a:rPr lang="en-US" sz="2800" dirty="0" smtClean="0">
                <a:solidFill>
                  <a:schemeClr val="accent2"/>
                </a:solidFill>
                <a:sym typeface="Symbol" pitchFamily="18" charset="2"/>
              </a:rPr>
              <a:t>1</a:t>
            </a:r>
            <a:r>
              <a:rPr lang="en-US" sz="2800" i="1" dirty="0" smtClean="0">
                <a:solidFill>
                  <a:schemeClr val="accent2"/>
                </a:solidFill>
                <a:sym typeface="Symbol" pitchFamily="18" charset="2"/>
              </a:rPr>
              <a:t>,…,m, j=</a:t>
            </a:r>
            <a:r>
              <a:rPr lang="en-US" sz="2800" dirty="0" smtClean="0">
                <a:solidFill>
                  <a:schemeClr val="accent2"/>
                </a:solidFill>
                <a:sym typeface="Symbol" pitchFamily="18" charset="2"/>
              </a:rPr>
              <a:t>1</a:t>
            </a:r>
            <a:r>
              <a:rPr lang="en-US" sz="2800" i="1" dirty="0" smtClean="0">
                <a:solidFill>
                  <a:schemeClr val="accent2"/>
                </a:solidFill>
                <a:sym typeface="Symbol" pitchFamily="18" charset="2"/>
              </a:rPr>
              <a:t>,…,n</a:t>
            </a:r>
            <a:r>
              <a:rPr lang="en-US" sz="2800" dirty="0" smtClean="0">
                <a:solidFill>
                  <a:schemeClr val="accent2"/>
                </a:solidFill>
                <a:sym typeface="Symbol" pitchFamily="18" charset="2"/>
              </a:rPr>
              <a:t>: </a:t>
            </a:r>
            <a:r>
              <a:rPr lang="en-US" sz="2800" dirty="0" smtClean="0">
                <a:solidFill>
                  <a:schemeClr val="accent2"/>
                </a:solidFill>
                <a:sym typeface="Symbol" pitchFamily="18" charset="2"/>
              </a:rPr>
              <a:t>if</a:t>
            </a:r>
            <a:r>
              <a:rPr lang="ru-RU" sz="2800" dirty="0" smtClean="0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en-US" sz="2800" i="1" dirty="0" err="1" smtClean="0">
                <a:solidFill>
                  <a:schemeClr val="accent2"/>
                </a:solidFill>
              </a:rPr>
              <a:t>p</a:t>
            </a:r>
            <a:r>
              <a:rPr lang="en-US" sz="2800" i="1" baseline="-25000" dirty="0" err="1" smtClean="0">
                <a:solidFill>
                  <a:schemeClr val="accent2"/>
                </a:solidFill>
              </a:rPr>
              <a:t>ij</a:t>
            </a:r>
            <a:r>
              <a:rPr lang="en-US" sz="2800" i="1" baseline="-250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>
                <a:solidFill>
                  <a:schemeClr val="accent2"/>
                </a:solidFill>
              </a:rPr>
              <a:t>&gt; </a:t>
            </a:r>
            <a:r>
              <a:rPr lang="en-US" sz="2800" i="1" dirty="0" smtClean="0">
                <a:solidFill>
                  <a:schemeClr val="accent2"/>
                </a:solidFill>
              </a:rPr>
              <a:t>t</a:t>
            </a:r>
            <a:r>
              <a:rPr lang="en-US" sz="2800" dirty="0" smtClean="0">
                <a:solidFill>
                  <a:schemeClr val="accent2"/>
                </a:solidFill>
              </a:rPr>
              <a:t>, </a:t>
            </a:r>
            <a:r>
              <a:rPr lang="en-US" sz="2800" dirty="0" smtClean="0">
                <a:solidFill>
                  <a:schemeClr val="accent2"/>
                </a:solidFill>
              </a:rPr>
              <a:t>then</a:t>
            </a:r>
            <a:r>
              <a:rPr lang="ru-RU" sz="2800" dirty="0" smtClean="0">
                <a:solidFill>
                  <a:schemeClr val="accent2"/>
                </a:solidFill>
              </a:rPr>
              <a:t> </a:t>
            </a:r>
            <a:r>
              <a:rPr lang="en-US" sz="2800" i="1" dirty="0" err="1" smtClean="0">
                <a:solidFill>
                  <a:schemeClr val="accent2"/>
                </a:solidFill>
              </a:rPr>
              <a:t>x</a:t>
            </a:r>
            <a:r>
              <a:rPr lang="en-US" sz="2800" i="1" baseline="-25000" dirty="0" err="1" smtClean="0">
                <a:solidFill>
                  <a:schemeClr val="accent2"/>
                </a:solidFill>
              </a:rPr>
              <a:t>ij</a:t>
            </a:r>
            <a:r>
              <a:rPr lang="en-US" sz="2800" i="1" dirty="0" smtClean="0">
                <a:solidFill>
                  <a:schemeClr val="accent2"/>
                </a:solidFill>
              </a:rPr>
              <a:t>=</a:t>
            </a:r>
            <a:r>
              <a:rPr lang="en-US" sz="2800" dirty="0" smtClean="0">
                <a:solidFill>
                  <a:schemeClr val="accent2"/>
                </a:solidFill>
              </a:rPr>
              <a:t>0</a:t>
            </a:r>
            <a:r>
              <a:rPr lang="ru-RU" sz="2800" dirty="0" smtClean="0">
                <a:solidFill>
                  <a:schemeClr val="accent2"/>
                </a:solidFill>
              </a:rPr>
              <a:t>.</a:t>
            </a:r>
            <a:endParaRPr lang="ru-RU" sz="28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>However, this is not a linear constraint</a:t>
            </a:r>
            <a:r>
              <a:rPr lang="ru-RU" sz="2800" dirty="0" smtClean="0">
                <a:solidFill>
                  <a:srgbClr val="FF0000"/>
                </a:solidFill>
              </a:rPr>
              <a:t>! </a:t>
            </a:r>
            <a:endParaRPr lang="ru-RU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Parametric pruning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parameter will be </a:t>
            </a:r>
            <a:r>
              <a:rPr lang="en-US" sz="2800" i="1" dirty="0" smtClean="0"/>
              <a:t>T</a:t>
            </a:r>
            <a:r>
              <a:rPr lang="en-US" sz="2800" dirty="0" smtClean="0">
                <a:sym typeface="Symbol" pitchFamily="18" charset="2"/>
              </a:rPr>
              <a:t></a:t>
            </a:r>
            <a:r>
              <a:rPr lang="en-US" sz="2800" b="1" dirty="0" smtClean="0">
                <a:sym typeface="Symbol" pitchFamily="18" charset="2"/>
              </a:rPr>
              <a:t>Z</a:t>
            </a:r>
            <a:r>
              <a:rPr lang="en-US" sz="2800" b="1" baseline="30000" dirty="0" smtClean="0">
                <a:sym typeface="Symbol" pitchFamily="18" charset="2"/>
              </a:rPr>
              <a:t>+</a:t>
            </a:r>
            <a:r>
              <a:rPr lang="en-US" sz="2800" dirty="0" smtClean="0"/>
              <a:t>, which is our guess for a lower bound on the optimal makespan. The parameter will enable us to prune away all job-machine pairs such that </a:t>
            </a:r>
            <a:r>
              <a:rPr lang="en-US" sz="2800" i="1" dirty="0" err="1" smtClean="0"/>
              <a:t>p</a:t>
            </a:r>
            <a:r>
              <a:rPr lang="en-US" sz="2800" i="1" baseline="-25000" dirty="0" err="1" smtClean="0"/>
              <a:t>ij</a:t>
            </a:r>
            <a:r>
              <a:rPr lang="en-US" sz="2800" i="1" baseline="-250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&gt;</a:t>
            </a:r>
            <a:r>
              <a:rPr lang="en-US" sz="2800" dirty="0" smtClean="0"/>
              <a:t> </a:t>
            </a:r>
            <a:r>
              <a:rPr lang="en-US" sz="2800" i="1" dirty="0" smtClean="0"/>
              <a:t>T</a:t>
            </a:r>
            <a:r>
              <a:rPr lang="en-US" sz="2800" dirty="0" smtClean="0"/>
              <a:t>. Define </a:t>
            </a:r>
            <a:r>
              <a:rPr lang="en-US" sz="2800" i="1" dirty="0" smtClean="0">
                <a:sym typeface="Symbol" pitchFamily="18" charset="2"/>
              </a:rPr>
              <a:t>S</a:t>
            </a:r>
            <a:r>
              <a:rPr lang="en-US" sz="2800" i="1" baseline="-25000" dirty="0" smtClean="0">
                <a:sym typeface="Symbol" pitchFamily="18" charset="2"/>
              </a:rPr>
              <a:t>T </a:t>
            </a:r>
            <a:r>
              <a:rPr lang="en-US" sz="2800" dirty="0" smtClean="0">
                <a:sym typeface="Symbol" pitchFamily="18" charset="2"/>
              </a:rPr>
              <a:t>={(</a:t>
            </a:r>
            <a:r>
              <a:rPr lang="en-US" sz="2800" i="1" dirty="0" err="1" smtClean="0">
                <a:sym typeface="Symbol" pitchFamily="18" charset="2"/>
              </a:rPr>
              <a:t>i</a:t>
            </a:r>
            <a:r>
              <a:rPr lang="en-US" sz="2800" dirty="0" smtClean="0">
                <a:sym typeface="Symbol" pitchFamily="18" charset="2"/>
              </a:rPr>
              <a:t>, </a:t>
            </a:r>
            <a:r>
              <a:rPr lang="en-US" sz="2800" i="1" dirty="0" smtClean="0">
                <a:sym typeface="Symbol" pitchFamily="18" charset="2"/>
              </a:rPr>
              <a:t>j</a:t>
            </a:r>
            <a:r>
              <a:rPr lang="en-US" sz="2800" dirty="0" smtClean="0">
                <a:sym typeface="Symbol" pitchFamily="18" charset="2"/>
              </a:rPr>
              <a:t>)</a:t>
            </a:r>
            <a:r>
              <a:rPr lang="en-US" sz="2800" b="1" dirty="0" smtClean="0">
                <a:sym typeface="Symbol" pitchFamily="18" charset="2"/>
              </a:rPr>
              <a:t>| </a:t>
            </a:r>
            <a:r>
              <a:rPr lang="en-US" sz="2800" i="1" dirty="0" err="1" smtClean="0"/>
              <a:t>p</a:t>
            </a:r>
            <a:r>
              <a:rPr lang="en-US" sz="2800" i="1" baseline="-25000" dirty="0" err="1" smtClean="0"/>
              <a:t>ij</a:t>
            </a:r>
            <a:r>
              <a:rPr lang="en-US" sz="2800" i="1" baseline="-250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≤</a:t>
            </a:r>
            <a:r>
              <a:rPr lang="en-US" sz="2800" dirty="0" smtClean="0"/>
              <a:t> </a:t>
            </a:r>
            <a:r>
              <a:rPr lang="en-US" sz="2800" i="1" dirty="0" smtClean="0"/>
              <a:t>T</a:t>
            </a:r>
            <a:r>
              <a:rPr lang="en-US" sz="2800" dirty="0" smtClean="0"/>
              <a:t>}.</a:t>
            </a:r>
          </a:p>
          <a:p>
            <a:r>
              <a:rPr lang="en-US" sz="2800" dirty="0" smtClean="0"/>
              <a:t>We will define a family of linear programs, LP(</a:t>
            </a:r>
            <a:r>
              <a:rPr lang="en-US" sz="2800" i="1" dirty="0" smtClean="0"/>
              <a:t>T</a:t>
            </a:r>
            <a:r>
              <a:rPr lang="en-US" sz="2800" dirty="0" smtClean="0"/>
              <a:t>), one for each value of parameter </a:t>
            </a:r>
            <a:r>
              <a:rPr lang="en-US" sz="2800" i="1" dirty="0" smtClean="0"/>
              <a:t>T</a:t>
            </a:r>
            <a:r>
              <a:rPr lang="en-US" sz="2800" dirty="0" smtClean="0">
                <a:sym typeface="Symbol" pitchFamily="18" charset="2"/>
              </a:rPr>
              <a:t></a:t>
            </a:r>
            <a:r>
              <a:rPr lang="en-US" sz="2800" b="1" dirty="0" smtClean="0">
                <a:sym typeface="Symbol" pitchFamily="18" charset="2"/>
              </a:rPr>
              <a:t>Z</a:t>
            </a:r>
            <a:r>
              <a:rPr lang="en-US" sz="2800" b="1" baseline="30000" dirty="0" smtClean="0">
                <a:sym typeface="Symbol" pitchFamily="18" charset="2"/>
              </a:rPr>
              <a:t>+</a:t>
            </a:r>
            <a:r>
              <a:rPr lang="en-US" sz="2800" dirty="0" smtClean="0"/>
              <a:t>. </a:t>
            </a:r>
            <a:r>
              <a:rPr lang="en-US" sz="2800" dirty="0" smtClean="0"/>
              <a:t>LP(</a:t>
            </a:r>
            <a:r>
              <a:rPr lang="en-US" sz="2800" i="1" dirty="0" smtClean="0"/>
              <a:t>T</a:t>
            </a:r>
            <a:r>
              <a:rPr lang="en-US" sz="2800" dirty="0" smtClean="0"/>
              <a:t>) uses the variables </a:t>
            </a:r>
            <a:r>
              <a:rPr lang="en-US" sz="2800" i="1" dirty="0" err="1" smtClean="0"/>
              <a:t>x</a:t>
            </a:r>
            <a:r>
              <a:rPr lang="en-US" sz="2800" i="1" baseline="-25000" dirty="0" err="1" smtClean="0"/>
              <a:t>ij</a:t>
            </a:r>
            <a:r>
              <a:rPr lang="en-US" sz="2800" i="1" baseline="-25000" dirty="0" smtClean="0"/>
              <a:t> </a:t>
            </a:r>
            <a:r>
              <a:rPr lang="en-US" sz="2800" dirty="0" smtClean="0"/>
              <a:t>for </a:t>
            </a:r>
            <a:r>
              <a:rPr lang="en-US" sz="2800" dirty="0" smtClean="0">
                <a:sym typeface="Symbol" pitchFamily="18" charset="2"/>
              </a:rPr>
              <a:t>(</a:t>
            </a:r>
            <a:r>
              <a:rPr lang="en-US" sz="2800" i="1" dirty="0" err="1" smtClean="0">
                <a:sym typeface="Symbol" pitchFamily="18" charset="2"/>
              </a:rPr>
              <a:t>i</a:t>
            </a:r>
            <a:r>
              <a:rPr lang="en-US" sz="2800" dirty="0" smtClean="0">
                <a:sym typeface="Symbol" pitchFamily="18" charset="2"/>
              </a:rPr>
              <a:t>, </a:t>
            </a:r>
            <a:r>
              <a:rPr lang="en-US" sz="2800" i="1" dirty="0" smtClean="0">
                <a:sym typeface="Symbol" pitchFamily="18" charset="2"/>
              </a:rPr>
              <a:t>j</a:t>
            </a:r>
            <a:r>
              <a:rPr lang="en-US" sz="2800" dirty="0" smtClean="0">
                <a:sym typeface="Symbol" pitchFamily="18" charset="2"/>
              </a:rPr>
              <a:t>) </a:t>
            </a:r>
            <a:r>
              <a:rPr lang="en-US" sz="2800" dirty="0" smtClean="0">
                <a:sym typeface="Symbol"/>
              </a:rPr>
              <a:t> </a:t>
            </a:r>
            <a:r>
              <a:rPr lang="en-US" sz="2800" i="1" dirty="0" smtClean="0">
                <a:sym typeface="Symbol" pitchFamily="18" charset="2"/>
              </a:rPr>
              <a:t>S</a:t>
            </a:r>
            <a:r>
              <a:rPr lang="en-US" sz="2800" i="1" baseline="-25000" dirty="0" smtClean="0">
                <a:sym typeface="Symbol" pitchFamily="18" charset="2"/>
              </a:rPr>
              <a:t>T </a:t>
            </a:r>
            <a:r>
              <a:rPr lang="en-US" sz="2800" i="1" baseline="-25000" dirty="0" smtClean="0">
                <a:sym typeface="Symbol" pitchFamily="18" charset="2"/>
              </a:rPr>
              <a:t> </a:t>
            </a:r>
            <a:r>
              <a:rPr lang="en-US" sz="2800" dirty="0" smtClean="0"/>
              <a:t>only, and asks if there is a feasible, fractional schedule of makespan </a:t>
            </a:r>
            <a:r>
              <a:rPr lang="en-US" sz="2800" dirty="0" smtClean="0">
                <a:cs typeface="Times New Roman" pitchFamily="18" charset="0"/>
              </a:rPr>
              <a:t>≤</a:t>
            </a:r>
            <a:r>
              <a:rPr lang="en-US" sz="2800" dirty="0" smtClean="0"/>
              <a:t> </a:t>
            </a:r>
            <a:r>
              <a:rPr lang="en-US" sz="2800" i="1" dirty="0" smtClean="0"/>
              <a:t>T </a:t>
            </a:r>
            <a:r>
              <a:rPr lang="en-US" sz="2800" dirty="0" smtClean="0"/>
              <a:t>using the restricted possibilities.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LP(T)</a:t>
            </a:r>
            <a:endParaRPr lang="ru-RU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762000"/>
          </a:xfrm>
        </p:spPr>
        <p:txBody>
          <a:bodyPr/>
          <a:lstStyle/>
          <a:p>
            <a:pPr eaLnBrk="1" hangingPunct="1"/>
            <a:r>
              <a:rPr lang="en-US" i="1" dirty="0" smtClean="0"/>
              <a:t>T</a:t>
            </a:r>
            <a:r>
              <a:rPr lang="en-US" dirty="0" smtClean="0">
                <a:sym typeface="Symbol" pitchFamily="18" charset="2"/>
              </a:rPr>
              <a:t></a:t>
            </a:r>
            <a:r>
              <a:rPr lang="en-US" b="1" dirty="0" smtClean="0">
                <a:sym typeface="Symbol" pitchFamily="18" charset="2"/>
              </a:rPr>
              <a:t>Z</a:t>
            </a:r>
            <a:r>
              <a:rPr lang="en-US" b="1" baseline="30000" dirty="0" smtClean="0">
                <a:sym typeface="Symbol" pitchFamily="18" charset="2"/>
              </a:rPr>
              <a:t>+</a:t>
            </a:r>
            <a:r>
              <a:rPr lang="en-US" dirty="0" smtClean="0">
                <a:sym typeface="Symbol" pitchFamily="18" charset="2"/>
              </a:rPr>
              <a:t>: </a:t>
            </a:r>
            <a:r>
              <a:rPr lang="en-US" i="1" dirty="0" smtClean="0">
                <a:sym typeface="Symbol" pitchFamily="18" charset="2"/>
              </a:rPr>
              <a:t>S</a:t>
            </a:r>
            <a:r>
              <a:rPr lang="en-US" i="1" baseline="-25000" dirty="0" smtClean="0">
                <a:sym typeface="Symbol" pitchFamily="18" charset="2"/>
              </a:rPr>
              <a:t>T </a:t>
            </a:r>
            <a:r>
              <a:rPr lang="en-US" dirty="0" smtClean="0">
                <a:sym typeface="Symbol" pitchFamily="18" charset="2"/>
              </a:rPr>
              <a:t>={(</a:t>
            </a:r>
            <a:r>
              <a:rPr lang="en-US" i="1" dirty="0" err="1" smtClean="0">
                <a:sym typeface="Symbol" pitchFamily="18" charset="2"/>
              </a:rPr>
              <a:t>i</a:t>
            </a:r>
            <a:r>
              <a:rPr lang="en-US" dirty="0" smtClean="0">
                <a:sym typeface="Symbol" pitchFamily="18" charset="2"/>
              </a:rPr>
              <a:t>, </a:t>
            </a:r>
            <a:r>
              <a:rPr lang="en-US" i="1" dirty="0" smtClean="0">
                <a:sym typeface="Symbol" pitchFamily="18" charset="2"/>
              </a:rPr>
              <a:t>j</a:t>
            </a:r>
            <a:r>
              <a:rPr lang="en-US" dirty="0" smtClean="0">
                <a:sym typeface="Symbol" pitchFamily="18" charset="2"/>
              </a:rPr>
              <a:t>)</a:t>
            </a:r>
            <a:r>
              <a:rPr lang="en-US" b="1" dirty="0" smtClean="0">
                <a:sym typeface="Symbol" pitchFamily="18" charset="2"/>
              </a:rPr>
              <a:t>|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ij</a:t>
            </a:r>
            <a:r>
              <a:rPr lang="en-US" i="1" baseline="-25000" dirty="0" smtClean="0"/>
              <a:t> </a:t>
            </a:r>
            <a:r>
              <a:rPr lang="en-US" dirty="0" smtClean="0">
                <a:cs typeface="Times New Roman" pitchFamily="18" charset="0"/>
              </a:rPr>
              <a:t>≤</a:t>
            </a:r>
            <a:r>
              <a:rPr lang="en-US" dirty="0" smtClean="0"/>
              <a:t> </a:t>
            </a:r>
            <a:r>
              <a:rPr lang="en-US" i="1" dirty="0" smtClean="0"/>
              <a:t>T</a:t>
            </a:r>
            <a:r>
              <a:rPr lang="en-US" dirty="0" smtClean="0"/>
              <a:t>}.</a:t>
            </a:r>
            <a:endParaRPr lang="en-US" i="1" dirty="0" smtClean="0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1201738" y="2514600"/>
          <a:ext cx="5053012" cy="3594100"/>
        </p:xfrm>
        <a:graphic>
          <a:graphicData uri="http://schemas.openxmlformats.org/presentationml/2006/ole">
            <p:oleObj spid="_x0000_s5122" name="Формула" r:id="rId3" imgW="1714320" imgH="1218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Properties of extreme point solutions</a:t>
            </a:r>
            <a:endParaRPr lang="en-US" sz="4000" i="1" baseline="-25000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CC3399"/>
                </a:solidFill>
              </a:rPr>
              <a:t>Lemma</a:t>
            </a:r>
            <a:r>
              <a:rPr lang="en-US" sz="3600" b="1" dirty="0" smtClean="0">
                <a:solidFill>
                  <a:srgbClr val="CC3399"/>
                </a:solidFill>
              </a:rPr>
              <a:t> </a:t>
            </a:r>
            <a:r>
              <a:rPr lang="ru-RU" sz="3600" b="1" dirty="0" smtClean="0">
                <a:solidFill>
                  <a:srgbClr val="CC3399"/>
                </a:solidFill>
              </a:rPr>
              <a:t>9.1</a:t>
            </a:r>
            <a:r>
              <a:rPr lang="en-US" sz="3600" dirty="0" smtClean="0"/>
              <a:t>                              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   </a:t>
            </a:r>
            <a:r>
              <a:rPr lang="en-US" dirty="0" smtClean="0"/>
              <a:t>Any extreme point solution to </a:t>
            </a:r>
            <a:r>
              <a:rPr lang="en-US" dirty="0" smtClean="0"/>
              <a:t>LP</a:t>
            </a:r>
            <a:r>
              <a:rPr lang="ru-RU" dirty="0" smtClean="0"/>
              <a:t>(</a:t>
            </a:r>
            <a:r>
              <a:rPr lang="en-US" i="1" dirty="0" smtClean="0"/>
              <a:t>T</a:t>
            </a:r>
            <a:r>
              <a:rPr lang="ru-RU" dirty="0" smtClean="0"/>
              <a:t>) </a:t>
            </a:r>
            <a:r>
              <a:rPr lang="en-US" dirty="0" smtClean="0"/>
              <a:t>has at most </a:t>
            </a:r>
            <a:r>
              <a:rPr lang="en-US" i="1" dirty="0" smtClean="0"/>
              <a:t>n </a:t>
            </a:r>
            <a:r>
              <a:rPr lang="en-US" dirty="0" smtClean="0"/>
              <a:t>+ </a:t>
            </a:r>
            <a:r>
              <a:rPr lang="en-US" i="1" dirty="0" smtClean="0"/>
              <a:t>m </a:t>
            </a:r>
            <a:r>
              <a:rPr lang="en-US" dirty="0" smtClean="0"/>
              <a:t>nonzero</a:t>
            </a:r>
            <a:r>
              <a:rPr lang="ru-RU" dirty="0" smtClean="0"/>
              <a:t> </a:t>
            </a:r>
            <a:r>
              <a:rPr lang="en-US" dirty="0" smtClean="0"/>
              <a:t>variables</a:t>
            </a:r>
            <a:r>
              <a:rPr lang="ru-RU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Proof of Lemma </a:t>
            </a:r>
            <a:r>
              <a:rPr lang="ru-RU" dirty="0" smtClean="0"/>
              <a:t>9.1</a:t>
            </a:r>
            <a:endParaRPr lang="ru-RU" dirty="0" smtClean="0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Let</a:t>
            </a:r>
            <a:r>
              <a:rPr lang="ru-RU" sz="2800" dirty="0" smtClean="0"/>
              <a:t> </a:t>
            </a:r>
            <a:r>
              <a:rPr lang="en-US" sz="2800" i="1" dirty="0" smtClean="0"/>
              <a:t>r </a:t>
            </a:r>
            <a:r>
              <a:rPr lang="en-US" sz="2800" dirty="0" smtClean="0"/>
              <a:t>= |</a:t>
            </a:r>
            <a:r>
              <a:rPr lang="en-US" sz="2800" i="1" dirty="0" smtClean="0"/>
              <a:t>S</a:t>
            </a:r>
            <a:r>
              <a:rPr lang="en-US" sz="2800" i="1" baseline="-25000" dirty="0" smtClean="0"/>
              <a:t>T</a:t>
            </a:r>
            <a:r>
              <a:rPr lang="en-US" sz="2800" dirty="0" smtClean="0"/>
              <a:t>| </a:t>
            </a:r>
            <a:r>
              <a:rPr lang="en-US" sz="2800" dirty="0" smtClean="0"/>
              <a:t>represent the number of variables on which LP</a:t>
            </a:r>
            <a:r>
              <a:rPr lang="ru-RU" sz="2800" dirty="0" smtClean="0"/>
              <a:t>(</a:t>
            </a:r>
            <a:r>
              <a:rPr lang="en-US" sz="2800" i="1" dirty="0" smtClean="0"/>
              <a:t>T</a:t>
            </a:r>
            <a:r>
              <a:rPr lang="ru-RU" sz="2800" dirty="0" smtClean="0"/>
              <a:t>)</a:t>
            </a:r>
            <a:r>
              <a:rPr lang="en-US" sz="2800" dirty="0" smtClean="0"/>
              <a:t> is defined</a:t>
            </a:r>
            <a:r>
              <a:rPr lang="ru-RU" sz="2800" dirty="0" smtClean="0"/>
              <a:t>.</a:t>
            </a: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 feasible solution to LP(T) is an extreme point solution </a:t>
            </a:r>
            <a:r>
              <a:rPr lang="ru-RU" sz="2800" dirty="0" smtClean="0">
                <a:sym typeface="Symbol" pitchFamily="18" charset="2"/>
              </a:rPr>
              <a:t> </a:t>
            </a:r>
            <a:r>
              <a:rPr lang="en-US" sz="2800" dirty="0" smtClean="0">
                <a:sym typeface="Symbol" pitchFamily="18" charset="2"/>
              </a:rPr>
              <a:t>it corresponds to setting </a:t>
            </a:r>
            <a:r>
              <a:rPr lang="en-US" sz="2800" i="1" dirty="0" smtClean="0">
                <a:sym typeface="Symbol" pitchFamily="18" charset="2"/>
              </a:rPr>
              <a:t>r</a:t>
            </a:r>
            <a:r>
              <a:rPr lang="en-US" sz="2800" dirty="0" smtClean="0">
                <a:sym typeface="Symbol" pitchFamily="18" charset="2"/>
              </a:rPr>
              <a:t> linearly independent constraints of LP(T) to equality</a:t>
            </a:r>
            <a:r>
              <a:rPr lang="ru-RU" sz="2800" dirty="0" smtClean="0"/>
              <a:t>.</a:t>
            </a: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Of these </a:t>
            </a:r>
            <a:r>
              <a:rPr lang="en-US" sz="2800" i="1" dirty="0" smtClean="0"/>
              <a:t>r </a:t>
            </a:r>
            <a:r>
              <a:rPr lang="en-US" sz="2800" dirty="0" smtClean="0">
                <a:sym typeface="Symbol" pitchFamily="18" charset="2"/>
              </a:rPr>
              <a:t>linearly independent </a:t>
            </a:r>
            <a:r>
              <a:rPr lang="en-US" sz="2800" dirty="0" smtClean="0">
                <a:sym typeface="Symbol" pitchFamily="18" charset="2"/>
              </a:rPr>
              <a:t>constraints, at              least</a:t>
            </a:r>
            <a:r>
              <a:rPr lang="ru-RU" sz="2800" dirty="0" smtClean="0"/>
              <a:t> </a:t>
            </a:r>
            <a:r>
              <a:rPr lang="en-US" sz="2800" i="1" dirty="0" smtClean="0"/>
              <a:t>r </a:t>
            </a:r>
            <a:r>
              <a:rPr lang="en-US" sz="2800" dirty="0" smtClean="0">
                <a:cs typeface="Times New Roman" pitchFamily="18" charset="0"/>
              </a:rPr>
              <a:t>– (</a:t>
            </a:r>
            <a:r>
              <a:rPr lang="en-US" sz="2800" i="1" dirty="0" smtClean="0">
                <a:cs typeface="Times New Roman" pitchFamily="18" charset="0"/>
              </a:rPr>
              <a:t>n + </a:t>
            </a:r>
            <a:r>
              <a:rPr lang="en-US" sz="2800" i="1" dirty="0" smtClean="0">
                <a:cs typeface="Times New Roman" pitchFamily="18" charset="0"/>
              </a:rPr>
              <a:t>m</a:t>
            </a:r>
            <a:r>
              <a:rPr lang="en-US" sz="2800" dirty="0" smtClean="0">
                <a:cs typeface="Times New Roman" pitchFamily="18" charset="0"/>
              </a:rPr>
              <a:t>)</a:t>
            </a:r>
            <a:r>
              <a:rPr lang="en-US" sz="2800" dirty="0" smtClean="0"/>
              <a:t> m</a:t>
            </a:r>
            <a:r>
              <a:rPr lang="en-US" sz="2800" dirty="0" smtClean="0"/>
              <a:t>ust be chosen from the third                 set of constraints</a:t>
            </a:r>
            <a:r>
              <a:rPr lang="ru-RU" sz="2800" dirty="0" smtClean="0"/>
              <a:t>.</a:t>
            </a: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corresponding variables are set to </a:t>
            </a:r>
            <a:r>
              <a:rPr lang="ru-RU" sz="2800" dirty="0" smtClean="0">
                <a:cs typeface="Times New Roman" pitchFamily="18" charset="0"/>
              </a:rPr>
              <a:t>0</a:t>
            </a:r>
            <a:r>
              <a:rPr lang="ru-RU" sz="2800" dirty="0" smtClean="0"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solidFill>
                  <a:srgbClr val="CC0066"/>
                </a:solidFill>
              </a:rPr>
              <a:t>So, any extreme point solution has at most </a:t>
            </a:r>
            <a:r>
              <a:rPr lang="en-US" sz="2800" i="1" dirty="0" smtClean="0">
                <a:solidFill>
                  <a:srgbClr val="CC0066"/>
                </a:solidFill>
              </a:rPr>
              <a:t>n </a:t>
            </a:r>
            <a:r>
              <a:rPr lang="en-US" sz="2800" dirty="0" smtClean="0">
                <a:solidFill>
                  <a:srgbClr val="CC0066"/>
                </a:solidFill>
              </a:rPr>
              <a:t>+ </a:t>
            </a:r>
            <a:r>
              <a:rPr lang="en-US" sz="2800" i="1" dirty="0" smtClean="0">
                <a:solidFill>
                  <a:srgbClr val="CC0066"/>
                </a:solidFill>
              </a:rPr>
              <a:t>m </a:t>
            </a:r>
            <a:r>
              <a:rPr lang="en-US" sz="2800" dirty="0" smtClean="0">
                <a:solidFill>
                  <a:srgbClr val="CC0066"/>
                </a:solidFill>
              </a:rPr>
              <a:t>nonzero variables</a:t>
            </a:r>
            <a:r>
              <a:rPr lang="ru-RU" sz="2400" dirty="0" smtClean="0">
                <a:solidFill>
                  <a:srgbClr val="CC0066"/>
                </a:solidFill>
              </a:rPr>
              <a:t>.</a:t>
            </a:r>
            <a:endParaRPr lang="ru-RU" sz="2400" dirty="0" smtClean="0">
              <a:solidFill>
                <a:srgbClr val="CC0066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Definition</a:t>
            </a:r>
            <a:endParaRPr lang="ru-RU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Let</a:t>
            </a:r>
            <a:r>
              <a:rPr lang="ru-RU" dirty="0" smtClean="0"/>
              <a:t> </a:t>
            </a:r>
            <a:r>
              <a:rPr lang="en-US" b="1" i="1" dirty="0" smtClean="0"/>
              <a:t>x</a:t>
            </a:r>
            <a:r>
              <a:rPr lang="en-US" i="1" dirty="0" smtClean="0"/>
              <a:t> </a:t>
            </a:r>
            <a:r>
              <a:rPr lang="en-US" dirty="0" smtClean="0">
                <a:cs typeface="Times New Roman" pitchFamily="18" charset="0"/>
              </a:rPr>
              <a:t>be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an extreme point solution  to LP</a:t>
            </a:r>
            <a:r>
              <a:rPr lang="ru-RU" dirty="0" smtClean="0"/>
              <a:t>(</a:t>
            </a:r>
            <a:r>
              <a:rPr lang="en-US" i="1" dirty="0" smtClean="0"/>
              <a:t>T</a:t>
            </a:r>
            <a:r>
              <a:rPr lang="ru-RU" dirty="0" smtClean="0"/>
              <a:t>).</a:t>
            </a:r>
          </a:p>
          <a:p>
            <a:pPr eaLnBrk="1" hangingPunct="1">
              <a:buFontTx/>
              <a:buNone/>
            </a:pPr>
            <a:r>
              <a:rPr lang="ru-RU" dirty="0" smtClean="0"/>
              <a:t>   </a:t>
            </a:r>
            <a:r>
              <a:rPr lang="en-US" dirty="0" smtClean="0"/>
              <a:t>We will say that job </a:t>
            </a:r>
            <a:r>
              <a:rPr lang="en-US" i="1" dirty="0" smtClean="0"/>
              <a:t>j</a:t>
            </a:r>
            <a:r>
              <a:rPr lang="en-US" dirty="0" smtClean="0"/>
              <a:t> is </a:t>
            </a:r>
            <a:r>
              <a:rPr lang="en-US" b="1" dirty="0" smtClean="0"/>
              <a:t>integrally set</a:t>
            </a:r>
            <a:r>
              <a:rPr lang="en-US" dirty="0" smtClean="0"/>
              <a:t> in </a:t>
            </a:r>
            <a:r>
              <a:rPr lang="en-US" b="1" i="1" dirty="0" smtClean="0"/>
              <a:t>x</a:t>
            </a:r>
            <a:r>
              <a:rPr lang="en-US" i="1" dirty="0" smtClean="0"/>
              <a:t> </a:t>
            </a:r>
            <a:r>
              <a:rPr lang="en-US" dirty="0" smtClean="0"/>
              <a:t>if it is entirely assigned to one machine</a:t>
            </a:r>
            <a:r>
              <a:rPr lang="ru-RU" dirty="0" smtClean="0"/>
              <a:t>. </a:t>
            </a:r>
            <a:r>
              <a:rPr lang="en-US" dirty="0" smtClean="0"/>
              <a:t>Otherwise, we will say that </a:t>
            </a:r>
            <a:r>
              <a:rPr lang="en-US" dirty="0" smtClean="0"/>
              <a:t>job  </a:t>
            </a:r>
            <a:r>
              <a:rPr lang="en-US" i="1" dirty="0" smtClean="0"/>
              <a:t>j</a:t>
            </a:r>
            <a:r>
              <a:rPr lang="en-US" dirty="0" smtClean="0"/>
              <a:t> </a:t>
            </a:r>
            <a:r>
              <a:rPr lang="en-US" dirty="0" smtClean="0"/>
              <a:t>is </a:t>
            </a:r>
            <a:r>
              <a:rPr lang="en-US" b="1" dirty="0" smtClean="0"/>
              <a:t>fractionally set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000000"/>
                </a:solidFill>
              </a:rPr>
              <a:t>Properties of extreme point solutions</a:t>
            </a:r>
            <a:endParaRPr lang="en-US" i="1" baseline="-25000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CC3399"/>
                </a:solidFill>
              </a:rPr>
              <a:t>Corollary </a:t>
            </a:r>
            <a:r>
              <a:rPr lang="ru-RU" sz="3600" b="1" dirty="0" smtClean="0">
                <a:solidFill>
                  <a:srgbClr val="CC3399"/>
                </a:solidFill>
              </a:rPr>
              <a:t>9.2</a:t>
            </a:r>
            <a:r>
              <a:rPr lang="en-US" sz="3600" dirty="0" smtClean="0"/>
              <a:t>                              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 </a:t>
            </a:r>
            <a:r>
              <a:rPr lang="en-US" sz="3600" dirty="0" smtClean="0"/>
              <a:t>  </a:t>
            </a:r>
            <a:r>
              <a:rPr lang="en-US" dirty="0" smtClean="0"/>
              <a:t>Any </a:t>
            </a:r>
            <a:r>
              <a:rPr lang="en-US" dirty="0" smtClean="0"/>
              <a:t>extreme point solution to LP</a:t>
            </a:r>
            <a:r>
              <a:rPr lang="ru-RU" dirty="0" smtClean="0"/>
              <a:t>(</a:t>
            </a:r>
            <a:r>
              <a:rPr lang="en-US" i="1" dirty="0" smtClean="0"/>
              <a:t>T</a:t>
            </a:r>
            <a:r>
              <a:rPr lang="ru-RU" dirty="0" smtClean="0"/>
              <a:t>) </a:t>
            </a:r>
            <a:r>
              <a:rPr lang="en-US" dirty="0" smtClean="0"/>
              <a:t>must set at least</a:t>
            </a:r>
            <a:r>
              <a:rPr lang="ru-RU" dirty="0" smtClean="0"/>
              <a:t> </a:t>
            </a:r>
            <a:r>
              <a:rPr lang="en-US" i="1" dirty="0" smtClean="0"/>
              <a:t>n </a:t>
            </a:r>
            <a:r>
              <a:rPr lang="ru-RU" dirty="0" smtClean="0">
                <a:cs typeface="Times New Roman" pitchFamily="18" charset="0"/>
              </a:rPr>
              <a:t>–</a:t>
            </a:r>
            <a:r>
              <a:rPr lang="en-US" dirty="0" smtClean="0"/>
              <a:t> </a:t>
            </a:r>
            <a:r>
              <a:rPr lang="en-US" i="1" dirty="0" smtClean="0"/>
              <a:t>m </a:t>
            </a:r>
            <a:r>
              <a:rPr lang="en-US" dirty="0" smtClean="0"/>
              <a:t>job integrally</a:t>
            </a:r>
            <a:r>
              <a:rPr lang="ru-RU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Proof</a:t>
            </a:r>
            <a:endParaRPr lang="ru-RU" dirty="0" smtClean="0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Let</a:t>
            </a:r>
            <a:endParaRPr lang="ru-RU" sz="2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b="1" i="1" dirty="0" smtClean="0"/>
              <a:t>x</a:t>
            </a:r>
            <a:r>
              <a:rPr lang="ru-RU" dirty="0" smtClean="0"/>
              <a:t> </a:t>
            </a:r>
            <a:r>
              <a:rPr lang="en-US" dirty="0" smtClean="0">
                <a:cs typeface="Times New Roman" pitchFamily="18" charset="0"/>
              </a:rPr>
              <a:t>be an extreme point solution to LP(T)</a:t>
            </a:r>
            <a:endParaRPr lang="ru-RU" dirty="0" smtClean="0"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dirty="0" smtClean="0">
                <a:cs typeface="Times New Roman" pitchFamily="18" charset="0"/>
              </a:rPr>
              <a:t>α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be the number of jobs integrally set by </a:t>
            </a:r>
            <a:r>
              <a:rPr lang="en-US" b="1" i="1" dirty="0" smtClean="0">
                <a:cs typeface="Times New Roman" pitchFamily="18" charset="0"/>
              </a:rPr>
              <a:t>x</a:t>
            </a:r>
            <a:endParaRPr lang="ru-RU" b="1" i="1" dirty="0" smtClean="0"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dirty="0" smtClean="0">
                <a:cs typeface="Times New Roman" pitchFamily="18" charset="0"/>
              </a:rPr>
              <a:t>β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be the number of jobs </a:t>
            </a:r>
            <a:r>
              <a:rPr lang="en-US" dirty="0" smtClean="0">
                <a:cs typeface="Times New Roman" pitchFamily="18" charset="0"/>
              </a:rPr>
              <a:t>fractionally </a:t>
            </a:r>
            <a:r>
              <a:rPr lang="en-US" dirty="0" smtClean="0">
                <a:cs typeface="Times New Roman" pitchFamily="18" charset="0"/>
              </a:rPr>
              <a:t>set by </a:t>
            </a:r>
            <a:r>
              <a:rPr lang="en-US" b="1" i="1" dirty="0" smtClean="0">
                <a:cs typeface="Times New Roman" pitchFamily="18" charset="0"/>
              </a:rPr>
              <a:t>x</a:t>
            </a:r>
            <a:endParaRPr lang="en-US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sz="2800" dirty="0" smtClean="0">
                <a:cs typeface="Times New Roman" pitchFamily="18" charset="0"/>
              </a:rPr>
              <a:t>α</a:t>
            </a:r>
            <a:r>
              <a:rPr lang="ru-RU" sz="2800" dirty="0" smtClean="0">
                <a:cs typeface="Times New Roman" pitchFamily="18" charset="0"/>
              </a:rPr>
              <a:t> + </a:t>
            </a:r>
            <a:r>
              <a:rPr lang="el-GR" sz="2800" dirty="0" smtClean="0">
                <a:cs typeface="Times New Roman" pitchFamily="18" charset="0"/>
              </a:rPr>
              <a:t>β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=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i="1" dirty="0" smtClean="0">
                <a:cs typeface="Times New Roman" pitchFamily="18" charset="0"/>
              </a:rPr>
              <a:t>n</a:t>
            </a:r>
            <a:endParaRPr lang="ru-RU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cs typeface="Times New Roman" pitchFamily="18" charset="0"/>
              </a:rPr>
              <a:t>Each fractional job is assigned to at least 2 machines and therefore results in at least 2 nonzero entries in </a:t>
            </a:r>
            <a:r>
              <a:rPr lang="en-US" sz="2800" i="1" dirty="0" smtClean="0">
                <a:cs typeface="Times New Roman" pitchFamily="18" charset="0"/>
              </a:rPr>
              <a:t>x</a:t>
            </a:r>
            <a:r>
              <a:rPr lang="ru-RU" sz="2800" dirty="0" smtClean="0"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dirty="0" smtClean="0">
                <a:cs typeface="Times New Roman" pitchFamily="18" charset="0"/>
              </a:rPr>
              <a:t>α</a:t>
            </a:r>
            <a:r>
              <a:rPr lang="ru-RU" sz="2800" dirty="0" smtClean="0">
                <a:cs typeface="Times New Roman" pitchFamily="18" charset="0"/>
              </a:rPr>
              <a:t> + 2</a:t>
            </a:r>
            <a:r>
              <a:rPr lang="el-GR" sz="2800" dirty="0" smtClean="0">
                <a:cs typeface="Times New Roman" pitchFamily="18" charset="0"/>
              </a:rPr>
              <a:t>β</a:t>
            </a:r>
            <a:r>
              <a:rPr lang="ru-RU" sz="2800" dirty="0" smtClean="0">
                <a:cs typeface="Times New Roman" pitchFamily="18" charset="0"/>
              </a:rPr>
              <a:t> ≤ </a:t>
            </a:r>
            <a:r>
              <a:rPr lang="en-US" sz="2800" i="1" dirty="0" smtClean="0">
                <a:cs typeface="Times New Roman" pitchFamily="18" charset="0"/>
              </a:rPr>
              <a:t>n</a:t>
            </a:r>
            <a:r>
              <a:rPr lang="ru-RU" sz="2800" dirty="0" smtClean="0">
                <a:cs typeface="Times New Roman" pitchFamily="18" charset="0"/>
              </a:rPr>
              <a:t> + </a:t>
            </a:r>
            <a:r>
              <a:rPr lang="en-US" sz="2800" i="1" dirty="0" smtClean="0">
                <a:cs typeface="Times New Roman" pitchFamily="18" charset="0"/>
              </a:rPr>
              <a:t>m.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i="1" dirty="0" smtClean="0">
                <a:cs typeface="Times New Roman" pitchFamily="18" charset="0"/>
              </a:rPr>
              <a:t>β</a:t>
            </a:r>
            <a:r>
              <a:rPr lang="en-US" sz="2800" i="1" dirty="0" smtClean="0">
                <a:cs typeface="Times New Roman" pitchFamily="18" charset="0"/>
              </a:rPr>
              <a:t> ≤ m </a:t>
            </a:r>
            <a:r>
              <a:rPr lang="en-US" sz="2800" dirty="0" smtClean="0">
                <a:cs typeface="Times New Roman" pitchFamily="18" charset="0"/>
              </a:rPr>
              <a:t>and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l-GR" sz="2800" dirty="0" smtClean="0">
                <a:solidFill>
                  <a:srgbClr val="CC0066"/>
                </a:solidFill>
                <a:cs typeface="Times New Roman" pitchFamily="18" charset="0"/>
              </a:rPr>
              <a:t>α</a:t>
            </a:r>
            <a:r>
              <a:rPr lang="ru-RU" sz="2800" dirty="0" smtClean="0">
                <a:solidFill>
                  <a:srgbClr val="CC0066"/>
                </a:solidFill>
                <a:cs typeface="Times New Roman" pitchFamily="18" charset="0"/>
              </a:rPr>
              <a:t> ≥ </a:t>
            </a:r>
            <a:r>
              <a:rPr lang="en-US" sz="2800" i="1" dirty="0" smtClean="0">
                <a:solidFill>
                  <a:srgbClr val="CC0066"/>
                </a:solidFill>
                <a:cs typeface="Times New Roman" pitchFamily="18" charset="0"/>
              </a:rPr>
              <a:t>n </a:t>
            </a:r>
            <a:r>
              <a:rPr lang="en-US" sz="2800" dirty="0" smtClean="0">
                <a:solidFill>
                  <a:srgbClr val="CC0066"/>
                </a:solidFill>
                <a:cs typeface="Times New Roman" pitchFamily="18" charset="0"/>
              </a:rPr>
              <a:t>– </a:t>
            </a:r>
            <a:r>
              <a:rPr lang="en-US" sz="2800" i="1" dirty="0" smtClean="0">
                <a:solidFill>
                  <a:srgbClr val="CC0066"/>
                </a:solidFill>
                <a:cs typeface="Times New Roman" pitchFamily="18" charset="0"/>
              </a:rPr>
              <a:t>m</a:t>
            </a:r>
            <a:r>
              <a:rPr lang="ru-RU" sz="2800" i="1" dirty="0" smtClean="0">
                <a:cs typeface="Times New Roman" pitchFamily="18" charset="0"/>
              </a:rPr>
              <a:t>.</a:t>
            </a:r>
            <a:endParaRPr lang="en-US" sz="2800" i="1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Linear programming (LP)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ph idx="4294967295"/>
          </p:nvPr>
        </p:nvGraphicFramePr>
        <p:xfrm>
          <a:off x="676275" y="2311400"/>
          <a:ext cx="7038975" cy="2825750"/>
        </p:xfrm>
        <a:graphic>
          <a:graphicData uri="http://schemas.openxmlformats.org/presentationml/2006/ole">
            <p:oleObj spid="_x0000_s1026" name="Формула" r:id="rId3" imgW="3416040" imgH="1371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Bipartite graph</a:t>
            </a:r>
            <a:endParaRPr lang="ru-RU" sz="4000" dirty="0" smtClean="0"/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457200" y="1828800"/>
          <a:ext cx="6492875" cy="709613"/>
        </p:xfrm>
        <a:graphic>
          <a:graphicData uri="http://schemas.openxmlformats.org/presentationml/2006/ole">
            <p:oleObj spid="_x0000_s6146" name="Формула" r:id="rId3" imgW="2209680" imgH="241200" progId="Equation.3">
              <p:embed/>
            </p:oleObj>
          </a:graphicData>
        </a:graphic>
      </p:graphicFrame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1524000" y="46482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1524000" y="57150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0" name="Oval 6"/>
          <p:cNvSpPr>
            <a:spLocks noChangeArrowheads="1"/>
          </p:cNvSpPr>
          <p:nvPr/>
        </p:nvSpPr>
        <p:spPr bwMode="auto">
          <a:xfrm>
            <a:off x="838200" y="38862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1" name="Oval 7"/>
          <p:cNvSpPr>
            <a:spLocks noChangeArrowheads="1"/>
          </p:cNvSpPr>
          <p:nvPr/>
        </p:nvSpPr>
        <p:spPr bwMode="auto">
          <a:xfrm>
            <a:off x="2286000" y="38862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2" name="Oval 8"/>
          <p:cNvSpPr>
            <a:spLocks noChangeArrowheads="1"/>
          </p:cNvSpPr>
          <p:nvPr/>
        </p:nvSpPr>
        <p:spPr bwMode="auto">
          <a:xfrm>
            <a:off x="4191000" y="40386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5105400" y="40386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4" name="Oval 10"/>
          <p:cNvSpPr>
            <a:spLocks noChangeArrowheads="1"/>
          </p:cNvSpPr>
          <p:nvPr/>
        </p:nvSpPr>
        <p:spPr bwMode="auto">
          <a:xfrm>
            <a:off x="6019800" y="40386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5" name="Oval 11"/>
          <p:cNvSpPr>
            <a:spLocks noChangeArrowheads="1"/>
          </p:cNvSpPr>
          <p:nvPr/>
        </p:nvSpPr>
        <p:spPr bwMode="auto">
          <a:xfrm>
            <a:off x="3124200" y="35052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6" name="Oval 12"/>
          <p:cNvSpPr>
            <a:spLocks noChangeArrowheads="1"/>
          </p:cNvSpPr>
          <p:nvPr/>
        </p:nvSpPr>
        <p:spPr bwMode="auto">
          <a:xfrm>
            <a:off x="5486400" y="35052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7" name="Oval 13"/>
          <p:cNvSpPr>
            <a:spLocks noChangeArrowheads="1"/>
          </p:cNvSpPr>
          <p:nvPr/>
        </p:nvSpPr>
        <p:spPr bwMode="auto">
          <a:xfrm>
            <a:off x="4495800" y="36576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8" name="Oval 14"/>
          <p:cNvSpPr>
            <a:spLocks noChangeArrowheads="1"/>
          </p:cNvSpPr>
          <p:nvPr/>
        </p:nvSpPr>
        <p:spPr bwMode="auto">
          <a:xfrm>
            <a:off x="6629400" y="43434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9" name="Oval 15"/>
          <p:cNvSpPr>
            <a:spLocks noChangeArrowheads="1"/>
          </p:cNvSpPr>
          <p:nvPr/>
        </p:nvSpPr>
        <p:spPr bwMode="auto">
          <a:xfrm>
            <a:off x="6400800" y="36576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0" name="Oval 16"/>
          <p:cNvSpPr>
            <a:spLocks noChangeArrowheads="1"/>
          </p:cNvSpPr>
          <p:nvPr/>
        </p:nvSpPr>
        <p:spPr bwMode="auto">
          <a:xfrm>
            <a:off x="3222625" y="604202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1" name="Oval 17"/>
          <p:cNvSpPr>
            <a:spLocks noChangeArrowheads="1"/>
          </p:cNvSpPr>
          <p:nvPr/>
        </p:nvSpPr>
        <p:spPr bwMode="auto">
          <a:xfrm>
            <a:off x="2841625" y="5584825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2" name="Oval 18"/>
          <p:cNvSpPr>
            <a:spLocks noChangeArrowheads="1"/>
          </p:cNvSpPr>
          <p:nvPr/>
        </p:nvSpPr>
        <p:spPr bwMode="auto">
          <a:xfrm>
            <a:off x="3603625" y="5584825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3" name="Oval 19"/>
          <p:cNvSpPr>
            <a:spLocks noChangeArrowheads="1"/>
          </p:cNvSpPr>
          <p:nvPr/>
        </p:nvSpPr>
        <p:spPr bwMode="auto">
          <a:xfrm>
            <a:off x="3222625" y="520382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4" name="Oval 20"/>
          <p:cNvSpPr>
            <a:spLocks noChangeArrowheads="1"/>
          </p:cNvSpPr>
          <p:nvPr/>
        </p:nvSpPr>
        <p:spPr bwMode="auto">
          <a:xfrm>
            <a:off x="6019800" y="49530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5" name="Oval 21"/>
          <p:cNvSpPr>
            <a:spLocks noChangeArrowheads="1"/>
          </p:cNvSpPr>
          <p:nvPr/>
        </p:nvSpPr>
        <p:spPr bwMode="auto">
          <a:xfrm>
            <a:off x="7620000" y="60960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6" name="Oval 22"/>
          <p:cNvSpPr>
            <a:spLocks noChangeArrowheads="1"/>
          </p:cNvSpPr>
          <p:nvPr/>
        </p:nvSpPr>
        <p:spPr bwMode="auto">
          <a:xfrm>
            <a:off x="8153400" y="55626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7" name="Oval 23"/>
          <p:cNvSpPr>
            <a:spLocks noChangeArrowheads="1"/>
          </p:cNvSpPr>
          <p:nvPr/>
        </p:nvSpPr>
        <p:spPr bwMode="auto">
          <a:xfrm>
            <a:off x="6934200" y="55626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8" name="Oval 24"/>
          <p:cNvSpPr>
            <a:spLocks noChangeArrowheads="1"/>
          </p:cNvSpPr>
          <p:nvPr/>
        </p:nvSpPr>
        <p:spPr bwMode="auto">
          <a:xfrm>
            <a:off x="7924800" y="50292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6169" name="AutoShape 25"/>
          <p:cNvCxnSpPr>
            <a:cxnSpLocks noChangeShapeType="1"/>
            <a:stCxn id="6150" idx="5"/>
            <a:endCxn id="6148" idx="1"/>
          </p:cNvCxnSpPr>
          <p:nvPr/>
        </p:nvCxnSpPr>
        <p:spPr bwMode="auto">
          <a:xfrm>
            <a:off x="968375" y="4016375"/>
            <a:ext cx="577850" cy="654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70" name="AutoShape 26"/>
          <p:cNvCxnSpPr>
            <a:cxnSpLocks noChangeShapeType="1"/>
            <a:stCxn id="6148" idx="7"/>
            <a:endCxn id="6151" idx="3"/>
          </p:cNvCxnSpPr>
          <p:nvPr/>
        </p:nvCxnSpPr>
        <p:spPr bwMode="auto">
          <a:xfrm flipV="1">
            <a:off x="1654175" y="4016375"/>
            <a:ext cx="654050" cy="654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71" name="AutoShape 27"/>
          <p:cNvCxnSpPr>
            <a:cxnSpLocks noChangeShapeType="1"/>
            <a:stCxn id="6148" idx="4"/>
            <a:endCxn id="6149" idx="0"/>
          </p:cNvCxnSpPr>
          <p:nvPr/>
        </p:nvCxnSpPr>
        <p:spPr bwMode="auto">
          <a:xfrm>
            <a:off x="1600200" y="4800600"/>
            <a:ext cx="0" cy="914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72" name="AutoShape 28"/>
          <p:cNvCxnSpPr>
            <a:cxnSpLocks noChangeShapeType="1"/>
            <a:stCxn id="6155" idx="5"/>
            <a:endCxn id="6152" idx="1"/>
          </p:cNvCxnSpPr>
          <p:nvPr/>
        </p:nvCxnSpPr>
        <p:spPr bwMode="auto">
          <a:xfrm>
            <a:off x="3254375" y="3635375"/>
            <a:ext cx="958850" cy="425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73" name="AutoShape 29"/>
          <p:cNvCxnSpPr>
            <a:cxnSpLocks noChangeShapeType="1"/>
            <a:stCxn id="6152" idx="0"/>
            <a:endCxn id="6157" idx="4"/>
          </p:cNvCxnSpPr>
          <p:nvPr/>
        </p:nvCxnSpPr>
        <p:spPr bwMode="auto">
          <a:xfrm flipV="1">
            <a:off x="4267200" y="3810000"/>
            <a:ext cx="3048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74" name="AutoShape 30"/>
          <p:cNvCxnSpPr>
            <a:cxnSpLocks noChangeShapeType="1"/>
            <a:stCxn id="6153" idx="0"/>
            <a:endCxn id="6156" idx="4"/>
          </p:cNvCxnSpPr>
          <p:nvPr/>
        </p:nvCxnSpPr>
        <p:spPr bwMode="auto">
          <a:xfrm flipV="1">
            <a:off x="5181600" y="3657600"/>
            <a:ext cx="3810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75" name="AutoShape 31"/>
          <p:cNvCxnSpPr>
            <a:cxnSpLocks noChangeShapeType="1"/>
            <a:stCxn id="6157" idx="4"/>
            <a:endCxn id="6153" idx="0"/>
          </p:cNvCxnSpPr>
          <p:nvPr/>
        </p:nvCxnSpPr>
        <p:spPr bwMode="auto">
          <a:xfrm>
            <a:off x="4572000" y="3810000"/>
            <a:ext cx="6096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76" name="AutoShape 32"/>
          <p:cNvCxnSpPr>
            <a:cxnSpLocks noChangeShapeType="1"/>
            <a:stCxn id="6153" idx="7"/>
            <a:endCxn id="6159" idx="3"/>
          </p:cNvCxnSpPr>
          <p:nvPr/>
        </p:nvCxnSpPr>
        <p:spPr bwMode="auto">
          <a:xfrm flipV="1">
            <a:off x="5235575" y="3787775"/>
            <a:ext cx="11874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77" name="AutoShape 33"/>
          <p:cNvCxnSpPr>
            <a:cxnSpLocks noChangeShapeType="1"/>
            <a:stCxn id="6159" idx="3"/>
            <a:endCxn id="6154" idx="7"/>
          </p:cNvCxnSpPr>
          <p:nvPr/>
        </p:nvCxnSpPr>
        <p:spPr bwMode="auto">
          <a:xfrm flipH="1">
            <a:off x="6149975" y="3787775"/>
            <a:ext cx="2730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78" name="AutoShape 34"/>
          <p:cNvCxnSpPr>
            <a:cxnSpLocks noChangeShapeType="1"/>
            <a:stCxn id="6158" idx="2"/>
            <a:endCxn id="6154" idx="6"/>
          </p:cNvCxnSpPr>
          <p:nvPr/>
        </p:nvCxnSpPr>
        <p:spPr bwMode="auto">
          <a:xfrm flipH="1" flipV="1">
            <a:off x="6172200" y="4114800"/>
            <a:ext cx="4572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79" name="AutoShape 35"/>
          <p:cNvCxnSpPr>
            <a:cxnSpLocks noChangeShapeType="1"/>
            <a:stCxn id="6164" idx="7"/>
            <a:endCxn id="6154" idx="3"/>
          </p:cNvCxnSpPr>
          <p:nvPr/>
        </p:nvCxnSpPr>
        <p:spPr bwMode="auto">
          <a:xfrm flipH="1" flipV="1">
            <a:off x="6042025" y="4168775"/>
            <a:ext cx="107950" cy="806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80" name="AutoShape 36"/>
          <p:cNvCxnSpPr>
            <a:cxnSpLocks noChangeShapeType="1"/>
            <a:stCxn id="6164" idx="1"/>
            <a:endCxn id="6152" idx="5"/>
          </p:cNvCxnSpPr>
          <p:nvPr/>
        </p:nvCxnSpPr>
        <p:spPr bwMode="auto">
          <a:xfrm flipH="1" flipV="1">
            <a:off x="4321175" y="4168775"/>
            <a:ext cx="1720850" cy="806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81" name="AutoShape 37"/>
          <p:cNvCxnSpPr>
            <a:cxnSpLocks noChangeShapeType="1"/>
            <a:stCxn id="6163" idx="1"/>
            <a:endCxn id="6190" idx="5"/>
          </p:cNvCxnSpPr>
          <p:nvPr/>
        </p:nvCxnSpPr>
        <p:spPr bwMode="auto">
          <a:xfrm flipH="1" flipV="1">
            <a:off x="2743200" y="4648200"/>
            <a:ext cx="501650" cy="577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82" name="AutoShape 38"/>
          <p:cNvCxnSpPr>
            <a:cxnSpLocks noChangeShapeType="1"/>
            <a:stCxn id="6163" idx="5"/>
            <a:endCxn id="6162" idx="1"/>
          </p:cNvCxnSpPr>
          <p:nvPr/>
        </p:nvCxnSpPr>
        <p:spPr bwMode="auto">
          <a:xfrm>
            <a:off x="3352800" y="5334000"/>
            <a:ext cx="2730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83" name="AutoShape 39"/>
          <p:cNvCxnSpPr>
            <a:cxnSpLocks noChangeShapeType="1"/>
            <a:stCxn id="6161" idx="7"/>
            <a:endCxn id="6163" idx="3"/>
          </p:cNvCxnSpPr>
          <p:nvPr/>
        </p:nvCxnSpPr>
        <p:spPr bwMode="auto">
          <a:xfrm flipV="1">
            <a:off x="2971800" y="5334000"/>
            <a:ext cx="2730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84" name="AutoShape 40"/>
          <p:cNvCxnSpPr>
            <a:cxnSpLocks noChangeShapeType="1"/>
            <a:stCxn id="6161" idx="5"/>
            <a:endCxn id="6160" idx="1"/>
          </p:cNvCxnSpPr>
          <p:nvPr/>
        </p:nvCxnSpPr>
        <p:spPr bwMode="auto">
          <a:xfrm>
            <a:off x="2971800" y="5715000"/>
            <a:ext cx="273050" cy="349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85" name="AutoShape 41"/>
          <p:cNvCxnSpPr>
            <a:cxnSpLocks noChangeShapeType="1"/>
            <a:stCxn id="6160" idx="7"/>
            <a:endCxn id="6162" idx="3"/>
          </p:cNvCxnSpPr>
          <p:nvPr/>
        </p:nvCxnSpPr>
        <p:spPr bwMode="auto">
          <a:xfrm flipV="1">
            <a:off x="3352800" y="5715000"/>
            <a:ext cx="273050" cy="349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86" name="AutoShape 42"/>
          <p:cNvCxnSpPr>
            <a:cxnSpLocks noChangeShapeType="1"/>
            <a:stCxn id="6167" idx="5"/>
            <a:endCxn id="6165" idx="1"/>
          </p:cNvCxnSpPr>
          <p:nvPr/>
        </p:nvCxnSpPr>
        <p:spPr bwMode="auto">
          <a:xfrm>
            <a:off x="7064375" y="5692775"/>
            <a:ext cx="577850" cy="425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87" name="AutoShape 43"/>
          <p:cNvCxnSpPr>
            <a:cxnSpLocks noChangeShapeType="1"/>
            <a:stCxn id="6165" idx="7"/>
            <a:endCxn id="6166" idx="3"/>
          </p:cNvCxnSpPr>
          <p:nvPr/>
        </p:nvCxnSpPr>
        <p:spPr bwMode="auto">
          <a:xfrm flipV="1">
            <a:off x="7750175" y="5692775"/>
            <a:ext cx="425450" cy="425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88" name="AutoShape 44"/>
          <p:cNvCxnSpPr>
            <a:cxnSpLocks noChangeShapeType="1"/>
            <a:stCxn id="6168" idx="5"/>
            <a:endCxn id="6166" idx="0"/>
          </p:cNvCxnSpPr>
          <p:nvPr/>
        </p:nvCxnSpPr>
        <p:spPr bwMode="auto">
          <a:xfrm>
            <a:off x="8054975" y="5159375"/>
            <a:ext cx="174625" cy="403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89" name="AutoShape 45"/>
          <p:cNvCxnSpPr>
            <a:cxnSpLocks noChangeShapeType="1"/>
            <a:stCxn id="6167" idx="6"/>
            <a:endCxn id="6168" idx="3"/>
          </p:cNvCxnSpPr>
          <p:nvPr/>
        </p:nvCxnSpPr>
        <p:spPr bwMode="auto">
          <a:xfrm flipV="1">
            <a:off x="7086600" y="5159375"/>
            <a:ext cx="860425" cy="479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6190" name="Oval 46"/>
          <p:cNvSpPr>
            <a:spLocks noChangeArrowheads="1"/>
          </p:cNvSpPr>
          <p:nvPr/>
        </p:nvSpPr>
        <p:spPr bwMode="auto">
          <a:xfrm>
            <a:off x="2613025" y="4518025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1127125" y="2632075"/>
            <a:ext cx="26997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9900"/>
                </a:solidFill>
                <a:latin typeface="Times New Roman" pitchFamily="18" charset="0"/>
              </a:rPr>
              <a:t>Machines</a:t>
            </a:r>
            <a:r>
              <a:rPr lang="ru-RU" sz="2400" b="1" dirty="0" smtClean="0">
                <a:solidFill>
                  <a:srgbClr val="FF9900"/>
                </a:solidFill>
                <a:latin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</a:rPr>
              <a:t>and</a:t>
            </a:r>
            <a:r>
              <a:rPr lang="ru-RU" sz="2400" b="1" dirty="0" smtClean="0">
                <a:latin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Jobs</a:t>
            </a:r>
            <a:endParaRPr lang="ru-RU" sz="2400" b="1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6192" name="Oval 48"/>
          <p:cNvSpPr>
            <a:spLocks noChangeArrowheads="1"/>
          </p:cNvSpPr>
          <p:nvPr/>
        </p:nvSpPr>
        <p:spPr bwMode="auto">
          <a:xfrm>
            <a:off x="7239000" y="46482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6193" name="AutoShape 49"/>
          <p:cNvCxnSpPr>
            <a:cxnSpLocks noChangeShapeType="1"/>
            <a:stCxn id="6192" idx="2"/>
            <a:endCxn id="6158" idx="5"/>
          </p:cNvCxnSpPr>
          <p:nvPr/>
        </p:nvCxnSpPr>
        <p:spPr bwMode="auto">
          <a:xfrm flipH="1" flipV="1">
            <a:off x="6759575" y="4473575"/>
            <a:ext cx="479425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i="1" dirty="0" smtClean="0"/>
              <a:t>F </a:t>
            </a:r>
            <a:r>
              <a:rPr lang="en-US" sz="4000" dirty="0" smtClean="0">
                <a:sym typeface="Symbol" pitchFamily="18" charset="2"/>
              </a:rPr>
              <a:t> </a:t>
            </a:r>
            <a:r>
              <a:rPr lang="en-US" sz="4000" i="1" dirty="0" smtClean="0">
                <a:sym typeface="Symbol" pitchFamily="18" charset="2"/>
              </a:rPr>
              <a:t>J, </a:t>
            </a:r>
            <a:r>
              <a:rPr lang="en-US" sz="4000" i="1" dirty="0" smtClean="0"/>
              <a:t>F</a:t>
            </a:r>
            <a:r>
              <a:rPr lang="ru-RU" sz="4000" i="1" dirty="0" smtClean="0"/>
              <a:t> </a:t>
            </a:r>
            <a:r>
              <a:rPr lang="en-US" sz="4000" dirty="0" smtClean="0"/>
              <a:t>is the set of jobs that are fractionally set in </a:t>
            </a:r>
            <a:r>
              <a:rPr lang="en-US" sz="4000" b="1" i="1" dirty="0" smtClean="0"/>
              <a:t>x</a:t>
            </a:r>
            <a:endParaRPr lang="en-US" sz="4000" b="1" i="1" dirty="0" smtClean="0"/>
          </a:p>
        </p:txBody>
      </p:sp>
      <p:graphicFrame>
        <p:nvGraphicFramePr>
          <p:cNvPr id="7170" name="Object 3"/>
          <p:cNvGraphicFramePr>
            <a:graphicFrameLocks noChangeAspect="1"/>
          </p:cNvGraphicFramePr>
          <p:nvPr/>
        </p:nvGraphicFramePr>
        <p:xfrm>
          <a:off x="531813" y="1828800"/>
          <a:ext cx="7164387" cy="709613"/>
        </p:xfrm>
        <a:graphic>
          <a:graphicData uri="http://schemas.openxmlformats.org/presentationml/2006/ole">
            <p:oleObj spid="_x0000_s7170" name="Формула" r:id="rId3" imgW="2438280" imgH="241200" progId="Equation.3">
              <p:embed/>
            </p:oleObj>
          </a:graphicData>
        </a:graphic>
      </p:graphicFrame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1524000" y="46482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4191000" y="40386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5105400" y="40386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6019800" y="40386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4495800" y="36576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6400800" y="36576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3222625" y="604202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2841625" y="5584825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3603625" y="5584825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3222625" y="520382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2" name="Oval 14"/>
          <p:cNvSpPr>
            <a:spLocks noChangeArrowheads="1"/>
          </p:cNvSpPr>
          <p:nvPr/>
        </p:nvSpPr>
        <p:spPr bwMode="auto">
          <a:xfrm>
            <a:off x="6019800" y="49530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3" name="Oval 15"/>
          <p:cNvSpPr>
            <a:spLocks noChangeArrowheads="1"/>
          </p:cNvSpPr>
          <p:nvPr/>
        </p:nvSpPr>
        <p:spPr bwMode="auto">
          <a:xfrm>
            <a:off x="7620000" y="60960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4" name="Oval 16"/>
          <p:cNvSpPr>
            <a:spLocks noChangeArrowheads="1"/>
          </p:cNvSpPr>
          <p:nvPr/>
        </p:nvSpPr>
        <p:spPr bwMode="auto">
          <a:xfrm>
            <a:off x="8153400" y="55626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5" name="Oval 17"/>
          <p:cNvSpPr>
            <a:spLocks noChangeArrowheads="1"/>
          </p:cNvSpPr>
          <p:nvPr/>
        </p:nvSpPr>
        <p:spPr bwMode="auto">
          <a:xfrm>
            <a:off x="6934200" y="55626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6" name="Oval 18"/>
          <p:cNvSpPr>
            <a:spLocks noChangeArrowheads="1"/>
          </p:cNvSpPr>
          <p:nvPr/>
        </p:nvSpPr>
        <p:spPr bwMode="auto">
          <a:xfrm>
            <a:off x="7924800" y="50292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187" name="AutoShape 19"/>
          <p:cNvCxnSpPr>
            <a:cxnSpLocks noChangeShapeType="1"/>
            <a:stCxn id="7173" idx="0"/>
            <a:endCxn id="7176" idx="4"/>
          </p:cNvCxnSpPr>
          <p:nvPr/>
        </p:nvCxnSpPr>
        <p:spPr bwMode="auto">
          <a:xfrm flipV="1">
            <a:off x="4267200" y="3810000"/>
            <a:ext cx="3048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88" name="AutoShape 20"/>
          <p:cNvCxnSpPr>
            <a:cxnSpLocks noChangeShapeType="1"/>
            <a:stCxn id="7176" idx="4"/>
            <a:endCxn id="7174" idx="0"/>
          </p:cNvCxnSpPr>
          <p:nvPr/>
        </p:nvCxnSpPr>
        <p:spPr bwMode="auto">
          <a:xfrm>
            <a:off x="4572000" y="3810000"/>
            <a:ext cx="6096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89" name="AutoShape 21"/>
          <p:cNvCxnSpPr>
            <a:cxnSpLocks noChangeShapeType="1"/>
            <a:stCxn id="7174" idx="7"/>
            <a:endCxn id="7177" idx="3"/>
          </p:cNvCxnSpPr>
          <p:nvPr/>
        </p:nvCxnSpPr>
        <p:spPr bwMode="auto">
          <a:xfrm flipV="1">
            <a:off x="5235575" y="3787775"/>
            <a:ext cx="11874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0" name="AutoShape 22"/>
          <p:cNvCxnSpPr>
            <a:cxnSpLocks noChangeShapeType="1"/>
            <a:stCxn id="7177" idx="3"/>
            <a:endCxn id="7175" idx="7"/>
          </p:cNvCxnSpPr>
          <p:nvPr/>
        </p:nvCxnSpPr>
        <p:spPr bwMode="auto">
          <a:xfrm flipH="1">
            <a:off x="6149975" y="3787775"/>
            <a:ext cx="2730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1" name="AutoShape 23"/>
          <p:cNvCxnSpPr>
            <a:cxnSpLocks noChangeShapeType="1"/>
            <a:stCxn id="7182" idx="7"/>
            <a:endCxn id="7175" idx="3"/>
          </p:cNvCxnSpPr>
          <p:nvPr/>
        </p:nvCxnSpPr>
        <p:spPr bwMode="auto">
          <a:xfrm flipH="1" flipV="1">
            <a:off x="6042025" y="4168775"/>
            <a:ext cx="107950" cy="806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2" name="AutoShape 24"/>
          <p:cNvCxnSpPr>
            <a:cxnSpLocks noChangeShapeType="1"/>
            <a:stCxn id="7182" idx="1"/>
            <a:endCxn id="7173" idx="5"/>
          </p:cNvCxnSpPr>
          <p:nvPr/>
        </p:nvCxnSpPr>
        <p:spPr bwMode="auto">
          <a:xfrm flipH="1" flipV="1">
            <a:off x="4321175" y="4168775"/>
            <a:ext cx="1720850" cy="806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3" name="AutoShape 25"/>
          <p:cNvCxnSpPr>
            <a:cxnSpLocks noChangeShapeType="1"/>
            <a:stCxn id="7181" idx="1"/>
            <a:endCxn id="7202" idx="5"/>
          </p:cNvCxnSpPr>
          <p:nvPr/>
        </p:nvCxnSpPr>
        <p:spPr bwMode="auto">
          <a:xfrm flipH="1" flipV="1">
            <a:off x="2743200" y="4648200"/>
            <a:ext cx="501650" cy="577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4" name="AutoShape 26"/>
          <p:cNvCxnSpPr>
            <a:cxnSpLocks noChangeShapeType="1"/>
            <a:stCxn id="7181" idx="5"/>
            <a:endCxn id="7180" idx="1"/>
          </p:cNvCxnSpPr>
          <p:nvPr/>
        </p:nvCxnSpPr>
        <p:spPr bwMode="auto">
          <a:xfrm>
            <a:off x="3352800" y="5334000"/>
            <a:ext cx="2730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5" name="AutoShape 27"/>
          <p:cNvCxnSpPr>
            <a:cxnSpLocks noChangeShapeType="1"/>
            <a:stCxn id="7179" idx="7"/>
            <a:endCxn id="7181" idx="3"/>
          </p:cNvCxnSpPr>
          <p:nvPr/>
        </p:nvCxnSpPr>
        <p:spPr bwMode="auto">
          <a:xfrm flipV="1">
            <a:off x="2971800" y="5334000"/>
            <a:ext cx="2730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6" name="AutoShape 28"/>
          <p:cNvCxnSpPr>
            <a:cxnSpLocks noChangeShapeType="1"/>
            <a:stCxn id="7179" idx="5"/>
            <a:endCxn id="7178" idx="1"/>
          </p:cNvCxnSpPr>
          <p:nvPr/>
        </p:nvCxnSpPr>
        <p:spPr bwMode="auto">
          <a:xfrm>
            <a:off x="2971800" y="5715000"/>
            <a:ext cx="273050" cy="349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7" name="AutoShape 29"/>
          <p:cNvCxnSpPr>
            <a:cxnSpLocks noChangeShapeType="1"/>
            <a:stCxn id="7178" idx="7"/>
            <a:endCxn id="7180" idx="3"/>
          </p:cNvCxnSpPr>
          <p:nvPr/>
        </p:nvCxnSpPr>
        <p:spPr bwMode="auto">
          <a:xfrm flipV="1">
            <a:off x="3352800" y="5715000"/>
            <a:ext cx="273050" cy="349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8" name="AutoShape 30"/>
          <p:cNvCxnSpPr>
            <a:cxnSpLocks noChangeShapeType="1"/>
            <a:stCxn id="7185" idx="5"/>
            <a:endCxn id="7183" idx="1"/>
          </p:cNvCxnSpPr>
          <p:nvPr/>
        </p:nvCxnSpPr>
        <p:spPr bwMode="auto">
          <a:xfrm>
            <a:off x="7064375" y="5692775"/>
            <a:ext cx="577850" cy="425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9" name="AutoShape 31"/>
          <p:cNvCxnSpPr>
            <a:cxnSpLocks noChangeShapeType="1"/>
            <a:stCxn id="7183" idx="7"/>
            <a:endCxn id="7184" idx="3"/>
          </p:cNvCxnSpPr>
          <p:nvPr/>
        </p:nvCxnSpPr>
        <p:spPr bwMode="auto">
          <a:xfrm flipV="1">
            <a:off x="7750175" y="5692775"/>
            <a:ext cx="425450" cy="425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200" name="AutoShape 32"/>
          <p:cNvCxnSpPr>
            <a:cxnSpLocks noChangeShapeType="1"/>
            <a:stCxn id="7186" idx="5"/>
            <a:endCxn id="7184" idx="0"/>
          </p:cNvCxnSpPr>
          <p:nvPr/>
        </p:nvCxnSpPr>
        <p:spPr bwMode="auto">
          <a:xfrm>
            <a:off x="8054975" y="5159375"/>
            <a:ext cx="174625" cy="403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201" name="AutoShape 33"/>
          <p:cNvCxnSpPr>
            <a:cxnSpLocks noChangeShapeType="1"/>
            <a:stCxn id="7185" idx="6"/>
            <a:endCxn id="7186" idx="3"/>
          </p:cNvCxnSpPr>
          <p:nvPr/>
        </p:nvCxnSpPr>
        <p:spPr bwMode="auto">
          <a:xfrm flipV="1">
            <a:off x="7086600" y="5159375"/>
            <a:ext cx="860425" cy="479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13025" y="4518025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1127125" y="2632075"/>
            <a:ext cx="26997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9900"/>
                </a:solidFill>
                <a:latin typeface="Times New Roman" pitchFamily="18" charset="0"/>
              </a:rPr>
              <a:t>Machines</a:t>
            </a:r>
            <a:r>
              <a:rPr lang="ru-RU" sz="2400" b="1" dirty="0" smtClean="0">
                <a:solidFill>
                  <a:srgbClr val="FF9900"/>
                </a:solidFill>
                <a:latin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</a:rPr>
              <a:t>and</a:t>
            </a:r>
            <a:r>
              <a:rPr lang="ru-RU" sz="2400" b="1" dirty="0" smtClean="0">
                <a:latin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Jobs</a:t>
            </a:r>
            <a:endParaRPr lang="ru-RU" sz="2400" b="1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>
            <a:off x="6629400" y="43434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205" name="AutoShape 37"/>
          <p:cNvCxnSpPr>
            <a:cxnSpLocks noChangeShapeType="1"/>
            <a:stCxn id="7204" idx="2"/>
          </p:cNvCxnSpPr>
          <p:nvPr/>
        </p:nvCxnSpPr>
        <p:spPr bwMode="auto">
          <a:xfrm flipH="1" flipV="1">
            <a:off x="6172200" y="4114800"/>
            <a:ext cx="4572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7206" name="Oval 38"/>
          <p:cNvSpPr>
            <a:spLocks noChangeArrowheads="1"/>
          </p:cNvSpPr>
          <p:nvPr/>
        </p:nvSpPr>
        <p:spPr bwMode="auto">
          <a:xfrm>
            <a:off x="7239000" y="46482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207" name="AutoShape 39"/>
          <p:cNvCxnSpPr>
            <a:cxnSpLocks noChangeShapeType="1"/>
            <a:stCxn id="7206" idx="2"/>
            <a:endCxn id="7204" idx="5"/>
          </p:cNvCxnSpPr>
          <p:nvPr/>
        </p:nvCxnSpPr>
        <p:spPr bwMode="auto">
          <a:xfrm flipH="1" flipV="1">
            <a:off x="6759575" y="4473575"/>
            <a:ext cx="479425" cy="250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Matching</a:t>
            </a:r>
            <a:endParaRPr lang="ru-RU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   </a:t>
            </a:r>
            <a:r>
              <a:rPr lang="en-US" dirty="0" smtClean="0"/>
              <a:t>A matching in</a:t>
            </a:r>
            <a:r>
              <a:rPr lang="ru-RU" dirty="0" smtClean="0"/>
              <a:t> </a:t>
            </a:r>
            <a:r>
              <a:rPr lang="en-US" i="1" dirty="0" smtClean="0"/>
              <a:t>H</a:t>
            </a:r>
            <a:r>
              <a:rPr lang="en-US" dirty="0" smtClean="0"/>
              <a:t> </a:t>
            </a:r>
            <a:r>
              <a:rPr lang="en-US" dirty="0" smtClean="0"/>
              <a:t>will be called a </a:t>
            </a:r>
            <a:r>
              <a:rPr lang="en-US" b="1" i="1" dirty="0" smtClean="0"/>
              <a:t>perfect matching</a:t>
            </a:r>
            <a:r>
              <a:rPr lang="ru-RU" dirty="0" smtClean="0"/>
              <a:t> </a:t>
            </a:r>
            <a:r>
              <a:rPr lang="en-US" dirty="0" smtClean="0"/>
              <a:t>if  it matches every job</a:t>
            </a:r>
            <a:r>
              <a:rPr lang="ru-RU" dirty="0" smtClean="0"/>
              <a:t> </a:t>
            </a:r>
            <a:r>
              <a:rPr lang="en-US" sz="3600" i="1" dirty="0" err="1" smtClean="0"/>
              <a:t>J</a:t>
            </a:r>
            <a:r>
              <a:rPr lang="en-US" sz="3600" i="1" baseline="-25000" dirty="0" err="1" smtClean="0"/>
              <a:t>i</a:t>
            </a:r>
            <a:r>
              <a:rPr lang="en-US" sz="3600" dirty="0" err="1" smtClean="0">
                <a:sym typeface="Symbol" pitchFamily="18" charset="2"/>
              </a:rPr>
              <a:t></a:t>
            </a:r>
            <a:r>
              <a:rPr lang="en-US" sz="3600" i="1" dirty="0" err="1" smtClean="0">
                <a:sym typeface="Symbol" pitchFamily="18" charset="2"/>
              </a:rPr>
              <a:t>F</a:t>
            </a:r>
            <a:r>
              <a:rPr lang="ru-RU" sz="3600" dirty="0" smtClean="0">
                <a:sym typeface="Symbol" pitchFamily="18" charset="2"/>
              </a:rPr>
              <a:t>.</a:t>
            </a:r>
            <a:endParaRPr lang="en-US" sz="3600" dirty="0" smtClean="0">
              <a:sym typeface="Symbol" pitchFamily="18" charset="2"/>
            </a:endParaRPr>
          </a:p>
          <a:p>
            <a:pPr eaLnBrk="1" hangingPunct="1">
              <a:buFontTx/>
              <a:buNone/>
            </a:pPr>
            <a:endParaRPr lang="en-US" sz="3600" baseline="-25000" dirty="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Binary search</a:t>
            </a:r>
            <a:endParaRPr lang="ru-RU" dirty="0" smtClean="0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   </a:t>
            </a:r>
            <a:r>
              <a:rPr lang="en-US" dirty="0" smtClean="0"/>
              <a:t>The algorithm starts by computing the range in which it finds the right value of </a:t>
            </a:r>
            <a:r>
              <a:rPr lang="en-US" i="1" dirty="0" smtClean="0"/>
              <a:t>T</a:t>
            </a:r>
            <a:r>
              <a:rPr lang="ru-RU" dirty="0" smtClean="0"/>
              <a:t>. </a:t>
            </a:r>
            <a:r>
              <a:rPr lang="en-US" dirty="0" smtClean="0"/>
              <a:t>For this, it constructs the greedy schedule, in which each job is assigned to the machine on which it has the smallest processing time.  Let</a:t>
            </a:r>
            <a:r>
              <a:rPr lang="ru-RU" dirty="0" smtClean="0"/>
              <a:t> </a:t>
            </a:r>
            <a:r>
              <a:rPr lang="el-GR" dirty="0" smtClean="0">
                <a:cs typeface="Times New Roman" pitchFamily="18" charset="0"/>
              </a:rPr>
              <a:t>α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be the makespan of this schedule. Then the range is</a:t>
            </a:r>
            <a:endParaRPr lang="ru-RU" sz="3600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sz="3600" dirty="0" smtClean="0">
                <a:cs typeface="Times New Roman" pitchFamily="18" charset="0"/>
              </a:rPr>
              <a:t>                  </a:t>
            </a:r>
            <a:r>
              <a:rPr lang="el-GR" sz="4000" dirty="0" smtClean="0">
                <a:solidFill>
                  <a:schemeClr val="hlink"/>
                </a:solidFill>
                <a:cs typeface="Times New Roman" pitchFamily="18" charset="0"/>
              </a:rPr>
              <a:t>α</a:t>
            </a:r>
            <a:r>
              <a:rPr lang="en-US" sz="4000" b="1" dirty="0" smtClean="0">
                <a:solidFill>
                  <a:schemeClr val="hlink"/>
                </a:solidFill>
                <a:cs typeface="Times New Roman" pitchFamily="18" charset="0"/>
              </a:rPr>
              <a:t>/</a:t>
            </a:r>
            <a:r>
              <a:rPr lang="en-US" sz="4000" i="1" dirty="0" smtClean="0">
                <a:solidFill>
                  <a:schemeClr val="hlink"/>
                </a:solidFill>
                <a:cs typeface="Times New Roman" pitchFamily="18" charset="0"/>
              </a:rPr>
              <a:t>m</a:t>
            </a:r>
            <a:r>
              <a:rPr lang="ru-RU" sz="4000" i="1" dirty="0" smtClean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ru-RU" sz="4000" dirty="0" smtClean="0">
                <a:solidFill>
                  <a:schemeClr val="hlink"/>
                </a:solidFill>
                <a:cs typeface="Times New Roman" pitchFamily="18" charset="0"/>
              </a:rPr>
              <a:t>≤ </a:t>
            </a:r>
            <a:r>
              <a:rPr lang="en-US" sz="4000" i="1" dirty="0" err="1" smtClean="0">
                <a:solidFill>
                  <a:schemeClr val="hlink"/>
                </a:solidFill>
              </a:rPr>
              <a:t>C</a:t>
            </a:r>
            <a:r>
              <a:rPr lang="en-US" sz="4000" baseline="-25000" dirty="0" err="1" smtClean="0">
                <a:solidFill>
                  <a:schemeClr val="hlink"/>
                </a:solidFill>
              </a:rPr>
              <a:t>max</a:t>
            </a:r>
            <a:r>
              <a:rPr lang="ru-RU" sz="4000" dirty="0" smtClean="0">
                <a:solidFill>
                  <a:schemeClr val="hlink"/>
                </a:solidFill>
              </a:rPr>
              <a:t>(</a:t>
            </a:r>
            <a:r>
              <a:rPr lang="el-GR" sz="4000" dirty="0" smtClean="0">
                <a:solidFill>
                  <a:schemeClr val="hlink"/>
                </a:solidFill>
                <a:cs typeface="Times New Roman" pitchFamily="18" charset="0"/>
              </a:rPr>
              <a:t>σ</a:t>
            </a:r>
            <a:r>
              <a:rPr lang="ru-RU" sz="4000" dirty="0" smtClean="0">
                <a:solidFill>
                  <a:schemeClr val="hlink"/>
                </a:solidFill>
                <a:cs typeface="Times New Roman" pitchFamily="18" charset="0"/>
              </a:rPr>
              <a:t>*</a:t>
            </a:r>
            <a:r>
              <a:rPr lang="ru-RU" sz="4000" dirty="0" smtClean="0">
                <a:solidFill>
                  <a:schemeClr val="hlink"/>
                </a:solidFill>
              </a:rPr>
              <a:t>)</a:t>
            </a:r>
            <a:r>
              <a:rPr lang="ru-RU" sz="4000" dirty="0" smtClean="0">
                <a:solidFill>
                  <a:schemeClr val="hlink"/>
                </a:solidFill>
                <a:cs typeface="Times New Roman" pitchFamily="18" charset="0"/>
              </a:rPr>
              <a:t> ≤ </a:t>
            </a:r>
            <a:r>
              <a:rPr lang="el-GR" sz="4000" dirty="0" smtClean="0">
                <a:solidFill>
                  <a:schemeClr val="hlink"/>
                </a:solidFill>
                <a:cs typeface="Times New Roman" pitchFamily="18" charset="0"/>
              </a:rPr>
              <a:t>α</a:t>
            </a:r>
            <a:r>
              <a:rPr lang="en-US" sz="4000" dirty="0" smtClean="0">
                <a:solidFill>
                  <a:schemeClr val="hlink"/>
                </a:solidFill>
                <a:cs typeface="Times New Roman" pitchFamily="18" charset="0"/>
              </a:rPr>
              <a:t>.</a:t>
            </a:r>
            <a:endParaRPr lang="ru-RU" sz="4000" dirty="0" smtClean="0">
              <a:solidFill>
                <a:schemeClr val="hlink"/>
              </a:solidFill>
              <a:cs typeface="Times New Roman" pitchFamily="18" charset="0"/>
            </a:endParaRPr>
          </a:p>
          <a:p>
            <a:pPr eaLnBrk="1" hangingPunct="1"/>
            <a:endParaRPr lang="el-GR" sz="4000" dirty="0" smtClean="0">
              <a:solidFill>
                <a:schemeClr val="hlink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Algorithm</a:t>
            </a:r>
            <a:r>
              <a:rPr lang="ru-RU" sz="4000" dirty="0" smtClean="0"/>
              <a:t> </a:t>
            </a:r>
            <a:r>
              <a:rPr lang="en-US" sz="4000" dirty="0" smtClean="0"/>
              <a:t>LST (</a:t>
            </a:r>
            <a:r>
              <a:rPr lang="en-US" sz="4000" dirty="0" err="1" smtClean="0"/>
              <a:t>Lenstra</a:t>
            </a:r>
            <a:r>
              <a:rPr lang="en-US" sz="4000" dirty="0" smtClean="0"/>
              <a:t>, </a:t>
            </a:r>
            <a:r>
              <a:rPr lang="en-US" sz="4000" dirty="0" err="1" smtClean="0"/>
              <a:t>Shmoys</a:t>
            </a:r>
            <a:r>
              <a:rPr lang="en-US" sz="4000" dirty="0" smtClean="0"/>
              <a:t>, </a:t>
            </a:r>
            <a:r>
              <a:rPr lang="en-US" sz="4000" dirty="0" err="1" smtClean="0"/>
              <a:t>Tardosh</a:t>
            </a:r>
            <a:r>
              <a:rPr lang="en-US" sz="4000" dirty="0" smtClean="0"/>
              <a:t> 1990)</a:t>
            </a:r>
            <a:endParaRPr lang="ru-RU" sz="4000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/>
              <a:t>Input </a:t>
            </a:r>
            <a:r>
              <a:rPr lang="en-US" sz="2800" dirty="0" smtClean="0"/>
              <a:t>(</a:t>
            </a:r>
            <a:r>
              <a:rPr lang="ru-RU" sz="2800" dirty="0" smtClean="0"/>
              <a:t> </a:t>
            </a:r>
            <a:r>
              <a:rPr lang="en-US" sz="2800" i="1" dirty="0" smtClean="0"/>
              <a:t>J</a:t>
            </a:r>
            <a:r>
              <a:rPr lang="en-US" sz="2800" dirty="0" smtClean="0"/>
              <a:t>={1,..., </a:t>
            </a:r>
            <a:r>
              <a:rPr lang="en-US" sz="2800" i="1" dirty="0" smtClean="0"/>
              <a:t>n</a:t>
            </a:r>
            <a:r>
              <a:rPr lang="en-US" sz="2800" dirty="0" smtClean="0"/>
              <a:t>}</a:t>
            </a:r>
            <a:r>
              <a:rPr lang="ru-RU" sz="2800" dirty="0" smtClean="0"/>
              <a:t>,</a:t>
            </a:r>
            <a:r>
              <a:rPr lang="en-US" sz="2800" dirty="0" smtClean="0">
                <a:ea typeface="MS Mincho" pitchFamily="49" charset="-128"/>
                <a:sym typeface="Symbol" pitchFamily="18" charset="2"/>
              </a:rPr>
              <a:t> </a:t>
            </a:r>
            <a:r>
              <a:rPr lang="en-US" sz="2800" b="1" i="1" dirty="0" smtClean="0"/>
              <a:t>M</a:t>
            </a:r>
            <a:r>
              <a:rPr lang="en-US" sz="2800" dirty="0" smtClean="0"/>
              <a:t>={</a:t>
            </a:r>
            <a:r>
              <a:rPr lang="en-US" sz="2800" i="1" dirty="0" smtClean="0"/>
              <a:t>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,..., </a:t>
            </a:r>
            <a:r>
              <a:rPr lang="en-US" sz="2800" i="1" dirty="0" smtClean="0"/>
              <a:t>M</a:t>
            </a:r>
            <a:r>
              <a:rPr lang="en-US" sz="2800" i="1" baseline="-25000" dirty="0" smtClean="0"/>
              <a:t>m</a:t>
            </a:r>
            <a:r>
              <a:rPr lang="en-US" sz="2800" dirty="0" smtClean="0"/>
              <a:t>}, </a:t>
            </a:r>
            <a:r>
              <a:rPr lang="en-US" sz="2800" i="1" dirty="0" smtClean="0"/>
              <a:t>p</a:t>
            </a:r>
            <a:r>
              <a:rPr lang="en-US" sz="2800" dirty="0" smtClean="0"/>
              <a:t>: </a:t>
            </a:r>
            <a:r>
              <a:rPr lang="en-US" sz="2800" i="1" dirty="0" smtClean="0"/>
              <a:t>J</a:t>
            </a:r>
            <a:r>
              <a:rPr lang="en-US" sz="2800" i="1" dirty="0" smtClean="0">
                <a:cs typeface="Times New Roman" pitchFamily="18" charset="0"/>
              </a:rPr>
              <a:t>×M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→ </a:t>
            </a:r>
            <a:r>
              <a:rPr lang="en-US" sz="2800" b="1" dirty="0" smtClean="0">
                <a:cs typeface="Times New Roman" pitchFamily="18" charset="0"/>
              </a:rPr>
              <a:t>Q</a:t>
            </a:r>
            <a:r>
              <a:rPr lang="en-US" sz="2800" b="1" baseline="30000" dirty="0" smtClean="0">
                <a:cs typeface="Times New Roman" pitchFamily="18" charset="0"/>
              </a:rPr>
              <a:t>+</a:t>
            </a:r>
            <a:r>
              <a:rPr lang="en-US" sz="2800" dirty="0" smtClean="0">
                <a:cs typeface="Times New Roman" pitchFamily="18" charset="0"/>
              </a:rPr>
              <a:t>)</a:t>
            </a:r>
            <a:r>
              <a:rPr lang="ru-RU" sz="2400" dirty="0" smtClean="0"/>
              <a:t>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By a binary search in the interval</a:t>
            </a:r>
            <a:r>
              <a:rPr lang="ru-RU" sz="2400" dirty="0" smtClean="0"/>
              <a:t> </a:t>
            </a:r>
            <a:r>
              <a:rPr lang="en-US" sz="2400" dirty="0" smtClean="0"/>
              <a:t>[</a:t>
            </a:r>
            <a:r>
              <a:rPr lang="el-GR" sz="2400" dirty="0" smtClean="0">
                <a:cs typeface="Times New Roman" pitchFamily="18" charset="0"/>
              </a:rPr>
              <a:t>α</a:t>
            </a:r>
            <a:r>
              <a:rPr lang="en-US" sz="2400" b="1" dirty="0" smtClean="0">
                <a:cs typeface="Times New Roman" pitchFamily="18" charset="0"/>
              </a:rPr>
              <a:t>/</a:t>
            </a:r>
            <a:r>
              <a:rPr lang="en-US" sz="2400" i="1" dirty="0" smtClean="0">
                <a:cs typeface="Times New Roman" pitchFamily="18" charset="0"/>
              </a:rPr>
              <a:t>m,</a:t>
            </a:r>
            <a:r>
              <a:rPr lang="el-GR" sz="2400" dirty="0" smtClean="0">
                <a:cs typeface="Times New Roman" pitchFamily="18" charset="0"/>
              </a:rPr>
              <a:t>α</a:t>
            </a:r>
            <a:r>
              <a:rPr lang="en-US" sz="2400" dirty="0" smtClean="0">
                <a:cs typeface="Times New Roman" pitchFamily="18" charset="0"/>
              </a:rPr>
              <a:t>], find the smallest value of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n-US" sz="2400" i="1" dirty="0" smtClean="0"/>
              <a:t>T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b="1" dirty="0" smtClean="0">
                <a:sym typeface="Symbol" pitchFamily="18" charset="2"/>
              </a:rPr>
              <a:t>Z</a:t>
            </a:r>
            <a:r>
              <a:rPr lang="en-US" sz="2400" b="1" baseline="30000" dirty="0" smtClean="0">
                <a:sym typeface="Symbol" pitchFamily="18" charset="2"/>
              </a:rPr>
              <a:t>+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for which LP</a:t>
            </a:r>
            <a:r>
              <a:rPr lang="ru-RU" sz="2400" dirty="0" smtClean="0"/>
              <a:t>(</a:t>
            </a:r>
            <a:r>
              <a:rPr lang="en-US" sz="2400" i="1" dirty="0" smtClean="0"/>
              <a:t>T</a:t>
            </a:r>
            <a:r>
              <a:rPr lang="ru-RU" sz="2400" dirty="0" smtClean="0"/>
              <a:t>) </a:t>
            </a:r>
            <a:r>
              <a:rPr lang="en-US" sz="2400" dirty="0" smtClean="0"/>
              <a:t>has a feasible solution</a:t>
            </a:r>
            <a:r>
              <a:rPr lang="ru-RU" sz="2400" dirty="0" smtClean="0"/>
              <a:t>.</a:t>
            </a:r>
            <a:r>
              <a:rPr lang="en-US" sz="2400" dirty="0" smtClean="0"/>
              <a:t> Let this value be</a:t>
            </a:r>
            <a:r>
              <a:rPr lang="ru-RU" sz="2400" dirty="0" smtClean="0"/>
              <a:t> </a:t>
            </a:r>
            <a:r>
              <a:rPr lang="en-US" sz="2400" i="1" dirty="0" smtClean="0"/>
              <a:t>T</a:t>
            </a:r>
            <a:r>
              <a:rPr lang="ru-RU" sz="2400" i="1" dirty="0" smtClean="0"/>
              <a:t>*</a:t>
            </a:r>
            <a:r>
              <a:rPr lang="ru-RU" sz="2400" dirty="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Find an extreme point solution, say</a:t>
            </a:r>
            <a:r>
              <a:rPr lang="ru-RU" sz="2400" dirty="0" smtClean="0"/>
              <a:t> </a:t>
            </a:r>
            <a:r>
              <a:rPr lang="en-US" sz="2400" b="1" i="1" dirty="0" smtClean="0"/>
              <a:t>x, </a:t>
            </a:r>
            <a:r>
              <a:rPr lang="en-US" sz="2400" dirty="0" smtClean="0"/>
              <a:t>to</a:t>
            </a:r>
            <a:r>
              <a:rPr lang="ru-RU" sz="2400" dirty="0" smtClean="0"/>
              <a:t> </a:t>
            </a:r>
            <a:r>
              <a:rPr lang="en-US" sz="2400" dirty="0" smtClean="0"/>
              <a:t>LP</a:t>
            </a:r>
            <a:r>
              <a:rPr lang="ru-RU" sz="2400" dirty="0" smtClean="0"/>
              <a:t>(</a:t>
            </a:r>
            <a:r>
              <a:rPr lang="en-US" sz="2400" i="1" dirty="0" smtClean="0"/>
              <a:t>T</a:t>
            </a:r>
            <a:r>
              <a:rPr lang="ru-RU" sz="2400" i="1" dirty="0" smtClean="0"/>
              <a:t>*</a:t>
            </a:r>
            <a:r>
              <a:rPr lang="ru-RU" sz="2400" dirty="0" smtClean="0"/>
              <a:t>) 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Assign all integrally set jobs to machines as in</a:t>
            </a:r>
            <a:r>
              <a:rPr lang="ru-RU" sz="2400" dirty="0" smtClean="0"/>
              <a:t> </a:t>
            </a:r>
            <a:r>
              <a:rPr lang="en-US" sz="2400" b="1" i="1" dirty="0" smtClean="0"/>
              <a:t>x</a:t>
            </a:r>
            <a:r>
              <a:rPr lang="ru-RU" sz="2400" dirty="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Construct graph </a:t>
            </a:r>
            <a:r>
              <a:rPr lang="en-US" sz="2400" i="1" dirty="0" smtClean="0"/>
              <a:t>H</a:t>
            </a:r>
            <a:r>
              <a:rPr lang="ru-RU" sz="2400" dirty="0" smtClean="0"/>
              <a:t> </a:t>
            </a:r>
            <a:r>
              <a:rPr lang="en-US" sz="2400" dirty="0" smtClean="0"/>
              <a:t>and find a perfect matching  </a:t>
            </a:r>
            <a:r>
              <a:rPr lang="en-US" sz="2400" dirty="0" smtClean="0">
                <a:sym typeface="Symbol"/>
              </a:rPr>
              <a:t></a:t>
            </a:r>
            <a:r>
              <a:rPr lang="ru-RU" sz="2400" dirty="0" smtClean="0"/>
              <a:t> </a:t>
            </a:r>
            <a:r>
              <a:rPr lang="en-US" sz="2400" dirty="0" smtClean="0"/>
              <a:t>in it</a:t>
            </a:r>
            <a:r>
              <a:rPr lang="ru-RU" sz="2400" dirty="0" smtClean="0"/>
              <a:t>.</a:t>
            </a:r>
            <a:endParaRPr lang="ru-RU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Assign fractionally set jobs to machines according to matching</a:t>
            </a:r>
            <a:r>
              <a:rPr lang="ru-RU" sz="2400" dirty="0" smtClean="0"/>
              <a:t>.</a:t>
            </a:r>
            <a:r>
              <a:rPr lang="ru-RU" sz="2400" b="1" i="1" dirty="0" smtClean="0"/>
              <a:t> </a:t>
            </a:r>
            <a:r>
              <a:rPr lang="en-US" sz="2400" dirty="0" smtClean="0"/>
              <a:t>Let</a:t>
            </a:r>
            <a:r>
              <a:rPr lang="ru-RU" sz="2400" dirty="0" smtClean="0"/>
              <a:t> </a:t>
            </a:r>
            <a:r>
              <a:rPr lang="el-GR" sz="2800" dirty="0" smtClean="0">
                <a:cs typeface="Times New Roman" pitchFamily="18" charset="0"/>
                <a:sym typeface="Symbol" pitchFamily="18" charset="2"/>
              </a:rPr>
              <a:t>σ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be the obtained schedule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.</a:t>
            </a:r>
            <a:endParaRPr lang="en-US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>
                <a:sym typeface="MT Extra" pitchFamily="18" charset="2"/>
              </a:rPr>
              <a:t>Output</a:t>
            </a: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(</a:t>
            </a:r>
            <a:r>
              <a:rPr lang="el-GR" sz="2800" dirty="0" smtClean="0">
                <a:cs typeface="Times New Roman" pitchFamily="18" charset="0"/>
                <a:sym typeface="Symbol" pitchFamily="18" charset="2"/>
              </a:rPr>
              <a:t>σ</a:t>
            </a:r>
            <a:r>
              <a:rPr lang="en-US" sz="2800" dirty="0" smtClean="0">
                <a:sym typeface="MT Extra" pitchFamily="18" charset="2"/>
              </a:rPr>
              <a:t>)</a:t>
            </a:r>
            <a:endParaRPr lang="el-GR" sz="2800" dirty="0" smtClean="0">
              <a:sym typeface="MT Extra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Pseudo-Forest</a:t>
            </a:r>
            <a:endParaRPr lang="en-US" i="1" baseline="-25000" dirty="0" smtClean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We will say that a connected graph on vertex set </a:t>
            </a:r>
            <a:r>
              <a:rPr lang="en-US" i="1" dirty="0" smtClean="0"/>
              <a:t>V</a:t>
            </a:r>
            <a:r>
              <a:rPr lang="en-US" dirty="0" smtClean="0"/>
              <a:t> is a </a:t>
            </a:r>
            <a:r>
              <a:rPr lang="en-US" b="1" i="1" dirty="0" smtClean="0"/>
              <a:t>pseudo-tree</a:t>
            </a:r>
            <a:r>
              <a:rPr lang="en-US" dirty="0" smtClean="0"/>
              <a:t> if it contains at most |</a:t>
            </a:r>
            <a:r>
              <a:rPr lang="en-US" i="1" dirty="0" smtClean="0"/>
              <a:t>V</a:t>
            </a:r>
            <a:r>
              <a:rPr lang="en-US" dirty="0" smtClean="0"/>
              <a:t> </a:t>
            </a:r>
            <a:r>
              <a:rPr lang="en-US" dirty="0" smtClean="0"/>
              <a:t>| </a:t>
            </a:r>
            <a:r>
              <a:rPr lang="en-US" dirty="0" smtClean="0"/>
              <a:t>edges</a:t>
            </a:r>
            <a:r>
              <a:rPr lang="ru-RU" dirty="0" smtClean="0"/>
              <a:t>.</a:t>
            </a:r>
            <a:endParaRPr lang="ru-RU" dirty="0" smtClean="0"/>
          </a:p>
          <a:p>
            <a:pPr eaLnBrk="1" hangingPunct="1"/>
            <a:r>
              <a:rPr lang="en-US" dirty="0" smtClean="0"/>
              <a:t>A graph is a </a:t>
            </a:r>
            <a:r>
              <a:rPr lang="en-US" b="1" i="1" dirty="0" smtClean="0"/>
              <a:t>pseudo-forest</a:t>
            </a:r>
            <a:r>
              <a:rPr lang="en-US" dirty="0" smtClean="0"/>
              <a:t> if each its connected components is a pseudo-tree</a:t>
            </a:r>
            <a:r>
              <a:rPr lang="ru-RU" dirty="0" smtClean="0"/>
              <a:t>. </a:t>
            </a:r>
            <a:endParaRPr lang="ru-RU" dirty="0" smtClean="0"/>
          </a:p>
          <a:p>
            <a:pPr eaLnBrk="1" hangingPunct="1">
              <a:buFontTx/>
              <a:buNone/>
            </a:pPr>
            <a:r>
              <a:rPr lang="ru-RU" sz="4000" b="1" dirty="0" smtClean="0">
                <a:solidFill>
                  <a:srgbClr val="CC3399"/>
                </a:solidFill>
              </a:rPr>
              <a:t>    </a:t>
            </a:r>
            <a:r>
              <a:rPr lang="en-US" sz="3600" b="1" dirty="0" smtClean="0">
                <a:solidFill>
                  <a:srgbClr val="CC3399"/>
                </a:solidFill>
              </a:rPr>
              <a:t>Lemma </a:t>
            </a:r>
            <a:r>
              <a:rPr lang="ru-RU" sz="3600" b="1" dirty="0" smtClean="0">
                <a:solidFill>
                  <a:srgbClr val="CC3399"/>
                </a:solidFill>
              </a:rPr>
              <a:t>9.3</a:t>
            </a:r>
            <a:r>
              <a:rPr lang="en-US" sz="3600" dirty="0" smtClean="0"/>
              <a:t> </a:t>
            </a:r>
            <a:r>
              <a:rPr lang="en-US" sz="3600" dirty="0" smtClean="0"/>
              <a:t> </a:t>
            </a:r>
            <a:r>
              <a:rPr lang="en-US" dirty="0" smtClean="0"/>
              <a:t>Graph </a:t>
            </a:r>
            <a:r>
              <a:rPr lang="en-US" i="1" dirty="0" smtClean="0"/>
              <a:t>G</a:t>
            </a:r>
            <a:r>
              <a:rPr lang="en-US" dirty="0" smtClean="0"/>
              <a:t> is a pseudo-forest</a:t>
            </a:r>
            <a:r>
              <a:rPr lang="ru-RU" sz="3600" dirty="0" smtClean="0"/>
              <a:t>.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Proof of Lemma </a:t>
            </a:r>
            <a:r>
              <a:rPr lang="ru-RU" dirty="0" smtClean="0"/>
              <a:t>9.3</a:t>
            </a:r>
            <a:endParaRPr lang="ru-RU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 eaLnBrk="1" hangingPunct="1"/>
            <a:r>
              <a:rPr lang="en-US" sz="2800" dirty="0" smtClean="0"/>
              <a:t>Consider a connected component </a:t>
            </a:r>
            <a:r>
              <a:rPr lang="en-US" sz="2800" i="1" dirty="0" smtClean="0"/>
              <a:t>G</a:t>
            </a:r>
            <a:r>
              <a:rPr lang="en-US" sz="2800" i="1" baseline="-25000" dirty="0" smtClean="0"/>
              <a:t>C</a:t>
            </a:r>
            <a:r>
              <a:rPr lang="ru-RU" sz="2800" i="1" baseline="-25000" dirty="0" smtClean="0"/>
              <a:t> </a:t>
            </a:r>
            <a:r>
              <a:rPr lang="en-US" sz="2800" i="1" dirty="0" smtClean="0"/>
              <a:t>. </a:t>
            </a:r>
          </a:p>
          <a:p>
            <a:pPr eaLnBrk="1" hangingPunct="1"/>
            <a:r>
              <a:rPr lang="en-US" sz="2800" dirty="0" smtClean="0"/>
              <a:t>Restrict</a:t>
            </a:r>
            <a:r>
              <a:rPr lang="ru-RU" sz="2800" dirty="0" smtClean="0"/>
              <a:t> </a:t>
            </a:r>
            <a:r>
              <a:rPr lang="en-US" sz="2800" dirty="0" smtClean="0"/>
              <a:t>LP</a:t>
            </a:r>
            <a:r>
              <a:rPr lang="ru-RU" sz="2800" dirty="0" smtClean="0"/>
              <a:t>(</a:t>
            </a:r>
            <a:r>
              <a:rPr lang="en-US" sz="2800" i="1" dirty="0" smtClean="0"/>
              <a:t>T</a:t>
            </a:r>
            <a:r>
              <a:rPr lang="ru-RU" sz="2800" dirty="0" smtClean="0"/>
              <a:t>) </a:t>
            </a:r>
            <a:r>
              <a:rPr lang="en-US" sz="2800" dirty="0" smtClean="0"/>
              <a:t>and</a:t>
            </a:r>
            <a:r>
              <a:rPr lang="ru-RU" sz="2800" dirty="0" smtClean="0"/>
              <a:t> </a:t>
            </a:r>
            <a:r>
              <a:rPr lang="en-US" sz="2800" b="1" i="1" dirty="0" smtClean="0"/>
              <a:t>x</a:t>
            </a:r>
            <a:r>
              <a:rPr lang="en-US" sz="2800" dirty="0" smtClean="0"/>
              <a:t> </a:t>
            </a:r>
            <a:r>
              <a:rPr lang="en-US" sz="2800" dirty="0" smtClean="0"/>
              <a:t>to the jobs and machines of</a:t>
            </a:r>
            <a:r>
              <a:rPr lang="ru-RU" sz="2800" dirty="0" smtClean="0"/>
              <a:t> </a:t>
            </a:r>
            <a:r>
              <a:rPr lang="en-US" sz="2800" i="1" dirty="0" smtClean="0"/>
              <a:t>G</a:t>
            </a:r>
            <a:r>
              <a:rPr lang="en-US" sz="2800" i="1" baseline="-25000" dirty="0" smtClean="0"/>
              <a:t>C</a:t>
            </a:r>
            <a:r>
              <a:rPr lang="ru-RU" sz="2800" i="1" baseline="-25000" dirty="0" smtClean="0"/>
              <a:t> </a:t>
            </a:r>
            <a:r>
              <a:rPr lang="en-US" sz="2800" dirty="0" smtClean="0"/>
              <a:t>only,</a:t>
            </a:r>
            <a:r>
              <a:rPr lang="ru-RU" sz="2800" dirty="0" smtClean="0"/>
              <a:t> </a:t>
            </a:r>
            <a:r>
              <a:rPr lang="en-US" sz="2800" dirty="0" smtClean="0"/>
              <a:t> to obtain</a:t>
            </a:r>
            <a:r>
              <a:rPr lang="ru-RU" sz="2800" dirty="0" smtClean="0"/>
              <a:t> </a:t>
            </a:r>
            <a:r>
              <a:rPr lang="en-US" sz="2800" dirty="0" smtClean="0"/>
              <a:t>LP</a:t>
            </a:r>
            <a:r>
              <a:rPr lang="en-US" sz="2800" i="1" baseline="-25000" dirty="0" smtClean="0"/>
              <a:t>C</a:t>
            </a:r>
            <a:r>
              <a:rPr lang="ru-RU" sz="2800" dirty="0" smtClean="0"/>
              <a:t>(</a:t>
            </a:r>
            <a:r>
              <a:rPr lang="en-US" sz="2800" i="1" dirty="0" smtClean="0"/>
              <a:t>T</a:t>
            </a:r>
            <a:r>
              <a:rPr lang="ru-RU" sz="2800" dirty="0" smtClean="0"/>
              <a:t>) </a:t>
            </a:r>
            <a:r>
              <a:rPr lang="en-US" sz="2800" dirty="0" smtClean="0"/>
              <a:t>and</a:t>
            </a:r>
            <a:r>
              <a:rPr lang="ru-RU" sz="2800" dirty="0" smtClean="0"/>
              <a:t> </a:t>
            </a:r>
            <a:r>
              <a:rPr lang="en-US" sz="2800" b="1" i="1" dirty="0" err="1" smtClean="0"/>
              <a:t>x</a:t>
            </a:r>
            <a:r>
              <a:rPr lang="en-US" sz="2800" i="1" baseline="-25000" dirty="0" err="1" smtClean="0"/>
              <a:t>C</a:t>
            </a:r>
            <a:r>
              <a:rPr lang="en-US" sz="2800" dirty="0" smtClean="0"/>
              <a:t> </a:t>
            </a:r>
            <a:r>
              <a:rPr lang="ru-RU" sz="2800" dirty="0" smtClean="0"/>
              <a:t>.</a:t>
            </a:r>
          </a:p>
          <a:p>
            <a:pPr eaLnBrk="1" hangingPunct="1"/>
            <a:r>
              <a:rPr lang="en-US" sz="2800" dirty="0" smtClean="0"/>
              <a:t>The important observation is that </a:t>
            </a:r>
            <a:r>
              <a:rPr lang="en-US" sz="2800" b="1" i="1" dirty="0" err="1" smtClean="0"/>
              <a:t>x</a:t>
            </a:r>
            <a:r>
              <a:rPr lang="en-US" sz="2800" i="1" baseline="-25000" dirty="0" err="1" smtClean="0"/>
              <a:t>C</a:t>
            </a:r>
            <a:r>
              <a:rPr lang="ru-RU" sz="2800" dirty="0" smtClean="0"/>
              <a:t> </a:t>
            </a:r>
            <a:r>
              <a:rPr lang="en-US" sz="2800" dirty="0" smtClean="0"/>
              <a:t>must be an extreme point solution to</a:t>
            </a:r>
            <a:r>
              <a:rPr lang="ru-RU" sz="2800" dirty="0" smtClean="0"/>
              <a:t> </a:t>
            </a:r>
            <a:r>
              <a:rPr lang="en-US" sz="2800" dirty="0" smtClean="0"/>
              <a:t>LP</a:t>
            </a:r>
            <a:r>
              <a:rPr lang="en-US" sz="2800" i="1" baseline="-25000" dirty="0" smtClean="0"/>
              <a:t>C</a:t>
            </a:r>
            <a:r>
              <a:rPr lang="ru-RU" sz="2800" dirty="0" smtClean="0"/>
              <a:t>(</a:t>
            </a:r>
            <a:r>
              <a:rPr lang="en-US" sz="2800" i="1" dirty="0" smtClean="0"/>
              <a:t>T</a:t>
            </a:r>
            <a:r>
              <a:rPr lang="ru-RU" sz="2800" dirty="0" smtClean="0"/>
              <a:t>).</a:t>
            </a:r>
            <a:endParaRPr lang="ru-RU" sz="2800" dirty="0" smtClean="0"/>
          </a:p>
          <a:p>
            <a:pPr eaLnBrk="1" hangingPunct="1"/>
            <a:r>
              <a:rPr lang="en-US" sz="2800" dirty="0" smtClean="0"/>
              <a:t>Lemma</a:t>
            </a:r>
            <a:r>
              <a:rPr lang="ru-RU" sz="2800" dirty="0" smtClean="0"/>
              <a:t> </a:t>
            </a:r>
            <a:r>
              <a:rPr lang="en-US" sz="2800" dirty="0" smtClean="0"/>
              <a:t>9</a:t>
            </a:r>
            <a:r>
              <a:rPr lang="ru-RU" sz="2800" dirty="0" smtClean="0"/>
              <a:t>.1  </a:t>
            </a:r>
            <a:r>
              <a:rPr lang="ru-RU" sz="2800" dirty="0" smtClean="0">
                <a:sym typeface="Symbol" pitchFamily="18" charset="2"/>
              </a:rPr>
              <a:t> </a:t>
            </a:r>
            <a:r>
              <a:rPr lang="en-US" sz="2800" b="1" i="1" dirty="0" err="1" smtClean="0"/>
              <a:t>x</a:t>
            </a:r>
            <a:r>
              <a:rPr lang="en-US" sz="2800" i="1" baseline="-25000" dirty="0" err="1" smtClean="0"/>
              <a:t>C</a:t>
            </a:r>
            <a:r>
              <a:rPr lang="en-US" sz="2800" i="1" baseline="-25000" dirty="0" smtClean="0"/>
              <a:t> </a:t>
            </a:r>
            <a:r>
              <a:rPr lang="en-US" sz="2800" dirty="0" smtClean="0">
                <a:sym typeface="Symbol" pitchFamily="18" charset="2"/>
              </a:rPr>
              <a:t>has at most</a:t>
            </a:r>
            <a:r>
              <a:rPr lang="ru-RU" sz="2800" dirty="0" smtClean="0">
                <a:sym typeface="Symbol" pitchFamily="18" charset="2"/>
              </a:rPr>
              <a:t> </a:t>
            </a:r>
            <a:r>
              <a:rPr lang="en-US" sz="2800" i="1" dirty="0" err="1" smtClean="0">
                <a:sym typeface="Symbol" pitchFamily="18" charset="2"/>
              </a:rPr>
              <a:t>n</a:t>
            </a:r>
            <a:r>
              <a:rPr lang="en-US" sz="2800" i="1" baseline="-25000" dirty="0" err="1" smtClean="0"/>
              <a:t>C</a:t>
            </a:r>
            <a:r>
              <a:rPr lang="en-US" sz="2800" i="1" dirty="0" smtClean="0">
                <a:sym typeface="Symbol" pitchFamily="18" charset="2"/>
              </a:rPr>
              <a:t> </a:t>
            </a:r>
            <a:r>
              <a:rPr lang="en-US" sz="2800" dirty="0" smtClean="0">
                <a:sym typeface="Symbol" pitchFamily="18" charset="2"/>
              </a:rPr>
              <a:t>+ </a:t>
            </a:r>
            <a:r>
              <a:rPr lang="en-US" sz="2800" i="1" dirty="0" err="1" smtClean="0">
                <a:sym typeface="Symbol" pitchFamily="18" charset="2"/>
              </a:rPr>
              <a:t>m</a:t>
            </a:r>
            <a:r>
              <a:rPr lang="en-US" sz="2800" i="1" baseline="-25000" dirty="0" err="1" smtClean="0"/>
              <a:t>C</a:t>
            </a:r>
            <a:r>
              <a:rPr lang="en-US" sz="2800" i="1" dirty="0" smtClean="0">
                <a:sym typeface="Symbol" pitchFamily="18" charset="2"/>
              </a:rPr>
              <a:t> </a:t>
            </a:r>
            <a:r>
              <a:rPr lang="en-US" sz="2800" dirty="0" smtClean="0"/>
              <a:t>nonzero</a:t>
            </a:r>
            <a:r>
              <a:rPr lang="ru-RU" sz="2800" dirty="0" smtClean="0"/>
              <a:t> </a:t>
            </a:r>
            <a:r>
              <a:rPr lang="en-US" sz="2800" dirty="0" smtClean="0"/>
              <a:t>variables </a:t>
            </a:r>
            <a:r>
              <a:rPr lang="ru-RU" sz="2800" dirty="0" smtClean="0">
                <a:sym typeface="Symbol" pitchFamily="18" charset="2"/>
              </a:rPr>
              <a:t></a:t>
            </a:r>
            <a:r>
              <a:rPr lang="en-US" sz="2800" i="1" dirty="0" smtClean="0">
                <a:sym typeface="Symbol" pitchFamily="18" charset="2"/>
              </a:rPr>
              <a:t> </a:t>
            </a:r>
            <a:r>
              <a:rPr lang="en-US" sz="2800" i="1" dirty="0" smtClean="0"/>
              <a:t>G</a:t>
            </a:r>
            <a:r>
              <a:rPr lang="en-US" sz="2800" i="1" baseline="-25000" dirty="0" smtClean="0"/>
              <a:t>C</a:t>
            </a:r>
            <a:r>
              <a:rPr lang="ru-RU" sz="2800" i="1" baseline="-25000" dirty="0" smtClean="0"/>
              <a:t> </a:t>
            </a:r>
            <a:r>
              <a:rPr lang="en-US" sz="2800" dirty="0" smtClean="0">
                <a:sym typeface="Symbol" pitchFamily="18" charset="2"/>
              </a:rPr>
              <a:t>has at most</a:t>
            </a:r>
            <a:r>
              <a:rPr lang="ru-RU" sz="2800" dirty="0" smtClean="0">
                <a:sym typeface="Symbol" pitchFamily="18" charset="2"/>
              </a:rPr>
              <a:t> </a:t>
            </a:r>
            <a:r>
              <a:rPr lang="en-US" sz="2800" i="1" dirty="0" err="1" smtClean="0">
                <a:sym typeface="Symbol" pitchFamily="18" charset="2"/>
              </a:rPr>
              <a:t>n</a:t>
            </a:r>
            <a:r>
              <a:rPr lang="en-US" sz="2800" i="1" baseline="-25000" dirty="0" err="1" smtClean="0"/>
              <a:t>C</a:t>
            </a:r>
            <a:r>
              <a:rPr lang="en-US" sz="2800" i="1" dirty="0" smtClean="0">
                <a:sym typeface="Symbol" pitchFamily="18" charset="2"/>
              </a:rPr>
              <a:t> </a:t>
            </a:r>
            <a:r>
              <a:rPr lang="en-US" sz="2800" dirty="0" smtClean="0">
                <a:sym typeface="Symbol" pitchFamily="18" charset="2"/>
              </a:rPr>
              <a:t>+ </a:t>
            </a:r>
            <a:r>
              <a:rPr lang="en-US" sz="2800" i="1" dirty="0" err="1" smtClean="0">
                <a:sym typeface="Symbol" pitchFamily="18" charset="2"/>
              </a:rPr>
              <a:t>m</a:t>
            </a:r>
            <a:r>
              <a:rPr lang="en-US" sz="2800" i="1" baseline="-25000" dirty="0" err="1" smtClean="0"/>
              <a:t>C</a:t>
            </a:r>
            <a:r>
              <a:rPr lang="en-US" sz="2800" i="1" dirty="0" smtClean="0">
                <a:sym typeface="Symbol" pitchFamily="18" charset="2"/>
              </a:rPr>
              <a:t> </a:t>
            </a:r>
            <a:r>
              <a:rPr lang="en-US" sz="2800" dirty="0" smtClean="0"/>
              <a:t>edges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dirty="0" smtClean="0">
                <a:sym typeface="Symbol" pitchFamily="18" charset="2"/>
              </a:rPr>
              <a:t> </a:t>
            </a:r>
            <a:r>
              <a:rPr lang="en-US" sz="2800" dirty="0" smtClean="0">
                <a:sym typeface="Symbol" pitchFamily="18" charset="2"/>
              </a:rPr>
              <a:t>                </a:t>
            </a:r>
            <a:r>
              <a:rPr lang="en-US" sz="2800" i="1" dirty="0" smtClean="0"/>
              <a:t>G</a:t>
            </a:r>
            <a:r>
              <a:rPr lang="en-US" sz="2800" i="1" baseline="-25000" dirty="0" smtClean="0"/>
              <a:t>C </a:t>
            </a:r>
            <a:r>
              <a:rPr lang="en-US" sz="2800" dirty="0" smtClean="0">
                <a:sym typeface="Symbol" pitchFamily="18" charset="2"/>
              </a:rPr>
              <a:t>is a pseudo-tree</a:t>
            </a:r>
            <a:r>
              <a:rPr lang="ru-RU" sz="2800" dirty="0" smtClean="0">
                <a:cs typeface="Times New Roman" pitchFamily="18" charset="0"/>
                <a:sym typeface="Symbol" pitchFamily="18" charset="2"/>
              </a:rPr>
              <a:t>.</a:t>
            </a:r>
            <a:endParaRPr lang="ru-RU" sz="2800" dirty="0" smtClean="0"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Perfect Matching</a:t>
            </a:r>
            <a:endParaRPr lang="en-US" i="1" baseline="-2500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CC3399"/>
                </a:solidFill>
              </a:rPr>
              <a:t>Lemma </a:t>
            </a:r>
            <a:r>
              <a:rPr lang="ru-RU" sz="4000" b="1" dirty="0" smtClean="0">
                <a:solidFill>
                  <a:srgbClr val="CC3399"/>
                </a:solidFill>
              </a:rPr>
              <a:t>9.4</a:t>
            </a:r>
            <a:r>
              <a:rPr lang="en-US" sz="3600" dirty="0" smtClean="0"/>
              <a:t>                             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   </a:t>
            </a:r>
            <a:r>
              <a:rPr lang="en-US" sz="3600" dirty="0" smtClean="0"/>
              <a:t>Graph</a:t>
            </a:r>
            <a:r>
              <a:rPr lang="ru-RU" sz="3600" dirty="0" smtClean="0"/>
              <a:t> </a:t>
            </a:r>
            <a:r>
              <a:rPr lang="en-US" sz="3600" i="1" dirty="0" smtClean="0"/>
              <a:t>H</a:t>
            </a:r>
            <a:r>
              <a:rPr lang="ru-RU" sz="3600" dirty="0" smtClean="0"/>
              <a:t> </a:t>
            </a:r>
            <a:r>
              <a:rPr lang="en-US" sz="3600" dirty="0" smtClean="0">
                <a:cs typeface="Times New Roman" pitchFamily="18" charset="0"/>
              </a:rPr>
              <a:t>has a perfect matching</a:t>
            </a:r>
            <a:r>
              <a:rPr lang="ru-RU" sz="3600" dirty="0" smtClean="0"/>
              <a:t>.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en-US" sz="4000" dirty="0" smtClean="0"/>
              <a:t>Proof of Lemma </a:t>
            </a:r>
            <a:r>
              <a:rPr lang="ru-RU" sz="4000" dirty="0" smtClean="0"/>
              <a:t>9.</a:t>
            </a:r>
            <a:r>
              <a:rPr lang="en-US" sz="4000" dirty="0" smtClean="0"/>
              <a:t>4</a:t>
            </a:r>
            <a:endParaRPr lang="ru-RU" sz="4000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4830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Each job that is integrally set in </a:t>
            </a:r>
            <a:r>
              <a:rPr lang="en-US" sz="2400" b="1" i="1" dirty="0" smtClean="0"/>
              <a:t>x </a:t>
            </a:r>
            <a:r>
              <a:rPr lang="en-US" sz="2400" dirty="0" smtClean="0"/>
              <a:t>has exactly one edge incident at it in </a:t>
            </a:r>
            <a:r>
              <a:rPr lang="en-US" sz="2400" i="1" dirty="0" smtClean="0"/>
              <a:t>G</a:t>
            </a:r>
            <a:r>
              <a:rPr lang="ru-RU" sz="2400" i="1" baseline="-25000" dirty="0" smtClean="0"/>
              <a:t> </a:t>
            </a:r>
            <a:r>
              <a:rPr lang="en-US" sz="2400" dirty="0" smtClean="0"/>
              <a:t>. Remove these jobs, together with their incident edges, from</a:t>
            </a:r>
            <a:r>
              <a:rPr lang="ru-RU" sz="2400" dirty="0" smtClean="0"/>
              <a:t> </a:t>
            </a:r>
            <a:r>
              <a:rPr lang="en-US" sz="2400" i="1" dirty="0" smtClean="0"/>
              <a:t>G</a:t>
            </a:r>
            <a:r>
              <a:rPr lang="ru-RU" sz="2400" i="1" baseline="-25000" dirty="0" smtClean="0"/>
              <a:t> </a:t>
            </a:r>
            <a:r>
              <a:rPr lang="en-US" sz="2400" dirty="0" smtClean="0"/>
              <a:t>. </a:t>
            </a:r>
            <a:r>
              <a:rPr lang="en-US" sz="2400" dirty="0" smtClean="0"/>
              <a:t> Clearly the remaining graph is </a:t>
            </a:r>
            <a:r>
              <a:rPr lang="en-US" sz="2400" i="1" dirty="0" smtClean="0"/>
              <a:t>H</a:t>
            </a:r>
            <a:r>
              <a:rPr lang="en-US" sz="2400" dirty="0" smtClean="0"/>
              <a:t>.</a:t>
            </a:r>
            <a:r>
              <a:rPr lang="ru-RU" sz="2400" dirty="0" smtClean="0"/>
              <a:t> </a:t>
            </a:r>
            <a:r>
              <a:rPr lang="en-US" sz="2400" i="1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Since an equal number of edges and vertices were removed, </a:t>
            </a:r>
            <a:r>
              <a:rPr lang="en-US" sz="2400" i="1" dirty="0" smtClean="0"/>
              <a:t>H</a:t>
            </a:r>
            <a:r>
              <a:rPr lang="ru-RU" sz="2400" dirty="0" smtClean="0"/>
              <a:t> </a:t>
            </a:r>
            <a:r>
              <a:rPr lang="en-US" sz="2400" dirty="0" smtClean="0"/>
              <a:t>is also pseudo-forest.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In </a:t>
            </a:r>
            <a:r>
              <a:rPr lang="en-US" sz="2400" i="1" dirty="0" smtClean="0"/>
              <a:t>H</a:t>
            </a:r>
            <a:r>
              <a:rPr lang="en-US" sz="2400" dirty="0" smtClean="0"/>
              <a:t>, each job has a degree of at least 2</a:t>
            </a:r>
            <a:r>
              <a:rPr lang="ru-RU" sz="2400" dirty="0" smtClean="0"/>
              <a:t>.</a:t>
            </a:r>
            <a:endParaRPr lang="ru-RU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So, all leaves in </a:t>
            </a:r>
            <a:r>
              <a:rPr lang="en-US" sz="2400" i="1" dirty="0" smtClean="0"/>
              <a:t>H </a:t>
            </a:r>
            <a:r>
              <a:rPr lang="en-US" sz="2400" dirty="0" smtClean="0"/>
              <a:t>must be machines</a:t>
            </a:r>
            <a:r>
              <a:rPr lang="ru-RU" sz="2400" i="1" dirty="0" smtClean="0"/>
              <a:t>.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Keep matching a leaf with the job it is incident to, and  remove them both from the graph</a:t>
            </a:r>
            <a:r>
              <a:rPr lang="ru-RU" sz="2400" dirty="0" smtClean="0"/>
              <a:t>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1295400" y="35814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3962400" y="29718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4876800" y="29718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5791200" y="29718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4267200" y="25908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6172200" y="25908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2994025" y="497522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2613025" y="4518025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3375025" y="4518025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2994025" y="413702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2" name="Oval 14"/>
          <p:cNvSpPr>
            <a:spLocks noChangeArrowheads="1"/>
          </p:cNvSpPr>
          <p:nvPr/>
        </p:nvSpPr>
        <p:spPr bwMode="auto">
          <a:xfrm>
            <a:off x="5791200" y="38862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3" name="Oval 15"/>
          <p:cNvSpPr>
            <a:spLocks noChangeArrowheads="1"/>
          </p:cNvSpPr>
          <p:nvPr/>
        </p:nvSpPr>
        <p:spPr bwMode="auto">
          <a:xfrm>
            <a:off x="7391400" y="50292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4" name="Oval 16"/>
          <p:cNvSpPr>
            <a:spLocks noChangeArrowheads="1"/>
          </p:cNvSpPr>
          <p:nvPr/>
        </p:nvSpPr>
        <p:spPr bwMode="auto">
          <a:xfrm>
            <a:off x="7924800" y="44958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5" name="Oval 17"/>
          <p:cNvSpPr>
            <a:spLocks noChangeArrowheads="1"/>
          </p:cNvSpPr>
          <p:nvPr/>
        </p:nvSpPr>
        <p:spPr bwMode="auto">
          <a:xfrm>
            <a:off x="6705600" y="44958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6" name="Oval 18"/>
          <p:cNvSpPr>
            <a:spLocks noChangeArrowheads="1"/>
          </p:cNvSpPr>
          <p:nvPr/>
        </p:nvSpPr>
        <p:spPr bwMode="auto">
          <a:xfrm>
            <a:off x="7696200" y="39624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187" name="AutoShape 19"/>
          <p:cNvCxnSpPr>
            <a:cxnSpLocks noChangeShapeType="1"/>
            <a:stCxn id="7173" idx="0"/>
            <a:endCxn id="7176" idx="4"/>
          </p:cNvCxnSpPr>
          <p:nvPr/>
        </p:nvCxnSpPr>
        <p:spPr bwMode="auto">
          <a:xfrm flipV="1">
            <a:off x="4038600" y="2743200"/>
            <a:ext cx="3048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88" name="AutoShape 20"/>
          <p:cNvCxnSpPr>
            <a:cxnSpLocks noChangeShapeType="1"/>
            <a:stCxn id="7176" idx="4"/>
            <a:endCxn id="7174" idx="0"/>
          </p:cNvCxnSpPr>
          <p:nvPr/>
        </p:nvCxnSpPr>
        <p:spPr bwMode="auto">
          <a:xfrm>
            <a:off x="4343400" y="2743200"/>
            <a:ext cx="6096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89" name="AutoShape 21"/>
          <p:cNvCxnSpPr>
            <a:cxnSpLocks noChangeShapeType="1"/>
            <a:stCxn id="7174" idx="7"/>
            <a:endCxn id="7177" idx="3"/>
          </p:cNvCxnSpPr>
          <p:nvPr/>
        </p:nvCxnSpPr>
        <p:spPr bwMode="auto">
          <a:xfrm flipV="1">
            <a:off x="5006975" y="2720975"/>
            <a:ext cx="11874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0" name="AutoShape 22"/>
          <p:cNvCxnSpPr>
            <a:cxnSpLocks noChangeShapeType="1"/>
            <a:stCxn id="7177" idx="3"/>
            <a:endCxn id="7175" idx="7"/>
          </p:cNvCxnSpPr>
          <p:nvPr/>
        </p:nvCxnSpPr>
        <p:spPr bwMode="auto">
          <a:xfrm flipH="1">
            <a:off x="5921375" y="2720975"/>
            <a:ext cx="2730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1" name="AutoShape 23"/>
          <p:cNvCxnSpPr>
            <a:cxnSpLocks noChangeShapeType="1"/>
            <a:stCxn id="7182" idx="7"/>
            <a:endCxn id="7175" idx="3"/>
          </p:cNvCxnSpPr>
          <p:nvPr/>
        </p:nvCxnSpPr>
        <p:spPr bwMode="auto">
          <a:xfrm flipH="1" flipV="1">
            <a:off x="5813425" y="3101975"/>
            <a:ext cx="107950" cy="806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2" name="AutoShape 24"/>
          <p:cNvCxnSpPr>
            <a:cxnSpLocks noChangeShapeType="1"/>
            <a:stCxn id="7182" idx="1"/>
            <a:endCxn id="7173" idx="5"/>
          </p:cNvCxnSpPr>
          <p:nvPr/>
        </p:nvCxnSpPr>
        <p:spPr bwMode="auto">
          <a:xfrm flipH="1" flipV="1">
            <a:off x="4092575" y="3101975"/>
            <a:ext cx="1720850" cy="806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3" name="AutoShape 25"/>
          <p:cNvCxnSpPr>
            <a:cxnSpLocks noChangeShapeType="1"/>
            <a:stCxn id="7181" idx="1"/>
            <a:endCxn id="7202" idx="5"/>
          </p:cNvCxnSpPr>
          <p:nvPr/>
        </p:nvCxnSpPr>
        <p:spPr bwMode="auto">
          <a:xfrm flipH="1" flipV="1">
            <a:off x="2514600" y="3581400"/>
            <a:ext cx="501650" cy="5778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194" name="AutoShape 26"/>
          <p:cNvCxnSpPr>
            <a:cxnSpLocks noChangeShapeType="1"/>
            <a:stCxn id="7181" idx="5"/>
            <a:endCxn id="7180" idx="1"/>
          </p:cNvCxnSpPr>
          <p:nvPr/>
        </p:nvCxnSpPr>
        <p:spPr bwMode="auto">
          <a:xfrm>
            <a:off x="3124200" y="4267200"/>
            <a:ext cx="2730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5" name="AutoShape 27"/>
          <p:cNvCxnSpPr>
            <a:cxnSpLocks noChangeShapeType="1"/>
            <a:stCxn id="7179" idx="7"/>
            <a:endCxn id="7181" idx="3"/>
          </p:cNvCxnSpPr>
          <p:nvPr/>
        </p:nvCxnSpPr>
        <p:spPr bwMode="auto">
          <a:xfrm flipV="1">
            <a:off x="2743200" y="4267200"/>
            <a:ext cx="2730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6" name="AutoShape 28"/>
          <p:cNvCxnSpPr>
            <a:cxnSpLocks noChangeShapeType="1"/>
            <a:stCxn id="7179" idx="5"/>
            <a:endCxn id="7178" idx="1"/>
          </p:cNvCxnSpPr>
          <p:nvPr/>
        </p:nvCxnSpPr>
        <p:spPr bwMode="auto">
          <a:xfrm>
            <a:off x="2743200" y="4648200"/>
            <a:ext cx="273050" cy="349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7" name="AutoShape 29"/>
          <p:cNvCxnSpPr>
            <a:cxnSpLocks noChangeShapeType="1"/>
            <a:stCxn id="7178" idx="7"/>
            <a:endCxn id="7180" idx="3"/>
          </p:cNvCxnSpPr>
          <p:nvPr/>
        </p:nvCxnSpPr>
        <p:spPr bwMode="auto">
          <a:xfrm flipV="1">
            <a:off x="3124200" y="4648200"/>
            <a:ext cx="273050" cy="3492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198" name="AutoShape 30"/>
          <p:cNvCxnSpPr>
            <a:cxnSpLocks noChangeShapeType="1"/>
            <a:stCxn id="7185" idx="5"/>
            <a:endCxn id="7183" idx="1"/>
          </p:cNvCxnSpPr>
          <p:nvPr/>
        </p:nvCxnSpPr>
        <p:spPr bwMode="auto">
          <a:xfrm>
            <a:off x="6835775" y="4625975"/>
            <a:ext cx="577850" cy="425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9" name="AutoShape 31"/>
          <p:cNvCxnSpPr>
            <a:cxnSpLocks noChangeShapeType="1"/>
            <a:stCxn id="7183" idx="7"/>
            <a:endCxn id="7184" idx="3"/>
          </p:cNvCxnSpPr>
          <p:nvPr/>
        </p:nvCxnSpPr>
        <p:spPr bwMode="auto">
          <a:xfrm flipV="1">
            <a:off x="7521575" y="4625975"/>
            <a:ext cx="425450" cy="425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200" name="AutoShape 32"/>
          <p:cNvCxnSpPr>
            <a:cxnSpLocks noChangeShapeType="1"/>
            <a:stCxn id="7186" idx="5"/>
            <a:endCxn id="7184" idx="0"/>
          </p:cNvCxnSpPr>
          <p:nvPr/>
        </p:nvCxnSpPr>
        <p:spPr bwMode="auto">
          <a:xfrm>
            <a:off x="7826375" y="4092575"/>
            <a:ext cx="174625" cy="403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201" name="AutoShape 33"/>
          <p:cNvCxnSpPr>
            <a:cxnSpLocks noChangeShapeType="1"/>
            <a:stCxn id="7185" idx="6"/>
            <a:endCxn id="7186" idx="3"/>
          </p:cNvCxnSpPr>
          <p:nvPr/>
        </p:nvCxnSpPr>
        <p:spPr bwMode="auto">
          <a:xfrm flipV="1">
            <a:off x="6858000" y="4092575"/>
            <a:ext cx="860425" cy="479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384425" y="3451225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1524000" y="685800"/>
            <a:ext cx="608852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9900"/>
                </a:solidFill>
                <a:latin typeface="Times New Roman" pitchFamily="18" charset="0"/>
              </a:rPr>
              <a:t>Machines</a:t>
            </a:r>
            <a:r>
              <a:rPr lang="ru-RU" sz="3200" b="1" dirty="0" smtClean="0">
                <a:solidFill>
                  <a:srgbClr val="FF99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</a:rPr>
              <a:t>and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</a:rPr>
              <a:t>Jobs </a:t>
            </a:r>
            <a:r>
              <a:rPr lang="en-US" sz="3200" b="1" dirty="0" smtClean="0">
                <a:latin typeface="Times New Roman" pitchFamily="18" charset="0"/>
              </a:rPr>
              <a:t>and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Matching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>
            <a:off x="6400800" y="32766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205" name="AutoShape 37"/>
          <p:cNvCxnSpPr>
            <a:cxnSpLocks noChangeShapeType="1"/>
            <a:stCxn id="7204" idx="2"/>
          </p:cNvCxnSpPr>
          <p:nvPr/>
        </p:nvCxnSpPr>
        <p:spPr bwMode="auto">
          <a:xfrm flipH="1" flipV="1">
            <a:off x="5943600" y="3048000"/>
            <a:ext cx="4572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7206" name="Oval 38"/>
          <p:cNvSpPr>
            <a:spLocks noChangeArrowheads="1"/>
          </p:cNvSpPr>
          <p:nvPr/>
        </p:nvSpPr>
        <p:spPr bwMode="auto">
          <a:xfrm>
            <a:off x="7010400" y="35814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207" name="AutoShape 39"/>
          <p:cNvCxnSpPr>
            <a:cxnSpLocks noChangeShapeType="1"/>
            <a:stCxn id="7206" idx="2"/>
            <a:endCxn id="7204" idx="5"/>
          </p:cNvCxnSpPr>
          <p:nvPr/>
        </p:nvCxnSpPr>
        <p:spPr bwMode="auto">
          <a:xfrm flipH="1" flipV="1">
            <a:off x="6530975" y="3406775"/>
            <a:ext cx="479425" cy="25082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sz="4000" dirty="0" smtClean="0"/>
              <a:t>       </a:t>
            </a:r>
            <a:r>
              <a:rPr lang="en-US" sz="4000" dirty="0" smtClean="0"/>
              <a:t>Extreme </a:t>
            </a:r>
            <a:r>
              <a:rPr lang="en-US" sz="4000" dirty="0" smtClean="0"/>
              <a:t>points</a:t>
            </a:r>
          </a:p>
        </p:txBody>
      </p:sp>
      <p:sp>
        <p:nvSpPr>
          <p:cNvPr id="2052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i="1" dirty="0" smtClean="0"/>
              <a:t>x</a:t>
            </a:r>
            <a:r>
              <a:rPr lang="ru-RU" sz="2400" i="1" dirty="0" smtClean="0"/>
              <a:t> </a:t>
            </a:r>
            <a:r>
              <a:rPr lang="en-US" sz="2400" dirty="0" smtClean="0"/>
              <a:t>={</a:t>
            </a:r>
            <a:r>
              <a:rPr lang="en-US" sz="2400" i="1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,…,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n</a:t>
            </a:r>
            <a:r>
              <a:rPr lang="en-US" sz="2400" dirty="0" smtClean="0"/>
              <a:t>}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i="1" dirty="0" err="1" smtClean="0">
                <a:sym typeface="Symbol" pitchFamily="18" charset="2"/>
              </a:rPr>
              <a:t>R</a:t>
            </a:r>
            <a:r>
              <a:rPr lang="en-US" sz="2400" i="1" baseline="30000" dirty="0" err="1" smtClean="0">
                <a:sym typeface="Symbol" pitchFamily="18" charset="2"/>
              </a:rPr>
              <a:t>n</a:t>
            </a:r>
            <a:endParaRPr lang="en-US" sz="2400" i="1" baseline="30000" dirty="0" smtClean="0">
              <a:sym typeface="Symbol" pitchFamily="18" charset="2"/>
            </a:endParaRPr>
          </a:p>
          <a:p>
            <a:pPr eaLnBrk="1" hangingPunct="1"/>
            <a:r>
              <a:rPr lang="en-US" sz="2400" dirty="0" smtClean="0">
                <a:sym typeface="Symbol" pitchFamily="18" charset="2"/>
              </a:rPr>
              <a:t>A set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b="1" i="1" dirty="0" smtClean="0">
                <a:sym typeface="Symbol" pitchFamily="18" charset="2"/>
              </a:rPr>
              <a:t>S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of all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vectors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i="1" dirty="0" smtClean="0"/>
              <a:t>x</a:t>
            </a:r>
            <a:r>
              <a:rPr lang="en-US" sz="2400" i="1" dirty="0" smtClean="0"/>
              <a:t> </a:t>
            </a:r>
            <a:r>
              <a:rPr lang="en-US" sz="2400" dirty="0" smtClean="0"/>
              <a:t>which</a:t>
            </a:r>
            <a:r>
              <a:rPr lang="ru-RU" sz="2400" i="1" dirty="0" smtClean="0"/>
              <a:t>       </a:t>
            </a:r>
            <a:r>
              <a:rPr lang="en-US" sz="2400" i="1" dirty="0" smtClean="0"/>
              <a:t>   </a:t>
            </a:r>
            <a:r>
              <a:rPr lang="ru-RU" sz="2400" i="1" dirty="0" smtClean="0"/>
              <a:t>                                          </a:t>
            </a:r>
            <a:r>
              <a:rPr lang="en-US" sz="2400" dirty="0" smtClean="0"/>
              <a:t>satisfy all the constraints of LP                                                        is said </a:t>
            </a:r>
            <a:r>
              <a:rPr lang="en-US" sz="2400" dirty="0" smtClean="0"/>
              <a:t>to be a</a:t>
            </a:r>
            <a:r>
              <a:rPr lang="ru-RU" sz="2400" dirty="0" smtClean="0"/>
              <a:t> </a:t>
            </a:r>
            <a:r>
              <a:rPr lang="en-US" sz="2400" b="1" i="1" dirty="0" smtClean="0"/>
              <a:t>set of feasible solutions</a:t>
            </a:r>
            <a:r>
              <a:rPr lang="ru-RU" sz="2400" i="1" dirty="0" smtClean="0">
                <a:sym typeface="Symbol" pitchFamily="18" charset="2"/>
              </a:rPr>
              <a:t>,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and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any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i="1" dirty="0" smtClean="0"/>
              <a:t>x </a:t>
            </a:r>
            <a:r>
              <a:rPr lang="ru-RU" sz="2400" dirty="0" smtClean="0">
                <a:sym typeface="Symbol" pitchFamily="18" charset="2"/>
              </a:rPr>
              <a:t> </a:t>
            </a:r>
            <a:r>
              <a:rPr lang="en-US" sz="2400" b="1" i="1" dirty="0" smtClean="0">
                <a:sym typeface="Symbol" pitchFamily="18" charset="2"/>
              </a:rPr>
              <a:t>S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is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                </a:t>
            </a:r>
            <a:r>
              <a:rPr lang="en-US" sz="2400" b="1" i="1" dirty="0" smtClean="0">
                <a:cs typeface="Times New Roman" pitchFamily="18" charset="0"/>
                <a:sym typeface="Symbol" pitchFamily="18" charset="2"/>
              </a:rPr>
              <a:t>a feasible solution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or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smtClean="0">
                <a:cs typeface="Times New Roman" pitchFamily="18" charset="0"/>
                <a:sym typeface="Symbol" pitchFamily="18" charset="2"/>
              </a:rPr>
              <a:t>a feasible point</a:t>
            </a:r>
            <a:r>
              <a:rPr lang="ru-RU" sz="2400" i="1" dirty="0" smtClean="0">
                <a:cs typeface="Times New Roman" pitchFamily="18" charset="0"/>
                <a:sym typeface="Symbol" pitchFamily="18" charset="2"/>
              </a:rPr>
              <a:t>.</a:t>
            </a:r>
            <a:endParaRPr lang="ru-RU" sz="2400" i="1" dirty="0" smtClean="0">
              <a:cs typeface="Times New Roman" pitchFamily="18" charset="0"/>
              <a:sym typeface="Symbol" pitchFamily="18" charset="2"/>
            </a:endParaRPr>
          </a:p>
          <a:p>
            <a:pPr eaLnBrk="1" hangingPunct="1"/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If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i="1" dirty="0" smtClean="0"/>
              <a:t>x</a:t>
            </a:r>
            <a:r>
              <a:rPr lang="ru-RU" sz="2400" baseline="30000" dirty="0" smtClean="0"/>
              <a:t>1</a:t>
            </a:r>
            <a:r>
              <a:rPr lang="en-US" sz="2400" i="1" dirty="0" smtClean="0"/>
              <a:t>, x</a:t>
            </a:r>
            <a:r>
              <a:rPr lang="en-US" sz="2400" baseline="30000" dirty="0" smtClean="0"/>
              <a:t>2</a:t>
            </a:r>
            <a:r>
              <a:rPr lang="en-US" sz="2400" i="1" dirty="0" smtClean="0"/>
              <a:t> </a:t>
            </a:r>
            <a:r>
              <a:rPr lang="ru-RU" sz="2400" dirty="0" smtClean="0">
                <a:sym typeface="Symbol" pitchFamily="18" charset="2"/>
              </a:rPr>
              <a:t> </a:t>
            </a:r>
            <a:r>
              <a:rPr lang="en-US" sz="2400" b="1" i="1" dirty="0" smtClean="0">
                <a:sym typeface="Symbol" pitchFamily="18" charset="2"/>
              </a:rPr>
              <a:t>S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,</a:t>
            </a:r>
            <a:r>
              <a:rPr lang="ru-RU" sz="2400" i="1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then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</a:t>
            </a:r>
            <a:r>
              <a:rPr lang="en-US" sz="2400" i="1" dirty="0" smtClean="0"/>
              <a:t> x</a:t>
            </a:r>
            <a:r>
              <a:rPr lang="ru-RU" sz="2400" baseline="30000" dirty="0" smtClean="0"/>
              <a:t>1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 +</a:t>
            </a:r>
            <a:r>
              <a:rPr lang="ru-RU" sz="2400" i="1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(1−)</a:t>
            </a:r>
            <a:r>
              <a:rPr lang="en-US" sz="2400" i="1" dirty="0" smtClean="0"/>
              <a:t> x</a:t>
            </a:r>
            <a:r>
              <a:rPr lang="en-US" sz="2400" baseline="30000" dirty="0" smtClean="0"/>
              <a:t>2</a:t>
            </a:r>
            <a:r>
              <a:rPr lang="en-US" sz="2400" i="1" dirty="0" smtClean="0"/>
              <a:t> </a:t>
            </a:r>
            <a:r>
              <a:rPr lang="ru-RU" sz="2400" dirty="0" smtClean="0">
                <a:sym typeface="Symbol" pitchFamily="18" charset="2"/>
              </a:rPr>
              <a:t> </a:t>
            </a:r>
            <a:r>
              <a:rPr lang="en-US" sz="2400" b="1" i="1" dirty="0" smtClean="0">
                <a:sym typeface="Symbol" pitchFamily="18" charset="2"/>
              </a:rPr>
              <a:t>S</a:t>
            </a:r>
            <a:r>
              <a:rPr lang="ru-RU" sz="2400" dirty="0" smtClean="0">
                <a:sym typeface="Symbol" pitchFamily="18" charset="2"/>
              </a:rPr>
              <a:t>, 0 ≤  ≤</a:t>
            </a:r>
            <a:r>
              <a:rPr lang="ru-RU" sz="2400" i="1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1.</a:t>
            </a:r>
            <a:r>
              <a:rPr lang="ru-RU" sz="2400" i="1" dirty="0" smtClean="0">
                <a:cs typeface="Times New Roman" pitchFamily="18" charset="0"/>
                <a:sym typeface="Symbol" pitchFamily="18" charset="2"/>
              </a:rPr>
              <a:t>     </a:t>
            </a:r>
          </a:p>
          <a:p>
            <a:pPr eaLnBrk="1" hangingPunct="1"/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A point</a:t>
            </a:r>
            <a:r>
              <a:rPr lang="ru-RU" sz="2400" i="1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i="1" dirty="0" smtClean="0"/>
              <a:t>x </a:t>
            </a:r>
            <a:r>
              <a:rPr lang="ru-RU" sz="2400" dirty="0" smtClean="0">
                <a:sym typeface="Symbol" pitchFamily="18" charset="2"/>
              </a:rPr>
              <a:t> </a:t>
            </a:r>
            <a:r>
              <a:rPr lang="en-US" sz="2400" b="1" i="1" dirty="0" smtClean="0">
                <a:sym typeface="Symbol" pitchFamily="18" charset="2"/>
              </a:rPr>
              <a:t>S</a:t>
            </a:r>
            <a:r>
              <a:rPr lang="ru-RU" sz="2400" i="1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is called </a:t>
            </a:r>
            <a:r>
              <a:rPr lang="en-US" sz="2400" b="1" i="1" dirty="0" smtClean="0">
                <a:cs typeface="Times New Roman" pitchFamily="18" charset="0"/>
                <a:sym typeface="Symbol" pitchFamily="18" charset="2"/>
              </a:rPr>
              <a:t>extreme point solution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,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it is                          a vertex of polyhedron, i.e. it cannot be expressed as                          a convex combination of two feasible solutions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.</a:t>
            </a:r>
            <a:r>
              <a:rPr lang="ru-RU" sz="2400" i="1" dirty="0" smtClean="0">
                <a:cs typeface="Times New Roman" pitchFamily="18" charset="0"/>
                <a:sym typeface="Symbol" pitchFamily="18" charset="2"/>
              </a:rPr>
              <a:t> </a:t>
            </a:r>
            <a:endParaRPr lang="ru-RU" sz="2400" dirty="0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5334000" y="407988"/>
          <a:ext cx="3513138" cy="2182812"/>
        </p:xfrm>
        <a:graphic>
          <a:graphicData uri="http://schemas.openxmlformats.org/presentationml/2006/ole">
            <p:oleObj spid="_x0000_s2050" name="Формула" r:id="rId4" imgW="3657600" imgH="227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en-US" sz="4000" dirty="0" smtClean="0"/>
              <a:t>Proof of Lemma </a:t>
            </a:r>
            <a:r>
              <a:rPr lang="ru-RU" sz="4000" dirty="0" smtClean="0"/>
              <a:t>9.</a:t>
            </a:r>
            <a:r>
              <a:rPr lang="en-US" sz="4000" dirty="0" smtClean="0"/>
              <a:t>4</a:t>
            </a:r>
            <a:endParaRPr lang="ru-RU" sz="4000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4830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Each job that is integrally set in </a:t>
            </a:r>
            <a:r>
              <a:rPr lang="en-US" sz="2400" b="1" i="1" dirty="0" smtClean="0"/>
              <a:t>x </a:t>
            </a:r>
            <a:r>
              <a:rPr lang="en-US" sz="2400" dirty="0" smtClean="0"/>
              <a:t>has exactly one edge incident at it in </a:t>
            </a:r>
            <a:r>
              <a:rPr lang="en-US" sz="2400" i="1" dirty="0" smtClean="0"/>
              <a:t>G</a:t>
            </a:r>
            <a:r>
              <a:rPr lang="ru-RU" sz="2400" i="1" baseline="-25000" dirty="0" smtClean="0"/>
              <a:t> </a:t>
            </a:r>
            <a:r>
              <a:rPr lang="en-US" sz="2400" dirty="0" smtClean="0"/>
              <a:t>. Remove these jobs, together with their incident edges, from</a:t>
            </a:r>
            <a:r>
              <a:rPr lang="ru-RU" sz="2400" dirty="0" smtClean="0"/>
              <a:t> </a:t>
            </a:r>
            <a:r>
              <a:rPr lang="en-US" sz="2400" i="1" dirty="0" smtClean="0"/>
              <a:t>G</a:t>
            </a:r>
            <a:r>
              <a:rPr lang="ru-RU" sz="2400" i="1" baseline="-25000" dirty="0" smtClean="0"/>
              <a:t> </a:t>
            </a:r>
            <a:r>
              <a:rPr lang="en-US" sz="2400" dirty="0" smtClean="0"/>
              <a:t>. </a:t>
            </a:r>
            <a:r>
              <a:rPr lang="en-US" sz="2400" dirty="0" smtClean="0"/>
              <a:t> Clearly the remaining graph is </a:t>
            </a:r>
            <a:r>
              <a:rPr lang="en-US" sz="2400" i="1" dirty="0" smtClean="0"/>
              <a:t>H</a:t>
            </a:r>
            <a:r>
              <a:rPr lang="en-US" sz="2400" dirty="0" smtClean="0"/>
              <a:t>.</a:t>
            </a:r>
            <a:r>
              <a:rPr lang="ru-RU" sz="2400" dirty="0" smtClean="0"/>
              <a:t> </a:t>
            </a:r>
            <a:r>
              <a:rPr lang="en-US" sz="2400" i="1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Since an equal number of edges and vertices were removed, </a:t>
            </a:r>
            <a:r>
              <a:rPr lang="en-US" sz="2400" i="1" dirty="0" smtClean="0"/>
              <a:t>H</a:t>
            </a:r>
            <a:r>
              <a:rPr lang="ru-RU" sz="2400" dirty="0" smtClean="0"/>
              <a:t> </a:t>
            </a:r>
            <a:r>
              <a:rPr lang="en-US" sz="2400" dirty="0" smtClean="0"/>
              <a:t>is also pseudo-forest.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In </a:t>
            </a:r>
            <a:r>
              <a:rPr lang="en-US" sz="2400" i="1" dirty="0" smtClean="0"/>
              <a:t>H</a:t>
            </a:r>
            <a:r>
              <a:rPr lang="en-US" sz="2400" dirty="0" smtClean="0"/>
              <a:t>, each job has a degree of at least 2</a:t>
            </a:r>
            <a:r>
              <a:rPr lang="ru-RU" sz="2400" dirty="0" smtClean="0"/>
              <a:t>.</a:t>
            </a:r>
            <a:endParaRPr lang="ru-RU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So, all leaves in </a:t>
            </a:r>
            <a:r>
              <a:rPr lang="en-US" sz="2400" i="1" dirty="0" smtClean="0"/>
              <a:t>H </a:t>
            </a:r>
            <a:r>
              <a:rPr lang="en-US" sz="2400" dirty="0" smtClean="0"/>
              <a:t>must be machines</a:t>
            </a:r>
            <a:r>
              <a:rPr lang="ru-RU" sz="2400" i="1" dirty="0" smtClean="0"/>
              <a:t>.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Keep matching a leaf with the job it is incident to, and  remove them both from the graph</a:t>
            </a:r>
            <a:r>
              <a:rPr lang="ru-RU" sz="2400" dirty="0" smtClean="0"/>
              <a:t>.</a:t>
            </a:r>
            <a:endParaRPr lang="ru-RU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In the end we will be left with even cycles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.</a:t>
            </a:r>
            <a:endParaRPr lang="ru-RU" sz="2400" dirty="0" smtClean="0">
              <a:cs typeface="Times New Roman" pitchFamily="18" charset="0"/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Match off alternate edges of each cycle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.</a:t>
            </a:r>
            <a:endParaRPr lang="ru-RU" sz="2400" dirty="0" smtClean="0">
              <a:cs typeface="Times New Roman" pitchFamily="18" charset="0"/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This gives a perfect matching in 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H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.</a:t>
            </a:r>
            <a:endParaRPr lang="ru-RU" sz="2400" dirty="0" smtClean="0"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1295400" y="35814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3962400" y="29718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4876800" y="29718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5791200" y="29718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4267200" y="25908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6172200" y="25908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2994025" y="497522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2613025" y="4518025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3375025" y="4518025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2994025" y="413702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2" name="Oval 14"/>
          <p:cNvSpPr>
            <a:spLocks noChangeArrowheads="1"/>
          </p:cNvSpPr>
          <p:nvPr/>
        </p:nvSpPr>
        <p:spPr bwMode="auto">
          <a:xfrm>
            <a:off x="5791200" y="38862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3" name="Oval 15"/>
          <p:cNvSpPr>
            <a:spLocks noChangeArrowheads="1"/>
          </p:cNvSpPr>
          <p:nvPr/>
        </p:nvSpPr>
        <p:spPr bwMode="auto">
          <a:xfrm>
            <a:off x="7391400" y="50292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4" name="Oval 16"/>
          <p:cNvSpPr>
            <a:spLocks noChangeArrowheads="1"/>
          </p:cNvSpPr>
          <p:nvPr/>
        </p:nvSpPr>
        <p:spPr bwMode="auto">
          <a:xfrm>
            <a:off x="7924800" y="44958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5" name="Oval 17"/>
          <p:cNvSpPr>
            <a:spLocks noChangeArrowheads="1"/>
          </p:cNvSpPr>
          <p:nvPr/>
        </p:nvSpPr>
        <p:spPr bwMode="auto">
          <a:xfrm>
            <a:off x="6705600" y="44958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6" name="Oval 18"/>
          <p:cNvSpPr>
            <a:spLocks noChangeArrowheads="1"/>
          </p:cNvSpPr>
          <p:nvPr/>
        </p:nvSpPr>
        <p:spPr bwMode="auto">
          <a:xfrm>
            <a:off x="7696200" y="39624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187" name="AutoShape 19"/>
          <p:cNvCxnSpPr>
            <a:cxnSpLocks noChangeShapeType="1"/>
            <a:stCxn id="7173" idx="0"/>
            <a:endCxn id="7176" idx="4"/>
          </p:cNvCxnSpPr>
          <p:nvPr/>
        </p:nvCxnSpPr>
        <p:spPr bwMode="auto">
          <a:xfrm flipV="1">
            <a:off x="4038600" y="2743200"/>
            <a:ext cx="3048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88" name="AutoShape 20"/>
          <p:cNvCxnSpPr>
            <a:cxnSpLocks noChangeShapeType="1"/>
            <a:stCxn id="7176" idx="4"/>
            <a:endCxn id="7174" idx="0"/>
          </p:cNvCxnSpPr>
          <p:nvPr/>
        </p:nvCxnSpPr>
        <p:spPr bwMode="auto">
          <a:xfrm>
            <a:off x="4343400" y="2743200"/>
            <a:ext cx="609600" cy="2286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189" name="AutoShape 21"/>
          <p:cNvCxnSpPr>
            <a:cxnSpLocks noChangeShapeType="1"/>
            <a:stCxn id="7174" idx="7"/>
            <a:endCxn id="7177" idx="3"/>
          </p:cNvCxnSpPr>
          <p:nvPr/>
        </p:nvCxnSpPr>
        <p:spPr bwMode="auto">
          <a:xfrm flipV="1">
            <a:off x="5006975" y="2720975"/>
            <a:ext cx="11874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0" name="AutoShape 22"/>
          <p:cNvCxnSpPr>
            <a:cxnSpLocks noChangeShapeType="1"/>
            <a:stCxn id="7177" idx="3"/>
            <a:endCxn id="7175" idx="7"/>
          </p:cNvCxnSpPr>
          <p:nvPr/>
        </p:nvCxnSpPr>
        <p:spPr bwMode="auto">
          <a:xfrm flipH="1">
            <a:off x="5921375" y="2720975"/>
            <a:ext cx="273050" cy="2730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191" name="AutoShape 23"/>
          <p:cNvCxnSpPr>
            <a:cxnSpLocks noChangeShapeType="1"/>
            <a:stCxn id="7182" idx="7"/>
            <a:endCxn id="7175" idx="3"/>
          </p:cNvCxnSpPr>
          <p:nvPr/>
        </p:nvCxnSpPr>
        <p:spPr bwMode="auto">
          <a:xfrm flipH="1" flipV="1">
            <a:off x="5813425" y="3101975"/>
            <a:ext cx="107950" cy="806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2" name="AutoShape 24"/>
          <p:cNvCxnSpPr>
            <a:cxnSpLocks noChangeShapeType="1"/>
            <a:stCxn id="7182" idx="1"/>
            <a:endCxn id="7173" idx="5"/>
          </p:cNvCxnSpPr>
          <p:nvPr/>
        </p:nvCxnSpPr>
        <p:spPr bwMode="auto">
          <a:xfrm flipH="1" flipV="1">
            <a:off x="4092575" y="3101975"/>
            <a:ext cx="1720850" cy="8064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193" name="AutoShape 25"/>
          <p:cNvCxnSpPr>
            <a:cxnSpLocks noChangeShapeType="1"/>
            <a:stCxn id="7181" idx="1"/>
            <a:endCxn id="7202" idx="5"/>
          </p:cNvCxnSpPr>
          <p:nvPr/>
        </p:nvCxnSpPr>
        <p:spPr bwMode="auto">
          <a:xfrm flipH="1" flipV="1">
            <a:off x="2514600" y="3581400"/>
            <a:ext cx="501650" cy="5778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197" name="AutoShape 29"/>
          <p:cNvCxnSpPr>
            <a:cxnSpLocks noChangeShapeType="1"/>
            <a:stCxn id="7178" idx="7"/>
            <a:endCxn id="7180" idx="3"/>
          </p:cNvCxnSpPr>
          <p:nvPr/>
        </p:nvCxnSpPr>
        <p:spPr bwMode="auto">
          <a:xfrm flipV="1">
            <a:off x="3124200" y="4648200"/>
            <a:ext cx="273050" cy="3492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198" name="AutoShape 30"/>
          <p:cNvCxnSpPr>
            <a:cxnSpLocks noChangeShapeType="1"/>
            <a:stCxn id="7185" idx="5"/>
            <a:endCxn id="7183" idx="1"/>
          </p:cNvCxnSpPr>
          <p:nvPr/>
        </p:nvCxnSpPr>
        <p:spPr bwMode="auto">
          <a:xfrm>
            <a:off x="6835775" y="4625975"/>
            <a:ext cx="577850" cy="4254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199" name="AutoShape 31"/>
          <p:cNvCxnSpPr>
            <a:cxnSpLocks noChangeShapeType="1"/>
            <a:stCxn id="7183" idx="7"/>
            <a:endCxn id="7184" idx="3"/>
          </p:cNvCxnSpPr>
          <p:nvPr/>
        </p:nvCxnSpPr>
        <p:spPr bwMode="auto">
          <a:xfrm flipV="1">
            <a:off x="7521575" y="4625975"/>
            <a:ext cx="425450" cy="425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200" name="AutoShape 32"/>
          <p:cNvCxnSpPr>
            <a:cxnSpLocks noChangeShapeType="1"/>
            <a:stCxn id="7186" idx="5"/>
            <a:endCxn id="7184" idx="0"/>
          </p:cNvCxnSpPr>
          <p:nvPr/>
        </p:nvCxnSpPr>
        <p:spPr bwMode="auto">
          <a:xfrm>
            <a:off x="7826375" y="4092575"/>
            <a:ext cx="174625" cy="40322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201" name="AutoShape 33"/>
          <p:cNvCxnSpPr>
            <a:cxnSpLocks noChangeShapeType="1"/>
            <a:stCxn id="7185" idx="6"/>
            <a:endCxn id="7186" idx="3"/>
          </p:cNvCxnSpPr>
          <p:nvPr/>
        </p:nvCxnSpPr>
        <p:spPr bwMode="auto">
          <a:xfrm flipV="1">
            <a:off x="6858000" y="4092575"/>
            <a:ext cx="860425" cy="479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384425" y="3451225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1524000" y="685800"/>
            <a:ext cx="608852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9900"/>
                </a:solidFill>
                <a:latin typeface="Times New Roman" pitchFamily="18" charset="0"/>
              </a:rPr>
              <a:t>Machines</a:t>
            </a:r>
            <a:r>
              <a:rPr lang="ru-RU" sz="3200" b="1" dirty="0" smtClean="0">
                <a:solidFill>
                  <a:srgbClr val="FF99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</a:rPr>
              <a:t>and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</a:rPr>
              <a:t>Jobs </a:t>
            </a:r>
            <a:r>
              <a:rPr lang="en-US" sz="3200" b="1" dirty="0" smtClean="0">
                <a:latin typeface="Times New Roman" pitchFamily="18" charset="0"/>
              </a:rPr>
              <a:t>and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Matching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>
            <a:off x="6400800" y="32766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>
            <a:off x="7010400" y="3581400"/>
            <a:ext cx="152400" cy="1524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207" name="AutoShape 39"/>
          <p:cNvCxnSpPr>
            <a:cxnSpLocks noChangeShapeType="1"/>
            <a:stCxn id="7206" idx="2"/>
            <a:endCxn id="7204" idx="5"/>
          </p:cNvCxnSpPr>
          <p:nvPr/>
        </p:nvCxnSpPr>
        <p:spPr bwMode="auto">
          <a:xfrm flipH="1" flipV="1">
            <a:off x="6530975" y="3406775"/>
            <a:ext cx="479425" cy="25082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Algorithm</a:t>
            </a:r>
            <a:r>
              <a:rPr lang="ru-RU" dirty="0" smtClean="0"/>
              <a:t> </a:t>
            </a:r>
            <a:r>
              <a:rPr lang="en-US" dirty="0" smtClean="0"/>
              <a:t>LST</a:t>
            </a:r>
            <a:endParaRPr lang="ru-RU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CC3399"/>
                </a:solidFill>
              </a:rPr>
              <a:t>Theorem </a:t>
            </a:r>
            <a:r>
              <a:rPr lang="ru-RU" sz="4000" b="1" dirty="0" smtClean="0">
                <a:solidFill>
                  <a:srgbClr val="CC3399"/>
                </a:solidFill>
              </a:rPr>
              <a:t>9.5</a:t>
            </a:r>
          </a:p>
          <a:p>
            <a:pPr eaLnBrk="1" hangingPunct="1">
              <a:buFontTx/>
              <a:buNone/>
            </a:pPr>
            <a:r>
              <a:rPr lang="ru-RU" dirty="0" smtClean="0"/>
              <a:t>   </a:t>
            </a:r>
            <a:r>
              <a:rPr lang="en-US" dirty="0" smtClean="0"/>
              <a:t>Algorithm</a:t>
            </a:r>
            <a:r>
              <a:rPr lang="ru-RU" dirty="0" smtClean="0"/>
              <a:t> </a:t>
            </a:r>
            <a:r>
              <a:rPr lang="en-US" dirty="0" smtClean="0"/>
              <a:t>LST</a:t>
            </a:r>
            <a:r>
              <a:rPr lang="ru-RU" dirty="0" smtClean="0"/>
              <a:t> </a:t>
            </a:r>
            <a:r>
              <a:rPr lang="en-US" dirty="0" smtClean="0"/>
              <a:t>achieves an approximation guarantee of factor 2</a:t>
            </a:r>
            <a:r>
              <a:rPr lang="ru-RU" dirty="0" smtClean="0"/>
              <a:t> </a:t>
            </a:r>
            <a:r>
              <a:rPr lang="en-US" dirty="0" smtClean="0"/>
              <a:t>for the </a:t>
            </a:r>
            <a:r>
              <a:rPr lang="en-US" i="1" dirty="0" smtClean="0"/>
              <a:t>R</a:t>
            </a:r>
            <a:r>
              <a:rPr lang="en-US" dirty="0" smtClean="0"/>
              <a:t>|</a:t>
            </a:r>
            <a:r>
              <a:rPr lang="en-US" i="1" baseline="-25000" dirty="0" smtClean="0"/>
              <a:t> </a:t>
            </a:r>
            <a:r>
              <a:rPr lang="en-US" dirty="0" smtClean="0"/>
              <a:t>|</a:t>
            </a:r>
            <a:r>
              <a:rPr lang="en-US" i="1" dirty="0" err="1" smtClean="0"/>
              <a:t>C</a:t>
            </a:r>
            <a:r>
              <a:rPr lang="en-US" baseline="-25000" dirty="0" err="1" smtClean="0"/>
              <a:t>max</a:t>
            </a:r>
            <a:r>
              <a:rPr lang="ru-RU" baseline="-25000" dirty="0" smtClean="0"/>
              <a:t> </a:t>
            </a:r>
            <a:r>
              <a:rPr lang="en-US" dirty="0" smtClean="0"/>
              <a:t>problem.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Algorithm</a:t>
            </a:r>
            <a:r>
              <a:rPr lang="ru-RU" sz="4000" dirty="0" smtClean="0"/>
              <a:t> </a:t>
            </a:r>
            <a:r>
              <a:rPr lang="en-US" sz="4000" dirty="0" smtClean="0"/>
              <a:t>LST (</a:t>
            </a:r>
            <a:r>
              <a:rPr lang="en-US" sz="4000" dirty="0" err="1" smtClean="0"/>
              <a:t>Lenstra</a:t>
            </a:r>
            <a:r>
              <a:rPr lang="en-US" sz="4000" dirty="0" smtClean="0"/>
              <a:t>, </a:t>
            </a:r>
            <a:r>
              <a:rPr lang="en-US" sz="4000" dirty="0" err="1" smtClean="0"/>
              <a:t>Shmoys</a:t>
            </a:r>
            <a:r>
              <a:rPr lang="en-US" sz="4000" dirty="0" smtClean="0"/>
              <a:t>, </a:t>
            </a:r>
            <a:r>
              <a:rPr lang="en-US" sz="4000" dirty="0" err="1" smtClean="0"/>
              <a:t>Tardosh</a:t>
            </a:r>
            <a:r>
              <a:rPr lang="en-US" sz="4000" dirty="0" smtClean="0"/>
              <a:t> 1990)</a:t>
            </a:r>
            <a:endParaRPr lang="ru-RU" sz="4000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/>
              <a:t>Input </a:t>
            </a:r>
            <a:r>
              <a:rPr lang="en-US" sz="2800" dirty="0" smtClean="0"/>
              <a:t>(</a:t>
            </a:r>
            <a:r>
              <a:rPr lang="ru-RU" sz="2800" dirty="0" smtClean="0"/>
              <a:t> </a:t>
            </a:r>
            <a:r>
              <a:rPr lang="en-US" sz="2800" i="1" dirty="0" smtClean="0"/>
              <a:t>J</a:t>
            </a:r>
            <a:r>
              <a:rPr lang="en-US" sz="2800" dirty="0" smtClean="0"/>
              <a:t>={1,..., </a:t>
            </a:r>
            <a:r>
              <a:rPr lang="en-US" sz="2800" i="1" dirty="0" smtClean="0"/>
              <a:t>n</a:t>
            </a:r>
            <a:r>
              <a:rPr lang="en-US" sz="2800" dirty="0" smtClean="0"/>
              <a:t>}</a:t>
            </a:r>
            <a:r>
              <a:rPr lang="ru-RU" sz="2800" dirty="0" smtClean="0"/>
              <a:t>,</a:t>
            </a:r>
            <a:r>
              <a:rPr lang="en-US" sz="2800" dirty="0" smtClean="0">
                <a:ea typeface="MS Mincho" pitchFamily="49" charset="-128"/>
                <a:sym typeface="Symbol" pitchFamily="18" charset="2"/>
              </a:rPr>
              <a:t> </a:t>
            </a:r>
            <a:r>
              <a:rPr lang="en-US" sz="2800" b="1" i="1" dirty="0" smtClean="0"/>
              <a:t>M</a:t>
            </a:r>
            <a:r>
              <a:rPr lang="en-US" sz="2800" dirty="0" smtClean="0"/>
              <a:t>={</a:t>
            </a:r>
            <a:r>
              <a:rPr lang="en-US" sz="2800" i="1" dirty="0" smtClean="0"/>
              <a:t>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,..., </a:t>
            </a:r>
            <a:r>
              <a:rPr lang="en-US" sz="2800" i="1" dirty="0" smtClean="0"/>
              <a:t>M</a:t>
            </a:r>
            <a:r>
              <a:rPr lang="en-US" sz="2800" i="1" baseline="-25000" dirty="0" smtClean="0"/>
              <a:t>m</a:t>
            </a:r>
            <a:r>
              <a:rPr lang="en-US" sz="2800" dirty="0" smtClean="0"/>
              <a:t>}, </a:t>
            </a:r>
            <a:r>
              <a:rPr lang="en-US" sz="2800" i="1" dirty="0" smtClean="0"/>
              <a:t>p</a:t>
            </a:r>
            <a:r>
              <a:rPr lang="en-US" sz="2800" dirty="0" smtClean="0"/>
              <a:t>: </a:t>
            </a:r>
            <a:r>
              <a:rPr lang="en-US" sz="2800" i="1" dirty="0" smtClean="0"/>
              <a:t>J</a:t>
            </a:r>
            <a:r>
              <a:rPr lang="en-US" sz="2800" i="1" dirty="0" smtClean="0">
                <a:cs typeface="Times New Roman" pitchFamily="18" charset="0"/>
              </a:rPr>
              <a:t>×M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→ </a:t>
            </a:r>
            <a:r>
              <a:rPr lang="en-US" sz="2800" b="1" dirty="0" smtClean="0">
                <a:cs typeface="Times New Roman" pitchFamily="18" charset="0"/>
              </a:rPr>
              <a:t>Q</a:t>
            </a:r>
            <a:r>
              <a:rPr lang="en-US" sz="2800" b="1" baseline="30000" dirty="0" smtClean="0">
                <a:cs typeface="Times New Roman" pitchFamily="18" charset="0"/>
              </a:rPr>
              <a:t>+</a:t>
            </a:r>
            <a:r>
              <a:rPr lang="en-US" sz="2800" dirty="0" smtClean="0">
                <a:cs typeface="Times New Roman" pitchFamily="18" charset="0"/>
              </a:rPr>
              <a:t>)</a:t>
            </a:r>
            <a:r>
              <a:rPr lang="ru-RU" sz="2400" dirty="0" smtClean="0"/>
              <a:t>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By a binary search in the interval</a:t>
            </a:r>
            <a:r>
              <a:rPr lang="ru-RU" sz="2400" dirty="0" smtClean="0"/>
              <a:t> </a:t>
            </a:r>
            <a:r>
              <a:rPr lang="en-US" sz="2400" dirty="0" smtClean="0"/>
              <a:t>[</a:t>
            </a:r>
            <a:r>
              <a:rPr lang="el-GR" sz="2400" dirty="0" smtClean="0">
                <a:cs typeface="Times New Roman" pitchFamily="18" charset="0"/>
              </a:rPr>
              <a:t>α</a:t>
            </a:r>
            <a:r>
              <a:rPr lang="en-US" sz="2400" b="1" dirty="0" smtClean="0">
                <a:cs typeface="Times New Roman" pitchFamily="18" charset="0"/>
              </a:rPr>
              <a:t>/</a:t>
            </a:r>
            <a:r>
              <a:rPr lang="en-US" sz="2400" i="1" dirty="0" smtClean="0">
                <a:cs typeface="Times New Roman" pitchFamily="18" charset="0"/>
              </a:rPr>
              <a:t>m,</a:t>
            </a:r>
            <a:r>
              <a:rPr lang="el-GR" sz="2400" dirty="0" smtClean="0">
                <a:cs typeface="Times New Roman" pitchFamily="18" charset="0"/>
              </a:rPr>
              <a:t>α</a:t>
            </a:r>
            <a:r>
              <a:rPr lang="en-US" sz="2400" dirty="0" smtClean="0">
                <a:cs typeface="Times New Roman" pitchFamily="18" charset="0"/>
              </a:rPr>
              <a:t>], find the smallest value of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n-US" sz="2400" i="1" dirty="0" smtClean="0"/>
              <a:t>T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b="1" dirty="0" smtClean="0">
                <a:sym typeface="Symbol" pitchFamily="18" charset="2"/>
              </a:rPr>
              <a:t>Z</a:t>
            </a:r>
            <a:r>
              <a:rPr lang="en-US" sz="2400" b="1" baseline="30000" dirty="0" smtClean="0">
                <a:sym typeface="Symbol" pitchFamily="18" charset="2"/>
              </a:rPr>
              <a:t>+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for which LP</a:t>
            </a:r>
            <a:r>
              <a:rPr lang="ru-RU" sz="2400" dirty="0" smtClean="0"/>
              <a:t>(</a:t>
            </a:r>
            <a:r>
              <a:rPr lang="en-US" sz="2400" i="1" dirty="0" smtClean="0"/>
              <a:t>T</a:t>
            </a:r>
            <a:r>
              <a:rPr lang="ru-RU" sz="2400" dirty="0" smtClean="0"/>
              <a:t>) </a:t>
            </a:r>
            <a:r>
              <a:rPr lang="en-US" sz="2400" dirty="0" smtClean="0"/>
              <a:t>has a feasible solution</a:t>
            </a:r>
            <a:r>
              <a:rPr lang="ru-RU" sz="2400" dirty="0" smtClean="0"/>
              <a:t>.</a:t>
            </a:r>
            <a:r>
              <a:rPr lang="en-US" sz="2400" dirty="0" smtClean="0"/>
              <a:t> Let this value be</a:t>
            </a:r>
            <a:r>
              <a:rPr lang="ru-RU" sz="2400" dirty="0" smtClean="0"/>
              <a:t> </a:t>
            </a:r>
            <a:r>
              <a:rPr lang="en-US" sz="2400" i="1" dirty="0" smtClean="0"/>
              <a:t>T</a:t>
            </a:r>
            <a:r>
              <a:rPr lang="ru-RU" sz="2400" i="1" dirty="0" smtClean="0"/>
              <a:t>*</a:t>
            </a:r>
            <a:r>
              <a:rPr lang="ru-RU" sz="2400" dirty="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Find an extreme point solution, say</a:t>
            </a:r>
            <a:r>
              <a:rPr lang="ru-RU" sz="2400" dirty="0" smtClean="0"/>
              <a:t> </a:t>
            </a:r>
            <a:r>
              <a:rPr lang="en-US" sz="2400" b="1" i="1" dirty="0" smtClean="0"/>
              <a:t>x, </a:t>
            </a:r>
            <a:r>
              <a:rPr lang="en-US" sz="2400" dirty="0" smtClean="0"/>
              <a:t>to</a:t>
            </a:r>
            <a:r>
              <a:rPr lang="ru-RU" sz="2400" dirty="0" smtClean="0"/>
              <a:t> </a:t>
            </a:r>
            <a:r>
              <a:rPr lang="en-US" sz="2400" dirty="0" smtClean="0"/>
              <a:t>LP</a:t>
            </a:r>
            <a:r>
              <a:rPr lang="ru-RU" sz="2400" dirty="0" smtClean="0"/>
              <a:t>(</a:t>
            </a:r>
            <a:r>
              <a:rPr lang="en-US" sz="2400" i="1" dirty="0" smtClean="0"/>
              <a:t>T</a:t>
            </a:r>
            <a:r>
              <a:rPr lang="ru-RU" sz="2400" i="1" dirty="0" smtClean="0"/>
              <a:t>*</a:t>
            </a:r>
            <a:r>
              <a:rPr lang="ru-RU" sz="2400" dirty="0" smtClean="0"/>
              <a:t>) 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Assign all integrally set jobs to machines as in</a:t>
            </a:r>
            <a:r>
              <a:rPr lang="ru-RU" sz="2400" dirty="0" smtClean="0"/>
              <a:t> </a:t>
            </a:r>
            <a:r>
              <a:rPr lang="en-US" sz="2400" b="1" i="1" dirty="0" smtClean="0"/>
              <a:t>x</a:t>
            </a:r>
            <a:r>
              <a:rPr lang="ru-RU" sz="2400" dirty="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Construct graph </a:t>
            </a:r>
            <a:r>
              <a:rPr lang="en-US" sz="2400" i="1" dirty="0" smtClean="0"/>
              <a:t>H</a:t>
            </a:r>
            <a:r>
              <a:rPr lang="ru-RU" sz="2400" dirty="0" smtClean="0"/>
              <a:t> </a:t>
            </a:r>
            <a:r>
              <a:rPr lang="en-US" sz="2400" dirty="0" smtClean="0"/>
              <a:t>and find a perfect matching  </a:t>
            </a:r>
            <a:r>
              <a:rPr lang="en-US" sz="2400" dirty="0" smtClean="0">
                <a:sym typeface="Symbol"/>
              </a:rPr>
              <a:t></a:t>
            </a:r>
            <a:r>
              <a:rPr lang="ru-RU" sz="2400" dirty="0" smtClean="0"/>
              <a:t> </a:t>
            </a:r>
            <a:r>
              <a:rPr lang="en-US" sz="2400" dirty="0" smtClean="0"/>
              <a:t>in it</a:t>
            </a:r>
            <a:r>
              <a:rPr lang="ru-RU" sz="2400" dirty="0" smtClean="0"/>
              <a:t>.</a:t>
            </a:r>
            <a:endParaRPr lang="ru-RU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Assign fractionally set jobs to machines according to matching</a:t>
            </a:r>
            <a:r>
              <a:rPr lang="ru-RU" sz="2400" dirty="0" smtClean="0"/>
              <a:t>.</a:t>
            </a:r>
            <a:r>
              <a:rPr lang="ru-RU" sz="2400" b="1" i="1" dirty="0" smtClean="0"/>
              <a:t> </a:t>
            </a:r>
            <a:r>
              <a:rPr lang="en-US" sz="2400" dirty="0" smtClean="0"/>
              <a:t>Let</a:t>
            </a:r>
            <a:r>
              <a:rPr lang="ru-RU" sz="2400" dirty="0" smtClean="0"/>
              <a:t> </a:t>
            </a:r>
            <a:r>
              <a:rPr lang="el-GR" sz="2800" dirty="0" smtClean="0">
                <a:cs typeface="Times New Roman" pitchFamily="18" charset="0"/>
                <a:sym typeface="Symbol" pitchFamily="18" charset="2"/>
              </a:rPr>
              <a:t>σ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be the obtained schedule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.</a:t>
            </a:r>
            <a:endParaRPr lang="en-US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>
                <a:sym typeface="MT Extra" pitchFamily="18" charset="2"/>
              </a:rPr>
              <a:t>Output</a:t>
            </a: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(</a:t>
            </a:r>
            <a:r>
              <a:rPr lang="el-GR" sz="2800" dirty="0" smtClean="0">
                <a:cs typeface="Times New Roman" pitchFamily="18" charset="0"/>
                <a:sym typeface="Symbol" pitchFamily="18" charset="2"/>
              </a:rPr>
              <a:t>σ</a:t>
            </a:r>
            <a:r>
              <a:rPr lang="en-US" sz="2800" dirty="0" smtClean="0">
                <a:sym typeface="MT Extra" pitchFamily="18" charset="2"/>
              </a:rPr>
              <a:t>)</a:t>
            </a:r>
            <a:endParaRPr lang="el-GR" sz="2800" dirty="0" smtClean="0">
              <a:sym typeface="MT Extra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Proof of Theorem </a:t>
            </a:r>
            <a:r>
              <a:rPr lang="ru-RU" dirty="0" smtClean="0"/>
              <a:t>9.5</a:t>
            </a:r>
            <a:endParaRPr lang="ru-RU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Clearly, </a:t>
            </a:r>
            <a:r>
              <a:rPr lang="en-US" sz="2800" i="1" dirty="0" smtClean="0"/>
              <a:t>T</a:t>
            </a:r>
            <a:r>
              <a:rPr lang="ru-RU" sz="2800" i="1" dirty="0" smtClean="0"/>
              <a:t>* </a:t>
            </a:r>
            <a:r>
              <a:rPr lang="ru-RU" sz="2800" i="1" dirty="0" smtClean="0">
                <a:cs typeface="Times New Roman" pitchFamily="18" charset="0"/>
              </a:rPr>
              <a:t>≤ </a:t>
            </a:r>
            <a:r>
              <a:rPr lang="en-US" sz="2800" i="1" dirty="0" smtClean="0">
                <a:cs typeface="Times New Roman" pitchFamily="18" charset="0"/>
              </a:rPr>
              <a:t>OPT</a:t>
            </a:r>
            <a:r>
              <a:rPr lang="en-US" sz="2800" dirty="0" smtClean="0"/>
              <a:t>, since LP(OPT)</a:t>
            </a:r>
            <a:r>
              <a:rPr lang="en-US" sz="2800" i="1" dirty="0" smtClean="0"/>
              <a:t> </a:t>
            </a:r>
            <a:r>
              <a:rPr lang="en-US" sz="2800" dirty="0" smtClean="0"/>
              <a:t>has a feasible solution. The extreme point solution, </a:t>
            </a:r>
            <a:r>
              <a:rPr lang="en-US" sz="2800" b="1" i="1" dirty="0" smtClean="0"/>
              <a:t>x</a:t>
            </a:r>
            <a:r>
              <a:rPr lang="en-US" sz="2800" dirty="0" smtClean="0"/>
              <a:t>, to LP(</a:t>
            </a:r>
            <a:r>
              <a:rPr lang="en-US" sz="2800" i="1" dirty="0" smtClean="0"/>
              <a:t>T</a:t>
            </a:r>
            <a:r>
              <a:rPr lang="ru-RU" sz="2800" i="1" dirty="0" smtClean="0"/>
              <a:t>*</a:t>
            </a:r>
            <a:r>
              <a:rPr lang="en-US" sz="2800" dirty="0" smtClean="0"/>
              <a:t>) has a fractional makespan of </a:t>
            </a:r>
            <a:r>
              <a:rPr lang="ru-RU" sz="2800" i="1" dirty="0" smtClean="0">
                <a:cs typeface="Times New Roman" pitchFamily="18" charset="0"/>
              </a:rPr>
              <a:t>≤ </a:t>
            </a:r>
            <a:r>
              <a:rPr lang="en-US" sz="2800" i="1" dirty="0" smtClean="0"/>
              <a:t>T</a:t>
            </a:r>
            <a:r>
              <a:rPr lang="ru-RU" sz="2800" i="1" dirty="0" smtClean="0"/>
              <a:t>*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Therefore, the restriction of </a:t>
            </a:r>
            <a:r>
              <a:rPr lang="en-US" sz="2800" b="1" i="1" dirty="0" smtClean="0"/>
              <a:t>x </a:t>
            </a:r>
            <a:r>
              <a:rPr lang="en-US" sz="2800" dirty="0" smtClean="0"/>
              <a:t>to integrally set of jobs has an integral makespan of </a:t>
            </a:r>
            <a:r>
              <a:rPr lang="ru-RU" sz="2800" i="1" dirty="0" smtClean="0">
                <a:cs typeface="Times New Roman" pitchFamily="18" charset="0"/>
              </a:rPr>
              <a:t>≤</a:t>
            </a:r>
            <a:r>
              <a:rPr lang="en-US" sz="2800" dirty="0" smtClean="0"/>
              <a:t> </a:t>
            </a:r>
            <a:r>
              <a:rPr lang="en-US" sz="2800" i="1" dirty="0" smtClean="0"/>
              <a:t>T</a:t>
            </a:r>
            <a:r>
              <a:rPr lang="ru-RU" sz="2800" i="1" dirty="0" smtClean="0"/>
              <a:t>* </a:t>
            </a:r>
            <a:r>
              <a:rPr lang="ru-RU" sz="28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perfect matching found in </a:t>
            </a:r>
            <a:r>
              <a:rPr lang="en-US" sz="2800" i="1" dirty="0" smtClean="0"/>
              <a:t>H</a:t>
            </a:r>
            <a:r>
              <a:rPr lang="en-US" sz="2800" dirty="0" smtClean="0"/>
              <a:t> schedules at most one extra job on each machine</a:t>
            </a:r>
            <a:r>
              <a:rPr lang="ru-RU" sz="2800" dirty="0" smtClean="0"/>
              <a:t>.  </a:t>
            </a: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Hence, the total makespan is </a:t>
            </a:r>
            <a:r>
              <a:rPr lang="ru-RU" sz="2800" i="1" dirty="0" smtClean="0">
                <a:cs typeface="Times New Roman" pitchFamily="18" charset="0"/>
              </a:rPr>
              <a:t>≤ </a:t>
            </a:r>
            <a:r>
              <a:rPr lang="ru-RU" sz="2800" dirty="0" smtClean="0"/>
              <a:t>2</a:t>
            </a:r>
            <a:r>
              <a:rPr lang="en-US" sz="2800" i="1" dirty="0" smtClean="0"/>
              <a:t>T</a:t>
            </a:r>
            <a:r>
              <a:rPr lang="ru-RU" sz="2800" i="1" dirty="0" smtClean="0"/>
              <a:t>*</a:t>
            </a:r>
            <a:r>
              <a:rPr lang="ru-RU" sz="2800" dirty="0" smtClean="0"/>
              <a:t> </a:t>
            </a:r>
            <a:r>
              <a:rPr lang="ru-RU" sz="2800" i="1" dirty="0" smtClean="0">
                <a:cs typeface="Times New Roman" pitchFamily="18" charset="0"/>
              </a:rPr>
              <a:t>≤ </a:t>
            </a:r>
            <a:r>
              <a:rPr lang="ru-RU" sz="2800" dirty="0" smtClean="0">
                <a:cs typeface="Times New Roman" pitchFamily="18" charset="0"/>
              </a:rPr>
              <a:t>2</a:t>
            </a:r>
            <a:r>
              <a:rPr lang="en-US" sz="2800" i="1" dirty="0" smtClean="0">
                <a:cs typeface="Times New Roman" pitchFamily="18" charset="0"/>
              </a:rPr>
              <a:t>OPT</a:t>
            </a:r>
            <a:r>
              <a:rPr lang="ru-RU" sz="2800" dirty="0" smtClean="0"/>
              <a:t>.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algorithm</a:t>
            </a:r>
            <a:r>
              <a:rPr lang="en-US" sz="2800" dirty="0" smtClean="0"/>
              <a:t> clearly runs in polynomial time.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/>
            <a:r>
              <a:rPr lang="en-US" dirty="0" smtClean="0"/>
              <a:t>Tight examples</a:t>
            </a:r>
            <a:endParaRPr lang="ru-RU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/>
            <a:r>
              <a:rPr lang="en-US" sz="2400" dirty="0" smtClean="0"/>
              <a:t>Let us provide a family of tight examples. The </a:t>
            </a:r>
            <a:r>
              <a:rPr lang="en-US" sz="2400" i="1" dirty="0" smtClean="0"/>
              <a:t>m-</a:t>
            </a:r>
            <a:r>
              <a:rPr lang="en-US" sz="2400" dirty="0" err="1" smtClean="0"/>
              <a:t>th</a:t>
            </a:r>
            <a:r>
              <a:rPr lang="en-US" sz="2400" dirty="0" smtClean="0"/>
              <a:t> instance consists of </a:t>
            </a:r>
            <a:r>
              <a:rPr lang="en-US" sz="2400" i="1" dirty="0" smtClean="0"/>
              <a:t>m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− </a:t>
            </a:r>
            <a:r>
              <a:rPr lang="en-US" sz="2400" i="1" dirty="0" smtClean="0"/>
              <a:t>m</a:t>
            </a:r>
            <a:r>
              <a:rPr lang="en-US" sz="2400" dirty="0" smtClean="0"/>
              <a:t> + 1 jobs that need to be scheduled on </a:t>
            </a:r>
            <a:r>
              <a:rPr lang="en-US" sz="2400" i="1" dirty="0" smtClean="0"/>
              <a:t>m</a:t>
            </a:r>
            <a:r>
              <a:rPr lang="en-US" sz="2400" dirty="0" smtClean="0"/>
              <a:t> machines. The first job has a processing time of </a:t>
            </a:r>
            <a:r>
              <a:rPr lang="en-US" sz="2400" i="1" dirty="0" smtClean="0"/>
              <a:t>m</a:t>
            </a:r>
            <a:r>
              <a:rPr lang="en-US" sz="2400" dirty="0" smtClean="0"/>
              <a:t> on all machines, and all the remaining jobs have unit processing time on each machine.  </a:t>
            </a:r>
          </a:p>
          <a:p>
            <a:pPr eaLnBrk="1" hangingPunct="1"/>
            <a:r>
              <a:rPr lang="en-US" sz="2400" dirty="0" smtClean="0"/>
              <a:t>The optimal schedule assigns the first job to one machine,         and </a:t>
            </a:r>
            <a:r>
              <a:rPr lang="en-US" sz="2400" i="1" dirty="0" smtClean="0"/>
              <a:t>m </a:t>
            </a:r>
            <a:r>
              <a:rPr lang="en-US" sz="2400" dirty="0" smtClean="0"/>
              <a:t>of the remaining jobs to each of the remaining </a:t>
            </a:r>
            <a:r>
              <a:rPr lang="en-US" sz="2400" i="1" dirty="0" smtClean="0"/>
              <a:t>m</a:t>
            </a:r>
            <a:r>
              <a:rPr lang="en-US" sz="2400" dirty="0" smtClean="0"/>
              <a:t> − 1 machines. Its makespan is </a:t>
            </a:r>
            <a:r>
              <a:rPr lang="en-US" sz="2400" i="1" dirty="0" smtClean="0"/>
              <a:t>m</a:t>
            </a:r>
            <a:r>
              <a:rPr lang="en-US" sz="2400" dirty="0" smtClean="0"/>
              <a:t>.</a:t>
            </a:r>
          </a:p>
          <a:p>
            <a:pPr eaLnBrk="1" hangingPunct="1"/>
            <a:r>
              <a:rPr lang="en-US" sz="2400" dirty="0" smtClean="0"/>
              <a:t>Suppose the following extreme point solution to LP(</a:t>
            </a:r>
            <a:r>
              <a:rPr lang="en-US" sz="2400" i="1" dirty="0" smtClean="0"/>
              <a:t>m</a:t>
            </a:r>
            <a:r>
              <a:rPr lang="en-US" sz="2400" dirty="0" smtClean="0"/>
              <a:t>) is picked. It assign 1/</a:t>
            </a:r>
            <a:r>
              <a:rPr lang="en-US" sz="2400" i="1" dirty="0" smtClean="0"/>
              <a:t>m</a:t>
            </a:r>
            <a:r>
              <a:rPr lang="en-US" sz="2400" dirty="0" smtClean="0"/>
              <a:t> of the first job and </a:t>
            </a:r>
            <a:r>
              <a:rPr lang="en-US" sz="2400" i="1" dirty="0" smtClean="0"/>
              <a:t>m</a:t>
            </a:r>
            <a:r>
              <a:rPr lang="en-US" sz="2400" dirty="0" smtClean="0"/>
              <a:t> − 1 other </a:t>
            </a:r>
            <a:r>
              <a:rPr lang="en-US" sz="2400" dirty="0" smtClean="0"/>
              <a:t>jobs to each of the </a:t>
            </a:r>
            <a:r>
              <a:rPr lang="en-US" sz="2400" i="1" dirty="0" smtClean="0"/>
              <a:t>m</a:t>
            </a:r>
            <a:r>
              <a:rPr lang="en-US" sz="2400" dirty="0" smtClean="0"/>
              <a:t> machines. Rounding will produce a schedule having a makespan of 2</a:t>
            </a:r>
            <a:r>
              <a:rPr lang="en-US" sz="2400" i="1" dirty="0" smtClean="0"/>
              <a:t>m</a:t>
            </a:r>
            <a:r>
              <a:rPr lang="en-US" sz="2400" dirty="0" smtClean="0"/>
              <a:t> </a:t>
            </a:r>
            <a:r>
              <a:rPr lang="en-US" sz="2400" dirty="0" smtClean="0"/>
              <a:t>− </a:t>
            </a:r>
            <a:r>
              <a:rPr lang="en-US" sz="2400" dirty="0" smtClean="0"/>
              <a:t>1.</a:t>
            </a:r>
            <a:endParaRPr lang="en-US" sz="2400" dirty="0" smtClean="0"/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The</a:t>
            </a:r>
            <a:r>
              <a:rPr lang="en-US" dirty="0" smtClean="0"/>
              <a:t> Instance with 4 machines</a:t>
            </a:r>
            <a:endParaRPr lang="en-US" dirty="0" smtClean="0"/>
          </a:p>
        </p:txBody>
      </p:sp>
      <p:sp>
        <p:nvSpPr>
          <p:cNvPr id="8197" name="Rectangle 3"/>
          <p:cNvSpPr>
            <a:spLocks noChangeArrowheads="1"/>
          </p:cNvSpPr>
          <p:nvPr/>
        </p:nvSpPr>
        <p:spPr bwMode="auto">
          <a:xfrm>
            <a:off x="1062038" y="1371600"/>
            <a:ext cx="2438400" cy="5873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1062038" y="32004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4</a:t>
            </a:r>
          </a:p>
        </p:txBody>
      </p:sp>
      <p:sp>
        <p:nvSpPr>
          <p:cNvPr id="8199" name="Rectangle 5"/>
          <p:cNvSpPr>
            <a:spLocks noChangeArrowheads="1"/>
          </p:cNvSpPr>
          <p:nvPr/>
        </p:nvSpPr>
        <p:spPr bwMode="auto">
          <a:xfrm>
            <a:off x="1671638" y="32004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7</a:t>
            </a:r>
          </a:p>
        </p:txBody>
      </p:sp>
      <p:sp>
        <p:nvSpPr>
          <p:cNvPr id="8200" name="Rectangle 6"/>
          <p:cNvSpPr>
            <a:spLocks noChangeArrowheads="1"/>
          </p:cNvSpPr>
          <p:nvPr/>
        </p:nvSpPr>
        <p:spPr bwMode="auto">
          <a:xfrm>
            <a:off x="1062038" y="19812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8201" name="Rectangle 7"/>
          <p:cNvSpPr>
            <a:spLocks noChangeArrowheads="1"/>
          </p:cNvSpPr>
          <p:nvPr/>
        </p:nvSpPr>
        <p:spPr bwMode="auto">
          <a:xfrm>
            <a:off x="300038" y="1371600"/>
            <a:ext cx="55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8202" name="Rectangle 8"/>
          <p:cNvSpPr>
            <a:spLocks noChangeArrowheads="1"/>
          </p:cNvSpPr>
          <p:nvPr/>
        </p:nvSpPr>
        <p:spPr bwMode="auto">
          <a:xfrm>
            <a:off x="300038" y="1981200"/>
            <a:ext cx="55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8203" name="Rectangle 9"/>
          <p:cNvSpPr>
            <a:spLocks noChangeArrowheads="1"/>
          </p:cNvSpPr>
          <p:nvPr/>
        </p:nvSpPr>
        <p:spPr bwMode="auto">
          <a:xfrm>
            <a:off x="300038" y="2590800"/>
            <a:ext cx="55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3</a:t>
            </a:r>
          </a:p>
        </p:txBody>
      </p:sp>
      <p:sp>
        <p:nvSpPr>
          <p:cNvPr id="8204" name="Rectangle 10"/>
          <p:cNvSpPr>
            <a:spLocks noChangeArrowheads="1"/>
          </p:cNvSpPr>
          <p:nvPr/>
        </p:nvSpPr>
        <p:spPr bwMode="auto">
          <a:xfrm>
            <a:off x="1676400" y="19812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5</a:t>
            </a:r>
          </a:p>
        </p:txBody>
      </p:sp>
      <p:sp>
        <p:nvSpPr>
          <p:cNvPr id="8205" name="Rectangle 11"/>
          <p:cNvSpPr>
            <a:spLocks noChangeArrowheads="1"/>
          </p:cNvSpPr>
          <p:nvPr/>
        </p:nvSpPr>
        <p:spPr bwMode="auto">
          <a:xfrm>
            <a:off x="2281238" y="25908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9</a:t>
            </a:r>
          </a:p>
        </p:txBody>
      </p:sp>
      <p:sp>
        <p:nvSpPr>
          <p:cNvPr id="8206" name="Rectangle 12"/>
          <p:cNvSpPr>
            <a:spLocks noChangeArrowheads="1"/>
          </p:cNvSpPr>
          <p:nvPr/>
        </p:nvSpPr>
        <p:spPr bwMode="auto">
          <a:xfrm>
            <a:off x="2281238" y="19812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8</a:t>
            </a:r>
          </a:p>
        </p:txBody>
      </p:sp>
      <p:sp>
        <p:nvSpPr>
          <p:cNvPr id="8207" name="Rectangle 13"/>
          <p:cNvSpPr>
            <a:spLocks noChangeArrowheads="1"/>
          </p:cNvSpPr>
          <p:nvPr/>
        </p:nvSpPr>
        <p:spPr bwMode="auto">
          <a:xfrm>
            <a:off x="2890838" y="25908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12</a:t>
            </a:r>
          </a:p>
        </p:txBody>
      </p:sp>
      <p:sp>
        <p:nvSpPr>
          <p:cNvPr id="8208" name="Rectangle 14"/>
          <p:cNvSpPr>
            <a:spLocks noChangeArrowheads="1"/>
          </p:cNvSpPr>
          <p:nvPr/>
        </p:nvSpPr>
        <p:spPr bwMode="auto">
          <a:xfrm>
            <a:off x="2890838" y="19812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11</a:t>
            </a:r>
          </a:p>
        </p:txBody>
      </p:sp>
      <p:sp>
        <p:nvSpPr>
          <p:cNvPr id="8209" name="Rectangle 15"/>
          <p:cNvSpPr>
            <a:spLocks noChangeArrowheads="1"/>
          </p:cNvSpPr>
          <p:nvPr/>
        </p:nvSpPr>
        <p:spPr bwMode="auto">
          <a:xfrm>
            <a:off x="1062038" y="25908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3</a:t>
            </a:r>
          </a:p>
        </p:txBody>
      </p:sp>
      <p:sp>
        <p:nvSpPr>
          <p:cNvPr id="8210" name="Rectangle 16"/>
          <p:cNvSpPr>
            <a:spLocks noChangeArrowheads="1"/>
          </p:cNvSpPr>
          <p:nvPr/>
        </p:nvSpPr>
        <p:spPr bwMode="auto">
          <a:xfrm>
            <a:off x="1676400" y="25908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6</a:t>
            </a:r>
          </a:p>
        </p:txBody>
      </p:sp>
      <p:sp>
        <p:nvSpPr>
          <p:cNvPr id="8211" name="Rectangle 17"/>
          <p:cNvSpPr>
            <a:spLocks noChangeArrowheads="1"/>
          </p:cNvSpPr>
          <p:nvPr/>
        </p:nvSpPr>
        <p:spPr bwMode="auto">
          <a:xfrm>
            <a:off x="2281238" y="32004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10</a:t>
            </a:r>
          </a:p>
        </p:txBody>
      </p:sp>
      <p:sp>
        <p:nvSpPr>
          <p:cNvPr id="8212" name="Rectangle 18"/>
          <p:cNvSpPr>
            <a:spLocks noChangeArrowheads="1"/>
          </p:cNvSpPr>
          <p:nvPr/>
        </p:nvSpPr>
        <p:spPr bwMode="auto">
          <a:xfrm>
            <a:off x="300038" y="3276600"/>
            <a:ext cx="55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4</a:t>
            </a:r>
          </a:p>
        </p:txBody>
      </p:sp>
      <p:sp>
        <p:nvSpPr>
          <p:cNvPr id="8213" name="Rectangle 19"/>
          <p:cNvSpPr>
            <a:spLocks noChangeArrowheads="1"/>
          </p:cNvSpPr>
          <p:nvPr/>
        </p:nvSpPr>
        <p:spPr bwMode="auto">
          <a:xfrm>
            <a:off x="2890838" y="32004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13</a:t>
            </a:r>
          </a:p>
        </p:txBody>
      </p:sp>
      <p:sp>
        <p:nvSpPr>
          <p:cNvPr id="8214" name="Rectangle 20"/>
          <p:cNvSpPr>
            <a:spLocks noChangeArrowheads="1"/>
          </p:cNvSpPr>
          <p:nvPr/>
        </p:nvSpPr>
        <p:spPr bwMode="auto">
          <a:xfrm>
            <a:off x="1138238" y="6019800"/>
            <a:ext cx="587375" cy="5873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8215" name="Rectangle 21"/>
          <p:cNvSpPr>
            <a:spLocks noChangeArrowheads="1"/>
          </p:cNvSpPr>
          <p:nvPr/>
        </p:nvSpPr>
        <p:spPr bwMode="auto">
          <a:xfrm>
            <a:off x="1747838" y="60198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7</a:t>
            </a:r>
          </a:p>
        </p:txBody>
      </p:sp>
      <p:sp>
        <p:nvSpPr>
          <p:cNvPr id="8216" name="Rectangle 22"/>
          <p:cNvSpPr>
            <a:spLocks noChangeArrowheads="1"/>
          </p:cNvSpPr>
          <p:nvPr/>
        </p:nvSpPr>
        <p:spPr bwMode="auto">
          <a:xfrm>
            <a:off x="1138238" y="4800600"/>
            <a:ext cx="587375" cy="5873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8217" name="Rectangle 23"/>
          <p:cNvSpPr>
            <a:spLocks noChangeArrowheads="1"/>
          </p:cNvSpPr>
          <p:nvPr/>
        </p:nvSpPr>
        <p:spPr bwMode="auto">
          <a:xfrm>
            <a:off x="376238" y="4191000"/>
            <a:ext cx="55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8218" name="Rectangle 24"/>
          <p:cNvSpPr>
            <a:spLocks noChangeArrowheads="1"/>
          </p:cNvSpPr>
          <p:nvPr/>
        </p:nvSpPr>
        <p:spPr bwMode="auto">
          <a:xfrm>
            <a:off x="376238" y="4800600"/>
            <a:ext cx="55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8219" name="Rectangle 25"/>
          <p:cNvSpPr>
            <a:spLocks noChangeArrowheads="1"/>
          </p:cNvSpPr>
          <p:nvPr/>
        </p:nvSpPr>
        <p:spPr bwMode="auto">
          <a:xfrm>
            <a:off x="376238" y="5410200"/>
            <a:ext cx="55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3</a:t>
            </a:r>
          </a:p>
        </p:txBody>
      </p:sp>
      <p:sp>
        <p:nvSpPr>
          <p:cNvPr id="8220" name="Rectangle 26"/>
          <p:cNvSpPr>
            <a:spLocks noChangeArrowheads="1"/>
          </p:cNvSpPr>
          <p:nvPr/>
        </p:nvSpPr>
        <p:spPr bwMode="auto">
          <a:xfrm>
            <a:off x="1752600" y="48006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5</a:t>
            </a:r>
          </a:p>
        </p:txBody>
      </p:sp>
      <p:sp>
        <p:nvSpPr>
          <p:cNvPr id="8221" name="Rectangle 27"/>
          <p:cNvSpPr>
            <a:spLocks noChangeArrowheads="1"/>
          </p:cNvSpPr>
          <p:nvPr/>
        </p:nvSpPr>
        <p:spPr bwMode="auto">
          <a:xfrm>
            <a:off x="2357438" y="54102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9</a:t>
            </a:r>
          </a:p>
        </p:txBody>
      </p:sp>
      <p:sp>
        <p:nvSpPr>
          <p:cNvPr id="8222" name="Rectangle 28"/>
          <p:cNvSpPr>
            <a:spLocks noChangeArrowheads="1"/>
          </p:cNvSpPr>
          <p:nvPr/>
        </p:nvSpPr>
        <p:spPr bwMode="auto">
          <a:xfrm>
            <a:off x="2357438" y="48006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8</a:t>
            </a:r>
          </a:p>
        </p:txBody>
      </p:sp>
      <p:sp>
        <p:nvSpPr>
          <p:cNvPr id="8223" name="Rectangle 29"/>
          <p:cNvSpPr>
            <a:spLocks noChangeArrowheads="1"/>
          </p:cNvSpPr>
          <p:nvPr/>
        </p:nvSpPr>
        <p:spPr bwMode="auto">
          <a:xfrm>
            <a:off x="2967038" y="54102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12</a:t>
            </a:r>
          </a:p>
        </p:txBody>
      </p:sp>
      <p:sp>
        <p:nvSpPr>
          <p:cNvPr id="8224" name="Rectangle 30"/>
          <p:cNvSpPr>
            <a:spLocks noChangeArrowheads="1"/>
          </p:cNvSpPr>
          <p:nvPr/>
        </p:nvSpPr>
        <p:spPr bwMode="auto">
          <a:xfrm>
            <a:off x="2967038" y="48006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11</a:t>
            </a:r>
          </a:p>
        </p:txBody>
      </p:sp>
      <p:sp>
        <p:nvSpPr>
          <p:cNvPr id="8225" name="Rectangle 31"/>
          <p:cNvSpPr>
            <a:spLocks noChangeArrowheads="1"/>
          </p:cNvSpPr>
          <p:nvPr/>
        </p:nvSpPr>
        <p:spPr bwMode="auto">
          <a:xfrm>
            <a:off x="1138238" y="5410200"/>
            <a:ext cx="587375" cy="5873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8226" name="Rectangle 32"/>
          <p:cNvSpPr>
            <a:spLocks noChangeArrowheads="1"/>
          </p:cNvSpPr>
          <p:nvPr/>
        </p:nvSpPr>
        <p:spPr bwMode="auto">
          <a:xfrm>
            <a:off x="1752600" y="54102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6</a:t>
            </a:r>
          </a:p>
        </p:txBody>
      </p:sp>
      <p:sp>
        <p:nvSpPr>
          <p:cNvPr id="8227" name="Rectangle 33"/>
          <p:cNvSpPr>
            <a:spLocks noChangeArrowheads="1"/>
          </p:cNvSpPr>
          <p:nvPr/>
        </p:nvSpPr>
        <p:spPr bwMode="auto">
          <a:xfrm>
            <a:off x="2357438" y="60198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10</a:t>
            </a:r>
          </a:p>
        </p:txBody>
      </p:sp>
      <p:sp>
        <p:nvSpPr>
          <p:cNvPr id="8228" name="Rectangle 34"/>
          <p:cNvSpPr>
            <a:spLocks noChangeArrowheads="1"/>
          </p:cNvSpPr>
          <p:nvPr/>
        </p:nvSpPr>
        <p:spPr bwMode="auto">
          <a:xfrm>
            <a:off x="376238" y="6096000"/>
            <a:ext cx="55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4</a:t>
            </a:r>
          </a:p>
        </p:txBody>
      </p:sp>
      <p:sp>
        <p:nvSpPr>
          <p:cNvPr id="8229" name="Rectangle 35"/>
          <p:cNvSpPr>
            <a:spLocks noChangeArrowheads="1"/>
          </p:cNvSpPr>
          <p:nvPr/>
        </p:nvSpPr>
        <p:spPr bwMode="auto">
          <a:xfrm>
            <a:off x="2967038" y="60198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13</a:t>
            </a:r>
          </a:p>
        </p:txBody>
      </p:sp>
      <p:sp>
        <p:nvSpPr>
          <p:cNvPr id="8230" name="Rectangle 36"/>
          <p:cNvSpPr>
            <a:spLocks noChangeArrowheads="1"/>
          </p:cNvSpPr>
          <p:nvPr/>
        </p:nvSpPr>
        <p:spPr bwMode="auto">
          <a:xfrm>
            <a:off x="1143000" y="4191000"/>
            <a:ext cx="587375" cy="5873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8231" name="Rectangle 37"/>
          <p:cNvSpPr>
            <a:spLocks noChangeArrowheads="1"/>
          </p:cNvSpPr>
          <p:nvPr/>
        </p:nvSpPr>
        <p:spPr bwMode="auto">
          <a:xfrm>
            <a:off x="1757363" y="41910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8232" name="Rectangle 38"/>
          <p:cNvSpPr>
            <a:spLocks noChangeArrowheads="1"/>
          </p:cNvSpPr>
          <p:nvPr/>
        </p:nvSpPr>
        <p:spPr bwMode="auto">
          <a:xfrm>
            <a:off x="2362200" y="41910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3</a:t>
            </a:r>
          </a:p>
        </p:txBody>
      </p:sp>
      <p:sp>
        <p:nvSpPr>
          <p:cNvPr id="8233" name="Rectangle 39"/>
          <p:cNvSpPr>
            <a:spLocks noChangeArrowheads="1"/>
          </p:cNvSpPr>
          <p:nvPr/>
        </p:nvSpPr>
        <p:spPr bwMode="auto">
          <a:xfrm>
            <a:off x="2971800" y="4191000"/>
            <a:ext cx="587375" cy="587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4</a:t>
            </a:r>
          </a:p>
        </p:txBody>
      </p:sp>
      <p:graphicFrame>
        <p:nvGraphicFramePr>
          <p:cNvPr id="8194" name="Object 40"/>
          <p:cNvGraphicFramePr>
            <a:graphicFrameLocks noChangeAspect="1"/>
          </p:cNvGraphicFramePr>
          <p:nvPr/>
        </p:nvGraphicFramePr>
        <p:xfrm>
          <a:off x="4343400" y="1981200"/>
          <a:ext cx="1716088" cy="709613"/>
        </p:xfrm>
        <a:graphic>
          <a:graphicData uri="http://schemas.openxmlformats.org/presentationml/2006/ole">
            <p:oleObj spid="_x0000_s8194" name="Формула" r:id="rId3" imgW="583920" imgH="241200" progId="Equation.3">
              <p:embed/>
            </p:oleObj>
          </a:graphicData>
        </a:graphic>
      </p:graphicFrame>
      <p:sp>
        <p:nvSpPr>
          <p:cNvPr id="8234" name="Oval 41"/>
          <p:cNvSpPr>
            <a:spLocks noChangeArrowheads="1"/>
          </p:cNvSpPr>
          <p:nvPr/>
        </p:nvSpPr>
        <p:spPr bwMode="auto">
          <a:xfrm>
            <a:off x="5638800" y="3733800"/>
            <a:ext cx="655638" cy="655638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endParaRPr lang="ru-RU" sz="2400" b="1" baseline="-25000">
              <a:latin typeface="Times New Roman" pitchFamily="18" charset="0"/>
            </a:endParaRPr>
          </a:p>
        </p:txBody>
      </p:sp>
      <p:sp>
        <p:nvSpPr>
          <p:cNvPr id="8235" name="Oval 42"/>
          <p:cNvSpPr>
            <a:spLocks noChangeArrowheads="1"/>
          </p:cNvSpPr>
          <p:nvPr/>
        </p:nvSpPr>
        <p:spPr bwMode="auto">
          <a:xfrm>
            <a:off x="4191000" y="5334000"/>
            <a:ext cx="655638" cy="655638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3</a:t>
            </a:r>
            <a:endParaRPr lang="ru-RU" sz="2400" b="1" baseline="-25000">
              <a:latin typeface="Times New Roman" pitchFamily="18" charset="0"/>
            </a:endParaRPr>
          </a:p>
        </p:txBody>
      </p:sp>
      <p:sp>
        <p:nvSpPr>
          <p:cNvPr id="8236" name="Oval 43"/>
          <p:cNvSpPr>
            <a:spLocks noChangeArrowheads="1"/>
          </p:cNvSpPr>
          <p:nvPr/>
        </p:nvSpPr>
        <p:spPr bwMode="auto">
          <a:xfrm>
            <a:off x="6096000" y="5638800"/>
            <a:ext cx="655638" cy="655638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4</a:t>
            </a:r>
            <a:endParaRPr lang="ru-RU" sz="2400" b="1" baseline="-25000">
              <a:latin typeface="Times New Roman" pitchFamily="18" charset="0"/>
            </a:endParaRPr>
          </a:p>
        </p:txBody>
      </p:sp>
      <p:sp>
        <p:nvSpPr>
          <p:cNvPr id="8237" name="Oval 44"/>
          <p:cNvSpPr>
            <a:spLocks noChangeArrowheads="1"/>
          </p:cNvSpPr>
          <p:nvPr/>
        </p:nvSpPr>
        <p:spPr bwMode="auto">
          <a:xfrm>
            <a:off x="5029200" y="4648200"/>
            <a:ext cx="655638" cy="6556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</a:t>
            </a:r>
            <a:endParaRPr lang="ru-RU" sz="2400" b="1" baseline="-25000">
              <a:latin typeface="Times New Roman" pitchFamily="18" charset="0"/>
            </a:endParaRPr>
          </a:p>
        </p:txBody>
      </p:sp>
      <p:cxnSp>
        <p:nvCxnSpPr>
          <p:cNvPr id="8238" name="AutoShape 45"/>
          <p:cNvCxnSpPr>
            <a:cxnSpLocks noChangeShapeType="1"/>
            <a:stCxn id="8237" idx="1"/>
            <a:endCxn id="8242" idx="5"/>
          </p:cNvCxnSpPr>
          <p:nvPr/>
        </p:nvCxnSpPr>
        <p:spPr bwMode="auto">
          <a:xfrm flipH="1" flipV="1">
            <a:off x="4979988" y="4522788"/>
            <a:ext cx="144462" cy="220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39" name="AutoShape 46"/>
          <p:cNvCxnSpPr>
            <a:cxnSpLocks noChangeShapeType="1"/>
            <a:stCxn id="8237" idx="5"/>
            <a:endCxn id="8236" idx="1"/>
          </p:cNvCxnSpPr>
          <p:nvPr/>
        </p:nvCxnSpPr>
        <p:spPr bwMode="auto">
          <a:xfrm>
            <a:off x="5589588" y="5208588"/>
            <a:ext cx="6016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40" name="AutoShape 47"/>
          <p:cNvCxnSpPr>
            <a:cxnSpLocks noChangeShapeType="1"/>
            <a:stCxn id="8235" idx="7"/>
            <a:endCxn id="8237" idx="3"/>
          </p:cNvCxnSpPr>
          <p:nvPr/>
        </p:nvCxnSpPr>
        <p:spPr bwMode="auto">
          <a:xfrm flipV="1">
            <a:off x="4751388" y="5208588"/>
            <a:ext cx="373062" cy="220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41" name="AutoShape 48"/>
          <p:cNvCxnSpPr>
            <a:cxnSpLocks noChangeShapeType="1"/>
            <a:stCxn id="8237" idx="7"/>
            <a:endCxn id="8234" idx="3"/>
          </p:cNvCxnSpPr>
          <p:nvPr/>
        </p:nvCxnSpPr>
        <p:spPr bwMode="auto">
          <a:xfrm flipV="1">
            <a:off x="5589588" y="4294188"/>
            <a:ext cx="144462" cy="449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8242" name="Oval 49"/>
          <p:cNvSpPr>
            <a:spLocks noChangeArrowheads="1"/>
          </p:cNvSpPr>
          <p:nvPr/>
        </p:nvSpPr>
        <p:spPr bwMode="auto">
          <a:xfrm>
            <a:off x="4419600" y="3962400"/>
            <a:ext cx="655638" cy="655638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1</a:t>
            </a:r>
            <a:endParaRPr lang="ru-RU" sz="2400" b="1" baseline="-25000">
              <a:latin typeface="Times New Roman" pitchFamily="18" charset="0"/>
            </a:endParaRPr>
          </a:p>
        </p:txBody>
      </p:sp>
      <p:graphicFrame>
        <p:nvGraphicFramePr>
          <p:cNvPr id="8195" name="Object 50"/>
          <p:cNvGraphicFramePr>
            <a:graphicFrameLocks noChangeAspect="1"/>
          </p:cNvGraphicFramePr>
          <p:nvPr/>
        </p:nvGraphicFramePr>
        <p:xfrm>
          <a:off x="6561138" y="4419600"/>
          <a:ext cx="2462212" cy="709613"/>
        </p:xfrm>
        <a:graphic>
          <a:graphicData uri="http://schemas.openxmlformats.org/presentationml/2006/ole">
            <p:oleObj spid="_x0000_s8195" name="Формула" r:id="rId4" imgW="8380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</a:t>
            </a:r>
            <a:endParaRPr lang="ru-RU" dirty="0" smtClean="0"/>
          </a:p>
        </p:txBody>
      </p:sp>
      <p:sp>
        <p:nvSpPr>
          <p:cNvPr id="3379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Does Algorithm</a:t>
            </a:r>
            <a:r>
              <a:rPr lang="ru-RU" sz="2800" dirty="0" smtClean="0"/>
              <a:t> </a:t>
            </a:r>
            <a:r>
              <a:rPr lang="en-US" sz="2800" dirty="0" smtClean="0"/>
              <a:t>LST </a:t>
            </a:r>
            <a:r>
              <a:rPr lang="en-US" sz="2800" dirty="0" smtClean="0"/>
              <a:t>achieve a better factor than 2 for the special case that the machines are identical</a:t>
            </a:r>
            <a:r>
              <a:rPr lang="ru-RU" sz="2800" dirty="0" smtClean="0"/>
              <a:t>?</a:t>
            </a:r>
            <a:endParaRPr lang="ru-RU" sz="2800" dirty="0" smtClean="0"/>
          </a:p>
          <a:p>
            <a:r>
              <a:rPr lang="en-US" sz="2800" dirty="0" smtClean="0"/>
              <a:t>Prove that </a:t>
            </a:r>
            <a:r>
              <a:rPr lang="en-US" sz="2800" b="1" i="1" dirty="0" err="1" smtClean="0"/>
              <a:t>x</a:t>
            </a:r>
            <a:r>
              <a:rPr lang="en-US" sz="2800" i="1" baseline="-25000" dirty="0" err="1" smtClean="0"/>
              <a:t>C</a:t>
            </a:r>
            <a:r>
              <a:rPr lang="ru-RU" sz="2800" i="1" baseline="-25000" dirty="0" smtClean="0"/>
              <a:t> </a:t>
            </a:r>
            <a:r>
              <a:rPr lang="en-US" sz="2800" dirty="0" smtClean="0"/>
              <a:t>must be an </a:t>
            </a:r>
            <a:r>
              <a:rPr lang="en-US" sz="2800" dirty="0" smtClean="0"/>
              <a:t>extreme point </a:t>
            </a:r>
            <a:r>
              <a:rPr lang="en-US" sz="2800" dirty="0" smtClean="0"/>
              <a:t>solution to</a:t>
            </a:r>
            <a:r>
              <a:rPr lang="ru-RU" sz="2800" dirty="0" smtClean="0"/>
              <a:t> </a:t>
            </a:r>
            <a:r>
              <a:rPr lang="en-US" sz="2800" dirty="0" smtClean="0"/>
              <a:t>LP</a:t>
            </a:r>
            <a:r>
              <a:rPr lang="en-US" sz="2800" i="1" baseline="-25000" dirty="0" smtClean="0"/>
              <a:t>C</a:t>
            </a:r>
            <a:r>
              <a:rPr lang="ru-RU" sz="2800" dirty="0" smtClean="0"/>
              <a:t>(</a:t>
            </a:r>
            <a:r>
              <a:rPr lang="en-US" sz="2800" i="1" dirty="0" smtClean="0"/>
              <a:t>T</a:t>
            </a:r>
            <a:r>
              <a:rPr lang="ru-RU" sz="2800" dirty="0" smtClean="0"/>
              <a:t>).</a:t>
            </a:r>
            <a:endParaRPr lang="ru-RU" sz="2800" dirty="0" smtClean="0"/>
          </a:p>
          <a:p>
            <a:r>
              <a:rPr lang="en-US" sz="2800" dirty="0" smtClean="0"/>
              <a:t>Prove that </a:t>
            </a:r>
            <a:r>
              <a:rPr lang="en-US" sz="2800" dirty="0" smtClean="0"/>
              <a:t>the solution given to LP(</a:t>
            </a:r>
            <a:r>
              <a:rPr lang="en-US" sz="2800" i="1" dirty="0" smtClean="0"/>
              <a:t>m</a:t>
            </a:r>
            <a:r>
              <a:rPr lang="en-US" sz="2800" dirty="0" smtClean="0"/>
              <a:t>) in the Example is an extreme point solution.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Properties of extreme points</a:t>
            </a:r>
            <a:endParaRPr lang="ru-RU" dirty="0" smtClean="0"/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From linear programming theory we know that for any objective function there is an extreme point solution that is optimal</a:t>
            </a:r>
            <a:r>
              <a:rPr lang="ru-RU" dirty="0" smtClean="0"/>
              <a:t>.</a:t>
            </a:r>
            <a:endParaRPr lang="ru-RU" dirty="0" smtClean="0"/>
          </a:p>
          <a:p>
            <a:pPr eaLnBrk="1" hangingPunct="1"/>
            <a:r>
              <a:rPr lang="en-US" dirty="0" smtClean="0"/>
              <a:t>Both ellipsoid algorithm and simplex method </a:t>
            </a:r>
            <a:r>
              <a:rPr lang="en-US" dirty="0" smtClean="0"/>
              <a:t>find is an extreme point </a:t>
            </a:r>
            <a:r>
              <a:rPr lang="en-US" dirty="0" smtClean="0"/>
              <a:t>solution</a:t>
            </a:r>
            <a:r>
              <a:rPr lang="en-US" smtClean="0"/>
              <a:t>.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Why LP is so useful                                            in approximation algorithms</a:t>
            </a:r>
            <a:r>
              <a:rPr lang="ru-RU" sz="3600" dirty="0" smtClean="0"/>
              <a:t>?</a:t>
            </a:r>
            <a:r>
              <a:rPr lang="ru-RU" sz="4000" dirty="0" smtClean="0"/>
              <a:t> </a:t>
            </a:r>
            <a:endParaRPr lang="ru-RU" sz="4000" dirty="0" smtClean="0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  <a:p>
            <a:pPr eaLnBrk="1" hangingPunct="1"/>
            <a:r>
              <a:rPr lang="en-US" dirty="0" smtClean="0"/>
              <a:t>Many combinatorial optimization problems can be stated as integer programs</a:t>
            </a:r>
            <a:r>
              <a:rPr lang="ru-RU" dirty="0" smtClean="0"/>
              <a:t>.</a:t>
            </a:r>
            <a:endParaRPr lang="ru-RU" dirty="0" smtClean="0"/>
          </a:p>
          <a:p>
            <a:pPr eaLnBrk="1" hangingPunct="1"/>
            <a:r>
              <a:rPr lang="en-US" dirty="0" smtClean="0"/>
              <a:t>Once this is done, the linear relaxation of this program provides a natural way of lower bounding the cost of the optimal solution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/>
            <a:r>
              <a:rPr lang="en-US" dirty="0" smtClean="0"/>
              <a:t>Fundamental design techniques</a:t>
            </a:r>
            <a:endParaRPr lang="ru-RU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82000" cy="5105400"/>
          </a:xfrm>
        </p:spPr>
        <p:txBody>
          <a:bodyPr/>
          <a:lstStyle/>
          <a:p>
            <a:pPr eaLnBrk="1" hangingPunct="1"/>
            <a:r>
              <a:rPr lang="en-US" sz="2800" b="1" dirty="0" smtClean="0"/>
              <a:t>LP-</a:t>
            </a:r>
            <a:r>
              <a:rPr lang="en-US" sz="2800" b="1" dirty="0" smtClean="0"/>
              <a:t>Rounding</a:t>
            </a:r>
            <a:r>
              <a:rPr lang="ru-RU" sz="2800" b="1" dirty="0" smtClean="0"/>
              <a:t> </a:t>
            </a:r>
            <a:r>
              <a:rPr lang="en-US" sz="2800" b="1" dirty="0" smtClean="0"/>
              <a:t> (Rounding)</a:t>
            </a:r>
            <a:endParaRPr lang="ru-RU" sz="2800" b="1" dirty="0" smtClean="0"/>
          </a:p>
          <a:p>
            <a:pPr lvl="1" eaLnBrk="1" hangingPunct="1"/>
            <a:r>
              <a:rPr lang="en-US" sz="2400" dirty="0" smtClean="0"/>
              <a:t>Solve the linear program.</a:t>
            </a:r>
            <a:endParaRPr lang="ru-RU" sz="2400" dirty="0" smtClean="0"/>
          </a:p>
          <a:p>
            <a:pPr lvl="1" eaLnBrk="1" hangingPunct="1"/>
            <a:r>
              <a:rPr lang="en-US" sz="2400" dirty="0" smtClean="0"/>
              <a:t>Convert the fractional solution obtained into an integral solution.</a:t>
            </a:r>
          </a:p>
          <a:p>
            <a:pPr lvl="1" eaLnBrk="1" hangingPunct="1"/>
            <a:r>
              <a:rPr lang="en-US" sz="2400" dirty="0" smtClean="0"/>
              <a:t>The approximation guarantee is established by comparing the cost of the integral and fractional solutions.</a:t>
            </a:r>
            <a:endParaRPr lang="ru-RU" sz="2400" dirty="0" smtClean="0"/>
          </a:p>
          <a:p>
            <a:pPr eaLnBrk="1" hangingPunct="1"/>
            <a:r>
              <a:rPr lang="en-US" sz="2800" b="1" dirty="0" smtClean="0"/>
              <a:t>Primal-dual schema</a:t>
            </a:r>
            <a:endParaRPr lang="ru-RU" sz="2800" b="1" dirty="0" smtClean="0"/>
          </a:p>
          <a:p>
            <a:pPr lvl="1" eaLnBrk="1" hangingPunct="1"/>
            <a:r>
              <a:rPr lang="en-US" sz="2400" dirty="0" smtClean="0"/>
              <a:t>An integral solution to the primal program and a feasible solution to the dual program are constructed iteratively.</a:t>
            </a:r>
            <a:endParaRPr lang="ru-RU" sz="2400" dirty="0" smtClean="0"/>
          </a:p>
          <a:p>
            <a:pPr lvl="1" eaLnBrk="1" hangingPunct="1"/>
            <a:r>
              <a:rPr lang="en-US" sz="2400" dirty="0" smtClean="0"/>
              <a:t>Any feasible solution to the dual also provides a lower bound on OPT</a:t>
            </a:r>
            <a:r>
              <a:rPr lang="en-US" sz="2400" dirty="0" smtClean="0"/>
              <a:t>. The approximation guarantee is established by comparing </a:t>
            </a:r>
            <a:r>
              <a:rPr lang="en-US" sz="2400" dirty="0" smtClean="0"/>
              <a:t>the two solutions.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Integrality gap</a:t>
            </a:r>
            <a:endParaRPr lang="ru-RU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352800"/>
          </a:xfrm>
        </p:spPr>
        <p:txBody>
          <a:bodyPr/>
          <a:lstStyle/>
          <a:p>
            <a:pPr eaLnBrk="1" hangingPunct="1"/>
            <a:r>
              <a:rPr lang="en-US" dirty="0" smtClean="0"/>
              <a:t>Given an LP-relaxation for a minimization  problem</a:t>
            </a:r>
            <a:r>
              <a:rPr lang="ru-RU" dirty="0" smtClean="0"/>
              <a:t> </a:t>
            </a:r>
            <a:r>
              <a:rPr lang="el-GR" i="1" dirty="0" smtClean="0">
                <a:cs typeface="Times New Roman" pitchFamily="18" charset="0"/>
              </a:rPr>
              <a:t>Π</a:t>
            </a:r>
            <a:r>
              <a:rPr lang="en-US" dirty="0" smtClean="0"/>
              <a:t>, </a:t>
            </a:r>
            <a:r>
              <a:rPr lang="en-US" dirty="0" smtClean="0"/>
              <a:t>let</a:t>
            </a:r>
            <a:r>
              <a:rPr lang="ru-RU" dirty="0" smtClean="0"/>
              <a:t> </a:t>
            </a:r>
            <a:r>
              <a:rPr lang="en-US" i="1" dirty="0" err="1" smtClean="0"/>
              <a:t>OPT</a:t>
            </a:r>
            <a:r>
              <a:rPr lang="en-US" i="1" baseline="-25000" dirty="0" err="1" smtClean="0"/>
              <a:t>f</a:t>
            </a:r>
            <a:r>
              <a:rPr lang="ru-RU" i="1" baseline="-25000" dirty="0" smtClean="0"/>
              <a:t> </a:t>
            </a:r>
            <a:r>
              <a:rPr lang="ru-RU" dirty="0" smtClean="0"/>
              <a:t>(</a:t>
            </a:r>
            <a:r>
              <a:rPr lang="en-US" i="1" dirty="0" smtClean="0"/>
              <a:t>I</a:t>
            </a:r>
            <a:r>
              <a:rPr lang="en-US" dirty="0" smtClean="0"/>
              <a:t>)</a:t>
            </a:r>
            <a:r>
              <a:rPr lang="ru-RU" baseline="-25000" dirty="0" smtClean="0"/>
              <a:t> </a:t>
            </a:r>
            <a:r>
              <a:rPr lang="en-US" dirty="0" smtClean="0"/>
              <a:t>denote the cost of an optimal fractional solution to instance</a:t>
            </a:r>
            <a:r>
              <a:rPr lang="ru-RU" dirty="0" smtClean="0"/>
              <a:t> </a:t>
            </a:r>
            <a:r>
              <a:rPr lang="en-US" i="1" dirty="0" smtClean="0"/>
              <a:t>I</a:t>
            </a:r>
            <a:r>
              <a:rPr lang="en-US" dirty="0" smtClean="0"/>
              <a:t>, i.e., the objective function value of an optimal solution to the LP-relaxation.</a:t>
            </a:r>
            <a:endParaRPr lang="ru-RU" dirty="0" smtClean="0"/>
          </a:p>
          <a:p>
            <a:pPr eaLnBrk="1" hangingPunct="1"/>
            <a:r>
              <a:rPr lang="en-US" dirty="0" smtClean="0"/>
              <a:t>Define the </a:t>
            </a:r>
            <a:r>
              <a:rPr lang="en-US" b="1" dirty="0" smtClean="0"/>
              <a:t>integrality gap </a:t>
            </a:r>
            <a:r>
              <a:rPr lang="en-US" dirty="0" smtClean="0"/>
              <a:t>of                                        the relaxation to be</a:t>
            </a:r>
            <a:r>
              <a:rPr lang="ru-RU" dirty="0" smtClean="0"/>
              <a:t>             </a:t>
            </a:r>
            <a:endParaRPr lang="ru-RU" dirty="0" smtClean="0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4351337" y="4876800"/>
          <a:ext cx="1744663" cy="900113"/>
        </p:xfrm>
        <a:graphic>
          <a:graphicData uri="http://schemas.openxmlformats.org/presentationml/2006/ole">
            <p:oleObj spid="_x0000_s3074" name="Формула" r:id="rId3" imgW="86328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sz="4000" dirty="0" smtClean="0"/>
              <a:t>Approximation factor and      integrality gap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If the cost of the solution found by the algorithm is compared directly with the cost of an optimal fractional solution (or a feasible dual solution), as is done in most algorithms, the best approximation factor we can hope to prove is the integrality gap of relaxation.</a:t>
            </a:r>
            <a:r>
              <a:rPr lang="en-US" dirty="0" smtClean="0"/>
              <a:t> </a:t>
            </a:r>
            <a:endParaRPr lang="en-US" sz="2800" dirty="0" smtClean="0"/>
          </a:p>
          <a:p>
            <a:r>
              <a:rPr lang="en-US" sz="2800" dirty="0" smtClean="0"/>
              <a:t>Interestingly enough, for many problems, both techniques have been successful in yielding algorithms having guarantees essentially equal to the integrality gap of the relaxation.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i="1" smtClean="0"/>
              <a:t>R</a:t>
            </a:r>
            <a:r>
              <a:rPr lang="en-US" sz="4800" smtClean="0"/>
              <a:t>|</a:t>
            </a:r>
            <a:r>
              <a:rPr lang="en-US" sz="4800" i="1" baseline="-25000" smtClean="0"/>
              <a:t> </a:t>
            </a:r>
            <a:r>
              <a:rPr lang="en-US" sz="4800" smtClean="0"/>
              <a:t>|</a:t>
            </a:r>
            <a:r>
              <a:rPr lang="en-US" sz="4800" i="1" smtClean="0"/>
              <a:t>C</a:t>
            </a:r>
            <a:r>
              <a:rPr lang="en-US" sz="4800" baseline="-25000" smtClean="0"/>
              <a:t>max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Given a set </a:t>
            </a:r>
            <a:r>
              <a:rPr lang="en-US" b="1" i="1" dirty="0" smtClean="0"/>
              <a:t>J</a:t>
            </a:r>
            <a:r>
              <a:rPr lang="en-US" i="1" dirty="0" smtClean="0"/>
              <a:t>=</a:t>
            </a:r>
            <a:r>
              <a:rPr lang="en-US" dirty="0" smtClean="0"/>
              <a:t>{</a:t>
            </a:r>
            <a:r>
              <a:rPr lang="ru-RU" dirty="0" smtClean="0"/>
              <a:t>1</a:t>
            </a:r>
            <a:r>
              <a:rPr lang="en-US" dirty="0" smtClean="0"/>
              <a:t>,..., </a:t>
            </a:r>
            <a:r>
              <a:rPr lang="en-US" i="1" dirty="0" smtClean="0"/>
              <a:t>n</a:t>
            </a:r>
            <a:r>
              <a:rPr lang="en-US" dirty="0" smtClean="0"/>
              <a:t>} </a:t>
            </a:r>
            <a:r>
              <a:rPr lang="en-US" dirty="0" smtClean="0"/>
              <a:t>of jobs and  </a:t>
            </a:r>
            <a:endParaRPr lang="en-US" dirty="0" smtClean="0"/>
          </a:p>
          <a:p>
            <a:pPr eaLnBrk="1" hangingPunct="1"/>
            <a:r>
              <a:rPr lang="en-US" dirty="0" smtClean="0"/>
              <a:t>a set </a:t>
            </a:r>
            <a:r>
              <a:rPr lang="en-US" b="1" i="1" dirty="0" smtClean="0"/>
              <a:t>M</a:t>
            </a:r>
            <a:r>
              <a:rPr lang="en-US" dirty="0" smtClean="0"/>
              <a:t>={</a:t>
            </a:r>
            <a:r>
              <a:rPr lang="en-US" i="1" dirty="0" smtClean="0"/>
              <a:t>M</a:t>
            </a:r>
            <a:r>
              <a:rPr lang="en-US" baseline="-25000" dirty="0" smtClean="0"/>
              <a:t>1</a:t>
            </a:r>
            <a:r>
              <a:rPr lang="en-US" dirty="0" smtClean="0"/>
              <a:t>,..., </a:t>
            </a:r>
            <a:r>
              <a:rPr lang="en-US" i="1" dirty="0" smtClean="0"/>
              <a:t>M</a:t>
            </a:r>
            <a:r>
              <a:rPr lang="en-US" i="1" baseline="-25000" dirty="0" smtClean="0"/>
              <a:t>m</a:t>
            </a:r>
            <a:r>
              <a:rPr lang="en-US" dirty="0" smtClean="0"/>
              <a:t>} </a:t>
            </a:r>
            <a:r>
              <a:rPr lang="en-US" dirty="0" smtClean="0"/>
              <a:t>of machines</a:t>
            </a:r>
            <a:r>
              <a:rPr lang="ru-RU" dirty="0" smtClean="0"/>
              <a:t>.</a:t>
            </a:r>
            <a:endParaRPr lang="en-US" dirty="0" smtClean="0"/>
          </a:p>
          <a:p>
            <a:pPr eaLnBrk="1" hangingPunct="1"/>
            <a:r>
              <a:rPr lang="en-US" dirty="0" smtClean="0"/>
              <a:t>For each  </a:t>
            </a:r>
            <a:r>
              <a:rPr lang="en-US" i="1" dirty="0" smtClean="0"/>
              <a:t>j</a:t>
            </a:r>
            <a:r>
              <a:rPr lang="en-US" dirty="0" smtClean="0">
                <a:sym typeface="Symbol"/>
              </a:rPr>
              <a:t> </a:t>
            </a:r>
            <a:r>
              <a:rPr lang="en-US" b="1" i="1" dirty="0" smtClean="0"/>
              <a:t>J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M</a:t>
            </a:r>
            <a:r>
              <a:rPr lang="en-US" i="1" baseline="-25000" dirty="0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 </a:t>
            </a:r>
            <a:r>
              <a:rPr lang="en-US" b="1" i="1" dirty="0" smtClean="0"/>
              <a:t>M</a:t>
            </a:r>
            <a:r>
              <a:rPr lang="en-US" dirty="0" smtClean="0"/>
              <a:t>,</a:t>
            </a:r>
            <a:r>
              <a:rPr lang="en-US" b="1" i="1" dirty="0" smtClean="0"/>
              <a:t>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ij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≥</a:t>
            </a:r>
            <a:r>
              <a:rPr lang="en-US" dirty="0" smtClean="0"/>
              <a:t> </a:t>
            </a:r>
            <a:r>
              <a:rPr lang="en-US" dirty="0" smtClean="0"/>
              <a:t>0</a:t>
            </a:r>
            <a:r>
              <a:rPr lang="en-US" dirty="0" smtClean="0"/>
              <a:t>, the time taken to process job </a:t>
            </a:r>
            <a:r>
              <a:rPr lang="en-US" i="1" dirty="0" smtClean="0"/>
              <a:t>j </a:t>
            </a:r>
            <a:r>
              <a:rPr lang="en-US" dirty="0" smtClean="0"/>
              <a:t>on machine </a:t>
            </a:r>
            <a:r>
              <a:rPr lang="en-US" i="1" dirty="0" smtClean="0"/>
              <a:t>M</a:t>
            </a:r>
            <a:r>
              <a:rPr lang="en-US" i="1" baseline="-25000" dirty="0" smtClean="0"/>
              <a:t>i</a:t>
            </a:r>
            <a:r>
              <a:rPr lang="en-US" dirty="0" smtClean="0"/>
              <a:t>.</a:t>
            </a:r>
            <a:endParaRPr lang="en-US" dirty="0" smtClean="0"/>
          </a:p>
          <a:p>
            <a:pPr eaLnBrk="1" hangingPunct="1"/>
            <a:r>
              <a:rPr lang="en-US" dirty="0" smtClean="0"/>
              <a:t>The problem is to schedule the jobs on the machines so as to minimize the makespan</a:t>
            </a:r>
            <a:r>
              <a:rPr lang="ru-RU" dirty="0" smtClean="0"/>
              <a:t>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7470</TotalTime>
  <Words>2177</Words>
  <Application>Microsoft Office PowerPoint</Application>
  <PresentationFormat>Экран (4:3)</PresentationFormat>
  <Paragraphs>199</Paragraphs>
  <Slides>37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37</vt:i4>
      </vt:variant>
    </vt:vector>
  </HeadingPairs>
  <TitlesOfParts>
    <vt:vector size="40" baseType="lpstr">
      <vt:lpstr>Default Design</vt:lpstr>
      <vt:lpstr>Формула</vt:lpstr>
      <vt:lpstr>Microsoft Equation 3.0</vt:lpstr>
      <vt:lpstr>Linear Programming</vt:lpstr>
      <vt:lpstr>Linear programming (LP)</vt:lpstr>
      <vt:lpstr>       Extreme points</vt:lpstr>
      <vt:lpstr>Properties of extreme points</vt:lpstr>
      <vt:lpstr>Why LP is so useful                                            in approximation algorithms? </vt:lpstr>
      <vt:lpstr>Fundamental design techniques</vt:lpstr>
      <vt:lpstr>Integrality gap</vt:lpstr>
      <vt:lpstr>Approximation factor and      integrality gap</vt:lpstr>
      <vt:lpstr>R| |Cmax</vt:lpstr>
      <vt:lpstr>ILP (R||Cmax)</vt:lpstr>
      <vt:lpstr>Remark</vt:lpstr>
      <vt:lpstr> LP (R||Cmax)</vt:lpstr>
      <vt:lpstr>Parametric pruning</vt:lpstr>
      <vt:lpstr>LP(T)</vt:lpstr>
      <vt:lpstr>Properties of extreme point solutions</vt:lpstr>
      <vt:lpstr>Proof of Lemma 9.1</vt:lpstr>
      <vt:lpstr>Definition</vt:lpstr>
      <vt:lpstr>Properties of extreme point solutions</vt:lpstr>
      <vt:lpstr>Proof</vt:lpstr>
      <vt:lpstr>Bipartite graph</vt:lpstr>
      <vt:lpstr>F  J, F is the set of jobs that are fractionally set in x</vt:lpstr>
      <vt:lpstr>Matching</vt:lpstr>
      <vt:lpstr>Binary search</vt:lpstr>
      <vt:lpstr>Algorithm LST (Lenstra, Shmoys, Tardosh 1990)</vt:lpstr>
      <vt:lpstr>Pseudo-Forest</vt:lpstr>
      <vt:lpstr>Proof of Lemma 9.3</vt:lpstr>
      <vt:lpstr>Perfect Matching</vt:lpstr>
      <vt:lpstr>Proof of Lemma 9.4</vt:lpstr>
      <vt:lpstr>Слайд 29</vt:lpstr>
      <vt:lpstr>Proof of Lemma 9.4</vt:lpstr>
      <vt:lpstr>Слайд 31</vt:lpstr>
      <vt:lpstr>Algorithm LST</vt:lpstr>
      <vt:lpstr>Algorithm LST (Lenstra, Shmoys, Tardosh 1990)</vt:lpstr>
      <vt:lpstr>Proof of Theorem 9.5</vt:lpstr>
      <vt:lpstr>Tight examples</vt:lpstr>
      <vt:lpstr>The Instance with 4 machines</vt:lpstr>
      <vt:lpstr>Exercises</vt:lpstr>
    </vt:vector>
  </TitlesOfParts>
  <Company>ncnu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PTAS  for Open Shop Scheduling Problem</dc:title>
  <dc:creator>Kononov</dc:creator>
  <cp:lastModifiedBy>Кононов</cp:lastModifiedBy>
  <cp:revision>214</cp:revision>
  <dcterms:created xsi:type="dcterms:W3CDTF">2003-03-19T10:41:40Z</dcterms:created>
  <dcterms:modified xsi:type="dcterms:W3CDTF">2015-04-24T11:14:23Z</dcterms:modified>
</cp:coreProperties>
</file>