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27"/>
  </p:notesMasterIdLst>
  <p:handoutMasterIdLst>
    <p:handoutMasterId r:id="rId128"/>
  </p:handoutMasterIdLst>
  <p:sldIdLst>
    <p:sldId id="256" r:id="rId2"/>
    <p:sldId id="257" r:id="rId3"/>
    <p:sldId id="265" r:id="rId4"/>
    <p:sldId id="266" r:id="rId5"/>
    <p:sldId id="258" r:id="rId6"/>
    <p:sldId id="269" r:id="rId7"/>
    <p:sldId id="268" r:id="rId8"/>
    <p:sldId id="270" r:id="rId9"/>
    <p:sldId id="313" r:id="rId10"/>
    <p:sldId id="275" r:id="rId11"/>
    <p:sldId id="332" r:id="rId12"/>
    <p:sldId id="404" r:id="rId13"/>
    <p:sldId id="405" r:id="rId14"/>
    <p:sldId id="406" r:id="rId15"/>
    <p:sldId id="407" r:id="rId16"/>
    <p:sldId id="408" r:id="rId17"/>
    <p:sldId id="271" r:id="rId18"/>
    <p:sldId id="259" r:id="rId19"/>
    <p:sldId id="263" r:id="rId20"/>
    <p:sldId id="276" r:id="rId21"/>
    <p:sldId id="277" r:id="rId22"/>
    <p:sldId id="278" r:id="rId23"/>
    <p:sldId id="279" r:id="rId24"/>
    <p:sldId id="260" r:id="rId25"/>
    <p:sldId id="281" r:id="rId26"/>
    <p:sldId id="327" r:id="rId27"/>
    <p:sldId id="364" r:id="rId28"/>
    <p:sldId id="416" r:id="rId29"/>
    <p:sldId id="267" r:id="rId30"/>
    <p:sldId id="282" r:id="rId31"/>
    <p:sldId id="321" r:id="rId32"/>
    <p:sldId id="283" r:id="rId33"/>
    <p:sldId id="284" r:id="rId34"/>
    <p:sldId id="390" r:id="rId35"/>
    <p:sldId id="391" r:id="rId36"/>
    <p:sldId id="392" r:id="rId37"/>
    <p:sldId id="393" r:id="rId38"/>
    <p:sldId id="394" r:id="rId39"/>
    <p:sldId id="395" r:id="rId40"/>
    <p:sldId id="396" r:id="rId41"/>
    <p:sldId id="397" r:id="rId42"/>
    <p:sldId id="398" r:id="rId43"/>
    <p:sldId id="399" r:id="rId44"/>
    <p:sldId id="402" r:id="rId45"/>
    <p:sldId id="322" r:id="rId46"/>
    <p:sldId id="325" r:id="rId47"/>
    <p:sldId id="326" r:id="rId48"/>
    <p:sldId id="330" r:id="rId49"/>
    <p:sldId id="331" r:id="rId50"/>
    <p:sldId id="365" r:id="rId51"/>
    <p:sldId id="366" r:id="rId52"/>
    <p:sldId id="367" r:id="rId53"/>
    <p:sldId id="411" r:id="rId54"/>
    <p:sldId id="368" r:id="rId55"/>
    <p:sldId id="369" r:id="rId56"/>
    <p:sldId id="370" r:id="rId57"/>
    <p:sldId id="381" r:id="rId58"/>
    <p:sldId id="373" r:id="rId59"/>
    <p:sldId id="374" r:id="rId60"/>
    <p:sldId id="375" r:id="rId61"/>
    <p:sldId id="320" r:id="rId62"/>
    <p:sldId id="280" r:id="rId63"/>
    <p:sldId id="383" r:id="rId64"/>
    <p:sldId id="401" r:id="rId65"/>
    <p:sldId id="382" r:id="rId66"/>
    <p:sldId id="348" r:id="rId67"/>
    <p:sldId id="349" r:id="rId68"/>
    <p:sldId id="351" r:id="rId69"/>
    <p:sldId id="352" r:id="rId70"/>
    <p:sldId id="353" r:id="rId71"/>
    <p:sldId id="354" r:id="rId72"/>
    <p:sldId id="355" r:id="rId73"/>
    <p:sldId id="356" r:id="rId74"/>
    <p:sldId id="343" r:id="rId75"/>
    <p:sldId id="344" r:id="rId76"/>
    <p:sldId id="345" r:id="rId77"/>
    <p:sldId id="346" r:id="rId78"/>
    <p:sldId id="357" r:id="rId79"/>
    <p:sldId id="409" r:id="rId80"/>
    <p:sldId id="384" r:id="rId81"/>
    <p:sldId id="388" r:id="rId82"/>
    <p:sldId id="319" r:id="rId83"/>
    <p:sldId id="338" r:id="rId84"/>
    <p:sldId id="339" r:id="rId85"/>
    <p:sldId id="341" r:id="rId86"/>
    <p:sldId id="342" r:id="rId87"/>
    <p:sldId id="358" r:id="rId88"/>
    <p:sldId id="359" r:id="rId89"/>
    <p:sldId id="360" r:id="rId90"/>
    <p:sldId id="420" r:id="rId91"/>
    <p:sldId id="421" r:id="rId92"/>
    <p:sldId id="298" r:id="rId93"/>
    <p:sldId id="299" r:id="rId94"/>
    <p:sldId id="300" r:id="rId95"/>
    <p:sldId id="301" r:id="rId96"/>
    <p:sldId id="297" r:id="rId97"/>
    <p:sldId id="302" r:id="rId98"/>
    <p:sldId id="303" r:id="rId99"/>
    <p:sldId id="304" r:id="rId100"/>
    <p:sldId id="305" r:id="rId101"/>
    <p:sldId id="306" r:id="rId102"/>
    <p:sldId id="387" r:id="rId103"/>
    <p:sldId id="308" r:id="rId104"/>
    <p:sldId id="309" r:id="rId105"/>
    <p:sldId id="310" r:id="rId106"/>
    <p:sldId id="311" r:id="rId107"/>
    <p:sldId id="410" r:id="rId108"/>
    <p:sldId id="363" r:id="rId109"/>
    <p:sldId id="312" r:id="rId110"/>
    <p:sldId id="361" r:id="rId111"/>
    <p:sldId id="376" r:id="rId112"/>
    <p:sldId id="377" r:id="rId113"/>
    <p:sldId id="385" r:id="rId114"/>
    <p:sldId id="400" r:id="rId115"/>
    <p:sldId id="378" r:id="rId116"/>
    <p:sldId id="379" r:id="rId117"/>
    <p:sldId id="380" r:id="rId118"/>
    <p:sldId id="412" r:id="rId119"/>
    <p:sldId id="413" r:id="rId120"/>
    <p:sldId id="414" r:id="rId121"/>
    <p:sldId id="386" r:id="rId122"/>
    <p:sldId id="389" r:id="rId123"/>
    <p:sldId id="417" r:id="rId124"/>
    <p:sldId id="418" r:id="rId125"/>
    <p:sldId id="419" r:id="rId126"/>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2C2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539" autoAdjust="0"/>
  </p:normalViewPr>
  <p:slideViewPr>
    <p:cSldViewPr>
      <p:cViewPr>
        <p:scale>
          <a:sx n="60" d="100"/>
          <a:sy n="60" d="100"/>
        </p:scale>
        <p:origin x="-1339" y="0"/>
      </p:cViewPr>
      <p:guideLst>
        <p:guide orient="horz" pos="2160"/>
        <p:guide pos="2880"/>
      </p:guideLst>
    </p:cSldViewPr>
  </p:slideViewPr>
  <p:outlineViewPr>
    <p:cViewPr>
      <p:scale>
        <a:sx n="33" d="100"/>
        <a:sy n="33" d="100"/>
      </p:scale>
      <p:origin x="0" y="27102"/>
    </p:cViewPr>
  </p:outlin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wmf"/><Relationship Id="rId16" Type="http://schemas.openxmlformats.org/officeDocument/2006/relationships/image" Target="../media/image18.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1.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3.wmf"/><Relationship Id="rId4" Type="http://schemas.openxmlformats.org/officeDocument/2006/relationships/image" Target="../media/image8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95.wmf"/><Relationship Id="rId4" Type="http://schemas.openxmlformats.org/officeDocument/2006/relationships/image" Target="../media/image9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101.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7.wmf"/><Relationship Id="rId1" Type="http://schemas.openxmlformats.org/officeDocument/2006/relationships/image" Target="../media/image82.wmf"/><Relationship Id="rId4"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4" Type="http://schemas.openxmlformats.org/officeDocument/2006/relationships/image" Target="../media/image11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26.wmf"/><Relationship Id="rId7" Type="http://schemas.openxmlformats.org/officeDocument/2006/relationships/image" Target="../media/image118.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11" Type="http://schemas.openxmlformats.org/officeDocument/2006/relationships/image" Target="../media/image119.wmf"/><Relationship Id="rId5" Type="http://schemas.openxmlformats.org/officeDocument/2006/relationships/image" Target="../media/image128.wmf"/><Relationship Id="rId10" Type="http://schemas.openxmlformats.org/officeDocument/2006/relationships/image" Target="../media/image132.wmf"/><Relationship Id="rId4" Type="http://schemas.openxmlformats.org/officeDocument/2006/relationships/image" Target="../media/image127.wmf"/><Relationship Id="rId9" Type="http://schemas.openxmlformats.org/officeDocument/2006/relationships/image" Target="../media/image13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1.wmf"/><Relationship Id="rId5" Type="http://schemas.openxmlformats.org/officeDocument/2006/relationships/image" Target="../media/image146.wmf"/><Relationship Id="rId4" Type="http://schemas.openxmlformats.org/officeDocument/2006/relationships/image" Target="../media/image145.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24.wmf"/><Relationship Id="rId1" Type="http://schemas.openxmlformats.org/officeDocument/2006/relationships/image" Target="../media/image153.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67.wmf"/><Relationship Id="rId7" Type="http://schemas.openxmlformats.org/officeDocument/2006/relationships/image" Target="../media/image171.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image" Target="../media/image174.wmf"/><Relationship Id="rId7" Type="http://schemas.openxmlformats.org/officeDocument/2006/relationships/image" Target="../media/image178.wmf"/><Relationship Id="rId2" Type="http://schemas.openxmlformats.org/officeDocument/2006/relationships/image" Target="../media/image173.wmf"/><Relationship Id="rId1" Type="http://schemas.openxmlformats.org/officeDocument/2006/relationships/image" Target="../media/image172.wmf"/><Relationship Id="rId6" Type="http://schemas.openxmlformats.org/officeDocument/2006/relationships/image" Target="../media/image177.wmf"/><Relationship Id="rId5" Type="http://schemas.openxmlformats.org/officeDocument/2006/relationships/image" Target="../media/image176.wmf"/><Relationship Id="rId4" Type="http://schemas.openxmlformats.org/officeDocument/2006/relationships/image" Target="../media/image175.wmf"/><Relationship Id="rId9" Type="http://schemas.openxmlformats.org/officeDocument/2006/relationships/image" Target="../media/image180.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image" Target="../media/image183.wmf"/><Relationship Id="rId7" Type="http://schemas.openxmlformats.org/officeDocument/2006/relationships/image" Target="../media/image187.wmf"/><Relationship Id="rId2" Type="http://schemas.openxmlformats.org/officeDocument/2006/relationships/image" Target="../media/image182.wmf"/><Relationship Id="rId1" Type="http://schemas.openxmlformats.org/officeDocument/2006/relationships/image" Target="../media/image181.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89.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92.wmf"/><Relationship Id="rId1" Type="http://schemas.openxmlformats.org/officeDocument/2006/relationships/image" Target="../media/image191.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93.wmf"/><Relationship Id="rId7" Type="http://schemas.openxmlformats.org/officeDocument/2006/relationships/image" Target="../media/image197.wmf"/><Relationship Id="rId2" Type="http://schemas.openxmlformats.org/officeDocument/2006/relationships/image" Target="../media/image183.wmf"/><Relationship Id="rId1" Type="http://schemas.openxmlformats.org/officeDocument/2006/relationships/image" Target="../media/image182.wmf"/><Relationship Id="rId6" Type="http://schemas.openxmlformats.org/officeDocument/2006/relationships/image" Target="../media/image196.wmf"/><Relationship Id="rId5" Type="http://schemas.openxmlformats.org/officeDocument/2006/relationships/image" Target="../media/image195.wmf"/><Relationship Id="rId4" Type="http://schemas.openxmlformats.org/officeDocument/2006/relationships/image" Target="../media/image194.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6.wmf"/><Relationship Id="rId1" Type="http://schemas.openxmlformats.org/officeDocument/2006/relationships/image" Target="../media/image183.wmf"/><Relationship Id="rId4" Type="http://schemas.openxmlformats.org/officeDocument/2006/relationships/image" Target="../media/image199.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5.wmf"/><Relationship Id="rId4" Type="http://schemas.openxmlformats.org/officeDocument/2006/relationships/image" Target="../media/image202.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image" Target="../media/image215.wmf"/><Relationship Id="rId3" Type="http://schemas.openxmlformats.org/officeDocument/2006/relationships/image" Target="../media/image205.wmf"/><Relationship Id="rId7" Type="http://schemas.openxmlformats.org/officeDocument/2006/relationships/image" Target="../media/image209.wmf"/><Relationship Id="rId12" Type="http://schemas.openxmlformats.org/officeDocument/2006/relationships/image" Target="../media/image214.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8.wmf"/><Relationship Id="rId11" Type="http://schemas.openxmlformats.org/officeDocument/2006/relationships/image" Target="../media/image213.wmf"/><Relationship Id="rId5" Type="http://schemas.openxmlformats.org/officeDocument/2006/relationships/image" Target="../media/image207.wmf"/><Relationship Id="rId10" Type="http://schemas.openxmlformats.org/officeDocument/2006/relationships/image" Target="../media/image212.wmf"/><Relationship Id="rId4" Type="http://schemas.openxmlformats.org/officeDocument/2006/relationships/image" Target="../media/image206.wmf"/><Relationship Id="rId9" Type="http://schemas.openxmlformats.org/officeDocument/2006/relationships/image" Target="../media/image211.wmf"/><Relationship Id="rId14" Type="http://schemas.openxmlformats.org/officeDocument/2006/relationships/image" Target="../media/image216.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220.wmf"/><Relationship Id="rId3" Type="http://schemas.openxmlformats.org/officeDocument/2006/relationships/image" Target="../media/image204.wmf"/><Relationship Id="rId7" Type="http://schemas.openxmlformats.org/officeDocument/2006/relationships/image" Target="../media/image219.wmf"/><Relationship Id="rId2" Type="http://schemas.openxmlformats.org/officeDocument/2006/relationships/image" Target="../media/image203.wmf"/><Relationship Id="rId1" Type="http://schemas.openxmlformats.org/officeDocument/2006/relationships/image" Target="../media/image5.wmf"/><Relationship Id="rId6" Type="http://schemas.openxmlformats.org/officeDocument/2006/relationships/image" Target="../media/image218.wmf"/><Relationship Id="rId5" Type="http://schemas.openxmlformats.org/officeDocument/2006/relationships/image" Target="../media/image217.wmf"/><Relationship Id="rId4" Type="http://schemas.openxmlformats.org/officeDocument/2006/relationships/image" Target="../media/image20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22.wmf"/><Relationship Id="rId1" Type="http://schemas.openxmlformats.org/officeDocument/2006/relationships/image" Target="../media/image22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DC6991B6-E347-4A26-90AC-B0E3B736EB19}" type="datetimeFigureOut">
              <a:rPr lang="en-US" smtClean="0"/>
              <a:pPr/>
              <a:t>6/4/2013</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1440" tIns="45720" rIns="91440" bIns="45720" rtlCol="0" anchor="b"/>
          <a:lstStyle>
            <a:lvl1pPr algn="r">
              <a:defRPr sz="1200"/>
            </a:lvl1pPr>
          </a:lstStyle>
          <a:p>
            <a:fld id="{FE45F8D5-532B-4E30-B8DB-2D4B8478573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D1083CB4-D8A6-421D-A8A6-CFA8D2F4AA44}" type="datetimeFigureOut">
              <a:rPr lang="en-US" smtClean="0"/>
              <a:pPr/>
              <a:t>6/4/2013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07064CC5-E355-44C0-92DE-C20D126ED8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64CC5-E355-44C0-92DE-C20D126ED86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064CC5-E355-44C0-92DE-C20D126ED868}" type="slidenum">
              <a:rPr lang="en-US" smtClean="0"/>
              <a:pPr/>
              <a:t>49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61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064CC5-E355-44C0-92DE-C20D126ED86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AFA888E-5B34-4BBD-B9F1-6E31DD8518BF}" type="datetimeFigureOut">
              <a:rPr lang="en-US" smtClean="0"/>
              <a:pPr/>
              <a:t>6/4/2013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A790844-A2B8-421D-B2F6-66046FBA0C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FA888E-5B34-4BBD-B9F1-6E31DD8518BF}"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90844-A2B8-421D-B2F6-66046FBA0C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AFA888E-5B34-4BBD-B9F1-6E31DD8518BF}" type="datetimeFigureOut">
              <a:rPr lang="en-US" smtClean="0"/>
              <a:pPr/>
              <a:t>6/4/2013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A790844-A2B8-421D-B2F6-66046FBA0C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FA888E-5B34-4BBD-B9F1-6E31DD8518BF}"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A790844-A2B8-421D-B2F6-66046FBA0CB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AFA888E-5B34-4BBD-B9F1-6E31DD8518BF}" type="datetimeFigureOut">
              <a:rPr lang="en-US" smtClean="0"/>
              <a:pPr/>
              <a:t>6/4/2013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A790844-A2B8-421D-B2F6-66046FBA0CB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AFA888E-5B34-4BBD-B9F1-6E31DD8518BF}" type="datetimeFigureOut">
              <a:rPr lang="en-US" smtClean="0"/>
              <a:pPr/>
              <a:t>6/4/2013</a:t>
            </a:fld>
            <a:endParaRPr lang="en-US"/>
          </a:p>
        </p:txBody>
      </p:sp>
      <p:sp>
        <p:nvSpPr>
          <p:cNvPr id="10" name="Slide Number Placeholder 9"/>
          <p:cNvSpPr>
            <a:spLocks noGrp="1"/>
          </p:cNvSpPr>
          <p:nvPr>
            <p:ph type="sldNum" sz="quarter" idx="16"/>
          </p:nvPr>
        </p:nvSpPr>
        <p:spPr/>
        <p:txBody>
          <a:bodyPr rtlCol="0"/>
          <a:lstStyle/>
          <a:p>
            <a:fld id="{DA790844-A2B8-421D-B2F6-66046FBA0CB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AFA888E-5B34-4BBD-B9F1-6E31DD8518BF}" type="datetimeFigureOut">
              <a:rPr lang="en-US" smtClean="0"/>
              <a:pPr/>
              <a:t>6/4/2013</a:t>
            </a:fld>
            <a:endParaRPr lang="en-US"/>
          </a:p>
        </p:txBody>
      </p:sp>
      <p:sp>
        <p:nvSpPr>
          <p:cNvPr id="12" name="Slide Number Placeholder 11"/>
          <p:cNvSpPr>
            <a:spLocks noGrp="1"/>
          </p:cNvSpPr>
          <p:nvPr>
            <p:ph type="sldNum" sz="quarter" idx="16"/>
          </p:nvPr>
        </p:nvSpPr>
        <p:spPr/>
        <p:txBody>
          <a:bodyPr rtlCol="0"/>
          <a:lstStyle/>
          <a:p>
            <a:fld id="{DA790844-A2B8-421D-B2F6-66046FBA0CB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FA888E-5B34-4BBD-B9F1-6E31DD8518BF}" type="datetimeFigureOut">
              <a:rPr lang="en-US" smtClean="0"/>
              <a:pPr/>
              <a:t>6/4/2013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A790844-A2B8-421D-B2F6-66046FBA0C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A888E-5B34-4BBD-B9F1-6E31DD8518BF}" type="datetimeFigureOut">
              <a:rPr lang="en-US" smtClean="0"/>
              <a:pPr/>
              <a:t>6/4/2013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A790844-A2B8-421D-B2F6-66046FBA0C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AFA888E-5B34-4BBD-B9F1-6E31DD8518BF}"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A790844-A2B8-421D-B2F6-66046FBA0CB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AFA888E-5B34-4BBD-B9F1-6E31DD8518BF}" type="datetimeFigureOut">
              <a:rPr lang="en-US" smtClean="0"/>
              <a:pPr/>
              <a:t>6/4/2013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A790844-A2B8-421D-B2F6-66046FBA0CB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AFA888E-5B34-4BBD-B9F1-6E31DD8518BF}" type="datetimeFigureOut">
              <a:rPr lang="en-US" smtClean="0"/>
              <a:pPr/>
              <a:t>6/4/2013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A790844-A2B8-421D-B2F6-66046FBA0C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9.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47.v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oleObject" Target="../embeddings/oleObject188.bin"/><Relationship Id="rId4" Type="http://schemas.openxmlformats.org/officeDocument/2006/relationships/oleObject" Target="../embeddings/oleObject187.bin"/></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oleObject" Target="../embeddings/oleObject189.bin"/><Relationship Id="rId7" Type="http://schemas.openxmlformats.org/officeDocument/2006/relationships/oleObject" Target="../embeddings/oleObject193.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92.bin"/><Relationship Id="rId5" Type="http://schemas.openxmlformats.org/officeDocument/2006/relationships/oleObject" Target="../embeddings/oleObject191.bin"/><Relationship Id="rId4" Type="http://schemas.openxmlformats.org/officeDocument/2006/relationships/oleObject" Target="../embeddings/oleObject190.bin"/></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200.bin"/><Relationship Id="rId3" Type="http://schemas.openxmlformats.org/officeDocument/2006/relationships/oleObject" Target="../embeddings/oleObject195.bin"/><Relationship Id="rId7" Type="http://schemas.openxmlformats.org/officeDocument/2006/relationships/oleObject" Target="../embeddings/oleObject199.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98.bin"/><Relationship Id="rId5" Type="http://schemas.openxmlformats.org/officeDocument/2006/relationships/oleObject" Target="../embeddings/oleObject197.bin"/><Relationship Id="rId10" Type="http://schemas.openxmlformats.org/officeDocument/2006/relationships/oleObject" Target="../embeddings/oleObject202.bin"/><Relationship Id="rId4" Type="http://schemas.openxmlformats.org/officeDocument/2006/relationships/oleObject" Target="../embeddings/oleObject196.bin"/><Relationship Id="rId9" Type="http://schemas.openxmlformats.org/officeDocument/2006/relationships/oleObject" Target="../embeddings/oleObject201.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oleObject" Target="../embeddings/oleObject203.bin"/><Relationship Id="rId7" Type="http://schemas.openxmlformats.org/officeDocument/2006/relationships/oleObject" Target="../embeddings/oleObject207.bin"/><Relationship Id="rId12" Type="http://schemas.openxmlformats.org/officeDocument/2006/relationships/oleObject" Target="../embeddings/oleObject212.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206.bin"/><Relationship Id="rId11" Type="http://schemas.openxmlformats.org/officeDocument/2006/relationships/oleObject" Target="../embeddings/oleObject211.bin"/><Relationship Id="rId5" Type="http://schemas.openxmlformats.org/officeDocument/2006/relationships/oleObject" Target="../embeddings/oleObject205.bin"/><Relationship Id="rId10" Type="http://schemas.openxmlformats.org/officeDocument/2006/relationships/oleObject" Target="../embeddings/oleObject210.bin"/><Relationship Id="rId4" Type="http://schemas.openxmlformats.org/officeDocument/2006/relationships/oleObject" Target="../embeddings/oleObject204.bin"/><Relationship Id="rId9" Type="http://schemas.openxmlformats.org/officeDocument/2006/relationships/oleObject" Target="../embeddings/oleObject20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0.xml"/><Relationship Id="rId7" Type="http://schemas.openxmlformats.org/officeDocument/2006/relationships/oleObject" Target="../embeddings/oleObject32.bin"/><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oleObject" Target="../embeddings/oleObject36.bin"/><Relationship Id="rId5" Type="http://schemas.openxmlformats.org/officeDocument/2006/relationships/oleObject" Target="../embeddings/oleObject30.bin"/><Relationship Id="rId10" Type="http://schemas.openxmlformats.org/officeDocument/2006/relationships/oleObject" Target="../embeddings/oleObject35.bin"/><Relationship Id="rId4" Type="http://schemas.openxmlformats.org/officeDocument/2006/relationships/oleObject" Target="../embeddings/oleObject29.bin"/><Relationship Id="rId9" Type="http://schemas.openxmlformats.org/officeDocument/2006/relationships/oleObject" Target="../embeddings/oleObject34.bin"/></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oleObject" Target="../embeddings/oleObject213.bin"/><Relationship Id="rId7" Type="http://schemas.openxmlformats.org/officeDocument/2006/relationships/oleObject" Target="../embeddings/oleObject217.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216.bin"/><Relationship Id="rId11" Type="http://schemas.openxmlformats.org/officeDocument/2006/relationships/oleObject" Target="../embeddings/oleObject221.bin"/><Relationship Id="rId5" Type="http://schemas.openxmlformats.org/officeDocument/2006/relationships/oleObject" Target="../embeddings/oleObject215.bin"/><Relationship Id="rId10" Type="http://schemas.openxmlformats.org/officeDocument/2006/relationships/oleObject" Target="../embeddings/oleObject220.bin"/><Relationship Id="rId4" Type="http://schemas.openxmlformats.org/officeDocument/2006/relationships/oleObject" Target="../embeddings/oleObject214.bin"/><Relationship Id="rId9" Type="http://schemas.openxmlformats.org/officeDocument/2006/relationships/oleObject" Target="../embeddings/oleObject219.bin"/></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oleObject" Target="../embeddings/oleObject223.bin"/></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oleObject" Target="../embeddings/oleObject225.bin"/></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231.bin"/><Relationship Id="rId3" Type="http://schemas.openxmlformats.org/officeDocument/2006/relationships/oleObject" Target="../embeddings/oleObject226.bin"/><Relationship Id="rId7" Type="http://schemas.openxmlformats.org/officeDocument/2006/relationships/oleObject" Target="../embeddings/oleObject230.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229.bin"/><Relationship Id="rId11" Type="http://schemas.openxmlformats.org/officeDocument/2006/relationships/oleObject" Target="../embeddings/oleObject234.bin"/><Relationship Id="rId5" Type="http://schemas.openxmlformats.org/officeDocument/2006/relationships/oleObject" Target="../embeddings/oleObject228.bin"/><Relationship Id="rId10" Type="http://schemas.openxmlformats.org/officeDocument/2006/relationships/oleObject" Target="../embeddings/oleObject233.bin"/><Relationship Id="rId4" Type="http://schemas.openxmlformats.org/officeDocument/2006/relationships/oleObject" Target="../embeddings/oleObject227.bin"/><Relationship Id="rId9" Type="http://schemas.openxmlformats.org/officeDocument/2006/relationships/oleObject" Target="../embeddings/oleObject232.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238.bin"/><Relationship Id="rId5" Type="http://schemas.openxmlformats.org/officeDocument/2006/relationships/oleObject" Target="../embeddings/oleObject237.bin"/><Relationship Id="rId4" Type="http://schemas.openxmlformats.org/officeDocument/2006/relationships/oleObject" Target="../embeddings/oleObject236.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39.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242.bin"/><Relationship Id="rId5" Type="http://schemas.openxmlformats.org/officeDocument/2006/relationships/oleObject" Target="../embeddings/oleObject241.bin"/><Relationship Id="rId4" Type="http://schemas.openxmlformats.org/officeDocument/2006/relationships/oleObject" Target="../embeddings/oleObject240.bin"/></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248.bin"/><Relationship Id="rId13" Type="http://schemas.openxmlformats.org/officeDocument/2006/relationships/oleObject" Target="../embeddings/oleObject253.bin"/><Relationship Id="rId3" Type="http://schemas.openxmlformats.org/officeDocument/2006/relationships/oleObject" Target="../embeddings/oleObject243.bin"/><Relationship Id="rId7" Type="http://schemas.openxmlformats.org/officeDocument/2006/relationships/oleObject" Target="../embeddings/oleObject247.bin"/><Relationship Id="rId12" Type="http://schemas.openxmlformats.org/officeDocument/2006/relationships/oleObject" Target="../embeddings/oleObject252.bin"/><Relationship Id="rId2" Type="http://schemas.openxmlformats.org/officeDocument/2006/relationships/slideLayout" Target="../slideLayouts/slideLayout2.xml"/><Relationship Id="rId16" Type="http://schemas.openxmlformats.org/officeDocument/2006/relationships/oleObject" Target="../embeddings/oleObject256.bin"/><Relationship Id="rId1" Type="http://schemas.openxmlformats.org/officeDocument/2006/relationships/vmlDrawing" Target="../drawings/vmlDrawing58.vml"/><Relationship Id="rId6" Type="http://schemas.openxmlformats.org/officeDocument/2006/relationships/oleObject" Target="../embeddings/oleObject246.bin"/><Relationship Id="rId11" Type="http://schemas.openxmlformats.org/officeDocument/2006/relationships/oleObject" Target="../embeddings/oleObject251.bin"/><Relationship Id="rId5" Type="http://schemas.openxmlformats.org/officeDocument/2006/relationships/oleObject" Target="../embeddings/oleObject245.bin"/><Relationship Id="rId15" Type="http://schemas.openxmlformats.org/officeDocument/2006/relationships/oleObject" Target="../embeddings/oleObject255.bin"/><Relationship Id="rId10" Type="http://schemas.openxmlformats.org/officeDocument/2006/relationships/oleObject" Target="../embeddings/oleObject250.bin"/><Relationship Id="rId4" Type="http://schemas.openxmlformats.org/officeDocument/2006/relationships/oleObject" Target="../embeddings/oleObject244.bin"/><Relationship Id="rId9" Type="http://schemas.openxmlformats.org/officeDocument/2006/relationships/oleObject" Target="../embeddings/oleObject249.bin"/><Relationship Id="rId14" Type="http://schemas.openxmlformats.org/officeDocument/2006/relationships/oleObject" Target="../embeddings/oleObject254.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262.bin"/><Relationship Id="rId3" Type="http://schemas.openxmlformats.org/officeDocument/2006/relationships/oleObject" Target="../embeddings/oleObject257.bin"/><Relationship Id="rId7" Type="http://schemas.openxmlformats.org/officeDocument/2006/relationships/oleObject" Target="../embeddings/oleObject261.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260.bin"/><Relationship Id="rId5" Type="http://schemas.openxmlformats.org/officeDocument/2006/relationships/oleObject" Target="../embeddings/oleObject259.bin"/><Relationship Id="rId10" Type="http://schemas.openxmlformats.org/officeDocument/2006/relationships/oleObject" Target="../embeddings/oleObject264.bin"/><Relationship Id="rId4" Type="http://schemas.openxmlformats.org/officeDocument/2006/relationships/oleObject" Target="../embeddings/oleObject258.bin"/><Relationship Id="rId9" Type="http://schemas.openxmlformats.org/officeDocument/2006/relationships/oleObject" Target="../embeddings/oleObject263.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65.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oleObject" Target="../embeddings/oleObject266.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2.xml"/><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 Id="rId9"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71.bin"/><Relationship Id="rId12"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0.bin"/><Relationship Id="rId11" Type="http://schemas.openxmlformats.org/officeDocument/2006/relationships/oleObject" Target="../embeddings/oleObject75.bin"/><Relationship Id="rId5" Type="http://schemas.openxmlformats.org/officeDocument/2006/relationships/oleObject" Target="../embeddings/oleObject69.bin"/><Relationship Id="rId10" Type="http://schemas.openxmlformats.org/officeDocument/2006/relationships/oleObject" Target="../embeddings/oleObject74.bin"/><Relationship Id="rId4" Type="http://schemas.openxmlformats.org/officeDocument/2006/relationships/oleObject" Target="../embeddings/oleObject68.bin"/><Relationship Id="rId9" Type="http://schemas.openxmlformats.org/officeDocument/2006/relationships/oleObject" Target="../embeddings/oleObject7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80.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oleObject" Target="../embeddings/oleObject83.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86.bin"/><Relationship Id="rId5" Type="http://schemas.openxmlformats.org/officeDocument/2006/relationships/oleObject" Target="../embeddings/oleObject85.bin"/><Relationship Id="rId10" Type="http://schemas.openxmlformats.org/officeDocument/2006/relationships/oleObject" Target="../embeddings/oleObject90.bin"/><Relationship Id="rId4" Type="http://schemas.openxmlformats.org/officeDocument/2006/relationships/oleObject" Target="../embeddings/oleObject84.bin"/><Relationship Id="rId9" Type="http://schemas.openxmlformats.org/officeDocument/2006/relationships/oleObject" Target="../embeddings/oleObject8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94.bin"/><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6.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oleObject" Target="../embeddings/oleObject9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oleObject" Target="../embeddings/oleObject101.bin"/><Relationship Id="rId7"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04.bin"/><Relationship Id="rId5" Type="http://schemas.openxmlformats.org/officeDocument/2006/relationships/oleObject" Target="../embeddings/oleObject103.bin"/><Relationship Id="rId4" Type="http://schemas.openxmlformats.org/officeDocument/2006/relationships/oleObject" Target="../embeddings/oleObject102.bin"/><Relationship Id="rId9" Type="http://schemas.openxmlformats.org/officeDocument/2006/relationships/oleObject" Target="../embeddings/oleObject107.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8.bin"/><Relationship Id="rId7"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11.bin"/><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114.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116.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20.bin"/><Relationship Id="rId5" Type="http://schemas.openxmlformats.org/officeDocument/2006/relationships/oleObject" Target="../embeddings/oleObject119.bin"/><Relationship Id="rId4" Type="http://schemas.openxmlformats.org/officeDocument/2006/relationships/oleObject" Target="../embeddings/oleObject118.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24.bin"/><Relationship Id="rId5" Type="http://schemas.openxmlformats.org/officeDocument/2006/relationships/oleObject" Target="../embeddings/oleObject123.bin"/><Relationship Id="rId4" Type="http://schemas.openxmlformats.org/officeDocument/2006/relationships/oleObject" Target="../embeddings/oleObject12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27.bin"/><Relationship Id="rId5" Type="http://schemas.openxmlformats.org/officeDocument/2006/relationships/oleObject" Target="../embeddings/oleObject126.bin"/><Relationship Id="rId4" Type="http://schemas.openxmlformats.org/officeDocument/2006/relationships/oleObject" Target="../embeddings/oleObject12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7.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34.bin"/><Relationship Id="rId13" Type="http://schemas.openxmlformats.org/officeDocument/2006/relationships/oleObject" Target="../embeddings/oleObject139.bin"/><Relationship Id="rId3" Type="http://schemas.openxmlformats.org/officeDocument/2006/relationships/oleObject" Target="../embeddings/oleObject129.bin"/><Relationship Id="rId7" Type="http://schemas.openxmlformats.org/officeDocument/2006/relationships/oleObject" Target="../embeddings/oleObject133.bin"/><Relationship Id="rId12"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32.bin"/><Relationship Id="rId11" Type="http://schemas.openxmlformats.org/officeDocument/2006/relationships/oleObject" Target="../embeddings/oleObject137.bin"/><Relationship Id="rId5" Type="http://schemas.openxmlformats.org/officeDocument/2006/relationships/oleObject" Target="../embeddings/oleObject131.bin"/><Relationship Id="rId10" Type="http://schemas.openxmlformats.org/officeDocument/2006/relationships/oleObject" Target="../embeddings/oleObject136.bin"/><Relationship Id="rId4" Type="http://schemas.openxmlformats.org/officeDocument/2006/relationships/oleObject" Target="../embeddings/oleObject130.bin"/><Relationship Id="rId9" Type="http://schemas.openxmlformats.org/officeDocument/2006/relationships/oleObject" Target="../embeddings/oleObject135.bin"/><Relationship Id="rId14" Type="http://schemas.openxmlformats.org/officeDocument/2006/relationships/oleObject" Target="../embeddings/oleObject140.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46.bin"/><Relationship Id="rId13" Type="http://schemas.openxmlformats.org/officeDocument/2006/relationships/oleObject" Target="../embeddings/oleObject151.bin"/><Relationship Id="rId3" Type="http://schemas.openxmlformats.org/officeDocument/2006/relationships/oleObject" Target="../embeddings/oleObject141.bin"/><Relationship Id="rId7" Type="http://schemas.openxmlformats.org/officeDocument/2006/relationships/oleObject" Target="../embeddings/oleObject145.bin"/><Relationship Id="rId12"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44.bin"/><Relationship Id="rId11" Type="http://schemas.openxmlformats.org/officeDocument/2006/relationships/oleObject" Target="../embeddings/oleObject149.bin"/><Relationship Id="rId5" Type="http://schemas.openxmlformats.org/officeDocument/2006/relationships/oleObject" Target="../embeddings/oleObject143.bin"/><Relationship Id="rId10" Type="http://schemas.openxmlformats.org/officeDocument/2006/relationships/oleObject" Target="../embeddings/oleObject148.bin"/><Relationship Id="rId4" Type="http://schemas.openxmlformats.org/officeDocument/2006/relationships/oleObject" Target="../embeddings/oleObject142.bin"/><Relationship Id="rId9" Type="http://schemas.openxmlformats.org/officeDocument/2006/relationships/oleObject" Target="../embeddings/oleObject147.bin"/><Relationship Id="rId14" Type="http://schemas.openxmlformats.org/officeDocument/2006/relationships/oleObject" Target="../embeddings/oleObject152.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oleObject" Target="../embeddings/oleObject15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8.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3.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156.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americanscientist.org/issues/pub/connecting-the-dots/1" TargetMode="External"/><Relationship Id="rId2" Type="http://schemas.openxmlformats.org/officeDocument/2006/relationships/hyperlink" Target="http://www.americanscientist.org/issues/pub/graph-theory-in-practice-part-ii/1"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160.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64.bin"/><Relationship Id="rId5" Type="http://schemas.openxmlformats.org/officeDocument/2006/relationships/oleObject" Target="../embeddings/oleObject163.bin"/><Relationship Id="rId4" Type="http://schemas.openxmlformats.org/officeDocument/2006/relationships/oleObject" Target="../embeddings/oleObject162.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oleObject" Target="../embeddings/oleObject166.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172.bin"/><Relationship Id="rId3" Type="http://schemas.openxmlformats.org/officeDocument/2006/relationships/oleObject" Target="../embeddings/oleObject167.bin"/><Relationship Id="rId7"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70.bin"/><Relationship Id="rId5" Type="http://schemas.openxmlformats.org/officeDocument/2006/relationships/oleObject" Target="../embeddings/oleObject169.bin"/><Relationship Id="rId4" Type="http://schemas.openxmlformats.org/officeDocument/2006/relationships/oleObject" Target="../embeddings/oleObject168.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oleObject" Target="../embeddings/oleObject175.bin"/><Relationship Id="rId4" Type="http://schemas.openxmlformats.org/officeDocument/2006/relationships/oleObject" Target="../embeddings/oleObject174.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23.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oleObject" Target="../embeddings/oleObject179.bin"/><Relationship Id="rId4" Type="http://schemas.openxmlformats.org/officeDocument/2006/relationships/oleObject" Target="../embeddings/oleObject178.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184.bin"/><Relationship Id="rId5" Type="http://schemas.openxmlformats.org/officeDocument/2006/relationships/oleObject" Target="../embeddings/oleObject183.bin"/><Relationship Id="rId4" Type="http://schemas.openxmlformats.org/officeDocument/2006/relationships/oleObject" Target="../embeddings/oleObject182.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352800"/>
            <a:ext cx="6477000" cy="2514600"/>
          </a:xfrm>
        </p:spPr>
        <p:txBody>
          <a:bodyPr>
            <a:normAutofit fontScale="90000"/>
          </a:bodyPr>
          <a:lstStyle/>
          <a:p>
            <a:r>
              <a:rPr lang="en-US" dirty="0" smtClean="0"/>
              <a:t>Computational Challenges with </a:t>
            </a:r>
            <a:r>
              <a:rPr lang="fr-FR" dirty="0" smtClean="0"/>
              <a:t>Cliques, Quasi-Cliques and Clique Partitions in Graphs</a:t>
            </a:r>
            <a:endParaRPr lang="en-US" dirty="0"/>
          </a:p>
        </p:txBody>
      </p:sp>
      <p:sp>
        <p:nvSpPr>
          <p:cNvPr id="3" name="Subtitle 2"/>
          <p:cNvSpPr>
            <a:spLocks noGrp="1"/>
          </p:cNvSpPr>
          <p:nvPr>
            <p:ph type="subTitle" idx="1"/>
          </p:nvPr>
        </p:nvSpPr>
        <p:spPr/>
        <p:txBody>
          <a:bodyPr/>
          <a:lstStyle/>
          <a:p>
            <a:pPr algn="just"/>
            <a:r>
              <a:rPr lang="en-US" dirty="0" err="1" smtClean="0"/>
              <a:t>Panos</a:t>
            </a:r>
            <a:r>
              <a:rPr lang="en-US" dirty="0" smtClean="0"/>
              <a:t> M. Pardalos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Maximum Weighted Clique Problem</a:t>
            </a:r>
            <a:endParaRPr lang="en-US" dirty="0"/>
          </a:p>
        </p:txBody>
      </p:sp>
      <p:sp>
        <p:nvSpPr>
          <p:cNvPr id="3" name="Content Placeholder 2"/>
          <p:cNvSpPr>
            <a:spLocks noGrp="1"/>
          </p:cNvSpPr>
          <p:nvPr>
            <p:ph sz="quarter" idx="1"/>
          </p:nvPr>
        </p:nvSpPr>
        <p:spPr/>
        <p:txBody>
          <a:bodyPr>
            <a:normAutofit/>
          </a:bodyPr>
          <a:lstStyle/>
          <a:p>
            <a:pPr algn="just"/>
            <a:r>
              <a:rPr lang="en-US" dirty="0" smtClean="0"/>
              <a:t>In the maximum weighted clique problem there is a weight        associated with each vertex </a:t>
            </a:r>
            <a:r>
              <a:rPr lang="en-US" dirty="0" err="1" smtClean="0"/>
              <a:t>i</a:t>
            </a:r>
            <a:r>
              <a:rPr lang="en-US" dirty="0" smtClean="0"/>
              <a:t>. </a:t>
            </a:r>
          </a:p>
          <a:p>
            <a:pPr algn="just"/>
            <a:r>
              <a:rPr lang="en-US" dirty="0" smtClean="0"/>
              <a:t>For any subset            define the weight of S to be</a:t>
            </a:r>
          </a:p>
          <a:p>
            <a:pPr algn="just">
              <a:buNone/>
            </a:pPr>
            <a:endParaRPr lang="en-US" dirty="0" smtClean="0"/>
          </a:p>
          <a:p>
            <a:pPr algn="just"/>
            <a:r>
              <a:rPr lang="en-US" dirty="0" smtClean="0"/>
              <a:t>The maximum weight clique problem asks for the clique of maximum weight.</a:t>
            </a:r>
          </a:p>
          <a:p>
            <a:pPr algn="just"/>
            <a:r>
              <a:rPr lang="en-US" dirty="0" smtClean="0"/>
              <a:t>The total weight of this maximum weight clique is called the weighted clique number of   and is denoted by </a:t>
            </a:r>
          </a:p>
          <a:p>
            <a:pPr algn="just"/>
            <a:endParaRPr lang="en-US" dirty="0"/>
          </a:p>
        </p:txBody>
      </p:sp>
      <p:graphicFrame>
        <p:nvGraphicFramePr>
          <p:cNvPr id="6" name="Object 5"/>
          <p:cNvGraphicFramePr>
            <a:graphicFrameLocks noChangeAspect="1"/>
          </p:cNvGraphicFramePr>
          <p:nvPr/>
        </p:nvGraphicFramePr>
        <p:xfrm>
          <a:off x="2133600" y="2057400"/>
          <a:ext cx="457200" cy="587828"/>
        </p:xfrm>
        <a:graphic>
          <a:graphicData uri="http://schemas.openxmlformats.org/presentationml/2006/ole">
            <p:oleObj spid="_x0000_s33796" name="Equation" r:id="rId4" imgW="177480" imgH="228600" progId="">
              <p:embed/>
            </p:oleObj>
          </a:graphicData>
        </a:graphic>
      </p:graphicFrame>
      <p:graphicFrame>
        <p:nvGraphicFramePr>
          <p:cNvPr id="7" name="Object 6"/>
          <p:cNvGraphicFramePr>
            <a:graphicFrameLocks noChangeAspect="1"/>
          </p:cNvGraphicFramePr>
          <p:nvPr/>
        </p:nvGraphicFramePr>
        <p:xfrm>
          <a:off x="3276600" y="2667000"/>
          <a:ext cx="762000" cy="393290"/>
        </p:xfrm>
        <a:graphic>
          <a:graphicData uri="http://schemas.openxmlformats.org/presentationml/2006/ole">
            <p:oleObj spid="_x0000_s33797" name="Equation" r:id="rId5" imgW="393480" imgH="203040" progId="">
              <p:embed/>
            </p:oleObj>
          </a:graphicData>
        </a:graphic>
      </p:graphicFrame>
      <p:graphicFrame>
        <p:nvGraphicFramePr>
          <p:cNvPr id="8" name="Object 7"/>
          <p:cNvGraphicFramePr>
            <a:graphicFrameLocks noChangeAspect="1"/>
          </p:cNvGraphicFramePr>
          <p:nvPr/>
        </p:nvGraphicFramePr>
        <p:xfrm>
          <a:off x="1018032" y="3124200"/>
          <a:ext cx="1512715" cy="609601"/>
        </p:xfrm>
        <a:graphic>
          <a:graphicData uri="http://schemas.openxmlformats.org/presentationml/2006/ole">
            <p:oleObj spid="_x0000_s33798" name="Equation" r:id="rId6" imgW="850680" imgH="342720" progId="">
              <p:embed/>
            </p:oleObj>
          </a:graphicData>
        </a:graphic>
      </p:graphicFrame>
      <p:graphicFrame>
        <p:nvGraphicFramePr>
          <p:cNvPr id="9" name="Object 8"/>
          <p:cNvGraphicFramePr>
            <a:graphicFrameLocks noChangeAspect="1"/>
          </p:cNvGraphicFramePr>
          <p:nvPr/>
        </p:nvGraphicFramePr>
        <p:xfrm>
          <a:off x="2743200" y="5562600"/>
          <a:ext cx="1066800" cy="406400"/>
        </p:xfrm>
        <a:graphic>
          <a:graphicData uri="http://schemas.openxmlformats.org/presentationml/2006/ole">
            <p:oleObj spid="_x0000_s33799" name="Equation" r:id="rId7" imgW="533160" imgH="203040" progId="">
              <p:embed/>
            </p:oleObj>
          </a:graphicData>
        </a:graphic>
      </p:graphicFrame>
      <p:graphicFrame>
        <p:nvGraphicFramePr>
          <p:cNvPr id="10" name="Object 9"/>
          <p:cNvGraphicFramePr>
            <a:graphicFrameLocks noChangeAspect="1"/>
          </p:cNvGraphicFramePr>
          <p:nvPr/>
        </p:nvGraphicFramePr>
        <p:xfrm>
          <a:off x="7162800" y="5123688"/>
          <a:ext cx="381000" cy="410308"/>
        </p:xfrm>
        <a:graphic>
          <a:graphicData uri="http://schemas.openxmlformats.org/presentationml/2006/ole">
            <p:oleObj spid="_x0000_s33800" name="Equation" r:id="rId8" imgW="164880" imgH="177480" progId="Equation.3">
              <p:embed/>
            </p:oleObj>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Covering Locations (cont.)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 the previous example this means:</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r>
              <a:rPr lang="en-US" dirty="0" smtClean="0"/>
              <a:t>In order to model the problem as minimum clique partition, consider the graph G = (V,E) associated with this problem.</a:t>
            </a:r>
          </a:p>
          <a:p>
            <a:endParaRPr lang="en-US" dirty="0" smtClean="0"/>
          </a:p>
        </p:txBody>
      </p:sp>
      <p:sp>
        <p:nvSpPr>
          <p:cNvPr id="14" name="Rectangle 13"/>
          <p:cNvSpPr/>
          <p:nvPr/>
        </p:nvSpPr>
        <p:spPr>
          <a:xfrm>
            <a:off x="2895600" y="2362200"/>
            <a:ext cx="34290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4495799" y="2971799"/>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4221480" y="3916680"/>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3505199" y="2895599"/>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45480" y="3581399"/>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4754880" y="3428999"/>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52800" y="27432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714752" y="3059905"/>
            <a:ext cx="45719" cy="45719"/>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19600" y="28956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4781552" y="3212305"/>
            <a:ext cx="45719" cy="45719"/>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581400" y="37338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3943352" y="4050505"/>
            <a:ext cx="45719" cy="45719"/>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0" y="34290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5695952" y="3745705"/>
            <a:ext cx="45719" cy="45719"/>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419600" y="28956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1.11111E-6 L -0.01667 -0.01667 " pathEditMode="relative" rAng="0" ptsTypes="AA">
                                      <p:cBhvr>
                                        <p:cTn id="6" dur="2000" fill="hold"/>
                                        <p:tgtEl>
                                          <p:spTgt spid="20"/>
                                        </p:tgtEl>
                                        <p:attrNameLst>
                                          <p:attrName>ppt_x</p:attrName>
                                          <p:attrName>ppt_y</p:attrName>
                                        </p:attrNameLst>
                                      </p:cBhvr>
                                      <p:rCtr x="-8" y="-8"/>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3.33333E-6 -1.11111E-6 L -0.025 -0.02778 " pathEditMode="relative" rAng="0" ptsTypes="AA">
                                      <p:cBhvr>
                                        <p:cTn id="9" dur="2000" fill="hold"/>
                                        <p:tgtEl>
                                          <p:spTgt spid="22"/>
                                        </p:tgtEl>
                                        <p:attrNameLst>
                                          <p:attrName>ppt_x</p:attrName>
                                          <p:attrName>ppt_y</p:attrName>
                                        </p:attrNameLst>
                                      </p:cBhvr>
                                      <p:rCtr x="-13" y="-14"/>
                                    </p:animMotion>
                                  </p:childTnLst>
                                </p:cTn>
                              </p:par>
                              <p:par>
                                <p:cTn id="10" presetID="0" presetClass="path" presetSubtype="0" accel="50000" decel="50000" fill="hold" grpId="0" nodeType="withEffect">
                                  <p:stCondLst>
                                    <p:cond delay="0"/>
                                  </p:stCondLst>
                                  <p:childTnLst>
                                    <p:animMotion origin="layout" path="M -3.33333E-6 -1.11111E-6 L -3.33333E-6 0.03889 " pathEditMode="relative" rAng="0" ptsTypes="AA">
                                      <p:cBhvr>
                                        <p:cTn id="11" dur="2000" fill="hold"/>
                                        <p:tgtEl>
                                          <p:spTgt spid="28"/>
                                        </p:tgtEl>
                                        <p:attrNameLst>
                                          <p:attrName>ppt_x</p:attrName>
                                          <p:attrName>ppt_y</p:attrName>
                                        </p:attrNameLst>
                                      </p:cBhvr>
                                      <p:rCtr x="0" y="19"/>
                                    </p:animMotion>
                                  </p:childTnLst>
                                </p:cTn>
                              </p:par>
                            </p:childTnLst>
                          </p:cTn>
                        </p:par>
                        <p:par>
                          <p:cTn id="12" fill="hold">
                            <p:stCondLst>
                              <p:cond delay="4000"/>
                            </p:stCondLst>
                            <p:childTnLst>
                              <p:par>
                                <p:cTn id="13" presetID="0" presetClass="path" presetSubtype="0" accel="50000" decel="50000" fill="hold" grpId="0" nodeType="afterEffect">
                                  <p:stCondLst>
                                    <p:cond delay="0"/>
                                  </p:stCondLst>
                                  <p:childTnLst>
                                    <p:animMotion origin="layout" path="M 3.33333E-6 -3.33333E-6 L 0.03333 -0.01666 " pathEditMode="relative" rAng="0" ptsTypes="AA">
                                      <p:cBhvr>
                                        <p:cTn id="14" dur="2000" fill="hold"/>
                                        <p:tgtEl>
                                          <p:spTgt spid="24"/>
                                        </p:tgtEl>
                                        <p:attrNameLst>
                                          <p:attrName>ppt_x</p:attrName>
                                          <p:attrName>ppt_y</p:attrName>
                                        </p:attrNameLst>
                                      </p:cBhvr>
                                      <p:rCtr x="17" y="-8"/>
                                    </p:animMotion>
                                  </p:childTnLst>
                                </p:cTn>
                              </p:par>
                            </p:childTnLst>
                          </p:cTn>
                        </p:par>
                        <p:par>
                          <p:cTn id="15" fill="hold">
                            <p:stCondLst>
                              <p:cond delay="6000"/>
                            </p:stCondLst>
                            <p:childTnLst>
                              <p:par>
                                <p:cTn id="16" presetID="0" presetClass="path" presetSubtype="0" accel="50000" decel="50000" fill="hold" grpId="0" nodeType="afterEffect">
                                  <p:stCondLst>
                                    <p:cond delay="0"/>
                                  </p:stCondLst>
                                  <p:childTnLst>
                                    <p:animMotion origin="layout" path="M -3.33333E-6 1.11111E-6 L 0.00834 -0.02778 " pathEditMode="relative" rAng="0" ptsTypes="AA">
                                      <p:cBhvr>
                                        <p:cTn id="17" dur="2000" fill="hold"/>
                                        <p:tgtEl>
                                          <p:spTgt spid="26"/>
                                        </p:tgtEl>
                                        <p:attrNameLst>
                                          <p:attrName>ppt_x</p:attrName>
                                          <p:attrName>ppt_y</p:attrName>
                                        </p:attrNameLst>
                                      </p:cBhvr>
                                      <p:rCtr x="4" y="-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Covering Locations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set of vertices V = {1,2,…,n} corresponds to the set of demand points</a:t>
            </a:r>
            <a:r>
              <a:rPr lang="en-US" i="1" dirty="0" smtClean="0"/>
              <a:t>.</a:t>
            </a:r>
          </a:p>
          <a:p>
            <a:r>
              <a:rPr lang="en-US" dirty="0" smtClean="0"/>
              <a:t>Consider the set T = {t</a:t>
            </a:r>
            <a:r>
              <a:rPr lang="en-US" baseline="-25000" dirty="0" smtClean="0"/>
              <a:t>1</a:t>
            </a:r>
            <a:r>
              <a:rPr lang="en-US" dirty="0" smtClean="0"/>
              <a:t>, t</a:t>
            </a:r>
            <a:r>
              <a:rPr lang="en-US" baseline="-25000" dirty="0" smtClean="0"/>
              <a:t>2</a:t>
            </a:r>
            <a:r>
              <a:rPr lang="en-US" dirty="0" smtClean="0"/>
              <a:t> ,…, </a:t>
            </a:r>
            <a:r>
              <a:rPr lang="en-US" dirty="0" err="1" smtClean="0"/>
              <a:t>t</a:t>
            </a:r>
            <a:r>
              <a:rPr lang="en-US" baseline="-25000" dirty="0" err="1" smtClean="0"/>
              <a:t>n</a:t>
            </a:r>
            <a:r>
              <a:rPr lang="en-US" dirty="0" smtClean="0"/>
              <a:t> } tiles, each centered in a demand point.</a:t>
            </a:r>
          </a:p>
          <a:p>
            <a:r>
              <a:rPr lang="en-US" dirty="0" smtClean="0"/>
              <a:t>Two vertices </a:t>
            </a:r>
            <a:r>
              <a:rPr lang="en-US" dirty="0" err="1" smtClean="0"/>
              <a:t>i</a:t>
            </a:r>
            <a:r>
              <a:rPr lang="en-US" dirty="0" smtClean="0"/>
              <a:t> and j are connected by an edge if and only if	     .</a:t>
            </a:r>
          </a:p>
          <a:p>
            <a:r>
              <a:rPr lang="en-US" dirty="0" smtClean="0"/>
              <a:t>In order to cover the demand points with minimum number of tiles, or the same, minimize the number of viewing locations, it suffices to solve the </a:t>
            </a:r>
            <a:r>
              <a:rPr lang="en-US" b="1" dirty="0" smtClean="0"/>
              <a:t>minimum clique partition</a:t>
            </a:r>
            <a:r>
              <a:rPr lang="en-US" dirty="0" smtClean="0"/>
              <a:t> problem in the constructed graph</a:t>
            </a:r>
            <a:endParaRPr lang="en-US" dirty="0"/>
          </a:p>
        </p:txBody>
      </p:sp>
      <p:graphicFrame>
        <p:nvGraphicFramePr>
          <p:cNvPr id="4" name="Object 3"/>
          <p:cNvGraphicFramePr>
            <a:graphicFrameLocks noChangeAspect="1"/>
          </p:cNvGraphicFramePr>
          <p:nvPr/>
        </p:nvGraphicFramePr>
        <p:xfrm>
          <a:off x="2712720" y="3813048"/>
          <a:ext cx="1249680" cy="474878"/>
        </p:xfrm>
        <a:graphic>
          <a:graphicData uri="http://schemas.openxmlformats.org/presentationml/2006/ole">
            <p:oleObj spid="_x0000_s59394" name="Equation" r:id="rId3" imgW="634680" imgH="241200" progId="Equation.3">
              <p:embed/>
            </p:oleObj>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Covering Locations (cont.)</a:t>
            </a:r>
            <a:endParaRPr lang="en-US" dirty="0"/>
          </a:p>
        </p:txBody>
      </p:sp>
      <p:sp>
        <p:nvSpPr>
          <p:cNvPr id="3" name="Content Placeholder 2"/>
          <p:cNvSpPr>
            <a:spLocks noGrp="1"/>
          </p:cNvSpPr>
          <p:nvPr>
            <p:ph sz="quarter" idx="1"/>
          </p:nvPr>
        </p:nvSpPr>
        <p:spPr/>
        <p:txBody>
          <a:bodyPr/>
          <a:lstStyle/>
          <a:p>
            <a:r>
              <a:rPr lang="en-US" dirty="0" smtClean="0"/>
              <a:t>Details about this example can be found in the following:</a:t>
            </a:r>
          </a:p>
          <a:p>
            <a:pPr lvl="1"/>
            <a:r>
              <a:rPr lang="en-US" dirty="0" smtClean="0"/>
              <a:t>L. </a:t>
            </a:r>
            <a:r>
              <a:rPr lang="en-US" dirty="0" err="1" smtClean="0"/>
              <a:t>Brotcorne</a:t>
            </a:r>
            <a:r>
              <a:rPr lang="en-US" dirty="0" smtClean="0"/>
              <a:t>, G. </a:t>
            </a:r>
            <a:r>
              <a:rPr lang="en-US" dirty="0" err="1" smtClean="0"/>
              <a:t>Laporte</a:t>
            </a:r>
            <a:r>
              <a:rPr lang="en-US" dirty="0" smtClean="0"/>
              <a:t>, and F. </a:t>
            </a:r>
            <a:r>
              <a:rPr lang="en-US" dirty="0" err="1" smtClean="0"/>
              <a:t>Semet</a:t>
            </a:r>
            <a:r>
              <a:rPr lang="en-US" dirty="0" smtClean="0"/>
              <a:t>. Fast heuristic for large scale covering location problems. Computers &amp; Operations Research, 29:651–665, 2002.</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in Coding Theory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Error correcting codes lie in the heart of digital technology; making cell phones, compact disk players and modems possible.</a:t>
            </a:r>
          </a:p>
          <a:p>
            <a:r>
              <a:rPr lang="en-US" dirty="0" smtClean="0"/>
              <a:t>A fundamental problem of interest is to send a message across a noisy channel with a maximum possible reliability.</a:t>
            </a:r>
          </a:p>
          <a:p>
            <a:r>
              <a:rPr lang="en-US" dirty="0" smtClean="0"/>
              <a:t>In coding theory, one wishes to find a binary code as large as possible that can correct a certain number of errors for a given size of the binary words (vectors).</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in Coding Theory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Computing estimates of the size of correcting codes is important from both theoretical and practical perspectives.</a:t>
            </a:r>
          </a:p>
          <a:p>
            <a:r>
              <a:rPr lang="en-US" dirty="0" smtClean="0"/>
              <a:t>For a binary vector            denote by        the set of all vectors which can be obtained from    (</a:t>
            </a:r>
            <a:r>
              <a:rPr lang="en-US" b="1" dirty="0" smtClean="0"/>
              <a:t>not</a:t>
            </a:r>
            <a:r>
              <a:rPr lang="en-US" dirty="0" smtClean="0"/>
              <a:t> necessarily of dimension </a:t>
            </a:r>
            <a:r>
              <a:rPr lang="en-US" i="1" dirty="0" smtClean="0"/>
              <a:t>n) </a:t>
            </a:r>
            <a:r>
              <a:rPr lang="en-US" dirty="0" smtClean="0"/>
              <a:t>as a consequence of certain error </a:t>
            </a:r>
            <a:r>
              <a:rPr lang="en-US" i="1" dirty="0" smtClean="0"/>
              <a:t>e</a:t>
            </a:r>
            <a:r>
              <a:rPr lang="en-US" dirty="0" smtClean="0"/>
              <a:t>, such as deletion or transposition of bits.</a:t>
            </a:r>
          </a:p>
          <a:p>
            <a:r>
              <a:rPr lang="en-US" dirty="0" smtClean="0"/>
              <a:t>Examples of the error e are </a:t>
            </a:r>
            <a:r>
              <a:rPr lang="en-US" i="1" dirty="0" smtClean="0"/>
              <a:t>single deletion </a:t>
            </a:r>
            <a:r>
              <a:rPr lang="en-US" dirty="0" smtClean="0"/>
              <a:t>and </a:t>
            </a:r>
            <a:r>
              <a:rPr lang="en-US" i="1" dirty="0" smtClean="0"/>
              <a:t>single transposition</a:t>
            </a:r>
            <a:r>
              <a:rPr lang="en-US" dirty="0" smtClean="0"/>
              <a:t>.</a:t>
            </a:r>
            <a:endParaRPr lang="en-US" dirty="0"/>
          </a:p>
        </p:txBody>
      </p:sp>
      <p:graphicFrame>
        <p:nvGraphicFramePr>
          <p:cNvPr id="4" name="Object 3"/>
          <p:cNvGraphicFramePr>
            <a:graphicFrameLocks noChangeAspect="1"/>
          </p:cNvGraphicFramePr>
          <p:nvPr/>
        </p:nvGraphicFramePr>
        <p:xfrm>
          <a:off x="3962400" y="2895600"/>
          <a:ext cx="1085850" cy="434340"/>
        </p:xfrm>
        <a:graphic>
          <a:graphicData uri="http://schemas.openxmlformats.org/presentationml/2006/ole">
            <p:oleObj spid="_x0000_s109570" name="Equation" r:id="rId3" imgW="571320" imgH="228600" progId="Equation.3">
              <p:embed/>
            </p:oleObj>
          </a:graphicData>
        </a:graphic>
      </p:graphicFrame>
      <p:graphicFrame>
        <p:nvGraphicFramePr>
          <p:cNvPr id="5" name="Object 4"/>
          <p:cNvGraphicFramePr>
            <a:graphicFrameLocks noChangeAspect="1"/>
          </p:cNvGraphicFramePr>
          <p:nvPr/>
        </p:nvGraphicFramePr>
        <p:xfrm>
          <a:off x="6586220" y="2923032"/>
          <a:ext cx="698500" cy="419100"/>
        </p:xfrm>
        <a:graphic>
          <a:graphicData uri="http://schemas.openxmlformats.org/presentationml/2006/ole">
            <p:oleObj spid="_x0000_s109571" name="Equation" r:id="rId4" imgW="380880" imgH="228600" progId="Equation.3">
              <p:embed/>
            </p:oleObj>
          </a:graphicData>
        </a:graphic>
      </p:graphicFrame>
      <p:graphicFrame>
        <p:nvGraphicFramePr>
          <p:cNvPr id="6" name="Object 5"/>
          <p:cNvGraphicFramePr>
            <a:graphicFrameLocks noChangeAspect="1"/>
          </p:cNvGraphicFramePr>
          <p:nvPr/>
        </p:nvGraphicFramePr>
        <p:xfrm>
          <a:off x="7171944" y="3371088"/>
          <a:ext cx="304800" cy="333827"/>
        </p:xfrm>
        <a:graphic>
          <a:graphicData uri="http://schemas.openxmlformats.org/presentationml/2006/ole">
            <p:oleObj spid="_x0000_s109572" name="Equation" r:id="rId5" imgW="126720" imgH="139680" progId="Equation.3">
              <p:embed/>
            </p:oleObj>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in Coding Theory (cont.)</a:t>
            </a:r>
            <a:endParaRPr lang="en-US" dirty="0"/>
          </a:p>
        </p:txBody>
      </p:sp>
      <p:sp>
        <p:nvSpPr>
          <p:cNvPr id="3" name="Content Placeholder 2"/>
          <p:cNvSpPr>
            <a:spLocks noGrp="1"/>
          </p:cNvSpPr>
          <p:nvPr>
            <p:ph sz="quarter" idx="1"/>
          </p:nvPr>
        </p:nvSpPr>
        <p:spPr/>
        <p:txBody>
          <a:bodyPr/>
          <a:lstStyle/>
          <a:p>
            <a:r>
              <a:rPr lang="en-US" dirty="0" smtClean="0"/>
              <a:t>A subset             is said to be an </a:t>
            </a:r>
            <a:r>
              <a:rPr lang="en-US" b="1" dirty="0" smtClean="0"/>
              <a:t>e-correcting code </a:t>
            </a:r>
            <a:r>
              <a:rPr lang="en-US" dirty="0" smtClean="0"/>
              <a:t>if                        for all                 .</a:t>
            </a:r>
          </a:p>
          <a:p>
            <a:endParaRPr lang="en-US" dirty="0" smtClean="0"/>
          </a:p>
          <a:p>
            <a:r>
              <a:rPr lang="en-US" dirty="0" smtClean="0"/>
              <a:t>For example, if        and             </a:t>
            </a:r>
            <a:r>
              <a:rPr lang="en-US" dirty="0" err="1" smtClean="0"/>
              <a:t>and</a:t>
            </a:r>
            <a:r>
              <a:rPr lang="en-US" dirty="0" smtClean="0"/>
              <a:t> we’re considering single deletion, then                             </a:t>
            </a:r>
          </a:p>
          <a:p>
            <a:endParaRPr lang="en-US" dirty="0" smtClean="0"/>
          </a:p>
          <a:p>
            <a:r>
              <a:rPr lang="en-US" dirty="0" smtClean="0"/>
              <a:t>The problem of our interest is to find the </a:t>
            </a:r>
            <a:r>
              <a:rPr lang="en-US" b="1" i="1" dirty="0" smtClean="0"/>
              <a:t>largest correcting codes</a:t>
            </a:r>
            <a:r>
              <a:rPr lang="en-US" dirty="0" smtClean="0"/>
              <a:t>.</a:t>
            </a:r>
          </a:p>
        </p:txBody>
      </p:sp>
      <p:graphicFrame>
        <p:nvGraphicFramePr>
          <p:cNvPr id="4" name="Object 3"/>
          <p:cNvGraphicFramePr>
            <a:graphicFrameLocks noChangeAspect="1"/>
          </p:cNvGraphicFramePr>
          <p:nvPr/>
        </p:nvGraphicFramePr>
        <p:xfrm>
          <a:off x="2286000" y="1676400"/>
          <a:ext cx="1215136" cy="420624"/>
        </p:xfrm>
        <a:graphic>
          <a:graphicData uri="http://schemas.openxmlformats.org/presentationml/2006/ole">
            <p:oleObj spid="_x0000_s110594" name="Equation" r:id="rId3" imgW="660240" imgH="228600" progId="Equation.3">
              <p:embed/>
            </p:oleObj>
          </a:graphicData>
        </a:graphic>
      </p:graphicFrame>
      <p:graphicFrame>
        <p:nvGraphicFramePr>
          <p:cNvPr id="5" name="Object 4"/>
          <p:cNvGraphicFramePr>
            <a:graphicFrameLocks noChangeAspect="1"/>
          </p:cNvGraphicFramePr>
          <p:nvPr/>
        </p:nvGraphicFramePr>
        <p:xfrm>
          <a:off x="1347788" y="2120900"/>
          <a:ext cx="2235200" cy="457200"/>
        </p:xfrm>
        <a:graphic>
          <a:graphicData uri="http://schemas.openxmlformats.org/presentationml/2006/ole">
            <p:oleObj spid="_x0000_s110595" name="Equation" r:id="rId4" imgW="1117440" imgH="228600" progId="Equation.3">
              <p:embed/>
            </p:oleObj>
          </a:graphicData>
        </a:graphic>
      </p:graphicFrame>
      <p:graphicFrame>
        <p:nvGraphicFramePr>
          <p:cNvPr id="6" name="Object 5"/>
          <p:cNvGraphicFramePr>
            <a:graphicFrameLocks noChangeAspect="1"/>
          </p:cNvGraphicFramePr>
          <p:nvPr/>
        </p:nvGraphicFramePr>
        <p:xfrm>
          <a:off x="4616958" y="2133599"/>
          <a:ext cx="1695450" cy="398929"/>
        </p:xfrm>
        <a:graphic>
          <a:graphicData uri="http://schemas.openxmlformats.org/presentationml/2006/ole">
            <p:oleObj spid="_x0000_s110596" name="Equation" r:id="rId5" imgW="863280" imgH="203040" progId="Equation.3">
              <p:embed/>
            </p:oleObj>
          </a:graphicData>
        </a:graphic>
      </p:graphicFrame>
      <p:graphicFrame>
        <p:nvGraphicFramePr>
          <p:cNvPr id="7" name="Object 6"/>
          <p:cNvGraphicFramePr>
            <a:graphicFrameLocks noChangeAspect="1"/>
          </p:cNvGraphicFramePr>
          <p:nvPr/>
        </p:nvGraphicFramePr>
        <p:xfrm>
          <a:off x="3276600" y="3162300"/>
          <a:ext cx="762000" cy="381000"/>
        </p:xfrm>
        <a:graphic>
          <a:graphicData uri="http://schemas.openxmlformats.org/presentationml/2006/ole">
            <p:oleObj spid="_x0000_s110597" name="Equation" r:id="rId6" imgW="355320" imgH="177480" progId="Equation.3">
              <p:embed/>
            </p:oleObj>
          </a:graphicData>
        </a:graphic>
      </p:graphicFrame>
      <p:graphicFrame>
        <p:nvGraphicFramePr>
          <p:cNvPr id="9" name="Object 8"/>
          <p:cNvGraphicFramePr>
            <a:graphicFrameLocks noChangeAspect="1"/>
          </p:cNvGraphicFramePr>
          <p:nvPr/>
        </p:nvGraphicFramePr>
        <p:xfrm>
          <a:off x="4718957" y="3162300"/>
          <a:ext cx="1224643" cy="381000"/>
        </p:xfrm>
        <a:graphic>
          <a:graphicData uri="http://schemas.openxmlformats.org/presentationml/2006/ole">
            <p:oleObj spid="_x0000_s110599" name="Equation" r:id="rId7" imgW="571320" imgH="177480" progId="Equation.3">
              <p:embed/>
            </p:oleObj>
          </a:graphicData>
        </a:graphic>
      </p:graphicFrame>
      <p:graphicFrame>
        <p:nvGraphicFramePr>
          <p:cNvPr id="10" name="Object 9"/>
          <p:cNvGraphicFramePr>
            <a:graphicFrameLocks noChangeAspect="1"/>
          </p:cNvGraphicFramePr>
          <p:nvPr/>
        </p:nvGraphicFramePr>
        <p:xfrm>
          <a:off x="2971800" y="4191000"/>
          <a:ext cx="3143250" cy="419100"/>
        </p:xfrm>
        <a:graphic>
          <a:graphicData uri="http://schemas.openxmlformats.org/presentationml/2006/ole">
            <p:oleObj spid="_x0000_s110600" name="Equation" r:id="rId8" imgW="1714320" imgH="228600" progId="Equation.3">
              <p:embed/>
            </p:oleObj>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in Coding Theory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Consider a graph     having a vertex for every vector for every            .</a:t>
            </a:r>
          </a:p>
          <a:p>
            <a:r>
              <a:rPr lang="en-US" dirty="0" smtClean="0"/>
              <a:t>If                        for some               and       , then there is an edge between vertices corresponding to    and    . </a:t>
            </a:r>
          </a:p>
          <a:p>
            <a:r>
              <a:rPr lang="en-US" dirty="0" smtClean="0"/>
              <a:t>A correcting code corresponds to an </a:t>
            </a:r>
            <a:r>
              <a:rPr lang="en-US" b="1" dirty="0" smtClean="0"/>
              <a:t>independent set</a:t>
            </a:r>
            <a:r>
              <a:rPr lang="en-US" dirty="0" smtClean="0"/>
              <a:t> in     .</a:t>
            </a:r>
          </a:p>
          <a:p>
            <a:r>
              <a:rPr lang="en-US" dirty="0" smtClean="0"/>
              <a:t>Hence, the largest e-correcting code can be found by solving the maximum independent set problem in the considered graph</a:t>
            </a:r>
            <a:endParaRPr lang="en-US" dirty="0"/>
          </a:p>
        </p:txBody>
      </p:sp>
      <p:graphicFrame>
        <p:nvGraphicFramePr>
          <p:cNvPr id="5" name="Object 4"/>
          <p:cNvGraphicFramePr>
            <a:graphicFrameLocks noChangeAspect="1"/>
          </p:cNvGraphicFramePr>
          <p:nvPr/>
        </p:nvGraphicFramePr>
        <p:xfrm>
          <a:off x="3632200" y="1655064"/>
          <a:ext cx="406400" cy="457200"/>
        </p:xfrm>
        <a:graphic>
          <a:graphicData uri="http://schemas.openxmlformats.org/presentationml/2006/ole">
            <p:oleObj spid="_x0000_s111618" name="Equation" r:id="rId3" imgW="203040" imgH="228600" progId="Equation.3">
              <p:embed/>
            </p:oleObj>
          </a:graphicData>
        </a:graphic>
      </p:graphicFrame>
      <p:graphicFrame>
        <p:nvGraphicFramePr>
          <p:cNvPr id="6" name="Object 5"/>
          <p:cNvGraphicFramePr>
            <a:graphicFrameLocks noChangeAspect="1"/>
          </p:cNvGraphicFramePr>
          <p:nvPr/>
        </p:nvGraphicFramePr>
        <p:xfrm>
          <a:off x="3429000" y="1981200"/>
          <a:ext cx="1193800" cy="457200"/>
        </p:xfrm>
        <a:graphic>
          <a:graphicData uri="http://schemas.openxmlformats.org/presentationml/2006/ole">
            <p:oleObj spid="_x0000_s111619" name="Equation" r:id="rId4" imgW="596880" imgH="228600" progId="Equation.3">
              <p:embed/>
            </p:oleObj>
          </a:graphicData>
        </a:graphic>
      </p:graphicFrame>
      <p:graphicFrame>
        <p:nvGraphicFramePr>
          <p:cNvPr id="111620" name="Object 4"/>
          <p:cNvGraphicFramePr>
            <a:graphicFrameLocks noChangeAspect="1"/>
          </p:cNvGraphicFramePr>
          <p:nvPr/>
        </p:nvGraphicFramePr>
        <p:xfrm>
          <a:off x="1371600" y="2495550"/>
          <a:ext cx="2260600" cy="457200"/>
        </p:xfrm>
        <a:graphic>
          <a:graphicData uri="http://schemas.openxmlformats.org/presentationml/2006/ole">
            <p:oleObj spid="_x0000_s111620" name="Equation" r:id="rId5" imgW="1130040" imgH="228600" progId="Equation.3">
              <p:embed/>
            </p:oleObj>
          </a:graphicData>
        </a:graphic>
      </p:graphicFrame>
      <p:graphicFrame>
        <p:nvGraphicFramePr>
          <p:cNvPr id="111622" name="Object 6"/>
          <p:cNvGraphicFramePr>
            <a:graphicFrameLocks noChangeAspect="1"/>
          </p:cNvGraphicFramePr>
          <p:nvPr/>
        </p:nvGraphicFramePr>
        <p:xfrm>
          <a:off x="5029200" y="2466393"/>
          <a:ext cx="1346200" cy="449262"/>
        </p:xfrm>
        <a:graphic>
          <a:graphicData uri="http://schemas.openxmlformats.org/presentationml/2006/ole">
            <p:oleObj spid="_x0000_s111622" name="Equation" r:id="rId6" imgW="685800" imgH="228600" progId="Equation.3">
              <p:embed/>
            </p:oleObj>
          </a:graphicData>
        </a:graphic>
      </p:graphicFrame>
      <p:graphicFrame>
        <p:nvGraphicFramePr>
          <p:cNvPr id="10" name="Object 9"/>
          <p:cNvGraphicFramePr>
            <a:graphicFrameLocks noChangeAspect="1"/>
          </p:cNvGraphicFramePr>
          <p:nvPr/>
        </p:nvGraphicFramePr>
        <p:xfrm>
          <a:off x="7061200" y="2571147"/>
          <a:ext cx="711200" cy="304800"/>
        </p:xfrm>
        <a:graphic>
          <a:graphicData uri="http://schemas.openxmlformats.org/presentationml/2006/ole">
            <p:oleObj spid="_x0000_s111623" name="Equation" r:id="rId7" imgW="355320" imgH="152280" progId="Equation.3">
              <p:embed/>
            </p:oleObj>
          </a:graphicData>
        </a:graphic>
      </p:graphicFrame>
      <p:graphicFrame>
        <p:nvGraphicFramePr>
          <p:cNvPr id="11" name="Object 10"/>
          <p:cNvGraphicFramePr>
            <a:graphicFrameLocks noChangeAspect="1"/>
          </p:cNvGraphicFramePr>
          <p:nvPr/>
        </p:nvGraphicFramePr>
        <p:xfrm>
          <a:off x="8280400" y="3048000"/>
          <a:ext cx="254000" cy="279400"/>
        </p:xfrm>
        <a:graphic>
          <a:graphicData uri="http://schemas.openxmlformats.org/presentationml/2006/ole">
            <p:oleObj spid="_x0000_s111624" name="Equation" r:id="rId8" imgW="126720" imgH="139680" progId="Equation.3">
              <p:embed/>
            </p:oleObj>
          </a:graphicData>
        </a:graphic>
      </p:graphicFrame>
      <p:graphicFrame>
        <p:nvGraphicFramePr>
          <p:cNvPr id="12" name="Object 11"/>
          <p:cNvGraphicFramePr>
            <a:graphicFrameLocks noChangeAspect="1"/>
          </p:cNvGraphicFramePr>
          <p:nvPr/>
        </p:nvGraphicFramePr>
        <p:xfrm>
          <a:off x="1676400" y="3429000"/>
          <a:ext cx="228600" cy="279400"/>
        </p:xfrm>
        <a:graphic>
          <a:graphicData uri="http://schemas.openxmlformats.org/presentationml/2006/ole">
            <p:oleObj spid="_x0000_s111625" name="Equation" r:id="rId9" imgW="114120" imgH="139680" progId="Equation.3">
              <p:embed/>
            </p:oleObj>
          </a:graphicData>
        </a:graphic>
      </p:graphicFrame>
      <p:graphicFrame>
        <p:nvGraphicFramePr>
          <p:cNvPr id="13" name="Object 12"/>
          <p:cNvGraphicFramePr>
            <a:graphicFrameLocks noChangeAspect="1"/>
          </p:cNvGraphicFramePr>
          <p:nvPr/>
        </p:nvGraphicFramePr>
        <p:xfrm>
          <a:off x="1879600" y="4191000"/>
          <a:ext cx="406400" cy="457200"/>
        </p:xfrm>
        <a:graphic>
          <a:graphicData uri="http://schemas.openxmlformats.org/presentationml/2006/ole">
            <p:oleObj spid="_x0000_s111626" name="Equation" r:id="rId10" imgW="203040" imgH="228600" progId="Equation.3">
              <p:embed/>
            </p:oleObj>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Problem</a:t>
            </a:r>
            <a:endParaRPr lang="en-US" dirty="0"/>
          </a:p>
        </p:txBody>
      </p:sp>
      <p:sp>
        <p:nvSpPr>
          <p:cNvPr id="3" name="Content Placeholder 2"/>
          <p:cNvSpPr>
            <a:spLocks noGrp="1"/>
          </p:cNvSpPr>
          <p:nvPr>
            <p:ph sz="quarter" idx="1"/>
          </p:nvPr>
        </p:nvSpPr>
        <p:spPr>
          <a:xfrm>
            <a:off x="612648" y="1600200"/>
            <a:ext cx="8378952" cy="4495800"/>
          </a:xfrm>
        </p:spPr>
        <p:txBody>
          <a:bodyPr>
            <a:normAutofit/>
          </a:bodyPr>
          <a:lstStyle/>
          <a:p>
            <a:pPr>
              <a:lnSpc>
                <a:spcPct val="150000"/>
              </a:lnSpc>
              <a:spcBef>
                <a:spcPts val="1800"/>
              </a:spcBef>
              <a:buNone/>
            </a:pPr>
            <a:r>
              <a:rPr lang="en-US" b="1" dirty="0" smtClean="0">
                <a:solidFill>
                  <a:schemeClr val="accent2">
                    <a:lumMod val="75000"/>
                  </a:schemeClr>
                </a:solidFill>
              </a:rPr>
              <a:t>Algorithm for Conflict Graphs in Coding Theory</a:t>
            </a:r>
            <a:endParaRPr lang="en-US" b="1" i="1" dirty="0" smtClean="0">
              <a:solidFill>
                <a:schemeClr val="accent2">
                  <a:lumMod val="75000"/>
                </a:schemeClr>
              </a:solidFill>
            </a:endParaRPr>
          </a:p>
        </p:txBody>
      </p:sp>
      <p:sp>
        <p:nvSpPr>
          <p:cNvPr id="4" name="Rounded Rectangle 3"/>
          <p:cNvSpPr/>
          <p:nvPr/>
        </p:nvSpPr>
        <p:spPr>
          <a:xfrm>
            <a:off x="381000" y="2590800"/>
            <a:ext cx="85344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00" dirty="0" smtClean="0">
                <a:solidFill>
                  <a:schemeClr val="tx1"/>
                </a:solidFill>
              </a:rPr>
              <a:t>Design an efficient algorithm for the minimum stable set partition problem tailored to conflict graphs resulting from applications in coding theory.</a:t>
            </a:r>
          </a:p>
          <a:p>
            <a:pPr algn="ct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Graphs</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 order to facilitate comparison among different algorithms, a set of benchmark graphs arising from different applications and problems was constructed in conjunction with the 1993 DIMACS challenge on cliques, coloring and satisfiability.</a:t>
            </a:r>
          </a:p>
          <a:p>
            <a:r>
              <a:rPr lang="en-US" dirty="0" smtClean="0"/>
              <a:t>In the following paper, Hasselberg, Pardalos and Vairaktarakis have generated different test problems that arise from a variety of practical applications. </a:t>
            </a:r>
          </a:p>
          <a:p>
            <a:pPr lvl="1"/>
            <a:r>
              <a:rPr lang="en-US" sz="2200" dirty="0" smtClean="0"/>
              <a:t>J. Hasselberg, P. M. Pardalos and G. Vairaktarakis, Test case generators and computational results for the maximum clique problem, Journal of Global Optimization, 3, 463- 482, 1993.</a:t>
            </a:r>
            <a:endParaRPr lang="en-US" sz="22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Generating Hamming Graphs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a:t>
            </a:r>
            <a:r>
              <a:rPr lang="en-US" b="1" dirty="0" smtClean="0"/>
              <a:t>Hamming distance</a:t>
            </a:r>
            <a:r>
              <a:rPr lang="en-US" dirty="0" smtClean="0"/>
              <a:t>            between the binary vectors                  and                  is defined as the number of indices </a:t>
            </a:r>
            <a:r>
              <a:rPr lang="en-US" dirty="0" err="1" smtClean="0"/>
              <a:t>i</a:t>
            </a:r>
            <a:r>
              <a:rPr lang="en-US" dirty="0" smtClean="0"/>
              <a:t> such that            and          .</a:t>
            </a:r>
          </a:p>
          <a:p>
            <a:r>
              <a:rPr lang="en-US" dirty="0" smtClean="0"/>
              <a:t>It is well known that a binary code consisting of a set of binary vectors any two of which have Hamming distance greater or equal to    can correct 	  errors.</a:t>
            </a:r>
          </a:p>
          <a:p>
            <a:r>
              <a:rPr lang="en-US" dirty="0" smtClean="0"/>
              <a:t>A coding theorist would like to find the maximum number of binary vectors of size    with Hamming distance    . This number is denoted by          .</a:t>
            </a:r>
            <a:endParaRPr lang="en-US" dirty="0"/>
          </a:p>
        </p:txBody>
      </p:sp>
      <p:graphicFrame>
        <p:nvGraphicFramePr>
          <p:cNvPr id="4" name="Object 3"/>
          <p:cNvGraphicFramePr>
            <a:graphicFrameLocks noChangeAspect="1"/>
          </p:cNvGraphicFramePr>
          <p:nvPr/>
        </p:nvGraphicFramePr>
        <p:xfrm>
          <a:off x="4488688" y="1658112"/>
          <a:ext cx="1168400" cy="406400"/>
        </p:xfrm>
        <a:graphic>
          <a:graphicData uri="http://schemas.openxmlformats.org/presentationml/2006/ole">
            <p:oleObj spid="_x0000_s287746" name="Equation" r:id="rId3" imgW="583920" imgH="203040" progId="Equation.3">
              <p:embed/>
            </p:oleObj>
          </a:graphicData>
        </a:graphic>
      </p:graphicFrame>
      <p:graphicFrame>
        <p:nvGraphicFramePr>
          <p:cNvPr id="5" name="Object 4"/>
          <p:cNvGraphicFramePr>
            <a:graphicFrameLocks noChangeAspect="1"/>
          </p:cNvGraphicFramePr>
          <p:nvPr/>
        </p:nvGraphicFramePr>
        <p:xfrm>
          <a:off x="2108200" y="2057400"/>
          <a:ext cx="1701800" cy="457200"/>
        </p:xfrm>
        <a:graphic>
          <a:graphicData uri="http://schemas.openxmlformats.org/presentationml/2006/ole">
            <p:oleObj spid="_x0000_s287747" name="Equation" r:id="rId4" imgW="850680" imgH="228600" progId="Equation.3">
              <p:embed/>
            </p:oleObj>
          </a:graphicData>
        </a:graphic>
      </p:graphicFrame>
      <p:graphicFrame>
        <p:nvGraphicFramePr>
          <p:cNvPr id="287748" name="Object 2"/>
          <p:cNvGraphicFramePr>
            <a:graphicFrameLocks noChangeAspect="1"/>
          </p:cNvGraphicFramePr>
          <p:nvPr/>
        </p:nvGraphicFramePr>
        <p:xfrm>
          <a:off x="4521200" y="2017776"/>
          <a:ext cx="1651000" cy="457200"/>
        </p:xfrm>
        <a:graphic>
          <a:graphicData uri="http://schemas.openxmlformats.org/presentationml/2006/ole">
            <p:oleObj spid="_x0000_s287748" name="Equation" r:id="rId5" imgW="825480" imgH="228600" progId="Equation.3">
              <p:embed/>
            </p:oleObj>
          </a:graphicData>
        </a:graphic>
      </p:graphicFrame>
      <p:graphicFrame>
        <p:nvGraphicFramePr>
          <p:cNvPr id="7" name="Object 2"/>
          <p:cNvGraphicFramePr>
            <a:graphicFrameLocks noChangeAspect="1"/>
          </p:cNvGraphicFramePr>
          <p:nvPr/>
        </p:nvGraphicFramePr>
        <p:xfrm>
          <a:off x="5791200" y="2468880"/>
          <a:ext cx="1041400" cy="355600"/>
        </p:xfrm>
        <a:graphic>
          <a:graphicData uri="http://schemas.openxmlformats.org/presentationml/2006/ole">
            <p:oleObj spid="_x0000_s287749" name="Equation" r:id="rId6" imgW="520560" imgH="177480" progId="Equation.3">
              <p:embed/>
            </p:oleObj>
          </a:graphicData>
        </a:graphic>
      </p:graphicFrame>
      <p:graphicFrame>
        <p:nvGraphicFramePr>
          <p:cNvPr id="8" name="Object 2"/>
          <p:cNvGraphicFramePr>
            <a:graphicFrameLocks noChangeAspect="1"/>
          </p:cNvGraphicFramePr>
          <p:nvPr/>
        </p:nvGraphicFramePr>
        <p:xfrm>
          <a:off x="7645400" y="2420112"/>
          <a:ext cx="838200" cy="457200"/>
        </p:xfrm>
        <a:graphic>
          <a:graphicData uri="http://schemas.openxmlformats.org/presentationml/2006/ole">
            <p:oleObj spid="_x0000_s287750" name="Equation" r:id="rId7" imgW="419040" imgH="228600" progId="Equation.3">
              <p:embed/>
            </p:oleObj>
          </a:graphicData>
        </a:graphic>
      </p:graphicFrame>
      <p:graphicFrame>
        <p:nvGraphicFramePr>
          <p:cNvPr id="9" name="Object 2"/>
          <p:cNvGraphicFramePr>
            <a:graphicFrameLocks noChangeAspect="1"/>
          </p:cNvGraphicFramePr>
          <p:nvPr/>
        </p:nvGraphicFramePr>
        <p:xfrm>
          <a:off x="6705600" y="3733800"/>
          <a:ext cx="279400" cy="355600"/>
        </p:xfrm>
        <a:graphic>
          <a:graphicData uri="http://schemas.openxmlformats.org/presentationml/2006/ole">
            <p:oleObj spid="_x0000_s287751" name="Equation" r:id="rId8" imgW="139680" imgH="177480" progId="Equation.3">
              <p:embed/>
            </p:oleObj>
          </a:graphicData>
        </a:graphic>
      </p:graphicFrame>
      <p:graphicFrame>
        <p:nvGraphicFramePr>
          <p:cNvPr id="10" name="Object 2"/>
          <p:cNvGraphicFramePr>
            <a:graphicFrameLocks noChangeAspect="1"/>
          </p:cNvGraphicFramePr>
          <p:nvPr/>
        </p:nvGraphicFramePr>
        <p:xfrm>
          <a:off x="1066800" y="4034590"/>
          <a:ext cx="685800" cy="613610"/>
        </p:xfrm>
        <a:graphic>
          <a:graphicData uri="http://schemas.openxmlformats.org/presentationml/2006/ole">
            <p:oleObj spid="_x0000_s287752" name="Equation" r:id="rId9" imgW="482400" imgH="431640" progId="Equation.3">
              <p:embed/>
            </p:oleObj>
          </a:graphicData>
        </a:graphic>
      </p:graphicFrame>
      <p:graphicFrame>
        <p:nvGraphicFramePr>
          <p:cNvPr id="11" name="Object 2"/>
          <p:cNvGraphicFramePr>
            <a:graphicFrameLocks noChangeAspect="1"/>
          </p:cNvGraphicFramePr>
          <p:nvPr/>
        </p:nvGraphicFramePr>
        <p:xfrm>
          <a:off x="5803900" y="5077968"/>
          <a:ext cx="292100" cy="321310"/>
        </p:xfrm>
        <a:graphic>
          <a:graphicData uri="http://schemas.openxmlformats.org/presentationml/2006/ole">
            <p:oleObj spid="_x0000_s287753" name="Equation" r:id="rId10" imgW="126720" imgH="139680" progId="Equation.3">
              <p:embed/>
            </p:oleObj>
          </a:graphicData>
        </a:graphic>
      </p:graphicFrame>
      <p:graphicFrame>
        <p:nvGraphicFramePr>
          <p:cNvPr id="12" name="Object 2"/>
          <p:cNvGraphicFramePr>
            <a:graphicFrameLocks noChangeAspect="1"/>
          </p:cNvGraphicFramePr>
          <p:nvPr/>
        </p:nvGraphicFramePr>
        <p:xfrm>
          <a:off x="2286000" y="5410200"/>
          <a:ext cx="279400" cy="355600"/>
        </p:xfrm>
        <a:graphic>
          <a:graphicData uri="http://schemas.openxmlformats.org/presentationml/2006/ole">
            <p:oleObj spid="_x0000_s287754" name="Equation" r:id="rId11" imgW="139680" imgH="177480" progId="Equation.3">
              <p:embed/>
            </p:oleObj>
          </a:graphicData>
        </a:graphic>
      </p:graphicFrame>
      <p:graphicFrame>
        <p:nvGraphicFramePr>
          <p:cNvPr id="13" name="Object 2"/>
          <p:cNvGraphicFramePr>
            <a:graphicFrameLocks noChangeAspect="1"/>
          </p:cNvGraphicFramePr>
          <p:nvPr/>
        </p:nvGraphicFramePr>
        <p:xfrm>
          <a:off x="6667500" y="5446776"/>
          <a:ext cx="965200" cy="406400"/>
        </p:xfrm>
        <a:graphic>
          <a:graphicData uri="http://schemas.openxmlformats.org/presentationml/2006/ole">
            <p:oleObj spid="_x0000_s287755" name="Equation" r:id="rId12" imgW="482400" imgH="20304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Quasi-cliques</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In some applications, Instead of a clique, one is interested in a </a:t>
            </a:r>
            <a:r>
              <a:rPr lang="en-US" i="1" dirty="0" smtClean="0"/>
              <a:t>dense subgraph</a:t>
            </a:r>
            <a:r>
              <a:rPr lang="en-US" dirty="0" smtClean="0"/>
              <a:t>.</a:t>
            </a:r>
          </a:p>
          <a:p>
            <a:pPr algn="just"/>
            <a:r>
              <a:rPr lang="en-US" dirty="0" smtClean="0"/>
              <a:t>We can generalize the definition of cliques by the concept of </a:t>
            </a:r>
            <a:r>
              <a:rPr lang="en-US" b="1" dirty="0" smtClean="0"/>
              <a:t>quasi-cliques</a:t>
            </a:r>
            <a:r>
              <a:rPr lang="en-US" dirty="0" smtClean="0"/>
              <a:t>.</a:t>
            </a:r>
          </a:p>
          <a:p>
            <a:pPr algn="just"/>
            <a:r>
              <a:rPr lang="en-US" dirty="0" smtClean="0"/>
              <a:t>A quasi-clique     is a subset of V such that         has at least             edges; where        .</a:t>
            </a:r>
          </a:p>
          <a:p>
            <a:pPr algn="just"/>
            <a:r>
              <a:rPr lang="en-US" dirty="0" smtClean="0"/>
              <a:t>One can define several optimization problems for quasi-cliques. e.g. </a:t>
            </a:r>
          </a:p>
          <a:p>
            <a:pPr lvl="1" algn="just"/>
            <a:r>
              <a:rPr lang="en-US" dirty="0" smtClean="0"/>
              <a:t>max     </a:t>
            </a:r>
          </a:p>
          <a:p>
            <a:pPr lvl="1" algn="just"/>
            <a:r>
              <a:rPr lang="en-US" dirty="0" smtClean="0"/>
              <a:t>Fix    and max    ; or fix    and max   .</a:t>
            </a:r>
          </a:p>
          <a:p>
            <a:pPr algn="just"/>
            <a:endParaRPr lang="en-US" dirty="0"/>
          </a:p>
        </p:txBody>
      </p:sp>
      <p:graphicFrame>
        <p:nvGraphicFramePr>
          <p:cNvPr id="4" name="Object 3"/>
          <p:cNvGraphicFramePr>
            <a:graphicFrameLocks noChangeAspect="1"/>
          </p:cNvGraphicFramePr>
          <p:nvPr/>
        </p:nvGraphicFramePr>
        <p:xfrm>
          <a:off x="3124200" y="3429000"/>
          <a:ext cx="406400" cy="482600"/>
        </p:xfrm>
        <a:graphic>
          <a:graphicData uri="http://schemas.openxmlformats.org/presentationml/2006/ole">
            <p:oleObj spid="_x0000_s156674" name="Equation" r:id="rId4" imgW="203040" imgH="241200" progId="Equation.3">
              <p:embed/>
            </p:oleObj>
          </a:graphicData>
        </a:graphic>
      </p:graphicFrame>
      <p:graphicFrame>
        <p:nvGraphicFramePr>
          <p:cNvPr id="5" name="Object 4"/>
          <p:cNvGraphicFramePr>
            <a:graphicFrameLocks noChangeAspect="1"/>
          </p:cNvGraphicFramePr>
          <p:nvPr/>
        </p:nvGraphicFramePr>
        <p:xfrm>
          <a:off x="7315200" y="3407664"/>
          <a:ext cx="825500" cy="461309"/>
        </p:xfrm>
        <a:graphic>
          <a:graphicData uri="http://schemas.openxmlformats.org/presentationml/2006/ole">
            <p:oleObj spid="_x0000_s156675" name="Equation" r:id="rId5" imgW="431640" imgH="241200" progId="Equation.3">
              <p:embed/>
            </p:oleObj>
          </a:graphicData>
        </a:graphic>
      </p:graphicFrame>
      <p:graphicFrame>
        <p:nvGraphicFramePr>
          <p:cNvPr id="6" name="Object 5"/>
          <p:cNvGraphicFramePr>
            <a:graphicFrameLocks noChangeAspect="1"/>
          </p:cNvGraphicFramePr>
          <p:nvPr/>
        </p:nvGraphicFramePr>
        <p:xfrm>
          <a:off x="2209800" y="3752088"/>
          <a:ext cx="1075765" cy="609600"/>
        </p:xfrm>
        <a:graphic>
          <a:graphicData uri="http://schemas.openxmlformats.org/presentationml/2006/ole">
            <p:oleObj spid="_x0000_s156676" name="Equation" r:id="rId6" imgW="761760" imgH="431640" progId="Equation.3">
              <p:embed/>
            </p:oleObj>
          </a:graphicData>
        </a:graphic>
      </p:graphicFrame>
      <p:graphicFrame>
        <p:nvGraphicFramePr>
          <p:cNvPr id="7" name="Object 6"/>
          <p:cNvGraphicFramePr>
            <a:graphicFrameLocks noChangeAspect="1"/>
          </p:cNvGraphicFramePr>
          <p:nvPr/>
        </p:nvGraphicFramePr>
        <p:xfrm>
          <a:off x="5486400" y="3886200"/>
          <a:ext cx="727366" cy="444501"/>
        </p:xfrm>
        <a:graphic>
          <a:graphicData uri="http://schemas.openxmlformats.org/presentationml/2006/ole">
            <p:oleObj spid="_x0000_s156677" name="Equation" r:id="rId7" imgW="457200" imgH="279360" progId="Equation.3">
              <p:embed/>
            </p:oleObj>
          </a:graphicData>
        </a:graphic>
      </p:graphicFrame>
      <p:graphicFrame>
        <p:nvGraphicFramePr>
          <p:cNvPr id="10" name="Object 9"/>
          <p:cNvGraphicFramePr>
            <a:graphicFrameLocks noChangeAspect="1"/>
          </p:cNvGraphicFramePr>
          <p:nvPr/>
        </p:nvGraphicFramePr>
        <p:xfrm>
          <a:off x="1972056" y="5221224"/>
          <a:ext cx="335085" cy="311150"/>
        </p:xfrm>
        <a:graphic>
          <a:graphicData uri="http://schemas.openxmlformats.org/presentationml/2006/ole">
            <p:oleObj spid="_x0000_s156678" name="Equation" r:id="rId8" imgW="177480" imgH="164880" progId="Equation.3">
              <p:embed/>
            </p:oleObj>
          </a:graphicData>
        </a:graphic>
      </p:graphicFrame>
      <p:graphicFrame>
        <p:nvGraphicFramePr>
          <p:cNvPr id="11" name="Object 10"/>
          <p:cNvGraphicFramePr>
            <a:graphicFrameLocks noChangeAspect="1"/>
          </p:cNvGraphicFramePr>
          <p:nvPr/>
        </p:nvGraphicFramePr>
        <p:xfrm>
          <a:off x="3352800" y="5562600"/>
          <a:ext cx="297962" cy="387350"/>
        </p:xfrm>
        <a:graphic>
          <a:graphicData uri="http://schemas.openxmlformats.org/presentationml/2006/ole">
            <p:oleObj spid="_x0000_s156679" name="Equation" r:id="rId9" imgW="126720" imgH="164880" progId="Equation.3">
              <p:embed/>
            </p:oleObj>
          </a:graphicData>
        </a:graphic>
      </p:graphicFrame>
      <p:graphicFrame>
        <p:nvGraphicFramePr>
          <p:cNvPr id="12" name="Object 11"/>
          <p:cNvGraphicFramePr>
            <a:graphicFrameLocks noChangeAspect="1"/>
          </p:cNvGraphicFramePr>
          <p:nvPr/>
        </p:nvGraphicFramePr>
        <p:xfrm>
          <a:off x="4547616" y="5580888"/>
          <a:ext cx="297962" cy="387350"/>
        </p:xfrm>
        <a:graphic>
          <a:graphicData uri="http://schemas.openxmlformats.org/presentationml/2006/ole">
            <p:oleObj spid="_x0000_s156680" name="Equation" r:id="rId10" imgW="126720" imgH="164880" progId="Equation.3">
              <p:embed/>
            </p:oleObj>
          </a:graphicData>
        </a:graphic>
      </p:graphicFrame>
      <p:graphicFrame>
        <p:nvGraphicFramePr>
          <p:cNvPr id="13" name="Object 12"/>
          <p:cNvGraphicFramePr>
            <a:graphicFrameLocks noChangeAspect="1"/>
          </p:cNvGraphicFramePr>
          <p:nvPr/>
        </p:nvGraphicFramePr>
        <p:xfrm>
          <a:off x="1780032" y="5663184"/>
          <a:ext cx="239346" cy="311150"/>
        </p:xfrm>
        <a:graphic>
          <a:graphicData uri="http://schemas.openxmlformats.org/presentationml/2006/ole">
            <p:oleObj spid="_x0000_s156681" name="Equation" r:id="rId11" imgW="126720" imgH="164880" progId="Equation.3">
              <p:embed/>
            </p:oleObj>
          </a:graphicData>
        </a:graphic>
      </p:graphicFrame>
      <p:graphicFrame>
        <p:nvGraphicFramePr>
          <p:cNvPr id="14" name="Object 13"/>
          <p:cNvGraphicFramePr>
            <a:graphicFrameLocks noChangeAspect="1"/>
          </p:cNvGraphicFramePr>
          <p:nvPr/>
        </p:nvGraphicFramePr>
        <p:xfrm>
          <a:off x="6096000" y="5638800"/>
          <a:ext cx="239346" cy="311150"/>
        </p:xfrm>
        <a:graphic>
          <a:graphicData uri="http://schemas.openxmlformats.org/presentationml/2006/ole">
            <p:oleObj spid="_x0000_s156682" name="Equation" r:id="rId12" imgW="126720" imgH="164880" progId="Equation.3">
              <p:embed/>
            </p:oleObj>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Hamming Graphs (cont.)</a:t>
            </a:r>
            <a:endParaRPr lang="en-US" dirty="0"/>
          </a:p>
        </p:txBody>
      </p:sp>
      <p:sp>
        <p:nvSpPr>
          <p:cNvPr id="3" name="Content Placeholder 2"/>
          <p:cNvSpPr>
            <a:spLocks noGrp="1"/>
          </p:cNvSpPr>
          <p:nvPr>
            <p:ph sz="quarter" idx="1"/>
          </p:nvPr>
        </p:nvSpPr>
        <p:spPr/>
        <p:txBody>
          <a:bodyPr>
            <a:normAutofit/>
          </a:bodyPr>
          <a:lstStyle/>
          <a:p>
            <a:r>
              <a:rPr lang="en-US" dirty="0" smtClean="0"/>
              <a:t>A Hamming graph          has the vertex set of all the binary vectors of size    and two vertices are adjacent if their Hamming distance is at least   .</a:t>
            </a:r>
          </a:p>
          <a:p>
            <a:r>
              <a:rPr lang="en-US" dirty="0" smtClean="0"/>
              <a:t>         is the size of the maximum clique in          .</a:t>
            </a:r>
          </a:p>
          <a:p>
            <a:r>
              <a:rPr lang="en-US" dirty="0" smtClean="0"/>
              <a:t>           has     vertices and the degree of each vertex is        .</a:t>
            </a:r>
          </a:p>
          <a:p>
            <a:r>
              <a:rPr lang="en-US" dirty="0" smtClean="0"/>
              <a:t>There is a code for generating           for all n and d in the aforementioned paper.</a:t>
            </a:r>
          </a:p>
        </p:txBody>
      </p:sp>
      <p:graphicFrame>
        <p:nvGraphicFramePr>
          <p:cNvPr id="4" name="Object 3"/>
          <p:cNvGraphicFramePr>
            <a:graphicFrameLocks noChangeAspect="1"/>
          </p:cNvGraphicFramePr>
          <p:nvPr/>
        </p:nvGraphicFramePr>
        <p:xfrm>
          <a:off x="3704255" y="1722120"/>
          <a:ext cx="943945" cy="368369"/>
        </p:xfrm>
        <a:graphic>
          <a:graphicData uri="http://schemas.openxmlformats.org/presentationml/2006/ole">
            <p:oleObj spid="_x0000_s288770" name="Equation" r:id="rId3" imgW="520560" imgH="203040" progId="Equation.3">
              <p:embed/>
            </p:oleObj>
          </a:graphicData>
        </a:graphic>
      </p:graphicFrame>
      <p:graphicFrame>
        <p:nvGraphicFramePr>
          <p:cNvPr id="288771" name="Object 3"/>
          <p:cNvGraphicFramePr>
            <a:graphicFrameLocks noChangeAspect="1"/>
          </p:cNvGraphicFramePr>
          <p:nvPr/>
        </p:nvGraphicFramePr>
        <p:xfrm>
          <a:off x="4778375" y="2209800"/>
          <a:ext cx="250825" cy="274637"/>
        </p:xfrm>
        <a:graphic>
          <a:graphicData uri="http://schemas.openxmlformats.org/presentationml/2006/ole">
            <p:oleObj spid="_x0000_s288771" name="Equation" r:id="rId4" imgW="126720" imgH="139680" progId="Equation.3">
              <p:embed/>
            </p:oleObj>
          </a:graphicData>
        </a:graphic>
      </p:graphicFrame>
      <p:graphicFrame>
        <p:nvGraphicFramePr>
          <p:cNvPr id="288772" name="Object 4"/>
          <p:cNvGraphicFramePr>
            <a:graphicFrameLocks noChangeAspect="1"/>
          </p:cNvGraphicFramePr>
          <p:nvPr/>
        </p:nvGraphicFramePr>
        <p:xfrm>
          <a:off x="7696200" y="2590800"/>
          <a:ext cx="276225" cy="349250"/>
        </p:xfrm>
        <a:graphic>
          <a:graphicData uri="http://schemas.openxmlformats.org/presentationml/2006/ole">
            <p:oleObj spid="_x0000_s288772" name="Equation" r:id="rId5" imgW="139680" imgH="177480" progId="Equation.3">
              <p:embed/>
            </p:oleObj>
          </a:graphicData>
        </a:graphic>
      </p:graphicFrame>
      <p:graphicFrame>
        <p:nvGraphicFramePr>
          <p:cNvPr id="7" name="Object 6"/>
          <p:cNvGraphicFramePr>
            <a:graphicFrameLocks noChangeAspect="1"/>
          </p:cNvGraphicFramePr>
          <p:nvPr/>
        </p:nvGraphicFramePr>
        <p:xfrm>
          <a:off x="7162799" y="3159809"/>
          <a:ext cx="885063" cy="345391"/>
        </p:xfrm>
        <a:graphic>
          <a:graphicData uri="http://schemas.openxmlformats.org/presentationml/2006/ole">
            <p:oleObj spid="_x0000_s288773" name="Equation" r:id="rId6" imgW="520560" imgH="203040" progId="Equation.3">
              <p:embed/>
            </p:oleObj>
          </a:graphicData>
        </a:graphic>
      </p:graphicFrame>
      <p:graphicFrame>
        <p:nvGraphicFramePr>
          <p:cNvPr id="8" name="Object 7"/>
          <p:cNvGraphicFramePr>
            <a:graphicFrameLocks noChangeAspect="1"/>
          </p:cNvGraphicFramePr>
          <p:nvPr/>
        </p:nvGraphicFramePr>
        <p:xfrm>
          <a:off x="990600" y="3124200"/>
          <a:ext cx="971447" cy="408432"/>
        </p:xfrm>
        <a:graphic>
          <a:graphicData uri="http://schemas.openxmlformats.org/presentationml/2006/ole">
            <p:oleObj spid="_x0000_s288774" name="Equation" r:id="rId7" imgW="482400" imgH="203040" progId="Equation.3">
              <p:embed/>
            </p:oleObj>
          </a:graphicData>
        </a:graphic>
      </p:graphicFrame>
      <p:graphicFrame>
        <p:nvGraphicFramePr>
          <p:cNvPr id="9" name="Object 8"/>
          <p:cNvGraphicFramePr>
            <a:graphicFrameLocks noChangeAspect="1"/>
          </p:cNvGraphicFramePr>
          <p:nvPr/>
        </p:nvGraphicFramePr>
        <p:xfrm>
          <a:off x="990600" y="3660222"/>
          <a:ext cx="922731" cy="360090"/>
        </p:xfrm>
        <a:graphic>
          <a:graphicData uri="http://schemas.openxmlformats.org/presentationml/2006/ole">
            <p:oleObj spid="_x0000_s288775" name="Equation" r:id="rId8" imgW="520560" imgH="203040" progId="Equation.3">
              <p:embed/>
            </p:oleObj>
          </a:graphicData>
        </a:graphic>
      </p:graphicFrame>
      <p:graphicFrame>
        <p:nvGraphicFramePr>
          <p:cNvPr id="10" name="Object 9"/>
          <p:cNvGraphicFramePr>
            <a:graphicFrameLocks noChangeAspect="1"/>
          </p:cNvGraphicFramePr>
          <p:nvPr/>
        </p:nvGraphicFramePr>
        <p:xfrm>
          <a:off x="2743200" y="3581400"/>
          <a:ext cx="381000" cy="406978"/>
        </p:xfrm>
        <a:graphic>
          <a:graphicData uri="http://schemas.openxmlformats.org/presentationml/2006/ole">
            <p:oleObj spid="_x0000_s288776" name="Equation" r:id="rId9" imgW="177480" imgH="190440" progId="Equation.3">
              <p:embed/>
            </p:oleObj>
          </a:graphicData>
        </a:graphic>
      </p:graphicFrame>
      <p:graphicFrame>
        <p:nvGraphicFramePr>
          <p:cNvPr id="11" name="Object 10"/>
          <p:cNvGraphicFramePr>
            <a:graphicFrameLocks noChangeAspect="1"/>
          </p:cNvGraphicFramePr>
          <p:nvPr/>
        </p:nvGraphicFramePr>
        <p:xfrm>
          <a:off x="2362200" y="3962400"/>
          <a:ext cx="610680" cy="609600"/>
        </p:xfrm>
        <a:graphic>
          <a:graphicData uri="http://schemas.openxmlformats.org/presentationml/2006/ole">
            <p:oleObj spid="_x0000_s288777" name="Equation" r:id="rId10" imgW="457200" imgH="457200" progId="Equation.3">
              <p:embed/>
            </p:oleObj>
          </a:graphicData>
        </a:graphic>
      </p:graphicFrame>
      <p:graphicFrame>
        <p:nvGraphicFramePr>
          <p:cNvPr id="12" name="Object 11"/>
          <p:cNvGraphicFramePr>
            <a:graphicFrameLocks noChangeAspect="1"/>
          </p:cNvGraphicFramePr>
          <p:nvPr/>
        </p:nvGraphicFramePr>
        <p:xfrm>
          <a:off x="5486400" y="4648200"/>
          <a:ext cx="1022350" cy="398966"/>
        </p:xfrm>
        <a:graphic>
          <a:graphicData uri="http://schemas.openxmlformats.org/presentationml/2006/ole">
            <p:oleObj spid="_x0000_s288778" name="Equation" r:id="rId11" imgW="520560" imgH="203040" progId="Equation.3">
              <p:embed/>
            </p:oleObj>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Hamming Graphs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main idea in generating Hamming graphs is to represent each binary vector by a decimal number as:</a:t>
            </a:r>
          </a:p>
          <a:p>
            <a:endParaRPr lang="en-US" dirty="0" smtClean="0"/>
          </a:p>
          <a:p>
            <a:r>
              <a:rPr lang="en-US" dirty="0" smtClean="0"/>
              <a:t>So: </a:t>
            </a:r>
          </a:p>
          <a:p>
            <a:endParaRPr lang="en-US" dirty="0" smtClean="0"/>
          </a:p>
          <a:p>
            <a:endParaRPr lang="en-US" dirty="0" smtClean="0"/>
          </a:p>
          <a:p>
            <a:r>
              <a:rPr lang="en-US" dirty="0" smtClean="0"/>
              <a:t>The graph generator uses two integer variables v1 and v2 to represent the binary vectors.</a:t>
            </a:r>
            <a:endParaRPr lang="en-US" dirty="0"/>
          </a:p>
        </p:txBody>
      </p:sp>
      <p:graphicFrame>
        <p:nvGraphicFramePr>
          <p:cNvPr id="4" name="Object 3"/>
          <p:cNvGraphicFramePr>
            <a:graphicFrameLocks noChangeAspect="1"/>
          </p:cNvGraphicFramePr>
          <p:nvPr/>
        </p:nvGraphicFramePr>
        <p:xfrm>
          <a:off x="3124200" y="2895600"/>
          <a:ext cx="3073400" cy="419100"/>
        </p:xfrm>
        <a:graphic>
          <a:graphicData uri="http://schemas.openxmlformats.org/presentationml/2006/ole">
            <p:oleObj spid="_x0000_s293890" name="Equation" r:id="rId3" imgW="1676160" imgH="228600" progId="Equation.3">
              <p:embed/>
            </p:oleObj>
          </a:graphicData>
        </a:graphic>
      </p:graphicFrame>
      <p:graphicFrame>
        <p:nvGraphicFramePr>
          <p:cNvPr id="5" name="Object 4"/>
          <p:cNvGraphicFramePr>
            <a:graphicFrameLocks noChangeAspect="1"/>
          </p:cNvGraphicFramePr>
          <p:nvPr/>
        </p:nvGraphicFramePr>
        <p:xfrm>
          <a:off x="3571875" y="3886200"/>
          <a:ext cx="2025650" cy="790575"/>
        </p:xfrm>
        <a:graphic>
          <a:graphicData uri="http://schemas.openxmlformats.org/presentationml/2006/ole">
            <p:oleObj spid="_x0000_s293891" name="Equation" r:id="rId4" imgW="1104840" imgH="431640" progId="Equation.3">
              <p:embed/>
            </p:oleObj>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Hamming Graphs (cont.)</a:t>
            </a:r>
            <a:endParaRPr lang="en-US" dirty="0"/>
          </a:p>
        </p:txBody>
      </p:sp>
      <p:sp>
        <p:nvSpPr>
          <p:cNvPr id="3" name="Content Placeholder 2"/>
          <p:cNvSpPr>
            <a:spLocks noGrp="1"/>
          </p:cNvSpPr>
          <p:nvPr>
            <p:ph sz="quarter" idx="1"/>
          </p:nvPr>
        </p:nvSpPr>
        <p:spPr/>
        <p:txBody>
          <a:bodyPr/>
          <a:lstStyle/>
          <a:p>
            <a:r>
              <a:rPr lang="en-US" dirty="0" smtClean="0"/>
              <a:t>Since the graph is undirected, the adjacency matrix is symmetric and v1 and v2 are assigned every possible value so that                        .</a:t>
            </a:r>
          </a:p>
          <a:p>
            <a:r>
              <a:rPr lang="en-US" dirty="0" smtClean="0"/>
              <a:t>To find whether v1 and v2 are adjacent or not, we have to check in how many positions these vectors differ by checking the </a:t>
            </a:r>
            <a:r>
              <a:rPr lang="en-US" i="1" dirty="0" smtClean="0"/>
              <a:t>r-</a:t>
            </a:r>
            <a:r>
              <a:rPr lang="en-US" dirty="0" err="1" smtClean="0"/>
              <a:t>th</a:t>
            </a:r>
            <a:r>
              <a:rPr lang="en-US" dirty="0" smtClean="0"/>
              <a:t> digit of the two vectors.</a:t>
            </a:r>
          </a:p>
          <a:p>
            <a:r>
              <a:rPr lang="en-US" dirty="0" smtClean="0"/>
              <a:t>This is done by testing whether                              .</a:t>
            </a:r>
          </a:p>
          <a:p>
            <a:r>
              <a:rPr lang="en-US" dirty="0" smtClean="0"/>
              <a:t>This has to be done for all possible pairs of v1 and v2.</a:t>
            </a:r>
          </a:p>
          <a:p>
            <a:endParaRPr lang="en-US" dirty="0"/>
          </a:p>
        </p:txBody>
      </p:sp>
      <p:graphicFrame>
        <p:nvGraphicFramePr>
          <p:cNvPr id="4" name="Object 3"/>
          <p:cNvGraphicFramePr>
            <a:graphicFrameLocks noChangeAspect="1"/>
          </p:cNvGraphicFramePr>
          <p:nvPr/>
        </p:nvGraphicFramePr>
        <p:xfrm>
          <a:off x="4267200" y="2514600"/>
          <a:ext cx="2336800" cy="508000"/>
        </p:xfrm>
        <a:graphic>
          <a:graphicData uri="http://schemas.openxmlformats.org/presentationml/2006/ole">
            <p:oleObj spid="_x0000_s294914" name="Equation" r:id="rId3" imgW="1168200" imgH="253800" progId="Equation.3">
              <p:embed/>
            </p:oleObj>
          </a:graphicData>
        </a:graphic>
      </p:graphicFrame>
      <p:graphicFrame>
        <p:nvGraphicFramePr>
          <p:cNvPr id="294915" name="Object 2"/>
          <p:cNvGraphicFramePr>
            <a:graphicFrameLocks noChangeAspect="1"/>
          </p:cNvGraphicFramePr>
          <p:nvPr/>
        </p:nvGraphicFramePr>
        <p:xfrm>
          <a:off x="5459413" y="4343400"/>
          <a:ext cx="3074987" cy="790575"/>
        </p:xfrm>
        <a:graphic>
          <a:graphicData uri="http://schemas.openxmlformats.org/presentationml/2006/ole">
            <p:oleObj spid="_x0000_s294915" name="Equation" r:id="rId4" imgW="1676160" imgH="431640" progId="Equation.3">
              <p:embed/>
            </p:oleObj>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Graphs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Another problem arising from the coding theory is to find a </a:t>
            </a:r>
            <a:r>
              <a:rPr lang="en-US" b="1" dirty="0" smtClean="0"/>
              <a:t>weighted binary code</a:t>
            </a:r>
            <a:r>
              <a:rPr lang="en-US" dirty="0" smtClean="0"/>
              <a:t>, That is to find the maximum number of binary vectors of size    that have precisely    1’s and the Hamming distance of any two of these vectors is   .</a:t>
            </a:r>
          </a:p>
          <a:p>
            <a:r>
              <a:rPr lang="en-US" dirty="0" smtClean="0"/>
              <a:t>A binary code consisting of vectors of size    and weight    and distance d can correct         errors.</a:t>
            </a:r>
          </a:p>
          <a:p>
            <a:r>
              <a:rPr lang="en-US" dirty="0" smtClean="0"/>
              <a:t>A Johnson graph             is a graph with all the binary vectors of length    and  weight     as vertices.</a:t>
            </a:r>
            <a:endParaRPr lang="en-US" dirty="0"/>
          </a:p>
        </p:txBody>
      </p:sp>
      <p:graphicFrame>
        <p:nvGraphicFramePr>
          <p:cNvPr id="299010" name="Object 2"/>
          <p:cNvGraphicFramePr>
            <a:graphicFrameLocks noChangeAspect="1"/>
          </p:cNvGraphicFramePr>
          <p:nvPr/>
        </p:nvGraphicFramePr>
        <p:xfrm>
          <a:off x="7315200" y="2667000"/>
          <a:ext cx="250825" cy="274638"/>
        </p:xfrm>
        <a:graphic>
          <a:graphicData uri="http://schemas.openxmlformats.org/presentationml/2006/ole">
            <p:oleObj spid="_x0000_s299010" name="Equation" r:id="rId3" imgW="126720" imgH="139680" progId="Equation.3">
              <p:embed/>
            </p:oleObj>
          </a:graphicData>
        </a:graphic>
      </p:graphicFrame>
      <p:graphicFrame>
        <p:nvGraphicFramePr>
          <p:cNvPr id="299011" name="Object 3"/>
          <p:cNvGraphicFramePr>
            <a:graphicFrameLocks noChangeAspect="1"/>
          </p:cNvGraphicFramePr>
          <p:nvPr/>
        </p:nvGraphicFramePr>
        <p:xfrm>
          <a:off x="4876800" y="3276600"/>
          <a:ext cx="276225" cy="349250"/>
        </p:xfrm>
        <a:graphic>
          <a:graphicData uri="http://schemas.openxmlformats.org/presentationml/2006/ole">
            <p:oleObj spid="_x0000_s299011" name="Equation" r:id="rId4" imgW="139680" imgH="177480" progId="Equation.3">
              <p:embed/>
            </p:oleObj>
          </a:graphicData>
        </a:graphic>
      </p:graphicFrame>
      <p:graphicFrame>
        <p:nvGraphicFramePr>
          <p:cNvPr id="6" name="Object 3"/>
          <p:cNvGraphicFramePr>
            <a:graphicFrameLocks noChangeAspect="1"/>
          </p:cNvGraphicFramePr>
          <p:nvPr/>
        </p:nvGraphicFramePr>
        <p:xfrm>
          <a:off x="3200400" y="2924175"/>
          <a:ext cx="301625" cy="273050"/>
        </p:xfrm>
        <a:graphic>
          <a:graphicData uri="http://schemas.openxmlformats.org/presentationml/2006/ole">
            <p:oleObj spid="_x0000_s299012" name="Equation" r:id="rId5" imgW="152280" imgH="139680" progId="Equation.3">
              <p:embed/>
            </p:oleObj>
          </a:graphicData>
        </a:graphic>
      </p:graphicFrame>
      <p:graphicFrame>
        <p:nvGraphicFramePr>
          <p:cNvPr id="7" name="Object 2"/>
          <p:cNvGraphicFramePr>
            <a:graphicFrameLocks noChangeAspect="1"/>
          </p:cNvGraphicFramePr>
          <p:nvPr/>
        </p:nvGraphicFramePr>
        <p:xfrm>
          <a:off x="7239000" y="3810000"/>
          <a:ext cx="250825" cy="274638"/>
        </p:xfrm>
        <a:graphic>
          <a:graphicData uri="http://schemas.openxmlformats.org/presentationml/2006/ole">
            <p:oleObj spid="_x0000_s299013" name="Equation" r:id="rId6" imgW="126720" imgH="139680" progId="Equation.3">
              <p:embed/>
            </p:oleObj>
          </a:graphicData>
        </a:graphic>
      </p:graphicFrame>
      <p:graphicFrame>
        <p:nvGraphicFramePr>
          <p:cNvPr id="8" name="Object 3"/>
          <p:cNvGraphicFramePr>
            <a:graphicFrameLocks noChangeAspect="1"/>
          </p:cNvGraphicFramePr>
          <p:nvPr/>
        </p:nvGraphicFramePr>
        <p:xfrm>
          <a:off x="2057400" y="4210050"/>
          <a:ext cx="301625" cy="273050"/>
        </p:xfrm>
        <a:graphic>
          <a:graphicData uri="http://schemas.openxmlformats.org/presentationml/2006/ole">
            <p:oleObj spid="_x0000_s299014" name="Equation" r:id="rId7" imgW="152280" imgH="139680" progId="Equation.3">
              <p:embed/>
            </p:oleObj>
          </a:graphicData>
        </a:graphic>
      </p:graphicFrame>
      <p:graphicFrame>
        <p:nvGraphicFramePr>
          <p:cNvPr id="9" name="Object 3"/>
          <p:cNvGraphicFramePr>
            <a:graphicFrameLocks noChangeAspect="1"/>
          </p:cNvGraphicFramePr>
          <p:nvPr/>
        </p:nvGraphicFramePr>
        <p:xfrm>
          <a:off x="6357937" y="3962400"/>
          <a:ext cx="804863" cy="769938"/>
        </p:xfrm>
        <a:graphic>
          <a:graphicData uri="http://schemas.openxmlformats.org/presentationml/2006/ole">
            <p:oleObj spid="_x0000_s299015" name="Equation" r:id="rId8" imgW="406080" imgH="393480" progId="Equation.3">
              <p:embed/>
            </p:oleObj>
          </a:graphicData>
        </a:graphic>
      </p:graphicFrame>
      <p:graphicFrame>
        <p:nvGraphicFramePr>
          <p:cNvPr id="10" name="Object 3"/>
          <p:cNvGraphicFramePr>
            <a:graphicFrameLocks noChangeAspect="1"/>
          </p:cNvGraphicFramePr>
          <p:nvPr/>
        </p:nvGraphicFramePr>
        <p:xfrm>
          <a:off x="3467100" y="4648200"/>
          <a:ext cx="1257300" cy="396875"/>
        </p:xfrm>
        <a:graphic>
          <a:graphicData uri="http://schemas.openxmlformats.org/presentationml/2006/ole">
            <p:oleObj spid="_x0000_s299016" name="Equation" r:id="rId9" imgW="634680" imgH="203040" progId="Equation.3">
              <p:embed/>
            </p:oleObj>
          </a:graphicData>
        </a:graphic>
      </p:graphicFrame>
      <p:graphicFrame>
        <p:nvGraphicFramePr>
          <p:cNvPr id="11" name="Object 3"/>
          <p:cNvGraphicFramePr>
            <a:graphicFrameLocks noChangeAspect="1"/>
          </p:cNvGraphicFramePr>
          <p:nvPr/>
        </p:nvGraphicFramePr>
        <p:xfrm>
          <a:off x="4549775" y="5105400"/>
          <a:ext cx="250825" cy="274637"/>
        </p:xfrm>
        <a:graphic>
          <a:graphicData uri="http://schemas.openxmlformats.org/presentationml/2006/ole">
            <p:oleObj spid="_x0000_s299017" name="Equation" r:id="rId10" imgW="126720" imgH="139680" progId="Equation.3">
              <p:embed/>
            </p:oleObj>
          </a:graphicData>
        </a:graphic>
      </p:graphicFrame>
      <p:graphicFrame>
        <p:nvGraphicFramePr>
          <p:cNvPr id="12" name="Object 3"/>
          <p:cNvGraphicFramePr>
            <a:graphicFrameLocks noChangeAspect="1"/>
          </p:cNvGraphicFramePr>
          <p:nvPr/>
        </p:nvGraphicFramePr>
        <p:xfrm>
          <a:off x="6784975" y="5105400"/>
          <a:ext cx="301625" cy="273050"/>
        </p:xfrm>
        <a:graphic>
          <a:graphicData uri="http://schemas.openxmlformats.org/presentationml/2006/ole">
            <p:oleObj spid="_x0000_s299018" name="Equation" r:id="rId11" imgW="152280" imgH="139680" progId="Equation.3">
              <p:embed/>
            </p:oleObj>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Graphs (cont.)</a:t>
            </a:r>
            <a:endParaRPr lang="en-US" dirty="0"/>
          </a:p>
        </p:txBody>
      </p:sp>
      <p:sp>
        <p:nvSpPr>
          <p:cNvPr id="3" name="Content Placeholder 2"/>
          <p:cNvSpPr>
            <a:spLocks noGrp="1"/>
          </p:cNvSpPr>
          <p:nvPr>
            <p:ph sz="quarter" idx="1"/>
          </p:nvPr>
        </p:nvSpPr>
        <p:spPr/>
        <p:txBody>
          <a:bodyPr/>
          <a:lstStyle/>
          <a:p>
            <a:r>
              <a:rPr lang="en-US" dirty="0" smtClean="0"/>
              <a:t>two vertices are adjacent if their Hamming distance is at least   .</a:t>
            </a:r>
          </a:p>
          <a:p>
            <a:r>
              <a:rPr lang="en-US" dirty="0" smtClean="0"/>
              <a:t>               has      vertices and the degree of each vertex is:</a:t>
            </a:r>
          </a:p>
          <a:p>
            <a:endParaRPr lang="en-US" dirty="0" smtClean="0"/>
          </a:p>
          <a:p>
            <a:endParaRPr lang="en-US" dirty="0" smtClean="0"/>
          </a:p>
          <a:p>
            <a:r>
              <a:rPr lang="en-US" dirty="0" smtClean="0"/>
              <a:t>Similar to Hamming graphs, Hasselberg et al. develop codes for generating Johnson graphs as test cases. </a:t>
            </a:r>
            <a:endParaRPr lang="en-US" dirty="0"/>
          </a:p>
        </p:txBody>
      </p:sp>
      <p:graphicFrame>
        <p:nvGraphicFramePr>
          <p:cNvPr id="310274" name="Object 2"/>
          <p:cNvGraphicFramePr>
            <a:graphicFrameLocks noChangeAspect="1"/>
          </p:cNvGraphicFramePr>
          <p:nvPr/>
        </p:nvGraphicFramePr>
        <p:xfrm>
          <a:off x="2438400" y="2165350"/>
          <a:ext cx="276225" cy="349250"/>
        </p:xfrm>
        <a:graphic>
          <a:graphicData uri="http://schemas.openxmlformats.org/presentationml/2006/ole">
            <p:oleObj spid="_x0000_s310274" name="Equation" r:id="rId3" imgW="139680" imgH="177480" progId="Equation.3">
              <p:embed/>
            </p:oleObj>
          </a:graphicData>
        </a:graphic>
      </p:graphicFrame>
      <p:graphicFrame>
        <p:nvGraphicFramePr>
          <p:cNvPr id="310276" name="Object 4"/>
          <p:cNvGraphicFramePr>
            <a:graphicFrameLocks noChangeAspect="1"/>
          </p:cNvGraphicFramePr>
          <p:nvPr/>
        </p:nvGraphicFramePr>
        <p:xfrm>
          <a:off x="1066799" y="2667000"/>
          <a:ext cx="1428751" cy="457200"/>
        </p:xfrm>
        <a:graphic>
          <a:graphicData uri="http://schemas.openxmlformats.org/presentationml/2006/ole">
            <p:oleObj spid="_x0000_s310276" name="Equation" r:id="rId4" imgW="634680" imgH="203040" progId="Equation.3">
              <p:embed/>
            </p:oleObj>
          </a:graphicData>
        </a:graphic>
      </p:graphicFrame>
      <p:graphicFrame>
        <p:nvGraphicFramePr>
          <p:cNvPr id="7" name="Object 4"/>
          <p:cNvGraphicFramePr>
            <a:graphicFrameLocks noChangeAspect="1"/>
          </p:cNvGraphicFramePr>
          <p:nvPr/>
        </p:nvGraphicFramePr>
        <p:xfrm>
          <a:off x="3121245" y="2590800"/>
          <a:ext cx="383955" cy="600074"/>
        </p:xfrm>
        <a:graphic>
          <a:graphicData uri="http://schemas.openxmlformats.org/presentationml/2006/ole">
            <p:oleObj spid="_x0000_s310277" name="Equation" r:id="rId5" imgW="291960" imgH="457200" progId="Equation.3">
              <p:embed/>
            </p:oleObj>
          </a:graphicData>
        </a:graphic>
      </p:graphicFrame>
      <p:graphicFrame>
        <p:nvGraphicFramePr>
          <p:cNvPr id="8" name="Object 4"/>
          <p:cNvGraphicFramePr>
            <a:graphicFrameLocks noChangeAspect="1"/>
          </p:cNvGraphicFramePr>
          <p:nvPr/>
        </p:nvGraphicFramePr>
        <p:xfrm>
          <a:off x="3657600" y="3505200"/>
          <a:ext cx="1995714" cy="762000"/>
        </p:xfrm>
        <a:graphic>
          <a:graphicData uri="http://schemas.openxmlformats.org/presentationml/2006/ole">
            <p:oleObj spid="_x0000_s310278" name="Equation" r:id="rId6" imgW="1193760" imgH="457200" progId="Equation.3">
              <p:embed/>
            </p:oleObj>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Graphs with Specified Clique Number</a:t>
            </a:r>
            <a:endParaRPr lang="en-US" dirty="0"/>
          </a:p>
        </p:txBody>
      </p:sp>
      <p:sp>
        <p:nvSpPr>
          <p:cNvPr id="3" name="Content Placeholder 2"/>
          <p:cNvSpPr>
            <a:spLocks noGrp="1"/>
          </p:cNvSpPr>
          <p:nvPr>
            <p:ph sz="quarter" idx="1"/>
          </p:nvPr>
        </p:nvSpPr>
        <p:spPr/>
        <p:txBody>
          <a:bodyPr>
            <a:normAutofit fontScale="92500"/>
          </a:bodyPr>
          <a:lstStyle/>
          <a:p>
            <a:r>
              <a:rPr lang="en-US" dirty="0" smtClean="0"/>
              <a:t>Sanchis proposes an algorithm for generating instances of the vertex covering problem.</a:t>
            </a:r>
          </a:p>
          <a:p>
            <a:r>
              <a:rPr lang="en-US" dirty="0" smtClean="0"/>
              <a:t>Hasselberg, Pardalos and Vairaktarakis generate instances of the vertex covering problem according to the Sanchis’ algorithm and then convert them into instances of the maximum clique problem by using the complementary graph.</a:t>
            </a:r>
          </a:p>
          <a:p>
            <a:r>
              <a:rPr lang="en-US" dirty="0" smtClean="0"/>
              <a:t>If             is a graph with minimum vertex cover of size    generated by Sanchis’ algorithm, then the complement graph              has maximum clique of size        .  </a:t>
            </a:r>
            <a:endParaRPr lang="en-US" dirty="0"/>
          </a:p>
        </p:txBody>
      </p:sp>
      <p:graphicFrame>
        <p:nvGraphicFramePr>
          <p:cNvPr id="295938" name="Object 2"/>
          <p:cNvGraphicFramePr>
            <a:graphicFrameLocks noChangeAspect="1"/>
          </p:cNvGraphicFramePr>
          <p:nvPr/>
        </p:nvGraphicFramePr>
        <p:xfrm>
          <a:off x="1219200" y="4764532"/>
          <a:ext cx="1239838" cy="368300"/>
        </p:xfrm>
        <a:graphic>
          <a:graphicData uri="http://schemas.openxmlformats.org/presentationml/2006/ole">
            <p:oleObj spid="_x0000_s295938" name="Equation" r:id="rId3" imgW="685800" imgH="203040" progId="Equation.3">
              <p:embed/>
            </p:oleObj>
          </a:graphicData>
        </a:graphic>
      </p:graphicFrame>
      <p:graphicFrame>
        <p:nvGraphicFramePr>
          <p:cNvPr id="295940" name="Object 4"/>
          <p:cNvGraphicFramePr>
            <a:graphicFrameLocks noChangeAspect="1"/>
          </p:cNvGraphicFramePr>
          <p:nvPr/>
        </p:nvGraphicFramePr>
        <p:xfrm>
          <a:off x="8555736" y="4828032"/>
          <a:ext cx="206375" cy="254000"/>
        </p:xfrm>
        <a:graphic>
          <a:graphicData uri="http://schemas.openxmlformats.org/presentationml/2006/ole">
            <p:oleObj spid="_x0000_s295940" name="Equation" r:id="rId4" imgW="114120" imgH="139680" progId="Equation.3">
              <p:embed/>
            </p:oleObj>
          </a:graphicData>
        </a:graphic>
      </p:graphicFrame>
      <p:graphicFrame>
        <p:nvGraphicFramePr>
          <p:cNvPr id="7" name="Object 2"/>
          <p:cNvGraphicFramePr>
            <a:graphicFrameLocks noChangeAspect="1"/>
          </p:cNvGraphicFramePr>
          <p:nvPr/>
        </p:nvGraphicFramePr>
        <p:xfrm>
          <a:off x="1882775" y="5567363"/>
          <a:ext cx="1285875" cy="414337"/>
        </p:xfrm>
        <a:graphic>
          <a:graphicData uri="http://schemas.openxmlformats.org/presentationml/2006/ole">
            <p:oleObj spid="_x0000_s295941" name="Equation" r:id="rId5" imgW="711000" imgH="228600" progId="Equation.3">
              <p:embed/>
            </p:oleObj>
          </a:graphicData>
        </a:graphic>
      </p:graphicFrame>
      <p:graphicFrame>
        <p:nvGraphicFramePr>
          <p:cNvPr id="8" name="Object 4"/>
          <p:cNvGraphicFramePr>
            <a:graphicFrameLocks noChangeAspect="1"/>
          </p:cNvGraphicFramePr>
          <p:nvPr/>
        </p:nvGraphicFramePr>
        <p:xfrm>
          <a:off x="6985000" y="5535613"/>
          <a:ext cx="711200" cy="461962"/>
        </p:xfrm>
        <a:graphic>
          <a:graphicData uri="http://schemas.openxmlformats.org/presentationml/2006/ole">
            <p:oleObj spid="_x0000_s295942" name="Equation" r:id="rId6" imgW="393480" imgH="253800" progId="Equation.3">
              <p:embed/>
            </p:oleObj>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Graphs with Specified Clique Number (cont.)</a:t>
            </a:r>
            <a:endParaRPr lang="en-US" dirty="0"/>
          </a:p>
        </p:txBody>
      </p:sp>
      <p:sp>
        <p:nvSpPr>
          <p:cNvPr id="3" name="Content Placeholder 2"/>
          <p:cNvSpPr>
            <a:spLocks noGrp="1"/>
          </p:cNvSpPr>
          <p:nvPr>
            <p:ph sz="quarter" idx="1"/>
          </p:nvPr>
        </p:nvSpPr>
        <p:spPr/>
        <p:txBody>
          <a:bodyPr/>
          <a:lstStyle/>
          <a:p>
            <a:r>
              <a:rPr lang="en-US" dirty="0" smtClean="0"/>
              <a:t>Sanchis’ algorithm for producing a graph with        and         with </a:t>
            </a:r>
            <a:r>
              <a:rPr lang="en-US" b="1" dirty="0" smtClean="0"/>
              <a:t>minimum vertex cover </a:t>
            </a:r>
            <a:r>
              <a:rPr lang="en-US" dirty="0" smtClean="0"/>
              <a:t>of size   :</a:t>
            </a:r>
          </a:p>
          <a:p>
            <a:pPr lvl="1"/>
            <a:r>
              <a:rPr lang="en-US" dirty="0" smtClean="0"/>
              <a:t>Let           . Choose a partition of integer    into    parts   	        where                        such that</a:t>
            </a:r>
          </a:p>
          <a:p>
            <a:pPr lvl="1"/>
            <a:r>
              <a:rPr lang="en-US" dirty="0" smtClean="0"/>
              <a:t>Form   cliques with size           </a:t>
            </a:r>
          </a:p>
          <a:p>
            <a:pPr lvl="1"/>
            <a:r>
              <a:rPr lang="en-US" dirty="0" smtClean="0"/>
              <a:t>For each              choose        vertices from the </a:t>
            </a:r>
            <a:r>
              <a:rPr lang="en-US" dirty="0" err="1" smtClean="0"/>
              <a:t>i-th</a:t>
            </a:r>
            <a:r>
              <a:rPr lang="en-US" dirty="0" smtClean="0"/>
              <a:t> clique to be in the vertex cover.</a:t>
            </a:r>
          </a:p>
          <a:p>
            <a:pPr lvl="1"/>
            <a:r>
              <a:rPr lang="en-US" dirty="0" smtClean="0"/>
              <a:t>Add          additional edges to the graph in such way that each added edge is incident on at least one of the selected cover vertices.   </a:t>
            </a:r>
            <a:endParaRPr lang="en-US" dirty="0"/>
          </a:p>
        </p:txBody>
      </p:sp>
      <p:graphicFrame>
        <p:nvGraphicFramePr>
          <p:cNvPr id="296962" name="Object 4"/>
          <p:cNvGraphicFramePr>
            <a:graphicFrameLocks noChangeAspect="1"/>
          </p:cNvGraphicFramePr>
          <p:nvPr/>
        </p:nvGraphicFramePr>
        <p:xfrm>
          <a:off x="7772400" y="1671637"/>
          <a:ext cx="757238" cy="461963"/>
        </p:xfrm>
        <a:graphic>
          <a:graphicData uri="http://schemas.openxmlformats.org/presentationml/2006/ole">
            <p:oleObj spid="_x0000_s296962" name="Equation" r:id="rId3" imgW="419040" imgH="253800" progId="Equation.3">
              <p:embed/>
            </p:oleObj>
          </a:graphicData>
        </a:graphic>
      </p:graphicFrame>
      <p:graphicFrame>
        <p:nvGraphicFramePr>
          <p:cNvPr id="296963" name="Object 4"/>
          <p:cNvGraphicFramePr>
            <a:graphicFrameLocks noChangeAspect="1"/>
          </p:cNvGraphicFramePr>
          <p:nvPr/>
        </p:nvGraphicFramePr>
        <p:xfrm>
          <a:off x="1600200" y="2128837"/>
          <a:ext cx="825500" cy="461963"/>
        </p:xfrm>
        <a:graphic>
          <a:graphicData uri="http://schemas.openxmlformats.org/presentationml/2006/ole">
            <p:oleObj spid="_x0000_s296963" name="Equation" r:id="rId4" imgW="457200" imgH="253800" progId="Equation.3">
              <p:embed/>
            </p:oleObj>
          </a:graphicData>
        </a:graphic>
      </p:graphicFrame>
      <p:graphicFrame>
        <p:nvGraphicFramePr>
          <p:cNvPr id="296964" name="Object 4"/>
          <p:cNvGraphicFramePr>
            <a:graphicFrameLocks noChangeAspect="1"/>
          </p:cNvGraphicFramePr>
          <p:nvPr/>
        </p:nvGraphicFramePr>
        <p:xfrm>
          <a:off x="1752600" y="2648338"/>
          <a:ext cx="1009650" cy="323850"/>
        </p:xfrm>
        <a:graphic>
          <a:graphicData uri="http://schemas.openxmlformats.org/presentationml/2006/ole">
            <p:oleObj spid="_x0000_s296964" name="Equation" r:id="rId5" imgW="558720" imgH="177480" progId="Equation.3">
              <p:embed/>
            </p:oleObj>
          </a:graphicData>
        </a:graphic>
      </p:graphicFrame>
      <p:graphicFrame>
        <p:nvGraphicFramePr>
          <p:cNvPr id="296965" name="Object 4"/>
          <p:cNvGraphicFramePr>
            <a:graphicFrameLocks noChangeAspect="1"/>
          </p:cNvGraphicFramePr>
          <p:nvPr/>
        </p:nvGraphicFramePr>
        <p:xfrm>
          <a:off x="7467600" y="2237793"/>
          <a:ext cx="206375" cy="254000"/>
        </p:xfrm>
        <a:graphic>
          <a:graphicData uri="http://schemas.openxmlformats.org/presentationml/2006/ole">
            <p:oleObj spid="_x0000_s296965" name="Equation" r:id="rId6" imgW="114120" imgH="139680" progId="Equation.3">
              <p:embed/>
            </p:oleObj>
          </a:graphicData>
        </a:graphic>
      </p:graphicFrame>
      <p:graphicFrame>
        <p:nvGraphicFramePr>
          <p:cNvPr id="296966" name="Object 4"/>
          <p:cNvGraphicFramePr>
            <a:graphicFrameLocks noChangeAspect="1"/>
          </p:cNvGraphicFramePr>
          <p:nvPr/>
        </p:nvGraphicFramePr>
        <p:xfrm>
          <a:off x="6477000" y="2895600"/>
          <a:ext cx="1524000" cy="673904"/>
        </p:xfrm>
        <a:graphic>
          <a:graphicData uri="http://schemas.openxmlformats.org/presentationml/2006/ole">
            <p:oleObj spid="_x0000_s296966" name="Equation" r:id="rId7" imgW="1041120" imgH="457200" progId="Equation.3">
              <p:embed/>
            </p:oleObj>
          </a:graphicData>
        </a:graphic>
      </p:graphicFrame>
      <p:graphicFrame>
        <p:nvGraphicFramePr>
          <p:cNvPr id="296967" name="Object 4"/>
          <p:cNvGraphicFramePr>
            <a:graphicFrameLocks noChangeAspect="1"/>
          </p:cNvGraphicFramePr>
          <p:nvPr/>
        </p:nvGraphicFramePr>
        <p:xfrm>
          <a:off x="7590420" y="2667000"/>
          <a:ext cx="230187" cy="323850"/>
        </p:xfrm>
        <a:graphic>
          <a:graphicData uri="http://schemas.openxmlformats.org/presentationml/2006/ole">
            <p:oleObj spid="_x0000_s296967" name="Equation" r:id="rId8" imgW="126720" imgH="177480" progId="Equation.3">
              <p:embed/>
            </p:oleObj>
          </a:graphicData>
        </a:graphic>
      </p:graphicFrame>
      <p:graphicFrame>
        <p:nvGraphicFramePr>
          <p:cNvPr id="296968" name="Object 4"/>
          <p:cNvGraphicFramePr>
            <a:graphicFrameLocks noChangeAspect="1"/>
          </p:cNvGraphicFramePr>
          <p:nvPr/>
        </p:nvGraphicFramePr>
        <p:xfrm>
          <a:off x="1318824" y="2981131"/>
          <a:ext cx="985838" cy="414337"/>
        </p:xfrm>
        <a:graphic>
          <a:graphicData uri="http://schemas.openxmlformats.org/presentationml/2006/ole">
            <p:oleObj spid="_x0000_s296968" name="Equation" r:id="rId9" imgW="545760" imgH="228600" progId="Equation.3">
              <p:embed/>
            </p:oleObj>
          </a:graphicData>
        </a:graphic>
      </p:graphicFrame>
      <p:graphicFrame>
        <p:nvGraphicFramePr>
          <p:cNvPr id="296969" name="Object 4"/>
          <p:cNvGraphicFramePr>
            <a:graphicFrameLocks noChangeAspect="1"/>
          </p:cNvGraphicFramePr>
          <p:nvPr/>
        </p:nvGraphicFramePr>
        <p:xfrm>
          <a:off x="4648200" y="3962400"/>
          <a:ext cx="619125" cy="414338"/>
        </p:xfrm>
        <a:graphic>
          <a:graphicData uri="http://schemas.openxmlformats.org/presentationml/2006/ole">
            <p:oleObj spid="_x0000_s296969" name="Equation" r:id="rId10" imgW="342720" imgH="228600" progId="Equation.3">
              <p:embed/>
            </p:oleObj>
          </a:graphicData>
        </a:graphic>
      </p:graphicFrame>
      <p:graphicFrame>
        <p:nvGraphicFramePr>
          <p:cNvPr id="296970" name="Object 4"/>
          <p:cNvGraphicFramePr>
            <a:graphicFrameLocks noChangeAspect="1"/>
          </p:cNvGraphicFramePr>
          <p:nvPr/>
        </p:nvGraphicFramePr>
        <p:xfrm>
          <a:off x="2514600" y="3981062"/>
          <a:ext cx="1169988" cy="368300"/>
        </p:xfrm>
        <a:graphic>
          <a:graphicData uri="http://schemas.openxmlformats.org/presentationml/2006/ole">
            <p:oleObj spid="_x0000_s296970" name="Equation" r:id="rId11" imgW="647640" imgH="203040" progId="Equation.3">
              <p:embed/>
            </p:oleObj>
          </a:graphicData>
        </a:graphic>
      </p:graphicFrame>
      <p:graphicFrame>
        <p:nvGraphicFramePr>
          <p:cNvPr id="296971" name="Object 4"/>
          <p:cNvGraphicFramePr>
            <a:graphicFrameLocks noChangeAspect="1"/>
          </p:cNvGraphicFramePr>
          <p:nvPr/>
        </p:nvGraphicFramePr>
        <p:xfrm>
          <a:off x="6763138" y="2717800"/>
          <a:ext cx="230187" cy="254000"/>
        </p:xfrm>
        <a:graphic>
          <a:graphicData uri="http://schemas.openxmlformats.org/presentationml/2006/ole">
            <p:oleObj spid="_x0000_s296971" name="Equation" r:id="rId12" imgW="126720" imgH="139680" progId="Equation.3">
              <p:embed/>
            </p:oleObj>
          </a:graphicData>
        </a:graphic>
      </p:graphicFrame>
      <p:graphicFrame>
        <p:nvGraphicFramePr>
          <p:cNvPr id="14" name="Object 4"/>
          <p:cNvGraphicFramePr>
            <a:graphicFrameLocks noChangeAspect="1"/>
          </p:cNvGraphicFramePr>
          <p:nvPr/>
        </p:nvGraphicFramePr>
        <p:xfrm>
          <a:off x="3124200" y="3014662"/>
          <a:ext cx="2132012" cy="414338"/>
        </p:xfrm>
        <a:graphic>
          <a:graphicData uri="http://schemas.openxmlformats.org/presentationml/2006/ole">
            <p:oleObj spid="_x0000_s296972" name="Equation" r:id="rId13" imgW="1180800" imgH="228600" progId="Equation.3">
              <p:embed/>
            </p:oleObj>
          </a:graphicData>
        </a:graphic>
      </p:graphicFrame>
      <p:graphicFrame>
        <p:nvGraphicFramePr>
          <p:cNvPr id="15" name="Object 4"/>
          <p:cNvGraphicFramePr>
            <a:graphicFrameLocks noChangeAspect="1"/>
          </p:cNvGraphicFramePr>
          <p:nvPr/>
        </p:nvGraphicFramePr>
        <p:xfrm>
          <a:off x="1999862" y="3514531"/>
          <a:ext cx="230187" cy="323850"/>
        </p:xfrm>
        <a:graphic>
          <a:graphicData uri="http://schemas.openxmlformats.org/presentationml/2006/ole">
            <p:oleObj spid="_x0000_s296973" name="Equation" r:id="rId14" imgW="126720" imgH="177480" progId="Equation.3">
              <p:embed/>
            </p:oleObj>
          </a:graphicData>
        </a:graphic>
      </p:graphicFrame>
      <p:graphicFrame>
        <p:nvGraphicFramePr>
          <p:cNvPr id="16" name="Object 4"/>
          <p:cNvGraphicFramePr>
            <a:graphicFrameLocks noChangeAspect="1"/>
          </p:cNvGraphicFramePr>
          <p:nvPr/>
        </p:nvGraphicFramePr>
        <p:xfrm>
          <a:off x="4343400" y="3505200"/>
          <a:ext cx="963612" cy="414337"/>
        </p:xfrm>
        <a:graphic>
          <a:graphicData uri="http://schemas.openxmlformats.org/presentationml/2006/ole">
            <p:oleObj spid="_x0000_s296974" name="Equation" r:id="rId15" imgW="533160" imgH="228600" progId="Equation.3">
              <p:embed/>
            </p:oleObj>
          </a:graphicData>
        </a:graphic>
      </p:graphicFrame>
      <p:graphicFrame>
        <p:nvGraphicFramePr>
          <p:cNvPr id="17" name="Object 4"/>
          <p:cNvGraphicFramePr>
            <a:graphicFrameLocks noChangeAspect="1"/>
          </p:cNvGraphicFramePr>
          <p:nvPr/>
        </p:nvGraphicFramePr>
        <p:xfrm>
          <a:off x="1981200" y="4876800"/>
          <a:ext cx="781050" cy="323850"/>
        </p:xfrm>
        <a:graphic>
          <a:graphicData uri="http://schemas.openxmlformats.org/presentationml/2006/ole">
            <p:oleObj spid="_x0000_s296975" name="Equation" r:id="rId16" imgW="431640" imgH="177480" progId="Equation.3">
              <p:embed/>
            </p:oleObj>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Graphs with Specified Clique Number (cont.)</a:t>
            </a:r>
            <a:endParaRPr lang="en-US" dirty="0"/>
          </a:p>
        </p:txBody>
      </p:sp>
      <p:sp>
        <p:nvSpPr>
          <p:cNvPr id="3" name="Content Placeholder 2"/>
          <p:cNvSpPr>
            <a:spLocks noGrp="1"/>
          </p:cNvSpPr>
          <p:nvPr>
            <p:ph sz="quarter" idx="1"/>
          </p:nvPr>
        </p:nvSpPr>
        <p:spPr/>
        <p:txBody>
          <a:bodyPr/>
          <a:lstStyle/>
          <a:p>
            <a:r>
              <a:rPr lang="en-US" dirty="0" smtClean="0"/>
              <a:t>It can be shown that the graph             with          and         and a minimum vertex cover of size    does not exist unless:</a:t>
            </a:r>
          </a:p>
          <a:p>
            <a:pPr lvl="1"/>
            <a:r>
              <a:rPr lang="en-US" dirty="0" smtClean="0"/>
              <a:t>               </a:t>
            </a:r>
          </a:p>
          <a:p>
            <a:pPr lvl="1"/>
            <a:r>
              <a:rPr lang="en-US" dirty="0" smtClean="0"/>
              <a:t>And                                         .</a:t>
            </a:r>
          </a:p>
          <a:p>
            <a:pPr>
              <a:buNone/>
            </a:pPr>
            <a:r>
              <a:rPr lang="en-US" dirty="0" smtClean="0"/>
              <a:t>Where            and           .</a:t>
            </a:r>
            <a:endParaRPr lang="en-US" dirty="0"/>
          </a:p>
        </p:txBody>
      </p:sp>
      <p:graphicFrame>
        <p:nvGraphicFramePr>
          <p:cNvPr id="297986" name="Object 2"/>
          <p:cNvGraphicFramePr>
            <a:graphicFrameLocks noChangeAspect="1"/>
          </p:cNvGraphicFramePr>
          <p:nvPr/>
        </p:nvGraphicFramePr>
        <p:xfrm>
          <a:off x="5486400" y="1752600"/>
          <a:ext cx="1239838" cy="368300"/>
        </p:xfrm>
        <a:graphic>
          <a:graphicData uri="http://schemas.openxmlformats.org/presentationml/2006/ole">
            <p:oleObj spid="_x0000_s297986" name="Equation" r:id="rId3" imgW="685800" imgH="203040" progId="Equation.3">
              <p:embed/>
            </p:oleObj>
          </a:graphicData>
        </a:graphic>
      </p:graphicFrame>
      <p:graphicFrame>
        <p:nvGraphicFramePr>
          <p:cNvPr id="297987" name="Object 4"/>
          <p:cNvGraphicFramePr>
            <a:graphicFrameLocks noChangeAspect="1"/>
          </p:cNvGraphicFramePr>
          <p:nvPr/>
        </p:nvGraphicFramePr>
        <p:xfrm>
          <a:off x="7391400" y="1676400"/>
          <a:ext cx="757238" cy="461962"/>
        </p:xfrm>
        <a:graphic>
          <a:graphicData uri="http://schemas.openxmlformats.org/presentationml/2006/ole">
            <p:oleObj spid="_x0000_s297987" name="Equation" r:id="rId4" imgW="419040" imgH="253800" progId="Equation.3">
              <p:embed/>
            </p:oleObj>
          </a:graphicData>
        </a:graphic>
      </p:graphicFrame>
      <p:graphicFrame>
        <p:nvGraphicFramePr>
          <p:cNvPr id="297988" name="Object 4"/>
          <p:cNvGraphicFramePr>
            <a:graphicFrameLocks noChangeAspect="1"/>
          </p:cNvGraphicFramePr>
          <p:nvPr/>
        </p:nvGraphicFramePr>
        <p:xfrm>
          <a:off x="1600200" y="2133600"/>
          <a:ext cx="825500" cy="461962"/>
        </p:xfrm>
        <a:graphic>
          <a:graphicData uri="http://schemas.openxmlformats.org/presentationml/2006/ole">
            <p:oleObj spid="_x0000_s297988" name="Equation" r:id="rId5" imgW="457200" imgH="253800" progId="Equation.3">
              <p:embed/>
            </p:oleObj>
          </a:graphicData>
        </a:graphic>
      </p:graphicFrame>
      <p:graphicFrame>
        <p:nvGraphicFramePr>
          <p:cNvPr id="297989" name="Object 5"/>
          <p:cNvGraphicFramePr>
            <a:graphicFrameLocks noChangeAspect="1"/>
          </p:cNvGraphicFramePr>
          <p:nvPr/>
        </p:nvGraphicFramePr>
        <p:xfrm>
          <a:off x="7794625" y="2238375"/>
          <a:ext cx="206375" cy="254000"/>
        </p:xfrm>
        <a:graphic>
          <a:graphicData uri="http://schemas.openxmlformats.org/presentationml/2006/ole">
            <p:oleObj spid="_x0000_s297989" name="Equation" r:id="rId6" imgW="114120" imgH="139680" progId="Equation.3">
              <p:embed/>
            </p:oleObj>
          </a:graphicData>
        </a:graphic>
      </p:graphicFrame>
      <p:graphicFrame>
        <p:nvGraphicFramePr>
          <p:cNvPr id="8" name="Object 2"/>
          <p:cNvGraphicFramePr>
            <a:graphicFrameLocks noChangeAspect="1"/>
          </p:cNvGraphicFramePr>
          <p:nvPr/>
        </p:nvGraphicFramePr>
        <p:xfrm>
          <a:off x="1314450" y="3070225"/>
          <a:ext cx="1354138" cy="322263"/>
        </p:xfrm>
        <a:graphic>
          <a:graphicData uri="http://schemas.openxmlformats.org/presentationml/2006/ole">
            <p:oleObj spid="_x0000_s297990" name="Equation" r:id="rId7" imgW="749160" imgH="177480" progId="Equation.3">
              <p:embed/>
            </p:oleObj>
          </a:graphicData>
        </a:graphic>
      </p:graphicFrame>
      <p:graphicFrame>
        <p:nvGraphicFramePr>
          <p:cNvPr id="9" name="Object 2"/>
          <p:cNvGraphicFramePr>
            <a:graphicFrameLocks noChangeAspect="1"/>
          </p:cNvGraphicFramePr>
          <p:nvPr/>
        </p:nvGraphicFramePr>
        <p:xfrm>
          <a:off x="1981200" y="3352800"/>
          <a:ext cx="3581400" cy="756267"/>
        </p:xfrm>
        <a:graphic>
          <a:graphicData uri="http://schemas.openxmlformats.org/presentationml/2006/ole">
            <p:oleObj spid="_x0000_s297991" name="Equation" r:id="rId8" imgW="2171520" imgH="457200" progId="Equation.3">
              <p:embed/>
            </p:oleObj>
          </a:graphicData>
        </a:graphic>
      </p:graphicFrame>
      <p:graphicFrame>
        <p:nvGraphicFramePr>
          <p:cNvPr id="10" name="Object 2"/>
          <p:cNvGraphicFramePr>
            <a:graphicFrameLocks noChangeAspect="1"/>
          </p:cNvGraphicFramePr>
          <p:nvPr/>
        </p:nvGraphicFramePr>
        <p:xfrm>
          <a:off x="1828800" y="4093464"/>
          <a:ext cx="1009650" cy="322263"/>
        </p:xfrm>
        <a:graphic>
          <a:graphicData uri="http://schemas.openxmlformats.org/presentationml/2006/ole">
            <p:oleObj spid="_x0000_s297992" name="Equation" r:id="rId9" imgW="558720" imgH="177480" progId="Equation.3">
              <p:embed/>
            </p:oleObj>
          </a:graphicData>
        </a:graphic>
      </p:graphicFrame>
      <p:graphicFrame>
        <p:nvGraphicFramePr>
          <p:cNvPr id="11" name="Object 2"/>
          <p:cNvGraphicFramePr>
            <a:graphicFrameLocks noChangeAspect="1"/>
          </p:cNvGraphicFramePr>
          <p:nvPr/>
        </p:nvGraphicFramePr>
        <p:xfrm>
          <a:off x="3533394" y="4087368"/>
          <a:ext cx="1125538" cy="322263"/>
        </p:xfrm>
        <a:graphic>
          <a:graphicData uri="http://schemas.openxmlformats.org/presentationml/2006/ole">
            <p:oleObj spid="_x0000_s297993" name="Equation" r:id="rId10" imgW="622080" imgH="177480" progId="Equation.3">
              <p:embed/>
            </p:oleObj>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Keller's Conjecture </a:t>
            </a:r>
            <a:endParaRPr lang="en-US" dirty="0"/>
          </a:p>
        </p:txBody>
      </p:sp>
      <p:sp>
        <p:nvSpPr>
          <p:cNvPr id="3" name="Content Placeholder 2"/>
          <p:cNvSpPr>
            <a:spLocks noGrp="1"/>
          </p:cNvSpPr>
          <p:nvPr>
            <p:ph sz="quarter" idx="1"/>
          </p:nvPr>
        </p:nvSpPr>
        <p:spPr/>
        <p:txBody>
          <a:bodyPr/>
          <a:lstStyle/>
          <a:p>
            <a:r>
              <a:rPr lang="en-US" b="1" dirty="0" err="1" smtClean="0"/>
              <a:t>Minkowski's</a:t>
            </a:r>
            <a:r>
              <a:rPr lang="en-US" b="1" dirty="0" smtClean="0"/>
              <a:t> conjecture:</a:t>
            </a:r>
          </a:p>
          <a:p>
            <a:pPr lvl="1"/>
            <a:r>
              <a:rPr lang="en-US" dirty="0" smtClean="0"/>
              <a:t>In a lattice tiling of </a:t>
            </a:r>
            <a:r>
              <a:rPr lang="en-US" dirty="0" err="1" smtClean="0"/>
              <a:t>R</a:t>
            </a:r>
            <a:r>
              <a:rPr lang="en-US" i="1" baseline="30000" dirty="0" err="1" smtClean="0"/>
              <a:t>n</a:t>
            </a:r>
            <a:r>
              <a:rPr lang="en-US" i="1" dirty="0" smtClean="0"/>
              <a:t> by translates of a unit hypercube, there exists </a:t>
            </a:r>
            <a:r>
              <a:rPr lang="en-US" dirty="0" smtClean="0"/>
              <a:t>two cubes that share (</a:t>
            </a:r>
            <a:r>
              <a:rPr lang="en-US" i="1" dirty="0" smtClean="0"/>
              <a:t>n - 1) dimensional face. </a:t>
            </a:r>
          </a:p>
          <a:p>
            <a:pPr lvl="1"/>
            <a:r>
              <a:rPr lang="en-US" dirty="0" smtClean="0"/>
              <a:t>proven by </a:t>
            </a:r>
            <a:r>
              <a:rPr lang="en-US" dirty="0" err="1" smtClean="0"/>
              <a:t>Hajós</a:t>
            </a:r>
            <a:r>
              <a:rPr lang="en-US" dirty="0" smtClean="0"/>
              <a:t> in 1950 </a:t>
            </a:r>
          </a:p>
          <a:p>
            <a:r>
              <a:rPr lang="en-US" b="1" dirty="0" smtClean="0"/>
              <a:t>Keller’s conjecture: (1930)</a:t>
            </a:r>
          </a:p>
          <a:p>
            <a:pPr lvl="1"/>
            <a:r>
              <a:rPr lang="en-US" dirty="0" err="1" smtClean="0"/>
              <a:t>Minkowsk’s</a:t>
            </a:r>
            <a:r>
              <a:rPr lang="en-US" dirty="0" smtClean="0"/>
              <a:t> theorem can be generalized as the lattice assumption might not be necessary.</a:t>
            </a:r>
          </a:p>
          <a:p>
            <a:pPr lvl="1"/>
            <a:endParaRPr lang="en-US"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Keller's Conjecture (cont.)</a:t>
            </a:r>
            <a:endParaRPr lang="en-US" dirty="0"/>
          </a:p>
        </p:txBody>
      </p:sp>
      <p:sp>
        <p:nvSpPr>
          <p:cNvPr id="3" name="Content Placeholder 2"/>
          <p:cNvSpPr>
            <a:spLocks noGrp="1"/>
          </p:cNvSpPr>
          <p:nvPr>
            <p:ph sz="quarter" idx="1"/>
          </p:nvPr>
        </p:nvSpPr>
        <p:spPr/>
        <p:txBody>
          <a:bodyPr>
            <a:normAutofit/>
          </a:bodyPr>
          <a:lstStyle/>
          <a:p>
            <a:r>
              <a:rPr lang="en-US" b="1" dirty="0" smtClean="0"/>
              <a:t>Keller’s conjecture:</a:t>
            </a:r>
          </a:p>
          <a:p>
            <a:pPr lvl="1"/>
            <a:r>
              <a:rPr lang="en-US" dirty="0" smtClean="0"/>
              <a:t>1940: </a:t>
            </a:r>
            <a:r>
              <a:rPr lang="en-US" dirty="0" err="1" smtClean="0"/>
              <a:t>Perron</a:t>
            </a:r>
            <a:r>
              <a:rPr lang="en-US" dirty="0" smtClean="0"/>
              <a:t> showed in 1940 that it true for </a:t>
            </a:r>
            <a:r>
              <a:rPr lang="en-US" i="1" dirty="0" smtClean="0"/>
              <a:t>n ≤ 6</a:t>
            </a:r>
          </a:p>
          <a:p>
            <a:pPr lvl="1"/>
            <a:r>
              <a:rPr lang="en-US" dirty="0" smtClean="0"/>
              <a:t>1992: </a:t>
            </a:r>
            <a:r>
              <a:rPr lang="en-US" dirty="0" err="1" smtClean="0"/>
              <a:t>Lagarias</a:t>
            </a:r>
            <a:r>
              <a:rPr lang="en-US" dirty="0" smtClean="0"/>
              <a:t> and </a:t>
            </a:r>
            <a:r>
              <a:rPr lang="en-US" dirty="0" err="1" smtClean="0"/>
              <a:t>Shor</a:t>
            </a:r>
            <a:r>
              <a:rPr lang="en-US" dirty="0" smtClean="0"/>
              <a:t> found counter-example for </a:t>
            </a:r>
            <a:br>
              <a:rPr lang="en-US" dirty="0" smtClean="0"/>
            </a:br>
            <a:r>
              <a:rPr lang="en-US" dirty="0" smtClean="0"/>
              <a:t>		n ≥10 </a:t>
            </a:r>
          </a:p>
          <a:p>
            <a:pPr lvl="1"/>
            <a:r>
              <a:rPr lang="en-US" dirty="0" smtClean="0"/>
              <a:t>2002: Mackey found counter-example for n ≥ 8</a:t>
            </a:r>
          </a:p>
          <a:p>
            <a:pPr lvl="1"/>
            <a:r>
              <a:rPr lang="en-US" dirty="0" smtClean="0"/>
              <a:t>2011: n = 7 has been solved</a:t>
            </a:r>
          </a:p>
          <a:p>
            <a:pPr marL="639763" lvl="1" indent="-17463">
              <a:buNone/>
            </a:pPr>
            <a:r>
              <a:rPr lang="en-US" dirty="0" smtClean="0"/>
              <a:t>Jennifer </a:t>
            </a:r>
            <a:r>
              <a:rPr lang="en-US" dirty="0" err="1" smtClean="0"/>
              <a:t>Debroni</a:t>
            </a:r>
            <a:r>
              <a:rPr lang="en-US" dirty="0" smtClean="0"/>
              <a:t>, John D. </a:t>
            </a:r>
            <a:r>
              <a:rPr lang="en-US" dirty="0" err="1" smtClean="0"/>
              <a:t>Eblen</a:t>
            </a:r>
            <a:r>
              <a:rPr lang="en-US" dirty="0" smtClean="0"/>
              <a:t>, Michael A. Langston, Wendy </a:t>
            </a:r>
            <a:r>
              <a:rPr lang="en-US" dirty="0" err="1" smtClean="0"/>
              <a:t>Myrvold</a:t>
            </a:r>
            <a:r>
              <a:rPr lang="en-US" dirty="0" smtClean="0"/>
              <a:t>, Peter W. </a:t>
            </a:r>
            <a:r>
              <a:rPr lang="en-US" dirty="0" err="1" smtClean="0"/>
              <a:t>Shor</a:t>
            </a:r>
            <a:r>
              <a:rPr lang="en-US" dirty="0" smtClean="0"/>
              <a:t>, </a:t>
            </a:r>
            <a:r>
              <a:rPr lang="en-US" dirty="0" err="1" smtClean="0"/>
              <a:t>Dinesh</a:t>
            </a:r>
            <a:r>
              <a:rPr lang="en-US" dirty="0" smtClean="0"/>
              <a:t> </a:t>
            </a:r>
            <a:r>
              <a:rPr lang="en-US" dirty="0" err="1" smtClean="0"/>
              <a:t>Weerapurage</a:t>
            </a:r>
            <a:r>
              <a:rPr lang="en-US" dirty="0" smtClean="0"/>
              <a:t>.</a:t>
            </a:r>
            <a:r>
              <a:rPr lang="en-US" dirty="0" smtClean="0">
                <a:solidFill>
                  <a:srgbClr val="FF0000"/>
                </a:solidFill>
              </a:rPr>
              <a:t> A complete resolution of the Keller maximum clique problem</a:t>
            </a:r>
            <a:r>
              <a:rPr lang="en-US" dirty="0" smtClean="0"/>
              <a:t>. SODA 2011:129-135, 2011</a:t>
            </a:r>
          </a:p>
          <a:p>
            <a:pPr lvl="1"/>
            <a:endParaRPr lang="en-US"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Clique Relaxations</a:t>
            </a:r>
            <a:endParaRPr lang="en-US" dirty="0"/>
          </a:p>
        </p:txBody>
      </p:sp>
      <p:sp>
        <p:nvSpPr>
          <p:cNvPr id="3" name="Content Placeholder 2"/>
          <p:cNvSpPr>
            <a:spLocks noGrp="1"/>
          </p:cNvSpPr>
          <p:nvPr>
            <p:ph idx="1"/>
          </p:nvPr>
        </p:nvSpPr>
        <p:spPr/>
        <p:txBody>
          <a:bodyPr>
            <a:normAutofit fontScale="92500"/>
          </a:bodyPr>
          <a:lstStyle/>
          <a:p>
            <a:r>
              <a:rPr lang="en-US" dirty="0" smtClean="0"/>
              <a:t>According to </a:t>
            </a:r>
            <a:r>
              <a:rPr lang="en-US" dirty="0" err="1" smtClean="0"/>
              <a:t>WordNet</a:t>
            </a:r>
            <a:r>
              <a:rPr lang="en-US" dirty="0" smtClean="0"/>
              <a:t> dictionary, clique is defined as “an exclusive circle of people with a common purpose”. </a:t>
            </a:r>
          </a:p>
          <a:p>
            <a:r>
              <a:rPr lang="en-US" dirty="0" smtClean="0"/>
              <a:t>Cliques, as described in the dictionary definition, represent a natural object of interest for social and behavioral sciences. </a:t>
            </a:r>
          </a:p>
          <a:p>
            <a:r>
              <a:rPr lang="en-US" dirty="0"/>
              <a:t>I</a:t>
            </a:r>
            <a:r>
              <a:rPr lang="en-US" dirty="0" smtClean="0"/>
              <a:t>t is not surprising that the first mentioning of this term in graph-theoretic context is attributed to researchers in social network analysis: in their 1949 paper, Luce and Perry used complete </a:t>
            </a:r>
            <a:r>
              <a:rPr lang="en-US" dirty="0" err="1" smtClean="0"/>
              <a:t>subgraphs</a:t>
            </a:r>
            <a:r>
              <a:rPr lang="en-US" dirty="0" smtClean="0"/>
              <a:t> to model cohesive subgroups</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Keller's Conjecture (cont.)</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92500" lnSpcReduction="10000"/>
          </a:bodyPr>
          <a:lstStyle/>
          <a:p>
            <a:r>
              <a:rPr lang="en-US" sz="3400" b="1" dirty="0" smtClean="0"/>
              <a:t>Keller graphs by </a:t>
            </a:r>
            <a:r>
              <a:rPr lang="en-US" sz="2800" i="1" dirty="0" err="1" smtClean="0"/>
              <a:t>Corrádi</a:t>
            </a:r>
            <a:r>
              <a:rPr lang="en-US" sz="2800" i="1" dirty="0" smtClean="0"/>
              <a:t> and </a:t>
            </a:r>
            <a:r>
              <a:rPr lang="en-US" sz="2800" i="1" dirty="0" err="1" smtClean="0"/>
              <a:t>Szabó</a:t>
            </a:r>
            <a:r>
              <a:rPr lang="en-US" sz="2800" i="1" dirty="0" smtClean="0"/>
              <a:t>:</a:t>
            </a:r>
            <a:endParaRPr lang="en-US" b="1" dirty="0" smtClean="0"/>
          </a:p>
          <a:p>
            <a:pPr lvl="1"/>
            <a:r>
              <a:rPr lang="en-US" sz="2800" dirty="0" smtClean="0"/>
              <a:t>For any given natural number n, constructed the so-called Keller graph   n. The nodes are vectors of length n with values of 0; 1; 2 or 3. Any two vectors are adjacent, if and only if in some of the n coordinates, they differ by precisely two (in absolute value). </a:t>
            </a:r>
          </a:p>
          <a:p>
            <a:endParaRPr lang="en-US" sz="3200" i="1" dirty="0" smtClean="0"/>
          </a:p>
          <a:p>
            <a:r>
              <a:rPr lang="en-US" sz="3400" b="1" dirty="0" smtClean="0"/>
              <a:t>Properties of Keller Graphs:</a:t>
            </a:r>
          </a:p>
          <a:p>
            <a:pPr lvl="1"/>
            <a:r>
              <a:rPr lang="en-US" sz="2800" dirty="0" smtClean="0"/>
              <a:t>Dense graphs where the clique size is bounded by </a:t>
            </a:r>
            <a:r>
              <a:rPr lang="en-US" i="1" dirty="0" smtClean="0"/>
              <a:t>2</a:t>
            </a:r>
            <a:r>
              <a:rPr lang="en-US" i="1" baseline="30000" dirty="0" smtClean="0"/>
              <a:t>n</a:t>
            </a:r>
            <a:r>
              <a:rPr lang="en-US" i="1" dirty="0" smtClean="0"/>
              <a:t> </a:t>
            </a:r>
          </a:p>
          <a:p>
            <a:pPr lvl="1"/>
            <a:r>
              <a:rPr lang="en-US" sz="2800" dirty="0" smtClean="0"/>
              <a:t>There is an counterexample to Keller's conjecture, if and only if    </a:t>
            </a:r>
            <a:r>
              <a:rPr lang="en-US" sz="2800" i="1" dirty="0" smtClean="0"/>
              <a:t>n</a:t>
            </a:r>
            <a:r>
              <a:rPr lang="en-US" sz="2800" dirty="0" smtClean="0"/>
              <a:t> has a clique of size</a:t>
            </a:r>
            <a:r>
              <a:rPr lang="en-US" dirty="0" smtClean="0"/>
              <a:t> </a:t>
            </a:r>
            <a:r>
              <a:rPr lang="en-US" i="1" dirty="0" smtClean="0"/>
              <a:t>2</a:t>
            </a:r>
            <a:r>
              <a:rPr lang="en-US" i="1" baseline="30000" dirty="0" smtClean="0"/>
              <a:t>n </a:t>
            </a:r>
            <a:r>
              <a:rPr lang="en-US" sz="2400" i="1" dirty="0" smtClean="0"/>
              <a:t>(</a:t>
            </a:r>
            <a:r>
              <a:rPr lang="en-US" sz="2400" i="1" dirty="0" err="1" smtClean="0"/>
              <a:t>Corrádi</a:t>
            </a:r>
            <a:r>
              <a:rPr lang="en-US" sz="2400" i="1" dirty="0" smtClean="0"/>
              <a:t> and </a:t>
            </a:r>
            <a:r>
              <a:rPr lang="en-US" sz="2400" i="1" dirty="0" err="1" smtClean="0"/>
              <a:t>Szabó</a:t>
            </a:r>
            <a:r>
              <a:rPr lang="en-US" sz="2400" i="1" dirty="0" smtClean="0"/>
              <a:t>)</a:t>
            </a:r>
            <a:r>
              <a:rPr lang="en-US" i="1" dirty="0" smtClean="0"/>
              <a:t>.</a:t>
            </a:r>
            <a:endParaRPr lang="en-US" dirty="0" smtClean="0"/>
          </a:p>
        </p:txBody>
      </p:sp>
      <p:graphicFrame>
        <p:nvGraphicFramePr>
          <p:cNvPr id="4" name="Object 3"/>
          <p:cNvGraphicFramePr>
            <a:graphicFrameLocks noChangeAspect="1"/>
          </p:cNvGraphicFramePr>
          <p:nvPr/>
        </p:nvGraphicFramePr>
        <p:xfrm>
          <a:off x="3962400" y="2438400"/>
          <a:ext cx="320152" cy="352167"/>
        </p:xfrm>
        <a:graphic>
          <a:graphicData uri="http://schemas.openxmlformats.org/presentationml/2006/ole">
            <p:oleObj spid="_x0000_s403458" name="Equation" r:id="rId3" imgW="126720" imgH="139680" progId="Equation.3">
              <p:embed/>
            </p:oleObj>
          </a:graphicData>
        </a:graphic>
      </p:graphicFrame>
      <p:graphicFrame>
        <p:nvGraphicFramePr>
          <p:cNvPr id="9" name="Object 8"/>
          <p:cNvGraphicFramePr>
            <a:graphicFrameLocks noChangeAspect="1"/>
          </p:cNvGraphicFramePr>
          <p:nvPr/>
        </p:nvGraphicFramePr>
        <p:xfrm>
          <a:off x="2209800" y="5638800"/>
          <a:ext cx="457200" cy="502920"/>
        </p:xfrm>
        <a:graphic>
          <a:graphicData uri="http://schemas.openxmlformats.org/presentationml/2006/ole">
            <p:oleObj spid="_x0000_s403463" name="Equation" r:id="rId4" imgW="126720" imgH="139680" progId="Equation.3">
              <p:embed/>
            </p:oleObj>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Comprehensive Survey</a:t>
            </a:r>
            <a:endParaRPr lang="en-US" dirty="0"/>
          </a:p>
        </p:txBody>
      </p:sp>
      <p:sp>
        <p:nvSpPr>
          <p:cNvPr id="3" name="Content Placeholder 2"/>
          <p:cNvSpPr>
            <a:spLocks noGrp="1"/>
          </p:cNvSpPr>
          <p:nvPr>
            <p:ph sz="quarter" idx="1"/>
          </p:nvPr>
        </p:nvSpPr>
        <p:spPr/>
        <p:txBody>
          <a:bodyPr>
            <a:normAutofit/>
          </a:bodyPr>
          <a:lstStyle/>
          <a:p>
            <a:r>
              <a:rPr lang="en-US" dirty="0" smtClean="0"/>
              <a:t>The most recent survey of results concerning algorithms, complexity, and applications of the </a:t>
            </a:r>
            <a:r>
              <a:rPr lang="en-US" b="1" dirty="0" smtClean="0"/>
              <a:t>maximum clique problem </a:t>
            </a:r>
            <a:r>
              <a:rPr lang="en-US" dirty="0" smtClean="0"/>
              <a:t>can be found in:</a:t>
            </a:r>
          </a:p>
          <a:p>
            <a:pPr lvl="1"/>
            <a:endParaRPr lang="en-US" i="1" dirty="0" smtClean="0"/>
          </a:p>
          <a:p>
            <a:pPr lvl="1"/>
            <a:r>
              <a:rPr lang="en-US" i="1" dirty="0" smtClean="0"/>
              <a:t>I. M. </a:t>
            </a:r>
            <a:r>
              <a:rPr lang="en-US" i="1" dirty="0" err="1" smtClean="0"/>
              <a:t>Bomze</a:t>
            </a:r>
            <a:r>
              <a:rPr lang="en-US" i="1" dirty="0" smtClean="0"/>
              <a:t>, M. </a:t>
            </a:r>
            <a:r>
              <a:rPr lang="en-US" i="1" dirty="0" err="1" smtClean="0"/>
              <a:t>Budinich</a:t>
            </a:r>
            <a:r>
              <a:rPr lang="en-US" i="1" dirty="0" smtClean="0"/>
              <a:t>, P. M. Pardalos, and M. </a:t>
            </a:r>
            <a:r>
              <a:rPr lang="en-US" i="1" dirty="0" err="1" smtClean="0"/>
              <a:t>Pelillo</a:t>
            </a:r>
            <a:r>
              <a:rPr lang="en-US" i="1" dirty="0" smtClean="0"/>
              <a:t>. The maximum clique problem. In D.-Z. Du and P. M. Pardalos, editors, Handbook of Combinatorial Optimization, pages 1–74. </a:t>
            </a:r>
            <a:r>
              <a:rPr lang="en-US" i="1" dirty="0" err="1" smtClean="0"/>
              <a:t>Kluwer</a:t>
            </a:r>
            <a:r>
              <a:rPr lang="en-US" i="1" dirty="0" smtClean="0"/>
              <a:t> Academic Publishers, Dordrecht, The Netherlands, 1999.</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Comprehensive Survey (cont.)</a:t>
            </a:r>
            <a:endParaRPr lang="en-US" dirty="0"/>
          </a:p>
        </p:txBody>
      </p:sp>
      <p:sp>
        <p:nvSpPr>
          <p:cNvPr id="3" name="Content Placeholder 2"/>
          <p:cNvSpPr>
            <a:spLocks noGrp="1"/>
          </p:cNvSpPr>
          <p:nvPr>
            <p:ph sz="quarter" idx="1"/>
          </p:nvPr>
        </p:nvSpPr>
        <p:spPr/>
        <p:txBody>
          <a:bodyPr/>
          <a:lstStyle/>
          <a:p>
            <a:r>
              <a:rPr lang="en-US" dirty="0" smtClean="0"/>
              <a:t>A complete survey about the </a:t>
            </a:r>
            <a:r>
              <a:rPr lang="en-US" b="1" dirty="0" smtClean="0"/>
              <a:t>graph coloring </a:t>
            </a:r>
            <a:r>
              <a:rPr lang="en-US" dirty="0" smtClean="0"/>
              <a:t>problem can be found in:</a:t>
            </a:r>
          </a:p>
          <a:p>
            <a:pPr lvl="1"/>
            <a:endParaRPr lang="en-US" i="1" dirty="0" smtClean="0"/>
          </a:p>
          <a:p>
            <a:pPr lvl="1"/>
            <a:r>
              <a:rPr lang="en-US" i="1" dirty="0" smtClean="0"/>
              <a:t>P. M. Pardalos, T. </a:t>
            </a:r>
            <a:r>
              <a:rPr lang="en-US" i="1" dirty="0" err="1" smtClean="0"/>
              <a:t>Mavridou</a:t>
            </a:r>
            <a:r>
              <a:rPr lang="en-US" i="1" dirty="0" smtClean="0"/>
              <a:t>, and J. </a:t>
            </a:r>
            <a:r>
              <a:rPr lang="en-US" i="1" dirty="0" err="1" smtClean="0"/>
              <a:t>Xue</a:t>
            </a:r>
            <a:r>
              <a:rPr lang="en-US" i="1" dirty="0" smtClean="0"/>
              <a:t>. The Graph coloring problem: A bibliographic survey. In In D.-Z. Du and P. M. Pardalos, editors, Handbook of Combinatorial Optimization, Vol. 2, Pages 331-396. </a:t>
            </a:r>
            <a:r>
              <a:rPr lang="en-US" i="1" dirty="0" err="1" smtClean="0"/>
              <a:t>Kluwer</a:t>
            </a:r>
            <a:r>
              <a:rPr lang="en-US" i="1" dirty="0" smtClean="0"/>
              <a:t> Academic Publishers, Dordrecht, The Netherlands, 1999.</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839200" cy="990600"/>
          </a:xfrm>
        </p:spPr>
        <p:txBody>
          <a:bodyPr>
            <a:normAutofit fontScale="90000"/>
          </a:bodyPr>
          <a:lstStyle/>
          <a:p>
            <a:r>
              <a:rPr lang="en-US" dirty="0" smtClean="0">
                <a:solidFill>
                  <a:schemeClr val="tx1"/>
                </a:solidFill>
              </a:rPr>
              <a:t>Handbook of Combinatorial Optimization</a:t>
            </a:r>
            <a:endParaRPr lang="ru-RU" dirty="0">
              <a:solidFill>
                <a:schemeClr val="tx1"/>
              </a:solidFill>
            </a:endParaRPr>
          </a:p>
        </p:txBody>
      </p:sp>
      <p:sp>
        <p:nvSpPr>
          <p:cNvPr id="5" name="Содержимое 4"/>
          <p:cNvSpPr>
            <a:spLocks noGrp="1"/>
          </p:cNvSpPr>
          <p:nvPr>
            <p:ph sz="quarter" idx="1"/>
          </p:nvPr>
        </p:nvSpPr>
        <p:spPr/>
        <p:txBody>
          <a:bodyPr>
            <a:normAutofit/>
          </a:bodyPr>
          <a:lstStyle/>
          <a:p>
            <a:pPr marL="3316288" indent="-1588">
              <a:buNone/>
            </a:pPr>
            <a:r>
              <a:rPr lang="en-US" sz="2000" dirty="0" err="1" smtClean="0"/>
              <a:t>Pardalos</a:t>
            </a:r>
            <a:r>
              <a:rPr lang="en-US" sz="2000" dirty="0" smtClean="0"/>
              <a:t>, </a:t>
            </a:r>
            <a:r>
              <a:rPr lang="en-US" sz="2000" dirty="0" err="1" smtClean="0"/>
              <a:t>Panos</a:t>
            </a:r>
            <a:r>
              <a:rPr lang="en-US" sz="2000" dirty="0" smtClean="0"/>
              <a:t> M.; Du, Ding-Zhu; Graham, Ronald L. (Eds.)</a:t>
            </a:r>
          </a:p>
          <a:p>
            <a:pPr marL="3316288" indent="-1588">
              <a:buNone/>
            </a:pPr>
            <a:r>
              <a:rPr lang="en-US" sz="2000" dirty="0" smtClean="0"/>
              <a:t>Handbook of Combinatorial Optimization</a:t>
            </a:r>
          </a:p>
          <a:p>
            <a:pPr marL="3316288" indent="-1588">
              <a:buNone/>
            </a:pPr>
            <a:r>
              <a:rPr lang="en-US" sz="2000" dirty="0" smtClean="0"/>
              <a:t>2nd ed. 2013, X, 3370 pages, 7 volumes</a:t>
            </a:r>
          </a:p>
          <a:p>
            <a:pPr marL="3316288" indent="-1588">
              <a:buNone/>
            </a:pPr>
            <a:r>
              <a:rPr lang="en-US" sz="2000" dirty="0" smtClean="0">
                <a:solidFill>
                  <a:schemeClr val="accent1">
                    <a:lumMod val="50000"/>
                  </a:schemeClr>
                </a:solidFill>
              </a:rPr>
              <a:t>http://www.springer.com/mathematics/book/978-1-4419-7996-4</a:t>
            </a:r>
          </a:p>
          <a:p>
            <a:pPr marL="3316288" indent="-1588">
              <a:buNone/>
            </a:pPr>
            <a:endParaRPr lang="en-US" sz="2000" dirty="0" smtClean="0"/>
          </a:p>
        </p:txBody>
      </p:sp>
      <p:pic>
        <p:nvPicPr>
          <p:cNvPr id="420868" name="Picture 4"/>
          <p:cNvPicPr>
            <a:picLocks noChangeAspect="1" noChangeArrowheads="1"/>
          </p:cNvPicPr>
          <p:nvPr/>
        </p:nvPicPr>
        <p:blipFill>
          <a:blip r:embed="rId2" cstate="print"/>
          <a:srcRect/>
          <a:stretch>
            <a:fillRect/>
          </a:stretch>
        </p:blipFill>
        <p:spPr bwMode="auto">
          <a:xfrm>
            <a:off x="609600" y="1524000"/>
            <a:ext cx="3200400" cy="4848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Recent results</a:t>
            </a:r>
            <a:endParaRPr lang="ru-RU" dirty="0"/>
          </a:p>
        </p:txBody>
      </p:sp>
      <p:sp>
        <p:nvSpPr>
          <p:cNvPr id="3" name="Содержимое 2"/>
          <p:cNvSpPr>
            <a:spLocks noGrp="1"/>
          </p:cNvSpPr>
          <p:nvPr>
            <p:ph sz="quarter" idx="1"/>
          </p:nvPr>
        </p:nvSpPr>
        <p:spPr>
          <a:xfrm>
            <a:off x="381000" y="1600200"/>
            <a:ext cx="8385048" cy="5105400"/>
          </a:xfrm>
        </p:spPr>
        <p:txBody>
          <a:bodyPr>
            <a:normAutofit fontScale="77500" lnSpcReduction="20000"/>
          </a:bodyPr>
          <a:lstStyle/>
          <a:p>
            <a:pPr marL="0" indent="0">
              <a:buNone/>
            </a:pPr>
            <a:r>
              <a:rPr lang="en-US" b="1" dirty="0" smtClean="0"/>
              <a:t>Mikhail </a:t>
            </a:r>
            <a:r>
              <a:rPr lang="en-US" b="1" dirty="0" err="1" smtClean="0"/>
              <a:t>Batsyn</a:t>
            </a:r>
            <a:r>
              <a:rPr lang="en-US" b="1" dirty="0" smtClean="0"/>
              <a:t>, Boris </a:t>
            </a:r>
            <a:r>
              <a:rPr lang="en-US" b="1" dirty="0" err="1" smtClean="0"/>
              <a:t>Goldengorin</a:t>
            </a:r>
            <a:r>
              <a:rPr lang="en-US" b="1" dirty="0" smtClean="0"/>
              <a:t>, </a:t>
            </a:r>
            <a:r>
              <a:rPr lang="en-US" b="1" dirty="0" err="1" smtClean="0"/>
              <a:t>Evgeny</a:t>
            </a:r>
            <a:r>
              <a:rPr lang="en-US" b="1" dirty="0" smtClean="0"/>
              <a:t> </a:t>
            </a:r>
            <a:r>
              <a:rPr lang="en-US" b="1" dirty="0" err="1" smtClean="0"/>
              <a:t>Maslov</a:t>
            </a:r>
            <a:r>
              <a:rPr lang="en-US" b="1" dirty="0" smtClean="0"/>
              <a:t>, </a:t>
            </a:r>
            <a:r>
              <a:rPr lang="en-US" b="1" dirty="0" err="1" smtClean="0"/>
              <a:t>Panos</a:t>
            </a:r>
            <a:r>
              <a:rPr lang="en-US" b="1" dirty="0" smtClean="0"/>
              <a:t> M. </a:t>
            </a:r>
            <a:r>
              <a:rPr lang="en-US" b="1" dirty="0" err="1" smtClean="0"/>
              <a:t>Pardalos</a:t>
            </a:r>
            <a:r>
              <a:rPr lang="en-US" b="1" dirty="0" smtClean="0"/>
              <a:t>. Improvements to MCS algorithm for the maximum clique problem. Journal of Combinatorial Optimization, DOI 10.1007/s10878-012-9592-6, 2013.</a:t>
            </a:r>
          </a:p>
          <a:p>
            <a:pPr marL="0" indent="0">
              <a:buNone/>
            </a:pPr>
            <a:endParaRPr lang="en-US" dirty="0" smtClean="0"/>
          </a:p>
          <a:p>
            <a:pPr marL="0" indent="0">
              <a:buNone/>
            </a:pPr>
            <a:r>
              <a:rPr lang="en-US" b="1" dirty="0" smtClean="0"/>
              <a:t>Abstract. </a:t>
            </a:r>
            <a:r>
              <a:rPr lang="en-US" dirty="0" smtClean="0"/>
              <a:t>In this paper we present improvements to one of the most recent and fastest branch-and-bound algorithm for the maximum clique problem—MCS algorithm by Tomita et al. (Proceedings of the 4th international conference on Algorithms and Computation, WALCOM’10, pp. 191–203, 2010). The suggested improvements include: incorporating of an efficient heuristic returning a high-quality initial solution, fast detection of clique vertices in a set of candidates, better initial </a:t>
            </a:r>
            <a:r>
              <a:rPr lang="en-US" dirty="0" err="1" smtClean="0"/>
              <a:t>colouring</a:t>
            </a:r>
            <a:r>
              <a:rPr lang="en-US" dirty="0" smtClean="0"/>
              <a:t>, and avoiding dynamic memory allocation. Our computational study shows some impressive results, mainly we have solved p_hat1000-3 benchmark instance which is intractable for MCS algorithm and got speedups of 7, 3000, and 13000 times for gen400_p0.9_55, gen400_p0.9_65, and gen400_p0.9_75 instances correspondingly.</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Recent results</a:t>
            </a:r>
            <a:endParaRPr lang="ru-RU" dirty="0"/>
          </a:p>
        </p:txBody>
      </p:sp>
      <p:sp>
        <p:nvSpPr>
          <p:cNvPr id="3" name="Содержимое 2"/>
          <p:cNvSpPr>
            <a:spLocks noGrp="1"/>
          </p:cNvSpPr>
          <p:nvPr>
            <p:ph sz="quarter" idx="1"/>
          </p:nvPr>
        </p:nvSpPr>
        <p:spPr>
          <a:xfrm>
            <a:off x="612648" y="1600200"/>
            <a:ext cx="8153400" cy="4953000"/>
          </a:xfrm>
        </p:spPr>
        <p:txBody>
          <a:bodyPr>
            <a:normAutofit fontScale="70000" lnSpcReduction="20000"/>
          </a:bodyPr>
          <a:lstStyle/>
          <a:p>
            <a:pPr marL="0" indent="0">
              <a:buNone/>
            </a:pPr>
            <a:r>
              <a:rPr lang="en-US" sz="3400" b="1" dirty="0" err="1" smtClean="0"/>
              <a:t>Evgeny</a:t>
            </a:r>
            <a:r>
              <a:rPr lang="en-US" sz="3400" b="1" dirty="0" smtClean="0"/>
              <a:t> </a:t>
            </a:r>
            <a:r>
              <a:rPr lang="en-US" sz="3400" b="1" dirty="0" err="1" smtClean="0"/>
              <a:t>Maslov</a:t>
            </a:r>
            <a:r>
              <a:rPr lang="en-US" sz="3400" b="1" dirty="0" smtClean="0"/>
              <a:t>, Mikhail </a:t>
            </a:r>
            <a:r>
              <a:rPr lang="en-US" sz="3400" b="1" dirty="0" err="1" smtClean="0"/>
              <a:t>Batsyn</a:t>
            </a:r>
            <a:r>
              <a:rPr lang="en-US" sz="3400" b="1" dirty="0" smtClean="0"/>
              <a:t>, </a:t>
            </a:r>
            <a:r>
              <a:rPr lang="en-US" sz="3400" b="1" dirty="0" err="1" smtClean="0"/>
              <a:t>Panos</a:t>
            </a:r>
            <a:r>
              <a:rPr lang="en-US" sz="3400" b="1" dirty="0" smtClean="0"/>
              <a:t> M. </a:t>
            </a:r>
            <a:r>
              <a:rPr lang="en-US" sz="3400" b="1" dirty="0" err="1" smtClean="0"/>
              <a:t>Pardalos</a:t>
            </a:r>
            <a:r>
              <a:rPr lang="en-US" sz="3400" b="1" dirty="0" smtClean="0"/>
              <a:t>. Speeding up branch and bound algorithms for solving the maximum clique problem. Journal of Global Optimization, DOI 10.1007/s10898-013-0075-9, 2013</a:t>
            </a:r>
          </a:p>
          <a:p>
            <a:pPr marL="0" indent="0">
              <a:buNone/>
            </a:pPr>
            <a:endParaRPr lang="en-US" b="1" dirty="0" smtClean="0"/>
          </a:p>
          <a:p>
            <a:pPr marL="0" indent="0" fontAlgn="base">
              <a:buNone/>
            </a:pPr>
            <a:r>
              <a:rPr lang="en-US" b="1" dirty="0" smtClean="0"/>
              <a:t>Abstract</a:t>
            </a:r>
          </a:p>
          <a:p>
            <a:pPr marL="0" indent="0" fontAlgn="base">
              <a:buNone/>
            </a:pPr>
            <a:r>
              <a:rPr lang="en-US" dirty="0" smtClean="0"/>
              <a:t>In this paper we consider two branch and bound algorithms for the maximum clique problem which demonstrate the best performance on DIMACS instances among the existing methods. These algorithms are MCS algorithm by Tomita et al. (2010) and MAXSAT algorithm by Li and </a:t>
            </a:r>
            <a:r>
              <a:rPr lang="en-US" dirty="0" err="1" smtClean="0"/>
              <a:t>Quan</a:t>
            </a:r>
            <a:r>
              <a:rPr lang="en-US" dirty="0" smtClean="0"/>
              <a:t> (2010a, b). We suggest a general approach which allows us to speed up considerably these branch and bound algorithms on hard instances. The idea is to apply a powerful heuristic for obtaining an initial solution of high quality. This solution is then used to prune branches in the main branch and bound algorithm. For this purpose we apply ILS heuristic by Andrade et al. (J Heuristics 18(4):525–547, 2012). The best results are obtained for </a:t>
            </a:r>
            <a:r>
              <a:rPr lang="en-US" i="1" dirty="0" smtClean="0"/>
              <a:t>p_hat1000-3</a:t>
            </a:r>
            <a:r>
              <a:rPr lang="en-US" dirty="0" smtClean="0"/>
              <a:t> instance and </a:t>
            </a:r>
            <a:r>
              <a:rPr lang="en-US" i="1" dirty="0" smtClean="0"/>
              <a:t>gen</a:t>
            </a:r>
            <a:r>
              <a:rPr lang="en-US" dirty="0" smtClean="0"/>
              <a:t> instances with up to 11,000 times speedup.</a:t>
            </a:r>
          </a:p>
          <a:p>
            <a:pPr marL="0" indent="0">
              <a:buNone/>
            </a:pPr>
            <a:endParaRPr lang="ru-RU" dirty="0" smtClean="0"/>
          </a:p>
          <a:p>
            <a:pPr marL="0" indent="0">
              <a:buNone/>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Clique Relaxations</a:t>
            </a:r>
            <a:endParaRPr lang="en-US" dirty="0"/>
          </a:p>
        </p:txBody>
      </p:sp>
      <p:sp>
        <p:nvSpPr>
          <p:cNvPr id="3" name="Content Placeholder 2"/>
          <p:cNvSpPr>
            <a:spLocks noGrp="1"/>
          </p:cNvSpPr>
          <p:nvPr>
            <p:ph idx="1"/>
          </p:nvPr>
        </p:nvSpPr>
        <p:spPr/>
        <p:txBody>
          <a:bodyPr>
            <a:normAutofit/>
          </a:bodyPr>
          <a:lstStyle/>
          <a:p>
            <a:pPr>
              <a:buNone/>
            </a:pPr>
            <a:r>
              <a:rPr lang="en-US" dirty="0"/>
              <a:t>D</a:t>
            </a:r>
            <a:r>
              <a:rPr lang="en-US" dirty="0" smtClean="0"/>
              <a:t>esirable properties of cohesive subgroups:</a:t>
            </a:r>
          </a:p>
          <a:p>
            <a:endParaRPr lang="en-US" dirty="0" smtClean="0"/>
          </a:p>
          <a:p>
            <a:r>
              <a:rPr lang="en-US" dirty="0" smtClean="0"/>
              <a:t>Familiarity (high degree of a vertex in the set)</a:t>
            </a:r>
          </a:p>
          <a:p>
            <a:r>
              <a:rPr lang="en-US" dirty="0" err="1" smtClean="0"/>
              <a:t>Reachability</a:t>
            </a:r>
            <a:r>
              <a:rPr lang="en-US" dirty="0"/>
              <a:t> </a:t>
            </a:r>
            <a:r>
              <a:rPr lang="en-US" dirty="0" smtClean="0"/>
              <a:t>(small distance/diameter)</a:t>
            </a:r>
          </a:p>
          <a:p>
            <a:r>
              <a:rPr lang="en-US" dirty="0" smtClean="0"/>
              <a:t>Robustness (high connectivity)</a:t>
            </a:r>
          </a:p>
          <a:p>
            <a:pPr>
              <a:buNone/>
            </a:pPr>
            <a:endParaRPr lang="en-US" dirty="0" smtClean="0"/>
          </a:p>
          <a:p>
            <a:pPr>
              <a:buNone/>
            </a:pPr>
            <a:r>
              <a:rPr lang="en-US" dirty="0" smtClean="0"/>
              <a:t>Clique model is ideal with respect to all these properties, however, it is overly restrictive</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Relaxing familiarity: k-</a:t>
            </a:r>
            <a:r>
              <a:rPr lang="en-US" dirty="0" err="1" smtClean="0"/>
              <a:t>plex</a:t>
            </a:r>
            <a:endParaRPr lang="en-US" dirty="0"/>
          </a:p>
        </p:txBody>
      </p:sp>
      <p:sp>
        <p:nvSpPr>
          <p:cNvPr id="3" name="Content Placeholder 2"/>
          <p:cNvSpPr>
            <a:spLocks noGrp="1"/>
          </p:cNvSpPr>
          <p:nvPr>
            <p:ph idx="1"/>
          </p:nvPr>
        </p:nvSpPr>
        <p:spPr/>
        <p:txBody>
          <a:bodyPr/>
          <a:lstStyle/>
          <a:p>
            <a:r>
              <a:rPr lang="en-US" dirty="0" smtClean="0"/>
              <a:t>A subset of vertices C is called a </a:t>
            </a:r>
            <a:r>
              <a:rPr lang="en-US" dirty="0" smtClean="0">
                <a:solidFill>
                  <a:schemeClr val="tx2"/>
                </a:solidFill>
              </a:rPr>
              <a:t>k-</a:t>
            </a:r>
            <a:r>
              <a:rPr lang="en-US" dirty="0" err="1" smtClean="0">
                <a:solidFill>
                  <a:schemeClr val="tx2"/>
                </a:solidFill>
              </a:rPr>
              <a:t>plex</a:t>
            </a:r>
            <a:r>
              <a:rPr lang="en-US" dirty="0" smtClean="0"/>
              <a:t> if each vertex in C has at most k non-neighbors in C</a:t>
            </a:r>
          </a:p>
          <a:p>
            <a:r>
              <a:rPr lang="en-US" dirty="0" smtClean="0"/>
              <a:t>A 1-plex is a clique</a:t>
            </a:r>
            <a:endParaRPr lang="en-US" dirty="0"/>
          </a:p>
        </p:txBody>
      </p:sp>
      <p:grpSp>
        <p:nvGrpSpPr>
          <p:cNvPr id="28" name="Group 27"/>
          <p:cNvGrpSpPr/>
          <p:nvPr/>
        </p:nvGrpSpPr>
        <p:grpSpPr>
          <a:xfrm>
            <a:off x="1295400" y="3314700"/>
            <a:ext cx="1645920" cy="1485900"/>
            <a:chOff x="2057400" y="609600"/>
            <a:chExt cx="5486400" cy="4953000"/>
          </a:xfrm>
        </p:grpSpPr>
        <p:sp>
          <p:nvSpPr>
            <p:cNvPr id="4" name="Oval 3"/>
            <p:cNvSpPr/>
            <p:nvPr/>
          </p:nvSpPr>
          <p:spPr>
            <a:xfrm>
              <a:off x="7239000" y="28194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00600" y="52578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44958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95600" y="12192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00" y="6096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53200" y="12954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05600" y="43434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28194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5"/>
              <a:endCxn id="5" idx="2"/>
            </p:cNvCxnSpPr>
            <p:nvPr/>
          </p:nvCxnSpPr>
          <p:spPr>
            <a:xfrm rot="16200000" flipH="1">
              <a:off x="3574863" y="4184462"/>
              <a:ext cx="654237" cy="1797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7"/>
              <a:endCxn id="8" idx="2"/>
            </p:cNvCxnSpPr>
            <p:nvPr/>
          </p:nvCxnSpPr>
          <p:spPr>
            <a:xfrm rot="5400000" flipH="1" flipV="1">
              <a:off x="3612963" y="304801"/>
              <a:ext cx="501837" cy="1416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0"/>
              <a:endCxn id="7" idx="3"/>
            </p:cNvCxnSpPr>
            <p:nvPr/>
          </p:nvCxnSpPr>
          <p:spPr>
            <a:xfrm rot="5400000" flipH="1" flipV="1">
              <a:off x="1905000" y="1784164"/>
              <a:ext cx="1340037" cy="7304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6"/>
              <a:endCxn id="9" idx="1"/>
            </p:cNvCxnSpPr>
            <p:nvPr/>
          </p:nvCxnSpPr>
          <p:spPr>
            <a:xfrm>
              <a:off x="4876800" y="762000"/>
              <a:ext cx="17210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1"/>
              <a:endCxn id="11" idx="4"/>
            </p:cNvCxnSpPr>
            <p:nvPr/>
          </p:nvCxnSpPr>
          <p:spPr>
            <a:xfrm rot="16200000" flipV="1">
              <a:off x="1790701" y="3543300"/>
              <a:ext cx="14162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6"/>
              <a:endCxn id="10" idx="3"/>
            </p:cNvCxnSpPr>
            <p:nvPr/>
          </p:nvCxnSpPr>
          <p:spPr>
            <a:xfrm flipV="1">
              <a:off x="5105400" y="4603563"/>
              <a:ext cx="1644837" cy="806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0"/>
              <a:endCxn id="9" idx="5"/>
            </p:cNvCxnSpPr>
            <p:nvPr/>
          </p:nvCxnSpPr>
          <p:spPr>
            <a:xfrm rot="16200000" flipV="1">
              <a:off x="6470464" y="1898463"/>
              <a:ext cx="12638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4"/>
              <a:endCxn id="10" idx="7"/>
            </p:cNvCxnSpPr>
            <p:nvPr/>
          </p:nvCxnSpPr>
          <p:spPr>
            <a:xfrm rot="5400000">
              <a:off x="6546664" y="3543300"/>
              <a:ext cx="1263837" cy="425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5"/>
              <a:endCxn id="10" idx="0"/>
            </p:cNvCxnSpPr>
            <p:nvPr/>
          </p:nvCxnSpPr>
          <p:spPr>
            <a:xfrm rot="16200000" flipH="1">
              <a:off x="4108263" y="1593662"/>
              <a:ext cx="3473637" cy="20258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3"/>
              <a:endCxn id="6" idx="7"/>
            </p:cNvCxnSpPr>
            <p:nvPr/>
          </p:nvCxnSpPr>
          <p:spPr>
            <a:xfrm rot="5400000">
              <a:off x="1974663" y="1898463"/>
              <a:ext cx="3670674" cy="161327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4"/>
              <a:endCxn id="5" idx="7"/>
            </p:cNvCxnSpPr>
            <p:nvPr/>
          </p:nvCxnSpPr>
          <p:spPr>
            <a:xfrm rot="5400000">
              <a:off x="4032064" y="2628900"/>
              <a:ext cx="3702237" cy="16448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1" idx="6"/>
            </p:cNvCxnSpPr>
            <p:nvPr/>
          </p:nvCxnSpPr>
          <p:spPr>
            <a:xfrm rot="10800000" flipV="1">
              <a:off x="2362200" y="1447800"/>
              <a:ext cx="4191000" cy="1524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3"/>
              <a:endCxn id="6" idx="6"/>
            </p:cNvCxnSpPr>
            <p:nvPr/>
          </p:nvCxnSpPr>
          <p:spPr>
            <a:xfrm rot="5400000">
              <a:off x="4381501" y="1746063"/>
              <a:ext cx="1568637" cy="4235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1"/>
              <a:endCxn id="7" idx="6"/>
            </p:cNvCxnSpPr>
            <p:nvPr/>
          </p:nvCxnSpPr>
          <p:spPr>
            <a:xfrm rot="16200000" flipV="1">
              <a:off x="4495801" y="76200"/>
              <a:ext cx="1492437" cy="4083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2"/>
              <a:endCxn id="11" idx="5"/>
            </p:cNvCxnSpPr>
            <p:nvPr/>
          </p:nvCxnSpPr>
          <p:spPr>
            <a:xfrm rot="10800000">
              <a:off x="2317564" y="3079564"/>
              <a:ext cx="4388037" cy="1416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4"/>
              <a:endCxn id="5" idx="1"/>
            </p:cNvCxnSpPr>
            <p:nvPr/>
          </p:nvCxnSpPr>
          <p:spPr>
            <a:xfrm rot="16200000" flipH="1">
              <a:off x="2057400" y="2514599"/>
              <a:ext cx="3778437" cy="1797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676400" y="4800600"/>
            <a:ext cx="2133600" cy="369332"/>
          </a:xfrm>
          <a:prstGeom prst="rect">
            <a:avLst/>
          </a:prstGeom>
          <a:noFill/>
        </p:spPr>
        <p:txBody>
          <a:bodyPr wrap="square" rtlCol="0">
            <a:spAutoFit/>
          </a:bodyPr>
          <a:lstStyle/>
          <a:p>
            <a:r>
              <a:rPr lang="en-US" dirty="0" smtClean="0"/>
              <a:t>1-plex</a:t>
            </a:r>
            <a:endParaRPr lang="en-US" dirty="0"/>
          </a:p>
        </p:txBody>
      </p:sp>
      <p:grpSp>
        <p:nvGrpSpPr>
          <p:cNvPr id="30" name="Group 29"/>
          <p:cNvGrpSpPr/>
          <p:nvPr/>
        </p:nvGrpSpPr>
        <p:grpSpPr>
          <a:xfrm>
            <a:off x="3581400" y="3352800"/>
            <a:ext cx="1645920" cy="1485900"/>
            <a:chOff x="2057400" y="609600"/>
            <a:chExt cx="5486400" cy="4953000"/>
          </a:xfrm>
        </p:grpSpPr>
        <p:sp>
          <p:nvSpPr>
            <p:cNvPr id="31" name="Oval 30"/>
            <p:cNvSpPr/>
            <p:nvPr/>
          </p:nvSpPr>
          <p:spPr>
            <a:xfrm>
              <a:off x="7239000" y="28194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52578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43200" y="44958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895600" y="12192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572000" y="6096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53200" y="12954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705600" y="43434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57400" y="28194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3" idx="5"/>
              <a:endCxn id="32" idx="2"/>
            </p:cNvCxnSpPr>
            <p:nvPr/>
          </p:nvCxnSpPr>
          <p:spPr>
            <a:xfrm rot="16200000" flipH="1">
              <a:off x="3574863" y="4184462"/>
              <a:ext cx="654237" cy="1797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4" idx="7"/>
              <a:endCxn id="35" idx="2"/>
            </p:cNvCxnSpPr>
            <p:nvPr/>
          </p:nvCxnSpPr>
          <p:spPr>
            <a:xfrm rot="5400000" flipH="1" flipV="1">
              <a:off x="3612963" y="304801"/>
              <a:ext cx="501837" cy="1416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8" idx="0"/>
              <a:endCxn id="34" idx="3"/>
            </p:cNvCxnSpPr>
            <p:nvPr/>
          </p:nvCxnSpPr>
          <p:spPr>
            <a:xfrm rot="5400000" flipH="1" flipV="1">
              <a:off x="1905000" y="1784164"/>
              <a:ext cx="1340037" cy="7304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6"/>
              <a:endCxn id="36" idx="1"/>
            </p:cNvCxnSpPr>
            <p:nvPr/>
          </p:nvCxnSpPr>
          <p:spPr>
            <a:xfrm>
              <a:off x="4876800" y="762000"/>
              <a:ext cx="17210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1"/>
              <a:endCxn id="38" idx="4"/>
            </p:cNvCxnSpPr>
            <p:nvPr/>
          </p:nvCxnSpPr>
          <p:spPr>
            <a:xfrm rot="16200000" flipV="1">
              <a:off x="1790701" y="3543300"/>
              <a:ext cx="14162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2" idx="6"/>
              <a:endCxn id="37" idx="3"/>
            </p:cNvCxnSpPr>
            <p:nvPr/>
          </p:nvCxnSpPr>
          <p:spPr>
            <a:xfrm flipV="1">
              <a:off x="5105400" y="4603563"/>
              <a:ext cx="1644837" cy="806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1" idx="0"/>
              <a:endCxn id="36" idx="5"/>
            </p:cNvCxnSpPr>
            <p:nvPr/>
          </p:nvCxnSpPr>
          <p:spPr>
            <a:xfrm rot="16200000" flipV="1">
              <a:off x="6470464" y="1898463"/>
              <a:ext cx="12638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1" idx="4"/>
              <a:endCxn id="37" idx="7"/>
            </p:cNvCxnSpPr>
            <p:nvPr/>
          </p:nvCxnSpPr>
          <p:spPr>
            <a:xfrm rot="5400000">
              <a:off x="6546664" y="3543300"/>
              <a:ext cx="1263837" cy="425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5"/>
              <a:endCxn id="37" idx="0"/>
            </p:cNvCxnSpPr>
            <p:nvPr/>
          </p:nvCxnSpPr>
          <p:spPr>
            <a:xfrm rot="16200000" flipH="1">
              <a:off x="4108263" y="1593662"/>
              <a:ext cx="3473637" cy="20258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5" idx="3"/>
              <a:endCxn id="33" idx="7"/>
            </p:cNvCxnSpPr>
            <p:nvPr/>
          </p:nvCxnSpPr>
          <p:spPr>
            <a:xfrm rot="5400000">
              <a:off x="1974663" y="1898463"/>
              <a:ext cx="3670674" cy="161327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6" idx="4"/>
              <a:endCxn id="32" idx="7"/>
            </p:cNvCxnSpPr>
            <p:nvPr/>
          </p:nvCxnSpPr>
          <p:spPr>
            <a:xfrm rot="5400000">
              <a:off x="4032064" y="2628900"/>
              <a:ext cx="3702237" cy="16448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6" idx="2"/>
              <a:endCxn id="38" idx="6"/>
            </p:cNvCxnSpPr>
            <p:nvPr/>
          </p:nvCxnSpPr>
          <p:spPr>
            <a:xfrm rot="10800000" flipV="1">
              <a:off x="2362200" y="1447800"/>
              <a:ext cx="4191000" cy="1524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 idx="3"/>
              <a:endCxn id="33" idx="6"/>
            </p:cNvCxnSpPr>
            <p:nvPr/>
          </p:nvCxnSpPr>
          <p:spPr>
            <a:xfrm rot="5400000">
              <a:off x="4381501" y="1746063"/>
              <a:ext cx="1568637" cy="4235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1" idx="1"/>
              <a:endCxn id="34" idx="6"/>
            </p:cNvCxnSpPr>
            <p:nvPr/>
          </p:nvCxnSpPr>
          <p:spPr>
            <a:xfrm rot="16200000" flipV="1">
              <a:off x="4495801" y="76200"/>
              <a:ext cx="1492437" cy="4083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7" idx="2"/>
              <a:endCxn id="38" idx="5"/>
            </p:cNvCxnSpPr>
            <p:nvPr/>
          </p:nvCxnSpPr>
          <p:spPr>
            <a:xfrm rot="10800000">
              <a:off x="2317564" y="3079564"/>
              <a:ext cx="4388037" cy="1416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4" idx="4"/>
              <a:endCxn id="32" idx="1"/>
            </p:cNvCxnSpPr>
            <p:nvPr/>
          </p:nvCxnSpPr>
          <p:spPr>
            <a:xfrm rot="16200000" flipH="1">
              <a:off x="2057400" y="2514599"/>
              <a:ext cx="3778437" cy="1797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050280" y="3352800"/>
            <a:ext cx="1645920" cy="1485900"/>
            <a:chOff x="2057400" y="609600"/>
            <a:chExt cx="5486400" cy="4953000"/>
          </a:xfrm>
        </p:grpSpPr>
        <p:sp>
          <p:nvSpPr>
            <p:cNvPr id="56" name="Oval 55"/>
            <p:cNvSpPr/>
            <p:nvPr/>
          </p:nvSpPr>
          <p:spPr>
            <a:xfrm>
              <a:off x="7239000" y="28194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00600" y="52578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743200" y="4495800"/>
              <a:ext cx="304800"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95600" y="12192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572000" y="6096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53200" y="12954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705600" y="43434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057400" y="2819400"/>
              <a:ext cx="304800" cy="304800"/>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58" idx="5"/>
              <a:endCxn id="57" idx="2"/>
            </p:cNvCxnSpPr>
            <p:nvPr/>
          </p:nvCxnSpPr>
          <p:spPr>
            <a:xfrm rot="16200000" flipH="1">
              <a:off x="3574863" y="4184462"/>
              <a:ext cx="654237" cy="1797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9" idx="7"/>
              <a:endCxn id="60" idx="2"/>
            </p:cNvCxnSpPr>
            <p:nvPr/>
          </p:nvCxnSpPr>
          <p:spPr>
            <a:xfrm rot="5400000" flipH="1" flipV="1">
              <a:off x="3612963" y="304801"/>
              <a:ext cx="501837" cy="1416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3" idx="0"/>
              <a:endCxn id="59" idx="3"/>
            </p:cNvCxnSpPr>
            <p:nvPr/>
          </p:nvCxnSpPr>
          <p:spPr>
            <a:xfrm rot="5400000" flipH="1" flipV="1">
              <a:off x="1905000" y="1784164"/>
              <a:ext cx="1340037" cy="7304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0" idx="6"/>
              <a:endCxn id="61" idx="1"/>
            </p:cNvCxnSpPr>
            <p:nvPr/>
          </p:nvCxnSpPr>
          <p:spPr>
            <a:xfrm>
              <a:off x="4876800" y="762000"/>
              <a:ext cx="17210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8" idx="1"/>
              <a:endCxn id="63" idx="4"/>
            </p:cNvCxnSpPr>
            <p:nvPr/>
          </p:nvCxnSpPr>
          <p:spPr>
            <a:xfrm rot="16200000" flipV="1">
              <a:off x="1790701" y="3543300"/>
              <a:ext cx="14162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7" idx="6"/>
              <a:endCxn id="62" idx="3"/>
            </p:cNvCxnSpPr>
            <p:nvPr/>
          </p:nvCxnSpPr>
          <p:spPr>
            <a:xfrm flipV="1">
              <a:off x="5105400" y="4603563"/>
              <a:ext cx="1644837" cy="806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6" idx="0"/>
              <a:endCxn id="61" idx="5"/>
            </p:cNvCxnSpPr>
            <p:nvPr/>
          </p:nvCxnSpPr>
          <p:spPr>
            <a:xfrm rot="16200000" flipV="1">
              <a:off x="6470464" y="1898463"/>
              <a:ext cx="1263837" cy="5780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6" idx="4"/>
              <a:endCxn id="62" idx="7"/>
            </p:cNvCxnSpPr>
            <p:nvPr/>
          </p:nvCxnSpPr>
          <p:spPr>
            <a:xfrm rot="5400000">
              <a:off x="6546664" y="3543300"/>
              <a:ext cx="1263837" cy="425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0" idx="5"/>
              <a:endCxn id="62" idx="0"/>
            </p:cNvCxnSpPr>
            <p:nvPr/>
          </p:nvCxnSpPr>
          <p:spPr>
            <a:xfrm rot="16200000" flipH="1">
              <a:off x="4108263" y="1593662"/>
              <a:ext cx="3473637" cy="20258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0" idx="3"/>
              <a:endCxn id="58" idx="7"/>
            </p:cNvCxnSpPr>
            <p:nvPr/>
          </p:nvCxnSpPr>
          <p:spPr>
            <a:xfrm rot="5400000">
              <a:off x="1974663" y="1898463"/>
              <a:ext cx="3670674" cy="161327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1" idx="4"/>
              <a:endCxn id="57" idx="7"/>
            </p:cNvCxnSpPr>
            <p:nvPr/>
          </p:nvCxnSpPr>
          <p:spPr>
            <a:xfrm rot="5400000">
              <a:off x="4032064" y="2628900"/>
              <a:ext cx="3702237" cy="16448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1" idx="2"/>
              <a:endCxn id="63" idx="6"/>
            </p:cNvCxnSpPr>
            <p:nvPr/>
          </p:nvCxnSpPr>
          <p:spPr>
            <a:xfrm rot="10800000" flipV="1">
              <a:off x="2362200" y="1447800"/>
              <a:ext cx="4191000" cy="1524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6" idx="3"/>
              <a:endCxn id="58" idx="6"/>
            </p:cNvCxnSpPr>
            <p:nvPr/>
          </p:nvCxnSpPr>
          <p:spPr>
            <a:xfrm rot="5400000">
              <a:off x="4381501" y="1746063"/>
              <a:ext cx="1568637" cy="42356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6" idx="1"/>
              <a:endCxn id="59" idx="6"/>
            </p:cNvCxnSpPr>
            <p:nvPr/>
          </p:nvCxnSpPr>
          <p:spPr>
            <a:xfrm rot="16200000" flipV="1">
              <a:off x="4495801" y="76200"/>
              <a:ext cx="1492437" cy="4083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2" idx="2"/>
              <a:endCxn id="63" idx="5"/>
            </p:cNvCxnSpPr>
            <p:nvPr/>
          </p:nvCxnSpPr>
          <p:spPr>
            <a:xfrm rot="10800000">
              <a:off x="2317564" y="3079564"/>
              <a:ext cx="4388037" cy="1416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9" idx="4"/>
              <a:endCxn id="57" idx="1"/>
            </p:cNvCxnSpPr>
            <p:nvPr/>
          </p:nvCxnSpPr>
          <p:spPr>
            <a:xfrm rot="16200000" flipH="1">
              <a:off x="2057400" y="2514599"/>
              <a:ext cx="3778437" cy="1797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4038600" y="4812268"/>
            <a:ext cx="2133600" cy="369332"/>
          </a:xfrm>
          <a:prstGeom prst="rect">
            <a:avLst/>
          </a:prstGeom>
          <a:noFill/>
        </p:spPr>
        <p:txBody>
          <a:bodyPr wrap="square" rtlCol="0">
            <a:spAutoFit/>
          </a:bodyPr>
          <a:lstStyle/>
          <a:p>
            <a:r>
              <a:rPr lang="en-US" dirty="0"/>
              <a:t>2</a:t>
            </a:r>
            <a:r>
              <a:rPr lang="en-US" dirty="0" smtClean="0"/>
              <a:t>-plex</a:t>
            </a:r>
            <a:endParaRPr lang="en-US" dirty="0"/>
          </a:p>
        </p:txBody>
      </p:sp>
      <p:sp>
        <p:nvSpPr>
          <p:cNvPr id="81" name="TextBox 80"/>
          <p:cNvSpPr txBox="1"/>
          <p:nvPr/>
        </p:nvSpPr>
        <p:spPr>
          <a:xfrm>
            <a:off x="6553200" y="4800600"/>
            <a:ext cx="2133600" cy="369332"/>
          </a:xfrm>
          <a:prstGeom prst="rect">
            <a:avLst/>
          </a:prstGeom>
          <a:noFill/>
        </p:spPr>
        <p:txBody>
          <a:bodyPr wrap="square" rtlCol="0">
            <a:spAutoFit/>
          </a:bodyPr>
          <a:lstStyle/>
          <a:p>
            <a:r>
              <a:rPr lang="en-US" dirty="0" smtClean="0"/>
              <a:t>3-plex</a:t>
            </a:r>
            <a:endParaRPr lang="en-US" dirty="0"/>
          </a:p>
        </p:txBody>
      </p:sp>
      <p:sp>
        <p:nvSpPr>
          <p:cNvPr id="82" name="TextBox 81"/>
          <p:cNvSpPr txBox="1"/>
          <p:nvPr/>
        </p:nvSpPr>
        <p:spPr>
          <a:xfrm>
            <a:off x="914400" y="5269468"/>
            <a:ext cx="7696200"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smtClean="0"/>
              <a:t>B. </a:t>
            </a:r>
            <a:r>
              <a:rPr lang="en-US" sz="2400" i="1" dirty="0" err="1" smtClean="0"/>
              <a:t>Balasundaram</a:t>
            </a:r>
            <a:r>
              <a:rPr lang="en-US" sz="2400" i="1" dirty="0" smtClean="0"/>
              <a:t>, S. </a:t>
            </a:r>
            <a:r>
              <a:rPr lang="en-US" sz="2400" i="1" dirty="0" err="1" smtClean="0"/>
              <a:t>Butenko</a:t>
            </a:r>
            <a:r>
              <a:rPr lang="en-US" sz="2400" i="1" dirty="0" smtClean="0"/>
              <a:t> and I. Hicks. Clique relaxation models in social network analysis: the maximum k-</a:t>
            </a:r>
            <a:r>
              <a:rPr lang="en-US" sz="2400" i="1" dirty="0" err="1" smtClean="0"/>
              <a:t>plex</a:t>
            </a:r>
            <a:r>
              <a:rPr lang="en-US" sz="2400" i="1" dirty="0" smtClean="0"/>
              <a:t> problem. Operations Research, to appear.  </a:t>
            </a:r>
            <a:endParaRPr lang="en-US" sz="2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Relaxing </a:t>
            </a:r>
            <a:r>
              <a:rPr lang="en-US" dirty="0" err="1" smtClean="0"/>
              <a:t>reachability</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smtClean="0">
                <a:solidFill>
                  <a:schemeClr val="tx2"/>
                </a:solidFill>
              </a:rPr>
              <a:t>k-clique</a:t>
            </a:r>
            <a:r>
              <a:rPr lang="en-US" dirty="0" smtClean="0"/>
              <a:t> is a subset of subset of vertices C such that the </a:t>
            </a:r>
            <a:r>
              <a:rPr lang="en-US" dirty="0" err="1" smtClean="0"/>
              <a:t>pairwise</a:t>
            </a:r>
            <a:r>
              <a:rPr lang="en-US" dirty="0" smtClean="0"/>
              <a:t> distance in G between any two vertices from C is at most k</a:t>
            </a:r>
          </a:p>
          <a:p>
            <a:r>
              <a:rPr lang="en-US" dirty="0" smtClean="0"/>
              <a:t>A </a:t>
            </a:r>
            <a:r>
              <a:rPr lang="en-US" dirty="0" smtClean="0">
                <a:solidFill>
                  <a:schemeClr val="tx2"/>
                </a:solidFill>
              </a:rPr>
              <a:t>k-club </a:t>
            </a:r>
            <a:r>
              <a:rPr lang="en-US" dirty="0" smtClean="0"/>
              <a:t>is a subset of vertices D that indices a </a:t>
            </a:r>
            <a:r>
              <a:rPr lang="en-US" dirty="0" err="1" smtClean="0"/>
              <a:t>subgraph</a:t>
            </a:r>
            <a:r>
              <a:rPr lang="en-US" dirty="0" smtClean="0"/>
              <a:t> of diameter at most k</a:t>
            </a:r>
          </a:p>
          <a:p>
            <a:r>
              <a:rPr lang="en-US" dirty="0" smtClean="0"/>
              <a:t>1-clique and 1-club correspond to clique</a:t>
            </a:r>
          </a:p>
          <a:p>
            <a:r>
              <a:rPr lang="en-US" dirty="0" smtClean="0"/>
              <a:t>A k-club is always a k-clique, but the opposite may not be true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2-club that is not a 2-clique</a:t>
            </a:r>
            <a:endParaRPr lang="en-US" dirty="0"/>
          </a:p>
        </p:txBody>
      </p:sp>
      <p:sp>
        <p:nvSpPr>
          <p:cNvPr id="7" name="Content Placeholder 6"/>
          <p:cNvSpPr>
            <a:spLocks noGrp="1"/>
          </p:cNvSpPr>
          <p:nvPr>
            <p:ph idx="1"/>
          </p:nvPr>
        </p:nvSpPr>
        <p:spPr/>
        <p:txBody>
          <a:bodyPr/>
          <a:lstStyle/>
          <a:p>
            <a:endParaRPr lang="en-US" dirty="0" smtClean="0"/>
          </a:p>
          <a:p>
            <a:endParaRPr lang="en-US" dirty="0"/>
          </a:p>
          <a:p>
            <a:endParaRPr lang="en-US" dirty="0" smtClean="0"/>
          </a:p>
          <a:p>
            <a:pPr>
              <a:buNone/>
            </a:pPr>
            <a:endParaRPr lang="en-US" dirty="0" smtClean="0"/>
          </a:p>
          <a:p>
            <a:r>
              <a:rPr lang="en-US" dirty="0" smtClean="0"/>
              <a:t>C</a:t>
            </a:r>
            <a:r>
              <a:rPr lang="en-US" dirty="0"/>
              <a:t>={1,2,3,4} is a 2-clique, but not a 2-club</a:t>
            </a:r>
          </a:p>
          <a:p>
            <a:pPr>
              <a:buNone/>
            </a:pPr>
            <a:endParaRPr lang="en-US" dirty="0" smtClean="0"/>
          </a:p>
          <a:p>
            <a:endParaRPr lang="en-US" dirty="0"/>
          </a:p>
        </p:txBody>
      </p:sp>
      <p:pic>
        <p:nvPicPr>
          <p:cNvPr id="8" name="Content Placeholder 3" descr="C5w4.jpg"/>
          <p:cNvPicPr>
            <a:picLocks noChangeAspect="1"/>
          </p:cNvPicPr>
          <p:nvPr/>
        </p:nvPicPr>
        <p:blipFill>
          <a:blip r:embed="rId2" cstate="print"/>
          <a:stretch>
            <a:fillRect/>
          </a:stretch>
        </p:blipFill>
        <p:spPr>
          <a:xfrm>
            <a:off x="3495294" y="1600200"/>
            <a:ext cx="2153412" cy="2167128"/>
          </a:xfrm>
          <a:prstGeom prst="rect">
            <a:avLst/>
          </a:prstGeom>
        </p:spPr>
      </p:pic>
      <p:sp>
        <p:nvSpPr>
          <p:cNvPr id="9" name="TextBox 8"/>
          <p:cNvSpPr txBox="1"/>
          <p:nvPr/>
        </p:nvSpPr>
        <p:spPr>
          <a:xfrm>
            <a:off x="914400" y="5029200"/>
            <a:ext cx="7696200"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smtClean="0"/>
              <a:t>B. </a:t>
            </a:r>
            <a:r>
              <a:rPr lang="en-US" sz="2400" i="1" dirty="0" err="1" smtClean="0"/>
              <a:t>Balasundaram</a:t>
            </a:r>
            <a:r>
              <a:rPr lang="en-US" sz="2400" i="1" dirty="0" smtClean="0"/>
              <a:t>, S. </a:t>
            </a:r>
            <a:r>
              <a:rPr lang="en-US" sz="2400" i="1" dirty="0" err="1" smtClean="0"/>
              <a:t>Butenko</a:t>
            </a:r>
            <a:r>
              <a:rPr lang="en-US" sz="2400" i="1" dirty="0" smtClean="0"/>
              <a:t>, and S. </a:t>
            </a:r>
            <a:r>
              <a:rPr lang="en-US" sz="2400" i="1" dirty="0" err="1" smtClean="0"/>
              <a:t>Trukhanov</a:t>
            </a:r>
            <a:r>
              <a:rPr lang="en-US" sz="2400" i="1" dirty="0" smtClean="0"/>
              <a:t>. Novel approaches for analyzing biological networks.  Journal of Combinatorial Optimization, 10: 23-39, 2005. </a:t>
            </a:r>
            <a:endParaRPr lang="en-US" sz="24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Mathematical Formulations</a:t>
            </a:r>
            <a:endParaRPr lang="en-US" dirty="0"/>
          </a:p>
        </p:txBody>
      </p:sp>
      <p:sp>
        <p:nvSpPr>
          <p:cNvPr id="3" name="Content Placeholder 2"/>
          <p:cNvSpPr>
            <a:spLocks noGrp="1"/>
          </p:cNvSpPr>
          <p:nvPr>
            <p:ph sz="quarter" idx="1"/>
          </p:nvPr>
        </p:nvSpPr>
        <p:spPr/>
        <p:txBody>
          <a:bodyPr/>
          <a:lstStyle/>
          <a:p>
            <a:pPr algn="just"/>
            <a:r>
              <a:rPr lang="en-US" dirty="0" smtClean="0"/>
              <a:t>The maximum clique problem can be formulated in several ways either as an </a:t>
            </a:r>
            <a:r>
              <a:rPr lang="en-US" i="1" dirty="0" smtClean="0"/>
              <a:t>integer programming </a:t>
            </a:r>
            <a:r>
              <a:rPr lang="en-US" dirty="0" smtClean="0"/>
              <a:t>problem or as a </a:t>
            </a:r>
            <a:r>
              <a:rPr lang="en-US" i="1" dirty="0" smtClean="0"/>
              <a:t>continuous global optimization </a:t>
            </a:r>
            <a:r>
              <a:rPr lang="en-US" dirty="0" smtClean="0"/>
              <a:t>problem.</a:t>
            </a:r>
          </a:p>
          <a:p>
            <a:pPr algn="just"/>
            <a:r>
              <a:rPr lang="en-US" dirty="0" smtClean="0"/>
              <a:t>The simplest formulation is the following </a:t>
            </a:r>
            <a:r>
              <a:rPr lang="en-US" b="1" i="1" dirty="0" smtClean="0"/>
              <a:t>edge formulation</a:t>
            </a:r>
            <a:r>
              <a:rPr lang="en-US" dirty="0" smtClean="0"/>
              <a:t>:</a:t>
            </a:r>
          </a:p>
          <a:p>
            <a:pPr algn="just"/>
            <a:endParaRPr lang="en-US" dirty="0" smtClean="0"/>
          </a:p>
          <a:p>
            <a:pPr algn="just"/>
            <a:endParaRPr lang="en-US" dirty="0" smtClean="0"/>
          </a:p>
          <a:p>
            <a:pPr algn="just"/>
            <a:endParaRPr lang="en-US" dirty="0"/>
          </a:p>
        </p:txBody>
      </p:sp>
      <p:graphicFrame>
        <p:nvGraphicFramePr>
          <p:cNvPr id="19459" name="Object 3"/>
          <p:cNvGraphicFramePr>
            <a:graphicFrameLocks noChangeAspect="1"/>
          </p:cNvGraphicFramePr>
          <p:nvPr/>
        </p:nvGraphicFramePr>
        <p:xfrm>
          <a:off x="3128962" y="4343400"/>
          <a:ext cx="2662238" cy="1530350"/>
        </p:xfrm>
        <a:graphic>
          <a:graphicData uri="http://schemas.openxmlformats.org/presentationml/2006/ole">
            <p:oleObj spid="_x0000_s19459" name="Equation" r:id="rId4" imgW="1612800" imgH="9270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IP Formulations</a:t>
            </a:r>
            <a:endParaRPr lang="en-US" dirty="0"/>
          </a:p>
        </p:txBody>
      </p:sp>
      <p:sp>
        <p:nvSpPr>
          <p:cNvPr id="3" name="Content Placeholder 2"/>
          <p:cNvSpPr>
            <a:spLocks noGrp="1"/>
          </p:cNvSpPr>
          <p:nvPr>
            <p:ph sz="quarter" idx="1"/>
          </p:nvPr>
        </p:nvSpPr>
        <p:spPr/>
        <p:txBody>
          <a:bodyPr/>
          <a:lstStyle/>
          <a:p>
            <a:pPr algn="just"/>
            <a:r>
              <a:rPr lang="en-US" dirty="0" err="1" smtClean="0"/>
              <a:t>Nemhauser</a:t>
            </a:r>
            <a:r>
              <a:rPr lang="en-US" dirty="0" smtClean="0"/>
              <a:t> and Trotter proved that if a variable     	has integer value 1 in the linear relaxation of the above problem, then        in at least one optimal solution. </a:t>
            </a:r>
          </a:p>
          <a:p>
            <a:pPr algn="just"/>
            <a:r>
              <a:rPr lang="en-US" dirty="0" smtClean="0"/>
              <a:t>This suggests an implicit enumeration algorithm via solving its linear relaxation problem.</a:t>
            </a:r>
          </a:p>
          <a:p>
            <a:pPr algn="just"/>
            <a:r>
              <a:rPr lang="en-US" dirty="0" smtClean="0"/>
              <a:t>However in most cases, a few variables have integer values which restricts the use of this method.</a:t>
            </a:r>
            <a:endParaRPr lang="en-US" dirty="0"/>
          </a:p>
        </p:txBody>
      </p:sp>
      <p:graphicFrame>
        <p:nvGraphicFramePr>
          <p:cNvPr id="6" name="Object 5"/>
          <p:cNvGraphicFramePr>
            <a:graphicFrameLocks noChangeAspect="1"/>
          </p:cNvGraphicFramePr>
          <p:nvPr/>
        </p:nvGraphicFramePr>
        <p:xfrm>
          <a:off x="1066800" y="2019300"/>
          <a:ext cx="381000" cy="571500"/>
        </p:xfrm>
        <a:graphic>
          <a:graphicData uri="http://schemas.openxmlformats.org/presentationml/2006/ole">
            <p:oleObj spid="_x0000_s15364" name="Equation" r:id="rId4" imgW="152280" imgH="228600" progId="Equation.3">
              <p:embed/>
            </p:oleObj>
          </a:graphicData>
        </a:graphic>
      </p:graphicFrame>
      <p:graphicFrame>
        <p:nvGraphicFramePr>
          <p:cNvPr id="7" name="Object 6"/>
          <p:cNvGraphicFramePr>
            <a:graphicFrameLocks noChangeAspect="1"/>
          </p:cNvGraphicFramePr>
          <p:nvPr/>
        </p:nvGraphicFramePr>
        <p:xfrm>
          <a:off x="5105400" y="2476500"/>
          <a:ext cx="828675" cy="571500"/>
        </p:xfrm>
        <a:graphic>
          <a:graphicData uri="http://schemas.openxmlformats.org/presentationml/2006/ole">
            <p:oleObj spid="_x0000_s15365" name="Equation" r:id="rId5" imgW="342720" imgH="2286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IP Formulations (cont.)</a:t>
            </a:r>
            <a:endParaRPr lang="en-US" dirty="0"/>
          </a:p>
        </p:txBody>
      </p:sp>
      <p:sp>
        <p:nvSpPr>
          <p:cNvPr id="3" name="Content Placeholder 2"/>
          <p:cNvSpPr>
            <a:spLocks noGrp="1"/>
          </p:cNvSpPr>
          <p:nvPr>
            <p:ph sz="quarter" idx="1"/>
          </p:nvPr>
        </p:nvSpPr>
        <p:spPr/>
        <p:txBody>
          <a:bodyPr/>
          <a:lstStyle/>
          <a:p>
            <a:pPr algn="just"/>
            <a:r>
              <a:rPr lang="en-US" dirty="0" smtClean="0"/>
              <a:t>Let     be the set of all maximal independent sets of G.</a:t>
            </a:r>
          </a:p>
          <a:p>
            <a:pPr algn="just"/>
            <a:r>
              <a:rPr lang="en-US" dirty="0" smtClean="0"/>
              <a:t>The following formulation is an alternative formulation for MWCP:</a:t>
            </a:r>
          </a:p>
          <a:p>
            <a:pPr algn="just"/>
            <a:endParaRPr lang="en-US" dirty="0"/>
          </a:p>
        </p:txBody>
      </p:sp>
      <p:graphicFrame>
        <p:nvGraphicFramePr>
          <p:cNvPr id="4" name="Object 3"/>
          <p:cNvGraphicFramePr>
            <a:graphicFrameLocks noChangeAspect="1"/>
          </p:cNvGraphicFramePr>
          <p:nvPr/>
        </p:nvGraphicFramePr>
        <p:xfrm>
          <a:off x="1574800" y="1676400"/>
          <a:ext cx="254000" cy="381000"/>
        </p:xfrm>
        <a:graphic>
          <a:graphicData uri="http://schemas.openxmlformats.org/presentationml/2006/ole">
            <p:oleObj spid="_x0000_s34818" name="Equation" r:id="rId4" imgW="152280" imgH="164880" progId="">
              <p:embed/>
            </p:oleObj>
          </a:graphicData>
        </a:graphic>
      </p:graphicFrame>
      <p:graphicFrame>
        <p:nvGraphicFramePr>
          <p:cNvPr id="5" name="Object 4"/>
          <p:cNvGraphicFramePr>
            <a:graphicFrameLocks noChangeAspect="1"/>
          </p:cNvGraphicFramePr>
          <p:nvPr/>
        </p:nvGraphicFramePr>
        <p:xfrm>
          <a:off x="3200400" y="3733800"/>
          <a:ext cx="3573780" cy="2133600"/>
        </p:xfrm>
        <a:graphic>
          <a:graphicData uri="http://schemas.openxmlformats.org/presentationml/2006/ole">
            <p:oleObj spid="_x0000_s34819" name="Equation" r:id="rId5" imgW="1701720" imgH="101592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t>Notations</a:t>
            </a:r>
            <a:endParaRPr lang="en-US" dirty="0"/>
          </a:p>
        </p:txBody>
      </p:sp>
      <p:sp>
        <p:nvSpPr>
          <p:cNvPr id="3" name="Content Placeholder 2"/>
          <p:cNvSpPr>
            <a:spLocks noGrp="1"/>
          </p:cNvSpPr>
          <p:nvPr>
            <p:ph sz="quarter" idx="1"/>
          </p:nvPr>
        </p:nvSpPr>
        <p:spPr/>
        <p:txBody>
          <a:bodyPr>
            <a:normAutofit/>
          </a:bodyPr>
          <a:lstStyle/>
          <a:p>
            <a:pPr algn="just"/>
            <a:r>
              <a:rPr lang="en-US" dirty="0" smtClean="0"/>
              <a:t>             is a simple undirected graph with vertex set                 and           . </a:t>
            </a:r>
          </a:p>
          <a:p>
            <a:pPr algn="just"/>
            <a:r>
              <a:rPr lang="en-US" dirty="0" smtClean="0"/>
              <a:t>            is the </a:t>
            </a:r>
            <a:r>
              <a:rPr lang="en-US" i="1" dirty="0" smtClean="0"/>
              <a:t>complement graph of            where</a:t>
            </a:r>
            <a:endParaRPr lang="nn-NO" dirty="0" smtClean="0"/>
          </a:p>
          <a:p>
            <a:pPr algn="just"/>
            <a:endParaRPr lang="en-US" dirty="0" smtClean="0"/>
          </a:p>
          <a:p>
            <a:pPr algn="just"/>
            <a:r>
              <a:rPr lang="en-US" dirty="0" smtClean="0"/>
              <a:t>For        ,                        is </a:t>
            </a:r>
            <a:r>
              <a:rPr lang="en-US" i="1" dirty="0" smtClean="0"/>
              <a:t>the subgraph induced by</a:t>
            </a:r>
          </a:p>
          <a:p>
            <a:pPr algn="just"/>
            <a:r>
              <a:rPr lang="en-US" dirty="0" smtClean="0"/>
              <a:t>The adjacency matrix of a graph    is an       matrix denoted by     	and defined as:          if there is an edge between vertices  and   in the graph, and         	    otherwise.</a:t>
            </a:r>
          </a:p>
        </p:txBody>
      </p:sp>
      <p:graphicFrame>
        <p:nvGraphicFramePr>
          <p:cNvPr id="4" name="Object 3"/>
          <p:cNvGraphicFramePr>
            <a:graphicFrameLocks noChangeAspect="1"/>
          </p:cNvGraphicFramePr>
          <p:nvPr/>
        </p:nvGraphicFramePr>
        <p:xfrm>
          <a:off x="990600" y="3124200"/>
          <a:ext cx="4648200" cy="519352"/>
        </p:xfrm>
        <a:graphic>
          <a:graphicData uri="http://schemas.openxmlformats.org/presentationml/2006/ole">
            <p:oleObj spid="_x0000_s1026" name="Equation" r:id="rId4" imgW="2273040" imgH="253800" progId="Equation.3">
              <p:embed/>
            </p:oleObj>
          </a:graphicData>
        </a:graphic>
      </p:graphicFrame>
      <p:graphicFrame>
        <p:nvGraphicFramePr>
          <p:cNvPr id="5" name="Object 4"/>
          <p:cNvGraphicFramePr>
            <a:graphicFrameLocks noChangeAspect="1"/>
          </p:cNvGraphicFramePr>
          <p:nvPr/>
        </p:nvGraphicFramePr>
        <p:xfrm>
          <a:off x="957072" y="2630424"/>
          <a:ext cx="1252728" cy="417576"/>
        </p:xfrm>
        <a:graphic>
          <a:graphicData uri="http://schemas.openxmlformats.org/presentationml/2006/ole">
            <p:oleObj spid="_x0000_s1027" name="Equation" r:id="rId5" imgW="685800" imgH="228600" progId="Equation.3">
              <p:embed/>
            </p:oleObj>
          </a:graphicData>
        </a:graphic>
      </p:graphicFrame>
      <p:graphicFrame>
        <p:nvGraphicFramePr>
          <p:cNvPr id="6" name="Object 5"/>
          <p:cNvGraphicFramePr>
            <a:graphicFrameLocks noChangeAspect="1"/>
          </p:cNvGraphicFramePr>
          <p:nvPr/>
        </p:nvGraphicFramePr>
        <p:xfrm>
          <a:off x="1066800" y="1765300"/>
          <a:ext cx="1239837" cy="368300"/>
        </p:xfrm>
        <a:graphic>
          <a:graphicData uri="http://schemas.openxmlformats.org/presentationml/2006/ole">
            <p:oleObj spid="_x0000_s1028" name="Equation" r:id="rId6" imgW="685800" imgH="203040" progId="Equation.3">
              <p:embed/>
            </p:oleObj>
          </a:graphicData>
        </a:graphic>
      </p:graphicFrame>
      <p:graphicFrame>
        <p:nvGraphicFramePr>
          <p:cNvPr id="7" name="Object 6"/>
          <p:cNvGraphicFramePr>
            <a:graphicFrameLocks noChangeAspect="1"/>
          </p:cNvGraphicFramePr>
          <p:nvPr/>
        </p:nvGraphicFramePr>
        <p:xfrm>
          <a:off x="1524000" y="2146300"/>
          <a:ext cx="1562100" cy="368300"/>
        </p:xfrm>
        <a:graphic>
          <a:graphicData uri="http://schemas.openxmlformats.org/presentationml/2006/ole">
            <p:oleObj spid="_x0000_s1029" name="Equation" r:id="rId7" imgW="863280" imgH="203040" progId="Equation.3">
              <p:embed/>
            </p:oleObj>
          </a:graphicData>
        </a:graphic>
      </p:graphicFrame>
      <p:graphicFrame>
        <p:nvGraphicFramePr>
          <p:cNvPr id="8" name="Object 7"/>
          <p:cNvGraphicFramePr>
            <a:graphicFrameLocks noChangeAspect="1"/>
          </p:cNvGraphicFramePr>
          <p:nvPr/>
        </p:nvGraphicFramePr>
        <p:xfrm>
          <a:off x="3733800" y="2146300"/>
          <a:ext cx="1195388" cy="346075"/>
        </p:xfrm>
        <a:graphic>
          <a:graphicData uri="http://schemas.openxmlformats.org/presentationml/2006/ole">
            <p:oleObj spid="_x0000_s1030" name="Equation" r:id="rId8" imgW="660240" imgH="190440" progId="Equation.3">
              <p:embed/>
            </p:oleObj>
          </a:graphicData>
        </a:graphic>
      </p:graphicFrame>
      <p:graphicFrame>
        <p:nvGraphicFramePr>
          <p:cNvPr id="9" name="Object 8"/>
          <p:cNvGraphicFramePr>
            <a:graphicFrameLocks noChangeAspect="1"/>
          </p:cNvGraphicFramePr>
          <p:nvPr/>
        </p:nvGraphicFramePr>
        <p:xfrm>
          <a:off x="6096000" y="2667000"/>
          <a:ext cx="1239837" cy="368300"/>
        </p:xfrm>
        <a:graphic>
          <a:graphicData uri="http://schemas.openxmlformats.org/presentationml/2006/ole">
            <p:oleObj spid="_x0000_s1031" name="Equation" r:id="rId9" imgW="685800" imgH="203040" progId="Equation.3">
              <p:embed/>
            </p:oleObj>
          </a:graphicData>
        </a:graphic>
      </p:graphicFrame>
      <p:graphicFrame>
        <p:nvGraphicFramePr>
          <p:cNvPr id="10" name="Object 9"/>
          <p:cNvGraphicFramePr>
            <a:graphicFrameLocks noChangeAspect="1"/>
          </p:cNvGraphicFramePr>
          <p:nvPr/>
        </p:nvGraphicFramePr>
        <p:xfrm>
          <a:off x="1600200" y="3777095"/>
          <a:ext cx="742950" cy="337705"/>
        </p:xfrm>
        <a:graphic>
          <a:graphicData uri="http://schemas.openxmlformats.org/presentationml/2006/ole">
            <p:oleObj spid="_x0000_s1032" name="Equation" r:id="rId10" imgW="419040" imgH="190440" progId="Equation.3">
              <p:embed/>
            </p:oleObj>
          </a:graphicData>
        </a:graphic>
      </p:graphicFrame>
      <p:graphicFrame>
        <p:nvGraphicFramePr>
          <p:cNvPr id="12" name="Object 11"/>
          <p:cNvGraphicFramePr>
            <a:graphicFrameLocks noChangeAspect="1"/>
          </p:cNvGraphicFramePr>
          <p:nvPr/>
        </p:nvGraphicFramePr>
        <p:xfrm>
          <a:off x="2438400" y="3746500"/>
          <a:ext cx="2387600" cy="368300"/>
        </p:xfrm>
        <a:graphic>
          <a:graphicData uri="http://schemas.openxmlformats.org/presentationml/2006/ole">
            <p:oleObj spid="_x0000_s1034" name="Equation" r:id="rId11" imgW="1320480" imgH="203040" progId="Equation.3">
              <p:embed/>
            </p:oleObj>
          </a:graphicData>
        </a:graphic>
      </p:graphicFrame>
      <p:graphicFrame>
        <p:nvGraphicFramePr>
          <p:cNvPr id="13" name="Object 12"/>
          <p:cNvGraphicFramePr>
            <a:graphicFrameLocks noChangeAspect="1"/>
          </p:cNvGraphicFramePr>
          <p:nvPr/>
        </p:nvGraphicFramePr>
        <p:xfrm>
          <a:off x="8610600" y="3810000"/>
          <a:ext cx="293688" cy="315912"/>
        </p:xfrm>
        <a:graphic>
          <a:graphicData uri="http://schemas.openxmlformats.org/presentationml/2006/ole">
            <p:oleObj spid="_x0000_s1035" name="Equation" r:id="rId12" imgW="164880" imgH="177480" progId="Equation.3">
              <p:embed/>
            </p:oleObj>
          </a:graphicData>
        </a:graphic>
      </p:graphicFrame>
      <p:graphicFrame>
        <p:nvGraphicFramePr>
          <p:cNvPr id="14" name="Object 13"/>
          <p:cNvGraphicFramePr>
            <a:graphicFrameLocks noChangeAspect="1"/>
          </p:cNvGraphicFramePr>
          <p:nvPr/>
        </p:nvGraphicFramePr>
        <p:xfrm>
          <a:off x="5943600" y="4267200"/>
          <a:ext cx="352847" cy="381000"/>
        </p:xfrm>
        <a:graphic>
          <a:graphicData uri="http://schemas.openxmlformats.org/presentationml/2006/ole">
            <p:oleObj spid="_x0000_s1036" name="Equation" r:id="rId13" imgW="164880" imgH="177480" progId="Equation.3">
              <p:embed/>
            </p:oleObj>
          </a:graphicData>
        </a:graphic>
      </p:graphicFrame>
      <p:graphicFrame>
        <p:nvGraphicFramePr>
          <p:cNvPr id="15" name="Object 14"/>
          <p:cNvGraphicFramePr>
            <a:graphicFrameLocks noChangeAspect="1"/>
          </p:cNvGraphicFramePr>
          <p:nvPr/>
        </p:nvGraphicFramePr>
        <p:xfrm>
          <a:off x="2819400" y="4648200"/>
          <a:ext cx="457200" cy="485077"/>
        </p:xfrm>
        <a:graphic>
          <a:graphicData uri="http://schemas.openxmlformats.org/presentationml/2006/ole">
            <p:oleObj spid="_x0000_s1037" name="Equation" r:id="rId14" imgW="215640" imgH="228600" progId="Equation.3">
              <p:embed/>
            </p:oleObj>
          </a:graphicData>
        </a:graphic>
      </p:graphicFrame>
      <p:graphicFrame>
        <p:nvGraphicFramePr>
          <p:cNvPr id="16" name="Object 15"/>
          <p:cNvGraphicFramePr>
            <a:graphicFrameLocks noChangeAspect="1"/>
          </p:cNvGraphicFramePr>
          <p:nvPr/>
        </p:nvGraphicFramePr>
        <p:xfrm>
          <a:off x="7010400" y="4343400"/>
          <a:ext cx="677863" cy="300037"/>
        </p:xfrm>
        <a:graphic>
          <a:graphicData uri="http://schemas.openxmlformats.org/presentationml/2006/ole">
            <p:oleObj spid="_x0000_s1038" name="Equation" r:id="rId15" imgW="317160" imgH="139680" progId="Equation.3">
              <p:embed/>
            </p:oleObj>
          </a:graphicData>
        </a:graphic>
      </p:graphicFrame>
      <p:graphicFrame>
        <p:nvGraphicFramePr>
          <p:cNvPr id="17" name="Object 16"/>
          <p:cNvGraphicFramePr>
            <a:graphicFrameLocks noChangeAspect="1"/>
          </p:cNvGraphicFramePr>
          <p:nvPr/>
        </p:nvGraphicFramePr>
        <p:xfrm>
          <a:off x="5791200" y="4648200"/>
          <a:ext cx="806450" cy="494276"/>
        </p:xfrm>
        <a:graphic>
          <a:graphicData uri="http://schemas.openxmlformats.org/presentationml/2006/ole">
            <p:oleObj spid="_x0000_s1039" name="Equation" r:id="rId16" imgW="393480" imgH="241200" progId="Equation.3">
              <p:embed/>
            </p:oleObj>
          </a:graphicData>
        </a:graphic>
      </p:graphicFrame>
      <p:graphicFrame>
        <p:nvGraphicFramePr>
          <p:cNvPr id="18" name="Object 17"/>
          <p:cNvGraphicFramePr>
            <a:graphicFrameLocks noChangeAspect="1"/>
          </p:cNvGraphicFramePr>
          <p:nvPr/>
        </p:nvGraphicFramePr>
        <p:xfrm>
          <a:off x="1066800" y="5562600"/>
          <a:ext cx="858838" cy="493713"/>
        </p:xfrm>
        <a:graphic>
          <a:graphicData uri="http://schemas.openxmlformats.org/presentationml/2006/ole">
            <p:oleObj spid="_x0000_s1040" name="Equation" r:id="rId17" imgW="419040" imgH="241200" progId="Equation.3">
              <p:embed/>
            </p:oleObj>
          </a:graphicData>
        </a:graphic>
      </p:graphicFrame>
      <p:graphicFrame>
        <p:nvGraphicFramePr>
          <p:cNvPr id="20" name="Object 19"/>
          <p:cNvGraphicFramePr>
            <a:graphicFrameLocks noChangeAspect="1"/>
          </p:cNvGraphicFramePr>
          <p:nvPr/>
        </p:nvGraphicFramePr>
        <p:xfrm>
          <a:off x="4572000" y="5181600"/>
          <a:ext cx="196850" cy="365579"/>
        </p:xfrm>
        <a:graphic>
          <a:graphicData uri="http://schemas.openxmlformats.org/presentationml/2006/ole">
            <p:oleObj spid="_x0000_s1042" name="Equation" r:id="rId18" imgW="88560" imgH="164880" progId="Equation.3">
              <p:embed/>
            </p:oleObj>
          </a:graphicData>
        </a:graphic>
      </p:graphicFrame>
      <p:graphicFrame>
        <p:nvGraphicFramePr>
          <p:cNvPr id="21" name="Object 20"/>
          <p:cNvGraphicFramePr>
            <a:graphicFrameLocks noChangeAspect="1"/>
          </p:cNvGraphicFramePr>
          <p:nvPr/>
        </p:nvGraphicFramePr>
        <p:xfrm>
          <a:off x="5445125" y="5153025"/>
          <a:ext cx="280988" cy="422275"/>
        </p:xfrm>
        <a:graphic>
          <a:graphicData uri="http://schemas.openxmlformats.org/presentationml/2006/ole">
            <p:oleObj spid="_x0000_s1043" name="Equation" r:id="rId19" imgW="126720" imgH="190440"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IP Formulations (cont.)</a:t>
            </a:r>
            <a:endParaRPr lang="en-US" dirty="0"/>
          </a:p>
        </p:txBody>
      </p:sp>
      <p:sp>
        <p:nvSpPr>
          <p:cNvPr id="3" name="Content Placeholder 2"/>
          <p:cNvSpPr>
            <a:spLocks noGrp="1"/>
          </p:cNvSpPr>
          <p:nvPr>
            <p:ph sz="quarter" idx="1"/>
          </p:nvPr>
        </p:nvSpPr>
        <p:spPr/>
        <p:txBody>
          <a:bodyPr/>
          <a:lstStyle/>
          <a:p>
            <a:pPr algn="just"/>
            <a:r>
              <a:rPr lang="en-US" dirty="0" smtClean="0"/>
              <a:t>The advantage of this formulation over the edge formulation is that it has a </a:t>
            </a:r>
            <a:r>
              <a:rPr lang="en-US" b="1" dirty="0" smtClean="0"/>
              <a:t>smaller relaxation gap</a:t>
            </a:r>
            <a:r>
              <a:rPr lang="en-US" dirty="0" smtClean="0"/>
              <a:t>.</a:t>
            </a:r>
          </a:p>
          <a:p>
            <a:pPr algn="just"/>
            <a:endParaRPr lang="en-US" dirty="0" smtClean="0"/>
          </a:p>
          <a:p>
            <a:pPr algn="just"/>
            <a:r>
              <a:rPr lang="en-US" dirty="0" smtClean="0"/>
              <a:t>However, the </a:t>
            </a:r>
            <a:r>
              <a:rPr lang="en-US" b="1" dirty="0" smtClean="0"/>
              <a:t>exponential number of constraints </a:t>
            </a:r>
            <a:r>
              <a:rPr lang="en-US" dirty="0" smtClean="0"/>
              <a:t>makes it a hard problem.</a:t>
            </a:r>
          </a:p>
          <a:p>
            <a:pPr algn="just"/>
            <a:endParaRPr lang="en-US" dirty="0" smtClean="0"/>
          </a:p>
          <a:p>
            <a:pPr algn="just"/>
            <a:r>
              <a:rPr lang="en-US" dirty="0" smtClean="0"/>
              <a:t>It has been proved that even the linear relaxation of this problem is NP-hard on general graphs.</a:t>
            </a:r>
          </a:p>
          <a:p>
            <a:pPr algn="just"/>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IP Formulations (cont.)</a:t>
            </a:r>
            <a:endParaRPr lang="en-US" dirty="0"/>
          </a:p>
        </p:txBody>
      </p:sp>
      <p:sp>
        <p:nvSpPr>
          <p:cNvPr id="3" name="Content Placeholder 2"/>
          <p:cNvSpPr>
            <a:spLocks noGrp="1"/>
          </p:cNvSpPr>
          <p:nvPr>
            <p:ph sz="quarter" idx="1"/>
          </p:nvPr>
        </p:nvSpPr>
        <p:spPr/>
        <p:txBody>
          <a:bodyPr/>
          <a:lstStyle/>
          <a:p>
            <a:pPr algn="just"/>
            <a:r>
              <a:rPr lang="en-US" dirty="0" smtClean="0"/>
              <a:t>In the edge formulation for MCP, since variables are binary, we can replace the constraints:</a:t>
            </a:r>
          </a:p>
          <a:p>
            <a:pPr algn="just"/>
            <a:endParaRPr lang="en-US" dirty="0" smtClean="0"/>
          </a:p>
          <a:p>
            <a:pPr algn="just"/>
            <a:r>
              <a:rPr lang="en-US" dirty="0" smtClean="0"/>
              <a:t> by:</a:t>
            </a:r>
          </a:p>
          <a:p>
            <a:pPr algn="just"/>
            <a:endParaRPr lang="en-US" dirty="0" smtClean="0"/>
          </a:p>
          <a:p>
            <a:pPr algn="just"/>
            <a:r>
              <a:rPr lang="en-US" dirty="0" smtClean="0"/>
              <a:t>Subtracting two times the quadratic terms from the objective function ensures the above constraints to hold and we can eliminate the constraints:</a:t>
            </a:r>
            <a:endParaRPr lang="en-US" dirty="0"/>
          </a:p>
        </p:txBody>
      </p:sp>
      <p:graphicFrame>
        <p:nvGraphicFramePr>
          <p:cNvPr id="43010" name="Object 2"/>
          <p:cNvGraphicFramePr>
            <a:graphicFrameLocks noChangeAspect="1"/>
          </p:cNvGraphicFramePr>
          <p:nvPr/>
        </p:nvGraphicFramePr>
        <p:xfrm>
          <a:off x="3232150" y="2667000"/>
          <a:ext cx="2284413" cy="419100"/>
        </p:xfrm>
        <a:graphic>
          <a:graphicData uri="http://schemas.openxmlformats.org/presentationml/2006/ole">
            <p:oleObj spid="_x0000_s43010" name="Equation" r:id="rId3" imgW="1384200" imgH="253800" progId="Equation.3">
              <p:embed/>
            </p:oleObj>
          </a:graphicData>
        </a:graphic>
      </p:graphicFrame>
      <p:graphicFrame>
        <p:nvGraphicFramePr>
          <p:cNvPr id="5" name="Object 2"/>
          <p:cNvGraphicFramePr>
            <a:graphicFrameLocks noChangeAspect="1"/>
          </p:cNvGraphicFramePr>
          <p:nvPr/>
        </p:nvGraphicFramePr>
        <p:xfrm>
          <a:off x="3271838" y="3657600"/>
          <a:ext cx="2201862" cy="419100"/>
        </p:xfrm>
        <a:graphic>
          <a:graphicData uri="http://schemas.openxmlformats.org/presentationml/2006/ole">
            <p:oleObj spid="_x0000_s43011" name="Equation" r:id="rId4" imgW="1333440" imgH="253800" progId="Equation.3">
              <p:embed/>
            </p:oleObj>
          </a:graphicData>
        </a:graphic>
      </p:graphicFrame>
      <p:graphicFrame>
        <p:nvGraphicFramePr>
          <p:cNvPr id="6" name="Object 2"/>
          <p:cNvGraphicFramePr>
            <a:graphicFrameLocks noChangeAspect="1"/>
          </p:cNvGraphicFramePr>
          <p:nvPr/>
        </p:nvGraphicFramePr>
        <p:xfrm>
          <a:off x="2971800" y="5562600"/>
          <a:ext cx="2998787" cy="754062"/>
        </p:xfrm>
        <a:graphic>
          <a:graphicData uri="http://schemas.openxmlformats.org/presentationml/2006/ole">
            <p:oleObj spid="_x0000_s43012" name="Equation" r:id="rId5" imgW="1815840" imgH="4572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IP Formulations (cont.)</a:t>
            </a:r>
            <a:endParaRPr lang="en-US" dirty="0"/>
          </a:p>
        </p:txBody>
      </p:sp>
      <p:sp>
        <p:nvSpPr>
          <p:cNvPr id="3" name="Content Placeholder 2"/>
          <p:cNvSpPr>
            <a:spLocks noGrp="1"/>
          </p:cNvSpPr>
          <p:nvPr>
            <p:ph sz="quarter" idx="1"/>
          </p:nvPr>
        </p:nvSpPr>
        <p:spPr/>
        <p:txBody>
          <a:bodyPr>
            <a:normAutofit/>
          </a:bodyPr>
          <a:lstStyle/>
          <a:p>
            <a:pPr algn="just"/>
            <a:r>
              <a:rPr lang="en-US" dirty="0" smtClean="0"/>
              <a:t>Changing the objective function to minimization, we obtain the following </a:t>
            </a:r>
            <a:r>
              <a:rPr lang="en-US" i="1" dirty="0" smtClean="0"/>
              <a:t>unconstrained quadratic zero-one </a:t>
            </a:r>
            <a:r>
              <a:rPr lang="en-US" dirty="0" smtClean="0"/>
              <a:t>problem:</a:t>
            </a:r>
          </a:p>
          <a:p>
            <a:pPr algn="just"/>
            <a:endParaRPr lang="en-US" dirty="0" smtClean="0"/>
          </a:p>
          <a:p>
            <a:pPr algn="just">
              <a:buNone/>
            </a:pPr>
            <a:r>
              <a:rPr lang="en-US" dirty="0" smtClean="0"/>
              <a:t>	Where       is the adjacency matrix of    .</a:t>
            </a:r>
          </a:p>
          <a:p>
            <a:pPr algn="just"/>
            <a:r>
              <a:rPr lang="en-US" dirty="0" smtClean="0"/>
              <a:t>This gives the following formulation:</a:t>
            </a:r>
          </a:p>
          <a:p>
            <a:pPr algn="just"/>
            <a:endParaRPr lang="en-US" dirty="0" smtClean="0"/>
          </a:p>
          <a:p>
            <a:pPr algn="just"/>
            <a:endParaRPr lang="en-US" dirty="0" smtClean="0"/>
          </a:p>
          <a:p>
            <a:pPr algn="just">
              <a:buNone/>
            </a:pPr>
            <a:endParaRPr lang="en-US" dirty="0"/>
          </a:p>
        </p:txBody>
      </p:sp>
      <p:graphicFrame>
        <p:nvGraphicFramePr>
          <p:cNvPr id="44034" name="Object 2"/>
          <p:cNvGraphicFramePr>
            <a:graphicFrameLocks noChangeAspect="1"/>
          </p:cNvGraphicFramePr>
          <p:nvPr/>
        </p:nvGraphicFramePr>
        <p:xfrm>
          <a:off x="2135188" y="2854325"/>
          <a:ext cx="4824412" cy="754063"/>
        </p:xfrm>
        <a:graphic>
          <a:graphicData uri="http://schemas.openxmlformats.org/presentationml/2006/ole">
            <p:oleObj spid="_x0000_s44034" name="Equation" r:id="rId3" imgW="2920680" imgH="457200" progId="Equation.3">
              <p:embed/>
            </p:oleObj>
          </a:graphicData>
        </a:graphic>
      </p:graphicFrame>
      <p:graphicFrame>
        <p:nvGraphicFramePr>
          <p:cNvPr id="5" name="Object 4"/>
          <p:cNvGraphicFramePr>
            <a:graphicFrameLocks noChangeAspect="1"/>
          </p:cNvGraphicFramePr>
          <p:nvPr/>
        </p:nvGraphicFramePr>
        <p:xfrm>
          <a:off x="2154936" y="3544824"/>
          <a:ext cx="503766" cy="533400"/>
        </p:xfrm>
        <a:graphic>
          <a:graphicData uri="http://schemas.openxmlformats.org/presentationml/2006/ole">
            <p:oleObj spid="_x0000_s44035" name="Equation" r:id="rId4" imgW="215640" imgH="228600" progId="Equation.3">
              <p:embed/>
            </p:oleObj>
          </a:graphicData>
        </a:graphic>
      </p:graphicFrame>
      <p:graphicFrame>
        <p:nvGraphicFramePr>
          <p:cNvPr id="6" name="Object 5"/>
          <p:cNvGraphicFramePr>
            <a:graphicFrameLocks noChangeAspect="1"/>
          </p:cNvGraphicFramePr>
          <p:nvPr/>
        </p:nvGraphicFramePr>
        <p:xfrm>
          <a:off x="6629400" y="3657600"/>
          <a:ext cx="334973" cy="381000"/>
        </p:xfrm>
        <a:graphic>
          <a:graphicData uri="http://schemas.openxmlformats.org/presentationml/2006/ole">
            <p:oleObj spid="_x0000_s44036" name="Equation" r:id="rId5" imgW="177480" imgH="203040" progId="Equation.3">
              <p:embed/>
            </p:oleObj>
          </a:graphicData>
        </a:graphic>
      </p:graphicFrame>
      <p:graphicFrame>
        <p:nvGraphicFramePr>
          <p:cNvPr id="7" name="Object 2"/>
          <p:cNvGraphicFramePr>
            <a:graphicFrameLocks noChangeAspect="1"/>
          </p:cNvGraphicFramePr>
          <p:nvPr/>
        </p:nvGraphicFramePr>
        <p:xfrm>
          <a:off x="3425825" y="4800600"/>
          <a:ext cx="2517775" cy="838200"/>
        </p:xfrm>
        <a:graphic>
          <a:graphicData uri="http://schemas.openxmlformats.org/presentationml/2006/ole">
            <p:oleObj spid="_x0000_s44037" name="Equation" r:id="rId6" imgW="1523880" imgH="50796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IP Formulations (cont.)</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Replacing    by    gives similar formulation for MISP.</a:t>
            </a:r>
          </a:p>
          <a:p>
            <a:pPr algn="just"/>
            <a:r>
              <a:rPr lang="en-US" dirty="0" smtClean="0"/>
              <a:t>Similarly, for the maximum weighted clique problem we have the following formulation:</a:t>
            </a:r>
          </a:p>
          <a:p>
            <a:pPr algn="just"/>
            <a:endParaRPr lang="en-US" dirty="0" smtClean="0"/>
          </a:p>
          <a:p>
            <a:pPr algn="just"/>
            <a:endParaRPr lang="en-US" dirty="0" smtClean="0"/>
          </a:p>
          <a:p>
            <a:pPr algn="just">
              <a:buNone/>
            </a:pPr>
            <a:r>
              <a:rPr lang="en-US" dirty="0" smtClean="0"/>
              <a:t>Where                     ,                             and</a:t>
            </a:r>
          </a:p>
          <a:p>
            <a:pPr algn="just"/>
            <a:endParaRPr lang="en-US" dirty="0" smtClean="0"/>
          </a:p>
          <a:p>
            <a:pPr algn="just"/>
            <a:r>
              <a:rPr lang="en-US" b="1" dirty="0" smtClean="0"/>
              <a:t>The discrete local minimum solutions of the above problem represent the maximal cliques.</a:t>
            </a:r>
            <a:endParaRPr lang="en-US" b="1" dirty="0"/>
          </a:p>
        </p:txBody>
      </p:sp>
      <p:graphicFrame>
        <p:nvGraphicFramePr>
          <p:cNvPr id="45058" name="Object 2"/>
          <p:cNvGraphicFramePr>
            <a:graphicFrameLocks noChangeAspect="1"/>
          </p:cNvGraphicFramePr>
          <p:nvPr/>
        </p:nvGraphicFramePr>
        <p:xfrm>
          <a:off x="2503170" y="1645920"/>
          <a:ext cx="334963" cy="381000"/>
        </p:xfrm>
        <a:graphic>
          <a:graphicData uri="http://schemas.openxmlformats.org/presentationml/2006/ole">
            <p:oleObj spid="_x0000_s45058" name="Equation" r:id="rId3" imgW="177480" imgH="203040" progId="Equation.3">
              <p:embed/>
            </p:oleObj>
          </a:graphicData>
        </a:graphic>
      </p:graphicFrame>
      <p:graphicFrame>
        <p:nvGraphicFramePr>
          <p:cNvPr id="45059" name="Object 3"/>
          <p:cNvGraphicFramePr>
            <a:graphicFrameLocks noChangeAspect="1"/>
          </p:cNvGraphicFramePr>
          <p:nvPr/>
        </p:nvGraphicFramePr>
        <p:xfrm>
          <a:off x="3297682" y="1703451"/>
          <a:ext cx="311150" cy="333375"/>
        </p:xfrm>
        <a:graphic>
          <a:graphicData uri="http://schemas.openxmlformats.org/presentationml/2006/ole">
            <p:oleObj spid="_x0000_s45059" name="Equation" r:id="rId4" imgW="164880" imgH="177480" progId="Equation.3">
              <p:embed/>
            </p:oleObj>
          </a:graphicData>
        </a:graphic>
      </p:graphicFrame>
      <p:graphicFrame>
        <p:nvGraphicFramePr>
          <p:cNvPr id="45060" name="Object 2"/>
          <p:cNvGraphicFramePr>
            <a:graphicFrameLocks noChangeAspect="1"/>
          </p:cNvGraphicFramePr>
          <p:nvPr/>
        </p:nvGraphicFramePr>
        <p:xfrm>
          <a:off x="3429000" y="2971800"/>
          <a:ext cx="1846262" cy="795337"/>
        </p:xfrm>
        <a:graphic>
          <a:graphicData uri="http://schemas.openxmlformats.org/presentationml/2006/ole">
            <p:oleObj spid="_x0000_s45060" name="Equation" r:id="rId5" imgW="1117440" imgH="482400" progId="Equation.3">
              <p:embed/>
            </p:oleObj>
          </a:graphicData>
        </a:graphic>
      </p:graphicFrame>
      <p:graphicFrame>
        <p:nvGraphicFramePr>
          <p:cNvPr id="7" name="Object 2"/>
          <p:cNvGraphicFramePr>
            <a:graphicFrameLocks noChangeAspect="1"/>
          </p:cNvGraphicFramePr>
          <p:nvPr/>
        </p:nvGraphicFramePr>
        <p:xfrm>
          <a:off x="1842643" y="4014978"/>
          <a:ext cx="1908175" cy="398462"/>
        </p:xfrm>
        <a:graphic>
          <a:graphicData uri="http://schemas.openxmlformats.org/presentationml/2006/ole">
            <p:oleObj spid="_x0000_s45061" name="Equation" r:id="rId6" imgW="1155600" imgH="241200" progId="Equation.3">
              <p:embed/>
            </p:oleObj>
          </a:graphicData>
        </a:graphic>
      </p:graphicFrame>
      <p:graphicFrame>
        <p:nvGraphicFramePr>
          <p:cNvPr id="8" name="Object 2"/>
          <p:cNvGraphicFramePr>
            <a:graphicFrameLocks noChangeAspect="1"/>
          </p:cNvGraphicFramePr>
          <p:nvPr/>
        </p:nvGraphicFramePr>
        <p:xfrm>
          <a:off x="3962400" y="3877056"/>
          <a:ext cx="2789238" cy="649287"/>
        </p:xfrm>
        <a:graphic>
          <a:graphicData uri="http://schemas.openxmlformats.org/presentationml/2006/ole">
            <p:oleObj spid="_x0000_s45062" name="Equation" r:id="rId7" imgW="1688760" imgH="393480" progId="Equation.3">
              <p:embed/>
            </p:oleObj>
          </a:graphicData>
        </a:graphic>
      </p:graphicFrame>
      <p:graphicFrame>
        <p:nvGraphicFramePr>
          <p:cNvPr id="9" name="Object 2"/>
          <p:cNvGraphicFramePr>
            <a:graphicFrameLocks noChangeAspect="1"/>
          </p:cNvGraphicFramePr>
          <p:nvPr/>
        </p:nvGraphicFramePr>
        <p:xfrm>
          <a:off x="762000" y="4495800"/>
          <a:ext cx="1824037" cy="398462"/>
        </p:xfrm>
        <a:graphic>
          <a:graphicData uri="http://schemas.openxmlformats.org/presentationml/2006/ole">
            <p:oleObj spid="_x0000_s45063" name="Equation" r:id="rId8" imgW="1104840" imgH="2412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Continuous Formulation</a:t>
            </a:r>
            <a:endParaRPr lang="en-US" dirty="0"/>
          </a:p>
        </p:txBody>
      </p:sp>
      <p:sp>
        <p:nvSpPr>
          <p:cNvPr id="3" name="Content Placeholder 2"/>
          <p:cNvSpPr>
            <a:spLocks noGrp="1"/>
          </p:cNvSpPr>
          <p:nvPr>
            <p:ph sz="quarter" idx="1"/>
          </p:nvPr>
        </p:nvSpPr>
        <p:spPr>
          <a:xfrm>
            <a:off x="612648" y="1600200"/>
            <a:ext cx="8153400" cy="3886200"/>
          </a:xfrm>
        </p:spPr>
        <p:txBody>
          <a:bodyPr>
            <a:normAutofit fontScale="92500" lnSpcReduction="10000"/>
          </a:bodyPr>
          <a:lstStyle/>
          <a:p>
            <a:pPr algn="just"/>
            <a:r>
              <a:rPr lang="en-US" sz="2800" dirty="0" smtClean="0"/>
              <a:t>Replacing     by     in the edge formulation for the MCP results in the following formulation for the maximum independent set problem:</a:t>
            </a:r>
          </a:p>
          <a:p>
            <a:pPr algn="just"/>
            <a:endParaRPr lang="en-US" sz="2800" dirty="0" smtClean="0"/>
          </a:p>
          <a:p>
            <a:pPr algn="just"/>
            <a:endParaRPr lang="en-US" sz="2800" dirty="0" smtClean="0"/>
          </a:p>
          <a:p>
            <a:pPr algn="just"/>
            <a:endParaRPr lang="en-US" sz="2800" dirty="0" smtClean="0"/>
          </a:p>
          <a:p>
            <a:pPr algn="just"/>
            <a:r>
              <a:rPr lang="en-US" sz="2800" dirty="0" smtClean="0"/>
              <a:t>Another equivalent formulation is the following </a:t>
            </a:r>
            <a:r>
              <a:rPr lang="en-US" sz="2800" dirty="0" err="1" smtClean="0"/>
              <a:t>quadratically</a:t>
            </a:r>
            <a:r>
              <a:rPr lang="en-US" sz="2800" dirty="0" smtClean="0"/>
              <a:t> constrained global optimization problem proposed by </a:t>
            </a:r>
            <a:r>
              <a:rPr lang="en-US" sz="2800" dirty="0" err="1" smtClean="0"/>
              <a:t>Shor</a:t>
            </a:r>
            <a:r>
              <a:rPr lang="en-US" sz="2800" dirty="0" smtClean="0"/>
              <a:t> In 1990:</a:t>
            </a:r>
          </a:p>
          <a:p>
            <a:pPr algn="just"/>
            <a:endParaRPr lang="en-US" sz="2800" dirty="0"/>
          </a:p>
        </p:txBody>
      </p:sp>
      <p:graphicFrame>
        <p:nvGraphicFramePr>
          <p:cNvPr id="5" name="Object 4"/>
          <p:cNvGraphicFramePr>
            <a:graphicFrameLocks noChangeAspect="1"/>
          </p:cNvGraphicFramePr>
          <p:nvPr/>
        </p:nvGraphicFramePr>
        <p:xfrm>
          <a:off x="2437241" y="1600200"/>
          <a:ext cx="305959" cy="351663"/>
        </p:xfrm>
        <a:graphic>
          <a:graphicData uri="http://schemas.openxmlformats.org/presentationml/2006/ole">
            <p:oleObj spid="_x0000_s41987" name="Equation" r:id="rId4" imgW="164880" imgH="190440" progId="Equation.3">
              <p:embed/>
            </p:oleObj>
          </a:graphicData>
        </a:graphic>
      </p:graphicFrame>
      <p:graphicFrame>
        <p:nvGraphicFramePr>
          <p:cNvPr id="6" name="Object 5"/>
          <p:cNvGraphicFramePr>
            <a:graphicFrameLocks noChangeAspect="1"/>
          </p:cNvGraphicFramePr>
          <p:nvPr/>
        </p:nvGraphicFramePr>
        <p:xfrm>
          <a:off x="3352800" y="1645920"/>
          <a:ext cx="281940" cy="304800"/>
        </p:xfrm>
        <a:graphic>
          <a:graphicData uri="http://schemas.openxmlformats.org/presentationml/2006/ole">
            <p:oleObj spid="_x0000_s41988" name="Equation" r:id="rId5" imgW="152280" imgH="164880" progId="Equation.3">
              <p:embed/>
            </p:oleObj>
          </a:graphicData>
        </a:graphic>
      </p:graphicFrame>
      <p:graphicFrame>
        <p:nvGraphicFramePr>
          <p:cNvPr id="41990" name="Object 6"/>
          <p:cNvGraphicFramePr>
            <a:graphicFrameLocks noChangeAspect="1"/>
          </p:cNvGraphicFramePr>
          <p:nvPr/>
        </p:nvGraphicFramePr>
        <p:xfrm>
          <a:off x="3200400" y="2618232"/>
          <a:ext cx="2535349" cy="1447800"/>
        </p:xfrm>
        <a:graphic>
          <a:graphicData uri="http://schemas.openxmlformats.org/presentationml/2006/ole">
            <p:oleObj spid="_x0000_s41990" name="Equation" r:id="rId6" imgW="1600200" imgH="914400" progId="Equation.3">
              <p:embed/>
            </p:oleObj>
          </a:graphicData>
        </a:graphic>
      </p:graphicFrame>
      <p:graphicFrame>
        <p:nvGraphicFramePr>
          <p:cNvPr id="9" name="Object 6"/>
          <p:cNvGraphicFramePr>
            <a:graphicFrameLocks noChangeAspect="1"/>
          </p:cNvGraphicFramePr>
          <p:nvPr/>
        </p:nvGraphicFramePr>
        <p:xfrm>
          <a:off x="3505200" y="5105400"/>
          <a:ext cx="2344801" cy="1433388"/>
        </p:xfrm>
        <a:graphic>
          <a:graphicData uri="http://schemas.openxmlformats.org/presentationml/2006/ole">
            <p:oleObj spid="_x0000_s41991" name="Equation" r:id="rId7" imgW="1536480" imgH="9396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Continuous Formulations (cont.)</a:t>
            </a:r>
            <a:endParaRPr lang="en-US" dirty="0"/>
          </a:p>
        </p:txBody>
      </p:sp>
      <p:sp>
        <p:nvSpPr>
          <p:cNvPr id="3" name="Content Placeholder 2"/>
          <p:cNvSpPr>
            <a:spLocks noGrp="1"/>
          </p:cNvSpPr>
          <p:nvPr>
            <p:ph sz="quarter" idx="1"/>
          </p:nvPr>
        </p:nvSpPr>
        <p:spPr/>
        <p:txBody>
          <a:bodyPr>
            <a:normAutofit/>
          </a:bodyPr>
          <a:lstStyle/>
          <a:p>
            <a:pPr algn="just"/>
            <a:r>
              <a:rPr lang="en-US" dirty="0" smtClean="0"/>
              <a:t>Consider the following indefinite quadratic programming problem, called the </a:t>
            </a:r>
            <a:r>
              <a:rPr lang="en-US" b="1" dirty="0" err="1" smtClean="0"/>
              <a:t>Motzkin</a:t>
            </a:r>
            <a:r>
              <a:rPr lang="en-US" b="1" dirty="0" smtClean="0"/>
              <a:t>-Strauss formulation </a:t>
            </a:r>
            <a:r>
              <a:rPr lang="en-US" dirty="0" smtClean="0"/>
              <a:t>for MCP:</a:t>
            </a:r>
          </a:p>
          <a:p>
            <a:pPr algn="just"/>
            <a:endParaRPr lang="en-US" dirty="0" smtClean="0"/>
          </a:p>
          <a:p>
            <a:pPr algn="just"/>
            <a:endParaRPr lang="en-US" dirty="0" smtClean="0"/>
          </a:p>
          <a:p>
            <a:pPr algn="just"/>
            <a:endParaRPr lang="en-US" dirty="0" smtClean="0"/>
          </a:p>
          <a:p>
            <a:pPr algn="just"/>
            <a:r>
              <a:rPr lang="en-US" b="1" dirty="0" smtClean="0"/>
              <a:t>Proposition</a:t>
            </a:r>
            <a:r>
              <a:rPr lang="en-US" dirty="0" smtClean="0"/>
              <a:t>:   If                       , then G has a maximum clique C of size           . This maximum can be attained by setting         if      and        if</a:t>
            </a:r>
            <a:endParaRPr lang="en-US" dirty="0"/>
          </a:p>
        </p:txBody>
      </p:sp>
      <p:graphicFrame>
        <p:nvGraphicFramePr>
          <p:cNvPr id="4" name="Object 3"/>
          <p:cNvGraphicFramePr>
            <a:graphicFrameLocks noChangeAspect="1"/>
          </p:cNvGraphicFramePr>
          <p:nvPr/>
        </p:nvGraphicFramePr>
        <p:xfrm>
          <a:off x="2870200" y="3130550"/>
          <a:ext cx="3721100" cy="1235075"/>
        </p:xfrm>
        <a:graphic>
          <a:graphicData uri="http://schemas.openxmlformats.org/presentationml/2006/ole">
            <p:oleObj spid="_x0000_s49154" name="Equation" r:id="rId3" imgW="2070000" imgH="685800" progId="Equation.3">
              <p:embed/>
            </p:oleObj>
          </a:graphicData>
        </a:graphic>
      </p:graphicFrame>
      <p:graphicFrame>
        <p:nvGraphicFramePr>
          <p:cNvPr id="5" name="Object 4"/>
          <p:cNvGraphicFramePr>
            <a:graphicFrameLocks noChangeAspect="1"/>
          </p:cNvGraphicFramePr>
          <p:nvPr/>
        </p:nvGraphicFramePr>
        <p:xfrm>
          <a:off x="3684587" y="4697286"/>
          <a:ext cx="2716213" cy="411162"/>
        </p:xfrm>
        <a:graphic>
          <a:graphicData uri="http://schemas.openxmlformats.org/presentationml/2006/ole">
            <p:oleObj spid="_x0000_s49155" name="Equation" r:id="rId4" imgW="1511280" imgH="228600" progId="Equation.3">
              <p:embed/>
            </p:oleObj>
          </a:graphicData>
        </a:graphic>
      </p:graphicFrame>
      <p:graphicFrame>
        <p:nvGraphicFramePr>
          <p:cNvPr id="6" name="Object 5"/>
          <p:cNvGraphicFramePr>
            <a:graphicFrameLocks noChangeAspect="1"/>
          </p:cNvGraphicFramePr>
          <p:nvPr/>
        </p:nvGraphicFramePr>
        <p:xfrm>
          <a:off x="4809744" y="5020056"/>
          <a:ext cx="990600" cy="626706"/>
        </p:xfrm>
        <a:graphic>
          <a:graphicData uri="http://schemas.openxmlformats.org/presentationml/2006/ole">
            <p:oleObj spid="_x0000_s49156" name="Equation" r:id="rId5" imgW="622080" imgH="393480" progId="Equation.3">
              <p:embed/>
            </p:oleObj>
          </a:graphicData>
        </a:graphic>
      </p:graphicFrame>
      <p:graphicFrame>
        <p:nvGraphicFramePr>
          <p:cNvPr id="7" name="Object 6"/>
          <p:cNvGraphicFramePr>
            <a:graphicFrameLocks noChangeAspect="1"/>
          </p:cNvGraphicFramePr>
          <p:nvPr/>
        </p:nvGraphicFramePr>
        <p:xfrm>
          <a:off x="4343400" y="5486400"/>
          <a:ext cx="685800" cy="644236"/>
        </p:xfrm>
        <a:graphic>
          <a:graphicData uri="http://schemas.openxmlformats.org/presentationml/2006/ole">
            <p:oleObj spid="_x0000_s49157" name="Equation" r:id="rId6" imgW="419040" imgH="393480" progId="Equation.3">
              <p:embed/>
            </p:oleObj>
          </a:graphicData>
        </a:graphic>
      </p:graphicFrame>
      <p:graphicFrame>
        <p:nvGraphicFramePr>
          <p:cNvPr id="8" name="Object 7"/>
          <p:cNvGraphicFramePr>
            <a:graphicFrameLocks noChangeAspect="1"/>
          </p:cNvGraphicFramePr>
          <p:nvPr/>
        </p:nvGraphicFramePr>
        <p:xfrm>
          <a:off x="5370576" y="5620512"/>
          <a:ext cx="626645" cy="317500"/>
        </p:xfrm>
        <a:graphic>
          <a:graphicData uri="http://schemas.openxmlformats.org/presentationml/2006/ole">
            <p:oleObj spid="_x0000_s49158" name="Equation" r:id="rId7" imgW="342720" imgH="177480" progId="Equation.3">
              <p:embed/>
            </p:oleObj>
          </a:graphicData>
        </a:graphic>
      </p:graphicFrame>
      <p:graphicFrame>
        <p:nvGraphicFramePr>
          <p:cNvPr id="9" name="Object 8"/>
          <p:cNvGraphicFramePr>
            <a:graphicFrameLocks noChangeAspect="1"/>
          </p:cNvGraphicFramePr>
          <p:nvPr/>
        </p:nvGraphicFramePr>
        <p:xfrm>
          <a:off x="6629400" y="5617464"/>
          <a:ext cx="644525" cy="374650"/>
        </p:xfrm>
        <a:graphic>
          <a:graphicData uri="http://schemas.openxmlformats.org/presentationml/2006/ole">
            <p:oleObj spid="_x0000_s49159" name="Equation" r:id="rId8" imgW="393480" imgH="228600" progId="Equation.3">
              <p:embed/>
            </p:oleObj>
          </a:graphicData>
        </a:graphic>
      </p:graphicFrame>
      <p:graphicFrame>
        <p:nvGraphicFramePr>
          <p:cNvPr id="10" name="Object 9"/>
          <p:cNvGraphicFramePr>
            <a:graphicFrameLocks noChangeAspect="1"/>
          </p:cNvGraphicFramePr>
          <p:nvPr/>
        </p:nvGraphicFramePr>
        <p:xfrm>
          <a:off x="7620000" y="5638800"/>
          <a:ext cx="626645" cy="317500"/>
        </p:xfrm>
        <a:graphic>
          <a:graphicData uri="http://schemas.openxmlformats.org/presentationml/2006/ole">
            <p:oleObj spid="_x0000_s49160" name="Equation" r:id="rId9" imgW="342720" imgH="17748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Formulations (cont.)</a:t>
            </a:r>
            <a:endParaRPr lang="en-US" dirty="0"/>
          </a:p>
        </p:txBody>
      </p:sp>
      <p:sp>
        <p:nvSpPr>
          <p:cNvPr id="3" name="Content Placeholder 2"/>
          <p:cNvSpPr>
            <a:spLocks noGrp="1"/>
          </p:cNvSpPr>
          <p:nvPr>
            <p:ph sz="quarter" idx="1"/>
          </p:nvPr>
        </p:nvSpPr>
        <p:spPr/>
        <p:txBody>
          <a:bodyPr>
            <a:normAutofit/>
          </a:bodyPr>
          <a:lstStyle/>
          <a:p>
            <a:r>
              <a:rPr lang="en-US" b="1" dirty="0" smtClean="0"/>
              <a:t>Theorem</a:t>
            </a:r>
            <a:r>
              <a:rPr lang="en-US" dirty="0" smtClean="0"/>
              <a:t>: If     has exactly    negative </a:t>
            </a:r>
            <a:r>
              <a:rPr lang="en-US" dirty="0" err="1" smtClean="0"/>
              <a:t>eigenvalues</a:t>
            </a:r>
            <a:r>
              <a:rPr lang="en-US" dirty="0" smtClean="0"/>
              <a:t>, then at least        constraints of    are active at every global maximum of         over   .</a:t>
            </a:r>
          </a:p>
          <a:p>
            <a:r>
              <a:rPr lang="en-US" b="1" dirty="0" smtClean="0"/>
              <a:t>Corollary</a:t>
            </a:r>
            <a:r>
              <a:rPr lang="en-US" dirty="0" smtClean="0"/>
              <a:t>: : If     has exactly    negative </a:t>
            </a:r>
            <a:r>
              <a:rPr lang="en-US" dirty="0" err="1" smtClean="0"/>
              <a:t>eigenvalues</a:t>
            </a:r>
            <a:r>
              <a:rPr lang="en-US" dirty="0" smtClean="0"/>
              <a:t>, then the size    of the maximum clique is bounded above by          .</a:t>
            </a:r>
          </a:p>
          <a:p>
            <a:endParaRPr lang="en-US" dirty="0"/>
          </a:p>
        </p:txBody>
      </p:sp>
      <p:graphicFrame>
        <p:nvGraphicFramePr>
          <p:cNvPr id="151554" name="Object 2"/>
          <p:cNvGraphicFramePr>
            <a:graphicFrameLocks noChangeAspect="1"/>
          </p:cNvGraphicFramePr>
          <p:nvPr/>
        </p:nvGraphicFramePr>
        <p:xfrm>
          <a:off x="2779776" y="1685394"/>
          <a:ext cx="420624" cy="448206"/>
        </p:xfrm>
        <a:graphic>
          <a:graphicData uri="http://schemas.openxmlformats.org/presentationml/2006/ole">
            <p:oleObj spid="_x0000_s151554" name="Equation" r:id="rId3" imgW="215640" imgH="228600" progId="Equation.3">
              <p:embed/>
            </p:oleObj>
          </a:graphicData>
        </a:graphic>
      </p:graphicFrame>
      <p:graphicFrame>
        <p:nvGraphicFramePr>
          <p:cNvPr id="5" name="Object 2"/>
          <p:cNvGraphicFramePr>
            <a:graphicFrameLocks noChangeAspect="1"/>
          </p:cNvGraphicFramePr>
          <p:nvPr/>
        </p:nvGraphicFramePr>
        <p:xfrm>
          <a:off x="2913063" y="2229705"/>
          <a:ext cx="668337" cy="284895"/>
        </p:xfrm>
        <a:graphic>
          <a:graphicData uri="http://schemas.openxmlformats.org/presentationml/2006/ole">
            <p:oleObj spid="_x0000_s151555" name="Equation" r:id="rId4" imgW="330120" imgH="139680" progId="Equation.3">
              <p:embed/>
            </p:oleObj>
          </a:graphicData>
        </a:graphic>
      </p:graphicFrame>
      <p:graphicFrame>
        <p:nvGraphicFramePr>
          <p:cNvPr id="6" name="Object 2"/>
          <p:cNvGraphicFramePr>
            <a:graphicFrameLocks noChangeAspect="1"/>
          </p:cNvGraphicFramePr>
          <p:nvPr/>
        </p:nvGraphicFramePr>
        <p:xfrm>
          <a:off x="5638800" y="2201119"/>
          <a:ext cx="304800" cy="389681"/>
        </p:xfrm>
        <a:graphic>
          <a:graphicData uri="http://schemas.openxmlformats.org/presentationml/2006/ole">
            <p:oleObj spid="_x0000_s151556" name="Equation" r:id="rId5" imgW="139680" imgH="177480" progId="Equation.3">
              <p:embed/>
            </p:oleObj>
          </a:graphicData>
        </a:graphic>
      </p:graphicFrame>
      <p:graphicFrame>
        <p:nvGraphicFramePr>
          <p:cNvPr id="7" name="Object 2"/>
          <p:cNvGraphicFramePr>
            <a:graphicFrameLocks noChangeAspect="1"/>
          </p:cNvGraphicFramePr>
          <p:nvPr/>
        </p:nvGraphicFramePr>
        <p:xfrm>
          <a:off x="4953000" y="1770888"/>
          <a:ext cx="227113" cy="286512"/>
        </p:xfrm>
        <a:graphic>
          <a:graphicData uri="http://schemas.openxmlformats.org/presentationml/2006/ole">
            <p:oleObj spid="_x0000_s151557" name="Equation" r:id="rId6" imgW="114120" imgH="126720" progId="Equation.3">
              <p:embed/>
            </p:oleObj>
          </a:graphicData>
        </a:graphic>
      </p:graphicFrame>
      <p:graphicFrame>
        <p:nvGraphicFramePr>
          <p:cNvPr id="8" name="Object 2"/>
          <p:cNvGraphicFramePr>
            <a:graphicFrameLocks noChangeAspect="1"/>
          </p:cNvGraphicFramePr>
          <p:nvPr/>
        </p:nvGraphicFramePr>
        <p:xfrm>
          <a:off x="4779962" y="2547938"/>
          <a:ext cx="858838" cy="500062"/>
        </p:xfrm>
        <a:graphic>
          <a:graphicData uri="http://schemas.openxmlformats.org/presentationml/2006/ole">
            <p:oleObj spid="_x0000_s151558" name="Equation" r:id="rId7" imgW="393480" imgH="228600" progId="Equation.3">
              <p:embed/>
            </p:oleObj>
          </a:graphicData>
        </a:graphic>
      </p:graphicFrame>
      <p:graphicFrame>
        <p:nvGraphicFramePr>
          <p:cNvPr id="9" name="Object 2"/>
          <p:cNvGraphicFramePr>
            <a:graphicFrameLocks noChangeAspect="1"/>
          </p:cNvGraphicFramePr>
          <p:nvPr/>
        </p:nvGraphicFramePr>
        <p:xfrm>
          <a:off x="6400800" y="2590800"/>
          <a:ext cx="298010" cy="381000"/>
        </p:xfrm>
        <a:graphic>
          <a:graphicData uri="http://schemas.openxmlformats.org/presentationml/2006/ole">
            <p:oleObj spid="_x0000_s151559" name="Equation" r:id="rId8" imgW="139680" imgH="177480" progId="Equation.3">
              <p:embed/>
            </p:oleObj>
          </a:graphicData>
        </a:graphic>
      </p:graphicFrame>
      <p:graphicFrame>
        <p:nvGraphicFramePr>
          <p:cNvPr id="151560" name="Object 8"/>
          <p:cNvGraphicFramePr>
            <a:graphicFrameLocks noChangeAspect="1"/>
          </p:cNvGraphicFramePr>
          <p:nvPr/>
        </p:nvGraphicFramePr>
        <p:xfrm>
          <a:off x="3084512" y="3057525"/>
          <a:ext cx="420688" cy="447675"/>
        </p:xfrm>
        <a:graphic>
          <a:graphicData uri="http://schemas.openxmlformats.org/presentationml/2006/ole">
            <p:oleObj spid="_x0000_s151560" name="Equation" r:id="rId9" imgW="215640" imgH="228600" progId="Equation.3">
              <p:embed/>
            </p:oleObj>
          </a:graphicData>
        </a:graphic>
      </p:graphicFrame>
      <p:graphicFrame>
        <p:nvGraphicFramePr>
          <p:cNvPr id="151561" name="Object 9"/>
          <p:cNvGraphicFramePr>
            <a:graphicFrameLocks noChangeAspect="1"/>
          </p:cNvGraphicFramePr>
          <p:nvPr/>
        </p:nvGraphicFramePr>
        <p:xfrm>
          <a:off x="5243513" y="3141662"/>
          <a:ext cx="227012" cy="287338"/>
        </p:xfrm>
        <a:graphic>
          <a:graphicData uri="http://schemas.openxmlformats.org/presentationml/2006/ole">
            <p:oleObj spid="_x0000_s151561" name="Equation" r:id="rId10" imgW="114120" imgH="126720" progId="Equation.3">
              <p:embed/>
            </p:oleObj>
          </a:graphicData>
        </a:graphic>
      </p:graphicFrame>
      <p:graphicFrame>
        <p:nvGraphicFramePr>
          <p:cNvPr id="12" name="Object 9"/>
          <p:cNvGraphicFramePr>
            <a:graphicFrameLocks noChangeAspect="1"/>
          </p:cNvGraphicFramePr>
          <p:nvPr/>
        </p:nvGraphicFramePr>
        <p:xfrm>
          <a:off x="4787900" y="3559175"/>
          <a:ext cx="252413" cy="403225"/>
        </p:xfrm>
        <a:graphic>
          <a:graphicData uri="http://schemas.openxmlformats.org/presentationml/2006/ole">
            <p:oleObj spid="_x0000_s151562" name="Equation" r:id="rId11" imgW="126720" imgH="177480" progId="Equation.3">
              <p:embed/>
            </p:oleObj>
          </a:graphicData>
        </a:graphic>
      </p:graphicFrame>
      <p:graphicFrame>
        <p:nvGraphicFramePr>
          <p:cNvPr id="13" name="Object 9"/>
          <p:cNvGraphicFramePr>
            <a:graphicFrameLocks noChangeAspect="1"/>
          </p:cNvGraphicFramePr>
          <p:nvPr/>
        </p:nvGraphicFramePr>
        <p:xfrm>
          <a:off x="4191000" y="3940175"/>
          <a:ext cx="928687" cy="403225"/>
        </p:xfrm>
        <a:graphic>
          <a:graphicData uri="http://schemas.openxmlformats.org/presentationml/2006/ole">
            <p:oleObj spid="_x0000_s151563" name="Equation" r:id="rId12" imgW="533160" imgH="17748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References</a:t>
            </a:r>
            <a:endParaRPr lang="en-US" dirty="0"/>
          </a:p>
        </p:txBody>
      </p:sp>
      <p:sp>
        <p:nvSpPr>
          <p:cNvPr id="3" name="Content Placeholder 2"/>
          <p:cNvSpPr>
            <a:spLocks noGrp="1"/>
          </p:cNvSpPr>
          <p:nvPr>
            <p:ph sz="quarter" idx="1"/>
          </p:nvPr>
        </p:nvSpPr>
        <p:spPr/>
        <p:txBody>
          <a:bodyPr>
            <a:normAutofit lnSpcReduction="10000"/>
          </a:bodyPr>
          <a:lstStyle/>
          <a:p>
            <a:pPr lvl="1"/>
            <a:r>
              <a:rPr lang="en-US" dirty="0" smtClean="0"/>
              <a:t>P. M. Pardalos and A. T. Phillips. A global optimization approach for solving the maximum clique problem. </a:t>
            </a:r>
            <a:r>
              <a:rPr lang="en-US" i="1" dirty="0" smtClean="0"/>
              <a:t>International Journal of Computer Mathematics, Vol. 33 :209- </a:t>
            </a:r>
            <a:r>
              <a:rPr lang="en-US" dirty="0" smtClean="0"/>
              <a:t>216, 1990.</a:t>
            </a:r>
          </a:p>
          <a:p>
            <a:pPr lvl="1"/>
            <a:r>
              <a:rPr lang="en-US" dirty="0" smtClean="0"/>
              <a:t>R. Carraghan and P. M. Pardalos. An exact algorithm for the maximum clique problem. Operations Research Letters, Vol. 9 :375-382, 1990 (This algorithm was used in 1993 </a:t>
            </a:r>
            <a:r>
              <a:rPr lang="en-US" b="1" dirty="0" smtClean="0"/>
              <a:t>DIMACS implementation challenge</a:t>
            </a:r>
            <a:r>
              <a:rPr lang="en-US" dirty="0" smtClean="0"/>
              <a:t>).</a:t>
            </a:r>
          </a:p>
          <a:p>
            <a:pPr lvl="1"/>
            <a:r>
              <a:rPr lang="en-US" dirty="0" smtClean="0"/>
              <a:t>P. M. Pardalos and G. P. Rodgers. A branch and bound algorithm for the maximum clique problem. Computers and Operations Research, Vol. 19: 363-375, 1992.</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References (cont.)</a:t>
            </a:r>
            <a:endParaRPr lang="en-US" dirty="0"/>
          </a:p>
        </p:txBody>
      </p:sp>
      <p:sp>
        <p:nvSpPr>
          <p:cNvPr id="3" name="Content Placeholder 2"/>
          <p:cNvSpPr>
            <a:spLocks noGrp="1"/>
          </p:cNvSpPr>
          <p:nvPr>
            <p:ph sz="quarter" idx="1"/>
          </p:nvPr>
        </p:nvSpPr>
        <p:spPr/>
        <p:txBody>
          <a:bodyPr>
            <a:normAutofit/>
          </a:bodyPr>
          <a:lstStyle/>
          <a:p>
            <a:pPr lvl="1"/>
            <a:r>
              <a:rPr lang="en-US" dirty="0" smtClean="0"/>
              <a:t>S. Rebennack,  M. Oswald, D. </a:t>
            </a:r>
            <a:r>
              <a:rPr lang="en-US" dirty="0" err="1" smtClean="0"/>
              <a:t>Theis</a:t>
            </a:r>
            <a:r>
              <a:rPr lang="en-US" dirty="0" smtClean="0"/>
              <a:t>, H. Seitz, G. </a:t>
            </a:r>
            <a:r>
              <a:rPr lang="en-US" dirty="0" err="1" smtClean="0"/>
              <a:t>Reinelt</a:t>
            </a:r>
            <a:r>
              <a:rPr lang="en-US" dirty="0" smtClean="0"/>
              <a:t>, P. M. Pardalos. A Branch and Cut solver for the maximum stable set problem. Journal of Combinatorial Optimization, to appear</a:t>
            </a:r>
            <a:br>
              <a:rPr lang="en-US" dirty="0" smtClean="0"/>
            </a:br>
            <a:r>
              <a:rPr lang="en-US" dirty="0" smtClean="0"/>
              <a:t>DOI: 10.1007/s10878-009-9264-3. R.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Computational Complexity</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The MCP is one of the first problems shown to be </a:t>
            </a:r>
            <a:r>
              <a:rPr lang="en-US" b="1" dirty="0" smtClean="0"/>
              <a:t>NP-complete</a:t>
            </a:r>
            <a:r>
              <a:rPr lang="en-US" dirty="0" smtClean="0"/>
              <a:t>; i.e. unless P=NP, exact algorithms are guaranteed to return a solution only in a time which increases exponentially with the number of vertices in the graph.</a:t>
            </a:r>
          </a:p>
          <a:p>
            <a:pPr algn="just"/>
            <a:r>
              <a:rPr lang="en-US" dirty="0" err="1" smtClean="0"/>
              <a:t>Arora</a:t>
            </a:r>
            <a:r>
              <a:rPr lang="en-US" dirty="0" smtClean="0"/>
              <a:t> and </a:t>
            </a:r>
            <a:r>
              <a:rPr lang="en-US" dirty="0" err="1" smtClean="0"/>
              <a:t>Safra</a:t>
            </a:r>
            <a:r>
              <a:rPr lang="en-US" dirty="0" smtClean="0"/>
              <a:t> proved that </a:t>
            </a:r>
            <a:r>
              <a:rPr lang="en-US" b="1" dirty="0" smtClean="0"/>
              <a:t>for some positive    the approximation of the maximum clique within a factor of      is NP-hard.</a:t>
            </a:r>
          </a:p>
          <a:p>
            <a:pPr algn="just"/>
            <a:r>
              <a:rPr lang="en-US" dirty="0" smtClean="0"/>
              <a:t>The above fact along with practical evidence suggest that the maximum clique is hard to solve even in graphs of moderate sizes.</a:t>
            </a:r>
          </a:p>
        </p:txBody>
      </p:sp>
      <p:graphicFrame>
        <p:nvGraphicFramePr>
          <p:cNvPr id="55298" name="Object 2"/>
          <p:cNvGraphicFramePr>
            <a:graphicFrameLocks noChangeAspect="1"/>
          </p:cNvGraphicFramePr>
          <p:nvPr/>
        </p:nvGraphicFramePr>
        <p:xfrm>
          <a:off x="7848600" y="3657600"/>
          <a:ext cx="228600" cy="250825"/>
        </p:xfrm>
        <a:graphic>
          <a:graphicData uri="http://schemas.openxmlformats.org/presentationml/2006/ole">
            <p:oleObj spid="_x0000_s55298" name="Equation" r:id="rId4" imgW="126720" imgH="139680" progId="">
              <p:embed/>
            </p:oleObj>
          </a:graphicData>
        </a:graphic>
      </p:graphicFrame>
      <p:graphicFrame>
        <p:nvGraphicFramePr>
          <p:cNvPr id="55299" name="Object 3"/>
          <p:cNvGraphicFramePr>
            <a:graphicFrameLocks noChangeAspect="1"/>
          </p:cNvGraphicFramePr>
          <p:nvPr/>
        </p:nvGraphicFramePr>
        <p:xfrm>
          <a:off x="2342812" y="4191000"/>
          <a:ext cx="400388" cy="457200"/>
        </p:xfrm>
        <a:graphic>
          <a:graphicData uri="http://schemas.openxmlformats.org/presentationml/2006/ole">
            <p:oleObj spid="_x0000_s55299" name="Equation" r:id="rId5" imgW="177480" imgH="20304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Definitions</a:t>
            </a:r>
            <a:endParaRPr lang="en-US" dirty="0"/>
          </a:p>
        </p:txBody>
      </p:sp>
      <p:sp>
        <p:nvSpPr>
          <p:cNvPr id="3" name="Content Placeholder 2"/>
          <p:cNvSpPr>
            <a:spLocks noGrp="1"/>
          </p:cNvSpPr>
          <p:nvPr>
            <p:ph sz="quarter" idx="1"/>
          </p:nvPr>
        </p:nvSpPr>
        <p:spPr/>
        <p:txBody>
          <a:bodyPr>
            <a:normAutofit/>
          </a:bodyPr>
          <a:lstStyle/>
          <a:p>
            <a:pPr algn="just"/>
            <a:r>
              <a:rPr lang="en-US" dirty="0" smtClean="0"/>
              <a:t>A set of vertices S is called a </a:t>
            </a:r>
            <a:r>
              <a:rPr lang="en-US" b="1" i="1" dirty="0" smtClean="0"/>
              <a:t>clique</a:t>
            </a:r>
            <a:r>
              <a:rPr lang="en-US" dirty="0" smtClean="0"/>
              <a:t> if the subgraph G(S) induced by S is complete; i.e. there is an edge between any two vertices in G(S) .</a:t>
            </a:r>
          </a:p>
          <a:p>
            <a:pPr algn="just"/>
            <a:endParaRPr lang="en-US" dirty="0" smtClean="0"/>
          </a:p>
          <a:p>
            <a:pPr algn="just"/>
            <a:r>
              <a:rPr lang="en-US" dirty="0" smtClean="0"/>
              <a:t>A </a:t>
            </a:r>
            <a:r>
              <a:rPr lang="en-US" b="1" i="1" dirty="0" smtClean="0"/>
              <a:t>maximal</a:t>
            </a:r>
            <a:r>
              <a:rPr lang="en-US" b="1" dirty="0" smtClean="0"/>
              <a:t> clique </a:t>
            </a:r>
            <a:r>
              <a:rPr lang="en-US" dirty="0" smtClean="0"/>
              <a:t>is a clique which is not a proper subset of another clique.</a:t>
            </a:r>
          </a:p>
          <a:p>
            <a:pPr algn="just"/>
            <a:endParaRPr lang="en-US" dirty="0" smtClean="0"/>
          </a:p>
          <a:p>
            <a:pPr algn="just"/>
            <a:r>
              <a:rPr lang="en-US" dirty="0" smtClean="0"/>
              <a:t>A </a:t>
            </a:r>
            <a:r>
              <a:rPr lang="en-US" b="1" i="1" dirty="0" smtClean="0"/>
              <a:t>maximum</a:t>
            </a:r>
            <a:r>
              <a:rPr lang="en-US" b="1" dirty="0" smtClean="0"/>
              <a:t> clique </a:t>
            </a:r>
            <a:r>
              <a:rPr lang="en-US" dirty="0" smtClean="0"/>
              <a:t>is a clique of the maximum cardinality.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Enumerative Algorithms</a:t>
            </a:r>
            <a:endParaRPr lang="en-US" dirty="0"/>
          </a:p>
        </p:txBody>
      </p:sp>
      <p:sp>
        <p:nvSpPr>
          <p:cNvPr id="3" name="Content Placeholder 2"/>
          <p:cNvSpPr>
            <a:spLocks noGrp="1"/>
          </p:cNvSpPr>
          <p:nvPr>
            <p:ph sz="quarter" idx="1"/>
          </p:nvPr>
        </p:nvSpPr>
        <p:spPr/>
        <p:txBody>
          <a:bodyPr/>
          <a:lstStyle/>
          <a:p>
            <a:r>
              <a:rPr lang="en-US" dirty="0" smtClean="0"/>
              <a:t>The first algorithm for enumerating all cliques of an arbitrary graph is due to </a:t>
            </a:r>
            <a:r>
              <a:rPr lang="en-US" dirty="0" err="1" smtClean="0"/>
              <a:t>Harray</a:t>
            </a:r>
            <a:r>
              <a:rPr lang="en-US" dirty="0" smtClean="0"/>
              <a:t> and Ross.</a:t>
            </a:r>
          </a:p>
          <a:p>
            <a:endParaRPr lang="en-US" dirty="0" smtClean="0"/>
          </a:p>
          <a:p>
            <a:r>
              <a:rPr lang="en-US" dirty="0" smtClean="0"/>
              <a:t>In 1957, they proposed an inductive method that first identified all the cliques of a special graph with no more than three cliques.</a:t>
            </a:r>
          </a:p>
          <a:p>
            <a:endParaRPr lang="en-US" dirty="0" smtClean="0"/>
          </a:p>
          <a:p>
            <a:r>
              <a:rPr lang="en-US" dirty="0" smtClean="0"/>
              <a:t>The problem on general graphs is reduced to this special case.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Enumerative Algorithms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There are several other algorithms for enumerating all cliques in a graph.</a:t>
            </a:r>
          </a:p>
          <a:p>
            <a:endParaRPr lang="en-US" dirty="0" smtClean="0"/>
          </a:p>
          <a:p>
            <a:r>
              <a:rPr lang="en-US" dirty="0" smtClean="0"/>
              <a:t>Some of these methods are called </a:t>
            </a:r>
            <a:r>
              <a:rPr lang="en-US" b="1" dirty="0" smtClean="0"/>
              <a:t>vertex sequence methods</a:t>
            </a:r>
            <a:r>
              <a:rPr lang="en-US" dirty="0" smtClean="0"/>
              <a:t>, which produce the cliques of G from the cliques of G\{v}.</a:t>
            </a:r>
          </a:p>
          <a:p>
            <a:pPr>
              <a:buNone/>
            </a:pPr>
            <a:endParaRPr lang="en-US" dirty="0" smtClean="0"/>
          </a:p>
          <a:p>
            <a:r>
              <a:rPr lang="en-US" dirty="0" smtClean="0"/>
              <a:t>Other algorithms are based on </a:t>
            </a:r>
            <a:r>
              <a:rPr lang="en-US" b="1" dirty="0" smtClean="0"/>
              <a:t>backtracking</a:t>
            </a:r>
            <a:r>
              <a:rPr lang="en-US" i="1" dirty="0" smtClean="0"/>
              <a:t> method, </a:t>
            </a:r>
            <a:r>
              <a:rPr lang="en-US" dirty="0" smtClean="0"/>
              <a:t>for example the algorithm proposed by </a:t>
            </a:r>
            <a:r>
              <a:rPr lang="en-US" dirty="0" err="1" smtClean="0"/>
              <a:t>Bron</a:t>
            </a:r>
            <a:r>
              <a:rPr lang="en-US" dirty="0" smtClean="0"/>
              <a:t> and </a:t>
            </a:r>
            <a:r>
              <a:rPr lang="en-US" dirty="0" err="1" smtClean="0"/>
              <a:t>Kerbosch</a:t>
            </a:r>
            <a:r>
              <a:rPr lang="en-US" dirty="0" smtClean="0"/>
              <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Branch and Bound Algorithms</a:t>
            </a:r>
            <a:endParaRPr lang="en-US" dirty="0"/>
          </a:p>
        </p:txBody>
      </p:sp>
      <p:sp>
        <p:nvSpPr>
          <p:cNvPr id="3" name="Content Placeholder 2"/>
          <p:cNvSpPr>
            <a:spLocks noGrp="1"/>
          </p:cNvSpPr>
          <p:nvPr>
            <p:ph sz="quarter" idx="1"/>
          </p:nvPr>
        </p:nvSpPr>
        <p:spPr/>
        <p:txBody>
          <a:bodyPr/>
          <a:lstStyle/>
          <a:p>
            <a:pPr algn="just"/>
            <a:r>
              <a:rPr lang="en-US" dirty="0" smtClean="0"/>
              <a:t>Branch and Bound Algorithms have been widely used for solving the MCP and MWCP.</a:t>
            </a:r>
          </a:p>
          <a:p>
            <a:pPr algn="just"/>
            <a:r>
              <a:rPr lang="en-US" dirty="0" smtClean="0"/>
              <a:t>There are three key issues in a branch-and-bound algorithm for the maximum clique problem:</a:t>
            </a:r>
          </a:p>
          <a:p>
            <a:pPr lvl="1" algn="just"/>
            <a:r>
              <a:rPr lang="en-US" dirty="0" smtClean="0"/>
              <a:t>Finding a good </a:t>
            </a:r>
            <a:r>
              <a:rPr lang="en-US" b="1" dirty="0" smtClean="0"/>
              <a:t>lower bound</a:t>
            </a:r>
            <a:r>
              <a:rPr lang="en-US" dirty="0" smtClean="0"/>
              <a:t>, i.e. a clique of large size.</a:t>
            </a:r>
          </a:p>
          <a:p>
            <a:pPr lvl="1" algn="just"/>
            <a:r>
              <a:rPr lang="en-US" dirty="0" smtClean="0"/>
              <a:t>Finding a good </a:t>
            </a:r>
            <a:r>
              <a:rPr lang="en-US" b="1" dirty="0" smtClean="0"/>
              <a:t>upper bound </a:t>
            </a:r>
            <a:r>
              <a:rPr lang="en-US" dirty="0" smtClean="0"/>
              <a:t>on the size of the maximum clique.</a:t>
            </a:r>
          </a:p>
          <a:p>
            <a:pPr lvl="1" algn="just"/>
            <a:r>
              <a:rPr lang="en-US" dirty="0" smtClean="0"/>
              <a:t>How to </a:t>
            </a:r>
            <a:r>
              <a:rPr lang="en-US" b="1" dirty="0" smtClean="0"/>
              <a:t>branch</a:t>
            </a:r>
            <a:r>
              <a:rPr lang="en-US" dirty="0" smtClean="0"/>
              <a:t>, i.e. break a problem into smaller </a:t>
            </a:r>
            <a:r>
              <a:rPr lang="en-US" dirty="0" err="1" smtClean="0"/>
              <a:t>subproblems</a:t>
            </a:r>
            <a:r>
              <a:rPr lang="en-US"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t>Branch and Bound Algorithms (cont.)</a:t>
            </a:r>
            <a:endParaRPr lang="en-US" dirty="0"/>
          </a:p>
        </p:txBody>
      </p:sp>
      <p:sp>
        <p:nvSpPr>
          <p:cNvPr id="3" name="Content Placeholder 2"/>
          <p:cNvSpPr>
            <a:spLocks noGrp="1"/>
          </p:cNvSpPr>
          <p:nvPr>
            <p:ph sz="quarter" idx="1"/>
          </p:nvPr>
        </p:nvSpPr>
        <p:spPr/>
        <p:txBody>
          <a:bodyPr/>
          <a:lstStyle/>
          <a:p>
            <a:pPr algn="just"/>
            <a:r>
              <a:rPr lang="en-US" dirty="0" smtClean="0"/>
              <a:t>To obtain a lower bound, most algorithms in the literature use </a:t>
            </a:r>
            <a:r>
              <a:rPr lang="en-US" b="1" dirty="0" smtClean="0"/>
              <a:t>heuristic methods</a:t>
            </a:r>
            <a:r>
              <a:rPr lang="en-US" dirty="0" smtClean="0"/>
              <a:t>.</a:t>
            </a:r>
          </a:p>
          <a:p>
            <a:pPr algn="just"/>
            <a:r>
              <a:rPr lang="en-US" dirty="0" smtClean="0"/>
              <a:t>There are several ways to obtain an upper bound. One common way is using the </a:t>
            </a:r>
            <a:r>
              <a:rPr lang="en-US" b="1" dirty="0" smtClean="0"/>
              <a:t>graph coloring </a:t>
            </a:r>
            <a:r>
              <a:rPr lang="en-US" dirty="0" smtClean="0"/>
              <a:t>algorithms, since the chromatic number of a graph is an upper bound on its clique number.</a:t>
            </a:r>
          </a:p>
          <a:p>
            <a:pPr algn="just"/>
            <a:r>
              <a:rPr lang="en-US" dirty="0" smtClean="0"/>
              <a:t>One commonly used </a:t>
            </a:r>
            <a:r>
              <a:rPr lang="en-US" b="1" dirty="0" smtClean="0"/>
              <a:t>branching strategy </a:t>
            </a:r>
            <a:r>
              <a:rPr lang="en-US" dirty="0" smtClean="0"/>
              <a:t>is to divide the problem into one with        (vertex </a:t>
            </a:r>
            <a:r>
              <a:rPr lang="en-US" dirty="0" err="1" smtClean="0"/>
              <a:t>i</a:t>
            </a:r>
            <a:r>
              <a:rPr lang="en-US" dirty="0" smtClean="0"/>
              <a:t> is in the maximum clique) and the other with       . </a:t>
            </a:r>
            <a:endParaRPr lang="en-US" dirty="0"/>
          </a:p>
        </p:txBody>
      </p:sp>
      <p:graphicFrame>
        <p:nvGraphicFramePr>
          <p:cNvPr id="50178" name="Object 5"/>
          <p:cNvGraphicFramePr>
            <a:graphicFrameLocks noChangeAspect="1"/>
          </p:cNvGraphicFramePr>
          <p:nvPr/>
        </p:nvGraphicFramePr>
        <p:xfrm>
          <a:off x="6228186" y="5438193"/>
          <a:ext cx="644525" cy="374650"/>
        </p:xfrm>
        <a:graphic>
          <a:graphicData uri="http://schemas.openxmlformats.org/presentationml/2006/ole">
            <p:oleObj spid="_x0000_s50178" name="Equation" r:id="rId3" imgW="393480" imgH="228600" progId="Equation.3">
              <p:embed/>
            </p:oleObj>
          </a:graphicData>
        </a:graphic>
      </p:graphicFrame>
      <p:graphicFrame>
        <p:nvGraphicFramePr>
          <p:cNvPr id="5" name="Object 5"/>
          <p:cNvGraphicFramePr>
            <a:graphicFrameLocks noChangeAspect="1"/>
          </p:cNvGraphicFramePr>
          <p:nvPr/>
        </p:nvGraphicFramePr>
        <p:xfrm>
          <a:off x="5187950" y="4998720"/>
          <a:ext cx="603250" cy="374650"/>
        </p:xfrm>
        <a:graphic>
          <a:graphicData uri="http://schemas.openxmlformats.org/presentationml/2006/ole">
            <p:oleObj spid="_x0000_s50179" name="Equation" r:id="rId4" imgW="368280" imgH="2286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Complexity Algorithms</a:t>
            </a:r>
            <a:endParaRPr lang="en-US" dirty="0"/>
          </a:p>
        </p:txBody>
      </p:sp>
      <p:sp>
        <p:nvSpPr>
          <p:cNvPr id="3" name="Content Placeholder 2"/>
          <p:cNvSpPr>
            <a:spLocks noGrp="1"/>
          </p:cNvSpPr>
          <p:nvPr>
            <p:ph sz="quarter" idx="1"/>
          </p:nvPr>
        </p:nvSpPr>
        <p:spPr/>
        <p:txBody>
          <a:bodyPr>
            <a:normAutofit/>
          </a:bodyPr>
          <a:lstStyle/>
          <a:p>
            <a:r>
              <a:rPr lang="en-US" dirty="0" smtClean="0"/>
              <a:t>In the following paper, </a:t>
            </a:r>
            <a:r>
              <a:rPr lang="en-US" dirty="0" err="1" smtClean="0"/>
              <a:t>Tarjan</a:t>
            </a:r>
            <a:r>
              <a:rPr lang="en-US" dirty="0" smtClean="0"/>
              <a:t> and </a:t>
            </a:r>
            <a:r>
              <a:rPr lang="en-US" dirty="0" err="1" smtClean="0"/>
              <a:t>Trojanowski</a:t>
            </a:r>
            <a:r>
              <a:rPr lang="en-US" dirty="0" smtClean="0"/>
              <a:t> proposed a recursive algorithm for the maximum independent set problem:</a:t>
            </a:r>
          </a:p>
          <a:p>
            <a:pPr lvl="1"/>
            <a:r>
              <a:rPr lang="en-US" dirty="0" smtClean="0"/>
              <a:t>R. E. </a:t>
            </a:r>
            <a:r>
              <a:rPr lang="en-US" dirty="0" err="1" smtClean="0"/>
              <a:t>Tarjan</a:t>
            </a:r>
            <a:r>
              <a:rPr lang="en-US" dirty="0" smtClean="0"/>
              <a:t> and A. E. </a:t>
            </a:r>
            <a:r>
              <a:rPr lang="en-US" dirty="0" err="1" smtClean="0"/>
              <a:t>Trojanowski</a:t>
            </a:r>
            <a:r>
              <a:rPr lang="en-US" dirty="0" smtClean="0"/>
              <a:t>. Finding a maximum independent set. SIAM Journal on Computing, 6:537-546, 1977.</a:t>
            </a:r>
          </a:p>
          <a:p>
            <a:r>
              <a:rPr lang="en-US" dirty="0" smtClean="0"/>
              <a:t>They show that their algorithm has a time complexity of             , where n is the number of vertices of the graph.</a:t>
            </a:r>
          </a:p>
        </p:txBody>
      </p:sp>
      <p:graphicFrame>
        <p:nvGraphicFramePr>
          <p:cNvPr id="300034" name="Object 2"/>
          <p:cNvGraphicFramePr>
            <a:graphicFrameLocks noChangeAspect="1"/>
          </p:cNvGraphicFramePr>
          <p:nvPr/>
        </p:nvGraphicFramePr>
        <p:xfrm>
          <a:off x="3276600" y="4800600"/>
          <a:ext cx="950355" cy="438912"/>
        </p:xfrm>
        <a:graphic>
          <a:graphicData uri="http://schemas.openxmlformats.org/presentationml/2006/ole">
            <p:oleObj spid="_x0000_s300034" name="Equation" r:id="rId3" imgW="495000" imgH="22860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Best Complexity Algorithms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This time bound illustrates that it is possible to solve a NP-complete problem much better than the simple enumerative approach. </a:t>
            </a:r>
          </a:p>
          <a:p>
            <a:r>
              <a:rPr lang="en-US" dirty="0" smtClean="0"/>
              <a:t>In 1986, Robson proposed a modified version of the recursive algorithm of </a:t>
            </a:r>
            <a:r>
              <a:rPr lang="en-US" dirty="0" err="1" smtClean="0"/>
              <a:t>Tarjan</a:t>
            </a:r>
            <a:r>
              <a:rPr lang="en-US" dirty="0" smtClean="0"/>
              <a:t> and </a:t>
            </a:r>
            <a:r>
              <a:rPr lang="en-US" dirty="0" err="1" smtClean="0"/>
              <a:t>Trojanowski</a:t>
            </a:r>
            <a:r>
              <a:rPr lang="en-US" dirty="0" smtClean="0"/>
              <a:t>.</a:t>
            </a:r>
          </a:p>
          <a:p>
            <a:r>
              <a:rPr lang="en-US" dirty="0" smtClean="0"/>
              <a:t>He showed through a detailed case analysis that this algorithm had a time complexity of            where n is the number of vertices.</a:t>
            </a:r>
          </a:p>
          <a:p>
            <a:pPr lvl="1"/>
            <a:r>
              <a:rPr lang="en-US" dirty="0" smtClean="0"/>
              <a:t>J. M. Robson, Algorithms for maximum independent sets. Journal of Algorithms, Vol. 7: 425-440,1986.</a:t>
            </a:r>
            <a:endParaRPr lang="en-US" dirty="0"/>
          </a:p>
        </p:txBody>
      </p:sp>
      <p:graphicFrame>
        <p:nvGraphicFramePr>
          <p:cNvPr id="301058" name="Object 2"/>
          <p:cNvGraphicFramePr>
            <a:graphicFrameLocks noChangeAspect="1"/>
          </p:cNvGraphicFramePr>
          <p:nvPr/>
        </p:nvGraphicFramePr>
        <p:xfrm>
          <a:off x="6858000" y="4191000"/>
          <a:ext cx="1169987" cy="438150"/>
        </p:xfrm>
        <a:graphic>
          <a:graphicData uri="http://schemas.openxmlformats.org/presentationml/2006/ole">
            <p:oleObj spid="_x0000_s301058" name="Equation" r:id="rId3" imgW="609480" imgH="228600"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dirty="0" smtClean="0"/>
              <a:t> Recursive Algorithm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Here we briefly discuss </a:t>
            </a:r>
            <a:r>
              <a:rPr lang="en-US" b="1" dirty="0" err="1" smtClean="0"/>
              <a:t>Wilf’s</a:t>
            </a:r>
            <a:r>
              <a:rPr lang="en-US" b="1" dirty="0" smtClean="0"/>
              <a:t> recursive algorithm </a:t>
            </a:r>
            <a:r>
              <a:rPr lang="en-US" dirty="0" smtClean="0"/>
              <a:t>for the maximum independent set problem.</a:t>
            </a:r>
          </a:p>
          <a:p>
            <a:r>
              <a:rPr lang="en-US" dirty="0" smtClean="0"/>
              <a:t>For any fixed vertex   , there are two kinds of independent sets: those that contain    and those that don’t contain    .</a:t>
            </a:r>
          </a:p>
          <a:p>
            <a:r>
              <a:rPr lang="en-US" dirty="0" smtClean="0"/>
              <a:t>If an independent set    contains   , then the vertices that are adjacent to    (        ) cannot be in the maximum independent set.</a:t>
            </a:r>
          </a:p>
          <a:p>
            <a:r>
              <a:rPr lang="en-US" dirty="0" smtClean="0"/>
              <a:t>So we need to continue our search in the smaller graph                      .                  </a:t>
            </a:r>
            <a:endParaRPr lang="en-US" dirty="0"/>
          </a:p>
        </p:txBody>
      </p:sp>
      <p:graphicFrame>
        <p:nvGraphicFramePr>
          <p:cNvPr id="302082" name="Object 2"/>
          <p:cNvGraphicFramePr>
            <a:graphicFrameLocks noChangeAspect="1"/>
          </p:cNvGraphicFramePr>
          <p:nvPr/>
        </p:nvGraphicFramePr>
        <p:xfrm>
          <a:off x="6248400" y="2895600"/>
          <a:ext cx="360362" cy="445153"/>
        </p:xfrm>
        <a:graphic>
          <a:graphicData uri="http://schemas.openxmlformats.org/presentationml/2006/ole">
            <p:oleObj spid="_x0000_s302082" name="Equation" r:id="rId3" imgW="164880" imgH="203040" progId="Equation.3">
              <p:embed/>
            </p:oleObj>
          </a:graphicData>
        </a:graphic>
      </p:graphicFrame>
      <p:graphicFrame>
        <p:nvGraphicFramePr>
          <p:cNvPr id="5" name="Object 2"/>
          <p:cNvGraphicFramePr>
            <a:graphicFrameLocks noChangeAspect="1"/>
          </p:cNvGraphicFramePr>
          <p:nvPr/>
        </p:nvGraphicFramePr>
        <p:xfrm>
          <a:off x="5715000" y="3733800"/>
          <a:ext cx="360362" cy="445153"/>
        </p:xfrm>
        <a:graphic>
          <a:graphicData uri="http://schemas.openxmlformats.org/presentationml/2006/ole">
            <p:oleObj spid="_x0000_s302083" name="Equation" r:id="rId4" imgW="164880" imgH="203040" progId="Equation.3">
              <p:embed/>
            </p:oleObj>
          </a:graphicData>
        </a:graphic>
      </p:graphicFrame>
      <p:graphicFrame>
        <p:nvGraphicFramePr>
          <p:cNvPr id="6" name="Object 2"/>
          <p:cNvGraphicFramePr>
            <a:graphicFrameLocks noChangeAspect="1"/>
          </p:cNvGraphicFramePr>
          <p:nvPr/>
        </p:nvGraphicFramePr>
        <p:xfrm>
          <a:off x="4191000" y="3810000"/>
          <a:ext cx="304800" cy="388937"/>
        </p:xfrm>
        <a:graphic>
          <a:graphicData uri="http://schemas.openxmlformats.org/presentationml/2006/ole">
            <p:oleObj spid="_x0000_s302084" name="Equation" r:id="rId5" imgW="139680" imgH="177480" progId="Equation.3">
              <p:embed/>
            </p:oleObj>
          </a:graphicData>
        </a:graphic>
      </p:graphicFrame>
      <p:graphicFrame>
        <p:nvGraphicFramePr>
          <p:cNvPr id="7" name="Object 2"/>
          <p:cNvGraphicFramePr>
            <a:graphicFrameLocks noChangeAspect="1"/>
          </p:cNvGraphicFramePr>
          <p:nvPr/>
        </p:nvGraphicFramePr>
        <p:xfrm>
          <a:off x="4059238" y="4114800"/>
          <a:ext cx="360362" cy="445153"/>
        </p:xfrm>
        <a:graphic>
          <a:graphicData uri="http://schemas.openxmlformats.org/presentationml/2006/ole">
            <p:oleObj spid="_x0000_s302085" name="Equation" r:id="rId6" imgW="164880" imgH="203040" progId="Equation.3">
              <p:embed/>
            </p:oleObj>
          </a:graphicData>
        </a:graphic>
      </p:graphicFrame>
      <p:graphicFrame>
        <p:nvGraphicFramePr>
          <p:cNvPr id="8" name="Object 2"/>
          <p:cNvGraphicFramePr>
            <a:graphicFrameLocks noChangeAspect="1"/>
          </p:cNvGraphicFramePr>
          <p:nvPr/>
        </p:nvGraphicFramePr>
        <p:xfrm>
          <a:off x="4419600" y="4114800"/>
          <a:ext cx="887413" cy="500062"/>
        </p:xfrm>
        <a:graphic>
          <a:graphicData uri="http://schemas.openxmlformats.org/presentationml/2006/ole">
            <p:oleObj spid="_x0000_s302086" name="Equation" r:id="rId7" imgW="406080" imgH="228600" progId="Equation.3">
              <p:embed/>
            </p:oleObj>
          </a:graphicData>
        </a:graphic>
      </p:graphicFrame>
      <p:graphicFrame>
        <p:nvGraphicFramePr>
          <p:cNvPr id="9" name="Object 2"/>
          <p:cNvGraphicFramePr>
            <a:graphicFrameLocks noChangeAspect="1"/>
          </p:cNvGraphicFramePr>
          <p:nvPr/>
        </p:nvGraphicFramePr>
        <p:xfrm>
          <a:off x="1935226" y="5468112"/>
          <a:ext cx="2219325" cy="500063"/>
        </p:xfrm>
        <a:graphic>
          <a:graphicData uri="http://schemas.openxmlformats.org/presentationml/2006/ole">
            <p:oleObj spid="_x0000_s302087" name="Equation" r:id="rId8" imgW="1015920" imgH="228600" progId="Equation.3">
              <p:embed/>
            </p:oleObj>
          </a:graphicData>
        </a:graphic>
      </p:graphicFrame>
      <p:graphicFrame>
        <p:nvGraphicFramePr>
          <p:cNvPr id="10" name="Object 2"/>
          <p:cNvGraphicFramePr>
            <a:graphicFrameLocks noChangeAspect="1"/>
          </p:cNvGraphicFramePr>
          <p:nvPr/>
        </p:nvGraphicFramePr>
        <p:xfrm>
          <a:off x="4059238" y="2450447"/>
          <a:ext cx="360362" cy="445153"/>
        </p:xfrm>
        <a:graphic>
          <a:graphicData uri="http://schemas.openxmlformats.org/presentationml/2006/ole">
            <p:oleObj spid="_x0000_s302088" name="Equation" r:id="rId9" imgW="164880" imgH="203040" progId="Equation.3">
              <p:embed/>
            </p:oleObj>
          </a:graphicData>
        </a:graphic>
      </p:graphicFrame>
      <p:graphicFrame>
        <p:nvGraphicFramePr>
          <p:cNvPr id="11" name="Object 2"/>
          <p:cNvGraphicFramePr>
            <a:graphicFrameLocks noChangeAspect="1"/>
          </p:cNvGraphicFramePr>
          <p:nvPr/>
        </p:nvGraphicFramePr>
        <p:xfrm>
          <a:off x="3581400" y="3276600"/>
          <a:ext cx="360362" cy="445153"/>
        </p:xfrm>
        <a:graphic>
          <a:graphicData uri="http://schemas.openxmlformats.org/presentationml/2006/ole">
            <p:oleObj spid="_x0000_s302089" name="Equation" r:id="rId10" imgW="164880" imgH="20304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dirty="0" smtClean="0"/>
              <a:t> Recursive Algorithm (cont.)</a:t>
            </a:r>
            <a:endParaRPr lang="en-US" dirty="0"/>
          </a:p>
        </p:txBody>
      </p:sp>
      <p:sp>
        <p:nvSpPr>
          <p:cNvPr id="3" name="Content Placeholder 2"/>
          <p:cNvSpPr>
            <a:spLocks noGrp="1"/>
          </p:cNvSpPr>
          <p:nvPr>
            <p:ph sz="quarter" idx="1"/>
          </p:nvPr>
        </p:nvSpPr>
        <p:spPr/>
        <p:txBody>
          <a:bodyPr/>
          <a:lstStyle/>
          <a:p>
            <a:r>
              <a:rPr lang="en-US" dirty="0" smtClean="0"/>
              <a:t>Now consider an independent set doesn’t contain    . </a:t>
            </a:r>
          </a:p>
          <a:p>
            <a:r>
              <a:rPr lang="en-US" dirty="0" smtClean="0"/>
              <a:t>Then we have to search in            . </a:t>
            </a:r>
          </a:p>
          <a:p>
            <a:r>
              <a:rPr lang="en-US" dirty="0" smtClean="0"/>
              <a:t>In either of the two cases, the original problem has been reduced to a smaller one.</a:t>
            </a:r>
          </a:p>
          <a:p>
            <a:r>
              <a:rPr lang="en-US" dirty="0" smtClean="0"/>
              <a:t>Suppose the function                 returns the maximum independent set of G. we have the following recursive relation to solve the problem:</a:t>
            </a:r>
          </a:p>
          <a:p>
            <a:endParaRPr lang="en-US" dirty="0"/>
          </a:p>
        </p:txBody>
      </p:sp>
      <p:graphicFrame>
        <p:nvGraphicFramePr>
          <p:cNvPr id="303106" name="Object 2"/>
          <p:cNvGraphicFramePr>
            <a:graphicFrameLocks noChangeAspect="1"/>
          </p:cNvGraphicFramePr>
          <p:nvPr/>
        </p:nvGraphicFramePr>
        <p:xfrm>
          <a:off x="8229600" y="1627632"/>
          <a:ext cx="360362" cy="444500"/>
        </p:xfrm>
        <a:graphic>
          <a:graphicData uri="http://schemas.openxmlformats.org/presentationml/2006/ole">
            <p:oleObj spid="_x0000_s303106" name="Equation" r:id="rId3" imgW="164880" imgH="203040" progId="Equation.3">
              <p:embed/>
            </p:oleObj>
          </a:graphicData>
        </a:graphic>
      </p:graphicFrame>
      <p:graphicFrame>
        <p:nvGraphicFramePr>
          <p:cNvPr id="303107" name="Object 3"/>
          <p:cNvGraphicFramePr>
            <a:graphicFrameLocks noChangeAspect="1"/>
          </p:cNvGraphicFramePr>
          <p:nvPr/>
        </p:nvGraphicFramePr>
        <p:xfrm>
          <a:off x="4931918" y="2182368"/>
          <a:ext cx="1136650" cy="500063"/>
        </p:xfrm>
        <a:graphic>
          <a:graphicData uri="http://schemas.openxmlformats.org/presentationml/2006/ole">
            <p:oleObj spid="_x0000_s303107" name="Equation" r:id="rId4" imgW="520560" imgH="228600" progId="Equation.3">
              <p:embed/>
            </p:oleObj>
          </a:graphicData>
        </a:graphic>
      </p:graphicFrame>
      <p:graphicFrame>
        <p:nvGraphicFramePr>
          <p:cNvPr id="6" name="Object 3"/>
          <p:cNvGraphicFramePr>
            <a:graphicFrameLocks noChangeAspect="1"/>
          </p:cNvGraphicFramePr>
          <p:nvPr/>
        </p:nvGraphicFramePr>
        <p:xfrm>
          <a:off x="4191000" y="3715576"/>
          <a:ext cx="1447800" cy="422275"/>
        </p:xfrm>
        <a:graphic>
          <a:graphicData uri="http://schemas.openxmlformats.org/presentationml/2006/ole">
            <p:oleObj spid="_x0000_s303108" name="Equation" r:id="rId5" imgW="698400" imgH="203040" progId="Equation.3">
              <p:embed/>
            </p:oleObj>
          </a:graphicData>
        </a:graphic>
      </p:graphicFrame>
      <p:graphicFrame>
        <p:nvGraphicFramePr>
          <p:cNvPr id="7" name="Object 3"/>
          <p:cNvGraphicFramePr>
            <a:graphicFrameLocks noChangeAspect="1"/>
          </p:cNvGraphicFramePr>
          <p:nvPr/>
        </p:nvGraphicFramePr>
        <p:xfrm>
          <a:off x="968375" y="5257800"/>
          <a:ext cx="7207250" cy="401638"/>
        </p:xfrm>
        <a:graphic>
          <a:graphicData uri="http://schemas.openxmlformats.org/presentationml/2006/ole">
            <p:oleObj spid="_x0000_s303109" name="Equation" r:id="rId6" imgW="4114800" imgH="22860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dirty="0" smtClean="0"/>
              <a:t> Recursive Algorithm (cont.)</a:t>
            </a:r>
            <a:endParaRPr lang="en-US" dirty="0"/>
          </a:p>
        </p:txBody>
      </p:sp>
      <p:sp>
        <p:nvSpPr>
          <p:cNvPr id="3" name="Content Placeholder 2"/>
          <p:cNvSpPr>
            <a:spLocks noGrp="1"/>
          </p:cNvSpPr>
          <p:nvPr>
            <p:ph sz="quarter" idx="1"/>
          </p:nvPr>
        </p:nvSpPr>
        <p:spPr/>
        <p:txBody>
          <a:bodyPr/>
          <a:lstStyle/>
          <a:p>
            <a:r>
              <a:rPr lang="en-US" dirty="0" smtClean="0"/>
              <a:t>We obtain the following recursive algorithm:</a:t>
            </a:r>
          </a:p>
          <a:p>
            <a:endParaRPr lang="en-US" dirty="0"/>
          </a:p>
        </p:txBody>
      </p:sp>
      <p:graphicFrame>
        <p:nvGraphicFramePr>
          <p:cNvPr id="304130" name="Object 3"/>
          <p:cNvGraphicFramePr>
            <a:graphicFrameLocks noChangeAspect="1"/>
          </p:cNvGraphicFramePr>
          <p:nvPr/>
        </p:nvGraphicFramePr>
        <p:xfrm>
          <a:off x="2355850" y="2490788"/>
          <a:ext cx="4627563" cy="3681412"/>
        </p:xfrm>
        <a:graphic>
          <a:graphicData uri="http://schemas.openxmlformats.org/presentationml/2006/ole">
            <p:oleObj spid="_x0000_s304130" name="Equation" r:id="rId3" imgW="2641320" imgH="209520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dirty="0" smtClean="0"/>
              <a:t> Recursive Algorithm (cont.)</a:t>
            </a:r>
            <a:endParaRPr lang="en-US" dirty="0"/>
          </a:p>
        </p:txBody>
      </p:sp>
      <p:sp>
        <p:nvSpPr>
          <p:cNvPr id="3" name="Content Placeholder 2"/>
          <p:cNvSpPr>
            <a:spLocks noGrp="1"/>
          </p:cNvSpPr>
          <p:nvPr>
            <p:ph sz="quarter" idx="1"/>
          </p:nvPr>
        </p:nvSpPr>
        <p:spPr/>
        <p:txBody>
          <a:bodyPr/>
          <a:lstStyle/>
          <a:p>
            <a:r>
              <a:rPr lang="en-US" dirty="0" smtClean="0"/>
              <a:t>Suppose         is the total amount of computational labor that we do in order to find               .</a:t>
            </a:r>
          </a:p>
          <a:p>
            <a:r>
              <a:rPr lang="en-US" dirty="0" smtClean="0"/>
              <a:t>In the first step we check for edges in the graph. In the worst case we have to look all data (graph) which is          (we can describe a graph by a list of               		0’s and 1’s).</a:t>
            </a:r>
          </a:p>
          <a:p>
            <a:r>
              <a:rPr lang="en-US" dirty="0" smtClean="0"/>
              <a:t>Therefore:</a:t>
            </a:r>
          </a:p>
          <a:p>
            <a:endParaRPr lang="en-US" dirty="0"/>
          </a:p>
        </p:txBody>
      </p:sp>
      <p:graphicFrame>
        <p:nvGraphicFramePr>
          <p:cNvPr id="305154" name="Object 2"/>
          <p:cNvGraphicFramePr>
            <a:graphicFrameLocks noChangeAspect="1"/>
          </p:cNvGraphicFramePr>
          <p:nvPr/>
        </p:nvGraphicFramePr>
        <p:xfrm>
          <a:off x="2286000" y="1676400"/>
          <a:ext cx="831850" cy="444500"/>
        </p:xfrm>
        <a:graphic>
          <a:graphicData uri="http://schemas.openxmlformats.org/presentationml/2006/ole">
            <p:oleObj spid="_x0000_s305154" name="Equation" r:id="rId3" imgW="380880" imgH="203040" progId="Equation.3">
              <p:embed/>
            </p:oleObj>
          </a:graphicData>
        </a:graphic>
      </p:graphicFrame>
      <p:graphicFrame>
        <p:nvGraphicFramePr>
          <p:cNvPr id="305155" name="Object 3"/>
          <p:cNvGraphicFramePr>
            <a:graphicFrameLocks noChangeAspect="1"/>
          </p:cNvGraphicFramePr>
          <p:nvPr/>
        </p:nvGraphicFramePr>
        <p:xfrm>
          <a:off x="5867400" y="2133600"/>
          <a:ext cx="1512887" cy="404450"/>
        </p:xfrm>
        <a:graphic>
          <a:graphicData uri="http://schemas.openxmlformats.org/presentationml/2006/ole">
            <p:oleObj spid="_x0000_s305155" name="Equation" r:id="rId4" imgW="761760" imgH="203040" progId="Equation.3">
              <p:embed/>
            </p:oleObj>
          </a:graphicData>
        </a:graphic>
      </p:graphicFrame>
      <p:graphicFrame>
        <p:nvGraphicFramePr>
          <p:cNvPr id="6" name="Object 2"/>
          <p:cNvGraphicFramePr>
            <a:graphicFrameLocks noChangeAspect="1"/>
          </p:cNvGraphicFramePr>
          <p:nvPr/>
        </p:nvGraphicFramePr>
        <p:xfrm>
          <a:off x="2209800" y="3505200"/>
          <a:ext cx="831850" cy="500062"/>
        </p:xfrm>
        <a:graphic>
          <a:graphicData uri="http://schemas.openxmlformats.org/presentationml/2006/ole">
            <p:oleObj spid="_x0000_s305156" name="Equation" r:id="rId5" imgW="380880" imgH="228600" progId="Equation.3">
              <p:embed/>
            </p:oleObj>
          </a:graphicData>
        </a:graphic>
      </p:graphicFrame>
      <p:graphicFrame>
        <p:nvGraphicFramePr>
          <p:cNvPr id="7" name="Object 2"/>
          <p:cNvGraphicFramePr>
            <a:graphicFrameLocks noChangeAspect="1"/>
          </p:cNvGraphicFramePr>
          <p:nvPr/>
        </p:nvGraphicFramePr>
        <p:xfrm>
          <a:off x="1066800" y="3961956"/>
          <a:ext cx="1441450" cy="444500"/>
        </p:xfrm>
        <a:graphic>
          <a:graphicData uri="http://schemas.openxmlformats.org/presentationml/2006/ole">
            <p:oleObj spid="_x0000_s305157" name="Equation" r:id="rId6" imgW="660240" imgH="203040" progId="Equation.3">
              <p:embed/>
            </p:oleObj>
          </a:graphicData>
        </a:graphic>
      </p:graphicFrame>
      <p:graphicFrame>
        <p:nvGraphicFramePr>
          <p:cNvPr id="305158" name="Object 6"/>
          <p:cNvGraphicFramePr>
            <a:graphicFrameLocks noChangeAspect="1"/>
          </p:cNvGraphicFramePr>
          <p:nvPr/>
        </p:nvGraphicFramePr>
        <p:xfrm>
          <a:off x="2035175" y="5181600"/>
          <a:ext cx="5072063" cy="401638"/>
        </p:xfrm>
        <a:graphic>
          <a:graphicData uri="http://schemas.openxmlformats.org/presentationml/2006/ole">
            <p:oleObj spid="_x0000_s305158" name="Equation" r:id="rId7" imgW="2895480" imgH="22860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Example</a:t>
            </a:r>
            <a:endParaRPr lang="en-US" dirty="0"/>
          </a:p>
        </p:txBody>
      </p:sp>
      <p:sp>
        <p:nvSpPr>
          <p:cNvPr id="3" name="Content Placeholder 2"/>
          <p:cNvSpPr>
            <a:spLocks noGrp="1"/>
          </p:cNvSpPr>
          <p:nvPr>
            <p:ph sz="quarter" idx="1"/>
          </p:nvPr>
        </p:nvSpPr>
        <p:spPr>
          <a:xfrm>
            <a:off x="685800" y="1600200"/>
            <a:ext cx="8080248" cy="4419600"/>
          </a:xfrm>
        </p:spPr>
        <p:txBody>
          <a:bodyPr/>
          <a:lstStyle/>
          <a:p>
            <a:endParaRPr lang="en-US" dirty="0"/>
          </a:p>
        </p:txBody>
      </p:sp>
      <p:cxnSp>
        <p:nvCxnSpPr>
          <p:cNvPr id="26" name="Straight Connector 25"/>
          <p:cNvCxnSpPr>
            <a:stCxn id="5" idx="4"/>
            <a:endCxn id="11" idx="0"/>
          </p:cNvCxnSpPr>
          <p:nvPr/>
        </p:nvCxnSpPr>
        <p:spPr>
          <a:xfrm rot="5400000">
            <a:off x="3886200" y="3200400"/>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91000" y="2438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0" y="3200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464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9" name="Oval 8"/>
          <p:cNvSpPr/>
          <p:nvPr/>
        </p:nvSpPr>
        <p:spPr>
          <a:xfrm>
            <a:off x="4876800" y="464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 name="Oval 9"/>
          <p:cNvSpPr/>
          <p:nvPr/>
        </p:nvSpPr>
        <p:spPr>
          <a:xfrm>
            <a:off x="3048000" y="3276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3657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5" idx="5"/>
            <a:endCxn id="7" idx="1"/>
          </p:cNvCxnSpPr>
          <p:nvPr/>
        </p:nvCxnSpPr>
        <p:spPr>
          <a:xfrm rot="16200000" flipH="1">
            <a:off x="4641663" y="2508063"/>
            <a:ext cx="546474" cy="927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4"/>
            <a:endCxn id="9" idx="7"/>
          </p:cNvCxnSpPr>
          <p:nvPr/>
        </p:nvCxnSpPr>
        <p:spPr>
          <a:xfrm rot="5400000">
            <a:off x="4717864" y="3924300"/>
            <a:ext cx="1187637" cy="349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3"/>
            <a:endCxn id="11" idx="6"/>
          </p:cNvCxnSpPr>
          <p:nvPr/>
        </p:nvCxnSpPr>
        <p:spPr>
          <a:xfrm rot="5400000">
            <a:off x="4762501" y="3193863"/>
            <a:ext cx="349437" cy="882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6"/>
            <a:endCxn id="9" idx="2"/>
          </p:cNvCxnSpPr>
          <p:nvPr/>
        </p:nvCxnSpPr>
        <p:spPr>
          <a:xfrm>
            <a:off x="3886200" y="4800600"/>
            <a:ext cx="990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5"/>
            <a:endCxn id="11" idx="2"/>
          </p:cNvCxnSpPr>
          <p:nvPr/>
        </p:nvCxnSpPr>
        <p:spPr>
          <a:xfrm rot="16200000" flipH="1">
            <a:off x="3612963" y="3231962"/>
            <a:ext cx="273237" cy="882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7"/>
            <a:endCxn id="11" idx="3"/>
          </p:cNvCxnSpPr>
          <p:nvPr/>
        </p:nvCxnSpPr>
        <p:spPr>
          <a:xfrm rot="5400000" flipH="1" flipV="1">
            <a:off x="3651063" y="4108263"/>
            <a:ext cx="775074" cy="3940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10" idx="7"/>
          </p:cNvCxnSpPr>
          <p:nvPr/>
        </p:nvCxnSpPr>
        <p:spPr>
          <a:xfrm rot="5400000">
            <a:off x="3460563" y="2546163"/>
            <a:ext cx="622674" cy="92747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048000" y="2438400"/>
            <a:ext cx="1447800" cy="1524000"/>
            <a:chOff x="2971800" y="2438400"/>
            <a:chExt cx="1447800" cy="1524000"/>
          </a:xfrm>
        </p:grpSpPr>
        <p:sp>
          <p:nvSpPr>
            <p:cNvPr id="42" name="Oval 41"/>
            <p:cNvSpPr/>
            <p:nvPr/>
          </p:nvSpPr>
          <p:spPr>
            <a:xfrm>
              <a:off x="4114800" y="2438400"/>
              <a:ext cx="304800" cy="304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971800" y="3276600"/>
              <a:ext cx="304800" cy="304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14800" y="3657600"/>
              <a:ext cx="304800" cy="304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3048000" y="2438400"/>
            <a:ext cx="2590800" cy="1524000"/>
            <a:chOff x="3124200" y="2590800"/>
            <a:chExt cx="2590800" cy="1524000"/>
          </a:xfrm>
          <a:solidFill>
            <a:srgbClr val="FF5050"/>
          </a:solidFill>
        </p:grpSpPr>
        <p:sp>
          <p:nvSpPr>
            <p:cNvPr id="46" name="Oval 45"/>
            <p:cNvSpPr/>
            <p:nvPr/>
          </p:nvSpPr>
          <p:spPr>
            <a:xfrm>
              <a:off x="4267200" y="25908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7" name="Oval 46"/>
            <p:cNvSpPr/>
            <p:nvPr/>
          </p:nvSpPr>
          <p:spPr>
            <a:xfrm>
              <a:off x="5410200" y="33528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48" name="Oval 47"/>
            <p:cNvSpPr/>
            <p:nvPr/>
          </p:nvSpPr>
          <p:spPr>
            <a:xfrm>
              <a:off x="3124200" y="34290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9" name="Oval 48"/>
            <p:cNvSpPr/>
            <p:nvPr/>
          </p:nvSpPr>
          <p:spPr>
            <a:xfrm>
              <a:off x="4267200" y="3810000"/>
              <a:ext cx="304800" cy="304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grpSp>
      <p:cxnSp>
        <p:nvCxnSpPr>
          <p:cNvPr id="67" name="Straight Connector 66"/>
          <p:cNvCxnSpPr>
            <a:stCxn id="47" idx="2"/>
            <a:endCxn id="48" idx="6"/>
          </p:cNvCxnSpPr>
          <p:nvPr/>
        </p:nvCxnSpPr>
        <p:spPr>
          <a:xfrm rot="10800000" flipV="1">
            <a:off x="3352800" y="3352800"/>
            <a:ext cx="1981200" cy="762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50"/>
                                        </p:tgtEl>
                                        <p:attrNameLst>
                                          <p:attrName>style.opacity</p:attrName>
                                        </p:attrNameLst>
                                      </p:cBhvr>
                                      <p:to>
                                        <p:strVal val="0.5"/>
                                      </p:to>
                                    </p:set>
                                    <p:animEffect filter="image" prLst="opacity: 0.5">
                                      <p:cBhvr rctx="IE">
                                        <p:cTn id="12" dur="indefinite"/>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dirty="0" smtClean="0"/>
              <a:t> Recursive Algorithm (cont.)</a:t>
            </a:r>
            <a:endParaRPr lang="en-US" dirty="0"/>
          </a:p>
        </p:txBody>
      </p:sp>
      <p:sp>
        <p:nvSpPr>
          <p:cNvPr id="3" name="Content Placeholder 2"/>
          <p:cNvSpPr>
            <a:spLocks noGrp="1"/>
          </p:cNvSpPr>
          <p:nvPr>
            <p:ph sz="quarter" idx="1"/>
          </p:nvPr>
        </p:nvSpPr>
        <p:spPr/>
        <p:txBody>
          <a:bodyPr>
            <a:normAutofit fontScale="92500"/>
          </a:bodyPr>
          <a:lstStyle/>
          <a:p>
            <a:r>
              <a:rPr lang="en-US" dirty="0" smtClean="0"/>
              <a:t>Let                             and take the maximum of the previous relation over all graphs G of n vertices to get:</a:t>
            </a:r>
          </a:p>
          <a:p>
            <a:endParaRPr lang="en-US" dirty="0" smtClean="0"/>
          </a:p>
          <a:p>
            <a:pPr>
              <a:buNone/>
            </a:pPr>
            <a:r>
              <a:rPr lang="en-US" dirty="0" smtClean="0"/>
              <a:t>	since the graph                     might have as many as        	 vertices.</a:t>
            </a:r>
          </a:p>
          <a:p>
            <a:r>
              <a:rPr lang="en-US" dirty="0" smtClean="0"/>
              <a:t>Solving this recurrent inequality results in:</a:t>
            </a:r>
          </a:p>
          <a:p>
            <a:endParaRPr lang="en-US" dirty="0" smtClean="0"/>
          </a:p>
          <a:p>
            <a:r>
              <a:rPr lang="en-US" dirty="0" smtClean="0"/>
              <a:t>This an improvement of the simplest algorithm of examining all the subsets of    (        ). </a:t>
            </a:r>
            <a:endParaRPr lang="en-US" dirty="0"/>
          </a:p>
        </p:txBody>
      </p:sp>
      <p:graphicFrame>
        <p:nvGraphicFramePr>
          <p:cNvPr id="306178" name="Object 2"/>
          <p:cNvGraphicFramePr>
            <a:graphicFrameLocks noChangeAspect="1"/>
          </p:cNvGraphicFramePr>
          <p:nvPr/>
        </p:nvGraphicFramePr>
        <p:xfrm>
          <a:off x="1524000" y="1676400"/>
          <a:ext cx="2533650" cy="446088"/>
        </p:xfrm>
        <a:graphic>
          <a:graphicData uri="http://schemas.openxmlformats.org/presentationml/2006/ole">
            <p:oleObj spid="_x0000_s306178" name="Equation" r:id="rId3" imgW="1447560" imgH="253800" progId="Equation.3">
              <p:embed/>
            </p:oleObj>
          </a:graphicData>
        </a:graphic>
      </p:graphicFrame>
      <p:graphicFrame>
        <p:nvGraphicFramePr>
          <p:cNvPr id="306179" name="Object 3"/>
          <p:cNvGraphicFramePr>
            <a:graphicFrameLocks noChangeAspect="1"/>
          </p:cNvGraphicFramePr>
          <p:nvPr/>
        </p:nvGraphicFramePr>
        <p:xfrm>
          <a:off x="2901950" y="2514600"/>
          <a:ext cx="3381375" cy="401638"/>
        </p:xfrm>
        <a:graphic>
          <a:graphicData uri="http://schemas.openxmlformats.org/presentationml/2006/ole">
            <p:oleObj spid="_x0000_s306179" name="Equation" r:id="rId4" imgW="1930320" imgH="228600" progId="Equation.3">
              <p:embed/>
            </p:oleObj>
          </a:graphicData>
        </a:graphic>
      </p:graphicFrame>
      <p:graphicFrame>
        <p:nvGraphicFramePr>
          <p:cNvPr id="306181" name="Object 5"/>
          <p:cNvGraphicFramePr>
            <a:graphicFrameLocks noChangeAspect="1"/>
          </p:cNvGraphicFramePr>
          <p:nvPr/>
        </p:nvGraphicFramePr>
        <p:xfrm>
          <a:off x="3200400" y="3065699"/>
          <a:ext cx="1828800" cy="412069"/>
        </p:xfrm>
        <a:graphic>
          <a:graphicData uri="http://schemas.openxmlformats.org/presentationml/2006/ole">
            <p:oleObj spid="_x0000_s306181" name="Equation" r:id="rId5" imgW="1015920" imgH="228600" progId="Equation.3">
              <p:embed/>
            </p:oleObj>
          </a:graphicData>
        </a:graphic>
      </p:graphicFrame>
      <p:graphicFrame>
        <p:nvGraphicFramePr>
          <p:cNvPr id="8" name="Object 5"/>
          <p:cNvGraphicFramePr>
            <a:graphicFrameLocks noChangeAspect="1"/>
          </p:cNvGraphicFramePr>
          <p:nvPr/>
        </p:nvGraphicFramePr>
        <p:xfrm>
          <a:off x="990600" y="3505200"/>
          <a:ext cx="660400" cy="355600"/>
        </p:xfrm>
        <a:graphic>
          <a:graphicData uri="http://schemas.openxmlformats.org/presentationml/2006/ole">
            <p:oleObj spid="_x0000_s306182" name="Equation" r:id="rId6" imgW="330120" imgH="177480" progId="Equation.3">
              <p:embed/>
            </p:oleObj>
          </a:graphicData>
        </a:graphic>
      </p:graphicFrame>
      <p:graphicFrame>
        <p:nvGraphicFramePr>
          <p:cNvPr id="9" name="Object 5"/>
          <p:cNvGraphicFramePr>
            <a:graphicFrameLocks noChangeAspect="1"/>
          </p:cNvGraphicFramePr>
          <p:nvPr/>
        </p:nvGraphicFramePr>
        <p:xfrm>
          <a:off x="3289300" y="4459288"/>
          <a:ext cx="2184400" cy="457200"/>
        </p:xfrm>
        <a:graphic>
          <a:graphicData uri="http://schemas.openxmlformats.org/presentationml/2006/ole">
            <p:oleObj spid="_x0000_s306183" name="Equation" r:id="rId7" imgW="1091880" imgH="228600" progId="Equation.3">
              <p:embed/>
            </p:oleObj>
          </a:graphicData>
        </a:graphic>
      </p:graphicFrame>
      <p:graphicFrame>
        <p:nvGraphicFramePr>
          <p:cNvPr id="10" name="Object 5"/>
          <p:cNvGraphicFramePr>
            <a:graphicFrameLocks noChangeAspect="1"/>
          </p:cNvGraphicFramePr>
          <p:nvPr/>
        </p:nvGraphicFramePr>
        <p:xfrm>
          <a:off x="4846320" y="5410200"/>
          <a:ext cx="304800" cy="355600"/>
        </p:xfrm>
        <a:graphic>
          <a:graphicData uri="http://schemas.openxmlformats.org/presentationml/2006/ole">
            <p:oleObj spid="_x0000_s306184" name="Equation" r:id="rId8" imgW="152280" imgH="177480" progId="Equation.3">
              <p:embed/>
            </p:oleObj>
          </a:graphicData>
        </a:graphic>
      </p:graphicFrame>
      <p:graphicFrame>
        <p:nvGraphicFramePr>
          <p:cNvPr id="11" name="Object 5"/>
          <p:cNvGraphicFramePr>
            <a:graphicFrameLocks noChangeAspect="1"/>
          </p:cNvGraphicFramePr>
          <p:nvPr/>
        </p:nvGraphicFramePr>
        <p:xfrm>
          <a:off x="5245100" y="5362575"/>
          <a:ext cx="812800" cy="457200"/>
        </p:xfrm>
        <a:graphic>
          <a:graphicData uri="http://schemas.openxmlformats.org/presentationml/2006/ole">
            <p:oleObj spid="_x0000_s306185" name="Equation" r:id="rId9" imgW="406080" imgH="22860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dirty="0" smtClean="0"/>
              <a:t> Recursive Algorithm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We can obviously do better </a:t>
            </a:r>
            <a:r>
              <a:rPr lang="en-US" b="1" dirty="0" smtClean="0"/>
              <a:t>if we choose     in such a way as to be certain that it has at least two neighbors.</a:t>
            </a:r>
          </a:p>
          <a:p>
            <a:r>
              <a:rPr lang="en-US" dirty="0" smtClean="0"/>
              <a:t>This will not affect the number of vertices of           , but at least will reduce the number of vertices of       		     as much as possible.</a:t>
            </a:r>
          </a:p>
          <a:p>
            <a:r>
              <a:rPr lang="en-US" dirty="0" smtClean="0"/>
              <a:t>If there is no such    in G, the G would contain only vertices with 0 or 1 degree. In that case, a maximum independent set contains one vertex from each of the     edges and  all the isolated vertices.</a:t>
            </a:r>
            <a:endParaRPr lang="en-US" dirty="0"/>
          </a:p>
        </p:txBody>
      </p:sp>
      <p:graphicFrame>
        <p:nvGraphicFramePr>
          <p:cNvPr id="307202" name="Object 2"/>
          <p:cNvGraphicFramePr>
            <a:graphicFrameLocks noChangeAspect="1"/>
          </p:cNvGraphicFramePr>
          <p:nvPr/>
        </p:nvGraphicFramePr>
        <p:xfrm>
          <a:off x="7259637" y="1600200"/>
          <a:ext cx="360363" cy="444500"/>
        </p:xfrm>
        <a:graphic>
          <a:graphicData uri="http://schemas.openxmlformats.org/presentationml/2006/ole">
            <p:oleObj spid="_x0000_s307202" name="Equation" r:id="rId3" imgW="164880" imgH="203040" progId="Equation.3">
              <p:embed/>
            </p:oleObj>
          </a:graphicData>
        </a:graphic>
      </p:graphicFrame>
      <p:graphicFrame>
        <p:nvGraphicFramePr>
          <p:cNvPr id="307203" name="Object 3"/>
          <p:cNvGraphicFramePr>
            <a:graphicFrameLocks noChangeAspect="1"/>
          </p:cNvGraphicFramePr>
          <p:nvPr/>
        </p:nvGraphicFramePr>
        <p:xfrm>
          <a:off x="7467600" y="2819400"/>
          <a:ext cx="1136650" cy="500062"/>
        </p:xfrm>
        <a:graphic>
          <a:graphicData uri="http://schemas.openxmlformats.org/presentationml/2006/ole">
            <p:oleObj spid="_x0000_s307203" name="Equation" r:id="rId4" imgW="520560" imgH="228600" progId="Equation.3">
              <p:embed/>
            </p:oleObj>
          </a:graphicData>
        </a:graphic>
      </p:graphicFrame>
      <p:graphicFrame>
        <p:nvGraphicFramePr>
          <p:cNvPr id="307204" name="Object 4"/>
          <p:cNvGraphicFramePr>
            <a:graphicFrameLocks noChangeAspect="1"/>
          </p:cNvGraphicFramePr>
          <p:nvPr/>
        </p:nvGraphicFramePr>
        <p:xfrm>
          <a:off x="990600" y="3657600"/>
          <a:ext cx="2029092" cy="457199"/>
        </p:xfrm>
        <a:graphic>
          <a:graphicData uri="http://schemas.openxmlformats.org/presentationml/2006/ole">
            <p:oleObj spid="_x0000_s307204" name="Equation" r:id="rId5" imgW="1015920" imgH="228600" progId="Equation.3">
              <p:embed/>
            </p:oleObj>
          </a:graphicData>
        </a:graphic>
      </p:graphicFrame>
      <p:graphicFrame>
        <p:nvGraphicFramePr>
          <p:cNvPr id="307205" name="Object 2"/>
          <p:cNvGraphicFramePr>
            <a:graphicFrameLocks noChangeAspect="1"/>
          </p:cNvGraphicFramePr>
          <p:nvPr/>
        </p:nvGraphicFramePr>
        <p:xfrm>
          <a:off x="3678238" y="4114800"/>
          <a:ext cx="360362" cy="444500"/>
        </p:xfrm>
        <a:graphic>
          <a:graphicData uri="http://schemas.openxmlformats.org/presentationml/2006/ole">
            <p:oleObj spid="_x0000_s307205" name="Equation" r:id="rId6" imgW="164880" imgH="203040" progId="Equation.3">
              <p:embed/>
            </p:oleObj>
          </a:graphicData>
        </a:graphic>
      </p:graphicFrame>
      <p:graphicFrame>
        <p:nvGraphicFramePr>
          <p:cNvPr id="8" name="Object 2"/>
          <p:cNvGraphicFramePr>
            <a:graphicFrameLocks noChangeAspect="1"/>
          </p:cNvGraphicFramePr>
          <p:nvPr/>
        </p:nvGraphicFramePr>
        <p:xfrm>
          <a:off x="2701925" y="5354638"/>
          <a:ext cx="442913" cy="555625"/>
        </p:xfrm>
        <a:graphic>
          <a:graphicData uri="http://schemas.openxmlformats.org/presentationml/2006/ole">
            <p:oleObj spid="_x0000_s307206" name="Equation" r:id="rId7" imgW="203040" imgH="2538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dirty="0" smtClean="0"/>
              <a:t> Recursive Algorithm (cont.)</a:t>
            </a:r>
            <a:endParaRPr lang="en-US" dirty="0"/>
          </a:p>
        </p:txBody>
      </p:sp>
      <p:sp>
        <p:nvSpPr>
          <p:cNvPr id="3" name="Content Placeholder 2"/>
          <p:cNvSpPr>
            <a:spLocks noGrp="1"/>
          </p:cNvSpPr>
          <p:nvPr>
            <p:ph sz="quarter" idx="1"/>
          </p:nvPr>
        </p:nvSpPr>
        <p:spPr/>
        <p:txBody>
          <a:bodyPr/>
          <a:lstStyle/>
          <a:p>
            <a:r>
              <a:rPr lang="en-US" dirty="0" smtClean="0"/>
              <a:t>The maximum independent set’s cardinality will be:</a:t>
            </a:r>
          </a:p>
          <a:p>
            <a:endParaRPr lang="en-US" dirty="0" smtClean="0"/>
          </a:p>
          <a:p>
            <a:r>
              <a:rPr lang="en-US" dirty="0" smtClean="0"/>
              <a:t>Algorithm:</a:t>
            </a:r>
          </a:p>
          <a:p>
            <a:pPr>
              <a:buNone/>
            </a:pPr>
            <a:endParaRPr lang="en-US" dirty="0"/>
          </a:p>
        </p:txBody>
      </p:sp>
      <p:graphicFrame>
        <p:nvGraphicFramePr>
          <p:cNvPr id="308226" name="Object 3"/>
          <p:cNvGraphicFramePr>
            <a:graphicFrameLocks noChangeAspect="1"/>
          </p:cNvGraphicFramePr>
          <p:nvPr/>
        </p:nvGraphicFramePr>
        <p:xfrm>
          <a:off x="3276600" y="2112264"/>
          <a:ext cx="2667000" cy="473969"/>
        </p:xfrm>
        <a:graphic>
          <a:graphicData uri="http://schemas.openxmlformats.org/presentationml/2006/ole">
            <p:oleObj spid="_x0000_s308226" name="Equation" r:id="rId3" imgW="1434960" imgH="253800" progId="Equation.3">
              <p:embed/>
            </p:oleObj>
          </a:graphicData>
        </a:graphic>
      </p:graphicFrame>
      <p:graphicFrame>
        <p:nvGraphicFramePr>
          <p:cNvPr id="308227" name="Object 3"/>
          <p:cNvGraphicFramePr>
            <a:graphicFrameLocks noChangeAspect="1"/>
          </p:cNvGraphicFramePr>
          <p:nvPr/>
        </p:nvGraphicFramePr>
        <p:xfrm>
          <a:off x="3084014" y="3048000"/>
          <a:ext cx="3700316" cy="3581400"/>
        </p:xfrm>
        <a:graphic>
          <a:graphicData uri="http://schemas.openxmlformats.org/presentationml/2006/ole">
            <p:oleObj spid="_x0000_s308227" name="Equation" r:id="rId4" imgW="2171520" imgH="209520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dirty="0" smtClean="0"/>
              <a:t> Recursive Algorithm (cont.)</a:t>
            </a:r>
            <a:endParaRPr lang="en-US" dirty="0"/>
          </a:p>
        </p:txBody>
      </p:sp>
      <p:sp>
        <p:nvSpPr>
          <p:cNvPr id="3" name="Content Placeholder 2"/>
          <p:cNvSpPr>
            <a:spLocks noGrp="1"/>
          </p:cNvSpPr>
          <p:nvPr>
            <p:ph sz="quarter" idx="1"/>
          </p:nvPr>
        </p:nvSpPr>
        <p:spPr/>
        <p:txBody>
          <a:bodyPr/>
          <a:lstStyle/>
          <a:p>
            <a:r>
              <a:rPr lang="en-US" dirty="0" smtClean="0"/>
              <a:t>By applying the same reasoning as before, we obtain:</a:t>
            </a:r>
          </a:p>
          <a:p>
            <a:endParaRPr lang="en-US" dirty="0" smtClean="0"/>
          </a:p>
          <a:p>
            <a:r>
              <a:rPr lang="en-US" dirty="0" smtClean="0"/>
              <a:t>This implies that:</a:t>
            </a:r>
          </a:p>
          <a:p>
            <a:endParaRPr lang="en-US" dirty="0" smtClean="0"/>
          </a:p>
          <a:p>
            <a:pPr lvl="1"/>
            <a:endParaRPr lang="en-US" dirty="0" smtClean="0"/>
          </a:p>
          <a:p>
            <a:endParaRPr lang="en-US" dirty="0" smtClean="0"/>
          </a:p>
          <a:p>
            <a:endParaRPr lang="en-US" dirty="0"/>
          </a:p>
        </p:txBody>
      </p:sp>
      <p:graphicFrame>
        <p:nvGraphicFramePr>
          <p:cNvPr id="309250" name="Object 2"/>
          <p:cNvGraphicFramePr>
            <a:graphicFrameLocks noChangeAspect="1"/>
          </p:cNvGraphicFramePr>
          <p:nvPr/>
        </p:nvGraphicFramePr>
        <p:xfrm>
          <a:off x="1619250" y="2646362"/>
          <a:ext cx="6229350" cy="401638"/>
        </p:xfrm>
        <a:graphic>
          <a:graphicData uri="http://schemas.openxmlformats.org/presentationml/2006/ole">
            <p:oleObj spid="_x0000_s309250" name="Equation" r:id="rId3" imgW="3555720" imgH="228600" progId="Equation.3">
              <p:embed/>
            </p:oleObj>
          </a:graphicData>
        </a:graphic>
      </p:graphicFrame>
      <p:graphicFrame>
        <p:nvGraphicFramePr>
          <p:cNvPr id="309251" name="Object 3"/>
          <p:cNvGraphicFramePr>
            <a:graphicFrameLocks noChangeAspect="1"/>
          </p:cNvGraphicFramePr>
          <p:nvPr/>
        </p:nvGraphicFramePr>
        <p:xfrm>
          <a:off x="3416300" y="3657600"/>
          <a:ext cx="2057400" cy="457200"/>
        </p:xfrm>
        <a:graphic>
          <a:graphicData uri="http://schemas.openxmlformats.org/presentationml/2006/ole">
            <p:oleObj spid="_x0000_s309251" name="Equation" r:id="rId4" imgW="1028520" imgH="22860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Wilf’s</a:t>
            </a:r>
            <a:r>
              <a:rPr lang="en-US" smtClean="0"/>
              <a:t> Recursive Algorithm (cont.)</a:t>
            </a:r>
            <a:endParaRPr lang="en-US"/>
          </a:p>
        </p:txBody>
      </p:sp>
      <p:sp>
        <p:nvSpPr>
          <p:cNvPr id="3" name="Content Placeholder 2"/>
          <p:cNvSpPr>
            <a:spLocks noGrp="1"/>
          </p:cNvSpPr>
          <p:nvPr>
            <p:ph sz="quarter" idx="1"/>
          </p:nvPr>
        </p:nvSpPr>
        <p:spPr/>
        <p:txBody>
          <a:bodyPr/>
          <a:lstStyle/>
          <a:p>
            <a:r>
              <a:rPr lang="en-US" dirty="0" smtClean="0"/>
              <a:t>Exercise: improve the above algorithm to maxset3 whose complexity time will be order of           .</a:t>
            </a:r>
          </a:p>
          <a:p>
            <a:pPr lvl="1"/>
            <a:r>
              <a:rPr lang="en-US" dirty="0" smtClean="0"/>
              <a:t>Hint: The trivial case will occur if G has no vertex of degree     3, otherwise choose      of degree    3 and proceed as in maxset2.</a:t>
            </a:r>
          </a:p>
          <a:p>
            <a:r>
              <a:rPr lang="en-US" dirty="0" smtClean="0"/>
              <a:t>Reference:</a:t>
            </a:r>
          </a:p>
          <a:p>
            <a:pPr lvl="1"/>
            <a:r>
              <a:rPr lang="en-US" dirty="0" smtClean="0"/>
              <a:t>H. S. </a:t>
            </a:r>
            <a:r>
              <a:rPr lang="en-US" dirty="0" err="1" smtClean="0"/>
              <a:t>Wilf</a:t>
            </a:r>
            <a:r>
              <a:rPr lang="en-US" dirty="0" smtClean="0"/>
              <a:t>, algorithms and complexity, Prentice-Hall, Englewood Cliffs, NJ, 1986.</a:t>
            </a:r>
          </a:p>
          <a:p>
            <a:pPr>
              <a:buNone/>
            </a:pPr>
            <a:endParaRPr lang="en-US" dirty="0" smtClean="0"/>
          </a:p>
          <a:p>
            <a:endParaRPr lang="en-US" dirty="0" smtClean="0"/>
          </a:p>
        </p:txBody>
      </p:sp>
      <p:graphicFrame>
        <p:nvGraphicFramePr>
          <p:cNvPr id="4" name="Object 3"/>
          <p:cNvGraphicFramePr>
            <a:graphicFrameLocks noChangeAspect="1"/>
          </p:cNvGraphicFramePr>
          <p:nvPr/>
        </p:nvGraphicFramePr>
        <p:xfrm>
          <a:off x="6781800" y="2133600"/>
          <a:ext cx="1071033" cy="419100"/>
        </p:xfrm>
        <a:graphic>
          <a:graphicData uri="http://schemas.openxmlformats.org/presentationml/2006/ole">
            <p:oleObj spid="_x0000_s354306" name="Equation" r:id="rId3" imgW="583920" imgH="228600" progId="Equation.3">
              <p:embed/>
            </p:oleObj>
          </a:graphicData>
        </a:graphic>
      </p:graphicFrame>
      <p:graphicFrame>
        <p:nvGraphicFramePr>
          <p:cNvPr id="5" name="Object 4"/>
          <p:cNvGraphicFramePr>
            <a:graphicFrameLocks noChangeAspect="1"/>
          </p:cNvGraphicFramePr>
          <p:nvPr/>
        </p:nvGraphicFramePr>
        <p:xfrm>
          <a:off x="2438400" y="3124200"/>
          <a:ext cx="233363" cy="279400"/>
        </p:xfrm>
        <a:graphic>
          <a:graphicData uri="http://schemas.openxmlformats.org/presentationml/2006/ole">
            <p:oleObj spid="_x0000_s354307" name="Equation" r:id="rId4" imgW="126720" imgH="152280" progId="Equation.3">
              <p:embed/>
            </p:oleObj>
          </a:graphicData>
        </a:graphic>
      </p:graphicFrame>
      <p:graphicFrame>
        <p:nvGraphicFramePr>
          <p:cNvPr id="6" name="Object 5"/>
          <p:cNvGraphicFramePr>
            <a:graphicFrameLocks noChangeAspect="1"/>
          </p:cNvGraphicFramePr>
          <p:nvPr/>
        </p:nvGraphicFramePr>
        <p:xfrm>
          <a:off x="5486400" y="3048000"/>
          <a:ext cx="304800" cy="373062"/>
        </p:xfrm>
        <a:graphic>
          <a:graphicData uri="http://schemas.openxmlformats.org/presentationml/2006/ole">
            <p:oleObj spid="_x0000_s354308" name="Equation" r:id="rId5" imgW="164880" imgH="203040" progId="Equation.3">
              <p:embed/>
            </p:oleObj>
          </a:graphicData>
        </a:graphic>
      </p:graphicFrame>
      <p:graphicFrame>
        <p:nvGraphicFramePr>
          <p:cNvPr id="7" name="Object 6"/>
          <p:cNvGraphicFramePr>
            <a:graphicFrameLocks noChangeAspect="1"/>
          </p:cNvGraphicFramePr>
          <p:nvPr/>
        </p:nvGraphicFramePr>
        <p:xfrm>
          <a:off x="7315200" y="3048000"/>
          <a:ext cx="233363" cy="279400"/>
        </p:xfrm>
        <a:graphic>
          <a:graphicData uri="http://schemas.openxmlformats.org/presentationml/2006/ole">
            <p:oleObj spid="_x0000_s354309" name="Equation" r:id="rId6" imgW="126720" imgH="15228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a:t>
            </a:r>
            <a:endParaRPr lang="en-US" dirty="0"/>
          </a:p>
        </p:txBody>
      </p:sp>
      <p:sp>
        <p:nvSpPr>
          <p:cNvPr id="3" name="Content Placeholder 2"/>
          <p:cNvSpPr>
            <a:spLocks noGrp="1"/>
          </p:cNvSpPr>
          <p:nvPr>
            <p:ph sz="quarter" idx="1"/>
          </p:nvPr>
        </p:nvSpPr>
        <p:spPr/>
        <p:txBody>
          <a:bodyPr/>
          <a:lstStyle/>
          <a:p>
            <a:r>
              <a:rPr lang="en-US" dirty="0" smtClean="0"/>
              <a:t>Because of the computational complexity of the maximum clique problem, much effort has been directed towards devising efficient heuristics.</a:t>
            </a:r>
          </a:p>
          <a:p>
            <a:r>
              <a:rPr lang="en-US" dirty="0" smtClean="0"/>
              <a:t>The main drawback of these heuristic is that usually there is no theoretical guarantee on their performance.</a:t>
            </a:r>
          </a:p>
          <a:p>
            <a:endParaRPr lang="en-US" dirty="0" smtClean="0"/>
          </a:p>
          <a:p>
            <a:r>
              <a:rPr lang="en-US" dirty="0" smtClean="0"/>
              <a:t>Therefore, their evaluation is based essentially based on massive experimentation.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 (cont.)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There are several local search heuristics for the maximum clique problem.</a:t>
            </a:r>
          </a:p>
          <a:p>
            <a:endParaRPr lang="en-US" dirty="0" smtClean="0"/>
          </a:p>
          <a:p>
            <a:r>
              <a:rPr lang="en-US" dirty="0" smtClean="0"/>
              <a:t>Although most of these heuristics find globally optimal solutions, the main difficulty is the fact that we cannot verify global optimality (lack of certificate of optimality). </a:t>
            </a:r>
          </a:p>
          <a:p>
            <a:endParaRPr lang="en-US" dirty="0" smtClean="0"/>
          </a:p>
          <a:p>
            <a:r>
              <a:rPr lang="en-US" dirty="0" smtClean="0"/>
              <a:t>Therefore, many variations of the basic local search procedure  has been devised which try to avoid local optima.</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 (cont.)</a:t>
            </a:r>
            <a:endParaRPr lang="en-US" dirty="0"/>
          </a:p>
        </p:txBody>
      </p:sp>
      <p:sp>
        <p:nvSpPr>
          <p:cNvPr id="3" name="Content Placeholder 2"/>
          <p:cNvSpPr>
            <a:spLocks noGrp="1"/>
          </p:cNvSpPr>
          <p:nvPr>
            <p:ph sz="quarter" idx="1"/>
          </p:nvPr>
        </p:nvSpPr>
        <p:spPr/>
        <p:txBody>
          <a:bodyPr/>
          <a:lstStyle/>
          <a:p>
            <a:r>
              <a:rPr lang="en-US" dirty="0" smtClean="0"/>
              <a:t>Several examples of such </a:t>
            </a:r>
            <a:r>
              <a:rPr lang="en-US" i="1" dirty="0" err="1" smtClean="0"/>
              <a:t>metaheuristic</a:t>
            </a:r>
            <a:r>
              <a:rPr lang="en-US" i="1" dirty="0" smtClean="0"/>
              <a:t> methods that </a:t>
            </a:r>
            <a:r>
              <a:rPr lang="en-US" dirty="0" smtClean="0"/>
              <a:t>has been applied to the maximum clique problem:</a:t>
            </a:r>
          </a:p>
          <a:p>
            <a:pPr lvl="1"/>
            <a:r>
              <a:rPr lang="en-US" dirty="0" smtClean="0"/>
              <a:t>Simulated Annealing</a:t>
            </a:r>
          </a:p>
          <a:p>
            <a:pPr lvl="1"/>
            <a:r>
              <a:rPr lang="en-US" dirty="0" smtClean="0"/>
              <a:t>Neural Networks</a:t>
            </a:r>
          </a:p>
          <a:p>
            <a:pPr lvl="1"/>
            <a:r>
              <a:rPr lang="en-US" dirty="0" smtClean="0"/>
              <a:t>Genetic Algorithms</a:t>
            </a:r>
          </a:p>
          <a:p>
            <a:pPr lvl="1"/>
            <a:r>
              <a:rPr lang="en-US" dirty="0" err="1" smtClean="0"/>
              <a:t>Tabu</a:t>
            </a:r>
            <a:r>
              <a:rPr lang="en-US" dirty="0" smtClean="0"/>
              <a:t> Search</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Bounds</a:t>
            </a:r>
            <a:endParaRPr lang="en-US" dirty="0"/>
          </a:p>
        </p:txBody>
      </p:sp>
      <p:sp>
        <p:nvSpPr>
          <p:cNvPr id="3" name="Content Placeholder 2"/>
          <p:cNvSpPr>
            <a:spLocks noGrp="1"/>
          </p:cNvSpPr>
          <p:nvPr>
            <p:ph sz="quarter" idx="1"/>
          </p:nvPr>
        </p:nvSpPr>
        <p:spPr/>
        <p:txBody>
          <a:bodyPr/>
          <a:lstStyle/>
          <a:p>
            <a:pPr algn="just"/>
            <a:r>
              <a:rPr lang="en-US" dirty="0" smtClean="0"/>
              <a:t>The best known lower bound based on degrees of vertices is given by Caro and </a:t>
            </a:r>
            <a:r>
              <a:rPr lang="en-US" dirty="0" err="1" smtClean="0"/>
              <a:t>Tuza</a:t>
            </a:r>
            <a:r>
              <a:rPr lang="en-US" dirty="0" smtClean="0"/>
              <a:t>, and Wei:</a:t>
            </a:r>
          </a:p>
          <a:p>
            <a:pPr algn="just"/>
            <a:endParaRPr lang="en-US" dirty="0" smtClean="0"/>
          </a:p>
          <a:p>
            <a:pPr algn="just"/>
            <a:r>
              <a:rPr lang="en-US" dirty="0" smtClean="0"/>
              <a:t>In 1967, </a:t>
            </a:r>
            <a:r>
              <a:rPr lang="en-US" dirty="0" err="1" smtClean="0"/>
              <a:t>Wilf</a:t>
            </a:r>
            <a:r>
              <a:rPr lang="en-US" dirty="0" smtClean="0"/>
              <a:t> showed that:</a:t>
            </a:r>
          </a:p>
          <a:p>
            <a:pPr algn="just"/>
            <a:endParaRPr lang="en-US" dirty="0" smtClean="0"/>
          </a:p>
          <a:p>
            <a:pPr algn="just">
              <a:buNone/>
            </a:pPr>
            <a:r>
              <a:rPr lang="en-US" dirty="0" smtClean="0"/>
              <a:t>	Where     </a:t>
            </a:r>
            <a:r>
              <a:rPr lang="en-US" i="1" dirty="0" smtClean="0"/>
              <a:t>   is the spectral radius of the adjacency matrix of G (which is, by </a:t>
            </a:r>
            <a:r>
              <a:rPr lang="en-US" dirty="0" smtClean="0"/>
              <a:t>definition, the largest </a:t>
            </a:r>
            <a:r>
              <a:rPr lang="en-US" dirty="0" err="1" smtClean="0"/>
              <a:t>eigenvalue</a:t>
            </a:r>
            <a:r>
              <a:rPr lang="en-US" dirty="0" smtClean="0"/>
              <a:t> of   </a:t>
            </a:r>
            <a:r>
              <a:rPr lang="en-US" i="1" dirty="0" smtClean="0"/>
              <a:t>).</a:t>
            </a:r>
            <a:endParaRPr lang="en-US" dirty="0" smtClean="0"/>
          </a:p>
        </p:txBody>
      </p:sp>
      <p:graphicFrame>
        <p:nvGraphicFramePr>
          <p:cNvPr id="4" name="Object 3"/>
          <p:cNvGraphicFramePr>
            <a:graphicFrameLocks noChangeAspect="1"/>
          </p:cNvGraphicFramePr>
          <p:nvPr/>
        </p:nvGraphicFramePr>
        <p:xfrm>
          <a:off x="3733800" y="2514600"/>
          <a:ext cx="1837764" cy="762000"/>
        </p:xfrm>
        <a:graphic>
          <a:graphicData uri="http://schemas.openxmlformats.org/presentationml/2006/ole">
            <p:oleObj spid="_x0000_s154626" name="Equation" r:id="rId3" imgW="1041120" imgH="431640" progId="">
              <p:embed/>
            </p:oleObj>
          </a:graphicData>
        </a:graphic>
      </p:graphicFrame>
      <p:graphicFrame>
        <p:nvGraphicFramePr>
          <p:cNvPr id="5" name="Object 4"/>
          <p:cNvGraphicFramePr>
            <a:graphicFrameLocks noChangeAspect="1"/>
          </p:cNvGraphicFramePr>
          <p:nvPr/>
        </p:nvGraphicFramePr>
        <p:xfrm>
          <a:off x="3689350" y="3760788"/>
          <a:ext cx="1927225" cy="403225"/>
        </p:xfrm>
        <a:graphic>
          <a:graphicData uri="http://schemas.openxmlformats.org/presentationml/2006/ole">
            <p:oleObj spid="_x0000_s154627" name="Equation" r:id="rId4" imgW="1091880" imgH="228600" progId="">
              <p:embed/>
            </p:oleObj>
          </a:graphicData>
        </a:graphic>
      </p:graphicFrame>
      <p:graphicFrame>
        <p:nvGraphicFramePr>
          <p:cNvPr id="6" name="Object 5"/>
          <p:cNvGraphicFramePr>
            <a:graphicFrameLocks noChangeAspect="1"/>
          </p:cNvGraphicFramePr>
          <p:nvPr/>
        </p:nvGraphicFramePr>
        <p:xfrm>
          <a:off x="2209800" y="4267200"/>
          <a:ext cx="762000" cy="403225"/>
        </p:xfrm>
        <a:graphic>
          <a:graphicData uri="http://schemas.openxmlformats.org/presentationml/2006/ole">
            <p:oleObj spid="_x0000_s154628" name="Equation" r:id="rId5" imgW="431640" imgH="228600" progId="">
              <p:embed/>
            </p:oleObj>
          </a:graphicData>
        </a:graphic>
      </p:graphicFrame>
      <p:graphicFrame>
        <p:nvGraphicFramePr>
          <p:cNvPr id="7" name="Object 6"/>
          <p:cNvGraphicFramePr>
            <a:graphicFrameLocks noChangeAspect="1"/>
          </p:cNvGraphicFramePr>
          <p:nvPr/>
        </p:nvGraphicFramePr>
        <p:xfrm>
          <a:off x="2970213" y="5143500"/>
          <a:ext cx="358775" cy="403225"/>
        </p:xfrm>
        <a:graphic>
          <a:graphicData uri="http://schemas.openxmlformats.org/presentationml/2006/ole">
            <p:oleObj spid="_x0000_s154629" name="Equation" r:id="rId6" imgW="203040" imgH="228600"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Bounds (cont.)</a:t>
            </a:r>
            <a:endParaRPr lang="en-US" b="1" dirty="0"/>
          </a:p>
        </p:txBody>
      </p:sp>
      <p:sp>
        <p:nvSpPr>
          <p:cNvPr id="3" name="Content Placeholder 2"/>
          <p:cNvSpPr>
            <a:spLocks noGrp="1"/>
          </p:cNvSpPr>
          <p:nvPr>
            <p:ph sz="quarter" idx="1"/>
          </p:nvPr>
        </p:nvSpPr>
        <p:spPr/>
        <p:txBody>
          <a:bodyPr/>
          <a:lstStyle/>
          <a:p>
            <a:pPr algn="just"/>
            <a:r>
              <a:rPr lang="en-US" dirty="0" smtClean="0"/>
              <a:t>Denote by      </a:t>
            </a:r>
            <a:r>
              <a:rPr lang="en-US" i="1" dirty="0" smtClean="0"/>
              <a:t>the number of </a:t>
            </a:r>
            <a:r>
              <a:rPr lang="en-US" i="1" dirty="0" err="1" smtClean="0"/>
              <a:t>eigenvalues</a:t>
            </a:r>
            <a:r>
              <a:rPr lang="en-US" i="1" dirty="0" smtClean="0"/>
              <a:t> of     that do not exceed -1, and by      the number of zero </a:t>
            </a:r>
            <a:r>
              <a:rPr lang="en-US" i="1" dirty="0" err="1" smtClean="0"/>
              <a:t>eigenvalues</a:t>
            </a:r>
            <a:r>
              <a:rPr lang="en-US" i="1" dirty="0" smtClean="0"/>
              <a:t>. </a:t>
            </a:r>
            <a:r>
              <a:rPr lang="en-US" i="1" dirty="0" err="1" smtClean="0"/>
              <a:t>Amin</a:t>
            </a:r>
            <a:r>
              <a:rPr lang="en-US" i="1" dirty="0" smtClean="0"/>
              <a:t> and </a:t>
            </a:r>
            <a:r>
              <a:rPr lang="en-US" i="1" dirty="0" err="1" smtClean="0"/>
              <a:t>Hakimi</a:t>
            </a:r>
            <a:r>
              <a:rPr lang="en-US" i="1" dirty="0" smtClean="0"/>
              <a:t> proved that:</a:t>
            </a:r>
          </a:p>
          <a:p>
            <a:pPr algn="just"/>
            <a:endParaRPr lang="en-US" i="1" dirty="0" smtClean="0"/>
          </a:p>
          <a:p>
            <a:pPr algn="just">
              <a:buNone/>
            </a:pPr>
            <a:r>
              <a:rPr lang="en-US" i="1" dirty="0" smtClean="0"/>
              <a:t>	where </a:t>
            </a:r>
            <a:r>
              <a:rPr lang="en-US" dirty="0" smtClean="0"/>
              <a:t>the equality holds if </a:t>
            </a:r>
            <a:r>
              <a:rPr lang="en-US" i="1" dirty="0" smtClean="0"/>
              <a:t>G is a complete multipartite graph.</a:t>
            </a:r>
          </a:p>
          <a:p>
            <a:pPr algn="just"/>
            <a:endParaRPr lang="en-US" dirty="0"/>
          </a:p>
        </p:txBody>
      </p:sp>
      <p:graphicFrame>
        <p:nvGraphicFramePr>
          <p:cNvPr id="4" name="Object 3"/>
          <p:cNvGraphicFramePr>
            <a:graphicFrameLocks noChangeAspect="1"/>
          </p:cNvGraphicFramePr>
          <p:nvPr/>
        </p:nvGraphicFramePr>
        <p:xfrm>
          <a:off x="2573867" y="1612900"/>
          <a:ext cx="550333" cy="495300"/>
        </p:xfrm>
        <a:graphic>
          <a:graphicData uri="http://schemas.openxmlformats.org/presentationml/2006/ole">
            <p:oleObj spid="_x0000_s155650" name="Equation" r:id="rId4" imgW="253800" imgH="228600" progId="">
              <p:embed/>
            </p:oleObj>
          </a:graphicData>
        </a:graphic>
      </p:graphicFrame>
      <p:graphicFrame>
        <p:nvGraphicFramePr>
          <p:cNvPr id="5" name="Object 4"/>
          <p:cNvGraphicFramePr>
            <a:graphicFrameLocks noChangeAspect="1"/>
          </p:cNvGraphicFramePr>
          <p:nvPr/>
        </p:nvGraphicFramePr>
        <p:xfrm>
          <a:off x="5018087" y="2095500"/>
          <a:ext cx="468313" cy="495300"/>
        </p:xfrm>
        <a:graphic>
          <a:graphicData uri="http://schemas.openxmlformats.org/presentationml/2006/ole">
            <p:oleObj spid="_x0000_s155651" name="Equation" r:id="rId5" imgW="215640" imgH="228600" progId="">
              <p:embed/>
            </p:oleObj>
          </a:graphicData>
        </a:graphic>
      </p:graphicFrame>
      <p:graphicFrame>
        <p:nvGraphicFramePr>
          <p:cNvPr id="44036" name="Object 4"/>
          <p:cNvGraphicFramePr>
            <a:graphicFrameLocks noChangeAspect="1"/>
          </p:cNvGraphicFramePr>
          <p:nvPr/>
        </p:nvGraphicFramePr>
        <p:xfrm>
          <a:off x="7467600" y="1600200"/>
          <a:ext cx="457200" cy="513844"/>
        </p:xfrm>
        <a:graphic>
          <a:graphicData uri="http://schemas.openxmlformats.org/presentationml/2006/ole">
            <p:oleObj spid="_x0000_s155652" name="Equation" r:id="rId6" imgW="203040" imgH="228600" progId="">
              <p:embed/>
            </p:oleObj>
          </a:graphicData>
        </a:graphic>
      </p:graphicFrame>
      <p:graphicFrame>
        <p:nvGraphicFramePr>
          <p:cNvPr id="7" name="Object 6"/>
          <p:cNvGraphicFramePr>
            <a:graphicFrameLocks noChangeAspect="1"/>
          </p:cNvGraphicFramePr>
          <p:nvPr/>
        </p:nvGraphicFramePr>
        <p:xfrm>
          <a:off x="3276600" y="3048000"/>
          <a:ext cx="2910417" cy="419100"/>
        </p:xfrm>
        <a:graphic>
          <a:graphicData uri="http://schemas.openxmlformats.org/presentationml/2006/ole">
            <p:oleObj spid="_x0000_s155653" name="Equation" r:id="rId7" imgW="1587240" imgH="228600"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The Maximum Clique Problem</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The maximum clique problem (MCP) is to find a maximum clique in a given graph G.</a:t>
            </a:r>
          </a:p>
          <a:p>
            <a:pPr algn="just"/>
            <a:r>
              <a:rPr lang="en-US" dirty="0" smtClean="0"/>
              <a:t>We will denote the cardinality of the maximum clique in graph G by       .</a:t>
            </a:r>
          </a:p>
          <a:p>
            <a:pPr algn="just"/>
            <a:r>
              <a:rPr lang="en-US" dirty="0" smtClean="0"/>
              <a:t>The MCP is one of the classical problems in graph theory with many applications in many fields including project selection, classification, fault tolerance, coding, computer vision, economics, information retrieval, signal transmission, and alignment of DNA with protein sequences.</a:t>
            </a:r>
          </a:p>
        </p:txBody>
      </p:sp>
      <p:graphicFrame>
        <p:nvGraphicFramePr>
          <p:cNvPr id="18435" name="Object 3"/>
          <p:cNvGraphicFramePr>
            <a:graphicFrameLocks noChangeAspect="1"/>
          </p:cNvGraphicFramePr>
          <p:nvPr/>
        </p:nvGraphicFramePr>
        <p:xfrm>
          <a:off x="4114800" y="2971800"/>
          <a:ext cx="690563" cy="381000"/>
        </p:xfrm>
        <a:graphic>
          <a:graphicData uri="http://schemas.openxmlformats.org/presentationml/2006/ole">
            <p:oleObj spid="_x0000_s18435" name="Equation" r:id="rId4" imgW="368280" imgH="203040" progId="Equation.3">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Matching Molecular Structures</a:t>
            </a:r>
            <a:endParaRPr lang="en-US" dirty="0"/>
          </a:p>
        </p:txBody>
      </p:sp>
      <p:sp>
        <p:nvSpPr>
          <p:cNvPr id="3" name="Content Placeholder 2"/>
          <p:cNvSpPr>
            <a:spLocks noGrp="1"/>
          </p:cNvSpPr>
          <p:nvPr>
            <p:ph sz="quarter" idx="1"/>
          </p:nvPr>
        </p:nvSpPr>
        <p:spPr>
          <a:xfrm>
            <a:off x="612648" y="1600200"/>
            <a:ext cx="8153400" cy="4419600"/>
          </a:xfrm>
        </p:spPr>
        <p:txBody>
          <a:bodyPr>
            <a:normAutofit/>
          </a:bodyPr>
          <a:lstStyle/>
          <a:p>
            <a:pPr algn="just"/>
            <a:r>
              <a:rPr lang="en-US" dirty="0" smtClean="0"/>
              <a:t>Two graphs    and    are called </a:t>
            </a:r>
            <a:r>
              <a:rPr lang="en-US" b="1" i="1" dirty="0" smtClean="0"/>
              <a:t>isomorphic</a:t>
            </a:r>
            <a:r>
              <a:rPr lang="en-US" dirty="0" smtClean="0"/>
              <a:t> if there exists a one-to-one correspondence between their vertices, such that adjacent pairs of vertices in    are mapped to adjacent pairs of vertices in     .</a:t>
            </a:r>
          </a:p>
          <a:p>
            <a:pPr algn="just"/>
            <a:r>
              <a:rPr lang="en-US" dirty="0" smtClean="0"/>
              <a:t>A common subgraph of two graphs    and    consists of subgraphs     and    of    and   , respectively, such that     is isomorphic to     .</a:t>
            </a:r>
          </a:p>
          <a:p>
            <a:pPr algn="just"/>
            <a:r>
              <a:rPr lang="en-US" dirty="0" smtClean="0"/>
              <a:t>The largest such common subgraph is the </a:t>
            </a:r>
            <a:r>
              <a:rPr lang="en-US" b="1" dirty="0" smtClean="0"/>
              <a:t>maximum common subgraph</a:t>
            </a:r>
            <a:r>
              <a:rPr lang="en-US" dirty="0" smtClean="0"/>
              <a:t> (MCS).</a:t>
            </a:r>
          </a:p>
        </p:txBody>
      </p:sp>
      <p:graphicFrame>
        <p:nvGraphicFramePr>
          <p:cNvPr id="78849" name="Object 1"/>
          <p:cNvGraphicFramePr>
            <a:graphicFrameLocks noChangeAspect="1"/>
          </p:cNvGraphicFramePr>
          <p:nvPr/>
        </p:nvGraphicFramePr>
        <p:xfrm>
          <a:off x="2819400" y="1645920"/>
          <a:ext cx="381000" cy="463550"/>
        </p:xfrm>
        <a:graphic>
          <a:graphicData uri="http://schemas.openxmlformats.org/presentationml/2006/ole">
            <p:oleObj spid="_x0000_s290818" name="Equation" r:id="rId3" imgW="177480" imgH="215640" progId="Equation.3">
              <p:embed/>
            </p:oleObj>
          </a:graphicData>
        </a:graphic>
      </p:graphicFrame>
      <p:graphicFrame>
        <p:nvGraphicFramePr>
          <p:cNvPr id="78850" name="Object 11"/>
          <p:cNvGraphicFramePr>
            <a:graphicFrameLocks noChangeAspect="1"/>
          </p:cNvGraphicFramePr>
          <p:nvPr/>
        </p:nvGraphicFramePr>
        <p:xfrm>
          <a:off x="3886200" y="1670050"/>
          <a:ext cx="434975" cy="463550"/>
        </p:xfrm>
        <a:graphic>
          <a:graphicData uri="http://schemas.openxmlformats.org/presentationml/2006/ole">
            <p:oleObj spid="_x0000_s290819" name="Equation" r:id="rId4" imgW="203040" imgH="215640" progId="Equation.3">
              <p:embed/>
            </p:oleObj>
          </a:graphicData>
        </a:graphic>
      </p:graphicFrame>
      <p:graphicFrame>
        <p:nvGraphicFramePr>
          <p:cNvPr id="6" name="Object 1"/>
          <p:cNvGraphicFramePr>
            <a:graphicFrameLocks noChangeAspect="1"/>
          </p:cNvGraphicFramePr>
          <p:nvPr/>
        </p:nvGraphicFramePr>
        <p:xfrm>
          <a:off x="7772400" y="2572512"/>
          <a:ext cx="381000" cy="463550"/>
        </p:xfrm>
        <a:graphic>
          <a:graphicData uri="http://schemas.openxmlformats.org/presentationml/2006/ole">
            <p:oleObj spid="_x0000_s290820" name="Equation" r:id="rId5" imgW="177480" imgH="215640" progId="Equation.3">
              <p:embed/>
            </p:oleObj>
          </a:graphicData>
        </a:graphic>
      </p:graphicFrame>
      <p:graphicFrame>
        <p:nvGraphicFramePr>
          <p:cNvPr id="7" name="Object 11"/>
          <p:cNvGraphicFramePr>
            <a:graphicFrameLocks noChangeAspect="1"/>
          </p:cNvGraphicFramePr>
          <p:nvPr/>
        </p:nvGraphicFramePr>
        <p:xfrm>
          <a:off x="6934200" y="2999232"/>
          <a:ext cx="434975" cy="463550"/>
        </p:xfrm>
        <a:graphic>
          <a:graphicData uri="http://schemas.openxmlformats.org/presentationml/2006/ole">
            <p:oleObj spid="_x0000_s290821" name="Equation" r:id="rId6" imgW="203040" imgH="215640" progId="Equation.3">
              <p:embed/>
            </p:oleObj>
          </a:graphicData>
        </a:graphic>
      </p:graphicFrame>
      <p:graphicFrame>
        <p:nvGraphicFramePr>
          <p:cNvPr id="8" name="Object 1"/>
          <p:cNvGraphicFramePr>
            <a:graphicFrameLocks noChangeAspect="1"/>
          </p:cNvGraphicFramePr>
          <p:nvPr/>
        </p:nvGraphicFramePr>
        <p:xfrm>
          <a:off x="5181600" y="3956050"/>
          <a:ext cx="381000" cy="463550"/>
        </p:xfrm>
        <a:graphic>
          <a:graphicData uri="http://schemas.openxmlformats.org/presentationml/2006/ole">
            <p:oleObj spid="_x0000_s290822" name="Equation" r:id="rId7" imgW="177480" imgH="215640" progId="Equation.3">
              <p:embed/>
            </p:oleObj>
          </a:graphicData>
        </a:graphic>
      </p:graphicFrame>
      <p:graphicFrame>
        <p:nvGraphicFramePr>
          <p:cNvPr id="9" name="Object 11"/>
          <p:cNvGraphicFramePr>
            <a:graphicFrameLocks noChangeAspect="1"/>
          </p:cNvGraphicFramePr>
          <p:nvPr/>
        </p:nvGraphicFramePr>
        <p:xfrm>
          <a:off x="6248400" y="3956050"/>
          <a:ext cx="434975" cy="463550"/>
        </p:xfrm>
        <a:graphic>
          <a:graphicData uri="http://schemas.openxmlformats.org/presentationml/2006/ole">
            <p:oleObj spid="_x0000_s290823" name="Equation" r:id="rId8" imgW="203040" imgH="215640" progId="Equation.3">
              <p:embed/>
            </p:oleObj>
          </a:graphicData>
        </a:graphic>
      </p:graphicFrame>
      <p:graphicFrame>
        <p:nvGraphicFramePr>
          <p:cNvPr id="10" name="Object 1"/>
          <p:cNvGraphicFramePr>
            <a:graphicFrameLocks noChangeAspect="1"/>
          </p:cNvGraphicFramePr>
          <p:nvPr/>
        </p:nvGraphicFramePr>
        <p:xfrm>
          <a:off x="3124200" y="3962400"/>
          <a:ext cx="461962" cy="463550"/>
        </p:xfrm>
        <a:graphic>
          <a:graphicData uri="http://schemas.openxmlformats.org/presentationml/2006/ole">
            <p:oleObj spid="_x0000_s290824" name="Equation" r:id="rId9" imgW="215640" imgH="215640" progId="Equation.3">
              <p:embed/>
            </p:oleObj>
          </a:graphicData>
        </a:graphic>
      </p:graphicFrame>
      <p:graphicFrame>
        <p:nvGraphicFramePr>
          <p:cNvPr id="11" name="Object 1"/>
          <p:cNvGraphicFramePr>
            <a:graphicFrameLocks noChangeAspect="1"/>
          </p:cNvGraphicFramePr>
          <p:nvPr/>
        </p:nvGraphicFramePr>
        <p:xfrm>
          <a:off x="5045075" y="4413250"/>
          <a:ext cx="517525" cy="463550"/>
        </p:xfrm>
        <a:graphic>
          <a:graphicData uri="http://schemas.openxmlformats.org/presentationml/2006/ole">
            <p:oleObj spid="_x0000_s290825" name="Equation" r:id="rId10" imgW="241200" imgH="215640" progId="Equation.3">
              <p:embed/>
            </p:oleObj>
          </a:graphicData>
        </a:graphic>
      </p:graphicFrame>
      <p:graphicFrame>
        <p:nvGraphicFramePr>
          <p:cNvPr id="12" name="Object 1"/>
          <p:cNvGraphicFramePr>
            <a:graphicFrameLocks noChangeAspect="1"/>
          </p:cNvGraphicFramePr>
          <p:nvPr/>
        </p:nvGraphicFramePr>
        <p:xfrm>
          <a:off x="2304288" y="4419600"/>
          <a:ext cx="461962" cy="463550"/>
        </p:xfrm>
        <a:graphic>
          <a:graphicData uri="http://schemas.openxmlformats.org/presentationml/2006/ole">
            <p:oleObj spid="_x0000_s290826" name="Equation" r:id="rId11" imgW="215640" imgH="215640" progId="Equation.3">
              <p:embed/>
            </p:oleObj>
          </a:graphicData>
        </a:graphic>
      </p:graphicFrame>
      <p:graphicFrame>
        <p:nvGraphicFramePr>
          <p:cNvPr id="13" name="Object 1"/>
          <p:cNvGraphicFramePr>
            <a:graphicFrameLocks noChangeAspect="1"/>
          </p:cNvGraphicFramePr>
          <p:nvPr/>
        </p:nvGraphicFramePr>
        <p:xfrm>
          <a:off x="4267200" y="3962400"/>
          <a:ext cx="517525" cy="463550"/>
        </p:xfrm>
        <a:graphic>
          <a:graphicData uri="http://schemas.openxmlformats.org/presentationml/2006/ole">
            <p:oleObj spid="_x0000_s290827" name="Equation" r:id="rId12" imgW="241200" imgH="215640" progId="Equation.3">
              <p:embed/>
            </p:oleObj>
          </a:graphicData>
        </a:graphic>
      </p:graphicFrame>
      <p:graphicFrame>
        <p:nvGraphicFramePr>
          <p:cNvPr id="14" name="Object 1"/>
          <p:cNvGraphicFramePr>
            <a:graphicFrameLocks noChangeAspect="1"/>
          </p:cNvGraphicFramePr>
          <p:nvPr/>
        </p:nvGraphicFramePr>
        <p:xfrm>
          <a:off x="6172200" y="3505200"/>
          <a:ext cx="381000" cy="463550"/>
        </p:xfrm>
        <a:graphic>
          <a:graphicData uri="http://schemas.openxmlformats.org/presentationml/2006/ole">
            <p:oleObj spid="_x0000_s290828" name="Equation" r:id="rId13" imgW="177480" imgH="215640" progId="Equation.3">
              <p:embed/>
            </p:oleObj>
          </a:graphicData>
        </a:graphic>
      </p:graphicFrame>
      <p:graphicFrame>
        <p:nvGraphicFramePr>
          <p:cNvPr id="15" name="Object 11"/>
          <p:cNvGraphicFramePr>
            <a:graphicFrameLocks noChangeAspect="1"/>
          </p:cNvGraphicFramePr>
          <p:nvPr/>
        </p:nvGraphicFramePr>
        <p:xfrm>
          <a:off x="7185025" y="3505200"/>
          <a:ext cx="434975" cy="463550"/>
        </p:xfrm>
        <a:graphic>
          <a:graphicData uri="http://schemas.openxmlformats.org/presentationml/2006/ole">
            <p:oleObj spid="_x0000_s290829" name="Equation" r:id="rId14" imgW="203040" imgH="21564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Matching Molecular Structures (cont.)</a:t>
            </a:r>
            <a:endParaRPr lang="en-US" dirty="0"/>
          </a:p>
        </p:txBody>
      </p:sp>
      <p:sp>
        <p:nvSpPr>
          <p:cNvPr id="3" name="Content Placeholder 2"/>
          <p:cNvSpPr>
            <a:spLocks noGrp="1"/>
          </p:cNvSpPr>
          <p:nvPr>
            <p:ph sz="quarter" idx="1"/>
          </p:nvPr>
        </p:nvSpPr>
        <p:spPr/>
        <p:txBody>
          <a:bodyPr>
            <a:normAutofit/>
          </a:bodyPr>
          <a:lstStyle/>
          <a:p>
            <a:pPr algn="just"/>
            <a:r>
              <a:rPr lang="en-US" dirty="0" smtClean="0"/>
              <a:t>For a pair of three-dimensional chemical molecules the MCS is defined as the largest set of atoms that have matching distances between atoms.</a:t>
            </a:r>
          </a:p>
          <a:p>
            <a:r>
              <a:rPr lang="en-US" dirty="0" smtClean="0"/>
              <a:t>For a pair of graphs,              </a:t>
            </a:r>
            <a:r>
              <a:rPr lang="en-US" i="1" dirty="0" smtClean="0"/>
              <a:t>and              , their </a:t>
            </a:r>
            <a:r>
              <a:rPr lang="en-US" b="1" dirty="0" smtClean="0"/>
              <a:t>correspondence graph </a:t>
            </a:r>
            <a:r>
              <a:rPr lang="en-US" i="1" dirty="0" smtClean="0"/>
              <a:t>C has all possible pairs          where                , as its vertices and </a:t>
            </a:r>
            <a:r>
              <a:rPr lang="en-US" dirty="0" smtClean="0"/>
              <a:t>two vertices       </a:t>
            </a:r>
            <a:r>
              <a:rPr lang="en-US" i="1" dirty="0" smtClean="0"/>
              <a:t>and </a:t>
            </a:r>
            <a:r>
              <a:rPr lang="en-US" dirty="0" smtClean="0"/>
              <a:t> 	   are connected in </a:t>
            </a:r>
            <a:r>
              <a:rPr lang="en-US" i="1" dirty="0" smtClean="0"/>
              <a:t>C if the values of </a:t>
            </a:r>
            <a:r>
              <a:rPr lang="en-US" dirty="0" smtClean="0"/>
              <a:t>the edges from    </a:t>
            </a:r>
            <a:r>
              <a:rPr lang="en-US" i="1" dirty="0" smtClean="0"/>
              <a:t> to     </a:t>
            </a:r>
            <a:r>
              <a:rPr lang="en-US" dirty="0" smtClean="0"/>
              <a:t>in     </a:t>
            </a:r>
            <a:r>
              <a:rPr lang="en-US" i="1" dirty="0" smtClean="0"/>
              <a:t>and from    to   </a:t>
            </a:r>
            <a:r>
              <a:rPr lang="en-US" dirty="0" smtClean="0"/>
              <a:t>  in     </a:t>
            </a:r>
            <a:r>
              <a:rPr lang="en-US" i="1" dirty="0" smtClean="0"/>
              <a:t> are the same.</a:t>
            </a:r>
            <a:endParaRPr lang="en-US" dirty="0" smtClean="0"/>
          </a:p>
        </p:txBody>
      </p:sp>
      <p:graphicFrame>
        <p:nvGraphicFramePr>
          <p:cNvPr id="4" name="Object 3"/>
          <p:cNvGraphicFramePr>
            <a:graphicFrameLocks noChangeAspect="1"/>
          </p:cNvGraphicFramePr>
          <p:nvPr/>
        </p:nvGraphicFramePr>
        <p:xfrm>
          <a:off x="4114800" y="3124200"/>
          <a:ext cx="1344705" cy="381000"/>
        </p:xfrm>
        <a:graphic>
          <a:graphicData uri="http://schemas.openxmlformats.org/presentationml/2006/ole">
            <p:oleObj spid="_x0000_s291842" name="Equation" r:id="rId3" imgW="761760" imgH="215640" progId="Equation.3">
              <p:embed/>
            </p:oleObj>
          </a:graphicData>
        </a:graphic>
      </p:graphicFrame>
      <p:graphicFrame>
        <p:nvGraphicFramePr>
          <p:cNvPr id="5" name="Object 4"/>
          <p:cNvGraphicFramePr>
            <a:graphicFrameLocks noChangeAspect="1"/>
          </p:cNvGraphicFramePr>
          <p:nvPr/>
        </p:nvGraphicFramePr>
        <p:xfrm>
          <a:off x="6111455" y="3124200"/>
          <a:ext cx="1432345" cy="381000"/>
        </p:xfrm>
        <a:graphic>
          <a:graphicData uri="http://schemas.openxmlformats.org/presentationml/2006/ole">
            <p:oleObj spid="_x0000_s291843" name="Equation" r:id="rId4" imgW="812520" imgH="215640" progId="Equation.3">
              <p:embed/>
            </p:oleObj>
          </a:graphicData>
        </a:graphic>
      </p:graphicFrame>
      <p:graphicFrame>
        <p:nvGraphicFramePr>
          <p:cNvPr id="7" name="Object 6"/>
          <p:cNvGraphicFramePr>
            <a:graphicFrameLocks noChangeAspect="1"/>
          </p:cNvGraphicFramePr>
          <p:nvPr/>
        </p:nvGraphicFramePr>
        <p:xfrm>
          <a:off x="7745508" y="3505200"/>
          <a:ext cx="941292" cy="457200"/>
        </p:xfrm>
        <a:graphic>
          <a:graphicData uri="http://schemas.openxmlformats.org/presentationml/2006/ole">
            <p:oleObj spid="_x0000_s291844" name="Equation" r:id="rId5" imgW="444240" imgH="215640" progId="Equation.3">
              <p:embed/>
            </p:oleObj>
          </a:graphicData>
        </a:graphic>
      </p:graphicFrame>
      <p:graphicFrame>
        <p:nvGraphicFramePr>
          <p:cNvPr id="8" name="Object 7"/>
          <p:cNvGraphicFramePr>
            <a:graphicFrameLocks noChangeAspect="1"/>
          </p:cNvGraphicFramePr>
          <p:nvPr/>
        </p:nvGraphicFramePr>
        <p:xfrm>
          <a:off x="1854202" y="3962400"/>
          <a:ext cx="1650998" cy="457200"/>
        </p:xfrm>
        <a:graphic>
          <a:graphicData uri="http://schemas.openxmlformats.org/presentationml/2006/ole">
            <p:oleObj spid="_x0000_s291845" name="Equation" r:id="rId6" imgW="825480" imgH="228600" progId="Equation.3">
              <p:embed/>
            </p:oleObj>
          </a:graphicData>
        </a:graphic>
      </p:graphicFrame>
      <p:graphicFrame>
        <p:nvGraphicFramePr>
          <p:cNvPr id="10" name="Object 9"/>
          <p:cNvGraphicFramePr>
            <a:graphicFrameLocks noChangeAspect="1"/>
          </p:cNvGraphicFramePr>
          <p:nvPr/>
        </p:nvGraphicFramePr>
        <p:xfrm>
          <a:off x="2743200" y="4782312"/>
          <a:ext cx="228600" cy="498764"/>
        </p:xfrm>
        <a:graphic>
          <a:graphicData uri="http://schemas.openxmlformats.org/presentationml/2006/ole">
            <p:oleObj spid="_x0000_s291846" name="Equation" r:id="rId7" imgW="139680" imgH="215640" progId="Equation.3">
              <p:embed/>
            </p:oleObj>
          </a:graphicData>
        </a:graphic>
      </p:graphicFrame>
      <p:graphicFrame>
        <p:nvGraphicFramePr>
          <p:cNvPr id="11" name="Object 10"/>
          <p:cNvGraphicFramePr>
            <a:graphicFrameLocks noChangeAspect="1"/>
          </p:cNvGraphicFramePr>
          <p:nvPr/>
        </p:nvGraphicFramePr>
        <p:xfrm>
          <a:off x="3581400" y="4840224"/>
          <a:ext cx="376518" cy="457200"/>
        </p:xfrm>
        <a:graphic>
          <a:graphicData uri="http://schemas.openxmlformats.org/presentationml/2006/ole">
            <p:oleObj spid="_x0000_s291847" name="Equation" r:id="rId8" imgW="177480" imgH="215640" progId="Equation.3">
              <p:embed/>
            </p:oleObj>
          </a:graphicData>
        </a:graphic>
      </p:graphicFrame>
      <p:graphicFrame>
        <p:nvGraphicFramePr>
          <p:cNvPr id="14" name="Object 13"/>
          <p:cNvGraphicFramePr>
            <a:graphicFrameLocks noChangeAspect="1"/>
          </p:cNvGraphicFramePr>
          <p:nvPr/>
        </p:nvGraphicFramePr>
        <p:xfrm>
          <a:off x="4285488" y="4851505"/>
          <a:ext cx="381000" cy="464207"/>
        </p:xfrm>
        <a:graphic>
          <a:graphicData uri="http://schemas.openxmlformats.org/presentationml/2006/ole">
            <p:oleObj spid="_x0000_s291848" name="Equation" r:id="rId9" imgW="177480" imgH="215640" progId="Equation.3">
              <p:embed/>
            </p:oleObj>
          </a:graphicData>
        </a:graphic>
      </p:graphicFrame>
      <p:graphicFrame>
        <p:nvGraphicFramePr>
          <p:cNvPr id="16" name="Object 15"/>
          <p:cNvGraphicFramePr>
            <a:graphicFrameLocks noChangeAspect="1"/>
          </p:cNvGraphicFramePr>
          <p:nvPr/>
        </p:nvGraphicFramePr>
        <p:xfrm>
          <a:off x="7924800" y="3962400"/>
          <a:ext cx="941297" cy="457200"/>
        </p:xfrm>
        <a:graphic>
          <a:graphicData uri="http://schemas.openxmlformats.org/presentationml/2006/ole">
            <p:oleObj spid="_x0000_s291849" name="Equation" r:id="rId10" imgW="444240" imgH="215640" progId="Equation.3">
              <p:embed/>
            </p:oleObj>
          </a:graphicData>
        </a:graphic>
      </p:graphicFrame>
      <p:graphicFrame>
        <p:nvGraphicFramePr>
          <p:cNvPr id="17" name="Object 16"/>
          <p:cNvGraphicFramePr>
            <a:graphicFrameLocks noChangeAspect="1"/>
          </p:cNvGraphicFramePr>
          <p:nvPr/>
        </p:nvGraphicFramePr>
        <p:xfrm>
          <a:off x="1662112" y="4401312"/>
          <a:ext cx="1157288" cy="457200"/>
        </p:xfrm>
        <a:graphic>
          <a:graphicData uri="http://schemas.openxmlformats.org/presentationml/2006/ole">
            <p:oleObj spid="_x0000_s291850" name="Equation" r:id="rId11" imgW="545760" imgH="215640" progId="Equation.3">
              <p:embed/>
            </p:oleObj>
          </a:graphicData>
        </a:graphic>
      </p:graphicFrame>
      <p:graphicFrame>
        <p:nvGraphicFramePr>
          <p:cNvPr id="18" name="Object 17"/>
          <p:cNvGraphicFramePr>
            <a:graphicFrameLocks noChangeAspect="1"/>
          </p:cNvGraphicFramePr>
          <p:nvPr/>
        </p:nvGraphicFramePr>
        <p:xfrm>
          <a:off x="6075363" y="4800600"/>
          <a:ext cx="269875" cy="498475"/>
        </p:xfrm>
        <a:graphic>
          <a:graphicData uri="http://schemas.openxmlformats.org/presentationml/2006/ole">
            <p:oleObj spid="_x0000_s291851" name="Equation" r:id="rId12" imgW="164880" imgH="215640" progId="Equation.3">
              <p:embed/>
            </p:oleObj>
          </a:graphicData>
        </a:graphic>
      </p:graphicFrame>
      <p:graphicFrame>
        <p:nvGraphicFramePr>
          <p:cNvPr id="19" name="Object 18"/>
          <p:cNvGraphicFramePr>
            <a:graphicFrameLocks noChangeAspect="1"/>
          </p:cNvGraphicFramePr>
          <p:nvPr/>
        </p:nvGraphicFramePr>
        <p:xfrm>
          <a:off x="6759575" y="4800600"/>
          <a:ext cx="403225" cy="457200"/>
        </p:xfrm>
        <a:graphic>
          <a:graphicData uri="http://schemas.openxmlformats.org/presentationml/2006/ole">
            <p:oleObj spid="_x0000_s291852" name="Equation" r:id="rId13" imgW="190440" imgH="215640" progId="Equation.3">
              <p:embed/>
            </p:oleObj>
          </a:graphicData>
        </a:graphic>
      </p:graphicFrame>
      <p:graphicFrame>
        <p:nvGraphicFramePr>
          <p:cNvPr id="20" name="Object 19"/>
          <p:cNvGraphicFramePr>
            <a:graphicFrameLocks noChangeAspect="1"/>
          </p:cNvGraphicFramePr>
          <p:nvPr/>
        </p:nvGraphicFramePr>
        <p:xfrm>
          <a:off x="7593013" y="4876800"/>
          <a:ext cx="434975" cy="463550"/>
        </p:xfrm>
        <a:graphic>
          <a:graphicData uri="http://schemas.openxmlformats.org/presentationml/2006/ole">
            <p:oleObj spid="_x0000_s291853" name="Equation" r:id="rId14" imgW="203040" imgH="21564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Matching Molecular Structures (cont.)</a:t>
            </a:r>
            <a:endParaRPr lang="en-US" dirty="0"/>
          </a:p>
        </p:txBody>
      </p:sp>
      <p:sp>
        <p:nvSpPr>
          <p:cNvPr id="3" name="Content Placeholder 2"/>
          <p:cNvSpPr>
            <a:spLocks noGrp="1"/>
          </p:cNvSpPr>
          <p:nvPr>
            <p:ph sz="quarter" idx="1"/>
          </p:nvPr>
        </p:nvSpPr>
        <p:spPr/>
        <p:txBody>
          <a:bodyPr/>
          <a:lstStyle/>
          <a:p>
            <a:pPr algn="just"/>
            <a:r>
              <a:rPr lang="en-US" dirty="0" smtClean="0"/>
              <a:t>It can be shown </a:t>
            </a:r>
            <a:r>
              <a:rPr lang="en-US" b="1" dirty="0" smtClean="0"/>
              <a:t>that </a:t>
            </a:r>
            <a:r>
              <a:rPr lang="en-US" b="1" i="1" dirty="0" smtClean="0"/>
              <a:t>maximum common subgraphs in  	  and  correspond to cliques in their correspondence graph C</a:t>
            </a:r>
            <a:r>
              <a:rPr lang="en-US" b="1" dirty="0" smtClean="0"/>
              <a:t>.</a:t>
            </a:r>
          </a:p>
          <a:p>
            <a:pPr algn="justLow"/>
            <a:r>
              <a:rPr lang="en-US" dirty="0" smtClean="0"/>
              <a:t>Therefore, one can find the maximum common subgraph of two arbitrary graphs by finding a maximum clique on their correspondence graph.</a:t>
            </a:r>
          </a:p>
          <a:p>
            <a:pPr algn="justLow"/>
            <a:r>
              <a:rPr lang="en-US" dirty="0" smtClean="0"/>
              <a:t>The MCS between two molecules is an obvious measure of structural similarity and gives important information about the two molecules. </a:t>
            </a:r>
            <a:endParaRPr lang="en-US" dirty="0"/>
          </a:p>
        </p:txBody>
      </p:sp>
      <p:graphicFrame>
        <p:nvGraphicFramePr>
          <p:cNvPr id="91138" name="Object 2"/>
          <p:cNvGraphicFramePr>
            <a:graphicFrameLocks noChangeAspect="1"/>
          </p:cNvGraphicFramePr>
          <p:nvPr/>
        </p:nvGraphicFramePr>
        <p:xfrm>
          <a:off x="1185672" y="2108962"/>
          <a:ext cx="381000" cy="463550"/>
        </p:xfrm>
        <a:graphic>
          <a:graphicData uri="http://schemas.openxmlformats.org/presentationml/2006/ole">
            <p:oleObj spid="_x0000_s292866" name="Equation" r:id="rId3" imgW="177480" imgH="215640" progId="Equation.3">
              <p:embed/>
            </p:oleObj>
          </a:graphicData>
        </a:graphic>
      </p:graphicFrame>
      <p:graphicFrame>
        <p:nvGraphicFramePr>
          <p:cNvPr id="91139" name="Object 11"/>
          <p:cNvGraphicFramePr>
            <a:graphicFrameLocks noChangeAspect="1"/>
          </p:cNvGraphicFramePr>
          <p:nvPr/>
        </p:nvGraphicFramePr>
        <p:xfrm>
          <a:off x="2667000" y="2109216"/>
          <a:ext cx="434975" cy="463550"/>
        </p:xfrm>
        <a:graphic>
          <a:graphicData uri="http://schemas.openxmlformats.org/presentationml/2006/ole">
            <p:oleObj spid="_x0000_s292867" name="Equation" r:id="rId4" imgW="203040" imgH="215640" progId="Equation.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Problem</a:t>
            </a:r>
            <a:endParaRPr lang="en-US" dirty="0"/>
          </a:p>
        </p:txBody>
      </p:sp>
      <p:sp>
        <p:nvSpPr>
          <p:cNvPr id="3" name="Content Placeholder 2"/>
          <p:cNvSpPr>
            <a:spLocks noGrp="1"/>
          </p:cNvSpPr>
          <p:nvPr>
            <p:ph sz="quarter" idx="1"/>
          </p:nvPr>
        </p:nvSpPr>
        <p:spPr>
          <a:xfrm>
            <a:off x="0" y="1600200"/>
            <a:ext cx="9144000" cy="4495800"/>
          </a:xfrm>
        </p:spPr>
        <p:txBody>
          <a:bodyPr>
            <a:normAutofit/>
          </a:bodyPr>
          <a:lstStyle/>
          <a:p>
            <a:pPr algn="ctr">
              <a:lnSpc>
                <a:spcPct val="150000"/>
              </a:lnSpc>
              <a:spcBef>
                <a:spcPts val="1800"/>
              </a:spcBef>
              <a:buNone/>
            </a:pPr>
            <a:r>
              <a:rPr lang="en-US" b="1" dirty="0" smtClean="0">
                <a:solidFill>
                  <a:schemeClr val="accent2">
                    <a:lumMod val="75000"/>
                  </a:schemeClr>
                </a:solidFill>
              </a:rPr>
              <a:t>Algorithm for Correspondence Graphs with Low Density</a:t>
            </a:r>
            <a:endParaRPr lang="en-US" b="1" i="1" dirty="0" smtClean="0">
              <a:solidFill>
                <a:schemeClr val="accent2">
                  <a:lumMod val="75000"/>
                </a:schemeClr>
              </a:solidFill>
            </a:endParaRPr>
          </a:p>
        </p:txBody>
      </p:sp>
      <p:sp>
        <p:nvSpPr>
          <p:cNvPr id="4" name="Rounded Rectangle 3"/>
          <p:cNvSpPr/>
          <p:nvPr/>
        </p:nvSpPr>
        <p:spPr>
          <a:xfrm>
            <a:off x="381000" y="2667000"/>
            <a:ext cx="85344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00" dirty="0" smtClean="0">
                <a:solidFill>
                  <a:schemeClr val="tx1"/>
                </a:solidFill>
              </a:rPr>
              <a:t>Design an efficient algorithm for the maximum clique problem tailored to correspondence graphs resulting from matching of three-dimensional chemical molecules.</a:t>
            </a:r>
          </a:p>
          <a:p>
            <a:pPr algn="ct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Matching Molecular Structures (cont.)</a:t>
            </a:r>
            <a:endParaRPr lang="en-US" dirty="0"/>
          </a:p>
        </p:txBody>
      </p:sp>
      <p:sp>
        <p:nvSpPr>
          <p:cNvPr id="3" name="Content Placeholder 2"/>
          <p:cNvSpPr>
            <a:spLocks noGrp="1"/>
          </p:cNvSpPr>
          <p:nvPr>
            <p:ph sz="quarter" idx="1"/>
          </p:nvPr>
        </p:nvSpPr>
        <p:spPr/>
        <p:txBody>
          <a:bodyPr/>
          <a:lstStyle/>
          <a:p>
            <a:r>
              <a:rPr lang="en-US" dirty="0" smtClean="0"/>
              <a:t>Details about this method can be found in:</a:t>
            </a:r>
          </a:p>
          <a:p>
            <a:pPr lvl="1"/>
            <a:r>
              <a:rPr lang="en-US" dirty="0" smtClean="0"/>
              <a:t>E. Gardiner, P. </a:t>
            </a:r>
            <a:r>
              <a:rPr lang="en-US" dirty="0" err="1" smtClean="0"/>
              <a:t>Artymiuk</a:t>
            </a:r>
            <a:r>
              <a:rPr lang="en-US" dirty="0" smtClean="0"/>
              <a:t>, and P. Willett. </a:t>
            </a:r>
            <a:r>
              <a:rPr lang="en-US" i="1" dirty="0" smtClean="0"/>
              <a:t>Clique-detection algorithms for matching three-dimensional molecular structures. </a:t>
            </a:r>
            <a:r>
              <a:rPr lang="en-US" dirty="0" smtClean="0"/>
              <a:t>Journal of Molecular Graphics and </a:t>
            </a:r>
            <a:r>
              <a:rPr lang="en-US" dirty="0" err="1" smtClean="0"/>
              <a:t>Modelling</a:t>
            </a:r>
            <a:r>
              <a:rPr lang="en-US" dirty="0" smtClean="0"/>
              <a:t>, 15:245–253, 1997.</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Application: Macromolecular Docking</a:t>
            </a:r>
            <a:endParaRPr lang="en-US" dirty="0"/>
          </a:p>
        </p:txBody>
      </p:sp>
      <p:sp>
        <p:nvSpPr>
          <p:cNvPr id="3" name="Content Placeholder 2"/>
          <p:cNvSpPr>
            <a:spLocks noGrp="1"/>
          </p:cNvSpPr>
          <p:nvPr>
            <p:ph sz="quarter" idx="1"/>
          </p:nvPr>
        </p:nvSpPr>
        <p:spPr/>
        <p:txBody>
          <a:bodyPr>
            <a:normAutofit/>
          </a:bodyPr>
          <a:lstStyle/>
          <a:p>
            <a:pPr algn="just"/>
            <a:r>
              <a:rPr lang="en-US" dirty="0" smtClean="0"/>
              <a:t>Given two proteins, the </a:t>
            </a:r>
            <a:r>
              <a:rPr lang="en-US" b="1" dirty="0" smtClean="0"/>
              <a:t>protein docking problem </a:t>
            </a:r>
            <a:r>
              <a:rPr lang="en-US" dirty="0" smtClean="0"/>
              <a:t>is to find whether they interact to form a stable complex, and if they do, then how.</a:t>
            </a:r>
          </a:p>
          <a:p>
            <a:pPr algn="just"/>
            <a:endParaRPr lang="en-US" dirty="0" smtClean="0"/>
          </a:p>
          <a:p>
            <a:pPr algn="just"/>
            <a:r>
              <a:rPr lang="en-US" dirty="0" smtClean="0"/>
              <a:t>This problem is fundamental to all aspects of biological function.</a:t>
            </a:r>
          </a:p>
          <a:p>
            <a:pPr algn="just"/>
            <a:endParaRPr lang="en-US" dirty="0" smtClean="0"/>
          </a:p>
          <a:p>
            <a:pPr algn="just"/>
            <a:r>
              <a:rPr lang="en-US" dirty="0" smtClean="0"/>
              <a:t>Given two proteins, the docking problem can be experimentally solved.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Macromolecular Docking (cont.)</a:t>
            </a:r>
            <a:endParaRPr lang="en-US" dirty="0"/>
          </a:p>
        </p:txBody>
      </p:sp>
      <p:sp>
        <p:nvSpPr>
          <p:cNvPr id="3" name="Content Placeholder 2"/>
          <p:cNvSpPr>
            <a:spLocks noGrp="1"/>
          </p:cNvSpPr>
          <p:nvPr>
            <p:ph sz="quarter" idx="1"/>
          </p:nvPr>
        </p:nvSpPr>
        <p:spPr/>
        <p:txBody>
          <a:bodyPr>
            <a:normAutofit/>
          </a:bodyPr>
          <a:lstStyle/>
          <a:p>
            <a:pPr algn="just"/>
            <a:r>
              <a:rPr lang="en-US" dirty="0" smtClean="0"/>
              <a:t>However, the large number of known protein structures urges the need for development of reliable theoretical protein docking techniques.</a:t>
            </a:r>
          </a:p>
          <a:p>
            <a:pPr algn="just"/>
            <a:r>
              <a:rPr lang="en-US" dirty="0" smtClean="0"/>
              <a:t>One of the approaches to the macromolecular docking problem consists in representing each of two proteins as a set of potential </a:t>
            </a:r>
            <a:r>
              <a:rPr lang="en-US" b="1" dirty="0" smtClean="0"/>
              <a:t>hydrogen bond donors and acceptors</a:t>
            </a:r>
            <a:r>
              <a:rPr lang="en-US" dirty="0" smtClean="0"/>
              <a:t> and using a clique-detection algorithm to find maximally complementary sets of donor/acceptor pairs.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Macromolecular Docking (cont.)</a:t>
            </a:r>
            <a:endParaRPr lang="en-US" dirty="0"/>
          </a:p>
        </p:txBody>
      </p:sp>
      <p:sp>
        <p:nvSpPr>
          <p:cNvPr id="3" name="Content Placeholder 2"/>
          <p:cNvSpPr>
            <a:spLocks noGrp="1"/>
          </p:cNvSpPr>
          <p:nvPr>
            <p:ph sz="quarter" idx="1"/>
          </p:nvPr>
        </p:nvSpPr>
        <p:spPr/>
        <p:txBody>
          <a:bodyPr/>
          <a:lstStyle/>
          <a:p>
            <a:r>
              <a:rPr lang="en-US" dirty="0" smtClean="0"/>
              <a:t>Details about this topic can be found in:</a:t>
            </a:r>
          </a:p>
          <a:p>
            <a:pPr lvl="1"/>
            <a:r>
              <a:rPr lang="en-US" dirty="0" smtClean="0"/>
              <a:t>E. Gardiner, P. Willett, and P. </a:t>
            </a:r>
            <a:r>
              <a:rPr lang="en-US" dirty="0" err="1" smtClean="0"/>
              <a:t>Artymiuk</a:t>
            </a:r>
            <a:r>
              <a:rPr lang="en-US" dirty="0" smtClean="0"/>
              <a:t>. Graph-theoretic techniques for macromolecular docking. J. Chem. Inf. </a:t>
            </a:r>
            <a:r>
              <a:rPr lang="en-US" dirty="0" err="1" smtClean="0"/>
              <a:t>Comput</a:t>
            </a:r>
            <a:r>
              <a:rPr lang="en-US" dirty="0" smtClean="0"/>
              <a:t>., 40: 273–279, 2000.</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Comparative Modeling of Protein Structure</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The rapidly growing number of known protein structures requires the construction of accurate comparative models.</a:t>
            </a:r>
          </a:p>
          <a:p>
            <a:pPr algn="just"/>
            <a:r>
              <a:rPr lang="en-US" dirty="0" smtClean="0"/>
              <a:t>Proteins are large organic compounds made of amino acids arranged in a linear chain and joined together.</a:t>
            </a:r>
          </a:p>
          <a:p>
            <a:pPr algn="just"/>
            <a:r>
              <a:rPr lang="en-US" dirty="0" smtClean="0"/>
              <a:t>Each of these amino acids is called a residue.</a:t>
            </a:r>
          </a:p>
          <a:p>
            <a:pPr algn="just"/>
            <a:r>
              <a:rPr lang="en-US" dirty="0" smtClean="0"/>
              <a:t>Each residue has several possible conformations.</a:t>
            </a:r>
          </a:p>
          <a:p>
            <a:pPr algn="just"/>
            <a:r>
              <a:rPr lang="en-US" dirty="0" smtClean="0"/>
              <a:t>We can compare different protein structures using clique finding algorithms.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Comparative Modeling of Protein Structure (cont.)</a:t>
            </a:r>
            <a:endParaRPr lang="en-US" dirty="0"/>
          </a:p>
        </p:txBody>
      </p:sp>
      <p:sp>
        <p:nvSpPr>
          <p:cNvPr id="3" name="Content Placeholder 2"/>
          <p:cNvSpPr>
            <a:spLocks noGrp="1"/>
          </p:cNvSpPr>
          <p:nvPr>
            <p:ph sz="quarter" idx="1"/>
          </p:nvPr>
        </p:nvSpPr>
        <p:spPr/>
        <p:txBody>
          <a:bodyPr>
            <a:normAutofit/>
          </a:bodyPr>
          <a:lstStyle/>
          <a:p>
            <a:pPr algn="just"/>
            <a:r>
              <a:rPr lang="en-US" dirty="0" smtClean="0"/>
              <a:t>We construct a graph in which vertices correspond to each possible conformation of a residue in an amino acid sequence.</a:t>
            </a:r>
          </a:p>
          <a:p>
            <a:pPr algn="just"/>
            <a:r>
              <a:rPr lang="en-US" dirty="0" smtClean="0"/>
              <a:t>Edges connect pairs of residue conformations (vertices) that are consistent with each other; i.e. clash-free and satisfying geometrical constraints.</a:t>
            </a:r>
          </a:p>
          <a:p>
            <a:pPr algn="just"/>
            <a:r>
              <a:rPr lang="en-US" dirty="0" smtClean="0"/>
              <a:t>Edges are drawn between different residue conformations; so that there is no edge between to different conformations of a single residue.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226552" cy="990600"/>
          </a:xfrm>
        </p:spPr>
        <p:txBody>
          <a:bodyPr>
            <a:normAutofit fontScale="90000"/>
          </a:bodyPr>
          <a:lstStyle/>
          <a:p>
            <a:r>
              <a:rPr lang="en-US" dirty="0" smtClean="0"/>
              <a:t>The Maximum Independent Set Problem</a:t>
            </a:r>
            <a:endParaRPr lang="en-US" dirty="0"/>
          </a:p>
        </p:txBody>
      </p:sp>
      <p:sp>
        <p:nvSpPr>
          <p:cNvPr id="3" name="Content Placeholder 2"/>
          <p:cNvSpPr>
            <a:spLocks noGrp="1"/>
          </p:cNvSpPr>
          <p:nvPr>
            <p:ph sz="quarter" idx="1"/>
          </p:nvPr>
        </p:nvSpPr>
        <p:spPr/>
        <p:txBody>
          <a:bodyPr/>
          <a:lstStyle/>
          <a:p>
            <a:pPr algn="just"/>
            <a:r>
              <a:rPr lang="en-US" dirty="0" smtClean="0"/>
              <a:t>A set of nodes S in a graph G is an independent set (stable set) if any two vertices in S are not adjacent.</a:t>
            </a:r>
          </a:p>
          <a:p>
            <a:pPr algn="just"/>
            <a:endParaRPr lang="en-US" dirty="0" smtClean="0"/>
          </a:p>
          <a:p>
            <a:pPr algn="just"/>
            <a:r>
              <a:rPr lang="en-US" dirty="0" smtClean="0"/>
              <a:t>The maximum independent set problem is to find the independent set of the maximum cardinality.</a:t>
            </a:r>
          </a:p>
          <a:p>
            <a:pPr algn="just"/>
            <a:endParaRPr lang="en-US" dirty="0" smtClean="0"/>
          </a:p>
          <a:p>
            <a:pPr algn="just"/>
            <a:r>
              <a:rPr lang="en-US" dirty="0" smtClean="0"/>
              <a:t>We denote the cardinality of this maximum independent set by       .</a:t>
            </a:r>
            <a:endParaRPr lang="en-US" dirty="0"/>
          </a:p>
        </p:txBody>
      </p:sp>
      <p:graphicFrame>
        <p:nvGraphicFramePr>
          <p:cNvPr id="27650" name="Object 4"/>
          <p:cNvGraphicFramePr>
            <a:graphicFrameLocks noChangeAspect="1"/>
          </p:cNvGraphicFramePr>
          <p:nvPr/>
        </p:nvGraphicFramePr>
        <p:xfrm>
          <a:off x="3828823" y="5181600"/>
          <a:ext cx="690563" cy="381000"/>
        </p:xfrm>
        <a:graphic>
          <a:graphicData uri="http://schemas.openxmlformats.org/presentationml/2006/ole">
            <p:oleObj spid="_x0000_s27650" name="Equation" r:id="rId4" imgW="368280" imgH="203040" progId="Equation.3">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Comparative Modeling of Protein Structure (cont.)</a:t>
            </a:r>
            <a:endParaRPr lang="en-US" dirty="0"/>
          </a:p>
        </p:txBody>
      </p:sp>
      <p:sp>
        <p:nvSpPr>
          <p:cNvPr id="3" name="Content Placeholder 2"/>
          <p:cNvSpPr>
            <a:spLocks noGrp="1"/>
          </p:cNvSpPr>
          <p:nvPr>
            <p:ph sz="quarter" idx="1"/>
          </p:nvPr>
        </p:nvSpPr>
        <p:spPr/>
        <p:txBody>
          <a:bodyPr/>
          <a:lstStyle/>
          <a:p>
            <a:pPr algn="just"/>
            <a:r>
              <a:rPr lang="en-US" dirty="0" smtClean="0"/>
              <a:t>Based on the strength of interaction between the atoms corresponding to the two vertices, weights are assigned to the edges.</a:t>
            </a:r>
          </a:p>
          <a:p>
            <a:pPr algn="just"/>
            <a:endParaRPr lang="en-US" dirty="0" smtClean="0"/>
          </a:p>
          <a:p>
            <a:pPr algn="just"/>
            <a:r>
              <a:rPr lang="en-US" dirty="0" smtClean="0"/>
              <a:t>Then the cliques with the largest weights in the constructed graph represent the optimal combination of the various main-chain and side-chain possibilities, taking the respective environments into account.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t>Applications in Clustering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essence of clustering is partitioning the elements in a certain dataset into several distinct subsets (clusters) grouped according to an appropriate similarity criterion</a:t>
            </a:r>
          </a:p>
          <a:p>
            <a:pPr algn="just"/>
            <a:r>
              <a:rPr lang="en-US" dirty="0" smtClean="0"/>
              <a:t>The retrieval of similar data is an obvious application of the maximum clique problem.</a:t>
            </a:r>
          </a:p>
          <a:p>
            <a:pPr algn="just"/>
            <a:r>
              <a:rPr lang="en-US" dirty="0" smtClean="0"/>
              <a:t>A graph is constructed with vertices corresponding to data items and the edges connect vertices that are similar.</a:t>
            </a:r>
          </a:p>
          <a:p>
            <a:pPr algn="just"/>
            <a:r>
              <a:rPr lang="en-US" dirty="0" smtClean="0"/>
              <a:t>A clique in such a graph is a cluster.</a:t>
            </a:r>
          </a:p>
          <a:p>
            <a:pPr algn="just"/>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MCP in Very Large Graphs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graphs we have to deal with in some applications are very massive. Examples are the WWW graph and a </a:t>
            </a:r>
            <a:r>
              <a:rPr lang="en-US" u="sng" dirty="0" smtClean="0"/>
              <a:t>call graph</a:t>
            </a:r>
            <a:r>
              <a:rPr lang="en-US" dirty="0" smtClean="0"/>
              <a:t>.</a:t>
            </a:r>
          </a:p>
          <a:p>
            <a:r>
              <a:rPr lang="en-US" dirty="0" smtClean="0"/>
              <a:t>The various gigantic graphs that have lately attracted notice share some properties:</a:t>
            </a:r>
          </a:p>
          <a:p>
            <a:pPr lvl="1"/>
            <a:r>
              <a:rPr lang="en-US" i="1" dirty="0" smtClean="0"/>
              <a:t>They tend to be </a:t>
            </a:r>
            <a:r>
              <a:rPr lang="en-US" b="1" i="1" dirty="0" smtClean="0"/>
              <a:t>sparse</a:t>
            </a:r>
            <a:r>
              <a:rPr lang="en-US" i="1" dirty="0" smtClean="0"/>
              <a:t>: </a:t>
            </a:r>
            <a:r>
              <a:rPr lang="en-US" dirty="0" smtClean="0"/>
              <a:t>The graphs have relatively few edges, considering their vast numbers of vertices.</a:t>
            </a:r>
          </a:p>
          <a:p>
            <a:pPr lvl="1"/>
            <a:r>
              <a:rPr lang="en-US" i="1" dirty="0" smtClean="0"/>
              <a:t>They tend to be </a:t>
            </a:r>
            <a:r>
              <a:rPr lang="en-US" b="1" i="1" dirty="0" smtClean="0"/>
              <a:t>clustered</a:t>
            </a:r>
            <a:r>
              <a:rPr lang="en-US" dirty="0" smtClean="0"/>
              <a:t>. In the World Wide Web, two pages that are linked to the same page have an elevated probability of including links to one another.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in Very Large Graphs (cont.)</a:t>
            </a:r>
            <a:endParaRPr lang="en-US" dirty="0"/>
          </a:p>
        </p:txBody>
      </p:sp>
      <p:sp>
        <p:nvSpPr>
          <p:cNvPr id="3" name="Content Placeholder 2"/>
          <p:cNvSpPr>
            <a:spLocks noGrp="1"/>
          </p:cNvSpPr>
          <p:nvPr>
            <p:ph sz="quarter" idx="1"/>
          </p:nvPr>
        </p:nvSpPr>
        <p:spPr/>
        <p:txBody>
          <a:bodyPr>
            <a:normAutofit/>
          </a:bodyPr>
          <a:lstStyle/>
          <a:p>
            <a:pPr lvl="1"/>
            <a:r>
              <a:rPr lang="en-US" i="1" dirty="0" smtClean="0"/>
              <a:t>They tend to have a </a:t>
            </a:r>
            <a:r>
              <a:rPr lang="en-US" b="1" i="1" dirty="0" smtClean="0"/>
              <a:t>small diameter</a:t>
            </a:r>
            <a:r>
              <a:rPr lang="en-US" dirty="0" smtClean="0"/>
              <a:t>. The diameter of a graph is the longest shortest path across it. Graphs nearer to the minimum than the maximum number of edges might be expected to have a large diameter. Nevertheless, the diameter of the Web and other big graphs seems to hover around the logarithm of </a:t>
            </a:r>
            <a:r>
              <a:rPr lang="en-US" i="1" dirty="0" smtClean="0"/>
              <a:t>n</a:t>
            </a:r>
            <a:r>
              <a:rPr lang="en-US" dirty="0" smtClean="0"/>
              <a:t>, which is much smaller than </a:t>
            </a:r>
            <a:r>
              <a:rPr lang="en-US" i="1" dirty="0" smtClean="0"/>
              <a:t>n</a:t>
            </a:r>
            <a:r>
              <a:rPr lang="en-US" dirty="0" smtClean="0"/>
              <a:t> itself. </a:t>
            </a:r>
          </a:p>
          <a:p>
            <a:r>
              <a:rPr lang="en-US" dirty="0" smtClean="0"/>
              <a:t>Graphs with the three properties of </a:t>
            </a:r>
            <a:r>
              <a:rPr lang="en-US" b="1" dirty="0" smtClean="0"/>
              <a:t>sparseness</a:t>
            </a:r>
            <a:r>
              <a:rPr lang="en-US" dirty="0" smtClean="0"/>
              <a:t>, </a:t>
            </a:r>
            <a:r>
              <a:rPr lang="en-US" b="1" dirty="0" smtClean="0"/>
              <a:t>clustering</a:t>
            </a:r>
            <a:r>
              <a:rPr lang="en-US" dirty="0" smtClean="0"/>
              <a:t> and </a:t>
            </a:r>
            <a:r>
              <a:rPr lang="en-US" b="1" dirty="0" smtClean="0"/>
              <a:t>small diameter </a:t>
            </a:r>
            <a:r>
              <a:rPr lang="en-US" dirty="0" smtClean="0"/>
              <a:t>have been termed </a:t>
            </a:r>
            <a:r>
              <a:rPr lang="en-US" b="1" dirty="0" smtClean="0"/>
              <a:t>"small-world" graphs</a:t>
            </a:r>
            <a:r>
              <a:rPr lang="en-US" dirty="0" smtClean="0"/>
              <a: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Graph</a:t>
            </a:r>
            <a:endParaRPr lang="en-US" dirty="0"/>
          </a:p>
        </p:txBody>
      </p:sp>
      <p:pic>
        <p:nvPicPr>
          <p:cNvPr id="4" name="Content Placeholder 3" descr="web.gif"/>
          <p:cNvPicPr>
            <a:picLocks noGrp="1" noChangeAspect="1"/>
          </p:cNvPicPr>
          <p:nvPr>
            <p:ph sz="quarter" idx="1"/>
          </p:nvPr>
        </p:nvPicPr>
        <p:blipFill>
          <a:blip r:embed="rId2" cstate="print"/>
          <a:stretch>
            <a:fillRect/>
          </a:stretch>
        </p:blipFill>
        <p:spPr>
          <a:xfrm>
            <a:off x="3002770" y="1600200"/>
            <a:ext cx="3779030" cy="5036378"/>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in Very Large Graphs (cont.)</a:t>
            </a:r>
            <a:endParaRPr lang="en-US" dirty="0"/>
          </a:p>
        </p:txBody>
      </p:sp>
      <p:sp>
        <p:nvSpPr>
          <p:cNvPr id="3" name="Content Placeholder 2"/>
          <p:cNvSpPr>
            <a:spLocks noGrp="1"/>
          </p:cNvSpPr>
          <p:nvPr>
            <p:ph sz="quarter" idx="1"/>
          </p:nvPr>
        </p:nvSpPr>
        <p:spPr/>
        <p:txBody>
          <a:bodyPr/>
          <a:lstStyle/>
          <a:p>
            <a:r>
              <a:rPr lang="en-US" dirty="0" smtClean="0"/>
              <a:t>In many cases, the data associated with massive graphs is too large to fit entirely inside the computer’s internal memory. Therefore a slower external memory (for example disks) needs to be used.</a:t>
            </a:r>
          </a:p>
          <a:p>
            <a:r>
              <a:rPr lang="en-US" dirty="0" smtClean="0"/>
              <a:t>The input/output communication (I/O) between these memories can result in an algorithm’s slow performance.</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Graph</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In the call graph, the vertices are telephone numbers, and two vertices are connected by an edge if a call was made from one number to another.</a:t>
            </a:r>
          </a:p>
          <a:p>
            <a:r>
              <a:rPr lang="en-US" dirty="0" smtClean="0"/>
              <a:t>A call graph was constructed with data from AT&amp;T telephone billing records. Based on one 20-day period it had 290 million vertices and 4 billion edges.</a:t>
            </a:r>
          </a:p>
          <a:p>
            <a:r>
              <a:rPr lang="en-US" dirty="0" smtClean="0"/>
              <a:t>The analyzed one-day call graph had 53,767,087 vertices and over 170 millions of edges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Graph (cont.)</a:t>
            </a:r>
            <a:endParaRPr lang="en-US" dirty="0"/>
          </a:p>
        </p:txBody>
      </p:sp>
      <p:sp>
        <p:nvSpPr>
          <p:cNvPr id="3" name="Content Placeholder 2"/>
          <p:cNvSpPr>
            <a:spLocks noGrp="1"/>
          </p:cNvSpPr>
          <p:nvPr>
            <p:ph sz="quarter" idx="1"/>
          </p:nvPr>
        </p:nvSpPr>
        <p:spPr/>
        <p:txBody>
          <a:bodyPr>
            <a:normAutofit/>
          </a:bodyPr>
          <a:lstStyle/>
          <a:p>
            <a:r>
              <a:rPr lang="en-US" dirty="0" smtClean="0"/>
              <a:t>This graph appeared to have 3,667,448 connected components, most of them tiny.</a:t>
            </a:r>
          </a:p>
          <a:p>
            <a:r>
              <a:rPr lang="en-US" dirty="0" smtClean="0"/>
              <a:t>A </a:t>
            </a:r>
            <a:r>
              <a:rPr lang="en-US" b="1" dirty="0" smtClean="0"/>
              <a:t>giant connected component </a:t>
            </a:r>
            <a:r>
              <a:rPr lang="en-US" dirty="0" smtClean="0"/>
              <a:t>with 44,989,297 vertices (more than 80 percent of the total) was computed.</a:t>
            </a:r>
          </a:p>
          <a:p>
            <a:r>
              <a:rPr lang="en-US" dirty="0" smtClean="0"/>
              <a:t>The distribution of the degrees of the vertices follows the </a:t>
            </a:r>
            <a:r>
              <a:rPr lang="en-US" b="1" dirty="0" smtClean="0"/>
              <a:t>power-law distribution </a:t>
            </a:r>
            <a:r>
              <a:rPr lang="en-US" dirty="0" smtClean="0"/>
              <a:t>(see later discussion).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A GRASP-Based Algorithm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 the call graph, the only feasible strategy to find the cliques is a probabilistic search that finds large cliques without proving them maximal.</a:t>
            </a:r>
          </a:p>
          <a:p>
            <a:r>
              <a:rPr lang="en-US" b="1" dirty="0" smtClean="0"/>
              <a:t>GRASP</a:t>
            </a:r>
            <a:r>
              <a:rPr lang="en-US" dirty="0" smtClean="0"/>
              <a:t> is an iterative method that at each iteration constructs, using a greedy function, a randomized solution and then finds a locally optimal solution by searching the neighborhood of the constructed solution.</a:t>
            </a:r>
          </a:p>
          <a:p>
            <a:r>
              <a:rPr lang="en-US" dirty="0" smtClean="0"/>
              <a:t>This is a heuristic approach which gives no guarantee about quality of the solutions found, but proved to be practically efficient for many combinatorial optimization problems.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GRASP-Based Algorithm (cont.)</a:t>
            </a:r>
            <a:endParaRPr lang="en-US" dirty="0"/>
          </a:p>
        </p:txBody>
      </p:sp>
      <p:sp>
        <p:nvSpPr>
          <p:cNvPr id="3" name="Content Placeholder 2"/>
          <p:cNvSpPr>
            <a:spLocks noGrp="1"/>
          </p:cNvSpPr>
          <p:nvPr>
            <p:ph sz="quarter" idx="1"/>
          </p:nvPr>
        </p:nvSpPr>
        <p:spPr/>
        <p:txBody>
          <a:bodyPr>
            <a:normAutofit/>
          </a:bodyPr>
          <a:lstStyle/>
          <a:p>
            <a:r>
              <a:rPr lang="en-US" dirty="0" smtClean="0"/>
              <a:t>To describe a GRASP, one needs to specify a </a:t>
            </a:r>
            <a:r>
              <a:rPr lang="en-US" b="1" dirty="0" smtClean="0"/>
              <a:t>construction mechanism </a:t>
            </a:r>
            <a:r>
              <a:rPr lang="en-US" dirty="0" smtClean="0"/>
              <a:t>and a </a:t>
            </a:r>
            <a:r>
              <a:rPr lang="en-US" b="1" dirty="0" smtClean="0"/>
              <a:t>local search procedure</a:t>
            </a:r>
            <a:r>
              <a:rPr lang="en-US" dirty="0" smtClean="0"/>
              <a:t>.</a:t>
            </a:r>
          </a:p>
          <a:p>
            <a:r>
              <a:rPr lang="en-US" dirty="0" smtClean="0"/>
              <a:t>The construction phase of the GRASP for maximum clique problem builds a clique, one vertex at a time. </a:t>
            </a:r>
          </a:p>
          <a:p>
            <a:endParaRPr lang="en-US" dirty="0" smtClean="0"/>
          </a:p>
          <a:p>
            <a:r>
              <a:rPr lang="en-US" dirty="0" smtClean="0"/>
              <a:t>It uses vertex degrees as a guide for construction and constructs a clique in a greedy manner.</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The Minimum Vertex Cover Problem</a:t>
            </a:r>
            <a:endParaRPr lang="en-US" dirty="0"/>
          </a:p>
        </p:txBody>
      </p:sp>
      <p:sp>
        <p:nvSpPr>
          <p:cNvPr id="3" name="Content Placeholder 2"/>
          <p:cNvSpPr>
            <a:spLocks noGrp="1"/>
          </p:cNvSpPr>
          <p:nvPr>
            <p:ph sz="quarter" idx="1"/>
          </p:nvPr>
        </p:nvSpPr>
        <p:spPr/>
        <p:txBody>
          <a:bodyPr>
            <a:normAutofit/>
          </a:bodyPr>
          <a:lstStyle/>
          <a:p>
            <a:pPr algn="just"/>
            <a:r>
              <a:rPr lang="en-US" dirty="0" smtClean="0"/>
              <a:t>This is another optimization problem on graphs.</a:t>
            </a:r>
          </a:p>
          <a:p>
            <a:pPr algn="just"/>
            <a:endParaRPr lang="en-US" dirty="0" smtClean="0"/>
          </a:p>
          <a:p>
            <a:pPr algn="just"/>
            <a:r>
              <a:rPr lang="en-US" dirty="0" smtClean="0"/>
              <a:t>A </a:t>
            </a:r>
            <a:r>
              <a:rPr lang="en-US" i="1" dirty="0" smtClean="0"/>
              <a:t>vertex cover</a:t>
            </a:r>
            <a:r>
              <a:rPr lang="en-US" dirty="0" smtClean="0"/>
              <a:t> is defined as a subset of the vertex set V such that every edge (</a:t>
            </a:r>
            <a:r>
              <a:rPr lang="en-US" dirty="0" err="1" smtClean="0"/>
              <a:t>i</a:t>
            </a:r>
            <a:r>
              <a:rPr lang="en-US" dirty="0" smtClean="0"/>
              <a:t> , j) in E has at least one endpoint in that subset. </a:t>
            </a:r>
          </a:p>
          <a:p>
            <a:pPr algn="just"/>
            <a:endParaRPr lang="en-US" dirty="0" smtClean="0"/>
          </a:p>
          <a:p>
            <a:pPr algn="just"/>
            <a:r>
              <a:rPr lang="en-US" dirty="0" smtClean="0"/>
              <a:t>The minimum vertex cover problem asks for a vertex cover of minimum cardinality.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GRASP-Based Algorithm (cont.)</a:t>
            </a:r>
            <a:endParaRPr lang="en-US" dirty="0"/>
          </a:p>
        </p:txBody>
      </p:sp>
      <p:sp>
        <p:nvSpPr>
          <p:cNvPr id="3" name="Content Placeholder 2"/>
          <p:cNvSpPr>
            <a:spLocks noGrp="1"/>
          </p:cNvSpPr>
          <p:nvPr>
            <p:ph sz="quarter" idx="1"/>
          </p:nvPr>
        </p:nvSpPr>
        <p:spPr/>
        <p:txBody>
          <a:bodyPr>
            <a:normAutofit/>
          </a:bodyPr>
          <a:lstStyle/>
          <a:p>
            <a:r>
              <a:rPr lang="en-US" dirty="0" smtClean="0"/>
              <a:t>In each step, the algorithm selects the vertex with the highest degree, and then updates the graph by eliminating all the vertices which are not connected to the selected vertex. </a:t>
            </a:r>
          </a:p>
          <a:p>
            <a:r>
              <a:rPr lang="en-US" dirty="0" smtClean="0"/>
              <a:t>Local search can be implemented in many ways.</a:t>
            </a:r>
          </a:p>
          <a:p>
            <a:r>
              <a:rPr lang="en-US" dirty="0" smtClean="0"/>
              <a:t>A simple (2,1) -exchange approach seeks a vertex in the clique whose removal allows two adjacent vertices not in the clique to be included in the clique, thus increasing the clique size by one.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GRASP-Based Algorithm (cont.)</a:t>
            </a:r>
            <a:endParaRPr lang="en-US" dirty="0"/>
          </a:p>
        </p:txBody>
      </p:sp>
      <p:sp>
        <p:nvSpPr>
          <p:cNvPr id="3" name="Content Placeholder 2"/>
          <p:cNvSpPr>
            <a:spLocks noGrp="1"/>
          </p:cNvSpPr>
          <p:nvPr>
            <p:ph sz="quarter" idx="1"/>
          </p:nvPr>
        </p:nvSpPr>
        <p:spPr/>
        <p:txBody>
          <a:bodyPr/>
          <a:lstStyle/>
          <a:p>
            <a:r>
              <a:rPr lang="en-US" dirty="0" smtClean="0"/>
              <a:t>Using this local search approach, we can search the feasible region and find local optimal solutions. </a:t>
            </a:r>
          </a:p>
          <a:p>
            <a:r>
              <a:rPr lang="en-US" dirty="0" smtClean="0"/>
              <a:t>Repeating this procedure several times, we can find a clique of large size. </a:t>
            </a:r>
          </a:p>
          <a:p>
            <a:r>
              <a:rPr lang="en-US" dirty="0" smtClean="0"/>
              <a:t>The GRASP described in this section requires access to the edges and vertices of the graph. </a:t>
            </a:r>
          </a:p>
          <a:p>
            <a:r>
              <a:rPr lang="en-US" dirty="0" smtClean="0"/>
              <a:t>This limits its use to graphs small enough to fit in memory.</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GRASP-Based Algorithm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We can develop a </a:t>
            </a:r>
            <a:r>
              <a:rPr lang="en-US" b="1" dirty="0" smtClean="0"/>
              <a:t>semi-external procedure </a:t>
            </a:r>
            <a:r>
              <a:rPr lang="en-US" dirty="0" smtClean="0"/>
              <a:t>that works only with vertex degrees and a subset of the edges in-memory, while most of the edges can be kept in secondary disk storage.</a:t>
            </a:r>
          </a:p>
          <a:p>
            <a:r>
              <a:rPr lang="en-US" dirty="0" smtClean="0"/>
              <a:t>The procedure starts with applying GRASP to the graph induced by </a:t>
            </a:r>
            <a:r>
              <a:rPr lang="en-US" b="1" dirty="0" smtClean="0"/>
              <a:t>a subset of edges</a:t>
            </a:r>
            <a:r>
              <a:rPr lang="en-US" dirty="0" smtClean="0"/>
              <a:t>. This gives us a clique with size q.</a:t>
            </a:r>
          </a:p>
          <a:p>
            <a:r>
              <a:rPr lang="en-US" dirty="0" smtClean="0"/>
              <a:t>Because </a:t>
            </a:r>
            <a:r>
              <a:rPr lang="en-US" i="1" u="sng" dirty="0" smtClean="0"/>
              <a:t>vertices with degree less than q cannot be in a maximum clique</a:t>
            </a:r>
            <a:r>
              <a:rPr lang="en-US" dirty="0" smtClean="0"/>
              <a:t>, we can eliminate those and apply the algorithm to the </a:t>
            </a:r>
            <a:r>
              <a:rPr lang="en-US" b="1" dirty="0" smtClean="0"/>
              <a:t>reduced graph</a:t>
            </a:r>
            <a:r>
              <a:rPr lang="en-US" dirty="0" smtClean="0"/>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GRASP-Based Algorithm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algorithm continues to run these two steps until no more reduction is possible. </a:t>
            </a:r>
          </a:p>
          <a:p>
            <a:r>
              <a:rPr lang="en-US" dirty="0" smtClean="0"/>
              <a:t>Reducing the size of the graph allows GRASP to explore portions of the solution space at greater depth, since GRASP iterations are faster on smaller graphs.</a:t>
            </a:r>
          </a:p>
          <a:p>
            <a:r>
              <a:rPr lang="en-US" dirty="0" smtClean="0"/>
              <a:t>Using the above algorithm, </a:t>
            </a:r>
            <a:r>
              <a:rPr lang="en-US" dirty="0" err="1" smtClean="0"/>
              <a:t>Abello</a:t>
            </a:r>
            <a:r>
              <a:rPr lang="en-US" dirty="0" smtClean="0"/>
              <a:t> et al. found cliques of size 30 in the call graph, which are almost surely the largest. Remarkably, there are more than 14,000 of these 30-member cliques.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in Very Large Graphs (cont.)</a:t>
            </a:r>
            <a:endParaRPr lang="en-US" dirty="0"/>
          </a:p>
        </p:txBody>
      </p:sp>
      <p:sp>
        <p:nvSpPr>
          <p:cNvPr id="3" name="Content Placeholder 2"/>
          <p:cNvSpPr>
            <a:spLocks noGrp="1"/>
          </p:cNvSpPr>
          <p:nvPr>
            <p:ph sz="quarter" idx="1"/>
          </p:nvPr>
        </p:nvSpPr>
        <p:spPr/>
        <p:txBody>
          <a:bodyPr/>
          <a:lstStyle/>
          <a:p>
            <a:r>
              <a:rPr lang="en-US" dirty="0" smtClean="0"/>
              <a:t>The size of real-life massive graphs, many of which cannot be held even by a computer with several gigabytes of main memory, vanishes the power of classical algorithms and makes one look for novel approaches.</a:t>
            </a:r>
          </a:p>
          <a:p>
            <a:r>
              <a:rPr lang="en-US" dirty="0" smtClean="0"/>
              <a:t>In some cases not only is the amount of data huge, but the data itself is not completely available. e.g. the largest search engines are estimated to cover only 38% of the Web.</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in Very Large Graphs (cont.)</a:t>
            </a:r>
            <a:endParaRPr lang="en-US" dirty="0"/>
          </a:p>
        </p:txBody>
      </p:sp>
      <p:sp>
        <p:nvSpPr>
          <p:cNvPr id="3" name="Content Placeholder 2"/>
          <p:cNvSpPr>
            <a:spLocks noGrp="1"/>
          </p:cNvSpPr>
          <p:nvPr>
            <p:ph sz="quarter" idx="1"/>
          </p:nvPr>
        </p:nvSpPr>
        <p:spPr/>
        <p:txBody>
          <a:bodyPr>
            <a:normAutofit fontScale="92500"/>
          </a:bodyPr>
          <a:lstStyle/>
          <a:p>
            <a:r>
              <a:rPr lang="en-US" dirty="0" smtClean="0"/>
              <a:t>Some approaches were developed for studying the properties of real-life massive graphs using only the information about a small part of the graph.</a:t>
            </a:r>
          </a:p>
          <a:p>
            <a:r>
              <a:rPr lang="en-US" dirty="0" smtClean="0"/>
              <a:t>Another methodology of investigating real-life massive graphs is to use the available information in order to construct proper theoretical models of these graphs.</a:t>
            </a:r>
          </a:p>
          <a:p>
            <a:r>
              <a:rPr lang="en-US" dirty="0" smtClean="0"/>
              <a:t>One of the earliest attempts to model real networks theoretically goes back to the late 1950’s, when the foundations of </a:t>
            </a:r>
            <a:r>
              <a:rPr lang="en-US" b="1" dirty="0" smtClean="0"/>
              <a:t>random graph theory </a:t>
            </a:r>
            <a:r>
              <a:rPr lang="en-US" dirty="0" smtClean="0"/>
              <a:t>had been developed.</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Graphs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One way to model massive datasets is </a:t>
            </a:r>
            <a:r>
              <a:rPr lang="en-US" b="1" dirty="0" smtClean="0"/>
              <a:t>uniform random graphs</a:t>
            </a:r>
            <a:r>
              <a:rPr lang="en-US" dirty="0" smtClean="0"/>
              <a:t>.</a:t>
            </a:r>
          </a:p>
          <a:p>
            <a:r>
              <a:rPr lang="en-US" dirty="0" smtClean="0"/>
              <a:t>One example of uniform graphs is as follows: each pair of vertices is chosen to be linked by an edge randomly and independently with probability p.</a:t>
            </a:r>
          </a:p>
          <a:p>
            <a:r>
              <a:rPr lang="en-US" dirty="0" smtClean="0"/>
              <a:t>There are also more general ways of modeling random graphs which deal with random graphs with a given degree sequence.</a:t>
            </a:r>
          </a:p>
          <a:p>
            <a:r>
              <a:rPr lang="en-US" dirty="0" smtClean="0"/>
              <a:t>One important model of such random graphs with a given degree sequence is the </a:t>
            </a:r>
            <a:r>
              <a:rPr lang="en-US" b="1" dirty="0" smtClean="0"/>
              <a:t>power-law random </a:t>
            </a:r>
            <a:r>
              <a:rPr lang="en-US" dirty="0" smtClean="0"/>
              <a:t>graph model.</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Graphs (cont.)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If we define y to be the number of nodes with degree x, then according to the power law model:</a:t>
            </a:r>
          </a:p>
          <a:p>
            <a:endParaRPr lang="en-US" dirty="0" smtClean="0"/>
          </a:p>
          <a:p>
            <a:endParaRPr lang="en-US" dirty="0" smtClean="0"/>
          </a:p>
          <a:p>
            <a:r>
              <a:rPr lang="en-US" dirty="0" smtClean="0"/>
              <a:t>Equivalently, we can write:</a:t>
            </a:r>
          </a:p>
          <a:p>
            <a:endParaRPr lang="en-US" dirty="0" smtClean="0"/>
          </a:p>
          <a:p>
            <a:pPr algn="just"/>
            <a:r>
              <a:rPr lang="en-US" dirty="0" smtClean="0"/>
              <a:t>Therefore, according to the power-law model the dependency between the number of vertices and the corresponding degrees can be plotted as a </a:t>
            </a:r>
            <a:r>
              <a:rPr lang="en-US" b="1" dirty="0" smtClean="0"/>
              <a:t>straight line </a:t>
            </a:r>
            <a:r>
              <a:rPr lang="en-US" dirty="0" smtClean="0"/>
              <a:t>on a log-log scale.</a:t>
            </a:r>
          </a:p>
        </p:txBody>
      </p:sp>
      <p:graphicFrame>
        <p:nvGraphicFramePr>
          <p:cNvPr id="4" name="Object 3"/>
          <p:cNvGraphicFramePr>
            <a:graphicFrameLocks noChangeAspect="1"/>
          </p:cNvGraphicFramePr>
          <p:nvPr/>
        </p:nvGraphicFramePr>
        <p:xfrm>
          <a:off x="4114800" y="2362200"/>
          <a:ext cx="1066800" cy="926432"/>
        </p:xfrm>
        <a:graphic>
          <a:graphicData uri="http://schemas.openxmlformats.org/presentationml/2006/ole">
            <p:oleObj spid="_x0000_s248834" name="Equation" r:id="rId3" imgW="482400" imgH="419040" progId="Equation.3">
              <p:embed/>
            </p:oleObj>
          </a:graphicData>
        </a:graphic>
      </p:graphicFrame>
      <p:graphicFrame>
        <p:nvGraphicFramePr>
          <p:cNvPr id="5" name="Object 4"/>
          <p:cNvGraphicFramePr>
            <a:graphicFrameLocks noChangeAspect="1"/>
          </p:cNvGraphicFramePr>
          <p:nvPr/>
        </p:nvGraphicFramePr>
        <p:xfrm>
          <a:off x="3371850" y="3810000"/>
          <a:ext cx="2554288" cy="449263"/>
        </p:xfrm>
        <a:graphic>
          <a:graphicData uri="http://schemas.openxmlformats.org/presentationml/2006/ole">
            <p:oleObj spid="_x0000_s248835" name="Equation" r:id="rId4" imgW="1155600" imgH="203040" progId="Equation.3">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Graph (cont.)</a:t>
            </a:r>
            <a:endParaRPr lang="en-US" dirty="0"/>
          </a:p>
        </p:txBody>
      </p:sp>
      <p:sp>
        <p:nvSpPr>
          <p:cNvPr id="3" name="Content Placeholder 2"/>
          <p:cNvSpPr>
            <a:spLocks noGrp="1"/>
          </p:cNvSpPr>
          <p:nvPr>
            <p:ph sz="quarter" idx="1"/>
          </p:nvPr>
        </p:nvSpPr>
        <p:spPr/>
        <p:txBody>
          <a:bodyPr>
            <a:normAutofit/>
          </a:bodyPr>
          <a:lstStyle/>
          <a:p>
            <a:r>
              <a:rPr lang="en-US" dirty="0" smtClean="0"/>
              <a:t>Aiello, Chung and Lu investigated the same call graph that was analyzed by </a:t>
            </a:r>
            <a:r>
              <a:rPr lang="en-US" dirty="0" err="1" smtClean="0"/>
              <a:t>Abello</a:t>
            </a:r>
            <a:r>
              <a:rPr lang="en-US" dirty="0" smtClean="0"/>
              <a:t> et al. </a:t>
            </a:r>
          </a:p>
          <a:p>
            <a:r>
              <a:rPr lang="en-US" dirty="0" smtClean="0"/>
              <a:t>Comparison between the experimental results presented by </a:t>
            </a:r>
            <a:r>
              <a:rPr lang="en-US" dirty="0" err="1" smtClean="0"/>
              <a:t>Abello</a:t>
            </a:r>
            <a:r>
              <a:rPr lang="en-US" dirty="0" smtClean="0"/>
              <a:t> et al. with the theoretical results obtained by Aiello et al. shows that </a:t>
            </a:r>
            <a:r>
              <a:rPr lang="en-US" b="1" dirty="0" smtClean="0"/>
              <a:t>the power-law model fairly well describes some of the real-life massive graphs, such as the call graph.</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Problem</a:t>
            </a:r>
            <a:endParaRPr lang="en-US" dirty="0"/>
          </a:p>
        </p:txBody>
      </p:sp>
      <p:sp>
        <p:nvSpPr>
          <p:cNvPr id="3" name="Content Placeholder 2"/>
          <p:cNvSpPr>
            <a:spLocks noGrp="1"/>
          </p:cNvSpPr>
          <p:nvPr>
            <p:ph sz="quarter" idx="1"/>
          </p:nvPr>
        </p:nvSpPr>
        <p:spPr>
          <a:xfrm>
            <a:off x="612648" y="1600200"/>
            <a:ext cx="8378952" cy="4495800"/>
          </a:xfrm>
        </p:spPr>
        <p:txBody>
          <a:bodyPr>
            <a:normAutofit/>
          </a:bodyPr>
          <a:lstStyle/>
          <a:p>
            <a:pPr>
              <a:lnSpc>
                <a:spcPct val="150000"/>
              </a:lnSpc>
              <a:spcBef>
                <a:spcPts val="1800"/>
              </a:spcBef>
              <a:buNone/>
            </a:pPr>
            <a:r>
              <a:rPr lang="en-US" b="1" dirty="0" smtClean="0">
                <a:solidFill>
                  <a:schemeClr val="accent2">
                    <a:lumMod val="75000"/>
                  </a:schemeClr>
                </a:solidFill>
              </a:rPr>
              <a:t>Algorithm for Massive Graphs with Very Low Density</a:t>
            </a:r>
            <a:endParaRPr lang="en-US" b="1" i="1" dirty="0" smtClean="0">
              <a:solidFill>
                <a:schemeClr val="accent2">
                  <a:lumMod val="75000"/>
                </a:schemeClr>
              </a:solidFill>
            </a:endParaRPr>
          </a:p>
        </p:txBody>
      </p:sp>
      <p:sp>
        <p:nvSpPr>
          <p:cNvPr id="4" name="Rounded Rectangle 3"/>
          <p:cNvSpPr/>
          <p:nvPr/>
        </p:nvSpPr>
        <p:spPr>
          <a:xfrm>
            <a:off x="381000" y="2438400"/>
            <a:ext cx="85344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smtClean="0">
                <a:solidFill>
                  <a:schemeClr val="tx1"/>
                </a:solidFill>
              </a:rPr>
              <a:t>Design an efficient algorithm together with a data base for the maximum      –clique problem tailored to massive graphs characterized by very low density and by the node degree distribution following a power-law. Real world call graphs serve as an excellent test bed.</a:t>
            </a:r>
          </a:p>
          <a:p>
            <a:pPr algn="ctr"/>
            <a:endParaRPr lang="en-US" dirty="0"/>
          </a:p>
        </p:txBody>
      </p:sp>
      <p:graphicFrame>
        <p:nvGraphicFramePr>
          <p:cNvPr id="399362" name="Object 2"/>
          <p:cNvGraphicFramePr>
            <a:graphicFrameLocks noChangeAspect="1"/>
          </p:cNvGraphicFramePr>
          <p:nvPr/>
        </p:nvGraphicFramePr>
        <p:xfrm>
          <a:off x="4191000" y="3124200"/>
          <a:ext cx="298450" cy="387350"/>
        </p:xfrm>
        <a:graphic>
          <a:graphicData uri="http://schemas.openxmlformats.org/presentationml/2006/ole">
            <p:oleObj spid="_x0000_s400386" name="Equation" r:id="rId3" imgW="126720" imgH="16488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t>Equivalence</a:t>
            </a:r>
            <a:endParaRPr lang="en-US" dirty="0"/>
          </a:p>
        </p:txBody>
      </p:sp>
      <p:sp>
        <p:nvSpPr>
          <p:cNvPr id="3" name="Content Placeholder 2"/>
          <p:cNvSpPr>
            <a:spLocks noGrp="1"/>
          </p:cNvSpPr>
          <p:nvPr>
            <p:ph sz="quarter" idx="1"/>
          </p:nvPr>
        </p:nvSpPr>
        <p:spPr>
          <a:xfrm>
            <a:off x="612648" y="1676400"/>
            <a:ext cx="8153400" cy="4495800"/>
          </a:xfrm>
        </p:spPr>
        <p:txBody>
          <a:bodyPr>
            <a:normAutofit/>
          </a:bodyPr>
          <a:lstStyle/>
          <a:p>
            <a:pPr algn="just"/>
            <a:r>
              <a:rPr lang="en-US" dirty="0" smtClean="0"/>
              <a:t>An independent set in    is a clique in     and vice versa. Therefore, the two problems are equivalent.</a:t>
            </a:r>
          </a:p>
          <a:p>
            <a:pPr algn="just"/>
            <a:r>
              <a:rPr lang="en-US" dirty="0" smtClean="0"/>
              <a:t>If S is an independent set in G, V\S is a vertex cover of G. Therefore, the maximum independent set problem is equivalent to the minimum vertex cover problem.</a:t>
            </a:r>
          </a:p>
          <a:p>
            <a:pPr algn="just"/>
            <a:r>
              <a:rPr lang="en-US" dirty="0" smtClean="0"/>
              <a:t>The above results  show that these three problems are equivalent and therefore:   </a:t>
            </a:r>
            <a:endParaRPr lang="en-US" dirty="0"/>
          </a:p>
        </p:txBody>
      </p:sp>
      <p:graphicFrame>
        <p:nvGraphicFramePr>
          <p:cNvPr id="4" name="Object 3"/>
          <p:cNvGraphicFramePr>
            <a:graphicFrameLocks noChangeAspect="1"/>
          </p:cNvGraphicFramePr>
          <p:nvPr/>
        </p:nvGraphicFramePr>
        <p:xfrm>
          <a:off x="6858000" y="1752600"/>
          <a:ext cx="333375" cy="381000"/>
        </p:xfrm>
        <a:graphic>
          <a:graphicData uri="http://schemas.openxmlformats.org/presentationml/2006/ole">
            <p:oleObj spid="_x0000_s17410" name="Equation" r:id="rId4" imgW="177480" imgH="203040" progId="Equation.3">
              <p:embed/>
            </p:oleObj>
          </a:graphicData>
        </a:graphic>
      </p:graphicFrame>
      <p:graphicFrame>
        <p:nvGraphicFramePr>
          <p:cNvPr id="5" name="Object 4"/>
          <p:cNvGraphicFramePr>
            <a:graphicFrameLocks noChangeAspect="1"/>
          </p:cNvGraphicFramePr>
          <p:nvPr/>
        </p:nvGraphicFramePr>
        <p:xfrm>
          <a:off x="4419600" y="1828800"/>
          <a:ext cx="309562" cy="333375"/>
        </p:xfrm>
        <a:graphic>
          <a:graphicData uri="http://schemas.openxmlformats.org/presentationml/2006/ole">
            <p:oleObj spid="_x0000_s17411" name="Equation" r:id="rId5" imgW="164880" imgH="177480" progId="Equation.3">
              <p:embed/>
            </p:oleObj>
          </a:graphicData>
        </a:graphic>
      </p:graphicFrame>
      <p:graphicFrame>
        <p:nvGraphicFramePr>
          <p:cNvPr id="9" name="Object 8"/>
          <p:cNvGraphicFramePr>
            <a:graphicFrameLocks noChangeAspect="1"/>
          </p:cNvGraphicFramePr>
          <p:nvPr/>
        </p:nvGraphicFramePr>
        <p:xfrm>
          <a:off x="5486400" y="5029200"/>
          <a:ext cx="1619250" cy="428625"/>
        </p:xfrm>
        <a:graphic>
          <a:graphicData uri="http://schemas.openxmlformats.org/presentationml/2006/ole">
            <p:oleObj spid="_x0000_s17414" name="Equation" r:id="rId6" imgW="863280" imgH="228600" progId="Equation.3">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Graph (cont.)</a:t>
            </a:r>
            <a:endParaRPr lang="en-US" dirty="0"/>
          </a:p>
        </p:txBody>
      </p:sp>
      <p:sp>
        <p:nvSpPr>
          <p:cNvPr id="3" name="Content Placeholder 2"/>
          <p:cNvSpPr>
            <a:spLocks noGrp="1"/>
          </p:cNvSpPr>
          <p:nvPr>
            <p:ph sz="quarter" idx="1"/>
          </p:nvPr>
        </p:nvSpPr>
        <p:spPr/>
        <p:txBody>
          <a:bodyPr>
            <a:normAutofit/>
          </a:bodyPr>
          <a:lstStyle/>
          <a:p>
            <a:r>
              <a:rPr lang="en-US" dirty="0" smtClean="0"/>
              <a:t>Some references for further study:</a:t>
            </a:r>
          </a:p>
          <a:p>
            <a:pPr lvl="1"/>
            <a:r>
              <a:rPr lang="en-US" dirty="0" smtClean="0"/>
              <a:t>J. </a:t>
            </a:r>
            <a:r>
              <a:rPr lang="en-US" dirty="0" err="1" smtClean="0"/>
              <a:t>Abello</a:t>
            </a:r>
            <a:r>
              <a:rPr lang="en-US" dirty="0" smtClean="0"/>
              <a:t>, P. M. Pardalos, and M. G. C. </a:t>
            </a:r>
            <a:r>
              <a:rPr lang="en-US" dirty="0" err="1" smtClean="0"/>
              <a:t>Resende</a:t>
            </a:r>
            <a:r>
              <a:rPr lang="en-US" dirty="0" smtClean="0"/>
              <a:t>. </a:t>
            </a:r>
            <a:r>
              <a:rPr lang="en-US" b="1" dirty="0" smtClean="0"/>
              <a:t>On maximum clique problems in very large graphs.</a:t>
            </a:r>
            <a:r>
              <a:rPr lang="en-US" dirty="0" smtClean="0"/>
              <a:t> In J. </a:t>
            </a:r>
            <a:r>
              <a:rPr lang="en-US" dirty="0" err="1" smtClean="0"/>
              <a:t>Abello</a:t>
            </a:r>
            <a:r>
              <a:rPr lang="en-US" dirty="0" smtClean="0"/>
              <a:t> and J. S. Vitter, editors. External Memory Algorithms, pages 119–130.</a:t>
            </a:r>
          </a:p>
          <a:p>
            <a:pPr lvl="1"/>
            <a:endParaRPr lang="en-US" dirty="0" smtClean="0"/>
          </a:p>
          <a:p>
            <a:pPr lvl="1"/>
            <a:r>
              <a:rPr lang="en-US" dirty="0" smtClean="0"/>
              <a:t>J </a:t>
            </a:r>
            <a:r>
              <a:rPr lang="en-US" dirty="0" err="1" smtClean="0"/>
              <a:t>Abello</a:t>
            </a:r>
            <a:r>
              <a:rPr lang="en-US" dirty="0" smtClean="0"/>
              <a:t>, PM Pardalos, MGC </a:t>
            </a:r>
            <a:r>
              <a:rPr lang="en-US" dirty="0" err="1" smtClean="0"/>
              <a:t>Resende</a:t>
            </a:r>
            <a:r>
              <a:rPr lang="en-US" dirty="0" smtClean="0"/>
              <a:t>. </a:t>
            </a:r>
            <a:r>
              <a:rPr lang="en-US" b="1" dirty="0" smtClean="0"/>
              <a:t>Handbook of massive data sets.</a:t>
            </a:r>
            <a:r>
              <a:rPr lang="en-US" dirty="0" smtClean="0"/>
              <a:t> Dordrecht, The Netherlands: </a:t>
            </a:r>
            <a:r>
              <a:rPr lang="en-US" dirty="0" err="1" smtClean="0"/>
              <a:t>Kluwer</a:t>
            </a:r>
            <a:r>
              <a:rPr lang="en-US" dirty="0" smtClean="0"/>
              <a:t>, 2002.</a:t>
            </a:r>
            <a:br>
              <a:rPr lang="en-US" dirty="0" smtClean="0"/>
            </a:b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Graph (cont.)</a:t>
            </a:r>
            <a:endParaRPr lang="en-US" dirty="0"/>
          </a:p>
        </p:txBody>
      </p:sp>
      <p:sp>
        <p:nvSpPr>
          <p:cNvPr id="3" name="Content Placeholder 2"/>
          <p:cNvSpPr>
            <a:spLocks noGrp="1"/>
          </p:cNvSpPr>
          <p:nvPr>
            <p:ph sz="quarter" idx="1"/>
          </p:nvPr>
        </p:nvSpPr>
        <p:spPr/>
        <p:txBody>
          <a:bodyPr>
            <a:normAutofit lnSpcReduction="10000"/>
          </a:bodyPr>
          <a:lstStyle/>
          <a:p>
            <a:pPr marL="320040" lvl="1" indent="-320040">
              <a:spcBef>
                <a:spcPts val="700"/>
              </a:spcBef>
              <a:buClr>
                <a:schemeClr val="accent2"/>
              </a:buClr>
              <a:buSzPct val="60000"/>
              <a:buFont typeface="Wingdings"/>
              <a:buChar char=""/>
            </a:pPr>
            <a:r>
              <a:rPr lang="en-US" dirty="0" smtClean="0"/>
              <a:t>American Scientist (January-February 2000, Volume 88, No. 1), “Computing Science Graph Theory in Practice: Part I by Brian Hayes” (</a:t>
            </a:r>
            <a:r>
              <a:rPr lang="en-US" dirty="0" smtClean="0">
                <a:hlinkClick r:id="rId2"/>
              </a:rPr>
              <a:t>http://www.americanscientist.org/issues/pub/graph-theory-in-practice-part-ii/1</a:t>
            </a:r>
            <a:r>
              <a:rPr lang="en-US" dirty="0" smtClean="0"/>
              <a:t>) </a:t>
            </a:r>
          </a:p>
          <a:p>
            <a:pPr marL="320040" lvl="1" indent="-320040">
              <a:spcBef>
                <a:spcPts val="700"/>
              </a:spcBef>
              <a:buClr>
                <a:schemeClr val="accent2"/>
              </a:buClr>
              <a:buSzPct val="60000"/>
              <a:buFont typeface="Wingdings"/>
              <a:buChar char=""/>
            </a:pPr>
            <a:r>
              <a:rPr lang="en-US" dirty="0" smtClean="0"/>
              <a:t>American Scientist (September-October 2006, Volume 94, Number 5), “Connecting the Dots: Can the tools of graph theory and social-network studies unravel the next big plot</a:t>
            </a:r>
            <a:r>
              <a:rPr lang="en-US" dirty="0" smtClean="0">
                <a:latin typeface="Arial Unicode MS" pitchFamily="34" charset="-128"/>
                <a:ea typeface="Arial Unicode MS" pitchFamily="34" charset="-128"/>
                <a:cs typeface="Arial Unicode MS" pitchFamily="34" charset="-128"/>
              </a:rPr>
              <a:t>?”</a:t>
            </a:r>
          </a:p>
          <a:p>
            <a:pPr marL="320040" lvl="1" indent="-320040">
              <a:spcBef>
                <a:spcPts val="700"/>
              </a:spcBef>
              <a:buClr>
                <a:schemeClr val="accent2"/>
              </a:buClr>
              <a:buSzPct val="60000"/>
              <a:buNone/>
            </a:pPr>
            <a:r>
              <a:rPr lang="en-US" dirty="0" smtClean="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hlinkClick r:id="rId3"/>
              </a:rPr>
              <a:t>http://www.americanscientist.org/issues/pub/connecting-the-dots/1</a:t>
            </a:r>
            <a:r>
              <a:rPr lang="en-US" dirty="0" smtClean="0">
                <a:latin typeface="Arial Unicode MS" pitchFamily="34" charset="-128"/>
                <a:ea typeface="Arial Unicode MS" pitchFamily="34" charset="-128"/>
                <a:cs typeface="Arial Unicode MS" pitchFamily="34" charset="-128"/>
              </a:rPr>
              <a:t>)</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Graph</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Financial markets can also be represented as graphs.</a:t>
            </a:r>
          </a:p>
          <a:p>
            <a:r>
              <a:rPr lang="en-US" dirty="0" smtClean="0"/>
              <a:t>For a stock market one natural representation is based on the cross correlations of stock price fluctuations.</a:t>
            </a:r>
          </a:p>
          <a:p>
            <a:r>
              <a:rPr lang="en-US" dirty="0" smtClean="0"/>
              <a:t>Each stock is represented by a vertex, and two vertices are connected by an edge if the correlation coefficient of the corresponding pair of stocks (calculated for a certain period of time) is above a </a:t>
            </a:r>
            <a:r>
              <a:rPr lang="en-US" dirty="0" err="1" smtClean="0"/>
              <a:t>prespecified</a:t>
            </a:r>
            <a:r>
              <a:rPr lang="en-US" dirty="0" smtClean="0"/>
              <a:t> threshold                .</a:t>
            </a:r>
          </a:p>
        </p:txBody>
      </p:sp>
      <p:graphicFrame>
        <p:nvGraphicFramePr>
          <p:cNvPr id="4" name="Object 3"/>
          <p:cNvGraphicFramePr>
            <a:graphicFrameLocks noChangeAspect="1"/>
          </p:cNvGraphicFramePr>
          <p:nvPr/>
        </p:nvGraphicFramePr>
        <p:xfrm>
          <a:off x="4338386" y="5437632"/>
          <a:ext cx="1529014" cy="381000"/>
        </p:xfrm>
        <a:graphic>
          <a:graphicData uri="http://schemas.openxmlformats.org/presentationml/2006/ole">
            <p:oleObj spid="_x0000_s183297" name="Equation" r:id="rId3" imgW="812520" imgH="203040" progId="Equation.3">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Graph (cont.)</a:t>
            </a:r>
            <a:endParaRPr lang="en-US" dirty="0"/>
          </a:p>
        </p:txBody>
      </p:sp>
      <p:sp>
        <p:nvSpPr>
          <p:cNvPr id="3" name="Content Placeholder 2"/>
          <p:cNvSpPr>
            <a:spLocks noGrp="1"/>
          </p:cNvSpPr>
          <p:nvPr>
            <p:ph sz="quarter" idx="1"/>
          </p:nvPr>
        </p:nvSpPr>
        <p:spPr/>
        <p:txBody>
          <a:bodyPr>
            <a:normAutofit/>
          </a:bodyPr>
          <a:lstStyle/>
          <a:p>
            <a:r>
              <a:rPr lang="en-US" dirty="0" err="1" smtClean="0"/>
              <a:t>Boginski</a:t>
            </a:r>
            <a:r>
              <a:rPr lang="en-US" dirty="0" smtClean="0"/>
              <a:t> et al. construct a market graph from the set of financial instruments traded in the U.S. stock markets. </a:t>
            </a:r>
          </a:p>
          <a:p>
            <a:r>
              <a:rPr lang="en-US" dirty="0" smtClean="0"/>
              <a:t>They calculate the cross-correlations between each pair of stocks using the following formula:</a:t>
            </a:r>
          </a:p>
          <a:p>
            <a:endParaRPr lang="en-US" dirty="0" smtClean="0"/>
          </a:p>
          <a:p>
            <a:pPr>
              <a:buNone/>
            </a:pPr>
            <a:r>
              <a:rPr lang="en-US" dirty="0" smtClean="0"/>
              <a:t>	</a:t>
            </a:r>
          </a:p>
          <a:p>
            <a:pPr>
              <a:buNone/>
            </a:pPr>
            <a:r>
              <a:rPr lang="en-US" dirty="0" smtClean="0"/>
              <a:t>	where                 defines the return of the stock </a:t>
            </a:r>
            <a:r>
              <a:rPr lang="en-US" i="1" dirty="0" err="1" smtClean="0"/>
              <a:t>i</a:t>
            </a:r>
            <a:r>
              <a:rPr lang="en-US" i="1" dirty="0" smtClean="0"/>
              <a:t> </a:t>
            </a:r>
            <a:r>
              <a:rPr lang="en-US" dirty="0" smtClean="0"/>
              <a:t>for day </a:t>
            </a:r>
            <a:r>
              <a:rPr lang="en-US" i="1" dirty="0" smtClean="0"/>
              <a:t>t.</a:t>
            </a:r>
            <a:endParaRPr lang="en-US" dirty="0"/>
          </a:p>
        </p:txBody>
      </p:sp>
      <p:graphicFrame>
        <p:nvGraphicFramePr>
          <p:cNvPr id="4" name="Object 3"/>
          <p:cNvGraphicFramePr>
            <a:graphicFrameLocks noChangeAspect="1"/>
          </p:cNvGraphicFramePr>
          <p:nvPr/>
        </p:nvGraphicFramePr>
        <p:xfrm>
          <a:off x="3048000" y="4114800"/>
          <a:ext cx="3189249" cy="838200"/>
        </p:xfrm>
        <a:graphic>
          <a:graphicData uri="http://schemas.openxmlformats.org/presentationml/2006/ole">
            <p:oleObj spid="_x0000_s209922" name="Equation" r:id="rId3" imgW="1981080" imgH="520560" progId="Equation.3">
              <p:embed/>
            </p:oleObj>
          </a:graphicData>
        </a:graphic>
      </p:graphicFrame>
      <p:graphicFrame>
        <p:nvGraphicFramePr>
          <p:cNvPr id="5" name="Object 4"/>
          <p:cNvGraphicFramePr>
            <a:graphicFrameLocks noChangeAspect="1"/>
          </p:cNvGraphicFramePr>
          <p:nvPr/>
        </p:nvGraphicFramePr>
        <p:xfrm>
          <a:off x="2057400" y="5029200"/>
          <a:ext cx="1533525" cy="695325"/>
        </p:xfrm>
        <a:graphic>
          <a:graphicData uri="http://schemas.openxmlformats.org/presentationml/2006/ole">
            <p:oleObj spid="_x0000_s209923" name="Equation" r:id="rId4" imgW="952200" imgH="431640" progId="Equation.3">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Graph (cont.)</a:t>
            </a:r>
            <a:endParaRPr lang="en-US" dirty="0"/>
          </a:p>
        </p:txBody>
      </p:sp>
      <p:sp>
        <p:nvSpPr>
          <p:cNvPr id="3" name="Content Placeholder 2"/>
          <p:cNvSpPr>
            <a:spLocks noGrp="1"/>
          </p:cNvSpPr>
          <p:nvPr>
            <p:ph sz="quarter" idx="1"/>
          </p:nvPr>
        </p:nvSpPr>
        <p:spPr/>
        <p:txBody>
          <a:bodyPr>
            <a:normAutofit/>
          </a:bodyPr>
          <a:lstStyle/>
          <a:p>
            <a:r>
              <a:rPr lang="en-US" dirty="0" smtClean="0"/>
              <a:t>Different values of    define the market graphs with the same set of vertices, but different sets of edges.</a:t>
            </a:r>
          </a:p>
          <a:p>
            <a:r>
              <a:rPr lang="en-US" dirty="0" smtClean="0"/>
              <a:t>It is easy to see that the number of edges in the market graph decreases as the threshold value  increases.</a:t>
            </a:r>
          </a:p>
          <a:p>
            <a:r>
              <a:rPr lang="en-US" dirty="0" smtClean="0"/>
              <a:t>Since the number of edges in the market graph depends on the chosen correlation threshold   , we should find a value     that determines the connectivity of the graph.</a:t>
            </a:r>
          </a:p>
        </p:txBody>
      </p:sp>
      <p:graphicFrame>
        <p:nvGraphicFramePr>
          <p:cNvPr id="4" name="Object 3"/>
          <p:cNvGraphicFramePr>
            <a:graphicFrameLocks noChangeAspect="1"/>
          </p:cNvGraphicFramePr>
          <p:nvPr/>
        </p:nvGraphicFramePr>
        <p:xfrm>
          <a:off x="3810000" y="1676400"/>
          <a:ext cx="304800" cy="426720"/>
        </p:xfrm>
        <a:graphic>
          <a:graphicData uri="http://schemas.openxmlformats.org/presentationml/2006/ole">
            <p:oleObj spid="_x0000_s221186" name="Equation" r:id="rId3" imgW="126720" imgH="177480" progId="">
              <p:embed/>
            </p:oleObj>
          </a:graphicData>
        </a:graphic>
      </p:graphicFrame>
      <p:graphicFrame>
        <p:nvGraphicFramePr>
          <p:cNvPr id="5" name="Object 4"/>
          <p:cNvGraphicFramePr>
            <a:graphicFrameLocks noChangeAspect="1"/>
          </p:cNvGraphicFramePr>
          <p:nvPr/>
        </p:nvGraphicFramePr>
        <p:xfrm>
          <a:off x="7924800" y="3124200"/>
          <a:ext cx="304800" cy="426720"/>
        </p:xfrm>
        <a:graphic>
          <a:graphicData uri="http://schemas.openxmlformats.org/presentationml/2006/ole">
            <p:oleObj spid="_x0000_s221187" name="Equation" r:id="rId4" imgW="126720" imgH="177480" progId="">
              <p:embed/>
            </p:oleObj>
          </a:graphicData>
        </a:graphic>
      </p:graphicFrame>
      <p:graphicFrame>
        <p:nvGraphicFramePr>
          <p:cNvPr id="6" name="Object 5"/>
          <p:cNvGraphicFramePr>
            <a:graphicFrameLocks noChangeAspect="1"/>
          </p:cNvGraphicFramePr>
          <p:nvPr/>
        </p:nvGraphicFramePr>
        <p:xfrm>
          <a:off x="7467600" y="4495800"/>
          <a:ext cx="304800" cy="426720"/>
        </p:xfrm>
        <a:graphic>
          <a:graphicData uri="http://schemas.openxmlformats.org/presentationml/2006/ole">
            <p:oleObj spid="_x0000_s221188" name="Equation" r:id="rId5" imgW="126720" imgH="177480" progId="">
              <p:embed/>
            </p:oleObj>
          </a:graphicData>
        </a:graphic>
      </p:graphicFrame>
      <p:graphicFrame>
        <p:nvGraphicFramePr>
          <p:cNvPr id="8" name="Object 7"/>
          <p:cNvGraphicFramePr>
            <a:graphicFrameLocks noChangeAspect="1"/>
          </p:cNvGraphicFramePr>
          <p:nvPr/>
        </p:nvGraphicFramePr>
        <p:xfrm>
          <a:off x="3887788" y="4904232"/>
          <a:ext cx="379412" cy="527050"/>
        </p:xfrm>
        <a:graphic>
          <a:graphicData uri="http://schemas.openxmlformats.org/presentationml/2006/ole">
            <p:oleObj spid="_x0000_s221190" name="Equation" r:id="rId6" imgW="164880" imgH="228600" progId="Equation.3">
              <p:embed/>
            </p:oleObj>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Graph (cont.)</a:t>
            </a:r>
            <a:endParaRPr lang="en-US" dirty="0"/>
          </a:p>
        </p:txBody>
      </p:sp>
      <p:sp>
        <p:nvSpPr>
          <p:cNvPr id="3" name="Content Placeholder 2"/>
          <p:cNvSpPr>
            <a:spLocks noGrp="1"/>
          </p:cNvSpPr>
          <p:nvPr>
            <p:ph sz="quarter" idx="1"/>
          </p:nvPr>
        </p:nvSpPr>
        <p:spPr/>
        <p:txBody>
          <a:bodyPr/>
          <a:lstStyle/>
          <a:p>
            <a:r>
              <a:rPr lang="en-US" dirty="0" smtClean="0"/>
              <a:t>So, if we decrease   , after a certain point, the graph will become connected.</a:t>
            </a:r>
          </a:p>
          <a:p>
            <a:r>
              <a:rPr lang="en-US" dirty="0" err="1" smtClean="0"/>
              <a:t>Boginski</a:t>
            </a:r>
            <a:r>
              <a:rPr lang="en-US" dirty="0" smtClean="0"/>
              <a:t>, </a:t>
            </a:r>
            <a:r>
              <a:rPr lang="en-US" dirty="0" err="1" smtClean="0"/>
              <a:t>Butenko</a:t>
            </a:r>
            <a:r>
              <a:rPr lang="en-US" dirty="0" smtClean="0"/>
              <a:t> and Pardalos conducted a series of computational experiments for checking the connectivity of the market graph using the breadth-first search technique, and obtained a relatively accurate approximation of the connectivity threshold:                   .</a:t>
            </a:r>
          </a:p>
          <a:p>
            <a:pPr>
              <a:buNone/>
            </a:pPr>
            <a:endParaRPr lang="en-US" dirty="0"/>
          </a:p>
        </p:txBody>
      </p:sp>
      <p:graphicFrame>
        <p:nvGraphicFramePr>
          <p:cNvPr id="230401" name="Object 1"/>
          <p:cNvGraphicFramePr>
            <a:graphicFrameLocks noChangeAspect="1"/>
          </p:cNvGraphicFramePr>
          <p:nvPr/>
        </p:nvGraphicFramePr>
        <p:xfrm>
          <a:off x="3804412" y="1703832"/>
          <a:ext cx="292100" cy="409575"/>
        </p:xfrm>
        <a:graphic>
          <a:graphicData uri="http://schemas.openxmlformats.org/presentationml/2006/ole">
            <p:oleObj spid="_x0000_s230401" name="Equation" r:id="rId3" imgW="126720" imgH="177480" progId="Equation.3">
              <p:embed/>
            </p:oleObj>
          </a:graphicData>
        </a:graphic>
      </p:graphicFrame>
      <p:graphicFrame>
        <p:nvGraphicFramePr>
          <p:cNvPr id="5" name="Object 1"/>
          <p:cNvGraphicFramePr>
            <a:graphicFrameLocks noChangeAspect="1"/>
          </p:cNvGraphicFramePr>
          <p:nvPr/>
        </p:nvGraphicFramePr>
        <p:xfrm>
          <a:off x="2535936" y="4876800"/>
          <a:ext cx="1781175" cy="409575"/>
        </p:xfrm>
        <a:graphic>
          <a:graphicData uri="http://schemas.openxmlformats.org/presentationml/2006/ole">
            <p:oleObj spid="_x0000_s230402" name="Equation" r:id="rId4" imgW="774360" imgH="177480" progId="Equation.3">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Graph (cont.)</a:t>
            </a:r>
            <a:endParaRPr lang="en-US" dirty="0"/>
          </a:p>
        </p:txBody>
      </p:sp>
      <p:sp>
        <p:nvSpPr>
          <p:cNvPr id="3" name="Content Placeholder 2"/>
          <p:cNvSpPr>
            <a:spLocks noGrp="1"/>
          </p:cNvSpPr>
          <p:nvPr>
            <p:ph sz="quarter" idx="1"/>
          </p:nvPr>
        </p:nvSpPr>
        <p:spPr/>
        <p:txBody>
          <a:bodyPr/>
          <a:lstStyle/>
          <a:p>
            <a:r>
              <a:rPr lang="en-US" dirty="0" smtClean="0"/>
              <a:t>They also showed that If we specify a small value of the correlation threshold   , such as        ,             ,      	     ,            ; the distribution of the degrees of the vertices is very “noisy” and does not have any well-defined structure.</a:t>
            </a:r>
          </a:p>
          <a:p>
            <a:r>
              <a:rPr lang="en-US" dirty="0" smtClean="0"/>
              <a:t>Note that for these values of    the market graph is connected and has a high edge density.</a:t>
            </a:r>
          </a:p>
          <a:p>
            <a:r>
              <a:rPr lang="en-US" dirty="0" smtClean="0"/>
              <a:t>The market graph structure seems to be very difficult to analyze in these cases.</a:t>
            </a:r>
            <a:endParaRPr lang="en-US" dirty="0"/>
          </a:p>
        </p:txBody>
      </p:sp>
      <p:graphicFrame>
        <p:nvGraphicFramePr>
          <p:cNvPr id="229377" name="Object 1"/>
          <p:cNvGraphicFramePr>
            <a:graphicFrameLocks noChangeAspect="1"/>
          </p:cNvGraphicFramePr>
          <p:nvPr/>
        </p:nvGraphicFramePr>
        <p:xfrm>
          <a:off x="4648200" y="2133600"/>
          <a:ext cx="292100" cy="409575"/>
        </p:xfrm>
        <a:graphic>
          <a:graphicData uri="http://schemas.openxmlformats.org/presentationml/2006/ole">
            <p:oleObj spid="_x0000_s229377" name="Equation" r:id="rId3" imgW="126720" imgH="177480" progId="Equation.3">
              <p:embed/>
            </p:oleObj>
          </a:graphicData>
        </a:graphic>
      </p:graphicFrame>
      <p:graphicFrame>
        <p:nvGraphicFramePr>
          <p:cNvPr id="229379" name="Object 3"/>
          <p:cNvGraphicFramePr>
            <a:graphicFrameLocks noChangeAspect="1"/>
          </p:cNvGraphicFramePr>
          <p:nvPr/>
        </p:nvGraphicFramePr>
        <p:xfrm>
          <a:off x="6116638" y="2133600"/>
          <a:ext cx="817562" cy="409575"/>
        </p:xfrm>
        <a:graphic>
          <a:graphicData uri="http://schemas.openxmlformats.org/presentationml/2006/ole">
            <p:oleObj spid="_x0000_s229379" name="Equation" r:id="rId4" imgW="355320" imgH="177480" progId="Equation.3">
              <p:embed/>
            </p:oleObj>
          </a:graphicData>
        </a:graphic>
      </p:graphicFrame>
      <p:graphicFrame>
        <p:nvGraphicFramePr>
          <p:cNvPr id="229381" name="Object 5"/>
          <p:cNvGraphicFramePr>
            <a:graphicFrameLocks noChangeAspect="1"/>
          </p:cNvGraphicFramePr>
          <p:nvPr/>
        </p:nvGraphicFramePr>
        <p:xfrm>
          <a:off x="7050088" y="2133600"/>
          <a:ext cx="1255712" cy="409575"/>
        </p:xfrm>
        <a:graphic>
          <a:graphicData uri="http://schemas.openxmlformats.org/presentationml/2006/ole">
            <p:oleObj spid="_x0000_s229381" name="Equation" r:id="rId5" imgW="545760" imgH="177480" progId="Equation.3">
              <p:embed/>
            </p:oleObj>
          </a:graphicData>
        </a:graphic>
      </p:graphicFrame>
      <p:graphicFrame>
        <p:nvGraphicFramePr>
          <p:cNvPr id="229382" name="Object 6"/>
          <p:cNvGraphicFramePr>
            <a:graphicFrameLocks noChangeAspect="1"/>
          </p:cNvGraphicFramePr>
          <p:nvPr/>
        </p:nvGraphicFramePr>
        <p:xfrm>
          <a:off x="1006475" y="2562225"/>
          <a:ext cx="1050925" cy="409575"/>
        </p:xfrm>
        <a:graphic>
          <a:graphicData uri="http://schemas.openxmlformats.org/presentationml/2006/ole">
            <p:oleObj spid="_x0000_s229382" name="Equation" r:id="rId6" imgW="457200" imgH="177480" progId="Equation.3">
              <p:embed/>
            </p:oleObj>
          </a:graphicData>
        </a:graphic>
      </p:graphicFrame>
      <p:graphicFrame>
        <p:nvGraphicFramePr>
          <p:cNvPr id="229383" name="Object 7"/>
          <p:cNvGraphicFramePr>
            <a:graphicFrameLocks noChangeAspect="1"/>
          </p:cNvGraphicFramePr>
          <p:nvPr/>
        </p:nvGraphicFramePr>
        <p:xfrm>
          <a:off x="2212911" y="2590800"/>
          <a:ext cx="1255713" cy="409575"/>
        </p:xfrm>
        <a:graphic>
          <a:graphicData uri="http://schemas.openxmlformats.org/presentationml/2006/ole">
            <p:oleObj spid="_x0000_s229383" name="Equation" r:id="rId7" imgW="545760" imgH="177480" progId="Equation.3">
              <p:embed/>
            </p:oleObj>
          </a:graphicData>
        </a:graphic>
      </p:graphicFrame>
      <p:graphicFrame>
        <p:nvGraphicFramePr>
          <p:cNvPr id="12" name="Object 1"/>
          <p:cNvGraphicFramePr>
            <a:graphicFrameLocks noChangeAspect="1"/>
          </p:cNvGraphicFramePr>
          <p:nvPr/>
        </p:nvGraphicFramePr>
        <p:xfrm>
          <a:off x="5257800" y="3962400"/>
          <a:ext cx="292100" cy="409575"/>
        </p:xfrm>
        <a:graphic>
          <a:graphicData uri="http://schemas.openxmlformats.org/presentationml/2006/ole">
            <p:oleObj spid="_x0000_s229384" name="Equation" r:id="rId8" imgW="126720" imgH="177480" progId="Equation.3">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Graph (cont.)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However, as the edge density of the graph decreases, the degree distribution more and more resembles a power law.</a:t>
            </a:r>
          </a:p>
          <a:p>
            <a:r>
              <a:rPr lang="en-US" dirty="0" smtClean="0"/>
              <a:t>In fact, for             this distribution is approximately a straight line in the log-log scale, which is exactly the </a:t>
            </a:r>
            <a:r>
              <a:rPr lang="en-US" b="1" dirty="0" smtClean="0"/>
              <a:t>power law distribution</a:t>
            </a:r>
            <a:r>
              <a:rPr lang="en-US" dirty="0" smtClean="0"/>
              <a:t>.</a:t>
            </a:r>
          </a:p>
          <a:p>
            <a:r>
              <a:rPr lang="en-US" dirty="0" smtClean="0"/>
              <a:t>An interesting observation was that the slope of the lines (which is equal to the parameter    of the power-law model) is rather small.</a:t>
            </a:r>
          </a:p>
          <a:p>
            <a:r>
              <a:rPr lang="en-US" dirty="0" smtClean="0"/>
              <a:t>Intuitively, one can expect </a:t>
            </a:r>
            <a:r>
              <a:rPr lang="en-US" b="1" dirty="0" smtClean="0"/>
              <a:t>a large clique </a:t>
            </a:r>
            <a:r>
              <a:rPr lang="en-US" dirty="0" smtClean="0"/>
              <a:t>in a graph with a small value of the parameter    .</a:t>
            </a:r>
          </a:p>
        </p:txBody>
      </p:sp>
      <p:graphicFrame>
        <p:nvGraphicFramePr>
          <p:cNvPr id="249858" name="Object 2"/>
          <p:cNvGraphicFramePr>
            <a:graphicFrameLocks noChangeAspect="1"/>
          </p:cNvGraphicFramePr>
          <p:nvPr/>
        </p:nvGraphicFramePr>
        <p:xfrm>
          <a:off x="2590800" y="2819400"/>
          <a:ext cx="1081088" cy="409575"/>
        </p:xfrm>
        <a:graphic>
          <a:graphicData uri="http://schemas.openxmlformats.org/presentationml/2006/ole">
            <p:oleObj spid="_x0000_s249858" name="Equation" r:id="rId3" imgW="469800" imgH="177480" progId="Equation.3">
              <p:embed/>
            </p:oleObj>
          </a:graphicData>
        </a:graphic>
      </p:graphicFrame>
      <p:graphicFrame>
        <p:nvGraphicFramePr>
          <p:cNvPr id="5" name="Object 4"/>
          <p:cNvGraphicFramePr>
            <a:graphicFrameLocks noChangeAspect="1"/>
          </p:cNvGraphicFramePr>
          <p:nvPr/>
        </p:nvGraphicFramePr>
        <p:xfrm>
          <a:off x="6096000" y="4419600"/>
          <a:ext cx="342900" cy="457200"/>
        </p:xfrm>
        <a:graphic>
          <a:graphicData uri="http://schemas.openxmlformats.org/presentationml/2006/ole">
            <p:oleObj spid="_x0000_s249859" name="Equation" r:id="rId4" imgW="152280" imgH="203040" progId="Equation.3">
              <p:embed/>
            </p:oleObj>
          </a:graphicData>
        </a:graphic>
      </p:graphicFrame>
      <p:graphicFrame>
        <p:nvGraphicFramePr>
          <p:cNvPr id="249860" name="Object 4"/>
          <p:cNvGraphicFramePr>
            <a:graphicFrameLocks noChangeAspect="1"/>
          </p:cNvGraphicFramePr>
          <p:nvPr/>
        </p:nvGraphicFramePr>
        <p:xfrm>
          <a:off x="5943600" y="5562600"/>
          <a:ext cx="342900" cy="457200"/>
        </p:xfrm>
        <a:graphic>
          <a:graphicData uri="http://schemas.openxmlformats.org/presentationml/2006/ole">
            <p:oleObj spid="_x0000_s249860" name="Equation" r:id="rId5" imgW="152280" imgH="203040" progId="Equation.3">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Graph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Another combinatorial optimization problem associated with the market graph is finding </a:t>
            </a:r>
            <a:r>
              <a:rPr lang="en-US" b="1" dirty="0" smtClean="0"/>
              <a:t>maximum independent sets </a:t>
            </a:r>
            <a:r>
              <a:rPr lang="en-US" dirty="0" smtClean="0"/>
              <a:t>in the graphs with a negative correlation threshold    .</a:t>
            </a:r>
          </a:p>
          <a:p>
            <a:r>
              <a:rPr lang="en-US" dirty="0" smtClean="0"/>
              <a:t>Clearly, instruments in an independent set will be negatively correlated with each other, and therefore form a </a:t>
            </a:r>
            <a:r>
              <a:rPr lang="en-US" b="1" dirty="0" smtClean="0"/>
              <a:t>diversified portfolio</a:t>
            </a:r>
            <a:r>
              <a:rPr lang="en-US" dirty="0" smtClean="0"/>
              <a:t>.</a:t>
            </a:r>
          </a:p>
          <a:p>
            <a:r>
              <a:rPr lang="en-US" dirty="0" smtClean="0"/>
              <a:t>The financial interpretation of the </a:t>
            </a:r>
            <a:r>
              <a:rPr lang="en-US" b="1" dirty="0" smtClean="0"/>
              <a:t>clique</a:t>
            </a:r>
            <a:r>
              <a:rPr lang="en-US" dirty="0" smtClean="0"/>
              <a:t> in the market graph is that it defines the set of stocks whose price fluctuations exhibit a similar behavior.</a:t>
            </a:r>
          </a:p>
          <a:p>
            <a:endParaRPr lang="en-US" dirty="0"/>
          </a:p>
        </p:txBody>
      </p:sp>
      <p:graphicFrame>
        <p:nvGraphicFramePr>
          <p:cNvPr id="250883" name="Object 3"/>
          <p:cNvGraphicFramePr>
            <a:graphicFrameLocks noChangeAspect="1"/>
          </p:cNvGraphicFramePr>
          <p:nvPr/>
        </p:nvGraphicFramePr>
        <p:xfrm>
          <a:off x="5438775" y="2819400"/>
          <a:ext cx="285750" cy="400050"/>
        </p:xfrm>
        <a:graphic>
          <a:graphicData uri="http://schemas.openxmlformats.org/presentationml/2006/ole">
            <p:oleObj spid="_x0000_s250883" name="Equation" r:id="rId3" imgW="126720" imgH="177480" progId="Equation.3">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 Graph (cont.)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 the modern stock market there are large groups of instruments that are correlated with each other.</a:t>
            </a:r>
          </a:p>
          <a:p>
            <a:r>
              <a:rPr lang="en-US" dirty="0" smtClean="0"/>
              <a:t>References: </a:t>
            </a:r>
          </a:p>
          <a:p>
            <a:pPr lvl="1"/>
            <a:r>
              <a:rPr lang="en-US" dirty="0" err="1" smtClean="0"/>
              <a:t>Boginski</a:t>
            </a:r>
            <a:r>
              <a:rPr lang="en-US" dirty="0" smtClean="0"/>
              <a:t> V, </a:t>
            </a:r>
            <a:r>
              <a:rPr lang="en-US" dirty="0" err="1" smtClean="0"/>
              <a:t>Butenko</a:t>
            </a:r>
            <a:r>
              <a:rPr lang="en-US" dirty="0" smtClean="0"/>
              <a:t> S, Pardalos PM. On structural properties of the market graph. In: </a:t>
            </a:r>
            <a:r>
              <a:rPr lang="en-US" dirty="0" err="1" smtClean="0"/>
              <a:t>Nagurney</a:t>
            </a:r>
            <a:r>
              <a:rPr lang="en-US" dirty="0" smtClean="0"/>
              <a:t> A, editor. Innovations in financial and economic networks. Edward Elgar Publishers; 2003.</a:t>
            </a:r>
          </a:p>
          <a:p>
            <a:pPr lvl="1"/>
            <a:r>
              <a:rPr lang="en-US" dirty="0" err="1" smtClean="0"/>
              <a:t>Boginski</a:t>
            </a:r>
            <a:r>
              <a:rPr lang="en-US" dirty="0" smtClean="0"/>
              <a:t> V, </a:t>
            </a:r>
            <a:r>
              <a:rPr lang="en-US" dirty="0" err="1" smtClean="0"/>
              <a:t>Butenko</a:t>
            </a:r>
            <a:r>
              <a:rPr lang="en-US" dirty="0" smtClean="0"/>
              <a:t> S, Pardalos PM. Statistical analysis of financial networks. Computational Statistics and Data Analysis 2005;48(2):431–43.</a:t>
            </a:r>
          </a:p>
          <a:p>
            <a:pPr lvl="1"/>
            <a:r>
              <a:rPr lang="en-US" dirty="0" err="1" smtClean="0"/>
              <a:t>Boginski</a:t>
            </a:r>
            <a:r>
              <a:rPr lang="en-US" dirty="0" smtClean="0"/>
              <a:t> V, </a:t>
            </a:r>
            <a:r>
              <a:rPr lang="en-US" dirty="0" err="1" smtClean="0"/>
              <a:t>Butenko</a:t>
            </a:r>
            <a:r>
              <a:rPr lang="en-US" dirty="0" smtClean="0"/>
              <a:t> S, Pardalos PM. Mining market data: A network approach. Computers &amp; Operations Research, 33: 3171-3184, 2006.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lstStyle/>
          <a:p>
            <a:r>
              <a:rPr lang="en-US" dirty="0" smtClean="0"/>
              <a:t>The corresponding independent set and vertex cover in the complementary graph of the previous example:</a:t>
            </a:r>
            <a:endParaRPr lang="en-US" dirty="0"/>
          </a:p>
        </p:txBody>
      </p:sp>
      <p:sp>
        <p:nvSpPr>
          <p:cNvPr id="6" name="Oval 5"/>
          <p:cNvSpPr/>
          <p:nvPr/>
        </p:nvSpPr>
        <p:spPr>
          <a:xfrm>
            <a:off x="6172200" y="32004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 name="Oval 6"/>
          <p:cNvSpPr/>
          <p:nvPr/>
        </p:nvSpPr>
        <p:spPr>
          <a:xfrm>
            <a:off x="7315200" y="39624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Oval 7"/>
          <p:cNvSpPr/>
          <p:nvPr/>
        </p:nvSpPr>
        <p:spPr>
          <a:xfrm>
            <a:off x="5562600" y="54102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9" name="Oval 8"/>
          <p:cNvSpPr/>
          <p:nvPr/>
        </p:nvSpPr>
        <p:spPr>
          <a:xfrm>
            <a:off x="6858000" y="54102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 name="Oval 9"/>
          <p:cNvSpPr/>
          <p:nvPr/>
        </p:nvSpPr>
        <p:spPr>
          <a:xfrm>
            <a:off x="5029200" y="40386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6172200" y="44196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13" name="Straight Connector 12"/>
          <p:cNvCxnSpPr>
            <a:stCxn id="7" idx="4"/>
            <a:endCxn id="9" idx="7"/>
          </p:cNvCxnSpPr>
          <p:nvPr/>
        </p:nvCxnSpPr>
        <p:spPr>
          <a:xfrm rot="5400000">
            <a:off x="6699064" y="4686300"/>
            <a:ext cx="1187637" cy="349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rot="5400000">
            <a:off x="5975163" y="4070163"/>
            <a:ext cx="1232274" cy="15370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6"/>
            <a:endCxn id="9" idx="2"/>
          </p:cNvCxnSpPr>
          <p:nvPr/>
        </p:nvCxnSpPr>
        <p:spPr>
          <a:xfrm>
            <a:off x="5867400" y="5562600"/>
            <a:ext cx="990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5"/>
            <a:endCxn id="9" idx="2"/>
          </p:cNvCxnSpPr>
          <p:nvPr/>
        </p:nvCxnSpPr>
        <p:spPr>
          <a:xfrm rot="16200000" flipH="1">
            <a:off x="5441763" y="4146362"/>
            <a:ext cx="1263837" cy="15686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7"/>
            <a:endCxn id="6" idx="3"/>
          </p:cNvCxnSpPr>
          <p:nvPr/>
        </p:nvCxnSpPr>
        <p:spPr>
          <a:xfrm rot="5400000" flipH="1" flipV="1">
            <a:off x="5022663" y="4260663"/>
            <a:ext cx="1994274" cy="3940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5"/>
            <a:endCxn id="9" idx="0"/>
          </p:cNvCxnSpPr>
          <p:nvPr/>
        </p:nvCxnSpPr>
        <p:spPr>
          <a:xfrm rot="16200000" flipH="1">
            <a:off x="5746563" y="4146362"/>
            <a:ext cx="1949637" cy="5780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5"/>
            <a:endCxn id="9" idx="1"/>
          </p:cNvCxnSpPr>
          <p:nvPr/>
        </p:nvCxnSpPr>
        <p:spPr>
          <a:xfrm rot="16200000" flipH="1">
            <a:off x="6279963" y="4832163"/>
            <a:ext cx="775074" cy="4702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4"/>
            <a:endCxn id="8" idx="0"/>
          </p:cNvCxnSpPr>
          <p:nvPr/>
        </p:nvCxnSpPr>
        <p:spPr>
          <a:xfrm rot="16200000" flipH="1">
            <a:off x="4914900" y="4610100"/>
            <a:ext cx="106680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286000" y="3962400"/>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981200" y="5410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1" name="Oval 20"/>
          <p:cNvSpPr/>
          <p:nvPr/>
        </p:nvSpPr>
        <p:spPr>
          <a:xfrm>
            <a:off x="3276600" y="5410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cxnSp>
        <p:nvCxnSpPr>
          <p:cNvPr id="22" name="Straight Connector 21"/>
          <p:cNvCxnSpPr/>
          <p:nvPr/>
        </p:nvCxnSpPr>
        <p:spPr>
          <a:xfrm rot="16200000" flipH="1">
            <a:off x="3041463" y="3270063"/>
            <a:ext cx="546474" cy="927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1" idx="7"/>
          </p:cNvCxnSpPr>
          <p:nvPr/>
        </p:nvCxnSpPr>
        <p:spPr>
          <a:xfrm rot="5400000">
            <a:off x="3117664" y="4686300"/>
            <a:ext cx="1187637" cy="349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162301" y="3955863"/>
            <a:ext cx="349437" cy="882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6"/>
            <a:endCxn id="21" idx="2"/>
          </p:cNvCxnSpPr>
          <p:nvPr/>
        </p:nvCxnSpPr>
        <p:spPr>
          <a:xfrm>
            <a:off x="2286000" y="5562600"/>
            <a:ext cx="990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012763" y="3993962"/>
            <a:ext cx="273237" cy="882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7"/>
          </p:cNvCxnSpPr>
          <p:nvPr/>
        </p:nvCxnSpPr>
        <p:spPr>
          <a:xfrm rot="5400000" flipH="1" flipV="1">
            <a:off x="2050863" y="4870263"/>
            <a:ext cx="775074" cy="3940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860363" y="3308163"/>
            <a:ext cx="622674" cy="9274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590800" y="32004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3" name="Oval 32"/>
          <p:cNvSpPr/>
          <p:nvPr/>
        </p:nvSpPr>
        <p:spPr>
          <a:xfrm>
            <a:off x="3733800" y="39624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4" name="Oval 33"/>
          <p:cNvSpPr/>
          <p:nvPr/>
        </p:nvSpPr>
        <p:spPr>
          <a:xfrm>
            <a:off x="1447800" y="40386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5" name="Oval 34"/>
          <p:cNvSpPr/>
          <p:nvPr/>
        </p:nvSpPr>
        <p:spPr>
          <a:xfrm>
            <a:off x="2590800" y="44196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36" name="Straight Connector 35"/>
          <p:cNvCxnSpPr/>
          <p:nvPr/>
        </p:nvCxnSpPr>
        <p:spPr>
          <a:xfrm rot="10800000" flipV="1">
            <a:off x="1752600" y="4114800"/>
            <a:ext cx="1981200" cy="7620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63841" name="Object 1"/>
          <p:cNvGraphicFramePr>
            <a:graphicFrameLocks noChangeAspect="1"/>
          </p:cNvGraphicFramePr>
          <p:nvPr/>
        </p:nvGraphicFramePr>
        <p:xfrm>
          <a:off x="6248400" y="5791200"/>
          <a:ext cx="333375" cy="381000"/>
        </p:xfrm>
        <a:graphic>
          <a:graphicData uri="http://schemas.openxmlformats.org/presentationml/2006/ole">
            <p:oleObj spid="_x0000_s163841" name="Equation" r:id="rId3" imgW="177480" imgH="203040" progId="Equation.3">
              <p:embed/>
            </p:oleObj>
          </a:graphicData>
        </a:graphic>
      </p:graphicFrame>
      <p:graphicFrame>
        <p:nvGraphicFramePr>
          <p:cNvPr id="163842" name="Object 2"/>
          <p:cNvGraphicFramePr>
            <a:graphicFrameLocks noChangeAspect="1"/>
          </p:cNvGraphicFramePr>
          <p:nvPr/>
        </p:nvGraphicFramePr>
        <p:xfrm>
          <a:off x="2601913" y="5815013"/>
          <a:ext cx="309562" cy="333375"/>
        </p:xfrm>
        <a:graphic>
          <a:graphicData uri="http://schemas.openxmlformats.org/presentationml/2006/ole">
            <p:oleObj spid="_x0000_s163842" name="Equation" r:id="rId4" imgW="164880" imgH="177480" progId="Equation.3">
              <p:embed/>
            </p:oleObj>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Recent results</a:t>
            </a:r>
            <a:endParaRPr lang="ru-RU" dirty="0"/>
          </a:p>
        </p:txBody>
      </p:sp>
      <p:sp>
        <p:nvSpPr>
          <p:cNvPr id="3" name="Содержимое 2"/>
          <p:cNvSpPr>
            <a:spLocks noGrp="1"/>
          </p:cNvSpPr>
          <p:nvPr>
            <p:ph sz="quarter" idx="1"/>
          </p:nvPr>
        </p:nvSpPr>
        <p:spPr>
          <a:xfrm>
            <a:off x="612648" y="1600200"/>
            <a:ext cx="8153400" cy="5105400"/>
          </a:xfrm>
        </p:spPr>
        <p:txBody>
          <a:bodyPr>
            <a:normAutofit fontScale="70000" lnSpcReduction="20000"/>
          </a:bodyPr>
          <a:lstStyle/>
          <a:p>
            <a:pPr marL="0" indent="0">
              <a:buNone/>
            </a:pPr>
            <a:r>
              <a:rPr lang="en-US" sz="3400" b="1" dirty="0" smtClean="0"/>
              <a:t>A. </a:t>
            </a:r>
            <a:r>
              <a:rPr lang="en-US" sz="3400" b="1" dirty="0" err="1" smtClean="0"/>
              <a:t>Vizgunov</a:t>
            </a:r>
            <a:r>
              <a:rPr lang="en-US" sz="3400" b="1" dirty="0" smtClean="0"/>
              <a:t>, B. </a:t>
            </a:r>
            <a:r>
              <a:rPr lang="en-US" sz="3400" b="1" dirty="0" err="1" smtClean="0"/>
              <a:t>Goldengorin</a:t>
            </a:r>
            <a:r>
              <a:rPr lang="en-US" sz="3400" b="1" dirty="0" smtClean="0"/>
              <a:t>, V. </a:t>
            </a:r>
            <a:r>
              <a:rPr lang="en-US" sz="3400" b="1" dirty="0" err="1" smtClean="0"/>
              <a:t>Kalyagin</a:t>
            </a:r>
            <a:r>
              <a:rPr lang="en-US" sz="3400" b="1" dirty="0" smtClean="0"/>
              <a:t>, A. </a:t>
            </a:r>
            <a:r>
              <a:rPr lang="en-US" sz="3400" b="1" dirty="0" err="1" smtClean="0"/>
              <a:t>Koldanov</a:t>
            </a:r>
            <a:r>
              <a:rPr lang="en-US" sz="3400" b="1" dirty="0" smtClean="0"/>
              <a:t>, P. </a:t>
            </a:r>
            <a:r>
              <a:rPr lang="en-US" sz="3400" b="1" dirty="0" err="1" smtClean="0"/>
              <a:t>Koldanov</a:t>
            </a:r>
            <a:r>
              <a:rPr lang="en-US" sz="3400" b="1" dirty="0" smtClean="0"/>
              <a:t>, P. M. </a:t>
            </a:r>
            <a:r>
              <a:rPr lang="en-US" sz="3400" b="1" dirty="0" err="1" smtClean="0"/>
              <a:t>Pardalos</a:t>
            </a:r>
            <a:r>
              <a:rPr lang="en-US" sz="3400" b="1" dirty="0" smtClean="0"/>
              <a:t>. Network approach for the Russian stock market. Computational Management Science, DOI 10.1007/s10287-013-0165-7, 2013.</a:t>
            </a:r>
          </a:p>
          <a:p>
            <a:pPr marL="0" indent="0">
              <a:buNone/>
            </a:pPr>
            <a:endParaRPr lang="en-US" b="1" dirty="0" smtClean="0"/>
          </a:p>
          <a:p>
            <a:pPr marL="0" indent="0">
              <a:buNone/>
            </a:pPr>
            <a:r>
              <a:rPr lang="en-US" b="1" dirty="0" smtClean="0"/>
              <a:t>Abstract</a:t>
            </a:r>
          </a:p>
          <a:p>
            <a:pPr marL="0" indent="0" algn="just">
              <a:buNone/>
            </a:pPr>
            <a:r>
              <a:rPr lang="en-US" dirty="0" smtClean="0"/>
              <a:t>We consider a market graph model of the Russian stock market. To study the peculiarity of the Russian market we construct the market graphs for different time periods from 2007 to 2011. As characteristics of constructed market graphs we use the distribution of correlations, size and structure of maximum cliques, and relationship between return and volume of stocks. Our main finding is that for the Russian market there is a strong connection between the volume of stocks and the structure of maximum cliques for all periods of observations. Namely, the most attractive Russian stocks have a strongest correlation between their returns. At the same time as far as we are aware this phenomenon is not related to the well developed USA stock market</a:t>
            </a:r>
            <a:r>
              <a:rPr lang="en-US" dirty="0" smtClean="0"/>
              <a:t>.</a:t>
            </a:r>
            <a:endParaRPr lang="en-US"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Recent results</a:t>
            </a:r>
            <a:endParaRPr lang="ru-RU" dirty="0"/>
          </a:p>
        </p:txBody>
      </p:sp>
      <p:sp>
        <p:nvSpPr>
          <p:cNvPr id="3" name="Содержимое 2"/>
          <p:cNvSpPr>
            <a:spLocks noGrp="1"/>
          </p:cNvSpPr>
          <p:nvPr>
            <p:ph sz="quarter" idx="1"/>
          </p:nvPr>
        </p:nvSpPr>
        <p:spPr>
          <a:xfrm>
            <a:off x="612648" y="1600200"/>
            <a:ext cx="8153400" cy="5257800"/>
          </a:xfrm>
        </p:spPr>
        <p:txBody>
          <a:bodyPr>
            <a:normAutofit fontScale="55000" lnSpcReduction="20000"/>
          </a:bodyPr>
          <a:lstStyle/>
          <a:p>
            <a:pPr marL="0" indent="0">
              <a:buNone/>
            </a:pPr>
            <a:r>
              <a:rPr lang="en-US" sz="4400" b="1" dirty="0" err="1" smtClean="0"/>
              <a:t>Grigory</a:t>
            </a:r>
            <a:r>
              <a:rPr lang="en-US" sz="4400" b="1" dirty="0" smtClean="0"/>
              <a:t> A. </a:t>
            </a:r>
            <a:r>
              <a:rPr lang="en-US" sz="4400" b="1" dirty="0" err="1" smtClean="0"/>
              <a:t>Bautin</a:t>
            </a:r>
            <a:r>
              <a:rPr lang="en-US" sz="4400" b="1" dirty="0" smtClean="0"/>
              <a:t>, Valery A. </a:t>
            </a:r>
            <a:r>
              <a:rPr lang="en-US" sz="4400" b="1" dirty="0" err="1" smtClean="0"/>
              <a:t>Kalyagin</a:t>
            </a:r>
            <a:r>
              <a:rPr lang="en-US" sz="4400" b="1" dirty="0" smtClean="0"/>
              <a:t>, Alexander P. </a:t>
            </a:r>
            <a:r>
              <a:rPr lang="en-US" sz="4400" b="1" dirty="0" err="1" smtClean="0"/>
              <a:t>Koldanov</a:t>
            </a:r>
            <a:r>
              <a:rPr lang="en-US" sz="4400" b="1" dirty="0" smtClean="0"/>
              <a:t>, </a:t>
            </a:r>
            <a:r>
              <a:rPr lang="en-US" sz="4400" b="1" dirty="0" err="1" smtClean="0"/>
              <a:t>Petr</a:t>
            </a:r>
            <a:r>
              <a:rPr lang="en-US" sz="4400" b="1" dirty="0" smtClean="0"/>
              <a:t> A. </a:t>
            </a:r>
            <a:r>
              <a:rPr lang="en-US" sz="4400" b="1" dirty="0" err="1" smtClean="0"/>
              <a:t>Koldanov</a:t>
            </a:r>
            <a:r>
              <a:rPr lang="en-US" sz="4400" b="1" dirty="0" smtClean="0"/>
              <a:t>, </a:t>
            </a:r>
            <a:r>
              <a:rPr lang="en-US" sz="4400" b="1" dirty="0" err="1" smtClean="0"/>
              <a:t>Panos</a:t>
            </a:r>
            <a:r>
              <a:rPr lang="en-US" sz="4400" b="1" dirty="0" smtClean="0"/>
              <a:t> M. </a:t>
            </a:r>
            <a:r>
              <a:rPr lang="en-US" sz="4400" b="1" dirty="0" err="1" smtClean="0"/>
              <a:t>Pardalos</a:t>
            </a:r>
            <a:r>
              <a:rPr lang="en-US" sz="4400" b="1" dirty="0" smtClean="0"/>
              <a:t>. Simple measure of similarity for the market graph construction. Computational Management Science, DOI 10.1007/s10287-013-0169-3, 2013.</a:t>
            </a:r>
          </a:p>
          <a:p>
            <a:pPr marL="0" indent="0">
              <a:buNone/>
            </a:pPr>
            <a:endParaRPr lang="en-US" b="1" dirty="0" smtClean="0"/>
          </a:p>
          <a:p>
            <a:pPr marL="0" indent="0">
              <a:buNone/>
            </a:pPr>
            <a:r>
              <a:rPr lang="en-US" b="1" dirty="0" smtClean="0"/>
              <a:t>Abstract</a:t>
            </a:r>
          </a:p>
          <a:p>
            <a:pPr marL="0" indent="0" algn="just">
              <a:buNone/>
            </a:pPr>
            <a:r>
              <a:rPr lang="en-US" sz="3300" dirty="0" smtClean="0"/>
              <a:t>A simple measure of similarity for the construction of the market graph is proposed. The measure is based on the probability of the coincidence of the signs of the stock returns. This measure is robust, has a simple interpretation, is easy to calculate and can be used as measure of similarity between any number of random variables. For the case of </a:t>
            </a:r>
            <a:r>
              <a:rPr lang="en-US" sz="3300" dirty="0" err="1" smtClean="0"/>
              <a:t>pairwise</a:t>
            </a:r>
            <a:r>
              <a:rPr lang="en-US" sz="3300" dirty="0" smtClean="0"/>
              <a:t> similarity the connection of this measure with the sign correlation of Fechner is noted. The properties of the proposed measure of </a:t>
            </a:r>
            <a:r>
              <a:rPr lang="en-US" sz="3300" dirty="0" err="1" smtClean="0"/>
              <a:t>pairwise</a:t>
            </a:r>
            <a:r>
              <a:rPr lang="en-US" sz="3300" dirty="0" smtClean="0"/>
              <a:t> similarity in comparison with the classic Pearson correlation are studied. The simple measure of </a:t>
            </a:r>
            <a:r>
              <a:rPr lang="en-US" sz="3300" dirty="0" err="1" smtClean="0"/>
              <a:t>pairwise</a:t>
            </a:r>
            <a:r>
              <a:rPr lang="en-US" sz="3300" dirty="0" smtClean="0"/>
              <a:t> similarity is applied (in parallel with the classic correlation) for the study of Russian and Swedish market graphs. The new measure of similarity for more than two random variables is introduced and applied to the additional deeper analysis of Russian and Swedish markets. Some interesting phenomena for the cliques and independent sets of the obtained market graphs are observed.</a:t>
            </a:r>
            <a:endParaRPr lang="ru-RU" sz="33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Vertex Coloring Problem</a:t>
            </a:r>
            <a:endParaRPr lang="en-US" dirty="0"/>
          </a:p>
        </p:txBody>
      </p:sp>
      <p:sp>
        <p:nvSpPr>
          <p:cNvPr id="3" name="Content Placeholder 2"/>
          <p:cNvSpPr>
            <a:spLocks noGrp="1"/>
          </p:cNvSpPr>
          <p:nvPr>
            <p:ph sz="quarter" idx="1"/>
          </p:nvPr>
        </p:nvSpPr>
        <p:spPr/>
        <p:txBody>
          <a:bodyPr>
            <a:normAutofit/>
          </a:bodyPr>
          <a:lstStyle/>
          <a:p>
            <a:pPr algn="just"/>
            <a:r>
              <a:rPr lang="en-US" dirty="0" smtClean="0"/>
              <a:t>A </a:t>
            </a:r>
            <a:r>
              <a:rPr lang="en-US" b="1" dirty="0" smtClean="0"/>
              <a:t>proper (vertex) coloring </a:t>
            </a:r>
            <a:r>
              <a:rPr lang="en-US" dirty="0" smtClean="0"/>
              <a:t>of G is an assignment of colors to its vertices so that no pair of adjacent vertices has the same color.</a:t>
            </a:r>
          </a:p>
          <a:p>
            <a:pPr algn="just"/>
            <a:r>
              <a:rPr lang="en-US" dirty="0" smtClean="0"/>
              <a:t>If there exists a coloring of G that uses no more than k colors, we say that G admits a k-coloring</a:t>
            </a:r>
            <a:r>
              <a:rPr lang="en-US" i="1" dirty="0" smtClean="0"/>
              <a:t>.</a:t>
            </a:r>
          </a:p>
          <a:p>
            <a:pPr algn="just"/>
            <a:r>
              <a:rPr lang="en-US" dirty="0" smtClean="0"/>
              <a:t>The minimal k for which G admits a k-coloring is called the </a:t>
            </a:r>
            <a:r>
              <a:rPr lang="en-US" b="1" i="1" dirty="0" smtClean="0"/>
              <a:t>chromatic number </a:t>
            </a:r>
            <a:r>
              <a:rPr lang="en-US" dirty="0" smtClean="0"/>
              <a:t>and is denoted by      .</a:t>
            </a:r>
          </a:p>
          <a:p>
            <a:pPr algn="just"/>
            <a:r>
              <a:rPr lang="en-US" dirty="0" smtClean="0"/>
              <a:t>The graph coloring problem is to find </a:t>
            </a:r>
            <a:r>
              <a:rPr lang="en-US" i="1" dirty="0" smtClean="0"/>
              <a:t>      as well as the partition </a:t>
            </a:r>
            <a:r>
              <a:rPr lang="en-US" dirty="0" smtClean="0"/>
              <a:t>of vertices induced by a      </a:t>
            </a:r>
            <a:r>
              <a:rPr lang="en-US" i="1" dirty="0" smtClean="0"/>
              <a:t>-coloring.</a:t>
            </a:r>
          </a:p>
        </p:txBody>
      </p:sp>
      <p:graphicFrame>
        <p:nvGraphicFramePr>
          <p:cNvPr id="57346" name="Object 2"/>
          <p:cNvGraphicFramePr>
            <a:graphicFrameLocks noChangeAspect="1"/>
          </p:cNvGraphicFramePr>
          <p:nvPr/>
        </p:nvGraphicFramePr>
        <p:xfrm>
          <a:off x="7829550" y="4532757"/>
          <a:ext cx="676275" cy="373063"/>
        </p:xfrm>
        <a:graphic>
          <a:graphicData uri="http://schemas.openxmlformats.org/presentationml/2006/ole">
            <p:oleObj spid="_x0000_s57346" name="Equation" r:id="rId3" imgW="368280" imgH="203040" progId="Equation.3">
              <p:embed/>
            </p:oleObj>
          </a:graphicData>
        </a:graphic>
      </p:graphicFrame>
      <p:graphicFrame>
        <p:nvGraphicFramePr>
          <p:cNvPr id="57347" name="Object 2"/>
          <p:cNvGraphicFramePr>
            <a:graphicFrameLocks noChangeAspect="1"/>
          </p:cNvGraphicFramePr>
          <p:nvPr/>
        </p:nvGraphicFramePr>
        <p:xfrm>
          <a:off x="6324600" y="5513832"/>
          <a:ext cx="676275" cy="373063"/>
        </p:xfrm>
        <a:graphic>
          <a:graphicData uri="http://schemas.openxmlformats.org/presentationml/2006/ole">
            <p:oleObj spid="_x0000_s57347" name="Equation" r:id="rId4" imgW="368280" imgH="203040" progId="Equation.3">
              <p:embed/>
            </p:oleObj>
          </a:graphicData>
        </a:graphic>
      </p:graphicFrame>
      <p:graphicFrame>
        <p:nvGraphicFramePr>
          <p:cNvPr id="57348" name="Object 4"/>
          <p:cNvGraphicFramePr>
            <a:graphicFrameLocks noChangeAspect="1"/>
          </p:cNvGraphicFramePr>
          <p:nvPr/>
        </p:nvGraphicFramePr>
        <p:xfrm>
          <a:off x="6476238" y="5066157"/>
          <a:ext cx="676275" cy="373063"/>
        </p:xfrm>
        <a:graphic>
          <a:graphicData uri="http://schemas.openxmlformats.org/presentationml/2006/ole">
            <p:oleObj spid="_x0000_s57348" name="Equation" r:id="rId5" imgW="368280" imgH="203040" progId="Equation.3">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Vertex Coloring Problem (cont.)</a:t>
            </a:r>
            <a:endParaRPr lang="en-US" dirty="0"/>
          </a:p>
        </p:txBody>
      </p:sp>
      <p:sp>
        <p:nvSpPr>
          <p:cNvPr id="3" name="Content Placeholder 2"/>
          <p:cNvSpPr>
            <a:spLocks noGrp="1"/>
          </p:cNvSpPr>
          <p:nvPr>
            <p:ph sz="quarter" idx="1"/>
          </p:nvPr>
        </p:nvSpPr>
        <p:spPr/>
        <p:txBody>
          <a:bodyPr/>
          <a:lstStyle/>
          <a:p>
            <a:pPr algn="just"/>
            <a:r>
              <a:rPr lang="en-US" dirty="0" smtClean="0"/>
              <a:t>Example: we need at least 4 colors for the following graph:</a:t>
            </a:r>
            <a:endParaRPr lang="en-US" dirty="0"/>
          </a:p>
        </p:txBody>
      </p:sp>
      <p:cxnSp>
        <p:nvCxnSpPr>
          <p:cNvPr id="18" name="Straight Connector 17"/>
          <p:cNvCxnSpPr/>
          <p:nvPr/>
        </p:nvCxnSpPr>
        <p:spPr>
          <a:xfrm rot="5400000">
            <a:off x="3962400" y="3810000"/>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657600" y="52578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0" name="Oval 19"/>
          <p:cNvSpPr/>
          <p:nvPr/>
        </p:nvSpPr>
        <p:spPr>
          <a:xfrm>
            <a:off x="4953000" y="52578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cxnSp>
        <p:nvCxnSpPr>
          <p:cNvPr id="21" name="Straight Connector 20"/>
          <p:cNvCxnSpPr/>
          <p:nvPr/>
        </p:nvCxnSpPr>
        <p:spPr>
          <a:xfrm rot="16200000" flipH="1">
            <a:off x="4717863" y="3117663"/>
            <a:ext cx="546474" cy="927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20" idx="7"/>
          </p:cNvCxnSpPr>
          <p:nvPr/>
        </p:nvCxnSpPr>
        <p:spPr>
          <a:xfrm rot="5400000">
            <a:off x="4794064" y="4533900"/>
            <a:ext cx="1187637" cy="349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838701" y="3803463"/>
            <a:ext cx="349437" cy="882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9" idx="6"/>
            <a:endCxn id="20" idx="2"/>
          </p:cNvCxnSpPr>
          <p:nvPr/>
        </p:nvCxnSpPr>
        <p:spPr>
          <a:xfrm>
            <a:off x="3962400" y="5410200"/>
            <a:ext cx="990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3689163" y="3841562"/>
            <a:ext cx="273237" cy="882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7"/>
          </p:cNvCxnSpPr>
          <p:nvPr/>
        </p:nvCxnSpPr>
        <p:spPr>
          <a:xfrm rot="5400000" flipH="1" flipV="1">
            <a:off x="3727263" y="4717863"/>
            <a:ext cx="775074" cy="3940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36763" y="3155763"/>
            <a:ext cx="622674" cy="9274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267200" y="3048000"/>
            <a:ext cx="304800" cy="304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0" name="Oval 29"/>
          <p:cNvSpPr/>
          <p:nvPr/>
        </p:nvSpPr>
        <p:spPr>
          <a:xfrm>
            <a:off x="5410200" y="3810000"/>
            <a:ext cx="304800" cy="304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1" name="Oval 30"/>
          <p:cNvSpPr/>
          <p:nvPr/>
        </p:nvSpPr>
        <p:spPr>
          <a:xfrm>
            <a:off x="3124200" y="38862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2" name="Oval 31"/>
          <p:cNvSpPr/>
          <p:nvPr/>
        </p:nvSpPr>
        <p:spPr>
          <a:xfrm>
            <a:off x="4267200" y="4267200"/>
            <a:ext cx="304800" cy="304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33" name="Straight Connector 32"/>
          <p:cNvCxnSpPr/>
          <p:nvPr/>
        </p:nvCxnSpPr>
        <p:spPr>
          <a:xfrm rot="10800000" flipV="1">
            <a:off x="3429000" y="3962400"/>
            <a:ext cx="1981200" cy="762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The Minimum clique partition problem</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Minimum clique partition problem is to partition vertices of a graph G into minimum number of cliques.</a:t>
            </a:r>
          </a:p>
          <a:p>
            <a:pPr algn="just"/>
            <a:r>
              <a:rPr lang="en-US" dirty="0" smtClean="0"/>
              <a:t>In fact, a coloring induces a partition of the vertex set such that the elements of each set in the partition are </a:t>
            </a:r>
            <a:r>
              <a:rPr lang="en-US" dirty="0" err="1" smtClean="0"/>
              <a:t>pairwise</a:t>
            </a:r>
            <a:r>
              <a:rPr lang="en-US" dirty="0" smtClean="0"/>
              <a:t> nonadjacent.</a:t>
            </a:r>
          </a:p>
          <a:p>
            <a:pPr algn="just"/>
            <a:r>
              <a:rPr lang="en-US" dirty="0" smtClean="0"/>
              <a:t>In the complement graph    , this means a partition of vertex set into cliques.</a:t>
            </a:r>
          </a:p>
          <a:p>
            <a:pPr algn="just"/>
            <a:r>
              <a:rPr lang="en-US" dirty="0" smtClean="0"/>
              <a:t>Therefore, minimum clique partition problem and vertex coloring problem are equivalent.</a:t>
            </a:r>
            <a:endParaRPr lang="en-US" dirty="0"/>
          </a:p>
        </p:txBody>
      </p:sp>
      <p:graphicFrame>
        <p:nvGraphicFramePr>
          <p:cNvPr id="7" name="Object 6"/>
          <p:cNvGraphicFramePr>
            <a:graphicFrameLocks noChangeAspect="1"/>
          </p:cNvGraphicFramePr>
          <p:nvPr/>
        </p:nvGraphicFramePr>
        <p:xfrm>
          <a:off x="4848225" y="4191000"/>
          <a:ext cx="333375" cy="381000"/>
        </p:xfrm>
        <a:graphic>
          <a:graphicData uri="http://schemas.openxmlformats.org/presentationml/2006/ole">
            <p:oleObj spid="_x0000_s58373" name="Equation" r:id="rId3" imgW="177480" imgH="203040" progId="Equation.3">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The Minimum clique partition problem</a:t>
            </a:r>
            <a:endParaRPr lang="en-US" dirty="0"/>
          </a:p>
        </p:txBody>
      </p:sp>
      <p:sp>
        <p:nvSpPr>
          <p:cNvPr id="3" name="Content Placeholder 2"/>
          <p:cNvSpPr>
            <a:spLocks noGrp="1"/>
          </p:cNvSpPr>
          <p:nvPr>
            <p:ph sz="quarter" idx="1"/>
          </p:nvPr>
        </p:nvSpPr>
        <p:spPr/>
        <p:txBody>
          <a:bodyPr/>
          <a:lstStyle/>
          <a:p>
            <a:pPr algn="just"/>
            <a:r>
              <a:rPr lang="en-US" dirty="0" smtClean="0"/>
              <a:t>Example: a vertex coloring of    is a clique partition in   .    </a:t>
            </a:r>
          </a:p>
          <a:p>
            <a:pPr algn="just"/>
            <a:endParaRPr lang="en-US" dirty="0"/>
          </a:p>
        </p:txBody>
      </p:sp>
      <p:sp>
        <p:nvSpPr>
          <p:cNvPr id="4" name="Oval 3"/>
          <p:cNvSpPr/>
          <p:nvPr/>
        </p:nvSpPr>
        <p:spPr>
          <a:xfrm>
            <a:off x="6172200" y="3200400"/>
            <a:ext cx="304800" cy="304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5" name="Oval 4"/>
          <p:cNvSpPr/>
          <p:nvPr/>
        </p:nvSpPr>
        <p:spPr>
          <a:xfrm>
            <a:off x="7315200" y="3962400"/>
            <a:ext cx="304800" cy="304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6" name="Oval 5"/>
          <p:cNvSpPr/>
          <p:nvPr/>
        </p:nvSpPr>
        <p:spPr>
          <a:xfrm>
            <a:off x="5562600" y="54102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Oval 6"/>
          <p:cNvSpPr/>
          <p:nvPr/>
        </p:nvSpPr>
        <p:spPr>
          <a:xfrm>
            <a:off x="6858000" y="54102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Oval 7"/>
          <p:cNvSpPr/>
          <p:nvPr/>
        </p:nvSpPr>
        <p:spPr>
          <a:xfrm>
            <a:off x="5029200" y="40386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6172200" y="4419600"/>
            <a:ext cx="304800" cy="304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10" name="Straight Connector 9"/>
          <p:cNvCxnSpPr>
            <a:stCxn id="5" idx="4"/>
            <a:endCxn id="7" idx="7"/>
          </p:cNvCxnSpPr>
          <p:nvPr/>
        </p:nvCxnSpPr>
        <p:spPr>
          <a:xfrm rot="5400000">
            <a:off x="6699064" y="4686300"/>
            <a:ext cx="1187637" cy="349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3"/>
            <a:endCxn id="6" idx="7"/>
          </p:cNvCxnSpPr>
          <p:nvPr/>
        </p:nvCxnSpPr>
        <p:spPr>
          <a:xfrm rot="5400000">
            <a:off x="5975163" y="4070163"/>
            <a:ext cx="1232274" cy="15370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a:endCxn id="7" idx="2"/>
          </p:cNvCxnSpPr>
          <p:nvPr/>
        </p:nvCxnSpPr>
        <p:spPr>
          <a:xfrm>
            <a:off x="5867400" y="5562600"/>
            <a:ext cx="990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5"/>
            <a:endCxn id="7" idx="2"/>
          </p:cNvCxnSpPr>
          <p:nvPr/>
        </p:nvCxnSpPr>
        <p:spPr>
          <a:xfrm rot="16200000" flipH="1">
            <a:off x="5441763" y="4146362"/>
            <a:ext cx="1263837" cy="15686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7"/>
            <a:endCxn id="4" idx="3"/>
          </p:cNvCxnSpPr>
          <p:nvPr/>
        </p:nvCxnSpPr>
        <p:spPr>
          <a:xfrm rot="5400000" flipH="1" flipV="1">
            <a:off x="5022663" y="4260663"/>
            <a:ext cx="1994274" cy="3940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5"/>
            <a:endCxn id="7" idx="0"/>
          </p:cNvCxnSpPr>
          <p:nvPr/>
        </p:nvCxnSpPr>
        <p:spPr>
          <a:xfrm rot="16200000" flipH="1">
            <a:off x="5746563" y="4146362"/>
            <a:ext cx="1949637" cy="5780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5"/>
            <a:endCxn id="7" idx="1"/>
          </p:cNvCxnSpPr>
          <p:nvPr/>
        </p:nvCxnSpPr>
        <p:spPr>
          <a:xfrm rot="16200000" flipH="1">
            <a:off x="6279963" y="4832163"/>
            <a:ext cx="775074" cy="4702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4"/>
            <a:endCxn id="6" idx="0"/>
          </p:cNvCxnSpPr>
          <p:nvPr/>
        </p:nvCxnSpPr>
        <p:spPr>
          <a:xfrm rot="16200000" flipH="1">
            <a:off x="4914900" y="4610100"/>
            <a:ext cx="106680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286000" y="3962400"/>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981200" y="54102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0" name="Oval 19"/>
          <p:cNvSpPr/>
          <p:nvPr/>
        </p:nvSpPr>
        <p:spPr>
          <a:xfrm>
            <a:off x="3276600" y="54102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cxnSp>
        <p:nvCxnSpPr>
          <p:cNvPr id="21" name="Straight Connector 20"/>
          <p:cNvCxnSpPr/>
          <p:nvPr/>
        </p:nvCxnSpPr>
        <p:spPr>
          <a:xfrm rot="16200000" flipH="1">
            <a:off x="3041463" y="3270063"/>
            <a:ext cx="546474" cy="927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20" idx="7"/>
          </p:cNvCxnSpPr>
          <p:nvPr/>
        </p:nvCxnSpPr>
        <p:spPr>
          <a:xfrm rot="5400000">
            <a:off x="3117664" y="4686300"/>
            <a:ext cx="1187637" cy="349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162301" y="3955863"/>
            <a:ext cx="349437" cy="882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9" idx="6"/>
            <a:endCxn id="20" idx="2"/>
          </p:cNvCxnSpPr>
          <p:nvPr/>
        </p:nvCxnSpPr>
        <p:spPr>
          <a:xfrm>
            <a:off x="2286000" y="5562600"/>
            <a:ext cx="990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012763" y="3993962"/>
            <a:ext cx="273237" cy="882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7"/>
          </p:cNvCxnSpPr>
          <p:nvPr/>
        </p:nvCxnSpPr>
        <p:spPr>
          <a:xfrm rot="5400000" flipH="1" flipV="1">
            <a:off x="2050863" y="4870263"/>
            <a:ext cx="775074" cy="3940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860363" y="3308163"/>
            <a:ext cx="622674" cy="9274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590800" y="3200400"/>
            <a:ext cx="304800" cy="304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9" name="Oval 28"/>
          <p:cNvSpPr/>
          <p:nvPr/>
        </p:nvSpPr>
        <p:spPr>
          <a:xfrm>
            <a:off x="3733800" y="3962400"/>
            <a:ext cx="304800" cy="304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0" name="Oval 29"/>
          <p:cNvSpPr/>
          <p:nvPr/>
        </p:nvSpPr>
        <p:spPr>
          <a:xfrm>
            <a:off x="1447800" y="40386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1" name="Oval 30"/>
          <p:cNvSpPr/>
          <p:nvPr/>
        </p:nvSpPr>
        <p:spPr>
          <a:xfrm>
            <a:off x="2590800" y="4419600"/>
            <a:ext cx="304800" cy="304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32" name="Straight Connector 31"/>
          <p:cNvCxnSpPr/>
          <p:nvPr/>
        </p:nvCxnSpPr>
        <p:spPr>
          <a:xfrm rot="10800000" flipV="1">
            <a:off x="1752600" y="4114800"/>
            <a:ext cx="1981200" cy="7620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85697" name="Object 1"/>
          <p:cNvGraphicFramePr>
            <a:graphicFrameLocks noChangeAspect="1"/>
          </p:cNvGraphicFramePr>
          <p:nvPr/>
        </p:nvGraphicFramePr>
        <p:xfrm>
          <a:off x="2601913" y="5891213"/>
          <a:ext cx="309562" cy="333375"/>
        </p:xfrm>
        <a:graphic>
          <a:graphicData uri="http://schemas.openxmlformats.org/presentationml/2006/ole">
            <p:oleObj spid="_x0000_s285697" name="Equation" r:id="rId3" imgW="164880" imgH="177480" progId="Equation.3">
              <p:embed/>
            </p:oleObj>
          </a:graphicData>
        </a:graphic>
      </p:graphicFrame>
      <p:graphicFrame>
        <p:nvGraphicFramePr>
          <p:cNvPr id="285698" name="Object 2"/>
          <p:cNvGraphicFramePr>
            <a:graphicFrameLocks noChangeAspect="1"/>
          </p:cNvGraphicFramePr>
          <p:nvPr/>
        </p:nvGraphicFramePr>
        <p:xfrm>
          <a:off x="6248400" y="5867400"/>
          <a:ext cx="333375" cy="381000"/>
        </p:xfrm>
        <a:graphic>
          <a:graphicData uri="http://schemas.openxmlformats.org/presentationml/2006/ole">
            <p:oleObj spid="_x0000_s285698" name="Equation" r:id="rId4" imgW="177480" imgH="203040" progId="Equation.3">
              <p:embed/>
            </p:oleObj>
          </a:graphicData>
        </a:graphic>
      </p:graphicFrame>
      <p:graphicFrame>
        <p:nvGraphicFramePr>
          <p:cNvPr id="35" name="Object 1"/>
          <p:cNvGraphicFramePr>
            <a:graphicFrameLocks noChangeAspect="1"/>
          </p:cNvGraphicFramePr>
          <p:nvPr/>
        </p:nvGraphicFramePr>
        <p:xfrm>
          <a:off x="5410200" y="1752600"/>
          <a:ext cx="309562" cy="333375"/>
        </p:xfrm>
        <a:graphic>
          <a:graphicData uri="http://schemas.openxmlformats.org/presentationml/2006/ole">
            <p:oleObj spid="_x0000_s285699" name="Equation" r:id="rId5" imgW="164880" imgH="177480" progId="Equation.3">
              <p:embed/>
            </p:oleObj>
          </a:graphicData>
        </a:graphic>
      </p:graphicFrame>
      <p:graphicFrame>
        <p:nvGraphicFramePr>
          <p:cNvPr id="36" name="Object 2"/>
          <p:cNvGraphicFramePr>
            <a:graphicFrameLocks noChangeAspect="1"/>
          </p:cNvGraphicFramePr>
          <p:nvPr/>
        </p:nvGraphicFramePr>
        <p:xfrm>
          <a:off x="1295400" y="2133600"/>
          <a:ext cx="333375" cy="381000"/>
        </p:xfrm>
        <a:graphic>
          <a:graphicData uri="http://schemas.openxmlformats.org/presentationml/2006/ole">
            <p:oleObj spid="_x0000_s285700" name="Equation" r:id="rId6" imgW="177480" imgH="203040" progId="Equation.3">
              <p:embed/>
            </p:oleObj>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t>Example: Covering Locations</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Given a set of </a:t>
            </a:r>
            <a:r>
              <a:rPr lang="en-US" b="1" i="1" dirty="0" smtClean="0"/>
              <a:t>demand points </a:t>
            </a:r>
            <a:r>
              <a:rPr lang="en-US" dirty="0" smtClean="0"/>
              <a:t>and a set of potential </a:t>
            </a:r>
            <a:r>
              <a:rPr lang="en-US" b="1" i="1" dirty="0" smtClean="0"/>
              <a:t>sites</a:t>
            </a:r>
            <a:r>
              <a:rPr lang="en-US" dirty="0" smtClean="0"/>
              <a:t> for locating facilities, a demand point is said to be covered by a facility if it is located within a pre-specified distance from that facility.</a:t>
            </a:r>
          </a:p>
          <a:p>
            <a:pPr algn="just"/>
            <a:r>
              <a:rPr lang="en-US" i="1" dirty="0" smtClean="0"/>
              <a:t>Mandatory coverage </a:t>
            </a:r>
            <a:r>
              <a:rPr lang="en-US" dirty="0" smtClean="0"/>
              <a:t>problems aim to cover all demand points with the minimum number of facilities.</a:t>
            </a:r>
          </a:p>
          <a:p>
            <a:pPr algn="just"/>
            <a:r>
              <a:rPr lang="en-US" dirty="0" smtClean="0"/>
              <a:t>Here, we consider an application of mandatory coverage problem arising in cytological screening tests for cervical cancer.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Example: Covering Locations (cont.)</a:t>
            </a:r>
            <a:endParaRPr lang="en-US" dirty="0"/>
          </a:p>
        </p:txBody>
      </p:sp>
      <p:sp>
        <p:nvSpPr>
          <p:cNvPr id="3" name="Content Placeholder 2"/>
          <p:cNvSpPr>
            <a:spLocks noGrp="1"/>
          </p:cNvSpPr>
          <p:nvPr>
            <p:ph sz="quarter" idx="1"/>
          </p:nvPr>
        </p:nvSpPr>
        <p:spPr/>
        <p:txBody>
          <a:bodyPr>
            <a:normAutofit/>
          </a:bodyPr>
          <a:lstStyle/>
          <a:p>
            <a:r>
              <a:rPr lang="en-US" dirty="0" smtClean="0"/>
              <a:t>In this application, a cervical specimen on a glass slide has to be viewed by a screener device.</a:t>
            </a:r>
          </a:p>
          <a:p>
            <a:r>
              <a:rPr lang="en-US" dirty="0" smtClean="0"/>
              <a:t>The screener is relocated on the glass slide in order to explore n </a:t>
            </a:r>
            <a:r>
              <a:rPr lang="en-US" i="1" dirty="0" smtClean="0"/>
              <a:t>demand points </a:t>
            </a:r>
            <a:r>
              <a:rPr lang="en-US" dirty="0" smtClean="0"/>
              <a:t>in the specimen.</a:t>
            </a:r>
          </a:p>
          <a:p>
            <a:r>
              <a:rPr lang="en-US" dirty="0" smtClean="0"/>
              <a:t>The goal is to minimize the number of viewing locations (</a:t>
            </a:r>
            <a:r>
              <a:rPr lang="en-US" i="1" dirty="0" smtClean="0"/>
              <a:t>sites</a:t>
            </a:r>
            <a:r>
              <a:rPr lang="en-US" dirty="0" smtClean="0"/>
              <a:t>).</a:t>
            </a:r>
          </a:p>
          <a:p>
            <a:r>
              <a:rPr lang="en-US" dirty="0" smtClean="0"/>
              <a:t>The area covered by the screener is a square and screener can move in any of four directions parallel to the sides of the rectangular glass slide.</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Covering Locations (cont.)</a:t>
            </a:r>
            <a:endParaRPr lang="en-US" dirty="0"/>
          </a:p>
        </p:txBody>
      </p:sp>
      <p:sp>
        <p:nvSpPr>
          <p:cNvPr id="3" name="Content Placeholder 2"/>
          <p:cNvSpPr>
            <a:spLocks noGrp="1"/>
          </p:cNvSpPr>
          <p:nvPr>
            <p:ph sz="quarter" idx="1"/>
          </p:nvPr>
        </p:nvSpPr>
        <p:spPr>
          <a:xfrm>
            <a:off x="609600" y="1676400"/>
            <a:ext cx="8153400" cy="4495800"/>
          </a:xfrm>
        </p:spPr>
        <p:txBody>
          <a:bodyPr/>
          <a:lstStyle/>
          <a:p>
            <a:r>
              <a:rPr lang="en-US" dirty="0" smtClean="0"/>
              <a:t>Therefore, we need to cover n specific points in the slide by squares called </a:t>
            </a:r>
            <a:r>
              <a:rPr lang="en-US" i="1" dirty="0" smtClean="0"/>
              <a:t>tiles.</a:t>
            </a:r>
            <a:endParaRPr lang="en-US" dirty="0"/>
          </a:p>
        </p:txBody>
      </p:sp>
      <p:sp>
        <p:nvSpPr>
          <p:cNvPr id="4" name="Rectangle 3"/>
          <p:cNvSpPr/>
          <p:nvPr/>
        </p:nvSpPr>
        <p:spPr>
          <a:xfrm>
            <a:off x="2438400" y="3352800"/>
            <a:ext cx="34290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038599" y="3962399"/>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764280" y="4907280"/>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047999" y="3886199"/>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288280" y="4571999"/>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4297680" y="4419599"/>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95600" y="37338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257552" y="4050505"/>
            <a:ext cx="45719" cy="45719"/>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62400" y="38862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4324352" y="4202905"/>
            <a:ext cx="45719" cy="45719"/>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124200" y="47244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3486152" y="5041105"/>
            <a:ext cx="45719" cy="45719"/>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876800" y="4419600"/>
            <a:ext cx="762000" cy="685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238752" y="4736305"/>
            <a:ext cx="45719" cy="45719"/>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990600" y="4076700"/>
            <a:ext cx="3886200" cy="1404128"/>
            <a:chOff x="990600" y="4076700"/>
            <a:chExt cx="3886200" cy="1404128"/>
          </a:xfrm>
        </p:grpSpPr>
        <p:cxnSp>
          <p:nvCxnSpPr>
            <p:cNvPr id="33" name="Straight Arrow Connector 32"/>
            <p:cNvCxnSpPr>
              <a:endCxn id="21" idx="1"/>
            </p:cNvCxnSpPr>
            <p:nvPr/>
          </p:nvCxnSpPr>
          <p:spPr>
            <a:xfrm flipV="1">
              <a:off x="1676400" y="4076700"/>
              <a:ext cx="1219200"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1676400" y="5067300"/>
              <a:ext cx="1447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5" idx="1"/>
            </p:cNvCxnSpPr>
            <p:nvPr/>
          </p:nvCxnSpPr>
          <p:spPr>
            <a:xfrm flipV="1">
              <a:off x="1676400" y="4229100"/>
              <a:ext cx="22860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9" idx="1"/>
            </p:cNvCxnSpPr>
            <p:nvPr/>
          </p:nvCxnSpPr>
          <p:spPr>
            <a:xfrm flipV="1">
              <a:off x="1752600" y="4762500"/>
              <a:ext cx="3124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90600" y="5111496"/>
              <a:ext cx="685800" cy="369332"/>
            </a:xfrm>
            <a:prstGeom prst="rect">
              <a:avLst/>
            </a:prstGeom>
            <a:noFill/>
            <a:ln>
              <a:solidFill>
                <a:srgbClr val="02C227"/>
              </a:solidFill>
            </a:ln>
            <a:effectLst>
              <a:glow rad="228600">
                <a:schemeClr val="accent6">
                  <a:satMod val="175000"/>
                  <a:alpha val="40000"/>
                </a:schemeClr>
              </a:glow>
            </a:effectLst>
            <a:scene3d>
              <a:camera prst="orthographicFront"/>
              <a:lightRig rig="threePt" dir="t"/>
            </a:scene3d>
            <a:sp3d>
              <a:bevelT prst="relaxedInset"/>
            </a:sp3d>
          </p:spPr>
          <p:txBody>
            <a:bodyPr wrap="square" rtlCol="0">
              <a:spAutoFit/>
            </a:bodyPr>
            <a:lstStyle/>
            <a:p>
              <a:pPr algn="ctr"/>
              <a:r>
                <a:rPr lang="en-US" dirty="0" smtClean="0"/>
                <a:t>tiles</a:t>
              </a:r>
              <a:endParaRPr lang="en-US" dirty="0"/>
            </a:p>
          </p:txBody>
        </p:sp>
      </p:grpSp>
      <p:grpSp>
        <p:nvGrpSpPr>
          <p:cNvPr id="71" name="Group 70"/>
          <p:cNvGrpSpPr/>
          <p:nvPr/>
        </p:nvGrpSpPr>
        <p:grpSpPr>
          <a:xfrm>
            <a:off x="3093720" y="2514600"/>
            <a:ext cx="4145280" cy="2406071"/>
            <a:chOff x="3093720" y="2514600"/>
            <a:chExt cx="4145280" cy="2406071"/>
          </a:xfrm>
        </p:grpSpPr>
        <p:cxnSp>
          <p:nvCxnSpPr>
            <p:cNvPr id="48" name="Straight Arrow Connector 47"/>
            <p:cNvCxnSpPr>
              <a:endCxn id="11" idx="0"/>
            </p:cNvCxnSpPr>
            <p:nvPr/>
          </p:nvCxnSpPr>
          <p:spPr>
            <a:xfrm rot="10800000" flipV="1">
              <a:off x="3093720" y="2819399"/>
              <a:ext cx="2697481" cy="1066799"/>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flipV="1">
              <a:off x="4093466" y="2819400"/>
              <a:ext cx="1697735" cy="1179574"/>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9" idx="7"/>
            </p:cNvCxnSpPr>
            <p:nvPr/>
          </p:nvCxnSpPr>
          <p:spPr>
            <a:xfrm rot="5400000">
              <a:off x="3766130" y="2895600"/>
              <a:ext cx="2101271" cy="1948871"/>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2" idx="1"/>
            </p:cNvCxnSpPr>
            <p:nvPr/>
          </p:nvCxnSpPr>
          <p:spPr>
            <a:xfrm rot="5400000">
              <a:off x="4663441" y="3457631"/>
              <a:ext cx="1765990" cy="489529"/>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14" idx="6"/>
            </p:cNvCxnSpPr>
            <p:nvPr/>
          </p:nvCxnSpPr>
          <p:spPr>
            <a:xfrm rot="5400000">
              <a:off x="4279394" y="2956560"/>
              <a:ext cx="1618486" cy="1399033"/>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791200" y="2514600"/>
              <a:ext cx="1447800" cy="646331"/>
            </a:xfrm>
            <a:prstGeom prst="rect">
              <a:avLst/>
            </a:prstGeom>
            <a:noFill/>
            <a:ln>
              <a:solidFill>
                <a:srgbClr val="FF0000"/>
              </a:solidFill>
            </a:ln>
            <a:effectLst>
              <a:glow rad="139700">
                <a:schemeClr val="accent3">
                  <a:satMod val="175000"/>
                  <a:alpha val="40000"/>
                </a:schemeClr>
              </a:glow>
            </a:effectLst>
          </p:spPr>
          <p:txBody>
            <a:bodyPr wrap="square" rtlCol="0">
              <a:spAutoFit/>
            </a:bodyPr>
            <a:lstStyle/>
            <a:p>
              <a:pPr algn="ctr"/>
              <a:r>
                <a:rPr lang="en-US" dirty="0" smtClean="0"/>
                <a:t>Demand Points</a:t>
              </a:r>
              <a:endParaRPr lang="en-US" dirty="0"/>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Covering Locations (cont.)</a:t>
            </a:r>
            <a:endParaRPr lang="en-US" dirty="0"/>
          </a:p>
        </p:txBody>
      </p:sp>
      <p:sp>
        <p:nvSpPr>
          <p:cNvPr id="3" name="Content Placeholder 2"/>
          <p:cNvSpPr>
            <a:spLocks noGrp="1"/>
          </p:cNvSpPr>
          <p:nvPr>
            <p:ph sz="quarter" idx="1"/>
          </p:nvPr>
        </p:nvSpPr>
        <p:spPr/>
        <p:txBody>
          <a:bodyPr>
            <a:normAutofit/>
          </a:bodyPr>
          <a:lstStyle/>
          <a:p>
            <a:r>
              <a:rPr lang="en-US" dirty="0" smtClean="0"/>
              <a:t>Interestingly, this problem can be formulated as minimum clique partition problem.</a:t>
            </a:r>
            <a:endParaRPr lang="en-US" b="1" dirty="0" smtClean="0"/>
          </a:p>
          <a:p>
            <a:pPr>
              <a:buNone/>
            </a:pPr>
            <a:r>
              <a:rPr lang="en-US" b="1" dirty="0" smtClean="0"/>
              <a:t>	Lemma</a:t>
            </a:r>
            <a:r>
              <a:rPr lang="en-US" dirty="0" smtClean="0"/>
              <a:t>: The following two statements are equivalent:</a:t>
            </a:r>
          </a:p>
          <a:p>
            <a:pPr marL="514350" indent="-514350">
              <a:buFont typeface="+mj-lt"/>
              <a:buAutoNum type="arabicPeriod"/>
            </a:pPr>
            <a:r>
              <a:rPr lang="en-US" dirty="0" smtClean="0"/>
              <a:t>There exists a covering of n demand points in the rectangle using k tiles.</a:t>
            </a:r>
          </a:p>
          <a:p>
            <a:pPr marL="514350" indent="-514350">
              <a:buFont typeface="+mj-lt"/>
              <a:buAutoNum type="arabicPeriod"/>
            </a:pPr>
            <a:r>
              <a:rPr lang="en-US" dirty="0" smtClean="0"/>
              <a:t>Given n tiles centered in the demand points, there exist k points in the rectangle such that each of the tiles contains at least one of them.</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28031</TotalTime>
  <Words>7774</Words>
  <Application>Microsoft Office PowerPoint</Application>
  <PresentationFormat>Экран (4:3)</PresentationFormat>
  <Paragraphs>635</Paragraphs>
  <Slides>125</Slides>
  <Notes>19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125</vt:i4>
      </vt:variant>
    </vt:vector>
  </HeadingPairs>
  <TitlesOfParts>
    <vt:vector size="127" baseType="lpstr">
      <vt:lpstr>Median</vt:lpstr>
      <vt:lpstr>Equation</vt:lpstr>
      <vt:lpstr>Computational Challenges with Cliques, Quasi-Cliques and Clique Partitions in Graphs</vt:lpstr>
      <vt:lpstr>Notations</vt:lpstr>
      <vt:lpstr>Definitions</vt:lpstr>
      <vt:lpstr>Example</vt:lpstr>
      <vt:lpstr>The Maximum Clique Problem</vt:lpstr>
      <vt:lpstr>The Maximum Independent Set Problem</vt:lpstr>
      <vt:lpstr>The Minimum Vertex Cover Problem</vt:lpstr>
      <vt:lpstr>Equivalence</vt:lpstr>
      <vt:lpstr>Example</vt:lpstr>
      <vt:lpstr>The Maximum Weighted Clique Problem</vt:lpstr>
      <vt:lpstr>Quasi-cliques</vt:lpstr>
      <vt:lpstr>Clique Relaxations</vt:lpstr>
      <vt:lpstr>Clique Relaxations</vt:lpstr>
      <vt:lpstr>Relaxing familiarity: k-plex</vt:lpstr>
      <vt:lpstr>Relaxing reachability</vt:lpstr>
      <vt:lpstr>A 2-club that is not a 2-clique</vt:lpstr>
      <vt:lpstr>Mathematical Formulations</vt:lpstr>
      <vt:lpstr>IP Formulations</vt:lpstr>
      <vt:lpstr>IP Formulations (cont.)</vt:lpstr>
      <vt:lpstr>IP Formulations (cont.)</vt:lpstr>
      <vt:lpstr>IP Formulations (cont.)</vt:lpstr>
      <vt:lpstr>IP Formulations (cont.)</vt:lpstr>
      <vt:lpstr>IP Formulations (cont.)</vt:lpstr>
      <vt:lpstr>Continuous Formulation</vt:lpstr>
      <vt:lpstr>Continuous Formulations (cont.)</vt:lpstr>
      <vt:lpstr>Continuous Formulations (cont.)</vt:lpstr>
      <vt:lpstr>Some References</vt:lpstr>
      <vt:lpstr>Some References (cont.)</vt:lpstr>
      <vt:lpstr>Computational Complexity</vt:lpstr>
      <vt:lpstr>Enumerative Algorithms</vt:lpstr>
      <vt:lpstr>Enumerative Algorithms (cont.)</vt:lpstr>
      <vt:lpstr>Branch and Bound Algorithms</vt:lpstr>
      <vt:lpstr>Branch and Bound Algorithms (cont.)</vt:lpstr>
      <vt:lpstr>The Best Complexity Algorithms</vt:lpstr>
      <vt:lpstr>The Best Complexity Algorithms (cont.)</vt:lpstr>
      <vt:lpstr>Wilf’s Recursive Algorithm</vt:lpstr>
      <vt:lpstr>Wilf’s Recursive Algorithm (cont.)</vt:lpstr>
      <vt:lpstr>Wilf’s Recursive Algorithm (cont.)</vt:lpstr>
      <vt:lpstr>Wilf’s Recursive Algorithm (cont.)</vt:lpstr>
      <vt:lpstr>Wilf’s Recursive Algorithm (cont.)</vt:lpstr>
      <vt:lpstr>Wilf’s Recursive Algorithm (cont.)</vt:lpstr>
      <vt:lpstr>Wilf’s Recursive Algorithm (cont.)</vt:lpstr>
      <vt:lpstr>Wilf’s Recursive Algorithm (cont.)</vt:lpstr>
      <vt:lpstr>Wilf’s Recursive Algorithm (cont.)</vt:lpstr>
      <vt:lpstr>Heuristics</vt:lpstr>
      <vt:lpstr>Heuristics (cont.)</vt:lpstr>
      <vt:lpstr>Heuristics (cont.)</vt:lpstr>
      <vt:lpstr>Bounds</vt:lpstr>
      <vt:lpstr>Bounds (cont.)</vt:lpstr>
      <vt:lpstr>Application:  Matching Molecular Structures</vt:lpstr>
      <vt:lpstr>Matching Molecular Structures (cont.)</vt:lpstr>
      <vt:lpstr>Matching Molecular Structures (cont.)</vt:lpstr>
      <vt:lpstr>Challenging Problem</vt:lpstr>
      <vt:lpstr>Matching Molecular Structures (cont.)</vt:lpstr>
      <vt:lpstr>Application: Macromolecular Docking</vt:lpstr>
      <vt:lpstr>Macromolecular Docking (cont.)</vt:lpstr>
      <vt:lpstr>Macromolecular Docking (cont.)</vt:lpstr>
      <vt:lpstr>Comparative Modeling of Protein Structure</vt:lpstr>
      <vt:lpstr>Comparative Modeling of Protein Structure (cont.)</vt:lpstr>
      <vt:lpstr>Comparative Modeling of Protein Structure (cont.)</vt:lpstr>
      <vt:lpstr>Applications in Clustering</vt:lpstr>
      <vt:lpstr>MCP in Very Large Graphs</vt:lpstr>
      <vt:lpstr>MCP in Very Large Graphs (cont.)</vt:lpstr>
      <vt:lpstr>The Internet Graph</vt:lpstr>
      <vt:lpstr>MCP in Very Large Graphs (cont.)</vt:lpstr>
      <vt:lpstr>The Call Graph</vt:lpstr>
      <vt:lpstr>The Call Graph (cont.)</vt:lpstr>
      <vt:lpstr>A GRASP-Based Algorithm</vt:lpstr>
      <vt:lpstr>A GRASP-Based Algorithm (cont.)</vt:lpstr>
      <vt:lpstr>A GRASP-Based Algorithm (cont.)</vt:lpstr>
      <vt:lpstr>A GRASP-Based Algorithm (cont.)</vt:lpstr>
      <vt:lpstr>A GRASP-Based Algorithm (cont.)</vt:lpstr>
      <vt:lpstr>A GRASP-Based Algorithm (cont.)</vt:lpstr>
      <vt:lpstr>MCP in Very Large Graphs (cont.)</vt:lpstr>
      <vt:lpstr>MCP in Very Large Graphs (cont.)</vt:lpstr>
      <vt:lpstr>Random Graphs</vt:lpstr>
      <vt:lpstr>Random Graphs (cont.)</vt:lpstr>
      <vt:lpstr>The Call Graph (cont.)</vt:lpstr>
      <vt:lpstr>Challenging Problem</vt:lpstr>
      <vt:lpstr>The Call Graph (cont.)</vt:lpstr>
      <vt:lpstr>The Call Graph (cont.)</vt:lpstr>
      <vt:lpstr>The Market Graph</vt:lpstr>
      <vt:lpstr>The Market Graph (cont.)</vt:lpstr>
      <vt:lpstr>The Market Graph (cont.)</vt:lpstr>
      <vt:lpstr>The Market Graph (cont.)</vt:lpstr>
      <vt:lpstr>The Market Graph (cont.)</vt:lpstr>
      <vt:lpstr>The Market Graph (cont.)</vt:lpstr>
      <vt:lpstr>The Market Graph (cont.)</vt:lpstr>
      <vt:lpstr>The Market Graph (cont.)</vt:lpstr>
      <vt:lpstr>Recent results</vt:lpstr>
      <vt:lpstr>Recent results</vt:lpstr>
      <vt:lpstr>Vertex Coloring Problem</vt:lpstr>
      <vt:lpstr>Vertex Coloring Problem (cont.)</vt:lpstr>
      <vt:lpstr>The Minimum clique partition problem</vt:lpstr>
      <vt:lpstr>The Minimum clique partition problem</vt:lpstr>
      <vt:lpstr>Example: Covering Locations</vt:lpstr>
      <vt:lpstr>Example: Covering Locations (cont.)</vt:lpstr>
      <vt:lpstr>Example: Covering Locations (cont.)</vt:lpstr>
      <vt:lpstr>Example: Covering Locations (cont.)</vt:lpstr>
      <vt:lpstr>Example: Covering Locations (cont.)</vt:lpstr>
      <vt:lpstr>Example: Covering Locations (cont.)</vt:lpstr>
      <vt:lpstr>Example: Covering Locations (cont.)</vt:lpstr>
      <vt:lpstr>Applications in Coding Theory</vt:lpstr>
      <vt:lpstr>Applications in Coding Theory (cont.)</vt:lpstr>
      <vt:lpstr>Applications in Coding Theory (cont.)</vt:lpstr>
      <vt:lpstr>Applications in Coding Theory (cont.)</vt:lpstr>
      <vt:lpstr>Challenging Problem</vt:lpstr>
      <vt:lpstr>Benchmark Graphs</vt:lpstr>
      <vt:lpstr>Generating Hamming Graphs</vt:lpstr>
      <vt:lpstr>Generating Hamming Graphs (cont.)</vt:lpstr>
      <vt:lpstr>Generating Hamming Graphs (cont.)</vt:lpstr>
      <vt:lpstr>Generating Hamming Graphs (cont.)</vt:lpstr>
      <vt:lpstr>Johnson Graphs</vt:lpstr>
      <vt:lpstr>Johnson Graphs (cont.)</vt:lpstr>
      <vt:lpstr>Graphs with Specified Clique Number</vt:lpstr>
      <vt:lpstr>Graphs with Specified Clique Number (cont.)</vt:lpstr>
      <vt:lpstr>Graphs with Specified Clique Number (cont.)</vt:lpstr>
      <vt:lpstr>Keller's Conjecture </vt:lpstr>
      <vt:lpstr>Keller's Conjecture (cont.)</vt:lpstr>
      <vt:lpstr>Keller's Conjecture (cont.)</vt:lpstr>
      <vt:lpstr>A Comprehensive Survey</vt:lpstr>
      <vt:lpstr>A Comprehensive Survey (cont.)</vt:lpstr>
      <vt:lpstr>Handbook of Combinatorial Optimization</vt:lpstr>
      <vt:lpstr>Recent results</vt:lpstr>
      <vt:lpstr>Recent results</vt:lpstr>
    </vt:vector>
  </TitlesOfParts>
  <Company>UoF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Cliques, Quasi-Cliques and Clique Partitions in Graphs</dc:title>
  <dc:creator>Behdani</dc:creator>
  <cp:lastModifiedBy>kl</cp:lastModifiedBy>
  <cp:revision>1491</cp:revision>
  <dcterms:created xsi:type="dcterms:W3CDTF">2008-08-13T15:51:23Z</dcterms:created>
  <dcterms:modified xsi:type="dcterms:W3CDTF">2013-06-04T11:02:45Z</dcterms:modified>
</cp:coreProperties>
</file>