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82" r:id="rId2"/>
    <p:sldId id="483" r:id="rId3"/>
    <p:sldId id="411" r:id="rId4"/>
    <p:sldId id="512" r:id="rId5"/>
    <p:sldId id="410" r:id="rId6"/>
    <p:sldId id="475" r:id="rId7"/>
    <p:sldId id="453" r:id="rId8"/>
    <p:sldId id="352" r:id="rId9"/>
    <p:sldId id="501" r:id="rId10"/>
    <p:sldId id="502" r:id="rId11"/>
    <p:sldId id="503" r:id="rId12"/>
    <p:sldId id="495" r:id="rId13"/>
    <p:sldId id="446" r:id="rId14"/>
    <p:sldId id="504" r:id="rId15"/>
    <p:sldId id="513" r:id="rId16"/>
    <p:sldId id="451" r:id="rId17"/>
    <p:sldId id="320" r:id="rId18"/>
    <p:sldId id="339" r:id="rId19"/>
    <p:sldId id="463" r:id="rId20"/>
    <p:sldId id="325" r:id="rId21"/>
    <p:sldId id="334" r:id="rId22"/>
    <p:sldId id="454" r:id="rId23"/>
    <p:sldId id="455" r:id="rId24"/>
    <p:sldId id="430" r:id="rId25"/>
    <p:sldId id="470" r:id="rId26"/>
    <p:sldId id="471" r:id="rId27"/>
    <p:sldId id="478" r:id="rId28"/>
    <p:sldId id="472" r:id="rId29"/>
    <p:sldId id="510" r:id="rId30"/>
    <p:sldId id="505" r:id="rId31"/>
    <p:sldId id="473" r:id="rId32"/>
    <p:sldId id="484" r:id="rId33"/>
    <p:sldId id="506" r:id="rId34"/>
    <p:sldId id="507" r:id="rId35"/>
    <p:sldId id="509" r:id="rId36"/>
    <p:sldId id="479" r:id="rId37"/>
    <p:sldId id="477" r:id="rId38"/>
    <p:sldId id="511" r:id="rId39"/>
    <p:sldId id="487" r:id="rId40"/>
    <p:sldId id="488" r:id="rId41"/>
    <p:sldId id="508" r:id="rId42"/>
    <p:sldId id="489" r:id="rId43"/>
    <p:sldId id="474" r:id="rId44"/>
    <p:sldId id="491" r:id="rId4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>
      <p:cViewPr varScale="1">
        <p:scale>
          <a:sx n="88" d="100"/>
          <a:sy n="88" d="100"/>
        </p:scale>
        <p:origin x="128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EDC3D-D3B6-40F8-AD3A-015066346B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593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E315A-A9FA-47C9-8952-5E893E56B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764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4B367-4355-4C4A-BD60-DD592EF578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0144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sz="quarter" idx="13"/>
          </p:nvPr>
        </p:nvSpPr>
        <p:spPr>
          <a:xfrm>
            <a:off x="609600" y="1021556"/>
            <a:ext cx="8220075" cy="5119687"/>
          </a:xfrm>
        </p:spPr>
        <p:txBody>
          <a:bodyPr/>
          <a:lstStyle>
            <a:lvl1pPr marL="171450" indent="-171450">
              <a:buClr>
                <a:srgbClr val="000099"/>
              </a:buClr>
              <a:buSzPct val="120000"/>
              <a:buFont typeface="Calibri" panose="020F0502020204030204" pitchFamily="34" charset="0"/>
              <a:buChar char="●"/>
              <a:defRPr>
                <a:solidFill>
                  <a:srgbClr val="000099"/>
                </a:solidFill>
              </a:defRPr>
            </a:lvl1pPr>
            <a:lvl2pPr>
              <a:defRPr>
                <a:solidFill>
                  <a:srgbClr val="0000FF"/>
                </a:solidFill>
              </a:defRPr>
            </a:lvl2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9144000" cy="720000"/>
          </a:xfrm>
          <a:solidFill>
            <a:srgbClr val="000099"/>
          </a:solidFill>
        </p:spPr>
        <p:txBody>
          <a:bodyPr>
            <a:normAutofit/>
          </a:bodyPr>
          <a:lstStyle>
            <a:lvl1pPr marL="0" indent="0">
              <a:buNone/>
              <a:defRPr lang="fr-FR" sz="2800" b="0" kern="1200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/>
            <a:endParaRPr lang="fr-FR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705599"/>
            <a:ext cx="628650" cy="1524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bg1"/>
                </a:solidFill>
              </a:defRPr>
            </a:lvl1pPr>
          </a:lstStyle>
          <a:p>
            <a:fld id="{A04ED0ED-D9F3-4067-B3A7-CC21F5745048}" type="slidenum">
              <a:rPr lang="fr-FR" smtClean="0"/>
              <a:pPr/>
              <a:t>‹#›</a:t>
            </a:fld>
            <a:r>
              <a:rPr lang="fr-FR" dirty="0" smtClean="0"/>
              <a:t>/1</a:t>
            </a:r>
            <a:r>
              <a:rPr lang="ru-RU" dirty="0" smtClean="0"/>
              <a:t>3</a:t>
            </a:r>
            <a:endParaRPr lang="fr-FR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899274" y="6705599"/>
            <a:ext cx="1816102" cy="14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pPr algn="r"/>
            <a:fld id="{F76290AC-60B3-441E-8F39-3864DC82B842}" type="datetime2">
              <a:rPr lang="ru-RU" smtClean="0"/>
              <a:t>понедельник, 2 марта 2026 г.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2403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F4360-DAE3-472C-9535-994A810775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789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D2D50-0813-4D07-8420-13373D6154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513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78701-2EE0-4025-9955-B4658F34F7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3038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76FC-22C9-4D4D-85C1-A6D9BDA168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277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B2A7-7BAE-4D8C-A855-86CD0A2B0D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924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0348C-51EC-45AD-8F8E-3A88A82D73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030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40750-7434-48B3-9E95-2FDF5B7497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3619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3AEC7-E51E-4923-979B-174C60F30C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752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9E63B428-D78A-471D-A7C4-529C00F5B17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13" Type="http://schemas.openxmlformats.org/officeDocument/2006/relationships/image" Target="../media/image86.png"/><Relationship Id="rId3" Type="http://schemas.openxmlformats.org/officeDocument/2006/relationships/image" Target="../media/image76.emf"/><Relationship Id="rId7" Type="http://schemas.openxmlformats.org/officeDocument/2006/relationships/image" Target="../media/image80.emf"/><Relationship Id="rId12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emf"/><Relationship Id="rId11" Type="http://schemas.openxmlformats.org/officeDocument/2006/relationships/image" Target="../media/image750.png"/><Relationship Id="rId5" Type="http://schemas.openxmlformats.org/officeDocument/2006/relationships/image" Target="../media/image78.emf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7.emf"/><Relationship Id="rId9" Type="http://schemas.openxmlformats.org/officeDocument/2006/relationships/image" Target="../media/image81.png"/><Relationship Id="rId1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790.png"/><Relationship Id="rId4" Type="http://schemas.openxmlformats.org/officeDocument/2006/relationships/image" Target="../media/image8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0.png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gif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80.emf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76.emf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990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1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image" Target="../media/image12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gif"/><Relationship Id="rId4" Type="http://schemas.openxmlformats.org/officeDocument/2006/relationships/image" Target="../media/image12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1196752"/>
            <a:ext cx="7345362" cy="792162"/>
          </a:xfrm>
        </p:spPr>
        <p:txBody>
          <a:bodyPr/>
          <a:lstStyle/>
          <a:p>
            <a:pPr eaLnBrk="1" hangingPunct="1"/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body impact onto a gas-liquid interface</a:t>
            </a: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664" y="2314110"/>
            <a:ext cx="5534577" cy="1224136"/>
          </a:xfrm>
        </p:spPr>
        <p:txBody>
          <a:bodyPr/>
          <a:lstStyle/>
          <a:p>
            <a:pPr eaLnBrk="1" hangingPunct="1"/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E.V.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r>
              <a:rPr lang="en-US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avrentyev Institute of Hydrodynamics SB RAS</a:t>
            </a:r>
            <a:r>
              <a:rPr lang="ru-RU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Novosibirsk</a:t>
            </a:r>
            <a:endParaRPr lang="ru-RU" alt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endParaRPr lang="en-GB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789040"/>
            <a:ext cx="1261524" cy="125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1619672" y="5373216"/>
            <a:ext cx="579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in Siberia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2 -6, 2026</a:t>
            </a:r>
            <a:endParaRPr lang="ru-RU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>
          <a:xfrm>
            <a:off x="1570877" y="96169"/>
            <a:ext cx="6191250" cy="374650"/>
          </a:xfrm>
        </p:spPr>
        <p:txBody>
          <a:bodyPr/>
          <a:lstStyle/>
          <a:p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speed versus time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206571" y="3155417"/>
            <a:ext cx="7236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height </a:t>
            </a:r>
            <a:r>
              <a:rPr lang="en-US" alt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=5c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liquid depth  </a:t>
            </a: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6cm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Рисунок 5" descr="veloc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89" y="624374"/>
            <a:ext cx="6624637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148320" y="4707657"/>
            <a:ext cx="53291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principles: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jump can be evaluated from momentum conservation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scale depends on details of the flow geometry.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058863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3421530" y="3800076"/>
            <a:ext cx="24513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03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481" y="549275"/>
            <a:ext cx="9239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3059832" y="908720"/>
            <a:ext cx="216024" cy="504056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 rot="16200000">
            <a:off x="6156176" y="980728"/>
            <a:ext cx="288032" cy="576064"/>
          </a:xfrm>
          <a:prstGeom prst="rightBrac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66502" y="570734"/>
            <a:ext cx="3312368" cy="2304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699792" y="908720"/>
            <a:ext cx="216024" cy="5760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ction Button: Help 10">
            <a:hlinkClick r:id="" action="ppaction://noaction" highlightClick="1"/>
          </p:cNvPr>
          <p:cNvSpPr/>
          <p:nvPr/>
        </p:nvSpPr>
        <p:spPr>
          <a:xfrm>
            <a:off x="3347864" y="980728"/>
            <a:ext cx="432048" cy="360040"/>
          </a:xfrm>
          <a:prstGeom prst="actionButtonHelp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ction Button: Help 22">
            <a:hlinkClick r:id="" action="ppaction://noaction" highlightClick="1"/>
          </p:cNvPr>
          <p:cNvSpPr/>
          <p:nvPr/>
        </p:nvSpPr>
        <p:spPr>
          <a:xfrm>
            <a:off x="6012160" y="692696"/>
            <a:ext cx="504056" cy="360040"/>
          </a:xfrm>
          <a:prstGeom prst="actionButtonHelp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530" y="4152886"/>
            <a:ext cx="2377646" cy="274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2083" y="2037805"/>
            <a:ext cx="13435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Batchelor G.K.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8050065" y="1931858"/>
            <a:ext cx="10711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Birkhoff </a:t>
            </a:r>
            <a:r>
              <a:rPr lang="en-US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416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683568" y="-71052"/>
            <a:ext cx="7964487" cy="636147"/>
          </a:xfrm>
        </p:spPr>
        <p:txBody>
          <a:bodyPr/>
          <a:lstStyle/>
          <a:p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Added muss as function of non-dimensional depth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Рисунок 3" descr="added 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668" y="590254"/>
            <a:ext cx="3260378" cy="261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74" y="1302829"/>
            <a:ext cx="12795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74" y="1896323"/>
            <a:ext cx="86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99" y="3335725"/>
            <a:ext cx="5315681" cy="49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Box 8"/>
          <p:cNvSpPr txBox="1">
            <a:spLocks noChangeArrowheads="1"/>
          </p:cNvSpPr>
          <p:nvPr/>
        </p:nvSpPr>
        <p:spPr bwMode="auto">
          <a:xfrm>
            <a:off x="5868144" y="3335725"/>
            <a:ext cx="3275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Chebakov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(Appl. Math. Mech. 1974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07" y="492869"/>
            <a:ext cx="1100138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impact2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83" y="4607614"/>
            <a:ext cx="1224136" cy="117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impact2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41" y="4611883"/>
            <a:ext cx="1224136" cy="117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impact3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417" y="4637774"/>
            <a:ext cx="120144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impact3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376" y="4637774"/>
            <a:ext cx="1201440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2065" y="4613429"/>
            <a:ext cx="1198478" cy="1152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41709" y="4616087"/>
            <a:ext cx="1140520" cy="11214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1580" y="4064820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lat bottom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99063" y="4057382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oncave bottom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65332" y="4073482"/>
            <a:ext cx="156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convex bottom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28349" y="6103651"/>
            <a:ext cx="5213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 &amp; Gavrilov (J. Appl. Mech. Techn. Phys. 2011)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4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879" y="332656"/>
            <a:ext cx="8676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air trapping persistent for a non-zero deadrise angle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effect of deadrise angle and impact speed?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7" descr="impact2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093" y="1340768"/>
            <a:ext cx="4824536" cy="461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6074184"/>
            <a:ext cx="6577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trapping at normal impact of a flat disk onto a gas-liquid interface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16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1979713" y="0"/>
            <a:ext cx="49685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Flow scheme for a body of “arbitrary” geometry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2764714" y="3284984"/>
            <a:ext cx="337243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wedge / conus onto free surface of liquid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Karman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(1929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Wagner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(1932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852" y="4564430"/>
            <a:ext cx="1864274" cy="4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Box 9"/>
          <p:cNvSpPr txBox="1">
            <a:spLocks noChangeArrowheads="1"/>
          </p:cNvSpPr>
          <p:nvPr/>
        </p:nvSpPr>
        <p:spPr bwMode="auto">
          <a:xfrm>
            <a:off x="4114800" y="2952750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1272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144324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820" y="5156735"/>
            <a:ext cx="2042337" cy="615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440" y="5887970"/>
            <a:ext cx="1774090" cy="597460"/>
          </a:xfrm>
          <a:prstGeom prst="rect">
            <a:avLst/>
          </a:prstGeom>
        </p:spPr>
      </p:pic>
      <p:pic>
        <p:nvPicPr>
          <p:cNvPr id="11276" name="Picture 12" descr="Herbert A. Wag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116632"/>
            <a:ext cx="1224137" cy="178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8694" y="2040347"/>
            <a:ext cx="1876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 Karman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9669" y="1891571"/>
            <a:ext cx="10654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Wagner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17" y="2564814"/>
            <a:ext cx="2390197" cy="362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385" y="764704"/>
            <a:ext cx="350879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2605936"/>
            <a:ext cx="2935989" cy="2645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116632"/>
            <a:ext cx="4757304" cy="4604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68" y="1124744"/>
            <a:ext cx="2510484" cy="180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697" y="5388114"/>
            <a:ext cx="8284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Schmieden, C. 1953 Der Aufschlag von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Rotationsk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ӧ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rpern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auf eine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Wasseroberfl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ӓ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che.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ZAMM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147–151.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697" y="5041966"/>
            <a:ext cx="8479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Wagner, H. 1932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Uber Sto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Gleitvorg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ӓ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der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Oberfl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ӓ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Flüssigkeiten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(4), 193–215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697" y="5755685"/>
            <a:ext cx="8649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Scolan, Y.-M. &amp; Korobkin, A.A. 2001 Three-dimensional theory of water impact. 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agner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problem.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JFM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293–326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Scolan, Y.-M. &amp; Korobkin, A.A.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Three-dimensional theory of water impact. Part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Linearized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Wagner problem.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JFM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343–373.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67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63688" y="6093296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Scolan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Y.-M. &amp; Korobkin, A.A.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Three-dimensional theory of water impact. Part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Linearized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Wagner problem. </a:t>
            </a:r>
            <a:r>
              <a:rPr lang="en-US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JFM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549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343–373.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826008"/>
            <a:ext cx="4595244" cy="3261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7207" y="188640"/>
            <a:ext cx="46442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Contact line for a square pyramid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68145" y="1340768"/>
            <a:ext cx="1728192" cy="172819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658874" cy="3236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4621719"/>
            <a:ext cx="3876675" cy="1009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4745544"/>
            <a:ext cx="4495800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2879" y="5419420"/>
            <a:ext cx="3724275" cy="295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5718553"/>
            <a:ext cx="2562225" cy="228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4572000" y="4391097"/>
            <a:ext cx="3153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 of free surface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266" y="4423754"/>
            <a:ext cx="1123950" cy="200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41012" y="4419084"/>
            <a:ext cx="1228725" cy="2000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360662" y="4360692"/>
            <a:ext cx="936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040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2254250" y="55754"/>
            <a:ext cx="53062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scale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⁓ O(</a:t>
            </a: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mm)÷O(1mm)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51724" y="553227"/>
            <a:ext cx="88122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E.Q. Li, S.T. Thoroddsen (2015) “Time-resolved imaging of a compressible air disk under a drop impacting on a solid surface” J. Flluid Mech.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780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636-648.</a:t>
            </a: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253546" y="3698929"/>
            <a:ext cx="453707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Josserand and S.T.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Thoroddsen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(2016) “Drop Impact on a Solid Surface” Annual Rev. Fluid Mech.,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365-391: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“With 50-ns laser pulses for each video frame, interferometry can be realized at 5 </a:t>
            </a:r>
            <a:r>
              <a:rPr lang="en-US" altLang="en-US" sz="1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Mfps</a:t>
            </a:r>
            <a:r>
              <a:rPr lang="en-US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obtain the time-resolved evolution of the air-layer profile for higher impact velocities”</a:t>
            </a:r>
          </a:p>
        </p:txBody>
      </p:sp>
      <p:pic>
        <p:nvPicPr>
          <p:cNvPr id="1638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7" y="1282997"/>
            <a:ext cx="4122200" cy="240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18" y="1198788"/>
            <a:ext cx="3901689" cy="1302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284" y="2627118"/>
            <a:ext cx="2066774" cy="230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058" y="2650575"/>
            <a:ext cx="1810476" cy="181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6"/>
          <p:cNvSpPr txBox="1">
            <a:spLocks noChangeArrowheads="1"/>
          </p:cNvSpPr>
          <p:nvPr/>
        </p:nvSpPr>
        <p:spPr bwMode="auto">
          <a:xfrm>
            <a:off x="7427340" y="4437594"/>
            <a:ext cx="12405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Sigurdur </a:t>
            </a: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Thoroddsen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4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218" y="4932048"/>
            <a:ext cx="3204900" cy="182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2"/>
          <p:cNvSpPr txBox="1">
            <a:spLocks noChangeArrowheads="1"/>
          </p:cNvSpPr>
          <p:nvPr/>
        </p:nvSpPr>
        <p:spPr bwMode="auto">
          <a:xfrm>
            <a:off x="84420" y="5922109"/>
            <a:ext cx="482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126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frames with resolution </a:t>
            </a:r>
            <a:r>
              <a:rPr lang="ru-RU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x600</a:t>
            </a:r>
            <a:r>
              <a:rPr lang="ru-RU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million fps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68355"/>
            <a:ext cx="1383466" cy="357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614373" y="4997530"/>
            <a:ext cx="26273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trapping and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air-bubble formation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Text Box 9"/>
          <p:cNvSpPr txBox="1">
            <a:spLocks noChangeArrowheads="1"/>
          </p:cNvSpPr>
          <p:nvPr/>
        </p:nvSpPr>
        <p:spPr bwMode="auto">
          <a:xfrm>
            <a:off x="7127776" y="5719130"/>
            <a:ext cx="201622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Thoroddsen et al.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JFM 2003)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9" name="Text Box 11"/>
          <p:cNvSpPr txBox="1">
            <a:spLocks noChangeArrowheads="1"/>
          </p:cNvSpPr>
          <p:nvPr/>
        </p:nvSpPr>
        <p:spPr bwMode="auto">
          <a:xfrm>
            <a:off x="1514359" y="95317"/>
            <a:ext cx="6529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with measurements for droplet impact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4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20734"/>
            <a:ext cx="3467749" cy="378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3" descr="Tho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" y="2276872"/>
            <a:ext cx="3028718" cy="24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42136" y="4771433"/>
            <a:ext cx="2098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 et al. (JFM 2010)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288472" y="520795"/>
            <a:ext cx="54425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scale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⁓ O(</a:t>
            </a: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0.1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mm)÷O(1mm)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ock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08720"/>
            <a:ext cx="3313112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1331640" y="188640"/>
            <a:ext cx="6840537" cy="476250"/>
          </a:xfrm>
        </p:spPr>
        <p:txBody>
          <a:bodyPr/>
          <a:lstStyle/>
          <a:p>
            <a:pPr eaLnBrk="1" hangingPunct="1"/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trapping at impact of a sphere </a:t>
            </a:r>
            <a:b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onto a gas-liquid interface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1259520" y="2357205"/>
            <a:ext cx="698477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Smith, Li &amp; Wu (JFM 2003)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Korobkin</a:t>
            </a: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Ellis &amp; Smith (JFM 2008), Hicks &amp; Purvis (JFM 2010)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Mani, Mandre &amp; Brenner (JFM 2010)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Hicks </a:t>
            </a: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Purvis (Phys. Fluids 2011</a:t>
            </a: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Hicks, Ermanyuk, Gavrilov &amp; Purvis (JFM 2012)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Purvis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(JFM 2013)</a:t>
            </a:r>
            <a:endParaRPr lang="en-GB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107504" y="3728795"/>
            <a:ext cx="36544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Approximation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ubrication regime in thin air layer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 inertia</a:t>
            </a:r>
            <a:endParaRPr lang="en-US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parameters: </a:t>
            </a: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ynamic viscosity of gas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iquid density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of curvature of body</a:t>
            </a:r>
            <a:endParaRPr lang="ru-RU" alt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3" name="Text Box 3"/>
          <p:cNvSpPr txBox="1">
            <a:spLocks noChangeArrowheads="1"/>
          </p:cNvSpPr>
          <p:nvPr/>
        </p:nvSpPr>
        <p:spPr bwMode="auto">
          <a:xfrm>
            <a:off x="2771800" y="6192899"/>
            <a:ext cx="42723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Hicks, Ermanyuk, Gavrilov &amp; Purvis (JFM 2012)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463" y="3573015"/>
            <a:ext cx="5081993" cy="27357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3277745" y="-61780"/>
            <a:ext cx="2260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scaling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4114800" y="2952750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536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57" y="380013"/>
            <a:ext cx="3240360" cy="14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936104" cy="40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3096344" cy="39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1368152" cy="307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2304256" cy="5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1346975" y="1959783"/>
            <a:ext cx="77496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of contact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radius of curvature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– penetration depth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1" name="TextBox 20"/>
          <p:cNvSpPr txBox="1">
            <a:spLocks noChangeArrowheads="1"/>
          </p:cNvSpPr>
          <p:nvPr/>
        </p:nvSpPr>
        <p:spPr bwMode="auto">
          <a:xfrm>
            <a:off x="2231740" y="2336953"/>
            <a:ext cx="61926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dded mass of a disk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72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1584176" cy="38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14"/>
          <p:cNvSpPr txBox="1">
            <a:spLocks noChangeArrowheads="1"/>
          </p:cNvSpPr>
          <p:nvPr/>
        </p:nvSpPr>
        <p:spPr bwMode="auto">
          <a:xfrm>
            <a:off x="1691680" y="3140968"/>
            <a:ext cx="1837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ydrostatic pressure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4" name="TextBox 23"/>
          <p:cNvSpPr txBox="1">
            <a:spLocks noChangeArrowheads="1"/>
          </p:cNvSpPr>
          <p:nvPr/>
        </p:nvSpPr>
        <p:spPr bwMode="auto">
          <a:xfrm>
            <a:off x="3648840" y="2696993"/>
            <a:ext cx="1507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nertial pressure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75" name="TextBox 24"/>
              <p:cNvSpPr txBox="1">
                <a:spLocks noChangeArrowheads="1"/>
              </p:cNvSpPr>
              <p:nvPr/>
            </p:nvSpPr>
            <p:spPr bwMode="auto">
              <a:xfrm>
                <a:off x="2555080" y="3573016"/>
                <a:ext cx="5984523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ru-RU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«</a:t>
                </a:r>
                <a:r>
                  <a:rPr lang="en-US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instantaneous Froude number</a:t>
                </a:r>
                <a:r>
                  <a:rPr lang="ru-RU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ru-RU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altLang="en-US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𝑭𝒓</m:t>
                        </m:r>
                      </m:e>
                      <m:sub>
                        <m:r>
                          <a:rPr lang="en-US" altLang="en-US" sz="1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  <m:r>
                      <a:rPr lang="en-US" altLang="en-US" sz="1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≫</m:t>
                    </m:r>
                    <m:r>
                      <a:rPr lang="en-US" altLang="en-US" sz="1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at small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large </a:t>
                </a:r>
                <a:r>
                  <a:rPr lang="en-US" altLang="en-US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37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080" y="3573016"/>
                <a:ext cx="5984523" cy="338554"/>
              </a:xfrm>
              <a:prstGeom prst="rect">
                <a:avLst/>
              </a:prstGeom>
              <a:blipFill>
                <a:blip r:embed="rId8"/>
                <a:stretch>
                  <a:fillRect l="-509" t="-5357" b="-214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6056" y="1994267"/>
            <a:ext cx="859611" cy="2865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34757" y="4319477"/>
                <a:ext cx="8640960" cy="1097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 that the liquid in the contact zone is forced vie a thin gas lubrication layer of thickness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time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scale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Insert </a:t>
                </a:r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instead of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get scaling for inertial pressure at time scale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1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𝛿</m:t>
                        </m:r>
                      </m:num>
                      <m:den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Lubrication pressure in the thin gas layer with dynamics viscosity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scales as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57" y="4319477"/>
                <a:ext cx="8640960" cy="1097223"/>
              </a:xfrm>
              <a:prstGeom prst="rect">
                <a:avLst/>
              </a:prstGeom>
              <a:blipFill>
                <a:blip r:embed="rId10"/>
                <a:stretch>
                  <a:fillRect l="-423" t="-8889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899592" y="3573016"/>
            <a:ext cx="360040" cy="6480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60" y="1556289"/>
            <a:ext cx="936104" cy="31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5237786" y="3649379"/>
            <a:ext cx="50405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47776" y="5511207"/>
                <a:ext cx="1368152" cy="319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𝑙𝑢𝑏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776" y="5511207"/>
                <a:ext cx="1368152" cy="319318"/>
              </a:xfrm>
              <a:prstGeom prst="rect">
                <a:avLst/>
              </a:prstGeom>
              <a:blipFill>
                <a:blip r:embed="rId11"/>
                <a:stretch>
                  <a:fillRect l="-6222" t="-142308" r="-80444" b="-2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7504" y="5877272"/>
                <a:ext cx="2174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𝑙𝑢𝑏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𝑖𝑛𝑒𝑟𝑡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877272"/>
                <a:ext cx="2174634" cy="369332"/>
              </a:xfrm>
              <a:prstGeom prst="rect">
                <a:avLst/>
              </a:prstGeom>
              <a:blipFill>
                <a:blip r:embed="rId12"/>
                <a:stretch>
                  <a:fillRect l="-1685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3262410" y="5893241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Scaling: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355976" y="5877272"/>
                <a:ext cx="1081835" cy="28732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5877272"/>
                <a:ext cx="1081835" cy="287323"/>
              </a:xfrm>
              <a:prstGeom prst="rect">
                <a:avLst/>
              </a:prstGeom>
              <a:blipFill>
                <a:blip r:embed="rId13"/>
                <a:stretch>
                  <a:fillRect l="-4520" t="-6383" r="-1695" b="-10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364088" y="5877272"/>
            <a:ext cx="19319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Stokes number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277042" y="5877272"/>
                <a:ext cx="1783437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7042" y="5877272"/>
                <a:ext cx="1783437" cy="299569"/>
              </a:xfrm>
              <a:prstGeom prst="rect">
                <a:avLst/>
              </a:prstGeom>
              <a:blipFill>
                <a:blip r:embed="rId14"/>
                <a:stretch>
                  <a:fillRect l="-1370" t="-157143" b="-230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063236" y="6352027"/>
            <a:ext cx="4324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radius of the trapped air region scales as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96656" y="6305411"/>
                <a:ext cx="2378728" cy="385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656" y="6305411"/>
                <a:ext cx="2378728" cy="385170"/>
              </a:xfrm>
              <a:prstGeom prst="rect">
                <a:avLst/>
              </a:prstGeom>
              <a:blipFill>
                <a:blip r:embed="rId15"/>
                <a:stretch>
                  <a:fillRect l="-1538" t="-98438" r="-769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32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1556792"/>
            <a:ext cx="1944216" cy="2376264"/>
          </a:xfrm>
        </p:spPr>
        <p:txBody>
          <a:bodyPr/>
          <a:lstStyle/>
          <a:p>
            <a:pPr algn="l" eaLnBrk="1" hangingPunct="1"/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E.V. Ermanyuk</a:t>
            </a:r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J.-B. Carrat</a:t>
            </a:r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N.V. Gavrilov</a:t>
            </a:r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N.D. Shmakova</a:t>
            </a:r>
          </a:p>
          <a:p>
            <a:pPr algn="l" eaLnBrk="1" hangingPunct="1"/>
            <a:r>
              <a:rPr lang="en-US" alt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Lavrentyev Institute of Hydrodynamics SB RAS</a:t>
            </a:r>
          </a:p>
          <a:p>
            <a:pPr algn="l" eaLnBrk="1" hangingPunct="1"/>
            <a:r>
              <a:rPr lang="en-US" alt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Novosibirsk</a:t>
            </a:r>
            <a:endParaRPr lang="en-GB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4984"/>
            <a:ext cx="936104" cy="93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374" y="4258326"/>
            <a:ext cx="864096" cy="10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417" y="4061019"/>
            <a:ext cx="1242392" cy="124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156176" y="1556792"/>
            <a:ext cx="129614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GB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 Hicks</a:t>
            </a:r>
          </a:p>
          <a:p>
            <a:pPr algn="l" eaLnBrk="1" hangingPunct="1"/>
            <a:r>
              <a:rPr lang="en-GB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Aberdeen, UK</a:t>
            </a:r>
          </a:p>
          <a:p>
            <a:pPr algn="l" eaLnBrk="1" hangingPunct="1"/>
            <a:endParaRPr lang="en-GB" altLang="ru-RU" sz="16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658080" y="1556792"/>
            <a:ext cx="133265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R. P</a:t>
            </a:r>
            <a:r>
              <a:rPr lang="en-GB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urvis</a:t>
            </a:r>
          </a:p>
          <a:p>
            <a:pPr algn="l" eaLnBrk="1" hangingPunct="1"/>
            <a:r>
              <a:rPr lang="en-GB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East Anglia, </a:t>
            </a:r>
            <a:r>
              <a:rPr lang="en-US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Norwich, </a:t>
            </a:r>
          </a:p>
          <a:p>
            <a:pPr algn="l" eaLnBrk="1" hangingPunct="1"/>
            <a:r>
              <a:rPr lang="en-GB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  <a:endParaRPr lang="ru-RU" altLang="ru-RU" sz="16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770" y="4284731"/>
            <a:ext cx="941428" cy="925736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346454" y="1556792"/>
            <a:ext cx="1584176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US" altLang="ru-RU" sz="1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Ohkusu</a:t>
            </a:r>
            <a:endParaRPr lang="en-US" altLang="ru-RU" sz="16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Institute for Applied Mechanics, Kyushu University, Fukuoka, Japan</a:t>
            </a:r>
            <a:endParaRPr lang="ru-RU" altLang="ru-RU" sz="16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endParaRPr lang="en-GB" altLang="ru-RU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2838" y="4284731"/>
            <a:ext cx="1943071" cy="925736"/>
          </a:xfrm>
          <a:prstGeom prst="rect">
            <a:avLst/>
          </a:prstGeom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271352" y="1556792"/>
            <a:ext cx="1796267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/>
            <a:r>
              <a:rPr lang="en-US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A.V. Cherdantsev</a:t>
            </a:r>
          </a:p>
          <a:p>
            <a:pPr algn="l" eaLnBrk="1" hangingPunct="1"/>
            <a:r>
              <a:rPr lang="en-US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Kutateladze Institute of Thermophysics</a:t>
            </a:r>
          </a:p>
          <a:p>
            <a:pPr algn="l" eaLnBrk="1" hangingPunct="1"/>
            <a:r>
              <a:rPr lang="en-US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 RAS</a:t>
            </a:r>
            <a:r>
              <a:rPr lang="ru-RU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6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r>
              <a:rPr lang="en-US" altLang="ru-RU" sz="16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Novosibirsk</a:t>
            </a:r>
            <a:endParaRPr lang="ru-RU" altLang="ru-RU" sz="1600" i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/>
            <a:endParaRPr lang="en-GB" altLang="ru-RU" sz="1800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753500" y="5845903"/>
            <a:ext cx="57965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Dynamics in Siberia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March 2 -6, 2026</a:t>
            </a:r>
            <a:endParaRPr lang="ru-RU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9046" y="268939"/>
            <a:ext cx="7345362" cy="792162"/>
          </a:xfrm>
        </p:spPr>
        <p:txBody>
          <a:bodyPr/>
          <a:lstStyle/>
          <a:p>
            <a:pPr eaLnBrk="1" hangingPunct="1"/>
            <a:r>
              <a:rPr lang="en-US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Solid body impact onto a gas-liquid interface</a:t>
            </a: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3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30H8h3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03238"/>
            <a:ext cx="21605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492500" y="0"/>
            <a:ext cx="18462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trapping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00063"/>
            <a:ext cx="42481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388" y="3004478"/>
            <a:ext cx="3507597" cy="258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Box 4"/>
          <p:cNvSpPr txBox="1">
            <a:spLocks noChangeArrowheads="1"/>
          </p:cNvSpPr>
          <p:nvPr/>
        </p:nvSpPr>
        <p:spPr bwMode="auto">
          <a:xfrm>
            <a:off x="686042" y="5588206"/>
            <a:ext cx="3313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Radius of curvature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(∆), 60 (▲), 45 (○), 30 (●) с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8" name="TextBox 2"/>
          <p:cNvSpPr txBox="1">
            <a:spLocks noChangeArrowheads="1"/>
          </p:cNvSpPr>
          <p:nvPr/>
        </p:nvSpPr>
        <p:spPr bwMode="auto">
          <a:xfrm>
            <a:off x="2873375" y="2674938"/>
            <a:ext cx="3371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radius of the contact zone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0" name="TextBox 3"/>
          <p:cNvSpPr txBox="1">
            <a:spLocks noChangeArrowheads="1"/>
          </p:cNvSpPr>
          <p:nvPr/>
        </p:nvSpPr>
        <p:spPr bwMode="auto">
          <a:xfrm>
            <a:off x="4935607" y="5943552"/>
            <a:ext cx="4200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 in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r=CA</a:t>
            </a:r>
            <a:endParaRPr lang="ru-RU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3.86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experimental value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3.8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calculated value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Hicks &amp; Purvis (2010)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048375" y="5513388"/>
                <a:ext cx="2378728" cy="385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8375" y="5513388"/>
                <a:ext cx="2378728" cy="385170"/>
              </a:xfrm>
              <a:prstGeom prst="rect">
                <a:avLst/>
              </a:prstGeom>
              <a:blipFill>
                <a:blip r:embed="rId5"/>
                <a:stretch>
                  <a:fillRect l="-1538" t="-98438" r="-769" b="-1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030473"/>
            <a:ext cx="3384376" cy="2557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33364"/>
            <a:ext cx="7322269" cy="522287"/>
          </a:xfrm>
        </p:spPr>
        <p:txBody>
          <a:bodyPr/>
          <a:lstStyle/>
          <a:p>
            <a:pPr eaLnBrk="1" hangingPunct="1"/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Radius of trapped air domain at impact of a droplet onto a liquid</a:t>
            </a:r>
            <a:endParaRPr lang="ru-RU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-252536" y="2521173"/>
            <a:ext cx="45660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Mani, Mandre &amp; Brenner </a:t>
            </a: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JFM 2010)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Log-log scale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8" name="Picture 10" descr="Thor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4585"/>
            <a:ext cx="236855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Thor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4813"/>
            <a:ext cx="27495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12"/>
          <p:cNvSpPr txBox="1">
            <a:spLocks noChangeArrowheads="1"/>
          </p:cNvSpPr>
          <p:nvPr/>
        </p:nvSpPr>
        <p:spPr bwMode="auto">
          <a:xfrm>
            <a:off x="4853040" y="2541288"/>
            <a:ext cx="42909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Hicks, Ermanyuk, Gavrilov &amp; </a:t>
            </a: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Purvis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(JFM </a:t>
            </a:r>
            <a:r>
              <a:rPr lang="en-GB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Linear scale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33056"/>
            <a:ext cx="3528392" cy="271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951820" y="3324263"/>
            <a:ext cx="3168352" cy="410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Loss of axial symmetry at low impact speed</a:t>
            </a:r>
            <a:endParaRPr lang="ru-RU" altLang="ru-RU" sz="1600" b="1" kern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323528" y="584436"/>
            <a:ext cx="796097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Isotermal gas compression 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Mandre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S., Mani, M. &amp; Brenner, M. P. 2009 Precursors to splashing of liquid droplets on 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solid surface // Phys. Rev. Lett. 102 (13), 134502.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Adiabatic gas compression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Mani, M.,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Mandre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S. &amp; Brenner, M. P. 2010 Events before droplet splashing on a solid surface // J. Fluid Mech. 647, 163–185.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719554"/>
            <a:ext cx="2232248" cy="8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1417" y="45814"/>
            <a:ext cx="6120680" cy="345426"/>
          </a:xfrm>
        </p:spPr>
        <p:txBody>
          <a:bodyPr/>
          <a:lstStyle/>
          <a:p>
            <a:pPr eaLnBrk="1" hangingPunct="1"/>
            <a:r>
              <a:rPr lang="en-US" alt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of gass compressibility</a:t>
            </a:r>
            <a:endParaRPr lang="ru-RU" alt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042362" y="3513909"/>
                <a:ext cx="5238806" cy="20621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Parameter of compressibility for adiabatic compression</a:t>
                </a:r>
                <a:r>
                  <a:rPr lang="ru-RU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Mandre, Mani &amp; Brenner PRL 2009) </a:t>
                </a:r>
              </a:p>
              <a:p>
                <a:pPr algn="ctr"/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ompressibility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is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important</m:t>
                    </m:r>
                    <m: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at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ru-RU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&gt;5</m:t>
                    </m:r>
                  </m:oMath>
                </a14:m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Hicks, Ermanyuk, Gavrilov &amp; Purvis (JFM 2012) </a:t>
                </a:r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 parameter varied between </a:t>
                </a:r>
                <a:r>
                  <a:rPr lang="ru-RU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 </a:t>
                </a:r>
                <a:r>
                  <a:rPr 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ru-RU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</a:t>
                </a:r>
                <a:endPara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362" y="3513909"/>
                <a:ext cx="5238806" cy="2062103"/>
              </a:xfrm>
              <a:prstGeom prst="rect">
                <a:avLst/>
              </a:prstGeom>
              <a:blipFill>
                <a:blip r:embed="rId3"/>
                <a:stretch>
                  <a:fillRect t="-885" b="-2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395536" y="212750"/>
            <a:ext cx="8556947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model with full equation of energy conservation in the gas layer taking into account dependence of gas viscosity on temperature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Hicks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P.D. , Purvis R.  2013. “Liquid-solid impacts with compressible gas cushioning”// J. Fluid Mech. 735. 120-149.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467544" y="5517232"/>
            <a:ext cx="86855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Radius of trapped air domain does not depend on air compressibility parameter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 of trapped air domain depends on compressibility parameter and is in a reasonably good agreement with estimates from “adiabatic” gas compression theory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628800"/>
            <a:ext cx="4608512" cy="37201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997" y="464955"/>
            <a:ext cx="6635826" cy="268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443057" y="3196058"/>
            <a:ext cx="84583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Bouwhuis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W., Hendrix M.H.W., van der Meer D., </a:t>
            </a:r>
            <a:r>
              <a:rPr lang="en-US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Snoeijer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J.H. Initial surface deformations during impact on a liquid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//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Fluid Mech. 2015. V. 771. P. 503-519. 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146932" y="-34834"/>
            <a:ext cx="71324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Typical gas speed at impact of a droplet onto a rigid flat surface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Rectangle 4"/>
          <p:cNvSpPr>
            <a:spLocks noChangeArrowheads="1"/>
          </p:cNvSpPr>
          <p:nvPr/>
        </p:nvSpPr>
        <p:spPr bwMode="auto">
          <a:xfrm>
            <a:off x="2723450" y="4881933"/>
            <a:ext cx="360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Josserand and S.T. Thoroddsen (2016) “Drop Impact on a Solid Surface” </a:t>
            </a:r>
            <a:endParaRPr lang="ru-RU" alt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Annual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Rev. Fluid Mech., 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365-391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600" dirty="0"/>
          </a:p>
        </p:txBody>
      </p:sp>
      <p:pic>
        <p:nvPicPr>
          <p:cNvPr id="2560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840450"/>
            <a:ext cx="2088232" cy="77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82585" y="5780618"/>
                <a:ext cx="4048994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as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compression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parameter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varied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between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0.01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(Hicks et al 2012)</a:t>
                </a:r>
              </a:p>
              <a:p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 between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(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 &amp; Thoroddsen 2015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585" y="5780618"/>
                <a:ext cx="4048994" cy="830997"/>
              </a:xfrm>
              <a:prstGeom prst="rect">
                <a:avLst/>
              </a:prstGeom>
              <a:blipFill>
                <a:blip r:embed="rId4"/>
                <a:stretch>
                  <a:fillRect l="-904" t="-2190" b="-8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864" y="4130173"/>
            <a:ext cx="2485909" cy="684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61665"/>
            <a:ext cx="5040560" cy="3382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4213923"/>
            <a:ext cx="8712968" cy="19624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6165304"/>
            <a:ext cx="8059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Visualisation using total internal reflection (TIR)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Jain, Gauthier, van der Meer (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Fluids 2021), Jain, Vega-Martinez, van der Meer (JFM 2021)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3844592"/>
            <a:ext cx="2114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0"/>
            <a:ext cx="6292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trapping at impact of a conus onto a liquid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51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6632"/>
            <a:ext cx="7847196" cy="5383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553497"/>
            <a:ext cx="5078493" cy="130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288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8" y="1052736"/>
            <a:ext cx="3048000" cy="3248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048000" cy="317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4581128"/>
            <a:ext cx="421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Trapped air region collapse with formation of a single central air bubble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blue domain in regime map)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0" y="4581128"/>
            <a:ext cx="4211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Trapped air region collapse with formation of a gas-bubble necklace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 domain in the regime map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54" y="4485005"/>
            <a:ext cx="1728192" cy="7367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8346" y="-11384"/>
            <a:ext cx="624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Time-history of outer and inner radii of the wetted area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824" y="4518415"/>
            <a:ext cx="4481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 radius expansion speed (Wagner speed)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Schmieden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ZAMM 1953)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0112" y="5603185"/>
            <a:ext cx="2403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Karman speed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92513" y="3357838"/>
            <a:ext cx="57369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Outer (inner) radius evolves linearly (exponentially) with time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Brace 13"/>
          <p:cNvSpPr/>
          <p:nvPr/>
        </p:nvSpPr>
        <p:spPr>
          <a:xfrm rot="5400000">
            <a:off x="6547902" y="4999247"/>
            <a:ext cx="308608" cy="720080"/>
          </a:xfrm>
          <a:prstGeom prst="rightBrac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653303"/>
            <a:ext cx="842010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1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700087"/>
            <a:ext cx="755332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2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434451" y="-34628"/>
            <a:ext cx="2294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parameters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9275"/>
            <a:ext cx="30162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95288" y="2420938"/>
            <a:ext cx="84248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tension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of sound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vapor pressure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density, viscosity, speed of sound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of state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liquid (ideal) and gas (Newtonian liquid)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Nody (impactor)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speed, mass, stiffness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rugosity, wettability, porosity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acceleration</a:t>
            </a:r>
            <a:endParaRPr lang="ru-RU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non-dimensional numbers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94" y="4553415"/>
            <a:ext cx="131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551007"/>
            <a:ext cx="1393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5149850"/>
            <a:ext cx="229711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168900"/>
            <a:ext cx="1108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31" y="5857374"/>
            <a:ext cx="693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43" y="6307526"/>
            <a:ext cx="6461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82" y="5836310"/>
            <a:ext cx="2297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4705584" y="4631323"/>
            <a:ext cx="1413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Weber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TextBox 14"/>
          <p:cNvSpPr txBox="1">
            <a:spLocks noChangeArrowheads="1"/>
          </p:cNvSpPr>
          <p:nvPr/>
        </p:nvSpPr>
        <p:spPr bwMode="auto">
          <a:xfrm>
            <a:off x="359301" y="4631323"/>
            <a:ext cx="16401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Reynolds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TextBox 15"/>
          <p:cNvSpPr txBox="1">
            <a:spLocks noChangeArrowheads="1"/>
          </p:cNvSpPr>
          <p:nvPr/>
        </p:nvSpPr>
        <p:spPr bwMode="auto">
          <a:xfrm>
            <a:off x="356326" y="5234647"/>
            <a:ext cx="1750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Ohnesorge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7" name="TextBox 16"/>
          <p:cNvSpPr txBox="1">
            <a:spLocks noChangeArrowheads="1"/>
          </p:cNvSpPr>
          <p:nvPr/>
        </p:nvSpPr>
        <p:spPr bwMode="auto">
          <a:xfrm>
            <a:off x="4697199" y="5250398"/>
            <a:ext cx="1630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8" name="TextBox 17"/>
          <p:cNvSpPr txBox="1">
            <a:spLocks noChangeArrowheads="1"/>
          </p:cNvSpPr>
          <p:nvPr/>
        </p:nvSpPr>
        <p:spPr bwMode="auto">
          <a:xfrm>
            <a:off x="356326" y="5931376"/>
            <a:ext cx="14125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Stokes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9" name="TextBox 18"/>
          <p:cNvSpPr txBox="1">
            <a:spLocks noChangeArrowheads="1"/>
          </p:cNvSpPr>
          <p:nvPr/>
        </p:nvSpPr>
        <p:spPr bwMode="auto">
          <a:xfrm>
            <a:off x="4705584" y="5869473"/>
            <a:ext cx="1426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 ratios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2203035" y="-11983"/>
            <a:ext cx="4612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Scaling laws for sphere and conus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4114800" y="2952750"/>
            <a:ext cx="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53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705" y="1347325"/>
            <a:ext cx="936104" cy="40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Box 12"/>
          <p:cNvSpPr txBox="1">
            <a:spLocks noChangeArrowheads="1"/>
          </p:cNvSpPr>
          <p:nvPr/>
        </p:nvSpPr>
        <p:spPr bwMode="auto">
          <a:xfrm>
            <a:off x="3605713" y="1390754"/>
            <a:ext cx="2283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ontact zone radius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371" name="TextBox 20"/>
          <p:cNvSpPr txBox="1">
            <a:spLocks noChangeArrowheads="1"/>
          </p:cNvSpPr>
          <p:nvPr/>
        </p:nvSpPr>
        <p:spPr bwMode="auto">
          <a:xfrm>
            <a:off x="4949740" y="520374"/>
            <a:ext cx="32181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dded mass of a disk</a:t>
            </a:r>
          </a:p>
        </p:txBody>
      </p:sp>
      <p:pic>
        <p:nvPicPr>
          <p:cNvPr id="15372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902" y="524723"/>
            <a:ext cx="1584176" cy="388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3" name="TextBox 14"/>
          <p:cNvSpPr txBox="1">
            <a:spLocks noChangeArrowheads="1"/>
          </p:cNvSpPr>
          <p:nvPr/>
        </p:nvSpPr>
        <p:spPr bwMode="auto">
          <a:xfrm>
            <a:off x="3671757" y="2818646"/>
            <a:ext cx="18373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ydrostatic pressure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4" name="TextBox 23"/>
          <p:cNvSpPr txBox="1">
            <a:spLocks noChangeArrowheads="1"/>
          </p:cNvSpPr>
          <p:nvPr/>
        </p:nvSpPr>
        <p:spPr bwMode="auto">
          <a:xfrm>
            <a:off x="3836866" y="2015957"/>
            <a:ext cx="1507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nertial pressure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75" name="TextBox 24"/>
          <p:cNvSpPr txBox="1">
            <a:spLocks noChangeArrowheads="1"/>
          </p:cNvSpPr>
          <p:nvPr/>
        </p:nvSpPr>
        <p:spPr bwMode="auto">
          <a:xfrm>
            <a:off x="3264716" y="3339820"/>
            <a:ext cx="28232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instantaneous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Froude number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26846" y="4070427"/>
                <a:ext cx="8640960" cy="604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Pressure scale in a sqeeze flow between disks from the lubrication theory for a thin air layer </a:t>
                </a:r>
              </a:p>
              <a:p>
                <a:pPr algn="ctr"/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 dynamic viscosity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thickness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δ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46" y="4070427"/>
                <a:ext cx="8640960" cy="604781"/>
              </a:xfrm>
              <a:prstGeom prst="rect">
                <a:avLst/>
              </a:prstGeom>
              <a:blipFill>
                <a:blip r:embed="rId4"/>
                <a:stretch>
                  <a:fillRect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12164" y="5005848"/>
                <a:ext cx="2690225" cy="319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𝑙𝑢𝑏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164" y="5005848"/>
                <a:ext cx="2690225" cy="319318"/>
              </a:xfrm>
              <a:prstGeom prst="rect">
                <a:avLst/>
              </a:prstGeom>
              <a:blipFill>
                <a:blip r:embed="rId5"/>
                <a:stretch>
                  <a:fillRect t="-139623" b="-2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603129" y="5142184"/>
                <a:ext cx="18120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</a:t>
                </a:r>
                <a:r>
                  <a:rPr lang="ru-RU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𝑙𝑢𝑏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129" y="5142184"/>
                <a:ext cx="1812035" cy="369332"/>
              </a:xfrm>
              <a:prstGeom prst="rect">
                <a:avLst/>
              </a:prstGeom>
              <a:blipFill>
                <a:blip r:embed="rId6"/>
                <a:stretch>
                  <a:fillRect l="-1684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2124732" y="5589668"/>
            <a:ext cx="483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radius of the trapped air region scales as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73904" y="6061166"/>
                <a:ext cx="2301656" cy="3851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904" y="6061166"/>
                <a:ext cx="2301656" cy="385170"/>
              </a:xfrm>
              <a:prstGeom prst="rect">
                <a:avLst/>
              </a:prstGeom>
              <a:blipFill>
                <a:blip r:embed="rId7"/>
                <a:stretch>
                  <a:fillRect l="-1857" t="-100000" r="-531" b="-179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540457" y="857534"/>
            <a:ext cx="1824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penetration depth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558311" y="4835930"/>
                <a:ext cx="3351317" cy="3295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𝑙𝑢𝑏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unc>
                                        <m:func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 smtClean="0">
                                              <a:latin typeface="Cambria Math" panose="02040503050406030204" pitchFamily="18" charset="0"/>
                                            </a:rPr>
                                            <m:t>tan</m:t>
                                          </m:r>
                                        </m:fName>
                                        <m:e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𝛽</m:t>
                                          </m:r>
                                        </m:e>
                                      </m:func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311" y="4835930"/>
                <a:ext cx="3351317" cy="329577"/>
              </a:xfrm>
              <a:prstGeom prst="rect">
                <a:avLst/>
              </a:prstGeom>
              <a:blipFill>
                <a:blip r:embed="rId8"/>
                <a:stretch>
                  <a:fillRect t="-137037" b="-20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0914" y="6087405"/>
            <a:ext cx="2266950" cy="361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301402" y="1390399"/>
                <a:ext cx="205153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402" y="1390399"/>
                <a:ext cx="2051536" cy="276999"/>
              </a:xfrm>
              <a:prstGeom prst="rect">
                <a:avLst/>
              </a:prstGeom>
              <a:blipFill>
                <a:blip r:embed="rId10"/>
                <a:stretch>
                  <a:fillRect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764122" y="932455"/>
                <a:ext cx="82631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122" y="932455"/>
                <a:ext cx="826316" cy="276999"/>
              </a:xfrm>
              <a:prstGeom prst="rect">
                <a:avLst/>
              </a:prstGeom>
              <a:blipFill>
                <a:blip r:embed="rId11"/>
                <a:stretch>
                  <a:fillRect l="-5882" r="-514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22768" y="2002894"/>
                <a:ext cx="2513445" cy="4743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768" y="2002894"/>
                <a:ext cx="2513445" cy="47436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301402" y="2022300"/>
                <a:ext cx="176073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402" y="2022300"/>
                <a:ext cx="1760738" cy="276999"/>
              </a:xfrm>
              <a:prstGeom prst="rect">
                <a:avLst/>
              </a:prstGeom>
              <a:blipFill>
                <a:blip r:embed="rId13"/>
                <a:stretch>
                  <a:fillRect l="-692" t="-2222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998449" y="2543815"/>
                <a:ext cx="11839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𝑔𝑉𝑡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449" y="2543815"/>
                <a:ext cx="1183978" cy="276999"/>
              </a:xfrm>
              <a:prstGeom prst="rect">
                <a:avLst/>
              </a:prstGeom>
              <a:blipFill>
                <a:blip r:embed="rId14"/>
                <a:stretch>
                  <a:fillRect l="-4124" r="-5670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47513" y="3222430"/>
                <a:ext cx="2532488" cy="6882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𝑔𝐷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5/2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513" y="3222430"/>
                <a:ext cx="2532488" cy="68820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316682" y="3347876"/>
                <a:ext cx="227735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𝐹𝑟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𝑔𝑡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682" y="3347876"/>
                <a:ext cx="2277355" cy="276999"/>
              </a:xfrm>
              <a:prstGeom prst="rect">
                <a:avLst/>
              </a:prstGeom>
              <a:blipFill>
                <a:blip r:embed="rId16"/>
                <a:stretch>
                  <a:fillRect l="-267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644214" y="4547437"/>
                <a:ext cx="11938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func>
                            <m:func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4214" y="4547437"/>
                <a:ext cx="1193852" cy="276999"/>
              </a:xfrm>
              <a:prstGeom prst="rect">
                <a:avLst/>
              </a:prstGeom>
              <a:blipFill>
                <a:blip r:embed="rId17"/>
                <a:stretch>
                  <a:fillRect l="-20918" t="-173333" r="-5612" b="-25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68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5296"/>
            <a:ext cx="6542386" cy="2540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576" y="3090291"/>
            <a:ext cx="834924" cy="3019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000" y="2807510"/>
            <a:ext cx="1893448" cy="3417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22" y="3885085"/>
            <a:ext cx="7071418" cy="16706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403568" y="2533123"/>
            <a:ext cx="302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radius of trapped air region versus impact speed at different values of the deadrise angle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74162" y="2533123"/>
            <a:ext cx="2784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 radius of trapped air region as function of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48264" y="4128468"/>
            <a:ext cx="1008112" cy="9361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9"/>
              <p:cNvSpPr txBox="1"/>
              <p:nvPr/>
            </p:nvSpPr>
            <p:spPr>
              <a:xfrm>
                <a:off x="2904901" y="4588337"/>
                <a:ext cx="587676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:endParaRPr lang="ru-RU" sz="1400" b="1" dirty="0" smtClean="0"/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Two liquids with different surface tensions</a:t>
                </a:r>
                <a:r>
                  <a:rPr lang="ru-RU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istilled water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=73</m:t>
                    </m:r>
                  </m:oMath>
                </a14:m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мН/м</a:t>
                </a:r>
                <a:endParaRPr lang="ru-RU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2.5%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butanol-water solution 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(BWS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ru-RU" sz="16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40</m:t>
                    </m:r>
                  </m:oMath>
                </a14:m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мН/м</a:t>
                </a:r>
                <a:endParaRPr lang="en-US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High-speed video: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 to 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0000 fps</a:t>
                </a:r>
              </a:p>
              <a:p>
                <a:pPr marL="1200150" lvl="2" indent="-285750">
                  <a:buFont typeface="Wingdings" panose="05000000000000000000" pitchFamily="2" charset="2"/>
                  <a:buChar char="§"/>
                </a:pP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resolution</a:t>
                </a:r>
                <a:r>
                  <a:rPr lang="ru-RU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1024 x1024 pixels </a:t>
                </a:r>
              </a:p>
            </p:txBody>
          </p:sp>
        </mc:Choice>
        <mc:Fallback xmlns="">
          <p:sp>
            <p:nvSpPr>
              <p:cNvPr id="6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901" y="4588337"/>
                <a:ext cx="5876760" cy="1785104"/>
              </a:xfrm>
              <a:prstGeom prst="rect">
                <a:avLst/>
              </a:prstGeom>
              <a:blipFill>
                <a:blip r:embed="rId2"/>
                <a:stretch>
                  <a:fillRect b="-3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817121" y="5523806"/>
            <a:ext cx="1973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3" y="1074145"/>
            <a:ext cx="2687430" cy="433456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1675981" y="2697460"/>
            <a:ext cx="715978" cy="116426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871991" y="2960492"/>
            <a:ext cx="1571858" cy="955420"/>
            <a:chOff x="1660557" y="3050006"/>
            <a:chExt cx="1833447" cy="1114421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443349" y="3676650"/>
              <a:ext cx="711784" cy="395288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3214724" y="3120794"/>
              <a:ext cx="0" cy="513805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660557" y="3676650"/>
              <a:ext cx="692118" cy="395288"/>
            </a:xfrm>
            <a:prstGeom prst="straightConnector1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 rot="1832985">
              <a:off x="1733590" y="3895180"/>
              <a:ext cx="630489" cy="269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0000FF"/>
                  </a:solidFill>
                </a:rPr>
                <a:t>465 </a:t>
              </a:r>
              <a:r>
                <a:rPr lang="ru-RU" sz="900" dirty="0" smtClean="0">
                  <a:solidFill>
                    <a:srgbClr val="0000FF"/>
                  </a:solidFill>
                </a:rPr>
                <a:t>мм</a:t>
              </a:r>
              <a:endParaRPr lang="ru-RU" sz="9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9756557">
              <a:off x="2547983" y="3801705"/>
              <a:ext cx="699667" cy="26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00FF"/>
                  </a:solidFill>
                </a:rPr>
                <a:t>470 </a:t>
              </a:r>
              <a:r>
                <a:rPr lang="ru-RU" sz="900" dirty="0" smtClean="0">
                  <a:solidFill>
                    <a:srgbClr val="0000FF"/>
                  </a:solidFill>
                </a:rPr>
                <a:t>мм</a:t>
              </a:r>
              <a:endParaRPr lang="ru-RU" sz="900" dirty="0">
                <a:solidFill>
                  <a:srgbClr val="0000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029689" y="3245074"/>
              <a:ext cx="659384" cy="269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00FF"/>
                  </a:solidFill>
                </a:rPr>
                <a:t>290 </a:t>
              </a:r>
              <a:r>
                <a:rPr lang="ru-RU" sz="900" dirty="0" smtClean="0">
                  <a:solidFill>
                    <a:srgbClr val="0000FF"/>
                  </a:solidFill>
                </a:rPr>
                <a:t>мм</a:t>
              </a:r>
              <a:endParaRPr lang="ru-RU" sz="9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142996" y="2068045"/>
            <a:ext cx="9230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00FF"/>
                </a:solidFill>
              </a:rPr>
              <a:t>двигатель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55696" y="2548018"/>
            <a:ext cx="5769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</a:rPr>
              <a:t>Тело</a:t>
            </a:r>
            <a:endParaRPr lang="ru-RU" sz="1100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18917813">
            <a:off x="399833" y="3931403"/>
            <a:ext cx="7076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0000FF"/>
                </a:solidFill>
              </a:rPr>
              <a:t>Камера</a:t>
            </a:r>
            <a:endParaRPr lang="ru-RU" sz="1100" dirty="0">
              <a:solidFill>
                <a:srgbClr val="0000FF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42986" y="2579818"/>
            <a:ext cx="485172" cy="324989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33097" y="2289736"/>
            <a:ext cx="1038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00FF"/>
                </a:solidFill>
              </a:rPr>
              <a:t>резервуар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04ED0ED-D9F3-4067-B3A7-CC21F5745048}" type="slidenum">
              <a:rPr lang="fr-FR" smtClean="0"/>
              <a:pPr/>
              <a:t>32</a:t>
            </a:fld>
            <a:r>
              <a:rPr lang="fr-FR" smtClean="0"/>
              <a:t>/1</a:t>
            </a:r>
            <a:r>
              <a:rPr lang="ru-RU" smtClean="0"/>
              <a:t>3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14" y="77975"/>
            <a:ext cx="3096344" cy="2647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877" y="908720"/>
            <a:ext cx="2420895" cy="7109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6075" y="2828061"/>
            <a:ext cx="5439050" cy="18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4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548680"/>
            <a:ext cx="6023554" cy="5493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21491" y="0"/>
            <a:ext cx="4907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Regime map for pyramid and conus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541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06077" y="44624"/>
            <a:ext cx="3195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Regime map for wedge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5" y="620688"/>
            <a:ext cx="7056784" cy="597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65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81797"/>
            <a:ext cx="7715250" cy="306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148847"/>
            <a:ext cx="756285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61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691680" y="111115"/>
            <a:ext cx="669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 pyramid impact onto gas-liquid interface</a:t>
            </a:r>
            <a:endParaRPr lang="ru-RU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20634" y="692696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Exotic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3514140"/>
            <a:ext cx="20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necklace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4197466" cy="2068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5" y="1412776"/>
            <a:ext cx="4197467" cy="20689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42955" y="3514140"/>
            <a:ext cx="2751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Bubbles at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 corners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2346" y="6260126"/>
            <a:ext cx="1520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Square donut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9" y="4129665"/>
            <a:ext cx="4197466" cy="206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226239" y="79755"/>
            <a:ext cx="6840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square pyramid onto gas-liquid interface</a:t>
            </a:r>
            <a:endParaRPr lang="ru-RU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1654"/>
            <a:ext cx="4166398" cy="2083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24788" y="2939836"/>
            <a:ext cx="144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Regular case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08" y="3867168"/>
            <a:ext cx="3541071" cy="1919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57374"/>
            <a:ext cx="4235455" cy="20831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991830"/>
            <a:ext cx="4720154" cy="17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3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89" y="1052736"/>
            <a:ext cx="5173794" cy="367240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3707904" y="1052736"/>
            <a:ext cx="360040" cy="360040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320826" y="5059923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Scolan &amp; Korobkin (JFM 2006)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52120" y="5059923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Carrat, Gavrilov, Cherdantsev, 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Shmakova, Ermanyuk </a:t>
            </a:r>
          </a:p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(JFM 2026)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416" y="1067070"/>
            <a:ext cx="3339752" cy="32701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39752" y="5478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“Wagner” contact line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(marked by black arrow)</a:t>
            </a:r>
          </a:p>
        </p:txBody>
      </p:sp>
    </p:spTree>
    <p:extLst>
      <p:ext uri="{BB962C8B-B14F-4D97-AF65-F5344CB8AC3E}">
        <p14:creationId xmlns:p14="http://schemas.microsoft.com/office/powerpoint/2010/main" val="111396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692696"/>
            <a:ext cx="7501086" cy="462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28938"/>
            <a:ext cx="6603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“Wagner” radial speed of contact line expansion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8581" y="5589240"/>
            <a:ext cx="7034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/2 and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Wagner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coefficients for wedge and conus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434451" y="-34628"/>
            <a:ext cx="2294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parameters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549275"/>
            <a:ext cx="30162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395288" y="2420938"/>
            <a:ext cx="842486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Liquid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tension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of sound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saturated vapor pressure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density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viscosity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speed of sound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Equations of state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liquid (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ideal fluid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gas (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Newtonian fluid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Nody (impactor)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speed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mass, stiffness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rugosity, wettability, porosity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Gravity acceleration </a:t>
            </a: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neglected</a:t>
            </a:r>
            <a:endParaRPr lang="ru-RU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non-dimensional numbers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494" y="4553415"/>
            <a:ext cx="1314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4551007"/>
            <a:ext cx="13938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5149850"/>
            <a:ext cx="2297112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650" y="5168900"/>
            <a:ext cx="11080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31" y="5857374"/>
            <a:ext cx="693737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743" y="6307526"/>
            <a:ext cx="64611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82" y="5836310"/>
            <a:ext cx="229711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4705584" y="4631323"/>
            <a:ext cx="1413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Weber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5" name="TextBox 14"/>
          <p:cNvSpPr txBox="1">
            <a:spLocks noChangeArrowheads="1"/>
          </p:cNvSpPr>
          <p:nvPr/>
        </p:nvSpPr>
        <p:spPr bwMode="auto">
          <a:xfrm>
            <a:off x="359301" y="4631323"/>
            <a:ext cx="16401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Reynolds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6" name="TextBox 15"/>
          <p:cNvSpPr txBox="1">
            <a:spLocks noChangeArrowheads="1"/>
          </p:cNvSpPr>
          <p:nvPr/>
        </p:nvSpPr>
        <p:spPr bwMode="auto">
          <a:xfrm>
            <a:off x="356326" y="5234647"/>
            <a:ext cx="17502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Ohnesorge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7" name="TextBox 16"/>
          <p:cNvSpPr txBox="1">
            <a:spLocks noChangeArrowheads="1"/>
          </p:cNvSpPr>
          <p:nvPr/>
        </p:nvSpPr>
        <p:spPr bwMode="auto">
          <a:xfrm>
            <a:off x="4697199" y="5250398"/>
            <a:ext cx="16305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Capillary number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8" name="TextBox 17"/>
          <p:cNvSpPr txBox="1">
            <a:spLocks noChangeArrowheads="1"/>
          </p:cNvSpPr>
          <p:nvPr/>
        </p:nvSpPr>
        <p:spPr bwMode="auto">
          <a:xfrm>
            <a:off x="356326" y="5931376"/>
            <a:ext cx="14125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Stokes number</a:t>
            </a:r>
            <a:endParaRPr lang="en-US" altLang="en-US" sz="1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9" name="TextBox 18"/>
          <p:cNvSpPr txBox="1">
            <a:spLocks noChangeArrowheads="1"/>
          </p:cNvSpPr>
          <p:nvPr/>
        </p:nvSpPr>
        <p:spPr bwMode="auto">
          <a:xfrm>
            <a:off x="4705584" y="5869473"/>
            <a:ext cx="14269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Density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viscosity ratios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1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7995118" cy="4353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1043608" y="0"/>
            <a:ext cx="784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Universal scaling law </a:t>
            </a: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initial size of trapped air film 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wedge, pyramid and conus)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7838073" cy="379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575557" y="54387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Scaling parameter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0501" y="1898033"/>
            <a:ext cx="3752111" cy="6772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67544" y="1901249"/>
                <a:ext cx="3672408" cy="5992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1/3</m:t>
                          </m:r>
                        </m:sup>
                      </m:sSup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2/3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901249"/>
                <a:ext cx="3672408" cy="59920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691680" y="1408253"/>
            <a:ext cx="906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0674" y="1374258"/>
            <a:ext cx="2691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edge, conus, pyramid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557" y="272453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ow sensitivity to variation of input parameters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0501" y="2711361"/>
            <a:ext cx="360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igh sensitivity to variation of input parameters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6884" y="3600320"/>
            <a:ext cx="7067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Combination of two scaling laws allows to control the air trapping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pherical surface with micro-structure (grooves, pyramides)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yramid (wedge) with rounded vertex (edge)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5157192"/>
            <a:ext cx="8856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Carrat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J.-B.,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Gavrilov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Cherdantsev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ShmakovaN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entrapment at impact of a conus onto a liquid  // J. Fluid Mech.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2023. 966, R1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Carrat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J.-B., Gavrilov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Cherdantsev A., ShmakovaN., Ermanyuk E.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entrapment at impact of a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wedge, pyramide and conus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onto a liquid  // J. Fluid Mech.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5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91880" y="577074"/>
            <a:ext cx="1911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Publications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88569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Carrat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J.-B., Gavrilov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 Cherdantsev A., ShmakovaN., Ermanyuk E.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 entrapment at impact of a wedge, pyramide and conus onto a liquid  // J. Fluid Mech.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2026.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Carrat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J.-B.,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Gavrilov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Cherdantsev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ShmakovaN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entrapment at impact of a conus onto a liquid  // J. Fluid Mech.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Cherdantsev A.V., Gavrilov N.V., Ermanyuk E.V.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Study of initial stage of entry of a solid sphere into shallow liquid with Synthetic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Schlieren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technique // Experimental Thermal and Fluid Science.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V. 125. 110375.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Hicks P. D.,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E. V.,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Gavrilov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N. V., Purvis R.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trapping at impact of a rigid sphere onto a liquid // J. Fluid Mech.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V. 695. P. 310–320.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Ерманюк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Е.В., Гаврилов Н.В.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Экспериментальное исследование падения дисков на мелкую воду // ПМТФ.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Т. 52, № 6. С. 50-57.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E.V.,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Ohkusu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M.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Impact of a disk on shallow water // J. Fluids Structures.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V. 20. No. 3. P. 345–357.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378" y="156070"/>
            <a:ext cx="4291104" cy="2115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57843"/>
            <a:ext cx="4291104" cy="21150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17" y="4357843"/>
            <a:ext cx="4236618" cy="2088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6070"/>
            <a:ext cx="4230176" cy="2115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91680" y="3008414"/>
            <a:ext cx="6092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your attention!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33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3563888" y="692696"/>
            <a:ext cx="18782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Key reviews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683568" y="1700808"/>
            <a:ext cx="792088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Korobkin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V. V.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Pukhnachev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(1988)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“Initial stage of water impact,”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159–186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L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Yarin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(2006)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“Drop impact dynamics: Splashing, Spreading, Receding, Bouncing…”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159-192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Thoroddsen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Etoh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K.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Takehara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(2008)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“High-Speed Imaging of Drops and Bubbles”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257-285.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Josserand and S</a:t>
            </a: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Thoroddsen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(2016)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“Drop Impact on a Solid Surface”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365-391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van der Meer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(2017)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“Impact on Granular Beds”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463-484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Lohse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(2022) 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“Fundamental 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Fluid Dynamics Challenges in Inkjet 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Printing” </a:t>
            </a:r>
            <a:r>
              <a: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Rev. Fluid Mech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en-US" alt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349-382</a:t>
            </a: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2232007" y="41572"/>
            <a:ext cx="47772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scale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⁓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O(1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)÷O(10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7" name="TextBox 5"/>
          <p:cNvSpPr txBox="1">
            <a:spLocks noChangeArrowheads="1"/>
          </p:cNvSpPr>
          <p:nvPr/>
        </p:nvSpPr>
        <p:spPr bwMode="auto">
          <a:xfrm>
            <a:off x="323528" y="574675"/>
            <a:ext cx="46196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hip slamming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itching of airplanes and helicopters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iquid sloshing in oil and LNG carriers...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of interest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hydrodynamic loading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stress and deformation in structures</a:t>
            </a:r>
            <a:endParaRPr lang="ru-RU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657225"/>
            <a:ext cx="356711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554163"/>
            <a:ext cx="10175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562100"/>
            <a:ext cx="23701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1976700" y="3209904"/>
            <a:ext cx="59796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Length scale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⁓ O(</a:t>
            </a:r>
            <a:r>
              <a:rPr lang="ru-RU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mm)÷O(1</a:t>
            </a:r>
            <a:r>
              <a:rPr lang="ru-RU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mm)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22974" y="3790708"/>
            <a:ext cx="472017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printers (inks, melted alloys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aerosol coating, icing of airplanes, helicopters, ships, wind turbines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.....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orensic analysis</a:t>
            </a:r>
            <a:r>
              <a:rPr lang="ru-RU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Points of interest</a:t>
            </a:r>
            <a:r>
              <a:rPr lang="ru-RU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new physical mechanisms, optimisation of technology ... </a:t>
            </a:r>
            <a:endParaRPr lang="ru-RU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icing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7" y="3863732"/>
            <a:ext cx="1437813" cy="115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788" y="3857382"/>
            <a:ext cx="1732852" cy="11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193868"/>
            <a:ext cx="1345757" cy="150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937" y="5252795"/>
            <a:ext cx="1437813" cy="143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07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2619123" y="44316"/>
            <a:ext cx="37946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a flat-nosed body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765175"/>
            <a:ext cx="36052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81" y="882402"/>
            <a:ext cx="1150937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Box 2"/>
          <p:cNvSpPr txBox="1">
            <a:spLocks noChangeArrowheads="1"/>
          </p:cNvSpPr>
          <p:nvPr/>
        </p:nvSpPr>
        <p:spPr bwMode="auto">
          <a:xfrm>
            <a:off x="231961" y="2552337"/>
            <a:ext cx="8568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“…the </a:t>
            </a:r>
            <a:r>
              <a:rPr lang="en-US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produced by the impact of a flat-nosed body is identical only instantaneously with that (in one half of) the flow field of a flat plate moving through an infinite fluid</a:t>
            </a:r>
            <a:r>
              <a:rPr lang="en-US" alt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Batchelor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G.K.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(1967) Introduction to Fluid Mechanics</a:t>
            </a:r>
            <a:r>
              <a:rPr lang="ru-RU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Cambridge University Press</a:t>
            </a:r>
          </a:p>
        </p:txBody>
      </p:sp>
      <p:pic>
        <p:nvPicPr>
          <p:cNvPr id="6150" name="Picture 8" descr="cush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789363"/>
            <a:ext cx="4064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5"/>
          <p:cNvSpPr txBox="1">
            <a:spLocks noChangeArrowheads="1"/>
          </p:cNvSpPr>
          <p:nvPr/>
        </p:nvSpPr>
        <p:spPr bwMode="auto">
          <a:xfrm>
            <a:off x="6804025" y="4005263"/>
            <a:ext cx="15605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Fugita (1954),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Chuang (1966),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Verhagen (1967)</a:t>
            </a:r>
            <a:endParaRPr lang="ru-RU" alt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2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16338"/>
            <a:ext cx="1066800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/>
              <p:cNvSpPr txBox="1">
                <a:spLocks noChangeArrowheads="1"/>
              </p:cNvSpPr>
              <p:nvPr/>
            </p:nvSpPr>
            <p:spPr bwMode="auto">
              <a:xfrm>
                <a:off x="107504" y="5458299"/>
                <a:ext cx="900100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absense of air the body impact at free surface of liquid would produce the water hammer pressure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𝜌</m:t>
                        </m:r>
                      </m:e>
                      <m: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sSub>
                      <m:sSubPr>
                        <m:ctrlPr>
                          <a:rPr lang="en-US" altLang="en-US" sz="1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b>
                        <m:r>
                          <a:rPr lang="en-US" altLang="en-US" sz="1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𝑙</m:t>
                        </m:r>
                      </m:sub>
                    </m:sSub>
                    <m:r>
                      <a:rPr lang="en-US" altLang="en-US" sz="16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𝑉</m:t>
                    </m:r>
                  </m:oMath>
                </a14:m>
                <a:r>
                  <a:rPr lang="en-US" altLang="en-US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This pressure has been never observed in experiments. Air density and viscosity cannot be neglected.</a:t>
                </a:r>
                <a:endParaRPr lang="en-US" altLang="en-US" sz="1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Birkhoff </a:t>
                </a:r>
                <a:r>
                  <a:rPr lang="en-US" alt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altLang="en-US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1960) Hydrodynamics: a Study in Logic, Facts and Similityde. Princetone University Press. </a:t>
                </a:r>
                <a:endParaRPr lang="en-US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504" y="5458299"/>
                <a:ext cx="9001000" cy="830997"/>
              </a:xfrm>
              <a:prstGeom prst="rect">
                <a:avLst/>
              </a:prstGeom>
              <a:blipFill>
                <a:blip r:embed="rId6"/>
                <a:stretch>
                  <a:fillRect l="-407" t="-2190" r="-339" b="-802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982" y="3933396"/>
            <a:ext cx="3285423" cy="12241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79" y="3379264"/>
            <a:ext cx="1656184" cy="24678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187" y="3379264"/>
            <a:ext cx="1554413" cy="24037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369141" y="5262366"/>
            <a:ext cx="2767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Ermanyuk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Ohkusu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(J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Fluids and Structures 2005)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267744" y="436510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0800000">
            <a:off x="6588224" y="429309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02219" y="2805383"/>
            <a:ext cx="2417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Yakimov (Fluid Dyn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30614" y="2809141"/>
            <a:ext cx="2177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artial vacuum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(13% )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50478" y="2794489"/>
            <a:ext cx="3514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ormal atmosphere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7505" y="5941081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cushion trapped under the lower disk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04247" y="5885983"/>
            <a:ext cx="2088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air cushion under the lower disk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917" y="260649"/>
            <a:ext cx="4100569" cy="245268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798" y="260648"/>
            <a:ext cx="4136251" cy="2439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ChangeArrowheads="1"/>
          </p:cNvSpPr>
          <p:nvPr/>
        </p:nvSpPr>
        <p:spPr bwMode="auto">
          <a:xfrm>
            <a:off x="458788" y="44450"/>
            <a:ext cx="82296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Hydrodynamic loading</a:t>
            </a:r>
            <a:endParaRPr lang="ru-RU" alt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1582737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179513" y="1144588"/>
            <a:ext cx="1864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added mass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627188"/>
            <a:ext cx="18049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76239" y="2246313"/>
            <a:ext cx="43397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submergence of lower point of the body below undisturbed free surface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5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65034"/>
            <a:ext cx="103822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9"/>
          <p:cNvSpPr txBox="1">
            <a:spLocks noChangeArrowheads="1"/>
          </p:cNvSpPr>
          <p:nvPr/>
        </p:nvSpPr>
        <p:spPr bwMode="auto">
          <a:xfrm>
            <a:off x="366671" y="4043670"/>
            <a:ext cx="39751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Two generic cases</a:t>
            </a:r>
            <a:r>
              <a:rPr lang="ru-RU" alt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ru-RU" alt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 constant speed impact</a:t>
            </a:r>
          </a:p>
          <a:p>
            <a:pPr marL="342900" indent="-342900">
              <a:spcBef>
                <a:spcPct val="0"/>
              </a:spcBef>
              <a:buFontTx/>
              <a:buAutoNum type="arabicParenR"/>
            </a:pP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 jump of a flat-nosed body at impact onto free surface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7" name="TextBox 1"/>
          <p:cNvSpPr txBox="1">
            <a:spLocks noChangeArrowheads="1"/>
          </p:cNvSpPr>
          <p:nvPr/>
        </p:nvSpPr>
        <p:spPr bwMode="auto">
          <a:xfrm>
            <a:off x="1911350" y="765175"/>
            <a:ext cx="18582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ydrodynamics load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8" name="Picture 6" descr="fig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765175"/>
            <a:ext cx="29464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TextBox 2"/>
          <p:cNvSpPr txBox="1">
            <a:spLocks noChangeArrowheads="1"/>
          </p:cNvSpPr>
          <p:nvPr/>
        </p:nvSpPr>
        <p:spPr bwMode="auto">
          <a:xfrm>
            <a:off x="5421313" y="3960813"/>
            <a:ext cx="2114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0" name="Text Box 6"/>
          <p:cNvSpPr txBox="1">
            <a:spLocks noChangeArrowheads="1"/>
          </p:cNvSpPr>
          <p:nvPr/>
        </p:nvSpPr>
        <p:spPr bwMode="auto">
          <a:xfrm>
            <a:off x="6300788" y="4360863"/>
            <a:ext cx="266382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isc diameter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18cm,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adius of bottom curvature: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 cm     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concave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130 cm     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convex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R=   </a:t>
            </a:r>
            <a:r>
              <a:rPr lang="en-US" alt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∞</a:t>
            </a:r>
            <a:r>
              <a:rPr lang="en-US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flat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1" name="Text Box 7"/>
          <p:cNvSpPr txBox="1">
            <a:spLocks noChangeArrowheads="1"/>
          </p:cNvSpPr>
          <p:nvPr/>
        </p:nvSpPr>
        <p:spPr bwMode="auto">
          <a:xfrm>
            <a:off x="4716923" y="6091423"/>
            <a:ext cx="47153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High-speed camera: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Xtra HG-100K 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 rate: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to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5000 </a:t>
            </a:r>
            <a:r>
              <a:rPr lang="en-US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fps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82" name="Picture 11" descr="disk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508500"/>
            <a:ext cx="1389062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45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4495</TotalTime>
  <Words>2498</Words>
  <Application>Microsoft Office PowerPoint</Application>
  <PresentationFormat>On-screen Show (4:3)</PresentationFormat>
  <Paragraphs>318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Arial</vt:lpstr>
      <vt:lpstr>Calibri</vt:lpstr>
      <vt:lpstr>Cambria Math</vt:lpstr>
      <vt:lpstr>Times New Roman</vt:lpstr>
      <vt:lpstr>Wingdings</vt:lpstr>
      <vt:lpstr>Оформление по умолчанию</vt:lpstr>
      <vt:lpstr>Solid body impact onto a gas-liquid interface</vt:lpstr>
      <vt:lpstr>Solid body impact onto a gas-liquid interface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Impact speed versus time</vt:lpstr>
      <vt:lpstr>Added muss as function of non-dimensional 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Air trapping at impact of a sphere  onto a gas-liquid interface</vt:lpstr>
      <vt:lpstr>PowerPoint Presentation</vt:lpstr>
      <vt:lpstr>PowerPoint Presentation</vt:lpstr>
      <vt:lpstr>Radius of trapped air domain at impact of a droplet onto a liquid</vt:lpstr>
      <vt:lpstr>Influence of gass compressibility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IGiL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a circular disk with flat, concave and convex bottom on shallow water</dc:title>
  <dc:creator>Ermanyuk</dc:creator>
  <cp:lastModifiedBy>Ermanyuk</cp:lastModifiedBy>
  <cp:revision>453</cp:revision>
  <dcterms:created xsi:type="dcterms:W3CDTF">2009-04-19T12:24:44Z</dcterms:created>
  <dcterms:modified xsi:type="dcterms:W3CDTF">2026-03-02T04:10:09Z</dcterms:modified>
</cp:coreProperties>
</file>