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88" r:id="rId3"/>
    <p:sldId id="289" r:id="rId4"/>
    <p:sldId id="290" r:id="rId5"/>
    <p:sldId id="291" r:id="rId6"/>
    <p:sldId id="292" r:id="rId7"/>
    <p:sldId id="294" r:id="rId8"/>
    <p:sldId id="258" r:id="rId9"/>
    <p:sldId id="260" r:id="rId10"/>
    <p:sldId id="261" r:id="rId11"/>
    <p:sldId id="262" r:id="rId12"/>
    <p:sldId id="280" r:id="rId13"/>
    <p:sldId id="281" r:id="rId14"/>
    <p:sldId id="285" r:id="rId15"/>
    <p:sldId id="264" r:id="rId16"/>
    <p:sldId id="263" r:id="rId17"/>
    <p:sldId id="295" r:id="rId18"/>
    <p:sldId id="267" r:id="rId19"/>
    <p:sldId id="268" r:id="rId20"/>
    <p:sldId id="273" r:id="rId21"/>
    <p:sldId id="269" r:id="rId22"/>
    <p:sldId id="270" r:id="rId23"/>
    <p:sldId id="271" r:id="rId24"/>
    <p:sldId id="272" r:id="rId25"/>
    <p:sldId id="274" r:id="rId26"/>
    <p:sldId id="275" r:id="rId27"/>
    <p:sldId id="276" r:id="rId28"/>
    <p:sldId id="277" r:id="rId29"/>
    <p:sldId id="278" r:id="rId30"/>
    <p:sldId id="283" r:id="rId31"/>
    <p:sldId id="286" r:id="rId32"/>
    <p:sldId id="282" r:id="rId33"/>
    <p:sldId id="298" r:id="rId34"/>
    <p:sldId id="299" r:id="rId35"/>
    <p:sldId id="284" r:id="rId36"/>
  </p:sldIdLst>
  <p:sldSz cx="9144000" cy="6858000" type="screen4x3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85" autoAdjust="0"/>
    <p:restoredTop sz="86387" autoAdjust="0"/>
  </p:normalViewPr>
  <p:slideViewPr>
    <p:cSldViewPr>
      <p:cViewPr varScale="1">
        <p:scale>
          <a:sx n="67" d="100"/>
          <a:sy n="67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riedman.ACAD\Local%20Settings\Temp\Omega_Cl_vs_ERD-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191085569036393"/>
          <c:y val="3.109335949576246E-2"/>
          <c:w val="0.65310499503886554"/>
          <c:h val="0.86388182569686478"/>
        </c:manualLayout>
      </c:layout>
      <c:scatterChart>
        <c:scatterStyle val="smoothMarker"/>
        <c:varyColors val="0"/>
        <c:ser>
          <c:idx val="0"/>
          <c:order val="0"/>
          <c:tx>
            <c:v>Clasical</c:v>
          </c:tx>
          <c:marker>
            <c:symbol val="none"/>
          </c:marker>
          <c:xVal>
            <c:numRef>
              <c:f>Sheet1!$E$8:$E$58</c:f>
              <c:numCache>
                <c:formatCode>General</c:formatCode>
                <c:ptCount val="51"/>
                <c:pt idx="0">
                  <c:v>0</c:v>
                </c:pt>
                <c:pt idx="1">
                  <c:v>100000000000000</c:v>
                </c:pt>
                <c:pt idx="2">
                  <c:v>200000000000000</c:v>
                </c:pt>
                <c:pt idx="3">
                  <c:v>300000000000000</c:v>
                </c:pt>
                <c:pt idx="4">
                  <c:v>400000000000000</c:v>
                </c:pt>
                <c:pt idx="5">
                  <c:v>500000000000000</c:v>
                </c:pt>
                <c:pt idx="6">
                  <c:v>600000000000000</c:v>
                </c:pt>
                <c:pt idx="7">
                  <c:v>700000000000000</c:v>
                </c:pt>
                <c:pt idx="8">
                  <c:v>800000000000000</c:v>
                </c:pt>
                <c:pt idx="9">
                  <c:v>900000000000000</c:v>
                </c:pt>
                <c:pt idx="10">
                  <c:v>1000000000000000</c:v>
                </c:pt>
                <c:pt idx="11">
                  <c:v>1100000000000000</c:v>
                </c:pt>
                <c:pt idx="12">
                  <c:v>1200000000000000</c:v>
                </c:pt>
                <c:pt idx="13">
                  <c:v>1300000000000000</c:v>
                </c:pt>
                <c:pt idx="14">
                  <c:v>1400000000000000</c:v>
                </c:pt>
                <c:pt idx="15">
                  <c:v>1500000000000000</c:v>
                </c:pt>
                <c:pt idx="16">
                  <c:v>1600000000000000</c:v>
                </c:pt>
                <c:pt idx="17">
                  <c:v>1700000000000000</c:v>
                </c:pt>
                <c:pt idx="18">
                  <c:v>1800000000000000</c:v>
                </c:pt>
                <c:pt idx="19">
                  <c:v>1900000000000000</c:v>
                </c:pt>
                <c:pt idx="20">
                  <c:v>2000000000000000</c:v>
                </c:pt>
                <c:pt idx="21">
                  <c:v>2100000000000000</c:v>
                </c:pt>
                <c:pt idx="22">
                  <c:v>2200000000000000</c:v>
                </c:pt>
                <c:pt idx="23">
                  <c:v>2300000000000000</c:v>
                </c:pt>
                <c:pt idx="24">
                  <c:v>2400000000000000</c:v>
                </c:pt>
                <c:pt idx="25">
                  <c:v>2500000000000000</c:v>
                </c:pt>
                <c:pt idx="26">
                  <c:v>2600000000000000</c:v>
                </c:pt>
                <c:pt idx="27">
                  <c:v>2700000000000000</c:v>
                </c:pt>
                <c:pt idx="28">
                  <c:v>2800000000000000</c:v>
                </c:pt>
                <c:pt idx="29">
                  <c:v>2900000000000000</c:v>
                </c:pt>
                <c:pt idx="30">
                  <c:v>3000000000000000</c:v>
                </c:pt>
                <c:pt idx="31">
                  <c:v>3100000000000000</c:v>
                </c:pt>
                <c:pt idx="32">
                  <c:v>3200000000000000</c:v>
                </c:pt>
                <c:pt idx="33">
                  <c:v>3300000000000000</c:v>
                </c:pt>
                <c:pt idx="34">
                  <c:v>3400000000000000</c:v>
                </c:pt>
                <c:pt idx="35">
                  <c:v>3500000000000000</c:v>
                </c:pt>
                <c:pt idx="36">
                  <c:v>3600000000000000</c:v>
                </c:pt>
                <c:pt idx="37">
                  <c:v>3700000000000000</c:v>
                </c:pt>
                <c:pt idx="38">
                  <c:v>3800000000000000</c:v>
                </c:pt>
                <c:pt idx="39">
                  <c:v>3900000000000000</c:v>
                </c:pt>
                <c:pt idx="40">
                  <c:v>4000000000000000</c:v>
                </c:pt>
                <c:pt idx="41">
                  <c:v>4100000000000000</c:v>
                </c:pt>
                <c:pt idx="42">
                  <c:v>4200000000000000</c:v>
                </c:pt>
                <c:pt idx="43">
                  <c:v>4300000000000000</c:v>
                </c:pt>
                <c:pt idx="44">
                  <c:v>4400000000000000</c:v>
                </c:pt>
                <c:pt idx="45">
                  <c:v>4500000000000000</c:v>
                </c:pt>
                <c:pt idx="46">
                  <c:v>4600000000000000</c:v>
                </c:pt>
                <c:pt idx="47">
                  <c:v>4700000000000000</c:v>
                </c:pt>
                <c:pt idx="48">
                  <c:v>4800000000000000</c:v>
                </c:pt>
                <c:pt idx="49">
                  <c:v>4900000000000000</c:v>
                </c:pt>
                <c:pt idx="50">
                  <c:v>5000000000000000</c:v>
                </c:pt>
              </c:numCache>
            </c:numRef>
          </c:xVal>
          <c:yVal>
            <c:numRef>
              <c:f>Sheet1!$J$8:$J$58</c:f>
              <c:numCache>
                <c:formatCode>General</c:formatCode>
                <c:ptCount val="51"/>
                <c:pt idx="0">
                  <c:v>0</c:v>
                </c:pt>
                <c:pt idx="1">
                  <c:v>99999999999999.984</c:v>
                </c:pt>
                <c:pt idx="2">
                  <c:v>199999999999999.97</c:v>
                </c:pt>
                <c:pt idx="3">
                  <c:v>300000000000000</c:v>
                </c:pt>
                <c:pt idx="4">
                  <c:v>399999999999999.94</c:v>
                </c:pt>
                <c:pt idx="5">
                  <c:v>500000000000000</c:v>
                </c:pt>
                <c:pt idx="6">
                  <c:v>600000000000000</c:v>
                </c:pt>
                <c:pt idx="7">
                  <c:v>700000000000000</c:v>
                </c:pt>
                <c:pt idx="8">
                  <c:v>799999999999999.87</c:v>
                </c:pt>
                <c:pt idx="9">
                  <c:v>900000000000000</c:v>
                </c:pt>
                <c:pt idx="10">
                  <c:v>1000000000000000</c:v>
                </c:pt>
                <c:pt idx="11">
                  <c:v>1100000000000000</c:v>
                </c:pt>
                <c:pt idx="12">
                  <c:v>1200000000000000</c:v>
                </c:pt>
                <c:pt idx="13">
                  <c:v>1300000000000000</c:v>
                </c:pt>
                <c:pt idx="14">
                  <c:v>1400000000000000</c:v>
                </c:pt>
                <c:pt idx="15">
                  <c:v>1500000000000000</c:v>
                </c:pt>
                <c:pt idx="16">
                  <c:v>1599999999999999.7</c:v>
                </c:pt>
                <c:pt idx="17">
                  <c:v>1700000000000000</c:v>
                </c:pt>
                <c:pt idx="18">
                  <c:v>1800000000000000</c:v>
                </c:pt>
                <c:pt idx="19">
                  <c:v>1900000000000000</c:v>
                </c:pt>
                <c:pt idx="20">
                  <c:v>2000000000000000</c:v>
                </c:pt>
                <c:pt idx="21">
                  <c:v>2099999999999999.7</c:v>
                </c:pt>
                <c:pt idx="22">
                  <c:v>2200000000000000</c:v>
                </c:pt>
                <c:pt idx="23">
                  <c:v>2300000000000000</c:v>
                </c:pt>
                <c:pt idx="24">
                  <c:v>2400000000000000</c:v>
                </c:pt>
                <c:pt idx="25">
                  <c:v>2500000000000000</c:v>
                </c:pt>
                <c:pt idx="26">
                  <c:v>2600000000000000</c:v>
                </c:pt>
                <c:pt idx="27">
                  <c:v>2700000000000000</c:v>
                </c:pt>
                <c:pt idx="28">
                  <c:v>2800000000000000</c:v>
                </c:pt>
                <c:pt idx="29">
                  <c:v>2900000000000000</c:v>
                </c:pt>
                <c:pt idx="30">
                  <c:v>3000000000000000</c:v>
                </c:pt>
                <c:pt idx="31">
                  <c:v>3100000000000000</c:v>
                </c:pt>
                <c:pt idx="32">
                  <c:v>3199999999999999.5</c:v>
                </c:pt>
                <c:pt idx="33">
                  <c:v>3300000000000000</c:v>
                </c:pt>
                <c:pt idx="34">
                  <c:v>3400000000000000</c:v>
                </c:pt>
                <c:pt idx="35">
                  <c:v>3499999999999999.5</c:v>
                </c:pt>
                <c:pt idx="36">
                  <c:v>3600000000000000</c:v>
                </c:pt>
                <c:pt idx="37">
                  <c:v>3700000000000000</c:v>
                </c:pt>
                <c:pt idx="38">
                  <c:v>3800000000000000</c:v>
                </c:pt>
                <c:pt idx="39">
                  <c:v>3900000000000000</c:v>
                </c:pt>
                <c:pt idx="40">
                  <c:v>4000000000000000</c:v>
                </c:pt>
                <c:pt idx="41">
                  <c:v>4100000000000000</c:v>
                </c:pt>
                <c:pt idx="42">
                  <c:v>4199999999999999.5</c:v>
                </c:pt>
                <c:pt idx="43">
                  <c:v>4300000000000000</c:v>
                </c:pt>
                <c:pt idx="44">
                  <c:v>4400000000000000</c:v>
                </c:pt>
                <c:pt idx="45">
                  <c:v>4500000000000000</c:v>
                </c:pt>
                <c:pt idx="46">
                  <c:v>4600000000000000</c:v>
                </c:pt>
                <c:pt idx="47">
                  <c:v>4700000000000000</c:v>
                </c:pt>
                <c:pt idx="48">
                  <c:v>4800000000000000</c:v>
                </c:pt>
                <c:pt idx="49">
                  <c:v>4900000000000000</c:v>
                </c:pt>
                <c:pt idx="50">
                  <c:v>5000000000000000</c:v>
                </c:pt>
              </c:numCache>
            </c:numRef>
          </c:yVal>
          <c:smooth val="1"/>
        </c:ser>
        <c:ser>
          <c:idx val="1"/>
          <c:order val="1"/>
          <c:tx>
            <c:v>ERD</c:v>
          </c:tx>
          <c:marker>
            <c:symbol val="none"/>
          </c:marker>
          <c:xVal>
            <c:numRef>
              <c:f>Sheet1!$E$8:$E$58</c:f>
              <c:numCache>
                <c:formatCode>General</c:formatCode>
                <c:ptCount val="51"/>
                <c:pt idx="0">
                  <c:v>0</c:v>
                </c:pt>
                <c:pt idx="1">
                  <c:v>100000000000000</c:v>
                </c:pt>
                <c:pt idx="2">
                  <c:v>200000000000000</c:v>
                </c:pt>
                <c:pt idx="3">
                  <c:v>300000000000000</c:v>
                </c:pt>
                <c:pt idx="4">
                  <c:v>400000000000000</c:v>
                </c:pt>
                <c:pt idx="5">
                  <c:v>500000000000000</c:v>
                </c:pt>
                <c:pt idx="6">
                  <c:v>600000000000000</c:v>
                </c:pt>
                <c:pt idx="7">
                  <c:v>700000000000000</c:v>
                </c:pt>
                <c:pt idx="8">
                  <c:v>800000000000000</c:v>
                </c:pt>
                <c:pt idx="9">
                  <c:v>900000000000000</c:v>
                </c:pt>
                <c:pt idx="10">
                  <c:v>1000000000000000</c:v>
                </c:pt>
                <c:pt idx="11">
                  <c:v>1100000000000000</c:v>
                </c:pt>
                <c:pt idx="12">
                  <c:v>1200000000000000</c:v>
                </c:pt>
                <c:pt idx="13">
                  <c:v>1300000000000000</c:v>
                </c:pt>
                <c:pt idx="14">
                  <c:v>1400000000000000</c:v>
                </c:pt>
                <c:pt idx="15">
                  <c:v>1500000000000000</c:v>
                </c:pt>
                <c:pt idx="16">
                  <c:v>1600000000000000</c:v>
                </c:pt>
                <c:pt idx="17">
                  <c:v>1700000000000000</c:v>
                </c:pt>
                <c:pt idx="18">
                  <c:v>1800000000000000</c:v>
                </c:pt>
                <c:pt idx="19">
                  <c:v>1900000000000000</c:v>
                </c:pt>
                <c:pt idx="20">
                  <c:v>2000000000000000</c:v>
                </c:pt>
                <c:pt idx="21">
                  <c:v>2100000000000000</c:v>
                </c:pt>
                <c:pt idx="22">
                  <c:v>2200000000000000</c:v>
                </c:pt>
                <c:pt idx="23">
                  <c:v>2300000000000000</c:v>
                </c:pt>
                <c:pt idx="24">
                  <c:v>2400000000000000</c:v>
                </c:pt>
                <c:pt idx="25">
                  <c:v>2500000000000000</c:v>
                </c:pt>
                <c:pt idx="26">
                  <c:v>2600000000000000</c:v>
                </c:pt>
                <c:pt idx="27">
                  <c:v>2700000000000000</c:v>
                </c:pt>
                <c:pt idx="28">
                  <c:v>2800000000000000</c:v>
                </c:pt>
                <c:pt idx="29">
                  <c:v>2900000000000000</c:v>
                </c:pt>
                <c:pt idx="30">
                  <c:v>3000000000000000</c:v>
                </c:pt>
                <c:pt idx="31">
                  <c:v>3100000000000000</c:v>
                </c:pt>
                <c:pt idx="32">
                  <c:v>3200000000000000</c:v>
                </c:pt>
                <c:pt idx="33">
                  <c:v>3300000000000000</c:v>
                </c:pt>
                <c:pt idx="34">
                  <c:v>3400000000000000</c:v>
                </c:pt>
                <c:pt idx="35">
                  <c:v>3500000000000000</c:v>
                </c:pt>
                <c:pt idx="36">
                  <c:v>3600000000000000</c:v>
                </c:pt>
                <c:pt idx="37">
                  <c:v>3700000000000000</c:v>
                </c:pt>
                <c:pt idx="38">
                  <c:v>3800000000000000</c:v>
                </c:pt>
                <c:pt idx="39">
                  <c:v>3900000000000000</c:v>
                </c:pt>
                <c:pt idx="40">
                  <c:v>4000000000000000</c:v>
                </c:pt>
                <c:pt idx="41">
                  <c:v>4100000000000000</c:v>
                </c:pt>
                <c:pt idx="42">
                  <c:v>4200000000000000</c:v>
                </c:pt>
                <c:pt idx="43">
                  <c:v>4300000000000000</c:v>
                </c:pt>
                <c:pt idx="44">
                  <c:v>4400000000000000</c:v>
                </c:pt>
                <c:pt idx="45">
                  <c:v>4500000000000000</c:v>
                </c:pt>
                <c:pt idx="46">
                  <c:v>4600000000000000</c:v>
                </c:pt>
                <c:pt idx="47">
                  <c:v>4700000000000000</c:v>
                </c:pt>
                <c:pt idx="48">
                  <c:v>4800000000000000</c:v>
                </c:pt>
                <c:pt idx="49">
                  <c:v>4900000000000000</c:v>
                </c:pt>
                <c:pt idx="50">
                  <c:v>5000000000000000</c:v>
                </c:pt>
              </c:numCache>
            </c:numRef>
          </c:xVal>
          <c:yVal>
            <c:numRef>
              <c:f>Sheet1!$K$8:$K$58</c:f>
              <c:numCache>
                <c:formatCode>General</c:formatCode>
                <c:ptCount val="51"/>
                <c:pt idx="0">
                  <c:v>0</c:v>
                </c:pt>
                <c:pt idx="1">
                  <c:v>99999766157047.141</c:v>
                </c:pt>
                <c:pt idx="2">
                  <c:v>199940980715463.56</c:v>
                </c:pt>
                <c:pt idx="3">
                  <c:v>299547345829420.19</c:v>
                </c:pt>
                <c:pt idx="4">
                  <c:v>398113424268779.56</c:v>
                </c:pt>
                <c:pt idx="5">
                  <c:v>494334191463650.75</c:v>
                </c:pt>
                <c:pt idx="6">
                  <c:v>586336814779729.87</c:v>
                </c:pt>
                <c:pt idx="7">
                  <c:v>671883453866673.75</c:v>
                </c:pt>
                <c:pt idx="8">
                  <c:v>748889786314611</c:v>
                </c:pt>
                <c:pt idx="9">
                  <c:v>815870943123095.87</c:v>
                </c:pt>
                <c:pt idx="10">
                  <c:v>872276947353896.37</c:v>
                </c:pt>
                <c:pt idx="11">
                  <c:v>918755528335319.87</c:v>
                </c:pt>
                <c:pt idx="12">
                  <c:v>956175973067097.12</c:v>
                </c:pt>
                <c:pt idx="13">
                  <c:v>985993639356288.25</c:v>
                </c:pt>
                <c:pt idx="14">
                  <c:v>1009600045502099.5</c:v>
                </c:pt>
                <c:pt idx="15">
                  <c:v>1028263787325968.7</c:v>
                </c:pt>
                <c:pt idx="16">
                  <c:v>1043039301182549.9</c:v>
                </c:pt>
                <c:pt idx="17">
                  <c:v>1054784971088628.6</c:v>
                </c:pt>
                <c:pt idx="18">
                  <c:v>1064167475201138.6</c:v>
                </c:pt>
                <c:pt idx="19">
                  <c:v>1071711157744745.9</c:v>
                </c:pt>
                <c:pt idx="20">
                  <c:v>1077814673350919.5</c:v>
                </c:pt>
                <c:pt idx="21">
                  <c:v>1082785087747223</c:v>
                </c:pt>
                <c:pt idx="22">
                  <c:v>1086860721804309.7</c:v>
                </c:pt>
                <c:pt idx="23">
                  <c:v>1090217535132943.7</c:v>
                </c:pt>
                <c:pt idx="24">
                  <c:v>1093016816128713.4</c:v>
                </c:pt>
                <c:pt idx="25">
                  <c:v>1095349097523741.4</c:v>
                </c:pt>
                <c:pt idx="26">
                  <c:v>1097315612959152.1</c:v>
                </c:pt>
                <c:pt idx="27">
                  <c:v>1098973873629530.2</c:v>
                </c:pt>
                <c:pt idx="28">
                  <c:v>1100382715793272.6</c:v>
                </c:pt>
                <c:pt idx="29">
                  <c:v>1101586551183708</c:v>
                </c:pt>
                <c:pt idx="30">
                  <c:v>1102614980096234.4</c:v>
                </c:pt>
                <c:pt idx="31">
                  <c:v>1103505772410110.9</c:v>
                </c:pt>
                <c:pt idx="32">
                  <c:v>1104281545206822.4</c:v>
                </c:pt>
                <c:pt idx="33">
                  <c:v>1104949582720101.6</c:v>
                </c:pt>
                <c:pt idx="34">
                  <c:v>1105532833722698.9</c:v>
                </c:pt>
                <c:pt idx="35">
                  <c:v>1106046604183170.1</c:v>
                </c:pt>
                <c:pt idx="36">
                  <c:v>1106490699479365.2</c:v>
                </c:pt>
                <c:pt idx="37">
                  <c:v>1106888350300467.5</c:v>
                </c:pt>
                <c:pt idx="38">
                  <c:v>1107239456102869.4</c:v>
                </c:pt>
                <c:pt idx="39">
                  <c:v>1107551737195504.6</c:v>
                </c:pt>
                <c:pt idx="40">
                  <c:v>1107832940824385.8</c:v>
                </c:pt>
                <c:pt idx="41">
                  <c:v>1108075202840663.7</c:v>
                </c:pt>
                <c:pt idx="42">
                  <c:v>1108294111235295.5</c:v>
                </c:pt>
                <c:pt idx="43">
                  <c:v>1108497460777598.9</c:v>
                </c:pt>
                <c:pt idx="44">
                  <c:v>1108677409123880.6</c:v>
                </c:pt>
                <c:pt idx="45">
                  <c:v>1108833933443616.7</c:v>
                </c:pt>
                <c:pt idx="46">
                  <c:v>1108982672489919.5</c:v>
                </c:pt>
                <c:pt idx="47">
                  <c:v>1109107957377404.4</c:v>
                </c:pt>
                <c:pt idx="48">
                  <c:v>1109233270575659.1</c:v>
                </c:pt>
                <c:pt idx="49">
                  <c:v>1109335108401881.7</c:v>
                </c:pt>
                <c:pt idx="50">
                  <c:v>1109436964929121.5</c:v>
                </c:pt>
              </c:numCache>
            </c:numRef>
          </c:yVal>
          <c:smooth val="1"/>
        </c:ser>
        <c:ser>
          <c:idx val="2"/>
          <c:order val="2"/>
          <c:tx>
            <c:v>ERD limit</c:v>
          </c:tx>
          <c:spPr>
            <a:ln w="28575"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Sheet1!$E$8:$E$58</c:f>
              <c:numCache>
                <c:formatCode>General</c:formatCode>
                <c:ptCount val="51"/>
                <c:pt idx="0">
                  <c:v>0</c:v>
                </c:pt>
                <c:pt idx="1">
                  <c:v>100000000000000</c:v>
                </c:pt>
                <c:pt idx="2">
                  <c:v>200000000000000</c:v>
                </c:pt>
                <c:pt idx="3">
                  <c:v>300000000000000</c:v>
                </c:pt>
                <c:pt idx="4">
                  <c:v>400000000000000</c:v>
                </c:pt>
                <c:pt idx="5">
                  <c:v>500000000000000</c:v>
                </c:pt>
                <c:pt idx="6">
                  <c:v>600000000000000</c:v>
                </c:pt>
                <c:pt idx="7">
                  <c:v>700000000000000</c:v>
                </c:pt>
                <c:pt idx="8">
                  <c:v>800000000000000</c:v>
                </c:pt>
                <c:pt idx="9">
                  <c:v>900000000000000</c:v>
                </c:pt>
                <c:pt idx="10">
                  <c:v>1000000000000000</c:v>
                </c:pt>
                <c:pt idx="11">
                  <c:v>1100000000000000</c:v>
                </c:pt>
                <c:pt idx="12">
                  <c:v>1200000000000000</c:v>
                </c:pt>
                <c:pt idx="13">
                  <c:v>1300000000000000</c:v>
                </c:pt>
                <c:pt idx="14">
                  <c:v>1400000000000000</c:v>
                </c:pt>
                <c:pt idx="15">
                  <c:v>1500000000000000</c:v>
                </c:pt>
                <c:pt idx="16">
                  <c:v>1600000000000000</c:v>
                </c:pt>
                <c:pt idx="17">
                  <c:v>1700000000000000</c:v>
                </c:pt>
                <c:pt idx="18">
                  <c:v>1800000000000000</c:v>
                </c:pt>
                <c:pt idx="19">
                  <c:v>1900000000000000</c:v>
                </c:pt>
                <c:pt idx="20">
                  <c:v>2000000000000000</c:v>
                </c:pt>
                <c:pt idx="21">
                  <c:v>2100000000000000</c:v>
                </c:pt>
                <c:pt idx="22">
                  <c:v>2200000000000000</c:v>
                </c:pt>
                <c:pt idx="23">
                  <c:v>2300000000000000</c:v>
                </c:pt>
                <c:pt idx="24">
                  <c:v>2400000000000000</c:v>
                </c:pt>
                <c:pt idx="25">
                  <c:v>2500000000000000</c:v>
                </c:pt>
                <c:pt idx="26">
                  <c:v>2600000000000000</c:v>
                </c:pt>
                <c:pt idx="27">
                  <c:v>2700000000000000</c:v>
                </c:pt>
                <c:pt idx="28">
                  <c:v>2800000000000000</c:v>
                </c:pt>
                <c:pt idx="29">
                  <c:v>2900000000000000</c:v>
                </c:pt>
                <c:pt idx="30">
                  <c:v>3000000000000000</c:v>
                </c:pt>
                <c:pt idx="31">
                  <c:v>3100000000000000</c:v>
                </c:pt>
                <c:pt idx="32">
                  <c:v>3200000000000000</c:v>
                </c:pt>
                <c:pt idx="33">
                  <c:v>3300000000000000</c:v>
                </c:pt>
                <c:pt idx="34">
                  <c:v>3400000000000000</c:v>
                </c:pt>
                <c:pt idx="35">
                  <c:v>3500000000000000</c:v>
                </c:pt>
                <c:pt idx="36">
                  <c:v>3600000000000000</c:v>
                </c:pt>
                <c:pt idx="37">
                  <c:v>3700000000000000</c:v>
                </c:pt>
                <c:pt idx="38">
                  <c:v>3800000000000000</c:v>
                </c:pt>
                <c:pt idx="39">
                  <c:v>3900000000000000</c:v>
                </c:pt>
                <c:pt idx="40">
                  <c:v>4000000000000000</c:v>
                </c:pt>
                <c:pt idx="41">
                  <c:v>4100000000000000</c:v>
                </c:pt>
                <c:pt idx="42">
                  <c:v>4200000000000000</c:v>
                </c:pt>
                <c:pt idx="43">
                  <c:v>4300000000000000</c:v>
                </c:pt>
                <c:pt idx="44">
                  <c:v>4400000000000000</c:v>
                </c:pt>
                <c:pt idx="45">
                  <c:v>4500000000000000</c:v>
                </c:pt>
                <c:pt idx="46">
                  <c:v>4600000000000000</c:v>
                </c:pt>
                <c:pt idx="47">
                  <c:v>4700000000000000</c:v>
                </c:pt>
                <c:pt idx="48">
                  <c:v>4800000000000000</c:v>
                </c:pt>
                <c:pt idx="49">
                  <c:v>4900000000000000</c:v>
                </c:pt>
                <c:pt idx="50">
                  <c:v>5000000000000000</c:v>
                </c:pt>
              </c:numCache>
            </c:numRef>
          </c:xVal>
          <c:yVal>
            <c:numRef>
              <c:f>Sheet1!$L$8:$L$58</c:f>
              <c:numCache>
                <c:formatCode>General</c:formatCode>
                <c:ptCount val="51"/>
                <c:pt idx="0">
                  <c:v>1110720734231057.9</c:v>
                </c:pt>
                <c:pt idx="1">
                  <c:v>1110720734231057.9</c:v>
                </c:pt>
                <c:pt idx="2">
                  <c:v>1110720734231057.9</c:v>
                </c:pt>
                <c:pt idx="3">
                  <c:v>1110720734231057.9</c:v>
                </c:pt>
                <c:pt idx="4">
                  <c:v>1110720734231057.9</c:v>
                </c:pt>
                <c:pt idx="5">
                  <c:v>1110720734231057.9</c:v>
                </c:pt>
                <c:pt idx="6">
                  <c:v>1110720734231057.9</c:v>
                </c:pt>
                <c:pt idx="7">
                  <c:v>1110720734231057.9</c:v>
                </c:pt>
                <c:pt idx="8">
                  <c:v>1110720734231057.9</c:v>
                </c:pt>
                <c:pt idx="9">
                  <c:v>1110720734231057.9</c:v>
                </c:pt>
                <c:pt idx="10">
                  <c:v>1110720734231057.9</c:v>
                </c:pt>
                <c:pt idx="11">
                  <c:v>1110720734231057.9</c:v>
                </c:pt>
                <c:pt idx="12">
                  <c:v>1110720734231057.9</c:v>
                </c:pt>
                <c:pt idx="13">
                  <c:v>1110720734231057.9</c:v>
                </c:pt>
                <c:pt idx="14">
                  <c:v>1110720734231057.9</c:v>
                </c:pt>
                <c:pt idx="15">
                  <c:v>1110720734231057.9</c:v>
                </c:pt>
                <c:pt idx="16">
                  <c:v>1110720734231057.9</c:v>
                </c:pt>
                <c:pt idx="17">
                  <c:v>1110720734231057.9</c:v>
                </c:pt>
                <c:pt idx="18">
                  <c:v>1110720734231057.9</c:v>
                </c:pt>
                <c:pt idx="19">
                  <c:v>1110720734231057.9</c:v>
                </c:pt>
                <c:pt idx="20">
                  <c:v>1110720734231057.9</c:v>
                </c:pt>
                <c:pt idx="21">
                  <c:v>1110720734231057.9</c:v>
                </c:pt>
                <c:pt idx="22">
                  <c:v>1110720734231057.9</c:v>
                </c:pt>
                <c:pt idx="23">
                  <c:v>1110720734231057.9</c:v>
                </c:pt>
                <c:pt idx="24">
                  <c:v>1110720734231057.9</c:v>
                </c:pt>
                <c:pt idx="25">
                  <c:v>1110720734231057.9</c:v>
                </c:pt>
                <c:pt idx="26">
                  <c:v>1110720734231057.9</c:v>
                </c:pt>
                <c:pt idx="27">
                  <c:v>1110720734231057.9</c:v>
                </c:pt>
                <c:pt idx="28">
                  <c:v>1110720734231057.9</c:v>
                </c:pt>
                <c:pt idx="29">
                  <c:v>1110720734231057.9</c:v>
                </c:pt>
                <c:pt idx="30">
                  <c:v>1110720734231057.9</c:v>
                </c:pt>
                <c:pt idx="31">
                  <c:v>1110720734231057.9</c:v>
                </c:pt>
                <c:pt idx="32">
                  <c:v>1110720734231057.9</c:v>
                </c:pt>
                <c:pt idx="33">
                  <c:v>1110720734231057.9</c:v>
                </c:pt>
                <c:pt idx="34">
                  <c:v>1110720734231057.9</c:v>
                </c:pt>
                <c:pt idx="35">
                  <c:v>1110720734231057.9</c:v>
                </c:pt>
                <c:pt idx="36">
                  <c:v>1110720734231057.9</c:v>
                </c:pt>
                <c:pt idx="37">
                  <c:v>1110720734231057.9</c:v>
                </c:pt>
                <c:pt idx="38">
                  <c:v>1110720734231057.9</c:v>
                </c:pt>
                <c:pt idx="39">
                  <c:v>1110720734231057.9</c:v>
                </c:pt>
                <c:pt idx="40">
                  <c:v>1110720734231057.9</c:v>
                </c:pt>
                <c:pt idx="41">
                  <c:v>1110720734231057.9</c:v>
                </c:pt>
                <c:pt idx="42">
                  <c:v>1110720734231057.9</c:v>
                </c:pt>
                <c:pt idx="43">
                  <c:v>1110720734231057.9</c:v>
                </c:pt>
                <c:pt idx="44">
                  <c:v>1110720734231057.9</c:v>
                </c:pt>
                <c:pt idx="45">
                  <c:v>1110720734231057.9</c:v>
                </c:pt>
                <c:pt idx="46">
                  <c:v>1110720734231057.9</c:v>
                </c:pt>
                <c:pt idx="47">
                  <c:v>1110720734231057.9</c:v>
                </c:pt>
                <c:pt idx="48">
                  <c:v>1110720734231057.9</c:v>
                </c:pt>
                <c:pt idx="49">
                  <c:v>1110720734231057.9</c:v>
                </c:pt>
                <c:pt idx="50">
                  <c:v>1110720734231057.9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6247552"/>
        <c:axId val="196249472"/>
      </c:scatterChart>
      <c:valAx>
        <c:axId val="196247552"/>
        <c:scaling>
          <c:orientation val="minMax"/>
          <c:max val="5000000000000000"/>
          <c:min val="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l-GR"/>
                  <a:t>ω</a:t>
                </a: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96249472"/>
        <c:crosses val="autoZero"/>
        <c:crossBetween val="midCat"/>
      </c:valAx>
      <c:valAx>
        <c:axId val="1962494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effective ω</a:t>
                </a:r>
              </a:p>
            </c:rich>
          </c:tx>
          <c:layout>
            <c:manualLayout>
              <c:xMode val="edge"/>
              <c:yMode val="edge"/>
              <c:x val="1.7882950744936392E-2"/>
              <c:y val="0.338857169296683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962475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34692853057478"/>
          <c:y val="0.31781228196217309"/>
          <c:w val="0.17880755018989664"/>
          <c:h val="0.3774148318782324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EF7DD-A054-497E-81D8-682A207F5518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96FC1-76EF-4064-866D-27518250C9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0027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23874E-9CF2-4A9A-8838-A2C306345B40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7B47C-0464-4956-9F2B-51279C321B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522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7B47C-0464-4956-9F2B-51279C321BE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7B47C-0464-4956-9F2B-51279C321BE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12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B80A-E1D7-446B-92C8-7DFE1444C8BF}" type="datetime1">
              <a:rPr lang="de-CH" smtClean="0"/>
              <a:t>28.08.2013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D5F67-3596-4958-9185-6185929F3810}" type="datetime1">
              <a:rPr lang="de-CH" smtClean="0"/>
              <a:t>28.08.2013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FF8C-C3C4-4EA5-ACCB-93FCDBD3B4CF}" type="datetime1">
              <a:rPr lang="de-CH" smtClean="0"/>
              <a:t>28.08.2013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1F940-0E77-4FA2-9764-80CD4613DA75}" type="datetime1">
              <a:rPr lang="de-CH" smtClean="0"/>
              <a:t>28.08.2013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867D-6DB4-4DE1-8686-E70B73C7894E}" type="datetime1">
              <a:rPr lang="de-CH" smtClean="0"/>
              <a:t>28.08.2013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ABB74-467D-4B3B-9694-CAF96DF61329}" type="datetime1">
              <a:rPr lang="de-CH" smtClean="0"/>
              <a:t>28.08.2013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702D-A7B4-43BB-84D6-982541E3E0BE}" type="datetime1">
              <a:rPr lang="de-CH" smtClean="0"/>
              <a:t>28.08.2013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5109D-B68F-4785-949B-26BDC3D9192F}" type="datetime1">
              <a:rPr lang="de-CH" smtClean="0"/>
              <a:t>28.08.2013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3B1A7-C8A7-4D1A-8282-28C80E4DFCEC}" type="datetime1">
              <a:rPr lang="de-CH" smtClean="0"/>
              <a:t>28.08.2013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09E-917B-4DEC-B7B7-833C91C43D11}" type="datetime1">
              <a:rPr lang="de-CH" smtClean="0"/>
              <a:t>28.08.2013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C68BC-78F4-431C-ADFA-ED0934A60473}" type="datetime1">
              <a:rPr lang="de-CH" smtClean="0"/>
              <a:t>28.08.2013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11BE4-9873-4F52-AA5C-EFBCE6410DC4}" type="datetime1">
              <a:rPr lang="de-CH" smtClean="0"/>
              <a:t>28.08.2013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(C) JCT ; Y. Friedman, E. Yudkin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A0B9A-F299-4BA7-9EE6-A448094FA13E}" type="slidenum">
              <a:rPr lang="de-CH" smtClean="0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riedman@jct.ac.i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0.png"/><Relationship Id="rId4" Type="http://schemas.openxmlformats.org/officeDocument/2006/relationships/image" Target="../media/image3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916832"/>
            <a:ext cx="8424936" cy="151216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Digitization of the harmonic oscillator </a:t>
            </a:r>
            <a:r>
              <a:rPr lang="en-US" b="1" dirty="0" smtClean="0">
                <a:solidFill>
                  <a:schemeClr val="accent4"/>
                </a:solidFill>
              </a:rPr>
              <a:t>in Extended Relativity</a:t>
            </a:r>
            <a:r>
              <a:rPr lang="en-US" b="1" dirty="0">
                <a:solidFill>
                  <a:schemeClr val="accent4"/>
                </a:solidFill>
              </a:rPr>
              <a:t/>
            </a:r>
            <a:br>
              <a:rPr lang="en-US" b="1" dirty="0">
                <a:solidFill>
                  <a:schemeClr val="accent4"/>
                </a:solidFill>
              </a:rPr>
            </a:br>
            <a:endParaRPr lang="en-US" sz="2200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484712"/>
            <a:ext cx="6400800" cy="1968624"/>
          </a:xfrm>
        </p:spPr>
        <p:txBody>
          <a:bodyPr>
            <a:normAutofit fontScale="77500" lnSpcReduction="20000"/>
          </a:bodyPr>
          <a:lstStyle/>
          <a:p>
            <a:r>
              <a:rPr lang="en-US" sz="6700" b="1" dirty="0" smtClean="0">
                <a:solidFill>
                  <a:schemeClr val="accent1"/>
                </a:solidFill>
              </a:rPr>
              <a:t>Yaakov Friedman</a:t>
            </a:r>
          </a:p>
          <a:p>
            <a:r>
              <a:rPr lang="en-US" dirty="0" smtClean="0"/>
              <a:t>Jerusalem College of Technology</a:t>
            </a:r>
          </a:p>
          <a:p>
            <a:r>
              <a:rPr lang="en-US" dirty="0" smtClean="0"/>
              <a:t>P.O.B. 16031 Jerusalem 91160, Israel</a:t>
            </a:r>
          </a:p>
          <a:p>
            <a:r>
              <a:rPr lang="en-US" dirty="0" smtClean="0"/>
              <a:t>email: </a:t>
            </a:r>
            <a:r>
              <a:rPr lang="en-US" dirty="0" smtClean="0">
                <a:hlinkClick r:id="rId3"/>
              </a:rPr>
              <a:t>friedman@jct.ac.il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548680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Geometry Days in Novosibirsk 2013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Hamiltonian System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13A0B9A-F299-4BA7-9EE6-A448094FA13E}" type="slidenum">
              <a:rPr lang="de-CH" smtClean="0"/>
              <a:pPr/>
              <a:t>10</a:t>
            </a:fld>
            <a:endParaRPr lang="de-CH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71600" y="465313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The Hamiltonian System is symmetric in </a:t>
            </a:r>
            <a:r>
              <a:rPr lang="en-US" sz="2400" i="1" dirty="0" smtClean="0"/>
              <a:t>x </a:t>
            </a:r>
            <a:r>
              <a:rPr lang="en-US" sz="2400" dirty="0" smtClean="0"/>
              <a:t>and </a:t>
            </a:r>
            <a:r>
              <a:rPr lang="en-US" sz="2400" i="1" dirty="0" smtClean="0"/>
              <a:t>u</a:t>
            </a:r>
            <a:r>
              <a:rPr lang="en-US" sz="2400" dirty="0" smtClean="0"/>
              <a:t> as required by </a:t>
            </a:r>
            <a:r>
              <a:rPr lang="en-US" sz="2400" i="1" dirty="0" err="1" smtClean="0"/>
              <a:t>Born’s</a:t>
            </a:r>
            <a:r>
              <a:rPr lang="en-US" sz="2400" i="1" dirty="0" smtClean="0"/>
              <a:t> Reciprocity</a:t>
            </a:r>
            <a:endParaRPr lang="en-US" sz="24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35466" y="2060848"/>
                <a:ext cx="2073068" cy="154786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he-IL" sz="24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he-IL" sz="240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𝑑𝑥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US" sz="2400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𝑑𝑢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𝑑𝑡</m:t>
                                  </m:r>
                                </m:den>
                              </m:f>
                              <m:r>
                                <a:rPr lang="en-US" sz="2400" b="0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𝐹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𝑚</m:t>
                                  </m:r>
                                </m:den>
                              </m:f>
                              <m:r>
                                <a:rPr lang="en-US" sz="2400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466" y="2060848"/>
                <a:ext cx="2073068" cy="154786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Classical  Harmonic Oscillator (CHO)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13A0B9A-F299-4BA7-9EE6-A448094FA13E}" type="slidenum">
              <a:rPr lang="de-CH" smtClean="0"/>
              <a:pPr/>
              <a:t>11</a:t>
            </a:fld>
            <a:endParaRPr lang="de-CH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5301208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The kinetic energy and the potential energy are quadratic expressions in the variables u and </a:t>
            </a:r>
            <a:r>
              <a:rPr lang="el-GR" sz="2400" dirty="0" smtClean="0"/>
              <a:t>ω</a:t>
            </a:r>
            <a:r>
              <a:rPr lang="en-US" sz="2400" dirty="0" smtClean="0"/>
              <a:t>x.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67544" y="2924944"/>
            <a:ext cx="82089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8925" indent="-288925">
              <a:buFont typeface="Arial" pitchFamily="34" charset="0"/>
              <a:buChar char="•"/>
            </a:pPr>
            <a:r>
              <a:rPr lang="en-US" sz="3200" dirty="0" smtClean="0"/>
              <a:t>The Hamiltonian</a:t>
            </a:r>
            <a:endParaRPr lang="he-I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034305" y="1695450"/>
                <a:ext cx="3219407" cy="79361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𝑎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𝑘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𝜔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305" y="1695450"/>
                <a:ext cx="3219407" cy="79361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90627" y="3724764"/>
                <a:ext cx="8306761" cy="89268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nary>
                        <m:nary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𝑣𝑑𝑣</m:t>
                          </m:r>
                        </m:e>
                      </m:nary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nary>
                        <m:nary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/>
                            </a:rPr>
                            <m:t>𝑑𝑦</m:t>
                          </m:r>
                        </m:e>
                      </m:nary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nary>
                        <m:naryPr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/>
                            </a:rPr>
                            <m:t>𝑢</m:t>
                          </m:r>
                        </m:sup>
                        <m:e>
                          <m:r>
                            <a:rPr lang="en-US" sz="2400" i="1">
                              <a:latin typeface="Cambria Math"/>
                            </a:rPr>
                            <m:t>𝑣𝑑𝑣</m:t>
                          </m:r>
                        </m:e>
                      </m:nary>
                      <m:r>
                        <a:rPr lang="en-US" sz="2400" i="1"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nary>
                        <m:naryPr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𝜔</m:t>
                          </m:r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i="1">
                              <a:latin typeface="Cambria Math"/>
                            </a:rPr>
                            <m:t>𝑑𝑦</m:t>
                          </m:r>
                        </m:e>
                      </m:nary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627" y="3724764"/>
                <a:ext cx="8306761" cy="8926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build="p"/>
      <p:bldP spid="15" grpId="0" build="p"/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Example: Thermal Vibrations of Atoms in Solids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4489"/>
            <a:ext cx="8229600" cy="10367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CHO models well such vibrations and predicts the thermal radiation for small </a:t>
            </a:r>
            <a:r>
              <a:rPr lang="en-US" dirty="0"/>
              <a:t>ω</a:t>
            </a: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12</a:t>
            </a:fld>
            <a:endParaRPr lang="de-CH"/>
          </a:p>
        </p:txBody>
      </p:sp>
      <p:sp>
        <p:nvSpPr>
          <p:cNvPr id="7" name="TextBox 6"/>
          <p:cNvSpPr txBox="1"/>
          <p:nvPr/>
        </p:nvSpPr>
        <p:spPr>
          <a:xfrm>
            <a:off x="683568" y="5733256"/>
            <a:ext cx="79208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Why can’t the CHO explain the radiation for large </a:t>
            </a:r>
            <a:r>
              <a:rPr lang="en-US" dirty="0"/>
              <a:t>ω?</a:t>
            </a:r>
            <a:endParaRPr lang="he-I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271" t="16359" r="4399" b="10798"/>
          <a:stretch>
            <a:fillRect/>
          </a:stretch>
        </p:blipFill>
        <p:spPr bwMode="auto">
          <a:xfrm>
            <a:off x="1981658" y="2528052"/>
            <a:ext cx="518068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1152128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Plank introduced a postulate that can explain the radiation curve for large </a:t>
            </a:r>
            <a:r>
              <a:rPr lang="en-US" dirty="0"/>
              <a:t>ω.</a:t>
            </a: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13</a:t>
            </a:fld>
            <a:endParaRPr lang="de-CH"/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457200" y="122863"/>
            <a:ext cx="8229600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CHO can not Explain the Radiation for Large ω.</a:t>
            </a:r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4005064"/>
            <a:ext cx="756084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/>
              <a:t>Can Special Relativity Explain the Radiation for Large ω? </a:t>
            </a:r>
            <a:endParaRPr lang="he-IL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r>
              <a:rPr lang="en-US" dirty="0" smtClean="0"/>
              <a:t>Rate of clock depends on the velocity</a:t>
            </a:r>
          </a:p>
          <a:p>
            <a:r>
              <a:rPr lang="en-US" dirty="0" smtClean="0"/>
              <a:t>Magnitude of velocity is </a:t>
            </a:r>
            <a:r>
              <a:rPr lang="en-US" dirty="0"/>
              <a:t>b</a:t>
            </a:r>
            <a:r>
              <a:rPr lang="en-US" dirty="0" smtClean="0"/>
              <a:t>ounded by c</a:t>
            </a:r>
          </a:p>
          <a:p>
            <a:r>
              <a:rPr lang="en-US" dirty="0" smtClean="0"/>
              <a:t>Proper velocity u and Proper time </a:t>
            </a:r>
            <a:r>
              <a:rPr lang="el-GR" dirty="0" smtClean="0"/>
              <a:t>τ</a:t>
            </a: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14</a:t>
            </a:fld>
            <a:endParaRPr lang="de-CH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Relativity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63888" y="3645024"/>
                <a:ext cx="2088232" cy="1144159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/>
                        </a:rPr>
                        <m:t>𝑢</m:t>
                      </m:r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/>
                            </a:rPr>
                            <m:t>𝑑𝑥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𝜏</m:t>
                          </m:r>
                        </m:den>
                      </m:f>
                    </m:oMath>
                  </m:oMathPara>
                </a14:m>
                <a:endParaRPr lang="he-IL" sz="3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3645024"/>
                <a:ext cx="2088232" cy="1144159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88584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Special Relativity Hamiltonian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13A0B9A-F299-4BA7-9EE6-A448094FA13E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2066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18692" y="1304925"/>
                <a:ext cx="7306616" cy="1183529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𝛾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</m:d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692" y="1304925"/>
                <a:ext cx="7306616" cy="11835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itle 1"/>
          <p:cNvSpPr txBox="1">
            <a:spLocks/>
          </p:cNvSpPr>
          <p:nvPr/>
        </p:nvSpPr>
        <p:spPr>
          <a:xfrm>
            <a:off x="457200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Special Relativity Harmonic Oscillator (SRHO)</a:t>
            </a:r>
            <a:endParaRPr lang="he-I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264990" y="3645024"/>
                <a:ext cx="4614020" cy="1183529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990" y="3645024"/>
                <a:ext cx="4614020" cy="11835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683568" y="4811668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/>
              <a:t>The kinetic energy is </a:t>
            </a:r>
            <a:r>
              <a:rPr lang="en-US" sz="3200" i="1" dirty="0" smtClean="0"/>
              <a:t>hyperbolic</a:t>
            </a:r>
            <a:r>
              <a:rPr lang="en-US" sz="3200" dirty="0" smtClean="0"/>
              <a:t> in ‘u’</a:t>
            </a:r>
            <a:br>
              <a:rPr lang="en-US" sz="3200" dirty="0" smtClean="0"/>
            </a:br>
            <a:r>
              <a:rPr lang="en-US" sz="3200" dirty="0" smtClean="0"/>
              <a:t>The potential energy is </a:t>
            </a:r>
            <a:r>
              <a:rPr lang="en-US" sz="3200" i="1" dirty="0" smtClean="0"/>
              <a:t>quadratic</a:t>
            </a:r>
            <a:r>
              <a:rPr lang="en-US" sz="3200" dirty="0" smtClean="0"/>
              <a:t> ‘</a:t>
            </a:r>
            <a:r>
              <a:rPr lang="el-GR" sz="3200" dirty="0" smtClean="0">
                <a:ea typeface="Cambria Math"/>
              </a:rPr>
              <a:t>ω</a:t>
            </a:r>
            <a:r>
              <a:rPr lang="en-US" sz="3200" dirty="0" smtClean="0">
                <a:ea typeface="Cambria Math"/>
              </a:rPr>
              <a:t>x’</a:t>
            </a:r>
            <a:br>
              <a:rPr lang="en-US" sz="3200" dirty="0" smtClean="0">
                <a:ea typeface="Cambria Math"/>
              </a:rPr>
            </a:br>
            <a:r>
              <a:rPr lang="en-US" sz="3200" b="1" i="1" dirty="0" err="1" smtClean="0">
                <a:ea typeface="Cambria Math"/>
              </a:rPr>
              <a:t>Born’s</a:t>
            </a:r>
            <a:r>
              <a:rPr lang="en-US" sz="3200" b="1" i="1" dirty="0" smtClean="0">
                <a:ea typeface="Cambria Math"/>
              </a:rPr>
              <a:t> Reciprocity</a:t>
            </a:r>
            <a:r>
              <a:rPr lang="en-US" sz="3200" b="1" dirty="0" smtClean="0">
                <a:ea typeface="Cambria Math"/>
              </a:rPr>
              <a:t> is lost</a:t>
            </a:r>
            <a:endParaRPr lang="en-US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24" grpId="0"/>
      <p:bldP spid="25" grpId="0" animBg="1"/>
      <p:bldP spid="2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SRHO Explain Thermal Vibrations?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 amplitude and frequencies for Thermal Vibrations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Therefore SRHO can’t explain thermal vibrations in the non-classical region.</a:t>
            </a:r>
          </a:p>
          <a:p>
            <a:r>
              <a:rPr lang="en-US" dirty="0" smtClean="0"/>
              <a:t>But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16</a:t>
            </a:fld>
            <a:endParaRPr lang="de-CH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95036" y="2641238"/>
                <a:ext cx="3553665" cy="4616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𝐴𝑚𝑝𝑙𝑖𝑡𝑢𝑑𝑒</m:t>
                      </m:r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</a:rPr>
                        <m:t>𝐴</m:t>
                      </m:r>
                      <m:r>
                        <a:rPr lang="en-US" sz="2400" b="0" i="1" smtClean="0"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9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𝑐𝑚</m:t>
                      </m:r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5036" y="2641238"/>
                <a:ext cx="3553665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961168" y="2641238"/>
                <a:ext cx="1787797" cy="465833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𝜔</m:t>
                      </m:r>
                      <m:r>
                        <a:rPr lang="en-US" sz="2400" b="0" i="1" smtClean="0"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15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168" y="2641238"/>
                <a:ext cx="1787797" cy="465833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821938" y="3107071"/>
                <a:ext cx="3500125" cy="725007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𝐴</m:t>
                      </m:r>
                      <m:r>
                        <a:rPr lang="en-US" sz="2400" b="0" i="1" smtClean="0">
                          <a:latin typeface="Cambria Math"/>
                        </a:rPr>
                        <m:t>𝜔</m:t>
                      </m:r>
                      <m:r>
                        <a:rPr lang="en-US" sz="2400" b="0" i="1" smtClean="0"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6</m:t>
                          </m:r>
                        </m:sup>
                      </m:sSup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𝑐𝑚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𝑠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≪</m:t>
                      </m:r>
                      <m:r>
                        <a:rPr lang="en-US" sz="2400" b="0" i="1" smtClean="0"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1938" y="3107071"/>
                <a:ext cx="3500125" cy="725007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970729" y="5517232"/>
                <a:ext cx="3202543" cy="725007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𝐴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𝜔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21</m:t>
                          </m:r>
                        </m:sup>
                      </m:sSup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𝑐𝑚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0729" y="5517232"/>
                <a:ext cx="3202543" cy="725007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Extended Relativity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0215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Extended Relativistic Hamiltonian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68052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15" name="TextBox 14"/>
          <p:cNvSpPr txBox="1"/>
          <p:nvPr/>
        </p:nvSpPr>
        <p:spPr>
          <a:xfrm>
            <a:off x="539552" y="3501008"/>
            <a:ext cx="756084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 For Harmonic Oscillator</a:t>
            </a:r>
            <a:endParaRPr lang="he-IL" sz="3200" dirty="0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19" name="TextBox 18"/>
          <p:cNvSpPr txBox="1"/>
          <p:nvPr/>
        </p:nvSpPr>
        <p:spPr>
          <a:xfrm>
            <a:off x="899592" y="5373216"/>
            <a:ext cx="6192688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Arial" pitchFamily="34" charset="0"/>
              <a:buChar char="•"/>
              <a:tabLst>
                <a:tab pos="854075" algn="l"/>
              </a:tabLst>
            </a:pPr>
            <a:r>
              <a:rPr lang="en-US" sz="2800" dirty="0" err="1" smtClean="0"/>
              <a:t>Born’s</a:t>
            </a:r>
            <a:r>
              <a:rPr lang="en-US" sz="2800" dirty="0" smtClean="0"/>
              <a:t> Reciprocity is restored</a:t>
            </a:r>
          </a:p>
          <a:p>
            <a:pPr marL="342900" indent="-342900">
              <a:buFont typeface="Arial" pitchFamily="34" charset="0"/>
              <a:buChar char="•"/>
              <a:tabLst>
                <a:tab pos="854075" algn="l"/>
              </a:tabLst>
            </a:pPr>
            <a:r>
              <a:rPr lang="en-US" sz="2800" dirty="0" smtClean="0"/>
              <a:t>Both terms are hyperbolic</a:t>
            </a:r>
            <a:endParaRPr lang="he-IL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55576" y="2996952"/>
            <a:ext cx="76328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tabLst>
                <a:tab pos="854075" algn="l"/>
              </a:tabLst>
            </a:pPr>
            <a:r>
              <a:rPr lang="en-US" sz="2400" dirty="0" smtClean="0"/>
              <a:t>Extends both Classical and Relativistic Hamiltonian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099864" y="1484784"/>
                <a:ext cx="6944273" cy="16064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nary>
                        <m:naryPr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/>
                            </a:rPr>
                            <m:t>𝑢</m:t>
                          </m:r>
                        </m:sup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𝑣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2400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𝑣</m:t>
                                          </m:r>
                                        </m:e>
                                        <m:sup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sz="2400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</m:den>
                          </m:f>
                          <m:r>
                            <a:rPr lang="en-US" sz="2400" i="1">
                              <a:latin typeface="Cambria Math"/>
                            </a:rPr>
                            <m:t>𝑑𝑣</m:t>
                          </m:r>
                        </m:e>
                      </m:nary>
                      <m:r>
                        <a:rPr lang="en-US" sz="2400" i="1"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nary>
                        <m:naryPr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sup>
                        <m:e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2400" i="1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2400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US" sz="24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sz="2400" b="0" i="1" smtClean="0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sub>
                                        <m:sup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rad>
                            </m:den>
                          </m:f>
                          <m:r>
                            <a:rPr lang="en-US" sz="2400" i="1">
                              <a:latin typeface="Cambria Math"/>
                            </a:rPr>
                            <m:t>𝑑𝑦</m:t>
                          </m:r>
                        </m:e>
                      </m:nary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864" y="1484784"/>
                <a:ext cx="6944273" cy="16064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625969" y="4075267"/>
                <a:ext cx="5892062" cy="1221296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</a:rPr>
                        <m:t>𝑚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5969" y="4075267"/>
                <a:ext cx="5892062" cy="12212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9" grpId="0"/>
      <p:bldP spid="20" grpId="0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/>
          <p:nvPr/>
        </p:nvPicPr>
        <p:blipFill rotWithShape="1">
          <a:blip r:embed="rId2" cstate="print"/>
          <a:srcRect l="9033" t="8239" r="7498" b="4751"/>
          <a:stretch/>
        </p:blipFill>
        <p:spPr bwMode="auto">
          <a:xfrm>
            <a:off x="819583" y="2068128"/>
            <a:ext cx="4400550" cy="28670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Potential Energy</a:t>
            </a: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19</a:t>
            </a:fld>
            <a:endParaRPr lang="de-CH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19" name="Freeform 18"/>
          <p:cNvSpPr/>
          <p:nvPr/>
        </p:nvSpPr>
        <p:spPr>
          <a:xfrm>
            <a:off x="899592" y="2126592"/>
            <a:ext cx="4232275" cy="980440"/>
          </a:xfrm>
          <a:custGeom>
            <a:avLst/>
            <a:gdLst>
              <a:gd name="connsiteX0" fmla="*/ 0 w 4232721"/>
              <a:gd name="connsiteY0" fmla="*/ 0 h 980603"/>
              <a:gd name="connsiteX1" fmla="*/ 2106016 w 4232721"/>
              <a:gd name="connsiteY1" fmla="*/ 980601 h 980603"/>
              <a:gd name="connsiteX2" fmla="*/ 4232721 w 4232721"/>
              <a:gd name="connsiteY2" fmla="*/ 8276 h 980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2721" h="980603">
                <a:moveTo>
                  <a:pt x="0" y="0"/>
                </a:moveTo>
                <a:cubicBezTo>
                  <a:pt x="700281" y="489611"/>
                  <a:pt x="1400563" y="979222"/>
                  <a:pt x="2106016" y="980601"/>
                </a:cubicBezTo>
                <a:cubicBezTo>
                  <a:pt x="2811469" y="981980"/>
                  <a:pt x="3522095" y="495128"/>
                  <a:pt x="4232721" y="8276"/>
                </a:cubicBezTo>
              </a:path>
            </a:pathLst>
          </a:custGeom>
          <a:ln w="19050" cmpd="sng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20" name="Freeform 19"/>
          <p:cNvSpPr/>
          <p:nvPr/>
        </p:nvSpPr>
        <p:spPr>
          <a:xfrm>
            <a:off x="899592" y="2626972"/>
            <a:ext cx="4236720" cy="1605280"/>
          </a:xfrm>
          <a:custGeom>
            <a:avLst/>
            <a:gdLst>
              <a:gd name="connsiteX0" fmla="*/ 0 w 4236858"/>
              <a:gd name="connsiteY0" fmla="*/ 12412 h 1605387"/>
              <a:gd name="connsiteX1" fmla="*/ 707522 w 4236858"/>
              <a:gd name="connsiteY1" fmla="*/ 662009 h 1605387"/>
              <a:gd name="connsiteX2" fmla="*/ 1456420 w 4236858"/>
              <a:gd name="connsiteY2" fmla="*/ 1299193 h 1605387"/>
              <a:gd name="connsiteX3" fmla="*/ 2110154 w 4236858"/>
              <a:gd name="connsiteY3" fmla="*/ 1605372 h 1605387"/>
              <a:gd name="connsiteX4" fmla="*/ 2768026 w 4236858"/>
              <a:gd name="connsiteY4" fmla="*/ 1307468 h 1605387"/>
              <a:gd name="connsiteX5" fmla="*/ 3847928 w 4236858"/>
              <a:gd name="connsiteY5" fmla="*/ 368242 h 1605387"/>
              <a:gd name="connsiteX6" fmla="*/ 4236858 w 4236858"/>
              <a:gd name="connsiteY6" fmla="*/ 0 h 160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36858" h="1605387">
                <a:moveTo>
                  <a:pt x="0" y="12412"/>
                </a:moveTo>
                <a:cubicBezTo>
                  <a:pt x="232392" y="229979"/>
                  <a:pt x="464785" y="447546"/>
                  <a:pt x="707522" y="662009"/>
                </a:cubicBezTo>
                <a:cubicBezTo>
                  <a:pt x="950259" y="876472"/>
                  <a:pt x="1222648" y="1141966"/>
                  <a:pt x="1456420" y="1299193"/>
                </a:cubicBezTo>
                <a:cubicBezTo>
                  <a:pt x="1690192" y="1456420"/>
                  <a:pt x="1891553" y="1603993"/>
                  <a:pt x="2110154" y="1605372"/>
                </a:cubicBezTo>
                <a:cubicBezTo>
                  <a:pt x="2328755" y="1606751"/>
                  <a:pt x="2478397" y="1513656"/>
                  <a:pt x="2768026" y="1307468"/>
                </a:cubicBezTo>
                <a:cubicBezTo>
                  <a:pt x="3057655" y="1101280"/>
                  <a:pt x="3603123" y="586153"/>
                  <a:pt x="3847928" y="368242"/>
                </a:cubicBezTo>
                <a:cubicBezTo>
                  <a:pt x="4092733" y="150331"/>
                  <a:pt x="4164795" y="75165"/>
                  <a:pt x="4236858" y="0"/>
                </a:cubicBez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21" name="Freeform 20"/>
          <p:cNvSpPr/>
          <p:nvPr/>
        </p:nvSpPr>
        <p:spPr>
          <a:xfrm>
            <a:off x="899592" y="2693012"/>
            <a:ext cx="4236720" cy="2043430"/>
          </a:xfrm>
          <a:custGeom>
            <a:avLst/>
            <a:gdLst>
              <a:gd name="connsiteX0" fmla="*/ 0 w 4236858"/>
              <a:gd name="connsiteY0" fmla="*/ 0 h 2043953"/>
              <a:gd name="connsiteX1" fmla="*/ 2114292 w 4236858"/>
              <a:gd name="connsiteY1" fmla="*/ 2043953 h 2043953"/>
              <a:gd name="connsiteX2" fmla="*/ 4236858 w 4236858"/>
              <a:gd name="connsiteY2" fmla="*/ 12412 h 204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36858" h="2043953">
                <a:moveTo>
                  <a:pt x="0" y="0"/>
                </a:moveTo>
                <a:lnTo>
                  <a:pt x="2114292" y="2043953"/>
                </a:lnTo>
                <a:lnTo>
                  <a:pt x="4236858" y="12412"/>
                </a:lnTo>
              </a:path>
            </a:pathLst>
          </a:cu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22" name="Freeform 21"/>
          <p:cNvSpPr/>
          <p:nvPr/>
        </p:nvSpPr>
        <p:spPr>
          <a:xfrm>
            <a:off x="893877" y="2537437"/>
            <a:ext cx="4229100" cy="1366520"/>
          </a:xfrm>
          <a:custGeom>
            <a:avLst/>
            <a:gdLst>
              <a:gd name="connsiteX0" fmla="*/ 0 w 4229100"/>
              <a:gd name="connsiteY0" fmla="*/ 0 h 1366950"/>
              <a:gd name="connsiteX1" fmla="*/ 1104900 w 4229100"/>
              <a:gd name="connsiteY1" fmla="*/ 919163 h 1366950"/>
              <a:gd name="connsiteX2" fmla="*/ 1676400 w 4229100"/>
              <a:gd name="connsiteY2" fmla="*/ 1266825 h 1366950"/>
              <a:gd name="connsiteX3" fmla="*/ 2119312 w 4229100"/>
              <a:gd name="connsiteY3" fmla="*/ 1366838 h 1366950"/>
              <a:gd name="connsiteX4" fmla="*/ 2524125 w 4229100"/>
              <a:gd name="connsiteY4" fmla="*/ 1281113 h 1366950"/>
              <a:gd name="connsiteX5" fmla="*/ 2928937 w 4229100"/>
              <a:gd name="connsiteY5" fmla="*/ 1052513 h 1366950"/>
              <a:gd name="connsiteX6" fmla="*/ 3457575 w 4229100"/>
              <a:gd name="connsiteY6" fmla="*/ 661988 h 1366950"/>
              <a:gd name="connsiteX7" fmla="*/ 4229100 w 4229100"/>
              <a:gd name="connsiteY7" fmla="*/ 4763 h 136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29100" h="1366950">
                <a:moveTo>
                  <a:pt x="0" y="0"/>
                </a:moveTo>
                <a:cubicBezTo>
                  <a:pt x="412750" y="354013"/>
                  <a:pt x="825500" y="708026"/>
                  <a:pt x="1104900" y="919163"/>
                </a:cubicBezTo>
                <a:cubicBezTo>
                  <a:pt x="1384300" y="1130301"/>
                  <a:pt x="1507331" y="1192213"/>
                  <a:pt x="1676400" y="1266825"/>
                </a:cubicBezTo>
                <a:cubicBezTo>
                  <a:pt x="1845469" y="1341437"/>
                  <a:pt x="1978025" y="1364457"/>
                  <a:pt x="2119312" y="1366838"/>
                </a:cubicBezTo>
                <a:cubicBezTo>
                  <a:pt x="2260599" y="1369219"/>
                  <a:pt x="2389188" y="1333501"/>
                  <a:pt x="2524125" y="1281113"/>
                </a:cubicBezTo>
                <a:cubicBezTo>
                  <a:pt x="2659063" y="1228726"/>
                  <a:pt x="2773362" y="1155701"/>
                  <a:pt x="2928937" y="1052513"/>
                </a:cubicBezTo>
                <a:cubicBezTo>
                  <a:pt x="3084512" y="949326"/>
                  <a:pt x="3240881" y="836613"/>
                  <a:pt x="3457575" y="661988"/>
                </a:cubicBezTo>
                <a:cubicBezTo>
                  <a:pt x="3674269" y="487363"/>
                  <a:pt x="3951684" y="246063"/>
                  <a:pt x="4229100" y="4763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7" name="TextBox 6"/>
          <p:cNvSpPr txBox="1"/>
          <p:nvPr/>
        </p:nvSpPr>
        <p:spPr>
          <a:xfrm>
            <a:off x="2917889" y="2700158"/>
            <a:ext cx="44435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0" i="1" dirty="0" smtClean="0">
                <a:solidFill>
                  <a:srgbClr val="00B0F0"/>
                </a:solidFill>
                <a:ea typeface="Cambria Math" pitchFamily="18" charset="0"/>
              </a:rPr>
              <a:t>(a)</a:t>
            </a:r>
            <a:endParaRPr lang="he-IL" i="1" dirty="0">
              <a:solidFill>
                <a:srgbClr val="00B0F0"/>
              </a:solidFill>
              <a:ea typeface="Cambria Math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9695" y="3563724"/>
            <a:ext cx="44435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ea typeface="Cambria Math" pitchFamily="18" charset="0"/>
              </a:rPr>
              <a:t>(b)</a:t>
            </a:r>
            <a:endParaRPr lang="he-IL" i="1" dirty="0">
              <a:solidFill>
                <a:srgbClr val="FF0000"/>
              </a:solidFill>
              <a:ea typeface="Cambria Math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15816" y="3860117"/>
            <a:ext cx="42191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i="1" dirty="0" smtClean="0">
                <a:solidFill>
                  <a:srgbClr val="00B050"/>
                </a:solidFill>
                <a:ea typeface="Cambria Math" pitchFamily="18" charset="0"/>
              </a:rPr>
              <a:t>(c)</a:t>
            </a:r>
            <a:endParaRPr lang="he-IL" i="1" dirty="0">
              <a:solidFill>
                <a:srgbClr val="00B050"/>
              </a:solidFill>
              <a:ea typeface="Cambria Math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00306" y="4221088"/>
            <a:ext cx="44435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  <a:ea typeface="Cambria Math" pitchFamily="18" charset="0"/>
              </a:rPr>
              <a:t>(d)</a:t>
            </a:r>
            <a:endParaRPr lang="he-IL" i="1" dirty="0">
              <a:solidFill>
                <a:srgbClr val="7030A0"/>
              </a:solidFill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868144" y="2483527"/>
                <a:ext cx="221246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𝜔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5</m:t>
                      </m:r>
                      <m:r>
                        <a:rPr lang="en-US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14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2483527"/>
                <a:ext cx="2212465" cy="36933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868144" y="2851365"/>
                <a:ext cx="221246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𝜔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7</m:t>
                      </m:r>
                      <m:r>
                        <a:rPr lang="en-US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14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2851365"/>
                <a:ext cx="2212465" cy="36933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868144" y="3219203"/>
                <a:ext cx="2212465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𝜔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9</m:t>
                      </m:r>
                      <m:r>
                        <a:rPr lang="en-US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14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3219203"/>
                <a:ext cx="2212465" cy="36933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042871" y="3587041"/>
                <a:ext cx="1863010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𝜔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21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2871" y="3587041"/>
                <a:ext cx="1863010" cy="369332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7544" y="5157192"/>
                <a:ext cx="820891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The effective potential is linearly confined </a:t>
                </a:r>
              </a:p>
              <a:p>
                <a:r>
                  <a:rPr lang="en-US" sz="2800" dirty="0" smtClean="0"/>
                  <a:t>The confinement is strong when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𝜔</m:t>
                    </m:r>
                  </m:oMath>
                </a14:m>
                <a:r>
                  <a:rPr lang="en-US" sz="2800" dirty="0" smtClean="0"/>
                  <a:t> is significantly large</a:t>
                </a:r>
                <a:endParaRPr lang="en-US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157192"/>
                <a:ext cx="8208912" cy="954107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l="-1560" t="-5732" b="-17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9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6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F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7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 animBg="1"/>
      <p:bldP spid="20" grpId="0" animBg="1"/>
      <p:bldP spid="21" grpId="0" animBg="1"/>
      <p:bldP spid="22" grpId="0" animBg="1"/>
      <p:bldP spid="7" grpId="0" animBg="1"/>
      <p:bldP spid="7" grpId="1" animBg="1"/>
      <p:bldP spid="7" grpId="2" animBg="1"/>
      <p:bldP spid="17" grpId="0" animBg="1"/>
      <p:bldP spid="17" grpId="1" animBg="1"/>
      <p:bldP spid="17" grpId="2" animBg="1"/>
      <p:bldP spid="23" grpId="0" animBg="1"/>
      <p:bldP spid="23" grpId="1" animBg="1"/>
      <p:bldP spid="23" grpId="2" animBg="1"/>
      <p:bldP spid="24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Relativity principle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symmetry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Principle </a:t>
            </a:r>
            <a:r>
              <a:rPr lang="en-US" sz="3000" dirty="0"/>
              <a:t>of Special Relativity for inertial systems</a:t>
            </a:r>
          </a:p>
          <a:p>
            <a:r>
              <a:rPr lang="en-US" sz="3000" dirty="0" smtClean="0"/>
              <a:t>General </a:t>
            </a:r>
            <a:r>
              <a:rPr lang="en-US" sz="3000" dirty="0"/>
              <a:t>Principle of relativity for accelerated system</a:t>
            </a:r>
          </a:p>
          <a:p>
            <a:pPr marL="0" indent="0">
              <a:buNone/>
            </a:pPr>
            <a:r>
              <a:rPr lang="en-US" sz="3000" dirty="0" smtClean="0"/>
              <a:t>The transformation </a:t>
            </a:r>
            <a:r>
              <a:rPr lang="en-US" sz="3000" dirty="0"/>
              <a:t>will be a symmetry, provided that the axes </a:t>
            </a:r>
            <a:r>
              <a:rPr lang="en-US" sz="3000" dirty="0" smtClean="0"/>
              <a:t>are chosen </a:t>
            </a:r>
            <a:r>
              <a:rPr lang="en-US" sz="3000" dirty="0"/>
              <a:t>symmetrically.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2</a:t>
            </a:fld>
            <a:endParaRPr lang="de-CH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59" t="53279" r="45133" b="27664"/>
          <a:stretch/>
        </p:blipFill>
        <p:spPr bwMode="auto">
          <a:xfrm>
            <a:off x="2483768" y="4139767"/>
            <a:ext cx="4176464" cy="202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089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20</a:t>
            </a:fld>
            <a:endParaRPr lang="de-CH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Harmonic Oscillator Dynamics for Extremely Large </a:t>
            </a:r>
            <a:r>
              <a:rPr lang="el-GR" sz="4000" dirty="0" smtClean="0"/>
              <a:t>ω</a:t>
            </a:r>
            <a:endParaRPr lang="he-IL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Harmonic Oscillator Dynamics for Extremely Large </a:t>
            </a:r>
            <a:r>
              <a:rPr lang="el-GR" sz="2800" dirty="0" smtClean="0"/>
              <a:t>ω</a:t>
            </a:r>
            <a:endParaRPr lang="he-IL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/>
          <a:lstStyle/>
          <a:p>
            <a:r>
              <a:rPr lang="en-US" dirty="0" smtClean="0"/>
              <a:t>Acceleration (digitized)</a:t>
            </a: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21</a:t>
            </a:fld>
            <a:endParaRPr lang="de-CH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2" cstate="print"/>
          <a:srcRect l="6644" t="21656" r="5501" b="16329"/>
          <a:stretch>
            <a:fillRect/>
          </a:stretch>
        </p:blipFill>
        <p:spPr bwMode="auto">
          <a:xfrm>
            <a:off x="1655676" y="3289220"/>
            <a:ext cx="5832648" cy="3087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13612" y="1268760"/>
                <a:ext cx="2138214" cy="490199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𝑞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3612" y="1268760"/>
                <a:ext cx="2138214" cy="49019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4938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339752" y="2469380"/>
                <a:ext cx="5285934" cy="81984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𝑎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𝑑𝑢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𝐻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/>
                                </a:rPr>
                                <m:t>             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&lt;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/>
                                </a:rPr>
                                <m:t>          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&gt;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2469380"/>
                <a:ext cx="5285934" cy="81984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/>
          <a:lstStyle/>
          <a:p>
            <a:r>
              <a:rPr lang="en-US" dirty="0" smtClean="0"/>
              <a:t>Velocity</a:t>
            </a:r>
          </a:p>
          <a:p>
            <a:pPr>
              <a:buNone/>
            </a:pP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22</a:t>
            </a:fld>
            <a:endParaRPr lang="de-CH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36712"/>
          </a:xfrm>
        </p:spPr>
        <p:txBody>
          <a:bodyPr>
            <a:noAutofit/>
          </a:bodyPr>
          <a:lstStyle/>
          <a:p>
            <a:r>
              <a:rPr lang="en-US" sz="2800" dirty="0" smtClean="0"/>
              <a:t>Harmonic Oscillator Dynamics for Extremely Large </a:t>
            </a:r>
            <a:r>
              <a:rPr lang="el-GR" sz="2800" dirty="0" smtClean="0"/>
              <a:t>ω</a:t>
            </a:r>
            <a:endParaRPr lang="he-IL" sz="28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l="6270" t="19313" r="4399" b="13751"/>
          <a:stretch>
            <a:fillRect/>
          </a:stretch>
        </p:blipFill>
        <p:spPr bwMode="auto">
          <a:xfrm>
            <a:off x="2843808" y="1196752"/>
            <a:ext cx="5256584" cy="29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12" name="TextBox 11"/>
          <p:cNvSpPr txBox="1"/>
          <p:nvPr/>
        </p:nvSpPr>
        <p:spPr>
          <a:xfrm>
            <a:off x="539552" y="5589240"/>
            <a:ext cx="813690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The spectrum of ‘u’ coincides with the spectrum of energy of the </a:t>
            </a:r>
            <a:r>
              <a:rPr lang="en-US" sz="2800" i="1" dirty="0" smtClean="0"/>
              <a:t>Quantum</a:t>
            </a:r>
            <a:r>
              <a:rPr lang="en-US" sz="2800" dirty="0" smtClean="0"/>
              <a:t> Harmonic Oscillator</a:t>
            </a:r>
            <a:endParaRPr lang="he-IL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520652" y="4365104"/>
                <a:ext cx="6292172" cy="109966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𝑇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/>
                            </a:rPr>
                            <m:t>𝑘</m:t>
                          </m:r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𝑘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func>
                            <m:func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𝜋</m:t>
                                      </m:r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𝑇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0652" y="4365104"/>
                <a:ext cx="6292172" cy="109966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en-US" dirty="0" smtClean="0"/>
              <a:t>Position</a:t>
            </a: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23</a:t>
            </a:fld>
            <a:endParaRPr lang="de-CH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Harmonic Oscillator Dynamics for Extremely Large </a:t>
            </a:r>
            <a:r>
              <a:rPr lang="el-GR" sz="2800" dirty="0" smtClean="0"/>
              <a:t>ω</a:t>
            </a:r>
            <a:endParaRPr lang="he-IL" sz="2800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 l="7180" t="22438" r="4965" b="16532"/>
          <a:stretch>
            <a:fillRect/>
          </a:stretch>
        </p:blipFill>
        <p:spPr bwMode="auto">
          <a:xfrm>
            <a:off x="1252082" y="2924944"/>
            <a:ext cx="6639836" cy="345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873601" y="1656520"/>
                <a:ext cx="5396798" cy="1268424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𝑑𝑥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𝐻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𝑢</m:t>
                                  </m:r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400" b="0" i="1" smtClean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b="0" i="1" smtClean="0">
                                                  <a:latin typeface="Cambria Math"/>
                                                </a:rPr>
                                                <m:t>𝑚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400" b="0" i="1" smtClean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he-IL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3601" y="1656520"/>
                <a:ext cx="5396798" cy="126842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Transition </a:t>
            </a:r>
            <a:r>
              <a:rPr lang="en-US" dirty="0"/>
              <a:t>b</a:t>
            </a:r>
            <a:r>
              <a:rPr lang="en-US" dirty="0" smtClean="0"/>
              <a:t>etween Classical and Extended Relativity</a:t>
            </a: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24</a:t>
            </a:fld>
            <a:endParaRPr lang="de-CH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/>
          <a:lstStyle/>
          <a:p>
            <a:r>
              <a:rPr lang="en-US" dirty="0" smtClean="0"/>
              <a:t>Acceleration</a:t>
            </a:r>
          </a:p>
          <a:p>
            <a:pPr>
              <a:buNone/>
            </a:pPr>
            <a:endParaRPr lang="he-I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5" t="27805" r="20372" b="24099"/>
          <a:stretch/>
        </p:blipFill>
        <p:spPr bwMode="auto">
          <a:xfrm>
            <a:off x="22811" y="1731682"/>
            <a:ext cx="7213485" cy="381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25</a:t>
            </a:fld>
            <a:endParaRPr lang="de-CH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Transition between Classical and Non-classical Regions</a:t>
            </a:r>
            <a:endParaRPr lang="he-IL" sz="3600" dirty="0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6277715" y="4211796"/>
            <a:ext cx="444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  <a:ea typeface="Cambria Math" pitchFamily="18" charset="0"/>
              </a:rPr>
              <a:t>(a)</a:t>
            </a:r>
            <a:endParaRPr lang="he-IL" i="1" dirty="0">
              <a:solidFill>
                <a:srgbClr val="0070C0"/>
              </a:solidFill>
              <a:ea typeface="Cambria Math" pitchFamily="18" charset="0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849564" y="2952166"/>
                <a:ext cx="2329356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𝜔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30</m:t>
                      </m:r>
                      <m:r>
                        <a:rPr lang="en-US" b="0" i="1" smtClean="0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9564" y="2952166"/>
                <a:ext cx="2329356" cy="36933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1"/>
          <p:cNvSpPr/>
          <p:nvPr/>
        </p:nvSpPr>
        <p:spPr>
          <a:xfrm>
            <a:off x="896987" y="2849526"/>
            <a:ext cx="5869172" cy="1563297"/>
          </a:xfrm>
          <a:custGeom>
            <a:avLst/>
            <a:gdLst>
              <a:gd name="connsiteX0" fmla="*/ 0 w 5869172"/>
              <a:gd name="connsiteY0" fmla="*/ 0 h 1563297"/>
              <a:gd name="connsiteX1" fmla="*/ 1010093 w 5869172"/>
              <a:gd name="connsiteY1" fmla="*/ 148855 h 1563297"/>
              <a:gd name="connsiteX2" fmla="*/ 1828800 w 5869172"/>
              <a:gd name="connsiteY2" fmla="*/ 510362 h 1563297"/>
              <a:gd name="connsiteX3" fmla="*/ 2317897 w 5869172"/>
              <a:gd name="connsiteY3" fmla="*/ 786809 h 1563297"/>
              <a:gd name="connsiteX4" fmla="*/ 3009014 w 5869172"/>
              <a:gd name="connsiteY4" fmla="*/ 1190846 h 1563297"/>
              <a:gd name="connsiteX5" fmla="*/ 3817088 w 5869172"/>
              <a:gd name="connsiteY5" fmla="*/ 1477925 h 1563297"/>
              <a:gd name="connsiteX6" fmla="*/ 4603897 w 5869172"/>
              <a:gd name="connsiteY6" fmla="*/ 1562986 h 1563297"/>
              <a:gd name="connsiteX7" fmla="*/ 5422604 w 5869172"/>
              <a:gd name="connsiteY7" fmla="*/ 1456660 h 1563297"/>
              <a:gd name="connsiteX8" fmla="*/ 5869172 w 5869172"/>
              <a:gd name="connsiteY8" fmla="*/ 1318437 h 15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69172" h="1563297">
                <a:moveTo>
                  <a:pt x="0" y="0"/>
                </a:moveTo>
                <a:cubicBezTo>
                  <a:pt x="352646" y="31897"/>
                  <a:pt x="705293" y="63795"/>
                  <a:pt x="1010093" y="148855"/>
                </a:cubicBezTo>
                <a:cubicBezTo>
                  <a:pt x="1314893" y="233915"/>
                  <a:pt x="1610833" y="404036"/>
                  <a:pt x="1828800" y="510362"/>
                </a:cubicBezTo>
                <a:cubicBezTo>
                  <a:pt x="2046767" y="616688"/>
                  <a:pt x="2317897" y="786809"/>
                  <a:pt x="2317897" y="786809"/>
                </a:cubicBezTo>
                <a:cubicBezTo>
                  <a:pt x="2514599" y="900223"/>
                  <a:pt x="2759149" y="1075660"/>
                  <a:pt x="3009014" y="1190846"/>
                </a:cubicBezTo>
                <a:cubicBezTo>
                  <a:pt x="3258879" y="1306032"/>
                  <a:pt x="3551274" y="1415902"/>
                  <a:pt x="3817088" y="1477925"/>
                </a:cubicBezTo>
                <a:cubicBezTo>
                  <a:pt x="4082902" y="1539948"/>
                  <a:pt x="4336311" y="1566530"/>
                  <a:pt x="4603897" y="1562986"/>
                </a:cubicBezTo>
                <a:cubicBezTo>
                  <a:pt x="4871483" y="1559442"/>
                  <a:pt x="5211725" y="1497418"/>
                  <a:pt x="5422604" y="1456660"/>
                </a:cubicBezTo>
                <a:cubicBezTo>
                  <a:pt x="5633483" y="1415902"/>
                  <a:pt x="5751327" y="1367169"/>
                  <a:pt x="5869172" y="1318437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7" name="Freeform 6"/>
          <p:cNvSpPr/>
          <p:nvPr/>
        </p:nvSpPr>
        <p:spPr>
          <a:xfrm>
            <a:off x="907619" y="2519916"/>
            <a:ext cx="5762847" cy="2232870"/>
          </a:xfrm>
          <a:custGeom>
            <a:avLst/>
            <a:gdLst>
              <a:gd name="connsiteX0" fmla="*/ 0 w 5762847"/>
              <a:gd name="connsiteY0" fmla="*/ 0 h 2232870"/>
              <a:gd name="connsiteX1" fmla="*/ 478465 w 5762847"/>
              <a:gd name="connsiteY1" fmla="*/ 42531 h 2232870"/>
              <a:gd name="connsiteX2" fmla="*/ 956930 w 5762847"/>
              <a:gd name="connsiteY2" fmla="*/ 223284 h 2232870"/>
              <a:gd name="connsiteX3" fmla="*/ 1499191 w 5762847"/>
              <a:gd name="connsiteY3" fmla="*/ 669851 h 2232870"/>
              <a:gd name="connsiteX4" fmla="*/ 2041451 w 5762847"/>
              <a:gd name="connsiteY4" fmla="*/ 1297172 h 2232870"/>
              <a:gd name="connsiteX5" fmla="*/ 2498651 w 5762847"/>
              <a:gd name="connsiteY5" fmla="*/ 1807535 h 2232870"/>
              <a:gd name="connsiteX6" fmla="*/ 3009014 w 5762847"/>
              <a:gd name="connsiteY6" fmla="*/ 2094614 h 2232870"/>
              <a:gd name="connsiteX7" fmla="*/ 3806456 w 5762847"/>
              <a:gd name="connsiteY7" fmla="*/ 2232837 h 2232870"/>
              <a:gd name="connsiteX8" fmla="*/ 4540102 w 5762847"/>
              <a:gd name="connsiteY8" fmla="*/ 2083982 h 2232870"/>
              <a:gd name="connsiteX9" fmla="*/ 5199321 w 5762847"/>
              <a:gd name="connsiteY9" fmla="*/ 1616149 h 2232870"/>
              <a:gd name="connsiteX10" fmla="*/ 5762847 w 5762847"/>
              <a:gd name="connsiteY10" fmla="*/ 946298 h 223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62847" h="2232870">
                <a:moveTo>
                  <a:pt x="0" y="0"/>
                </a:moveTo>
                <a:cubicBezTo>
                  <a:pt x="159488" y="2658"/>
                  <a:pt x="318977" y="5317"/>
                  <a:pt x="478465" y="42531"/>
                </a:cubicBezTo>
                <a:cubicBezTo>
                  <a:pt x="637953" y="79745"/>
                  <a:pt x="786809" y="118731"/>
                  <a:pt x="956930" y="223284"/>
                </a:cubicBezTo>
                <a:cubicBezTo>
                  <a:pt x="1127051" y="327837"/>
                  <a:pt x="1318438" y="490870"/>
                  <a:pt x="1499191" y="669851"/>
                </a:cubicBezTo>
                <a:cubicBezTo>
                  <a:pt x="1679945" y="848832"/>
                  <a:pt x="1874874" y="1107558"/>
                  <a:pt x="2041451" y="1297172"/>
                </a:cubicBezTo>
                <a:cubicBezTo>
                  <a:pt x="2208028" y="1486786"/>
                  <a:pt x="2337391" y="1674628"/>
                  <a:pt x="2498651" y="1807535"/>
                </a:cubicBezTo>
                <a:cubicBezTo>
                  <a:pt x="2659911" y="1940442"/>
                  <a:pt x="2791047" y="2023730"/>
                  <a:pt x="3009014" y="2094614"/>
                </a:cubicBezTo>
                <a:cubicBezTo>
                  <a:pt x="3226981" y="2165498"/>
                  <a:pt x="3551275" y="2234609"/>
                  <a:pt x="3806456" y="2232837"/>
                </a:cubicBezTo>
                <a:cubicBezTo>
                  <a:pt x="4061637" y="2231065"/>
                  <a:pt x="4307958" y="2186763"/>
                  <a:pt x="4540102" y="2083982"/>
                </a:cubicBezTo>
                <a:cubicBezTo>
                  <a:pt x="4772246" y="1981201"/>
                  <a:pt x="4995530" y="1805763"/>
                  <a:pt x="5199321" y="1616149"/>
                </a:cubicBezTo>
                <a:cubicBezTo>
                  <a:pt x="5403112" y="1426535"/>
                  <a:pt x="5582979" y="1186416"/>
                  <a:pt x="5762847" y="946298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Freeform 7"/>
          <p:cNvSpPr/>
          <p:nvPr/>
        </p:nvSpPr>
        <p:spPr>
          <a:xfrm>
            <a:off x="918252" y="2009553"/>
            <a:ext cx="5837274" cy="3243091"/>
          </a:xfrm>
          <a:custGeom>
            <a:avLst/>
            <a:gdLst>
              <a:gd name="connsiteX0" fmla="*/ 0 w 5837274"/>
              <a:gd name="connsiteY0" fmla="*/ 0 h 3243091"/>
              <a:gd name="connsiteX1" fmla="*/ 382772 w 5837274"/>
              <a:gd name="connsiteY1" fmla="*/ 21266 h 3243091"/>
              <a:gd name="connsiteX2" fmla="*/ 616688 w 5837274"/>
              <a:gd name="connsiteY2" fmla="*/ 63796 h 3243091"/>
              <a:gd name="connsiteX3" fmla="*/ 839972 w 5837274"/>
              <a:gd name="connsiteY3" fmla="*/ 148856 h 3243091"/>
              <a:gd name="connsiteX4" fmla="*/ 1031358 w 5837274"/>
              <a:gd name="connsiteY4" fmla="*/ 308345 h 3243091"/>
              <a:gd name="connsiteX5" fmla="*/ 1254642 w 5837274"/>
              <a:gd name="connsiteY5" fmla="*/ 669852 h 3243091"/>
              <a:gd name="connsiteX6" fmla="*/ 1488558 w 5837274"/>
              <a:gd name="connsiteY6" fmla="*/ 1616149 h 3243091"/>
              <a:gd name="connsiteX7" fmla="*/ 1765004 w 5837274"/>
              <a:gd name="connsiteY7" fmla="*/ 2636875 h 3243091"/>
              <a:gd name="connsiteX8" fmla="*/ 1913860 w 5837274"/>
              <a:gd name="connsiteY8" fmla="*/ 2902689 h 3243091"/>
              <a:gd name="connsiteX9" fmla="*/ 2094614 w 5837274"/>
              <a:gd name="connsiteY9" fmla="*/ 3083442 h 3243091"/>
              <a:gd name="connsiteX10" fmla="*/ 2317897 w 5837274"/>
              <a:gd name="connsiteY10" fmla="*/ 3168503 h 3243091"/>
              <a:gd name="connsiteX11" fmla="*/ 2849525 w 5837274"/>
              <a:gd name="connsiteY11" fmla="*/ 3232298 h 3243091"/>
              <a:gd name="connsiteX12" fmla="*/ 3359888 w 5837274"/>
              <a:gd name="connsiteY12" fmla="*/ 3232298 h 3243091"/>
              <a:gd name="connsiteX13" fmla="*/ 3774558 w 5837274"/>
              <a:gd name="connsiteY13" fmla="*/ 3125973 h 3243091"/>
              <a:gd name="connsiteX14" fmla="*/ 4061637 w 5837274"/>
              <a:gd name="connsiteY14" fmla="*/ 2892056 h 3243091"/>
              <a:gd name="connsiteX15" fmla="*/ 4210493 w 5837274"/>
              <a:gd name="connsiteY15" fmla="*/ 2594345 h 3243091"/>
              <a:gd name="connsiteX16" fmla="*/ 4359349 w 5837274"/>
              <a:gd name="connsiteY16" fmla="*/ 2126512 h 3243091"/>
              <a:gd name="connsiteX17" fmla="*/ 4561367 w 5837274"/>
              <a:gd name="connsiteY17" fmla="*/ 1244010 h 3243091"/>
              <a:gd name="connsiteX18" fmla="*/ 4784651 w 5837274"/>
              <a:gd name="connsiteY18" fmla="*/ 489098 h 3243091"/>
              <a:gd name="connsiteX19" fmla="*/ 4986669 w 5837274"/>
              <a:gd name="connsiteY19" fmla="*/ 233917 h 3243091"/>
              <a:gd name="connsiteX20" fmla="*/ 5369442 w 5837274"/>
              <a:gd name="connsiteY20" fmla="*/ 53163 h 3243091"/>
              <a:gd name="connsiteX21" fmla="*/ 5837274 w 5837274"/>
              <a:gd name="connsiteY21" fmla="*/ 10633 h 324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837274" h="3243091">
                <a:moveTo>
                  <a:pt x="0" y="0"/>
                </a:moveTo>
                <a:cubicBezTo>
                  <a:pt x="139995" y="5316"/>
                  <a:pt x="279991" y="10633"/>
                  <a:pt x="382772" y="21266"/>
                </a:cubicBezTo>
                <a:cubicBezTo>
                  <a:pt x="485553" y="31899"/>
                  <a:pt x="540488" y="42531"/>
                  <a:pt x="616688" y="63796"/>
                </a:cubicBezTo>
                <a:cubicBezTo>
                  <a:pt x="692888" y="85061"/>
                  <a:pt x="770860" y="108098"/>
                  <a:pt x="839972" y="148856"/>
                </a:cubicBezTo>
                <a:cubicBezTo>
                  <a:pt x="909084" y="189614"/>
                  <a:pt x="962246" y="221512"/>
                  <a:pt x="1031358" y="308345"/>
                </a:cubicBezTo>
                <a:cubicBezTo>
                  <a:pt x="1100470" y="395178"/>
                  <a:pt x="1178442" y="451885"/>
                  <a:pt x="1254642" y="669852"/>
                </a:cubicBezTo>
                <a:cubicBezTo>
                  <a:pt x="1330842" y="887819"/>
                  <a:pt x="1403498" y="1288312"/>
                  <a:pt x="1488558" y="1616149"/>
                </a:cubicBezTo>
                <a:cubicBezTo>
                  <a:pt x="1573618" y="1943986"/>
                  <a:pt x="1694120" y="2422452"/>
                  <a:pt x="1765004" y="2636875"/>
                </a:cubicBezTo>
                <a:cubicBezTo>
                  <a:pt x="1835888" y="2851298"/>
                  <a:pt x="1858925" y="2828261"/>
                  <a:pt x="1913860" y="2902689"/>
                </a:cubicBezTo>
                <a:cubicBezTo>
                  <a:pt x="1968795" y="2977117"/>
                  <a:pt x="2027275" y="3039140"/>
                  <a:pt x="2094614" y="3083442"/>
                </a:cubicBezTo>
                <a:cubicBezTo>
                  <a:pt x="2161953" y="3127744"/>
                  <a:pt x="2192079" y="3143694"/>
                  <a:pt x="2317897" y="3168503"/>
                </a:cubicBezTo>
                <a:cubicBezTo>
                  <a:pt x="2443716" y="3193312"/>
                  <a:pt x="2675860" y="3221666"/>
                  <a:pt x="2849525" y="3232298"/>
                </a:cubicBezTo>
                <a:cubicBezTo>
                  <a:pt x="3023190" y="3242930"/>
                  <a:pt x="3205716" y="3250019"/>
                  <a:pt x="3359888" y="3232298"/>
                </a:cubicBezTo>
                <a:cubicBezTo>
                  <a:pt x="3514060" y="3214577"/>
                  <a:pt x="3657600" y="3182680"/>
                  <a:pt x="3774558" y="3125973"/>
                </a:cubicBezTo>
                <a:cubicBezTo>
                  <a:pt x="3891516" y="3069266"/>
                  <a:pt x="3988981" y="2980661"/>
                  <a:pt x="4061637" y="2892056"/>
                </a:cubicBezTo>
                <a:cubicBezTo>
                  <a:pt x="4134293" y="2803451"/>
                  <a:pt x="4160874" y="2721936"/>
                  <a:pt x="4210493" y="2594345"/>
                </a:cubicBezTo>
                <a:cubicBezTo>
                  <a:pt x="4260112" y="2466754"/>
                  <a:pt x="4300870" y="2351568"/>
                  <a:pt x="4359349" y="2126512"/>
                </a:cubicBezTo>
                <a:cubicBezTo>
                  <a:pt x="4417828" y="1901456"/>
                  <a:pt x="4490483" y="1516912"/>
                  <a:pt x="4561367" y="1244010"/>
                </a:cubicBezTo>
                <a:cubicBezTo>
                  <a:pt x="4632251" y="971108"/>
                  <a:pt x="4713767" y="657447"/>
                  <a:pt x="4784651" y="489098"/>
                </a:cubicBezTo>
                <a:cubicBezTo>
                  <a:pt x="4855535" y="320749"/>
                  <a:pt x="4889204" y="306573"/>
                  <a:pt x="4986669" y="233917"/>
                </a:cubicBezTo>
                <a:cubicBezTo>
                  <a:pt x="5084134" y="161261"/>
                  <a:pt x="5227675" y="90377"/>
                  <a:pt x="5369442" y="53163"/>
                </a:cubicBezTo>
                <a:cubicBezTo>
                  <a:pt x="5511210" y="15949"/>
                  <a:pt x="5674242" y="13291"/>
                  <a:pt x="5837274" y="10633"/>
                </a:cubicBez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1" name="Freeform 10"/>
          <p:cNvSpPr/>
          <p:nvPr/>
        </p:nvSpPr>
        <p:spPr>
          <a:xfrm>
            <a:off x="918104" y="1860277"/>
            <a:ext cx="5861050" cy="3537223"/>
          </a:xfrm>
          <a:custGeom>
            <a:avLst/>
            <a:gdLst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43173 h 3537223"/>
              <a:gd name="connsiteX6" fmla="*/ 1320800 w 5861050"/>
              <a:gd name="connsiteY6" fmla="*/ 552723 h 3537223"/>
              <a:gd name="connsiteX7" fmla="*/ 1333500 w 5861050"/>
              <a:gd name="connsiteY7" fmla="*/ 927373 h 3537223"/>
              <a:gd name="connsiteX8" fmla="*/ 1409700 w 5861050"/>
              <a:gd name="connsiteY8" fmla="*/ 2464073 h 3537223"/>
              <a:gd name="connsiteX9" fmla="*/ 1454150 w 5861050"/>
              <a:gd name="connsiteY9" fmla="*/ 2838723 h 3537223"/>
              <a:gd name="connsiteX10" fmla="*/ 1517650 w 5861050"/>
              <a:gd name="connsiteY10" fmla="*/ 3149873 h 3537223"/>
              <a:gd name="connsiteX11" fmla="*/ 1606550 w 5861050"/>
              <a:gd name="connsiteY11" fmla="*/ 3391173 h 3537223"/>
              <a:gd name="connsiteX12" fmla="*/ 1739900 w 5861050"/>
              <a:gd name="connsiteY12" fmla="*/ 3480073 h 3537223"/>
              <a:gd name="connsiteX13" fmla="*/ 1949450 w 5861050"/>
              <a:gd name="connsiteY13" fmla="*/ 3518173 h 3537223"/>
              <a:gd name="connsiteX14" fmla="*/ 2247900 w 5861050"/>
              <a:gd name="connsiteY14" fmla="*/ 3530873 h 3537223"/>
              <a:gd name="connsiteX15" fmla="*/ 2794000 w 5861050"/>
              <a:gd name="connsiteY15" fmla="*/ 3537223 h 3537223"/>
              <a:gd name="connsiteX16" fmla="*/ 3600450 w 5861050"/>
              <a:gd name="connsiteY16" fmla="*/ 3530873 h 3537223"/>
              <a:gd name="connsiteX17" fmla="*/ 3835400 w 5861050"/>
              <a:gd name="connsiteY17" fmla="*/ 3486423 h 3537223"/>
              <a:gd name="connsiteX18" fmla="*/ 3981450 w 5861050"/>
              <a:gd name="connsiteY18" fmla="*/ 3365773 h 3537223"/>
              <a:gd name="connsiteX19" fmla="*/ 4057650 w 5861050"/>
              <a:gd name="connsiteY19" fmla="*/ 3067323 h 3537223"/>
              <a:gd name="connsiteX20" fmla="*/ 4102100 w 5861050"/>
              <a:gd name="connsiteY20" fmla="*/ 2533923 h 3537223"/>
              <a:gd name="connsiteX21" fmla="*/ 4184650 w 5861050"/>
              <a:gd name="connsiteY21" fmla="*/ 1619523 h 3537223"/>
              <a:gd name="connsiteX22" fmla="*/ 4222750 w 5861050"/>
              <a:gd name="connsiteY22" fmla="*/ 908323 h 3537223"/>
              <a:gd name="connsiteX23" fmla="*/ 4286250 w 5861050"/>
              <a:gd name="connsiteY23" fmla="*/ 292373 h 3537223"/>
              <a:gd name="connsiteX24" fmla="*/ 4394200 w 5861050"/>
              <a:gd name="connsiteY24" fmla="*/ 127273 h 3537223"/>
              <a:gd name="connsiteX25" fmla="*/ 4540250 w 5861050"/>
              <a:gd name="connsiteY25" fmla="*/ 44723 h 3537223"/>
              <a:gd name="connsiteX26" fmla="*/ 4991100 w 5861050"/>
              <a:gd name="connsiteY26" fmla="*/ 6623 h 3537223"/>
              <a:gd name="connsiteX27" fmla="*/ 5861050 w 5861050"/>
              <a:gd name="connsiteY27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43173 h 3537223"/>
              <a:gd name="connsiteX6" fmla="*/ 1320800 w 5861050"/>
              <a:gd name="connsiteY6" fmla="*/ 552723 h 3537223"/>
              <a:gd name="connsiteX7" fmla="*/ 1333500 w 5861050"/>
              <a:gd name="connsiteY7" fmla="*/ 927373 h 3537223"/>
              <a:gd name="connsiteX8" fmla="*/ 1409700 w 5861050"/>
              <a:gd name="connsiteY8" fmla="*/ 2464073 h 3537223"/>
              <a:gd name="connsiteX9" fmla="*/ 1441450 w 5861050"/>
              <a:gd name="connsiteY9" fmla="*/ 2699023 h 3537223"/>
              <a:gd name="connsiteX10" fmla="*/ 1454150 w 5861050"/>
              <a:gd name="connsiteY10" fmla="*/ 283872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431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09700 w 5861050"/>
              <a:gd name="connsiteY8" fmla="*/ 2464073 h 3537223"/>
              <a:gd name="connsiteX9" fmla="*/ 1441450 w 5861050"/>
              <a:gd name="connsiteY9" fmla="*/ 2699023 h 3537223"/>
              <a:gd name="connsiteX10" fmla="*/ 1454150 w 5861050"/>
              <a:gd name="connsiteY10" fmla="*/ 283872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431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09700 w 5861050"/>
              <a:gd name="connsiteY8" fmla="*/ 2464073 h 3537223"/>
              <a:gd name="connsiteX9" fmla="*/ 1441450 w 5861050"/>
              <a:gd name="connsiteY9" fmla="*/ 2699023 h 3537223"/>
              <a:gd name="connsiteX10" fmla="*/ 1454150 w 5861050"/>
              <a:gd name="connsiteY10" fmla="*/ 283872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431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09700 w 5861050"/>
              <a:gd name="connsiteY8" fmla="*/ 2464073 h 3537223"/>
              <a:gd name="connsiteX9" fmla="*/ 1441450 w 5861050"/>
              <a:gd name="connsiteY9" fmla="*/ 2699023 h 3537223"/>
              <a:gd name="connsiteX10" fmla="*/ 1454150 w 5861050"/>
              <a:gd name="connsiteY10" fmla="*/ 283872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177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09700 w 5861050"/>
              <a:gd name="connsiteY8" fmla="*/ 2464073 h 3537223"/>
              <a:gd name="connsiteX9" fmla="*/ 1441450 w 5861050"/>
              <a:gd name="connsiteY9" fmla="*/ 2699023 h 3537223"/>
              <a:gd name="connsiteX10" fmla="*/ 1454150 w 5861050"/>
              <a:gd name="connsiteY10" fmla="*/ 283872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177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09700 w 5861050"/>
              <a:gd name="connsiteY8" fmla="*/ 2464073 h 3537223"/>
              <a:gd name="connsiteX9" fmla="*/ 1441450 w 5861050"/>
              <a:gd name="connsiteY9" fmla="*/ 2699023 h 3537223"/>
              <a:gd name="connsiteX10" fmla="*/ 1479550 w 5861050"/>
              <a:gd name="connsiteY10" fmla="*/ 284507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177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09700 w 5861050"/>
              <a:gd name="connsiteY8" fmla="*/ 2464073 h 3537223"/>
              <a:gd name="connsiteX9" fmla="*/ 1466850 w 5861050"/>
              <a:gd name="connsiteY9" fmla="*/ 2699023 h 3537223"/>
              <a:gd name="connsiteX10" fmla="*/ 1479550 w 5861050"/>
              <a:gd name="connsiteY10" fmla="*/ 284507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177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35100 w 5861050"/>
              <a:gd name="connsiteY8" fmla="*/ 2464073 h 3537223"/>
              <a:gd name="connsiteX9" fmla="*/ 1466850 w 5861050"/>
              <a:gd name="connsiteY9" fmla="*/ 2699023 h 3537223"/>
              <a:gd name="connsiteX10" fmla="*/ 1479550 w 5861050"/>
              <a:gd name="connsiteY10" fmla="*/ 284507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177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35100 w 5861050"/>
              <a:gd name="connsiteY8" fmla="*/ 2464073 h 3537223"/>
              <a:gd name="connsiteX9" fmla="*/ 1466850 w 5861050"/>
              <a:gd name="connsiteY9" fmla="*/ 2699023 h 3537223"/>
              <a:gd name="connsiteX10" fmla="*/ 1479550 w 5861050"/>
              <a:gd name="connsiteY10" fmla="*/ 284507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177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35100 w 5861050"/>
              <a:gd name="connsiteY8" fmla="*/ 2464073 h 3537223"/>
              <a:gd name="connsiteX9" fmla="*/ 1466850 w 5861050"/>
              <a:gd name="connsiteY9" fmla="*/ 2699023 h 3537223"/>
              <a:gd name="connsiteX10" fmla="*/ 1479550 w 5861050"/>
              <a:gd name="connsiteY10" fmla="*/ 284507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177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35100 w 5861050"/>
              <a:gd name="connsiteY8" fmla="*/ 2464073 h 3537223"/>
              <a:gd name="connsiteX9" fmla="*/ 1466850 w 5861050"/>
              <a:gd name="connsiteY9" fmla="*/ 2699023 h 3537223"/>
              <a:gd name="connsiteX10" fmla="*/ 1485900 w 5861050"/>
              <a:gd name="connsiteY10" fmla="*/ 290857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177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35100 w 5861050"/>
              <a:gd name="connsiteY8" fmla="*/ 2464073 h 3537223"/>
              <a:gd name="connsiteX9" fmla="*/ 1460500 w 5861050"/>
              <a:gd name="connsiteY9" fmla="*/ 2724423 h 3537223"/>
              <a:gd name="connsiteX10" fmla="*/ 1485900 w 5861050"/>
              <a:gd name="connsiteY10" fmla="*/ 290857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94200 w 5861050"/>
              <a:gd name="connsiteY25" fmla="*/ 12727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  <a:gd name="connsiteX0" fmla="*/ 0 w 5861050"/>
              <a:gd name="connsiteY0" fmla="*/ 12973 h 3537223"/>
              <a:gd name="connsiteX1" fmla="*/ 825500 w 5861050"/>
              <a:gd name="connsiteY1" fmla="*/ 25673 h 3537223"/>
              <a:gd name="connsiteX2" fmla="*/ 958850 w 5861050"/>
              <a:gd name="connsiteY2" fmla="*/ 38373 h 3537223"/>
              <a:gd name="connsiteX3" fmla="*/ 1117600 w 5861050"/>
              <a:gd name="connsiteY3" fmla="*/ 89173 h 3537223"/>
              <a:gd name="connsiteX4" fmla="*/ 1206500 w 5861050"/>
              <a:gd name="connsiteY4" fmla="*/ 178073 h 3537223"/>
              <a:gd name="connsiteX5" fmla="*/ 1257300 w 5861050"/>
              <a:gd name="connsiteY5" fmla="*/ 317773 h 3537223"/>
              <a:gd name="connsiteX6" fmla="*/ 1301750 w 5861050"/>
              <a:gd name="connsiteY6" fmla="*/ 565423 h 3537223"/>
              <a:gd name="connsiteX7" fmla="*/ 1333500 w 5861050"/>
              <a:gd name="connsiteY7" fmla="*/ 927373 h 3537223"/>
              <a:gd name="connsiteX8" fmla="*/ 1435100 w 5861050"/>
              <a:gd name="connsiteY8" fmla="*/ 2464073 h 3537223"/>
              <a:gd name="connsiteX9" fmla="*/ 1460500 w 5861050"/>
              <a:gd name="connsiteY9" fmla="*/ 2724423 h 3537223"/>
              <a:gd name="connsiteX10" fmla="*/ 1485900 w 5861050"/>
              <a:gd name="connsiteY10" fmla="*/ 2908573 h 3537223"/>
              <a:gd name="connsiteX11" fmla="*/ 1517650 w 5861050"/>
              <a:gd name="connsiteY11" fmla="*/ 3149873 h 3537223"/>
              <a:gd name="connsiteX12" fmla="*/ 1606550 w 5861050"/>
              <a:gd name="connsiteY12" fmla="*/ 3391173 h 3537223"/>
              <a:gd name="connsiteX13" fmla="*/ 1739900 w 5861050"/>
              <a:gd name="connsiteY13" fmla="*/ 3480073 h 3537223"/>
              <a:gd name="connsiteX14" fmla="*/ 1949450 w 5861050"/>
              <a:gd name="connsiteY14" fmla="*/ 3518173 h 3537223"/>
              <a:gd name="connsiteX15" fmla="*/ 2247900 w 5861050"/>
              <a:gd name="connsiteY15" fmla="*/ 3530873 h 3537223"/>
              <a:gd name="connsiteX16" fmla="*/ 2794000 w 5861050"/>
              <a:gd name="connsiteY16" fmla="*/ 3537223 h 3537223"/>
              <a:gd name="connsiteX17" fmla="*/ 3600450 w 5861050"/>
              <a:gd name="connsiteY17" fmla="*/ 3530873 h 3537223"/>
              <a:gd name="connsiteX18" fmla="*/ 3835400 w 5861050"/>
              <a:gd name="connsiteY18" fmla="*/ 3486423 h 3537223"/>
              <a:gd name="connsiteX19" fmla="*/ 3981450 w 5861050"/>
              <a:gd name="connsiteY19" fmla="*/ 3365773 h 3537223"/>
              <a:gd name="connsiteX20" fmla="*/ 4057650 w 5861050"/>
              <a:gd name="connsiteY20" fmla="*/ 3067323 h 3537223"/>
              <a:gd name="connsiteX21" fmla="*/ 4102100 w 5861050"/>
              <a:gd name="connsiteY21" fmla="*/ 2533923 h 3537223"/>
              <a:gd name="connsiteX22" fmla="*/ 4184650 w 5861050"/>
              <a:gd name="connsiteY22" fmla="*/ 1619523 h 3537223"/>
              <a:gd name="connsiteX23" fmla="*/ 4222750 w 5861050"/>
              <a:gd name="connsiteY23" fmla="*/ 908323 h 3537223"/>
              <a:gd name="connsiteX24" fmla="*/ 4286250 w 5861050"/>
              <a:gd name="connsiteY24" fmla="*/ 292373 h 3537223"/>
              <a:gd name="connsiteX25" fmla="*/ 4381500 w 5861050"/>
              <a:gd name="connsiteY25" fmla="*/ 108223 h 3537223"/>
              <a:gd name="connsiteX26" fmla="*/ 4540250 w 5861050"/>
              <a:gd name="connsiteY26" fmla="*/ 44723 h 3537223"/>
              <a:gd name="connsiteX27" fmla="*/ 4991100 w 5861050"/>
              <a:gd name="connsiteY27" fmla="*/ 6623 h 3537223"/>
              <a:gd name="connsiteX28" fmla="*/ 5861050 w 5861050"/>
              <a:gd name="connsiteY28" fmla="*/ 273 h 3537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861050" h="3537223">
                <a:moveTo>
                  <a:pt x="0" y="12973"/>
                </a:moveTo>
                <a:lnTo>
                  <a:pt x="825500" y="25673"/>
                </a:lnTo>
                <a:cubicBezTo>
                  <a:pt x="985308" y="29906"/>
                  <a:pt x="910167" y="27790"/>
                  <a:pt x="958850" y="38373"/>
                </a:cubicBezTo>
                <a:cubicBezTo>
                  <a:pt x="1007533" y="48956"/>
                  <a:pt x="1076325" y="65890"/>
                  <a:pt x="1117600" y="89173"/>
                </a:cubicBezTo>
                <a:cubicBezTo>
                  <a:pt x="1158875" y="112456"/>
                  <a:pt x="1183217" y="139973"/>
                  <a:pt x="1206500" y="178073"/>
                </a:cubicBezTo>
                <a:cubicBezTo>
                  <a:pt x="1229783" y="216173"/>
                  <a:pt x="1241425" y="253215"/>
                  <a:pt x="1257300" y="317773"/>
                </a:cubicBezTo>
                <a:cubicBezTo>
                  <a:pt x="1273175" y="382331"/>
                  <a:pt x="1289050" y="463823"/>
                  <a:pt x="1301750" y="565423"/>
                </a:cubicBezTo>
                <a:cubicBezTo>
                  <a:pt x="1314450" y="667023"/>
                  <a:pt x="1311275" y="610931"/>
                  <a:pt x="1333500" y="927373"/>
                </a:cubicBezTo>
                <a:cubicBezTo>
                  <a:pt x="1355725" y="1243815"/>
                  <a:pt x="1413933" y="2164565"/>
                  <a:pt x="1435100" y="2464073"/>
                </a:cubicBezTo>
                <a:cubicBezTo>
                  <a:pt x="1456267" y="2763581"/>
                  <a:pt x="1453092" y="2661982"/>
                  <a:pt x="1460500" y="2724423"/>
                </a:cubicBezTo>
                <a:cubicBezTo>
                  <a:pt x="1467908" y="2786864"/>
                  <a:pt x="1476375" y="2837665"/>
                  <a:pt x="1485900" y="2908573"/>
                </a:cubicBezTo>
                <a:cubicBezTo>
                  <a:pt x="1495425" y="2979481"/>
                  <a:pt x="1497542" y="3069440"/>
                  <a:pt x="1517650" y="3149873"/>
                </a:cubicBezTo>
                <a:cubicBezTo>
                  <a:pt x="1537758" y="3230306"/>
                  <a:pt x="1569508" y="3336140"/>
                  <a:pt x="1606550" y="3391173"/>
                </a:cubicBezTo>
                <a:cubicBezTo>
                  <a:pt x="1643592" y="3446206"/>
                  <a:pt x="1682750" y="3458906"/>
                  <a:pt x="1739900" y="3480073"/>
                </a:cubicBezTo>
                <a:cubicBezTo>
                  <a:pt x="1797050" y="3501240"/>
                  <a:pt x="1864783" y="3509706"/>
                  <a:pt x="1949450" y="3518173"/>
                </a:cubicBezTo>
                <a:cubicBezTo>
                  <a:pt x="2034117" y="3526640"/>
                  <a:pt x="2107142" y="3527698"/>
                  <a:pt x="2247900" y="3530873"/>
                </a:cubicBezTo>
                <a:cubicBezTo>
                  <a:pt x="2388658" y="3534048"/>
                  <a:pt x="2794000" y="3537223"/>
                  <a:pt x="2794000" y="3537223"/>
                </a:cubicBezTo>
                <a:lnTo>
                  <a:pt x="3600450" y="3530873"/>
                </a:lnTo>
                <a:cubicBezTo>
                  <a:pt x="3774017" y="3522406"/>
                  <a:pt x="3771900" y="3513940"/>
                  <a:pt x="3835400" y="3486423"/>
                </a:cubicBezTo>
                <a:cubicBezTo>
                  <a:pt x="3898900" y="3458906"/>
                  <a:pt x="3944408" y="3435623"/>
                  <a:pt x="3981450" y="3365773"/>
                </a:cubicBezTo>
                <a:cubicBezTo>
                  <a:pt x="4018492" y="3295923"/>
                  <a:pt x="4037542" y="3205965"/>
                  <a:pt x="4057650" y="3067323"/>
                </a:cubicBezTo>
                <a:cubicBezTo>
                  <a:pt x="4077758" y="2928681"/>
                  <a:pt x="4080933" y="2775223"/>
                  <a:pt x="4102100" y="2533923"/>
                </a:cubicBezTo>
                <a:cubicBezTo>
                  <a:pt x="4123267" y="2292623"/>
                  <a:pt x="4164542" y="1890456"/>
                  <a:pt x="4184650" y="1619523"/>
                </a:cubicBezTo>
                <a:cubicBezTo>
                  <a:pt x="4204758" y="1348590"/>
                  <a:pt x="4205817" y="1129515"/>
                  <a:pt x="4222750" y="908323"/>
                </a:cubicBezTo>
                <a:cubicBezTo>
                  <a:pt x="4239683" y="687131"/>
                  <a:pt x="4259792" y="425723"/>
                  <a:pt x="4286250" y="292373"/>
                </a:cubicBezTo>
                <a:cubicBezTo>
                  <a:pt x="4312708" y="159023"/>
                  <a:pt x="4339167" y="149498"/>
                  <a:pt x="4381500" y="108223"/>
                </a:cubicBezTo>
                <a:cubicBezTo>
                  <a:pt x="4423833" y="66948"/>
                  <a:pt x="4438650" y="61656"/>
                  <a:pt x="4540250" y="44723"/>
                </a:cubicBezTo>
                <a:cubicBezTo>
                  <a:pt x="4641850" y="27790"/>
                  <a:pt x="4770967" y="14031"/>
                  <a:pt x="4991100" y="6623"/>
                </a:cubicBezTo>
                <a:cubicBezTo>
                  <a:pt x="5211233" y="-785"/>
                  <a:pt x="5536141" y="-256"/>
                  <a:pt x="5861050" y="273"/>
                </a:cubicBezTo>
              </a:path>
            </a:pathLst>
          </a:cu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995502" y="1916832"/>
                <a:ext cx="21834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𝜔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7</m:t>
                    </m:r>
                    <m:r>
                      <a:rPr lang="en-US" i="1"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14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endParaRPr lang="he-IL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502" y="1916832"/>
                <a:ext cx="2183418" cy="36933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988064" y="2261943"/>
                <a:ext cx="21908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𝜔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9</m:t>
                      </m:r>
                      <m:r>
                        <a:rPr lang="en-US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14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8064" y="2261943"/>
                <a:ext cx="2190856" cy="36933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876815" y="2607054"/>
                <a:ext cx="23021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𝜔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15</m:t>
                      </m:r>
                      <m:r>
                        <a:rPr lang="en-US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14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815" y="2607054"/>
                <a:ext cx="2302105" cy="369332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292324" y="3717032"/>
            <a:ext cx="444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ea typeface="Cambria Math" pitchFamily="18" charset="0"/>
              </a:rPr>
              <a:t>(b)</a:t>
            </a:r>
            <a:endParaRPr lang="he-IL" i="1" dirty="0">
              <a:solidFill>
                <a:srgbClr val="FF0000"/>
              </a:solidFill>
              <a:ea typeface="Cambria Math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15499" y="2051556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B050"/>
                </a:solidFill>
                <a:ea typeface="Cambria Math" pitchFamily="18" charset="0"/>
              </a:rPr>
              <a:t>(c)</a:t>
            </a:r>
            <a:endParaRPr lang="he-IL" i="1" dirty="0">
              <a:solidFill>
                <a:srgbClr val="00B050"/>
              </a:solidFill>
              <a:ea typeface="Cambria Math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215499" y="1484784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  <a:ea typeface="Cambria Math" pitchFamily="18" charset="0"/>
              </a:rPr>
              <a:t>(d)</a:t>
            </a:r>
            <a:endParaRPr lang="he-IL" i="1" dirty="0">
              <a:solidFill>
                <a:srgbClr val="7030A0"/>
              </a:solidFill>
              <a:ea typeface="Cambria Math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8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500" fill="hold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5845" grpId="0" build="allAtOnce"/>
      <p:bldP spid="35845" grpId="1" build="allAtOnce"/>
      <p:bldP spid="10" grpId="0" animBg="1"/>
      <p:bldP spid="10" grpId="1" animBg="1"/>
      <p:bldP spid="2" grpId="0" animBg="1"/>
      <p:bldP spid="7" grpId="0" animBg="1"/>
      <p:bldP spid="8" grpId="0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9" grpId="0" build="allAtOnce"/>
      <p:bldP spid="19" grpId="1" build="allAtOnce"/>
      <p:bldP spid="15" grpId="0"/>
      <p:bldP spid="15" grpId="1"/>
      <p:bldP spid="15" grpId="2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en-US" dirty="0" smtClean="0"/>
              <a:t>Velocity</a:t>
            </a:r>
          </a:p>
          <a:p>
            <a:pPr>
              <a:buNone/>
            </a:pP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26</a:t>
            </a:fld>
            <a:endParaRPr lang="de-CH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Transition between Classical and Non-classical Regions</a:t>
            </a:r>
            <a:endParaRPr lang="he-IL" sz="3600" dirty="0"/>
          </a:p>
        </p:txBody>
      </p:sp>
      <p:pic>
        <p:nvPicPr>
          <p:cNvPr id="9" name="Picture 8"/>
          <p:cNvPicPr/>
          <p:nvPr/>
        </p:nvPicPr>
        <p:blipFill rotWithShape="1">
          <a:blip r:embed="rId2" cstate="print"/>
          <a:srcRect l="4514" t="20542" r="1942" b="17382"/>
          <a:stretch/>
        </p:blipFill>
        <p:spPr bwMode="auto">
          <a:xfrm>
            <a:off x="383891" y="2102933"/>
            <a:ext cx="6431298" cy="34142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Freeform 9"/>
          <p:cNvSpPr/>
          <p:nvPr/>
        </p:nvSpPr>
        <p:spPr>
          <a:xfrm>
            <a:off x="1060275" y="2991629"/>
            <a:ext cx="5095901" cy="1380618"/>
          </a:xfrm>
          <a:custGeom>
            <a:avLst/>
            <a:gdLst>
              <a:gd name="connsiteX0" fmla="*/ 0 w 3980019"/>
              <a:gd name="connsiteY0" fmla="*/ 631329 h 1059458"/>
              <a:gd name="connsiteX1" fmla="*/ 570839 w 3980019"/>
              <a:gd name="connsiteY1" fmla="*/ 303625 h 1059458"/>
              <a:gd name="connsiteX2" fmla="*/ 1131108 w 3980019"/>
              <a:gd name="connsiteY2" fmla="*/ 71060 h 1059458"/>
              <a:gd name="connsiteX3" fmla="*/ 1495811 w 3980019"/>
              <a:gd name="connsiteY3" fmla="*/ 2348 h 1059458"/>
              <a:gd name="connsiteX4" fmla="*/ 1897512 w 3980019"/>
              <a:gd name="connsiteY4" fmla="*/ 28776 h 1059458"/>
              <a:gd name="connsiteX5" fmla="*/ 2304500 w 3980019"/>
              <a:gd name="connsiteY5" fmla="*/ 150344 h 1059458"/>
              <a:gd name="connsiteX6" fmla="*/ 2822483 w 3980019"/>
              <a:gd name="connsiteY6" fmla="*/ 409336 h 1059458"/>
              <a:gd name="connsiteX7" fmla="*/ 3261184 w 3980019"/>
              <a:gd name="connsiteY7" fmla="*/ 657756 h 1059458"/>
              <a:gd name="connsiteX8" fmla="*/ 3483177 w 3980019"/>
              <a:gd name="connsiteY8" fmla="*/ 789895 h 1059458"/>
              <a:gd name="connsiteX9" fmla="*/ 3715741 w 3980019"/>
              <a:gd name="connsiteY9" fmla="*/ 922034 h 1059458"/>
              <a:gd name="connsiteX10" fmla="*/ 3980019 w 3980019"/>
              <a:gd name="connsiteY10" fmla="*/ 1059458 h 10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80019" h="1059458">
                <a:moveTo>
                  <a:pt x="0" y="631329"/>
                </a:moveTo>
                <a:cubicBezTo>
                  <a:pt x="191160" y="514166"/>
                  <a:pt x="382321" y="397003"/>
                  <a:pt x="570839" y="303625"/>
                </a:cubicBezTo>
                <a:cubicBezTo>
                  <a:pt x="759357" y="210247"/>
                  <a:pt x="976946" y="121273"/>
                  <a:pt x="1131108" y="71060"/>
                </a:cubicBezTo>
                <a:cubicBezTo>
                  <a:pt x="1285270" y="20847"/>
                  <a:pt x="1368077" y="9395"/>
                  <a:pt x="1495811" y="2348"/>
                </a:cubicBezTo>
                <a:cubicBezTo>
                  <a:pt x="1623545" y="-4699"/>
                  <a:pt x="1762731" y="4110"/>
                  <a:pt x="1897512" y="28776"/>
                </a:cubicBezTo>
                <a:cubicBezTo>
                  <a:pt x="2032293" y="53442"/>
                  <a:pt x="2150338" y="86917"/>
                  <a:pt x="2304500" y="150344"/>
                </a:cubicBezTo>
                <a:cubicBezTo>
                  <a:pt x="2458662" y="213771"/>
                  <a:pt x="2663036" y="324767"/>
                  <a:pt x="2822483" y="409336"/>
                </a:cubicBezTo>
                <a:cubicBezTo>
                  <a:pt x="2981930" y="493905"/>
                  <a:pt x="3151068" y="594329"/>
                  <a:pt x="3261184" y="657756"/>
                </a:cubicBezTo>
                <a:cubicBezTo>
                  <a:pt x="3371300" y="721183"/>
                  <a:pt x="3407418" y="745849"/>
                  <a:pt x="3483177" y="789895"/>
                </a:cubicBezTo>
                <a:cubicBezTo>
                  <a:pt x="3558936" y="833941"/>
                  <a:pt x="3632934" y="877107"/>
                  <a:pt x="3715741" y="922034"/>
                </a:cubicBezTo>
                <a:cubicBezTo>
                  <a:pt x="3798548" y="966961"/>
                  <a:pt x="3889283" y="1013209"/>
                  <a:pt x="3980019" y="1059458"/>
                </a:cubicBezTo>
              </a:path>
            </a:pathLst>
          </a:cu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11" name="Freeform 10"/>
          <p:cNvSpPr/>
          <p:nvPr/>
        </p:nvSpPr>
        <p:spPr>
          <a:xfrm>
            <a:off x="1062361" y="2813846"/>
            <a:ext cx="5237832" cy="2038647"/>
          </a:xfrm>
          <a:custGeom>
            <a:avLst/>
            <a:gdLst>
              <a:gd name="connsiteX0" fmla="*/ 0 w 3980019"/>
              <a:gd name="connsiteY0" fmla="*/ 766465 h 1564088"/>
              <a:gd name="connsiteX1" fmla="*/ 280134 w 3980019"/>
              <a:gd name="connsiteY1" fmla="*/ 539186 h 1564088"/>
              <a:gd name="connsiteX2" fmla="*/ 581411 w 3980019"/>
              <a:gd name="connsiteY2" fmla="*/ 306622 h 1564088"/>
              <a:gd name="connsiteX3" fmla="*/ 803404 w 3980019"/>
              <a:gd name="connsiteY3" fmla="*/ 158627 h 1564088"/>
              <a:gd name="connsiteX4" fmla="*/ 972541 w 3980019"/>
              <a:gd name="connsiteY4" fmla="*/ 79344 h 1564088"/>
              <a:gd name="connsiteX5" fmla="*/ 1146964 w 3980019"/>
              <a:gd name="connsiteY5" fmla="*/ 21203 h 1564088"/>
              <a:gd name="connsiteX6" fmla="*/ 1316102 w 3980019"/>
              <a:gd name="connsiteY6" fmla="*/ 60 h 1564088"/>
              <a:gd name="connsiteX7" fmla="*/ 1495811 w 3980019"/>
              <a:gd name="connsiteY7" fmla="*/ 26488 h 1564088"/>
              <a:gd name="connsiteX8" fmla="*/ 1696661 w 3980019"/>
              <a:gd name="connsiteY8" fmla="*/ 95200 h 1564088"/>
              <a:gd name="connsiteX9" fmla="*/ 1934511 w 3980019"/>
              <a:gd name="connsiteY9" fmla="*/ 232625 h 1564088"/>
              <a:gd name="connsiteX10" fmla="*/ 2209360 w 3980019"/>
              <a:gd name="connsiteY10" fmla="*/ 433475 h 1564088"/>
              <a:gd name="connsiteX11" fmla="*/ 2420782 w 3980019"/>
              <a:gd name="connsiteY11" fmla="*/ 607899 h 1564088"/>
              <a:gd name="connsiteX12" fmla="*/ 3018049 w 3980019"/>
              <a:gd name="connsiteY12" fmla="*/ 1110026 h 1564088"/>
              <a:gd name="connsiteX13" fmla="*/ 3298183 w 3980019"/>
              <a:gd name="connsiteY13" fmla="*/ 1316162 h 1564088"/>
              <a:gd name="connsiteX14" fmla="*/ 3557175 w 3980019"/>
              <a:gd name="connsiteY14" fmla="*/ 1469443 h 1564088"/>
              <a:gd name="connsiteX15" fmla="*/ 3821452 w 3980019"/>
              <a:gd name="connsiteY15" fmla="*/ 1554012 h 1564088"/>
              <a:gd name="connsiteX16" fmla="*/ 3980019 w 3980019"/>
              <a:gd name="connsiteY16" fmla="*/ 1559297 h 1564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980019" h="1564088">
                <a:moveTo>
                  <a:pt x="0" y="766465"/>
                </a:moveTo>
                <a:cubicBezTo>
                  <a:pt x="91616" y="691145"/>
                  <a:pt x="183232" y="615826"/>
                  <a:pt x="280134" y="539186"/>
                </a:cubicBezTo>
                <a:cubicBezTo>
                  <a:pt x="377036" y="462545"/>
                  <a:pt x="494199" y="370049"/>
                  <a:pt x="581411" y="306622"/>
                </a:cubicBezTo>
                <a:cubicBezTo>
                  <a:pt x="668623" y="243195"/>
                  <a:pt x="738216" y="196507"/>
                  <a:pt x="803404" y="158627"/>
                </a:cubicBezTo>
                <a:cubicBezTo>
                  <a:pt x="868592" y="120747"/>
                  <a:pt x="915281" y="102248"/>
                  <a:pt x="972541" y="79344"/>
                </a:cubicBezTo>
                <a:cubicBezTo>
                  <a:pt x="1029801" y="56440"/>
                  <a:pt x="1089704" y="34417"/>
                  <a:pt x="1146964" y="21203"/>
                </a:cubicBezTo>
                <a:cubicBezTo>
                  <a:pt x="1204224" y="7989"/>
                  <a:pt x="1257961" y="-821"/>
                  <a:pt x="1316102" y="60"/>
                </a:cubicBezTo>
                <a:cubicBezTo>
                  <a:pt x="1374243" y="941"/>
                  <a:pt x="1432385" y="10631"/>
                  <a:pt x="1495811" y="26488"/>
                </a:cubicBezTo>
                <a:cubicBezTo>
                  <a:pt x="1559238" y="42345"/>
                  <a:pt x="1623544" y="60844"/>
                  <a:pt x="1696661" y="95200"/>
                </a:cubicBezTo>
                <a:cubicBezTo>
                  <a:pt x="1769778" y="129556"/>
                  <a:pt x="1849061" y="176246"/>
                  <a:pt x="1934511" y="232625"/>
                </a:cubicBezTo>
                <a:cubicBezTo>
                  <a:pt x="2019961" y="289004"/>
                  <a:pt x="2128315" y="370929"/>
                  <a:pt x="2209360" y="433475"/>
                </a:cubicBezTo>
                <a:cubicBezTo>
                  <a:pt x="2290405" y="496021"/>
                  <a:pt x="2420782" y="607899"/>
                  <a:pt x="2420782" y="607899"/>
                </a:cubicBezTo>
                <a:cubicBezTo>
                  <a:pt x="2555564" y="720657"/>
                  <a:pt x="2871816" y="991982"/>
                  <a:pt x="3018049" y="1110026"/>
                </a:cubicBezTo>
                <a:cubicBezTo>
                  <a:pt x="3164282" y="1228070"/>
                  <a:pt x="3208329" y="1256259"/>
                  <a:pt x="3298183" y="1316162"/>
                </a:cubicBezTo>
                <a:cubicBezTo>
                  <a:pt x="3388037" y="1376065"/>
                  <a:pt x="3469964" y="1429801"/>
                  <a:pt x="3557175" y="1469443"/>
                </a:cubicBezTo>
                <a:cubicBezTo>
                  <a:pt x="3644386" y="1509085"/>
                  <a:pt x="3750978" y="1539036"/>
                  <a:pt x="3821452" y="1554012"/>
                </a:cubicBezTo>
                <a:cubicBezTo>
                  <a:pt x="3891926" y="1568988"/>
                  <a:pt x="3935972" y="1564142"/>
                  <a:pt x="3980019" y="1559297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12" name="Freeform 11"/>
          <p:cNvSpPr/>
          <p:nvPr/>
        </p:nvSpPr>
        <p:spPr>
          <a:xfrm>
            <a:off x="1065224" y="2441353"/>
            <a:ext cx="5234969" cy="2752132"/>
          </a:xfrm>
          <a:custGeom>
            <a:avLst/>
            <a:gdLst>
              <a:gd name="connsiteX0" fmla="*/ 0 w 4106871"/>
              <a:gd name="connsiteY0" fmla="*/ 1052761 h 2111560"/>
              <a:gd name="connsiteX1" fmla="*/ 295990 w 4106871"/>
              <a:gd name="connsiteY1" fmla="*/ 688058 h 2111560"/>
              <a:gd name="connsiteX2" fmla="*/ 665979 w 4106871"/>
              <a:gd name="connsiteY2" fmla="*/ 244072 h 2111560"/>
              <a:gd name="connsiteX3" fmla="*/ 835116 w 4106871"/>
              <a:gd name="connsiteY3" fmla="*/ 96076 h 2111560"/>
              <a:gd name="connsiteX4" fmla="*/ 924971 w 4106871"/>
              <a:gd name="connsiteY4" fmla="*/ 37935 h 2111560"/>
              <a:gd name="connsiteX5" fmla="*/ 1030682 w 4106871"/>
              <a:gd name="connsiteY5" fmla="*/ 936 h 2111560"/>
              <a:gd name="connsiteX6" fmla="*/ 1146964 w 4106871"/>
              <a:gd name="connsiteY6" fmla="*/ 22079 h 2111560"/>
              <a:gd name="connsiteX7" fmla="*/ 1300245 w 4106871"/>
              <a:gd name="connsiteY7" fmla="*/ 133075 h 2111560"/>
              <a:gd name="connsiteX8" fmla="*/ 1448240 w 4106871"/>
              <a:gd name="connsiteY8" fmla="*/ 286356 h 2111560"/>
              <a:gd name="connsiteX9" fmla="*/ 1733660 w 4106871"/>
              <a:gd name="connsiteY9" fmla="*/ 614060 h 2111560"/>
              <a:gd name="connsiteX10" fmla="*/ 2119505 w 4106871"/>
              <a:gd name="connsiteY10" fmla="*/ 1089759 h 2111560"/>
              <a:gd name="connsiteX11" fmla="*/ 2658631 w 4106871"/>
              <a:gd name="connsiteY11" fmla="*/ 1745168 h 2111560"/>
              <a:gd name="connsiteX12" fmla="*/ 2938765 w 4106871"/>
              <a:gd name="connsiteY12" fmla="*/ 2025302 h 2111560"/>
              <a:gd name="connsiteX13" fmla="*/ 3065618 w 4106871"/>
              <a:gd name="connsiteY13" fmla="*/ 2099299 h 2111560"/>
              <a:gd name="connsiteX14" fmla="*/ 3240041 w 4106871"/>
              <a:gd name="connsiteY14" fmla="*/ 2088728 h 2111560"/>
              <a:gd name="connsiteX15" fmla="*/ 3488462 w 4106871"/>
              <a:gd name="connsiteY15" fmla="*/ 1882592 h 2111560"/>
              <a:gd name="connsiteX16" fmla="*/ 3842594 w 4106871"/>
              <a:gd name="connsiteY16" fmla="*/ 1465033 h 2111560"/>
              <a:gd name="connsiteX17" fmla="*/ 4106871 w 4106871"/>
              <a:gd name="connsiteY17" fmla="*/ 1147901 h 2111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06871" h="2111560">
                <a:moveTo>
                  <a:pt x="0" y="1052761"/>
                </a:moveTo>
                <a:cubicBezTo>
                  <a:pt x="92497" y="937800"/>
                  <a:pt x="184994" y="822839"/>
                  <a:pt x="295990" y="688058"/>
                </a:cubicBezTo>
                <a:cubicBezTo>
                  <a:pt x="406987" y="553276"/>
                  <a:pt x="576125" y="342736"/>
                  <a:pt x="665979" y="244072"/>
                </a:cubicBezTo>
                <a:cubicBezTo>
                  <a:pt x="755833" y="145408"/>
                  <a:pt x="791951" y="130432"/>
                  <a:pt x="835116" y="96076"/>
                </a:cubicBezTo>
                <a:cubicBezTo>
                  <a:pt x="878281" y="61720"/>
                  <a:pt x="892377" y="53792"/>
                  <a:pt x="924971" y="37935"/>
                </a:cubicBezTo>
                <a:cubicBezTo>
                  <a:pt x="957565" y="22078"/>
                  <a:pt x="993683" y="3579"/>
                  <a:pt x="1030682" y="936"/>
                </a:cubicBezTo>
                <a:cubicBezTo>
                  <a:pt x="1067681" y="-1707"/>
                  <a:pt x="1102037" y="56"/>
                  <a:pt x="1146964" y="22079"/>
                </a:cubicBezTo>
                <a:cubicBezTo>
                  <a:pt x="1191891" y="44102"/>
                  <a:pt x="1250032" y="89029"/>
                  <a:pt x="1300245" y="133075"/>
                </a:cubicBezTo>
                <a:cubicBezTo>
                  <a:pt x="1350458" y="177121"/>
                  <a:pt x="1376004" y="206192"/>
                  <a:pt x="1448240" y="286356"/>
                </a:cubicBezTo>
                <a:cubicBezTo>
                  <a:pt x="1520476" y="366520"/>
                  <a:pt x="1621782" y="480159"/>
                  <a:pt x="1733660" y="614060"/>
                </a:cubicBezTo>
                <a:cubicBezTo>
                  <a:pt x="1845538" y="747961"/>
                  <a:pt x="2119505" y="1089759"/>
                  <a:pt x="2119505" y="1089759"/>
                </a:cubicBezTo>
                <a:cubicBezTo>
                  <a:pt x="2273667" y="1278277"/>
                  <a:pt x="2522088" y="1589244"/>
                  <a:pt x="2658631" y="1745168"/>
                </a:cubicBezTo>
                <a:cubicBezTo>
                  <a:pt x="2795174" y="1901092"/>
                  <a:pt x="2870934" y="1966280"/>
                  <a:pt x="2938765" y="2025302"/>
                </a:cubicBezTo>
                <a:cubicBezTo>
                  <a:pt x="3006596" y="2084324"/>
                  <a:pt x="3015405" y="2088728"/>
                  <a:pt x="3065618" y="2099299"/>
                </a:cubicBezTo>
                <a:cubicBezTo>
                  <a:pt x="3115831" y="2109870"/>
                  <a:pt x="3169567" y="2124846"/>
                  <a:pt x="3240041" y="2088728"/>
                </a:cubicBezTo>
                <a:cubicBezTo>
                  <a:pt x="3310515" y="2052610"/>
                  <a:pt x="3388037" y="1986541"/>
                  <a:pt x="3488462" y="1882592"/>
                </a:cubicBezTo>
                <a:cubicBezTo>
                  <a:pt x="3588888" y="1778643"/>
                  <a:pt x="3739526" y="1587481"/>
                  <a:pt x="3842594" y="1465033"/>
                </a:cubicBezTo>
                <a:cubicBezTo>
                  <a:pt x="3945662" y="1342585"/>
                  <a:pt x="4026266" y="1245243"/>
                  <a:pt x="4106871" y="1147901"/>
                </a:cubicBez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p:sp>
        <p:nvSpPr>
          <p:cNvPr id="13" name="Freeform 12"/>
          <p:cNvSpPr/>
          <p:nvPr/>
        </p:nvSpPr>
        <p:spPr>
          <a:xfrm>
            <a:off x="1061607" y="2185164"/>
            <a:ext cx="5363553" cy="3237144"/>
          </a:xfrm>
          <a:custGeom>
            <a:avLst/>
            <a:gdLst>
              <a:gd name="connsiteX0" fmla="*/ 0 w 4114800"/>
              <a:gd name="connsiteY0" fmla="*/ 1250907 h 2484006"/>
              <a:gd name="connsiteX1" fmla="*/ 519379 w 4114800"/>
              <a:gd name="connsiteY1" fmla="*/ 544991 h 2484006"/>
              <a:gd name="connsiteX2" fmla="*/ 811987 w 4114800"/>
              <a:gd name="connsiteY2" fmla="*/ 160943 h 2484006"/>
              <a:gd name="connsiteX3" fmla="*/ 925373 w 4114800"/>
              <a:gd name="connsiteY3" fmla="*/ 25611 h 2484006"/>
              <a:gd name="connsiteX4" fmla="*/ 976579 w 4114800"/>
              <a:gd name="connsiteY4" fmla="*/ 8 h 2484006"/>
              <a:gd name="connsiteX5" fmla="*/ 1020470 w 4114800"/>
              <a:gd name="connsiteY5" fmla="*/ 25611 h 2484006"/>
              <a:gd name="connsiteX6" fmla="*/ 1086307 w 4114800"/>
              <a:gd name="connsiteY6" fmla="*/ 87791 h 2484006"/>
              <a:gd name="connsiteX7" fmla="*/ 1177747 w 4114800"/>
              <a:gd name="connsiteY7" fmla="*/ 212149 h 2484006"/>
              <a:gd name="connsiteX8" fmla="*/ 1338681 w 4114800"/>
              <a:gd name="connsiteY8" fmla="*/ 416975 h 2484006"/>
              <a:gd name="connsiteX9" fmla="*/ 1594713 w 4114800"/>
              <a:gd name="connsiteY9" fmla="*/ 760789 h 2484006"/>
              <a:gd name="connsiteX10" fmla="*/ 1953158 w 4114800"/>
              <a:gd name="connsiteY10" fmla="*/ 1247250 h 2484006"/>
              <a:gd name="connsiteX11" fmla="*/ 2256739 w 4114800"/>
              <a:gd name="connsiteY11" fmla="*/ 1645928 h 2484006"/>
              <a:gd name="connsiteX12" fmla="*/ 2527401 w 4114800"/>
              <a:gd name="connsiteY12" fmla="*/ 2019003 h 2484006"/>
              <a:gd name="connsiteX13" fmla="*/ 2688336 w 4114800"/>
              <a:gd name="connsiteY13" fmla="*/ 2227487 h 2484006"/>
              <a:gd name="connsiteX14" fmla="*/ 2812694 w 4114800"/>
              <a:gd name="connsiteY14" fmla="*/ 2381106 h 2484006"/>
              <a:gd name="connsiteX15" fmla="*/ 2871216 w 4114800"/>
              <a:gd name="connsiteY15" fmla="*/ 2457915 h 2484006"/>
              <a:gd name="connsiteX16" fmla="*/ 2937053 w 4114800"/>
              <a:gd name="connsiteY16" fmla="*/ 2483519 h 2484006"/>
              <a:gd name="connsiteX17" fmla="*/ 3002889 w 4114800"/>
              <a:gd name="connsiteY17" fmla="*/ 2439627 h 2484006"/>
              <a:gd name="connsiteX18" fmla="*/ 3094329 w 4114800"/>
              <a:gd name="connsiteY18" fmla="*/ 2318927 h 2484006"/>
              <a:gd name="connsiteX19" fmla="*/ 3507638 w 4114800"/>
              <a:gd name="connsiteY19" fmla="*/ 1766629 h 2484006"/>
              <a:gd name="connsiteX20" fmla="*/ 3957523 w 4114800"/>
              <a:gd name="connsiteY20" fmla="*/ 1166783 h 2484006"/>
              <a:gd name="connsiteX21" fmla="*/ 4114800 w 4114800"/>
              <a:gd name="connsiteY21" fmla="*/ 958299 h 2484006"/>
              <a:gd name="connsiteX0" fmla="*/ 0 w 4114800"/>
              <a:gd name="connsiteY0" fmla="*/ 1250907 h 2484006"/>
              <a:gd name="connsiteX1" fmla="*/ 519379 w 4114800"/>
              <a:gd name="connsiteY1" fmla="*/ 544991 h 2484006"/>
              <a:gd name="connsiteX2" fmla="*/ 811987 w 4114800"/>
              <a:gd name="connsiteY2" fmla="*/ 160943 h 2484006"/>
              <a:gd name="connsiteX3" fmla="*/ 925373 w 4114800"/>
              <a:gd name="connsiteY3" fmla="*/ 25611 h 2484006"/>
              <a:gd name="connsiteX4" fmla="*/ 976579 w 4114800"/>
              <a:gd name="connsiteY4" fmla="*/ 8 h 2484006"/>
              <a:gd name="connsiteX5" fmla="*/ 1020470 w 4114800"/>
              <a:gd name="connsiteY5" fmla="*/ 25611 h 2484006"/>
              <a:gd name="connsiteX6" fmla="*/ 1082650 w 4114800"/>
              <a:gd name="connsiteY6" fmla="*/ 98785 h 2484006"/>
              <a:gd name="connsiteX7" fmla="*/ 1177747 w 4114800"/>
              <a:gd name="connsiteY7" fmla="*/ 212149 h 2484006"/>
              <a:gd name="connsiteX8" fmla="*/ 1338681 w 4114800"/>
              <a:gd name="connsiteY8" fmla="*/ 416975 h 2484006"/>
              <a:gd name="connsiteX9" fmla="*/ 1594713 w 4114800"/>
              <a:gd name="connsiteY9" fmla="*/ 760789 h 2484006"/>
              <a:gd name="connsiteX10" fmla="*/ 1953158 w 4114800"/>
              <a:gd name="connsiteY10" fmla="*/ 1247250 h 2484006"/>
              <a:gd name="connsiteX11" fmla="*/ 2256739 w 4114800"/>
              <a:gd name="connsiteY11" fmla="*/ 1645928 h 2484006"/>
              <a:gd name="connsiteX12" fmla="*/ 2527401 w 4114800"/>
              <a:gd name="connsiteY12" fmla="*/ 2019003 h 2484006"/>
              <a:gd name="connsiteX13" fmla="*/ 2688336 w 4114800"/>
              <a:gd name="connsiteY13" fmla="*/ 2227487 h 2484006"/>
              <a:gd name="connsiteX14" fmla="*/ 2812694 w 4114800"/>
              <a:gd name="connsiteY14" fmla="*/ 2381106 h 2484006"/>
              <a:gd name="connsiteX15" fmla="*/ 2871216 w 4114800"/>
              <a:gd name="connsiteY15" fmla="*/ 2457915 h 2484006"/>
              <a:gd name="connsiteX16" fmla="*/ 2937053 w 4114800"/>
              <a:gd name="connsiteY16" fmla="*/ 2483519 h 2484006"/>
              <a:gd name="connsiteX17" fmla="*/ 3002889 w 4114800"/>
              <a:gd name="connsiteY17" fmla="*/ 2439627 h 2484006"/>
              <a:gd name="connsiteX18" fmla="*/ 3094329 w 4114800"/>
              <a:gd name="connsiteY18" fmla="*/ 2318927 h 2484006"/>
              <a:gd name="connsiteX19" fmla="*/ 3507638 w 4114800"/>
              <a:gd name="connsiteY19" fmla="*/ 1766629 h 2484006"/>
              <a:gd name="connsiteX20" fmla="*/ 3957523 w 4114800"/>
              <a:gd name="connsiteY20" fmla="*/ 1166783 h 2484006"/>
              <a:gd name="connsiteX21" fmla="*/ 4114800 w 4114800"/>
              <a:gd name="connsiteY21" fmla="*/ 958299 h 2484006"/>
              <a:gd name="connsiteX0" fmla="*/ 0 w 4114800"/>
              <a:gd name="connsiteY0" fmla="*/ 1250907 h 2483987"/>
              <a:gd name="connsiteX1" fmla="*/ 519379 w 4114800"/>
              <a:gd name="connsiteY1" fmla="*/ 544991 h 2483987"/>
              <a:gd name="connsiteX2" fmla="*/ 811987 w 4114800"/>
              <a:gd name="connsiteY2" fmla="*/ 160943 h 2483987"/>
              <a:gd name="connsiteX3" fmla="*/ 925373 w 4114800"/>
              <a:gd name="connsiteY3" fmla="*/ 25611 h 2483987"/>
              <a:gd name="connsiteX4" fmla="*/ 976579 w 4114800"/>
              <a:gd name="connsiteY4" fmla="*/ 8 h 2483987"/>
              <a:gd name="connsiteX5" fmla="*/ 1020470 w 4114800"/>
              <a:gd name="connsiteY5" fmla="*/ 25611 h 2483987"/>
              <a:gd name="connsiteX6" fmla="*/ 1082650 w 4114800"/>
              <a:gd name="connsiteY6" fmla="*/ 98785 h 2483987"/>
              <a:gd name="connsiteX7" fmla="*/ 1177747 w 4114800"/>
              <a:gd name="connsiteY7" fmla="*/ 212149 h 2483987"/>
              <a:gd name="connsiteX8" fmla="*/ 1338681 w 4114800"/>
              <a:gd name="connsiteY8" fmla="*/ 416975 h 2483987"/>
              <a:gd name="connsiteX9" fmla="*/ 1594713 w 4114800"/>
              <a:gd name="connsiteY9" fmla="*/ 760789 h 2483987"/>
              <a:gd name="connsiteX10" fmla="*/ 1953158 w 4114800"/>
              <a:gd name="connsiteY10" fmla="*/ 1247250 h 2483987"/>
              <a:gd name="connsiteX11" fmla="*/ 2256739 w 4114800"/>
              <a:gd name="connsiteY11" fmla="*/ 1645928 h 2483987"/>
              <a:gd name="connsiteX12" fmla="*/ 2527401 w 4114800"/>
              <a:gd name="connsiteY12" fmla="*/ 2019003 h 2483987"/>
              <a:gd name="connsiteX13" fmla="*/ 2688336 w 4114800"/>
              <a:gd name="connsiteY13" fmla="*/ 2227487 h 2483987"/>
              <a:gd name="connsiteX14" fmla="*/ 2807213 w 4114800"/>
              <a:gd name="connsiteY14" fmla="*/ 2384760 h 2483987"/>
              <a:gd name="connsiteX15" fmla="*/ 2871216 w 4114800"/>
              <a:gd name="connsiteY15" fmla="*/ 2457915 h 2483987"/>
              <a:gd name="connsiteX16" fmla="*/ 2937053 w 4114800"/>
              <a:gd name="connsiteY16" fmla="*/ 2483519 h 2483987"/>
              <a:gd name="connsiteX17" fmla="*/ 3002889 w 4114800"/>
              <a:gd name="connsiteY17" fmla="*/ 2439627 h 2483987"/>
              <a:gd name="connsiteX18" fmla="*/ 3094329 w 4114800"/>
              <a:gd name="connsiteY18" fmla="*/ 2318927 h 2483987"/>
              <a:gd name="connsiteX19" fmla="*/ 3507638 w 4114800"/>
              <a:gd name="connsiteY19" fmla="*/ 1766629 h 2483987"/>
              <a:gd name="connsiteX20" fmla="*/ 3957523 w 4114800"/>
              <a:gd name="connsiteY20" fmla="*/ 1166783 h 2483987"/>
              <a:gd name="connsiteX21" fmla="*/ 4114800 w 4114800"/>
              <a:gd name="connsiteY21" fmla="*/ 958299 h 2483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114800" h="2483987">
                <a:moveTo>
                  <a:pt x="0" y="1250907"/>
                </a:moveTo>
                <a:lnTo>
                  <a:pt x="519379" y="544991"/>
                </a:lnTo>
                <a:cubicBezTo>
                  <a:pt x="654710" y="363330"/>
                  <a:pt x="744321" y="247506"/>
                  <a:pt x="811987" y="160943"/>
                </a:cubicBezTo>
                <a:cubicBezTo>
                  <a:pt x="879653" y="74380"/>
                  <a:pt x="897941" y="52433"/>
                  <a:pt x="925373" y="25611"/>
                </a:cubicBezTo>
                <a:cubicBezTo>
                  <a:pt x="952805" y="-1211"/>
                  <a:pt x="960730" y="8"/>
                  <a:pt x="976579" y="8"/>
                </a:cubicBezTo>
                <a:cubicBezTo>
                  <a:pt x="992428" y="8"/>
                  <a:pt x="1002791" y="9148"/>
                  <a:pt x="1020470" y="25611"/>
                </a:cubicBezTo>
                <a:cubicBezTo>
                  <a:pt x="1038149" y="42074"/>
                  <a:pt x="1056437" y="67695"/>
                  <a:pt x="1082650" y="98785"/>
                </a:cubicBezTo>
                <a:cubicBezTo>
                  <a:pt x="1108863" y="129875"/>
                  <a:pt x="1135075" y="159117"/>
                  <a:pt x="1177747" y="212149"/>
                </a:cubicBezTo>
                <a:cubicBezTo>
                  <a:pt x="1220419" y="265181"/>
                  <a:pt x="1269187" y="325535"/>
                  <a:pt x="1338681" y="416975"/>
                </a:cubicBezTo>
                <a:cubicBezTo>
                  <a:pt x="1408175" y="508415"/>
                  <a:pt x="1594713" y="760789"/>
                  <a:pt x="1594713" y="760789"/>
                </a:cubicBezTo>
                <a:lnTo>
                  <a:pt x="1953158" y="1247250"/>
                </a:lnTo>
                <a:cubicBezTo>
                  <a:pt x="2063496" y="1394773"/>
                  <a:pt x="2161032" y="1517303"/>
                  <a:pt x="2256739" y="1645928"/>
                </a:cubicBezTo>
                <a:cubicBezTo>
                  <a:pt x="2352446" y="1774553"/>
                  <a:pt x="2455468" y="1922076"/>
                  <a:pt x="2527401" y="2019003"/>
                </a:cubicBezTo>
                <a:cubicBezTo>
                  <a:pt x="2599334" y="2115930"/>
                  <a:pt x="2641701" y="2166528"/>
                  <a:pt x="2688336" y="2227487"/>
                </a:cubicBezTo>
                <a:cubicBezTo>
                  <a:pt x="2734971" y="2288446"/>
                  <a:pt x="2776733" y="2346355"/>
                  <a:pt x="2807213" y="2384760"/>
                </a:cubicBezTo>
                <a:cubicBezTo>
                  <a:pt x="2837693" y="2423165"/>
                  <a:pt x="2849576" y="2441455"/>
                  <a:pt x="2871216" y="2457915"/>
                </a:cubicBezTo>
                <a:cubicBezTo>
                  <a:pt x="2892856" y="2474375"/>
                  <a:pt x="2915107" y="2486567"/>
                  <a:pt x="2937053" y="2483519"/>
                </a:cubicBezTo>
                <a:cubicBezTo>
                  <a:pt x="2958999" y="2480471"/>
                  <a:pt x="2976676" y="2467059"/>
                  <a:pt x="3002889" y="2439627"/>
                </a:cubicBezTo>
                <a:cubicBezTo>
                  <a:pt x="3029102" y="2412195"/>
                  <a:pt x="3094329" y="2318927"/>
                  <a:pt x="3094329" y="2318927"/>
                </a:cubicBezTo>
                <a:lnTo>
                  <a:pt x="3507638" y="1766629"/>
                </a:lnTo>
                <a:lnTo>
                  <a:pt x="3957523" y="1166783"/>
                </a:lnTo>
                <a:lnTo>
                  <a:pt x="4114800" y="958299"/>
                </a:lnTo>
              </a:path>
            </a:pathLst>
          </a:cu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759041" y="4139329"/>
                <a:ext cx="2329356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𝜔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30</m:t>
                      </m:r>
                      <m:r>
                        <a:rPr lang="en-US" b="0" i="1" smtClean="0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9041" y="4139329"/>
                <a:ext cx="2329356" cy="36933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904979" y="3103995"/>
                <a:ext cx="21834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𝜔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7</m:t>
                    </m:r>
                    <m:r>
                      <a:rPr lang="en-US" i="1"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14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endParaRPr lang="he-IL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4979" y="3103995"/>
                <a:ext cx="2183418" cy="36933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6897541" y="3449106"/>
                <a:ext cx="21908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𝜔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9</m:t>
                      </m:r>
                      <m:r>
                        <a:rPr lang="en-US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14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7541" y="3449106"/>
                <a:ext cx="2190856" cy="36933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6786292" y="3794217"/>
                <a:ext cx="23021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𝜔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15</m:t>
                      </m:r>
                      <m:r>
                        <a:rPr lang="en-US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14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6292" y="3794217"/>
                <a:ext cx="2302105" cy="369332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6126719" y="4187581"/>
            <a:ext cx="7495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(a)</a:t>
            </a:r>
            <a:endParaRPr lang="he-IL" i="1" dirty="0">
              <a:solidFill>
                <a:srgbClr val="0070C0"/>
              </a:solidFill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868144" y="4812131"/>
            <a:ext cx="7446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(b)</a:t>
            </a:r>
            <a:endParaRPr lang="he-IL" i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145686" y="4980219"/>
            <a:ext cx="722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00B050"/>
                </a:solidFill>
              </a:rPr>
              <a:t>(c)</a:t>
            </a:r>
            <a:endParaRPr lang="he-IL" i="1" dirty="0">
              <a:solidFill>
                <a:srgbClr val="00B05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11240" y="5371544"/>
            <a:ext cx="757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(d)</a:t>
            </a:r>
            <a:endParaRPr lang="he-IL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1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3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4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1" grpId="0" animBg="1"/>
      <p:bldP spid="12" grpId="0" animBg="1"/>
      <p:bldP spid="13" grpId="0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build="allAtOnce"/>
      <p:bldP spid="18" grpId="1" build="allAtOnce"/>
      <p:bldP spid="19" grpId="0" build="allAtOnce"/>
      <p:bldP spid="19" grpId="1" build="allAtOnce"/>
      <p:bldP spid="20" grpId="0"/>
      <p:bldP spid="20" grpId="1"/>
      <p:bldP spid="20" grpId="2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between Classical and Extended Relativistic Oscillations</a:t>
            </a: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27</a:t>
            </a:fld>
            <a:endParaRPr lang="de-CH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28</a:t>
            </a:fld>
            <a:endParaRPr lang="de-CH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Comparison between Classical and Extended Relativistic Oscillations</a:t>
            </a:r>
            <a:endParaRPr lang="he-IL" sz="3200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 l="6270" t="21281" r="6250" b="15719"/>
          <a:stretch>
            <a:fillRect/>
          </a:stretch>
        </p:blipFill>
        <p:spPr bwMode="auto">
          <a:xfrm>
            <a:off x="1079612" y="2420888"/>
            <a:ext cx="6984776" cy="377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88796" y="1484784"/>
                <a:ext cx="2566408" cy="590418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𝜔</m:t>
                      </m:r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15</m:t>
                          </m:r>
                        </m:sup>
                      </m:sSup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8796" y="1484784"/>
                <a:ext cx="2566408" cy="59041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29</a:t>
            </a:fld>
            <a:endParaRPr lang="de-CH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Comparison between Classical and Extended Relativistic Oscillations</a:t>
            </a:r>
            <a:endParaRPr lang="he-IL" sz="3200" dirty="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 l="6270" t="21281" r="4399" b="14735"/>
          <a:stretch>
            <a:fillRect/>
          </a:stretch>
        </p:blipFill>
        <p:spPr bwMode="auto">
          <a:xfrm>
            <a:off x="665312" y="1997551"/>
            <a:ext cx="7813376" cy="4197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288796" y="1412776"/>
                <a:ext cx="2566408" cy="58477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𝜔</m:t>
                      </m:r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16</m:t>
                          </m:r>
                        </m:sup>
                      </m:sSup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8796" y="1412776"/>
                <a:ext cx="2566408" cy="58477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Consequences of the symmetry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US" dirty="0" smtClean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If the time does not depend on the acceleration: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𝛾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𝜅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en-US" dirty="0"/>
                  <a:t>Galilean</a:t>
                </a:r>
              </a:p>
              <a:p>
                <a:r>
                  <a:rPr lang="en-US" dirty="0" smtClean="0"/>
                  <a:t>If </a:t>
                </a:r>
                <a:r>
                  <a:rPr lang="en-US" dirty="0"/>
                  <a:t>the time depends also directly on the acceleration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𝜅</m:t>
                    </m:r>
                    <m:r>
                      <a:rPr lang="en-US" b="0" i="1" smtClean="0">
                        <a:latin typeface="Cambria Math"/>
                      </a:rPr>
                      <m:t>≠</m:t>
                    </m:r>
                    <m:r>
                      <a:rPr lang="en-US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(</a:t>
                </a:r>
                <a:r>
                  <a:rPr lang="en-US" dirty="0"/>
                  <a:t>ER)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b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3</a:t>
            </a:fld>
            <a:endParaRPr lang="de-CH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8" t="31353" r="38217" b="39754"/>
          <a:stretch/>
        </p:blipFill>
        <p:spPr bwMode="auto">
          <a:xfrm>
            <a:off x="1331640" y="1268759"/>
            <a:ext cx="6480721" cy="2789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2855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between Classical and Extended Relativistic Oscillations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Comparison between the </a:t>
            </a:r>
            <a:r>
              <a:rPr lang="el-GR" sz="2800" dirty="0" smtClean="0"/>
              <a:t>ω</a:t>
            </a:r>
            <a:r>
              <a:rPr lang="en-US" sz="2800" dirty="0" smtClean="0"/>
              <a:t> and the effective </a:t>
            </a:r>
            <a:r>
              <a:rPr lang="el-GR" sz="2800" dirty="0" smtClean="0"/>
              <a:t>ω</a:t>
            </a:r>
            <a:r>
              <a:rPr lang="en-US" sz="2800" dirty="0" smtClean="0"/>
              <a:t>.</a:t>
            </a:r>
            <a:endParaRPr lang="he-IL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30</a:t>
            </a:fld>
            <a:endParaRPr lang="de-CH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66904647"/>
              </p:ext>
            </p:extLst>
          </p:nvPr>
        </p:nvGraphicFramePr>
        <p:xfrm>
          <a:off x="251520" y="2060848"/>
          <a:ext cx="8352928" cy="4344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 uiExpand="1">
        <p:bldSub>
          <a:bldChart bld="series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452" y="2433588"/>
            <a:ext cx="5472608" cy="329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Acceleration for a given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𝜔</m:t>
                    </m:r>
                  </m:oMath>
                </a14:m>
                <a:r>
                  <a:rPr lang="en-US" dirty="0" smtClean="0"/>
                  <a:t> at different Amplitudes (Energies)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 cstate="print"/>
                <a:stretch>
                  <a:fillRect l="-815" t="-17021" r="-2370" b="-29787"/>
                </a:stretch>
              </a:blipFill>
            </p:spPr>
            <p:txBody>
              <a:bodyPr/>
              <a:lstStyle/>
              <a:p>
                <a:r>
                  <a:rPr lang="en-US" dirty="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31</a:t>
            </a:fld>
            <a:endParaRPr lang="de-CH"/>
          </a:p>
        </p:txBody>
      </p:sp>
      <p:sp>
        <p:nvSpPr>
          <p:cNvPr id="1026" name="Freeform 2"/>
          <p:cNvSpPr>
            <a:spLocks/>
          </p:cNvSpPr>
          <p:nvPr/>
        </p:nvSpPr>
        <p:spPr bwMode="auto">
          <a:xfrm>
            <a:off x="1187624" y="4005064"/>
            <a:ext cx="4230688" cy="298450"/>
          </a:xfrm>
          <a:custGeom>
            <a:avLst/>
            <a:gdLst/>
            <a:ahLst/>
            <a:cxnLst>
              <a:cxn ang="0">
                <a:pos x="0" y="468"/>
              </a:cxn>
              <a:cxn ang="0">
                <a:pos x="117" y="468"/>
              </a:cxn>
              <a:cxn ang="0">
                <a:pos x="434" y="451"/>
              </a:cxn>
              <a:cxn ang="0">
                <a:pos x="929" y="390"/>
              </a:cxn>
              <a:cxn ang="0">
                <a:pos x="1462" y="296"/>
              </a:cxn>
              <a:cxn ang="0">
                <a:pos x="1879" y="207"/>
              </a:cxn>
              <a:cxn ang="0">
                <a:pos x="2185" y="145"/>
              </a:cxn>
              <a:cxn ang="0">
                <a:pos x="2480" y="90"/>
              </a:cxn>
              <a:cxn ang="0">
                <a:pos x="2902" y="34"/>
              </a:cxn>
              <a:cxn ang="0">
                <a:pos x="3308" y="6"/>
              </a:cxn>
              <a:cxn ang="0">
                <a:pos x="3503" y="1"/>
              </a:cxn>
              <a:cxn ang="0">
                <a:pos x="3847" y="12"/>
              </a:cxn>
              <a:cxn ang="0">
                <a:pos x="4203" y="45"/>
              </a:cxn>
              <a:cxn ang="0">
                <a:pos x="4592" y="106"/>
              </a:cxn>
              <a:cxn ang="0">
                <a:pos x="4943" y="173"/>
              </a:cxn>
              <a:cxn ang="0">
                <a:pos x="5293" y="245"/>
              </a:cxn>
              <a:cxn ang="0">
                <a:pos x="5593" y="307"/>
              </a:cxn>
              <a:cxn ang="0">
                <a:pos x="5821" y="346"/>
              </a:cxn>
              <a:cxn ang="0">
                <a:pos x="6071" y="390"/>
              </a:cxn>
              <a:cxn ang="0">
                <a:pos x="6333" y="423"/>
              </a:cxn>
              <a:cxn ang="0">
                <a:pos x="6561" y="440"/>
              </a:cxn>
              <a:cxn ang="0">
                <a:pos x="6661" y="440"/>
              </a:cxn>
            </a:cxnLst>
            <a:rect l="0" t="0" r="r" b="b"/>
            <a:pathLst>
              <a:path w="6661" h="471">
                <a:moveTo>
                  <a:pt x="0" y="468"/>
                </a:moveTo>
                <a:cubicBezTo>
                  <a:pt x="22" y="469"/>
                  <a:pt x="45" y="471"/>
                  <a:pt x="117" y="468"/>
                </a:cubicBezTo>
                <a:cubicBezTo>
                  <a:pt x="189" y="465"/>
                  <a:pt x="299" y="464"/>
                  <a:pt x="434" y="451"/>
                </a:cubicBezTo>
                <a:cubicBezTo>
                  <a:pt x="569" y="438"/>
                  <a:pt x="758" y="416"/>
                  <a:pt x="929" y="390"/>
                </a:cubicBezTo>
                <a:cubicBezTo>
                  <a:pt x="1100" y="364"/>
                  <a:pt x="1304" y="326"/>
                  <a:pt x="1462" y="296"/>
                </a:cubicBezTo>
                <a:cubicBezTo>
                  <a:pt x="1620" y="266"/>
                  <a:pt x="1759" y="232"/>
                  <a:pt x="1879" y="207"/>
                </a:cubicBezTo>
                <a:cubicBezTo>
                  <a:pt x="1999" y="182"/>
                  <a:pt x="2085" y="164"/>
                  <a:pt x="2185" y="145"/>
                </a:cubicBezTo>
                <a:cubicBezTo>
                  <a:pt x="2285" y="126"/>
                  <a:pt x="2361" y="108"/>
                  <a:pt x="2480" y="90"/>
                </a:cubicBezTo>
                <a:cubicBezTo>
                  <a:pt x="2599" y="72"/>
                  <a:pt x="2764" y="48"/>
                  <a:pt x="2902" y="34"/>
                </a:cubicBezTo>
                <a:cubicBezTo>
                  <a:pt x="3040" y="20"/>
                  <a:pt x="3208" y="11"/>
                  <a:pt x="3308" y="6"/>
                </a:cubicBezTo>
                <a:cubicBezTo>
                  <a:pt x="3408" y="1"/>
                  <a:pt x="3413" y="0"/>
                  <a:pt x="3503" y="1"/>
                </a:cubicBezTo>
                <a:cubicBezTo>
                  <a:pt x="3593" y="2"/>
                  <a:pt x="3730" y="5"/>
                  <a:pt x="3847" y="12"/>
                </a:cubicBezTo>
                <a:cubicBezTo>
                  <a:pt x="3964" y="19"/>
                  <a:pt x="4079" y="29"/>
                  <a:pt x="4203" y="45"/>
                </a:cubicBezTo>
                <a:cubicBezTo>
                  <a:pt x="4327" y="61"/>
                  <a:pt x="4469" y="85"/>
                  <a:pt x="4592" y="106"/>
                </a:cubicBezTo>
                <a:cubicBezTo>
                  <a:pt x="4715" y="127"/>
                  <a:pt x="4826" y="150"/>
                  <a:pt x="4943" y="173"/>
                </a:cubicBezTo>
                <a:cubicBezTo>
                  <a:pt x="5060" y="196"/>
                  <a:pt x="5185" y="223"/>
                  <a:pt x="5293" y="245"/>
                </a:cubicBezTo>
                <a:cubicBezTo>
                  <a:pt x="5401" y="267"/>
                  <a:pt x="5505" y="290"/>
                  <a:pt x="5593" y="307"/>
                </a:cubicBezTo>
                <a:cubicBezTo>
                  <a:pt x="5681" y="324"/>
                  <a:pt x="5741" y="332"/>
                  <a:pt x="5821" y="346"/>
                </a:cubicBezTo>
                <a:cubicBezTo>
                  <a:pt x="5901" y="360"/>
                  <a:pt x="5986" y="377"/>
                  <a:pt x="6071" y="390"/>
                </a:cubicBezTo>
                <a:cubicBezTo>
                  <a:pt x="6156" y="403"/>
                  <a:pt x="6251" y="415"/>
                  <a:pt x="6333" y="423"/>
                </a:cubicBezTo>
                <a:cubicBezTo>
                  <a:pt x="6415" y="431"/>
                  <a:pt x="6506" y="437"/>
                  <a:pt x="6561" y="440"/>
                </a:cubicBezTo>
                <a:cubicBezTo>
                  <a:pt x="6616" y="443"/>
                  <a:pt x="6638" y="441"/>
                  <a:pt x="6661" y="440"/>
                </a:cubicBezTo>
              </a:path>
            </a:pathLst>
          </a:custGeom>
          <a:noFill/>
          <a:ln w="12700">
            <a:solidFill>
              <a:srgbClr val="0070C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7" name="Freeform 3"/>
          <p:cNvSpPr>
            <a:spLocks/>
          </p:cNvSpPr>
          <p:nvPr/>
        </p:nvSpPr>
        <p:spPr bwMode="auto">
          <a:xfrm>
            <a:off x="1187624" y="3117652"/>
            <a:ext cx="4230688" cy="2070100"/>
          </a:xfrm>
          <a:custGeom>
            <a:avLst/>
            <a:gdLst/>
            <a:ahLst/>
            <a:cxnLst>
              <a:cxn ang="0">
                <a:pos x="0" y="3261"/>
              </a:cxn>
              <a:cxn ang="0">
                <a:pos x="145" y="3256"/>
              </a:cxn>
              <a:cxn ang="0">
                <a:pos x="378" y="3228"/>
              </a:cxn>
              <a:cxn ang="0">
                <a:pos x="689" y="3145"/>
              </a:cxn>
              <a:cxn ang="0">
                <a:pos x="1045" y="2950"/>
              </a:cxn>
              <a:cxn ang="0">
                <a:pos x="1329" y="2689"/>
              </a:cxn>
              <a:cxn ang="0">
                <a:pos x="1635" y="2288"/>
              </a:cxn>
              <a:cxn ang="0">
                <a:pos x="2074" y="1504"/>
              </a:cxn>
              <a:cxn ang="0">
                <a:pos x="2268" y="1154"/>
              </a:cxn>
              <a:cxn ang="0">
                <a:pos x="2469" y="826"/>
              </a:cxn>
              <a:cxn ang="0">
                <a:pos x="2724" y="515"/>
              </a:cxn>
              <a:cxn ang="0">
                <a:pos x="3075" y="242"/>
              </a:cxn>
              <a:cxn ang="0">
                <a:pos x="3447" y="81"/>
              </a:cxn>
              <a:cxn ang="0">
                <a:pos x="3747" y="20"/>
              </a:cxn>
              <a:cxn ang="0">
                <a:pos x="4142" y="14"/>
              </a:cxn>
              <a:cxn ang="0">
                <a:pos x="4631" y="103"/>
              </a:cxn>
              <a:cxn ang="0">
                <a:pos x="4987" y="287"/>
              </a:cxn>
              <a:cxn ang="0">
                <a:pos x="5293" y="532"/>
              </a:cxn>
              <a:cxn ang="0">
                <a:pos x="5504" y="804"/>
              </a:cxn>
              <a:cxn ang="0">
                <a:pos x="5732" y="1149"/>
              </a:cxn>
              <a:cxn ang="0">
                <a:pos x="5938" y="1516"/>
              </a:cxn>
              <a:cxn ang="0">
                <a:pos x="6121" y="1869"/>
              </a:cxn>
              <a:cxn ang="0">
                <a:pos x="6277" y="2133"/>
              </a:cxn>
              <a:cxn ang="0">
                <a:pos x="6405" y="2344"/>
              </a:cxn>
              <a:cxn ang="0">
                <a:pos x="6555" y="2566"/>
              </a:cxn>
              <a:cxn ang="0">
                <a:pos x="6661" y="2683"/>
              </a:cxn>
            </a:cxnLst>
            <a:rect l="0" t="0" r="r" b="b"/>
            <a:pathLst>
              <a:path w="6661" h="3261">
                <a:moveTo>
                  <a:pt x="0" y="3261"/>
                </a:moveTo>
                <a:cubicBezTo>
                  <a:pt x="41" y="3261"/>
                  <a:pt x="82" y="3261"/>
                  <a:pt x="145" y="3256"/>
                </a:cubicBezTo>
                <a:cubicBezTo>
                  <a:pt x="208" y="3251"/>
                  <a:pt x="287" y="3246"/>
                  <a:pt x="378" y="3228"/>
                </a:cubicBezTo>
                <a:cubicBezTo>
                  <a:pt x="469" y="3210"/>
                  <a:pt x="578" y="3191"/>
                  <a:pt x="689" y="3145"/>
                </a:cubicBezTo>
                <a:cubicBezTo>
                  <a:pt x="800" y="3099"/>
                  <a:pt x="938" y="3026"/>
                  <a:pt x="1045" y="2950"/>
                </a:cubicBezTo>
                <a:cubicBezTo>
                  <a:pt x="1152" y="2874"/>
                  <a:pt x="1231" y="2799"/>
                  <a:pt x="1329" y="2689"/>
                </a:cubicBezTo>
                <a:cubicBezTo>
                  <a:pt x="1427" y="2579"/>
                  <a:pt x="1511" y="2485"/>
                  <a:pt x="1635" y="2288"/>
                </a:cubicBezTo>
                <a:cubicBezTo>
                  <a:pt x="1759" y="2091"/>
                  <a:pt x="1968" y="1693"/>
                  <a:pt x="2074" y="1504"/>
                </a:cubicBezTo>
                <a:cubicBezTo>
                  <a:pt x="2180" y="1315"/>
                  <a:pt x="2202" y="1267"/>
                  <a:pt x="2268" y="1154"/>
                </a:cubicBezTo>
                <a:cubicBezTo>
                  <a:pt x="2334" y="1041"/>
                  <a:pt x="2393" y="933"/>
                  <a:pt x="2469" y="826"/>
                </a:cubicBezTo>
                <a:cubicBezTo>
                  <a:pt x="2545" y="719"/>
                  <a:pt x="2623" y="612"/>
                  <a:pt x="2724" y="515"/>
                </a:cubicBezTo>
                <a:cubicBezTo>
                  <a:pt x="2825" y="418"/>
                  <a:pt x="2955" y="314"/>
                  <a:pt x="3075" y="242"/>
                </a:cubicBezTo>
                <a:cubicBezTo>
                  <a:pt x="3195" y="170"/>
                  <a:pt x="3335" y="118"/>
                  <a:pt x="3447" y="81"/>
                </a:cubicBezTo>
                <a:cubicBezTo>
                  <a:pt x="3559" y="44"/>
                  <a:pt x="3631" y="31"/>
                  <a:pt x="3747" y="20"/>
                </a:cubicBezTo>
                <a:cubicBezTo>
                  <a:pt x="3863" y="9"/>
                  <a:pt x="3995" y="0"/>
                  <a:pt x="4142" y="14"/>
                </a:cubicBezTo>
                <a:cubicBezTo>
                  <a:pt x="4289" y="28"/>
                  <a:pt x="4490" y="58"/>
                  <a:pt x="4631" y="103"/>
                </a:cubicBezTo>
                <a:cubicBezTo>
                  <a:pt x="4772" y="148"/>
                  <a:pt x="4877" y="216"/>
                  <a:pt x="4987" y="287"/>
                </a:cubicBezTo>
                <a:cubicBezTo>
                  <a:pt x="5097" y="358"/>
                  <a:pt x="5207" y="446"/>
                  <a:pt x="5293" y="532"/>
                </a:cubicBezTo>
                <a:cubicBezTo>
                  <a:pt x="5379" y="618"/>
                  <a:pt x="5431" y="701"/>
                  <a:pt x="5504" y="804"/>
                </a:cubicBezTo>
                <a:cubicBezTo>
                  <a:pt x="5577" y="907"/>
                  <a:pt x="5660" y="1030"/>
                  <a:pt x="5732" y="1149"/>
                </a:cubicBezTo>
                <a:cubicBezTo>
                  <a:pt x="5804" y="1268"/>
                  <a:pt x="5873" y="1396"/>
                  <a:pt x="5938" y="1516"/>
                </a:cubicBezTo>
                <a:cubicBezTo>
                  <a:pt x="6003" y="1636"/>
                  <a:pt x="6065" y="1766"/>
                  <a:pt x="6121" y="1869"/>
                </a:cubicBezTo>
                <a:cubicBezTo>
                  <a:pt x="6177" y="1972"/>
                  <a:pt x="6230" y="2054"/>
                  <a:pt x="6277" y="2133"/>
                </a:cubicBezTo>
                <a:cubicBezTo>
                  <a:pt x="6324" y="2212"/>
                  <a:pt x="6359" y="2272"/>
                  <a:pt x="6405" y="2344"/>
                </a:cubicBezTo>
                <a:cubicBezTo>
                  <a:pt x="6451" y="2416"/>
                  <a:pt x="6512" y="2510"/>
                  <a:pt x="6555" y="2566"/>
                </a:cubicBezTo>
                <a:cubicBezTo>
                  <a:pt x="6598" y="2622"/>
                  <a:pt x="6629" y="2652"/>
                  <a:pt x="6661" y="2683"/>
                </a:cubicBezTo>
              </a:path>
            </a:pathLst>
          </a:cu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Freeform 4"/>
          <p:cNvSpPr>
            <a:spLocks/>
          </p:cNvSpPr>
          <p:nvPr/>
        </p:nvSpPr>
        <p:spPr bwMode="auto">
          <a:xfrm>
            <a:off x="1187624" y="2725539"/>
            <a:ext cx="4230688" cy="2860675"/>
          </a:xfrm>
          <a:custGeom>
            <a:avLst/>
            <a:gdLst/>
            <a:ahLst/>
            <a:cxnLst>
              <a:cxn ang="0">
                <a:pos x="0" y="4504"/>
              </a:cxn>
              <a:cxn ang="0">
                <a:pos x="291" y="4504"/>
              </a:cxn>
              <a:cxn ang="0">
                <a:pos x="723" y="4504"/>
              </a:cxn>
              <a:cxn ang="0">
                <a:pos x="1166" y="4499"/>
              </a:cxn>
              <a:cxn ang="0">
                <a:pos x="1673" y="4481"/>
              </a:cxn>
              <a:cxn ang="0">
                <a:pos x="2237" y="4435"/>
              </a:cxn>
              <a:cxn ang="0">
                <a:pos x="2560" y="4378"/>
              </a:cxn>
              <a:cxn ang="0">
                <a:pos x="2871" y="4257"/>
              </a:cxn>
              <a:cxn ang="0">
                <a:pos x="3078" y="4055"/>
              </a:cxn>
              <a:cxn ang="0">
                <a:pos x="3234" y="3773"/>
              </a:cxn>
              <a:cxn ang="0">
                <a:pos x="3389" y="3266"/>
              </a:cxn>
              <a:cxn ang="0">
                <a:pos x="3574" y="2321"/>
              </a:cxn>
              <a:cxn ang="0">
                <a:pos x="3706" y="1578"/>
              </a:cxn>
              <a:cxn ang="0">
                <a:pos x="3816" y="1095"/>
              </a:cxn>
              <a:cxn ang="0">
                <a:pos x="3919" y="772"/>
              </a:cxn>
              <a:cxn ang="0">
                <a:pos x="3994" y="618"/>
              </a:cxn>
              <a:cxn ang="0">
                <a:pos x="4121" y="409"/>
              </a:cxn>
              <a:cxn ang="0">
                <a:pos x="4305" y="259"/>
              </a:cxn>
              <a:cxn ang="0">
                <a:pos x="4507" y="156"/>
              </a:cxn>
              <a:cxn ang="0">
                <a:pos x="4956" y="64"/>
              </a:cxn>
              <a:cxn ang="0">
                <a:pos x="5394" y="29"/>
              </a:cxn>
              <a:cxn ang="0">
                <a:pos x="5837" y="12"/>
              </a:cxn>
              <a:cxn ang="0">
                <a:pos x="6661" y="0"/>
              </a:cxn>
            </a:cxnLst>
            <a:rect l="0" t="0" r="r" b="b"/>
            <a:pathLst>
              <a:path w="6661" h="4505">
                <a:moveTo>
                  <a:pt x="0" y="4504"/>
                </a:moveTo>
                <a:cubicBezTo>
                  <a:pt x="85" y="4504"/>
                  <a:pt x="171" y="4504"/>
                  <a:pt x="291" y="4504"/>
                </a:cubicBezTo>
                <a:cubicBezTo>
                  <a:pt x="411" y="4504"/>
                  <a:pt x="577" y="4505"/>
                  <a:pt x="723" y="4504"/>
                </a:cubicBezTo>
                <a:cubicBezTo>
                  <a:pt x="869" y="4503"/>
                  <a:pt x="1008" y="4503"/>
                  <a:pt x="1166" y="4499"/>
                </a:cubicBezTo>
                <a:cubicBezTo>
                  <a:pt x="1324" y="4495"/>
                  <a:pt x="1495" y="4492"/>
                  <a:pt x="1673" y="4481"/>
                </a:cubicBezTo>
                <a:cubicBezTo>
                  <a:pt x="1851" y="4470"/>
                  <a:pt x="2089" y="4452"/>
                  <a:pt x="2237" y="4435"/>
                </a:cubicBezTo>
                <a:cubicBezTo>
                  <a:pt x="2385" y="4418"/>
                  <a:pt x="2454" y="4408"/>
                  <a:pt x="2560" y="4378"/>
                </a:cubicBezTo>
                <a:cubicBezTo>
                  <a:pt x="2666" y="4348"/>
                  <a:pt x="2785" y="4311"/>
                  <a:pt x="2871" y="4257"/>
                </a:cubicBezTo>
                <a:cubicBezTo>
                  <a:pt x="2957" y="4203"/>
                  <a:pt x="3017" y="4136"/>
                  <a:pt x="3078" y="4055"/>
                </a:cubicBezTo>
                <a:cubicBezTo>
                  <a:pt x="3139" y="3974"/>
                  <a:pt x="3182" y="3904"/>
                  <a:pt x="3234" y="3773"/>
                </a:cubicBezTo>
                <a:cubicBezTo>
                  <a:pt x="3286" y="3642"/>
                  <a:pt x="3332" y="3508"/>
                  <a:pt x="3389" y="3266"/>
                </a:cubicBezTo>
                <a:cubicBezTo>
                  <a:pt x="3446" y="3024"/>
                  <a:pt x="3521" y="2602"/>
                  <a:pt x="3574" y="2321"/>
                </a:cubicBezTo>
                <a:cubicBezTo>
                  <a:pt x="3627" y="2040"/>
                  <a:pt x="3666" y="1782"/>
                  <a:pt x="3706" y="1578"/>
                </a:cubicBezTo>
                <a:cubicBezTo>
                  <a:pt x="3746" y="1374"/>
                  <a:pt x="3781" y="1229"/>
                  <a:pt x="3816" y="1095"/>
                </a:cubicBezTo>
                <a:cubicBezTo>
                  <a:pt x="3851" y="961"/>
                  <a:pt x="3889" y="851"/>
                  <a:pt x="3919" y="772"/>
                </a:cubicBezTo>
                <a:cubicBezTo>
                  <a:pt x="3949" y="693"/>
                  <a:pt x="3960" y="678"/>
                  <a:pt x="3994" y="618"/>
                </a:cubicBezTo>
                <a:cubicBezTo>
                  <a:pt x="4028" y="558"/>
                  <a:pt x="4069" y="469"/>
                  <a:pt x="4121" y="409"/>
                </a:cubicBezTo>
                <a:cubicBezTo>
                  <a:pt x="4173" y="349"/>
                  <a:pt x="4241" y="301"/>
                  <a:pt x="4305" y="259"/>
                </a:cubicBezTo>
                <a:cubicBezTo>
                  <a:pt x="4369" y="217"/>
                  <a:pt x="4399" y="188"/>
                  <a:pt x="4507" y="156"/>
                </a:cubicBezTo>
                <a:cubicBezTo>
                  <a:pt x="4615" y="124"/>
                  <a:pt x="4808" y="85"/>
                  <a:pt x="4956" y="64"/>
                </a:cubicBezTo>
                <a:cubicBezTo>
                  <a:pt x="5104" y="43"/>
                  <a:pt x="5247" y="38"/>
                  <a:pt x="5394" y="29"/>
                </a:cubicBezTo>
                <a:cubicBezTo>
                  <a:pt x="5541" y="20"/>
                  <a:pt x="5626" y="17"/>
                  <a:pt x="5837" y="12"/>
                </a:cubicBezTo>
                <a:cubicBezTo>
                  <a:pt x="6048" y="7"/>
                  <a:pt x="6354" y="3"/>
                  <a:pt x="6661" y="0"/>
                </a:cubicBezTo>
              </a:path>
            </a:pathLst>
          </a:custGeom>
          <a:noFill/>
          <a:ln w="1270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1187624" y="2725539"/>
            <a:ext cx="4230688" cy="2886075"/>
          </a:xfrm>
          <a:custGeom>
            <a:avLst/>
            <a:gdLst/>
            <a:ahLst/>
            <a:cxnLst>
              <a:cxn ang="0">
                <a:pos x="0" y="4545"/>
              </a:cxn>
              <a:cxn ang="0">
                <a:pos x="832" y="4539"/>
              </a:cxn>
              <a:cxn ang="0">
                <a:pos x="1886" y="4539"/>
              </a:cxn>
              <a:cxn ang="0">
                <a:pos x="3528" y="4505"/>
              </a:cxn>
              <a:cxn ang="0">
                <a:pos x="4023" y="4458"/>
              </a:cxn>
              <a:cxn ang="0">
                <a:pos x="4357" y="4372"/>
              </a:cxn>
              <a:cxn ang="0">
                <a:pos x="4605" y="4159"/>
              </a:cxn>
              <a:cxn ang="0">
                <a:pos x="4760" y="3773"/>
              </a:cxn>
              <a:cxn ang="0">
                <a:pos x="4864" y="3272"/>
              </a:cxn>
              <a:cxn ang="0">
                <a:pos x="5002" y="2200"/>
              </a:cxn>
              <a:cxn ang="0">
                <a:pos x="5117" y="1383"/>
              </a:cxn>
              <a:cxn ang="0">
                <a:pos x="5175" y="979"/>
              </a:cxn>
              <a:cxn ang="0">
                <a:pos x="5342" y="409"/>
              </a:cxn>
              <a:cxn ang="0">
                <a:pos x="5636" y="133"/>
              </a:cxn>
              <a:cxn ang="0">
                <a:pos x="6056" y="35"/>
              </a:cxn>
              <a:cxn ang="0">
                <a:pos x="6661" y="0"/>
              </a:cxn>
            </a:cxnLst>
            <a:rect l="0" t="0" r="r" b="b"/>
            <a:pathLst>
              <a:path w="6661" h="4545">
                <a:moveTo>
                  <a:pt x="0" y="4545"/>
                </a:moveTo>
                <a:cubicBezTo>
                  <a:pt x="259" y="4542"/>
                  <a:pt x="518" y="4540"/>
                  <a:pt x="832" y="4539"/>
                </a:cubicBezTo>
                <a:cubicBezTo>
                  <a:pt x="1146" y="4538"/>
                  <a:pt x="1437" y="4545"/>
                  <a:pt x="1886" y="4539"/>
                </a:cubicBezTo>
                <a:cubicBezTo>
                  <a:pt x="2335" y="4533"/>
                  <a:pt x="3172" y="4518"/>
                  <a:pt x="3528" y="4505"/>
                </a:cubicBezTo>
                <a:cubicBezTo>
                  <a:pt x="3884" y="4492"/>
                  <a:pt x="3885" y="4480"/>
                  <a:pt x="4023" y="4458"/>
                </a:cubicBezTo>
                <a:cubicBezTo>
                  <a:pt x="4161" y="4436"/>
                  <a:pt x="4260" y="4422"/>
                  <a:pt x="4357" y="4372"/>
                </a:cubicBezTo>
                <a:cubicBezTo>
                  <a:pt x="4454" y="4322"/>
                  <a:pt x="4538" y="4259"/>
                  <a:pt x="4605" y="4159"/>
                </a:cubicBezTo>
                <a:cubicBezTo>
                  <a:pt x="4672" y="4059"/>
                  <a:pt x="4717" y="3921"/>
                  <a:pt x="4760" y="3773"/>
                </a:cubicBezTo>
                <a:cubicBezTo>
                  <a:pt x="4803" y="3625"/>
                  <a:pt x="4824" y="3534"/>
                  <a:pt x="4864" y="3272"/>
                </a:cubicBezTo>
                <a:cubicBezTo>
                  <a:pt x="4904" y="3010"/>
                  <a:pt x="4960" y="2515"/>
                  <a:pt x="5002" y="2200"/>
                </a:cubicBezTo>
                <a:cubicBezTo>
                  <a:pt x="5044" y="1885"/>
                  <a:pt x="5088" y="1586"/>
                  <a:pt x="5117" y="1383"/>
                </a:cubicBezTo>
                <a:cubicBezTo>
                  <a:pt x="5146" y="1180"/>
                  <a:pt x="5137" y="1141"/>
                  <a:pt x="5175" y="979"/>
                </a:cubicBezTo>
                <a:cubicBezTo>
                  <a:pt x="5213" y="817"/>
                  <a:pt x="5265" y="550"/>
                  <a:pt x="5342" y="409"/>
                </a:cubicBezTo>
                <a:cubicBezTo>
                  <a:pt x="5419" y="268"/>
                  <a:pt x="5517" y="195"/>
                  <a:pt x="5636" y="133"/>
                </a:cubicBezTo>
                <a:cubicBezTo>
                  <a:pt x="5755" y="71"/>
                  <a:pt x="5885" y="57"/>
                  <a:pt x="6056" y="35"/>
                </a:cubicBezTo>
                <a:cubicBezTo>
                  <a:pt x="6227" y="13"/>
                  <a:pt x="6444" y="6"/>
                  <a:pt x="6661" y="0"/>
                </a:cubicBezTo>
              </a:path>
            </a:pathLst>
          </a:custGeom>
          <a:noFill/>
          <a:ln w="12700">
            <a:solidFill>
              <a:srgbClr val="7030A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372200" y="3140968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en-US" dirty="0" smtClean="0"/>
              <a:t>A=10^-10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A=10^-9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A=5*10^-9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A=10^-8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53152" y="37772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70C0"/>
                </a:solidFill>
              </a:rPr>
              <a:t>(a)</a:t>
            </a:r>
            <a:endParaRPr lang="en-US" sz="1200" i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7132" y="301560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7030A0"/>
                </a:solidFill>
              </a:rPr>
              <a:t>(d)</a:t>
            </a:r>
            <a:endParaRPr lang="en-US" sz="1200" i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3928" y="256490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B050"/>
                </a:solidFill>
              </a:rPr>
              <a:t>(c)</a:t>
            </a:r>
            <a:endParaRPr lang="en-US" sz="1200" i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3808" y="3068960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(b)</a:t>
            </a:r>
            <a:endParaRPr lang="en-US" sz="1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66573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7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9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26" grpId="0" animBg="1"/>
      <p:bldP spid="1027" grpId="0" animBg="1"/>
      <p:bldP spid="1028" grpId="0" animBg="1"/>
      <p:bldP spid="1029" grpId="0" animBg="1"/>
      <p:bldP spid="14" grpId="0"/>
      <p:bldP spid="14" grpId="1"/>
      <p:bldP spid="14" grpId="2"/>
      <p:bldP spid="15" grpId="0"/>
      <p:bldP spid="16" grpId="0"/>
      <p:bldP spid="16" grpId="1"/>
      <p:bldP spid="16" grpId="2"/>
      <p:bldP spid="17" grpId="0"/>
      <p:bldP spid="17" grpId="1"/>
      <p:bldP spid="17" grpId="2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between Classical and Extended Relativistic Oscillations</a:t>
            </a: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32</a:t>
            </a:fld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5235097"/>
                  </p:ext>
                </p:extLst>
              </p:nvPr>
            </p:nvGraphicFramePr>
            <p:xfrm>
              <a:off x="323528" y="1844824"/>
              <a:ext cx="8496944" cy="3960438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373276"/>
                    <a:gridCol w="3106737"/>
                    <a:gridCol w="2016931"/>
                  </a:tblGrid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Non Classical region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Classical</a:t>
                          </a:r>
                          <a:r>
                            <a:rPr lang="en-US" sz="2400" baseline="0" dirty="0" smtClean="0"/>
                            <a:t> region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he-IL" sz="2400" dirty="0"/>
                        </a:p>
                      </a:txBody>
                      <a:tcPr/>
                    </a:tc>
                  </a:tr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(slide</a:t>
                          </a:r>
                          <a:r>
                            <a:rPr lang="en-US" sz="2400" baseline="0" dirty="0" smtClean="0"/>
                            <a:t> 18)</a:t>
                          </a:r>
                          <a:r>
                            <a:rPr lang="he-IL" sz="2400" dirty="0" smtClean="0"/>
                            <a:t> </a:t>
                          </a:r>
                          <a:r>
                            <a:rPr lang="en-US" sz="2400" dirty="0" smtClean="0"/>
                            <a:t>square wave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A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baseline="30000" dirty="0" smtClean="0"/>
                            <a:t>2</a:t>
                          </a:r>
                          <a:r>
                            <a:rPr lang="en-US" sz="2400" baseline="0" dirty="0" smtClean="0"/>
                            <a:t>cos(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dirty="0" smtClean="0"/>
                            <a:t>t)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a(t)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triangle wave (slide 19)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A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baseline="0" dirty="0" smtClean="0"/>
                            <a:t> sin(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dirty="0" smtClean="0"/>
                            <a:t>t)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u(t)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(slide 20)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-A </a:t>
                          </a:r>
                          <a:r>
                            <a:rPr lang="en-US" sz="2400" dirty="0" err="1" smtClean="0"/>
                            <a:t>cos</a:t>
                          </a:r>
                          <a:r>
                            <a:rPr lang="en-US" sz="2400" dirty="0" smtClean="0"/>
                            <a:t>(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dirty="0" smtClean="0"/>
                            <a:t>t)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x(t)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  <a:tr h="895038">
                    <a:tc>
                      <a:txBody>
                        <a:bodyPr/>
                        <a:lstStyle/>
                        <a:p>
                          <a:pPr rtl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en-US" sz="2400" b="0" i="1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16</m:t>
                                    </m:r>
                                    <m:f>
                                      <m:fPr>
                                        <m:type m:val="skw"/>
                                        <m:ctrlPr>
                                          <a:rPr lang="en-US" sz="2400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𝐴</m:t>
                                            </m:r>
                                          </m:e>
                                          <m:sup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𝑐</m:t>
                                            </m:r>
                                          </m:e>
                                          <m:sup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32</m:t>
                                    </m:r>
                                    <m:f>
                                      <m:fPr>
                                        <m:type m:val="skw"/>
                                        <m:ctrlPr>
                                          <a:rPr lang="en-US" sz="2400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400" b="0" i="1" smtClean="0">
                                            <a:latin typeface="Cambria Math"/>
                                          </a:rPr>
                                          <m:t>𝐴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𝑚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rad>
                              </m:oMath>
                            </m:oMathPara>
                          </a14:m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2</a:t>
                          </a:r>
                          <a:r>
                            <a:rPr lang="el-GR" sz="2400" dirty="0" smtClean="0"/>
                            <a:t>π</a:t>
                          </a:r>
                          <a:r>
                            <a:rPr lang="en-US" sz="2400" dirty="0" smtClean="0"/>
                            <a:t>/</a:t>
                          </a:r>
                          <a:r>
                            <a:rPr lang="el-GR" sz="2400" dirty="0" smtClean="0"/>
                            <a:t>ω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T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m</a:t>
                          </a:r>
                          <a:r>
                            <a:rPr lang="en-US" sz="2400" baseline="-25000" dirty="0" smtClean="0"/>
                            <a:t>0</a:t>
                          </a:r>
                          <a:r>
                            <a:rPr lang="en-US" sz="2400" baseline="0" dirty="0" smtClean="0"/>
                            <a:t>Aa</a:t>
                          </a:r>
                          <a:r>
                            <a:rPr lang="en-US" sz="2400" baseline="-25000" dirty="0" smtClean="0"/>
                            <a:t>m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m</a:t>
                          </a:r>
                          <a:r>
                            <a:rPr lang="en-US" sz="2400" baseline="-25000" dirty="0" smtClean="0"/>
                            <a:t>0</a:t>
                          </a:r>
                          <a:r>
                            <a:rPr lang="en-US" sz="2400" baseline="0" dirty="0" smtClean="0"/>
                            <a:t>A</a:t>
                          </a:r>
                          <a:r>
                            <a:rPr lang="en-US" sz="2400" baseline="30000" dirty="0" smtClean="0"/>
                            <a:t>2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baseline="30000" dirty="0" smtClean="0"/>
                            <a:t>2</a:t>
                          </a:r>
                          <a:r>
                            <a:rPr lang="en-US" sz="2400" baseline="0" dirty="0" smtClean="0"/>
                            <a:t>/2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E-E</a:t>
                          </a:r>
                          <a:r>
                            <a:rPr lang="en-US" sz="2400" i="1" baseline="-25000" dirty="0" smtClean="0"/>
                            <a:t>0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2</a:t>
                          </a:r>
                          <a:r>
                            <a:rPr lang="el-GR" sz="2400" dirty="0" smtClean="0"/>
                            <a:t>π</a:t>
                          </a:r>
                          <a:r>
                            <a:rPr lang="en-US" sz="2400" dirty="0" smtClean="0"/>
                            <a:t>/T (2k+1)</a:t>
                          </a:r>
                          <a:r>
                            <a:rPr lang="en-US" sz="2400" baseline="0" dirty="0" smtClean="0"/>
                            <a:t> : k=0,1,2,3…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{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dirty="0" smtClean="0"/>
                            <a:t>}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spectrum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5235097"/>
                  </p:ext>
                </p:extLst>
              </p:nvPr>
            </p:nvGraphicFramePr>
            <p:xfrm>
              <a:off x="323528" y="1844824"/>
              <a:ext cx="8496944" cy="3960438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3373276"/>
                    <a:gridCol w="3106737"/>
                    <a:gridCol w="2016931"/>
                  </a:tblGrid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Non Classical region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Classical</a:t>
                          </a:r>
                          <a:r>
                            <a:rPr lang="en-US" sz="2400" baseline="0" dirty="0" smtClean="0"/>
                            <a:t> region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endParaRPr lang="he-IL" sz="2400" dirty="0"/>
                        </a:p>
                      </a:txBody>
                      <a:tcPr/>
                    </a:tc>
                  </a:tr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(slide</a:t>
                          </a:r>
                          <a:r>
                            <a:rPr lang="en-US" sz="2400" baseline="0" dirty="0" smtClean="0"/>
                            <a:t> 18)</a:t>
                          </a:r>
                          <a:r>
                            <a:rPr lang="he-IL" sz="2400" dirty="0" smtClean="0"/>
                            <a:t> </a:t>
                          </a:r>
                          <a:r>
                            <a:rPr lang="en-US" sz="2400" dirty="0" smtClean="0"/>
                            <a:t>square wave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A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baseline="30000" dirty="0" smtClean="0"/>
                            <a:t>2</a:t>
                          </a:r>
                          <a:r>
                            <a:rPr lang="en-US" sz="2400" baseline="0" dirty="0" smtClean="0"/>
                            <a:t>cos(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dirty="0" smtClean="0"/>
                            <a:t>t)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a(t)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triangle wave (slide 19)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A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baseline="0" dirty="0" smtClean="0"/>
                            <a:t> sin(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dirty="0" smtClean="0"/>
                            <a:t>t)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u(t)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(slide 20)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-A </a:t>
                          </a:r>
                          <a:r>
                            <a:rPr lang="en-US" sz="2400" dirty="0" err="1" smtClean="0"/>
                            <a:t>cos</a:t>
                          </a:r>
                          <a:r>
                            <a:rPr lang="en-US" sz="2400" dirty="0" smtClean="0"/>
                            <a:t>(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dirty="0" smtClean="0"/>
                            <a:t>t)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x(t)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  <a:tr h="8950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233333" r="-152080" b="-123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2</a:t>
                          </a:r>
                          <a:r>
                            <a:rPr lang="el-GR" sz="2400" dirty="0" smtClean="0"/>
                            <a:t>π</a:t>
                          </a:r>
                          <a:r>
                            <a:rPr lang="en-US" sz="2400" dirty="0" smtClean="0"/>
                            <a:t>/</a:t>
                          </a:r>
                          <a:r>
                            <a:rPr lang="el-GR" sz="2400" dirty="0" smtClean="0"/>
                            <a:t>ω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T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m</a:t>
                          </a:r>
                          <a:r>
                            <a:rPr lang="en-US" sz="2400" baseline="-25000" dirty="0" smtClean="0"/>
                            <a:t>0</a:t>
                          </a:r>
                          <a:r>
                            <a:rPr lang="en-US" sz="2400" baseline="0" dirty="0" smtClean="0"/>
                            <a:t>Aa</a:t>
                          </a:r>
                          <a:r>
                            <a:rPr lang="en-US" sz="2400" baseline="-25000" dirty="0" smtClean="0"/>
                            <a:t>m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m</a:t>
                          </a:r>
                          <a:r>
                            <a:rPr lang="en-US" sz="2400" baseline="-25000" dirty="0" smtClean="0"/>
                            <a:t>0</a:t>
                          </a:r>
                          <a:r>
                            <a:rPr lang="en-US" sz="2400" baseline="0" dirty="0" smtClean="0"/>
                            <a:t>A</a:t>
                          </a:r>
                          <a:r>
                            <a:rPr lang="en-US" sz="2400" baseline="30000" dirty="0" smtClean="0"/>
                            <a:t>2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baseline="30000" dirty="0" smtClean="0"/>
                            <a:t>2</a:t>
                          </a:r>
                          <a:r>
                            <a:rPr lang="en-US" sz="2400" baseline="0" dirty="0" smtClean="0"/>
                            <a:t>/2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E-E</a:t>
                          </a:r>
                          <a:r>
                            <a:rPr lang="en-US" sz="2400" i="1" baseline="-25000" dirty="0" smtClean="0"/>
                            <a:t>0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  <a:tr h="510900"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2</a:t>
                          </a:r>
                          <a:r>
                            <a:rPr lang="el-GR" sz="2400" dirty="0" smtClean="0"/>
                            <a:t>π</a:t>
                          </a:r>
                          <a:r>
                            <a:rPr lang="en-US" sz="2400" dirty="0" smtClean="0"/>
                            <a:t>/T (2k+1)</a:t>
                          </a:r>
                          <a:r>
                            <a:rPr lang="en-US" sz="2400" baseline="0" dirty="0" smtClean="0"/>
                            <a:t> : k=0,1,2,3…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1"/>
                          <a:r>
                            <a:rPr lang="en-US" sz="2400" dirty="0" smtClean="0"/>
                            <a:t>{</a:t>
                          </a:r>
                          <a:r>
                            <a:rPr lang="el-GR" sz="2400" dirty="0" smtClean="0"/>
                            <a:t>ω</a:t>
                          </a:r>
                          <a:r>
                            <a:rPr lang="en-US" sz="2400" dirty="0" smtClean="0"/>
                            <a:t>}</a:t>
                          </a:r>
                          <a:endParaRPr lang="he-IL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400" i="1" dirty="0" smtClean="0"/>
                            <a:t>spectrum</a:t>
                          </a:r>
                          <a:endParaRPr lang="he-IL" sz="2400" i="1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Testing the Acceleration </a:t>
            </a:r>
            <a:r>
              <a:rPr lang="en-US" dirty="0"/>
              <a:t>of a Photon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33</a:t>
            </a:fld>
            <a:endParaRPr lang="de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2"/>
              <p:cNvSpPr txBox="1">
                <a:spLocks/>
              </p:cNvSpPr>
              <p:nvPr/>
            </p:nvSpPr>
            <p:spPr>
              <a:xfrm>
                <a:off x="457200" y="1556792"/>
                <a:ext cx="2971800" cy="102076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>
                    <a:solidFill>
                      <a:srgbClr val="FF0000"/>
                    </a:solidFill>
                  </a:rPr>
                  <a:t>CL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𝒕</m:t>
                    </m:r>
                    <m:r>
                      <a:rPr lang="en-US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num>
                      <m:den>
                        <m:r>
                          <a:rPr lang="en-US" b="1" i="1" smtClean="0">
                            <a:latin typeface="Cambria Math"/>
                          </a:rPr>
                          <m:t>𝒄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556792"/>
                <a:ext cx="2971800" cy="1020762"/>
              </a:xfrm>
              <a:prstGeom prst="rect">
                <a:avLst/>
              </a:prstGeom>
              <a:blipFill rotWithShape="1">
                <a:blip r:embed="rId2"/>
                <a:stretch>
                  <a:fillRect l="-4508" t="-119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4"/>
              <p:cNvSpPr txBox="1">
                <a:spLocks/>
              </p:cNvSpPr>
              <p:nvPr/>
            </p:nvSpPr>
            <p:spPr>
              <a:xfrm>
                <a:off x="3275856" y="1419522"/>
                <a:ext cx="4951471" cy="83820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>
                    <a:solidFill>
                      <a:srgbClr val="0070C0"/>
                    </a:solidFill>
                  </a:rPr>
                  <a:t>ER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𝒕</m:t>
                    </m:r>
                    <m:r>
                      <a:rPr lang="en-US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b="1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b="1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1" i="1" smtClean="0">
                                    <a:latin typeface="Cambria Math"/>
                                  </a:rPr>
                                  <m:t>𝒙</m:t>
                                </m:r>
                              </m:e>
                              <m:sup>
                                <m:r>
                                  <a:rPr lang="en-US" b="1" i="1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b="1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b="1" i="1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en-US" b="1" i="1" smtClean="0">
                                <a:latin typeface="Cambria Math"/>
                              </a:rPr>
                              <m:t>𝜶</m:t>
                            </m:r>
                            <m:r>
                              <a:rPr lang="en-US" b="1" i="1" smtClean="0">
                                <a:latin typeface="Cambria Math"/>
                              </a:rPr>
                              <m:t>𝒙</m:t>
                            </m:r>
                          </m:e>
                        </m:rad>
                      </m:num>
                      <m:den>
                        <m:r>
                          <a:rPr lang="en-US" b="1" i="1" smtClean="0">
                            <a:latin typeface="Cambria Math"/>
                          </a:rPr>
                          <m:t>𝒄</m:t>
                        </m:r>
                      </m:den>
                    </m:f>
                    <m:r>
                      <a:rPr lang="en-US" b="1" i="1" smtClean="0">
                        <a:latin typeface="Cambria Math"/>
                      </a:rPr>
                      <m:t>   |</m:t>
                    </m:r>
                  </m:oMath>
                </a14:m>
                <a:endParaRPr lang="en-US" b="1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  </m:t>
                    </m:r>
                    <m:r>
                      <a:rPr lang="en-US" b="1" i="1" smtClean="0">
                        <a:latin typeface="Cambria Math"/>
                      </a:rPr>
                      <m:t>𝜶</m:t>
                    </m:r>
                    <m:r>
                      <a:rPr lang="en-US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atin typeface="Cambria Math"/>
                              </a:rPr>
                              <m:t>𝒄</m:t>
                            </m:r>
                          </m:e>
                          <m:sup>
                            <m:r>
                              <a:rPr lang="en-US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/>
                              </a:rPr>
                              <m:t>𝒎</m:t>
                            </m:r>
                          </m:sub>
                        </m:sSub>
                      </m:den>
                    </m:f>
                    <m:r>
                      <a:rPr lang="en-US" b="1" i="1" smtClean="0">
                        <a:latin typeface="Cambria Math"/>
                      </a:rPr>
                      <m:t>≈</m:t>
                    </m:r>
                    <m:r>
                      <a:rPr lang="en-US" b="1" i="1" smtClean="0">
                        <a:latin typeface="Cambria Math"/>
                      </a:rPr>
                      <m:t>𝟏</m:t>
                    </m:r>
                    <m:r>
                      <a:rPr lang="en-US" b="1" i="1" smtClean="0">
                        <a:latin typeface="Cambria Math"/>
                      </a:rPr>
                      <m:t>𝒄𝒎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1419522"/>
                <a:ext cx="4951471" cy="838200"/>
              </a:xfrm>
              <a:prstGeom prst="rect">
                <a:avLst/>
              </a:prstGeom>
              <a:blipFill rotWithShape="1">
                <a:blip r:embed="rId3"/>
                <a:stretch>
                  <a:fillRect l="-2706" b="-12846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1" t="19216" r="2052" b="13433"/>
          <a:stretch/>
        </p:blipFill>
        <p:spPr bwMode="auto">
          <a:xfrm>
            <a:off x="1047361" y="3284984"/>
            <a:ext cx="5684880" cy="273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24200" y="4319736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45819" y="4543871"/>
            <a:ext cx="4833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429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 of ER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experiments</a:t>
            </a:r>
          </a:p>
          <a:p>
            <a:r>
              <a:rPr lang="en-US" dirty="0" smtClean="0"/>
              <a:t>More theory: EM, GR, QM (hydrogen), Thermodynamics</a:t>
            </a:r>
          </a:p>
          <a:p>
            <a:endParaRPr lang="en-US" dirty="0"/>
          </a:p>
          <a:p>
            <a:pPr marL="0" indent="0">
              <a:buNone/>
            </a:pPr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34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632090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en-US" dirty="0" smtClean="0"/>
              <a:t>Thanks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Any questions?</a:t>
            </a: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35</a:t>
            </a:fld>
            <a:endParaRPr lang="de-C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Transformation between accelerated systems under 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Introduce a metric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𝑑𝑖𝑎𝑔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𝜇</m:t>
                    </m:r>
                    <m:r>
                      <a:rPr lang="en-US" b="0" i="1" dirty="0" smtClean="0">
                        <a:latin typeface="Cambria Math"/>
                      </a:rPr>
                      <m:t>,−</m:t>
                    </m:r>
                    <m:r>
                      <a:rPr lang="en-US" b="0" i="1" dirty="0" smtClean="0">
                        <a:latin typeface="Cambria Math"/>
                      </a:rPr>
                      <m:t>1</m:t>
                    </m:r>
                    <m:r>
                      <a:rPr lang="en-US" b="0" i="1" dirty="0" smtClean="0">
                        <a:latin typeface="Cambria Math"/>
                      </a:rPr>
                      <m:t>,−</m:t>
                    </m:r>
                    <m:r>
                      <a:rPr lang="en-US" b="0" i="1" dirty="0" smtClean="0">
                        <a:latin typeface="Cambria Math"/>
                      </a:rPr>
                      <m:t>1</m:t>
                    </m:r>
                    <m:r>
                      <a:rPr lang="en-US" b="0" i="1" dirty="0" smtClean="0">
                        <a:latin typeface="Cambria Math"/>
                      </a:rPr>
                      <m:t>,−</m:t>
                    </m:r>
                    <m:r>
                      <a:rPr lang="en-US" b="0" i="1" dirty="0" smtClean="0">
                        <a:latin typeface="Cambria Math"/>
                      </a:rPr>
                      <m:t>1</m:t>
                    </m:r>
                    <m:r>
                      <a:rPr lang="en-US" i="1" dirty="0">
                        <a:latin typeface="Cambria Math"/>
                      </a:rPr>
                      <m:t>) </m:t>
                    </m:r>
                  </m:oMath>
                </a14:m>
                <a:r>
                  <a:rPr lang="en-US" dirty="0"/>
                  <a:t>on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𝑡</m:t>
                    </m:r>
                    <m:r>
                      <a:rPr lang="en-US" i="1" dirty="0" smtClean="0">
                        <a:latin typeface="Cambria Math"/>
                      </a:rPr>
                      <m:t>;</m:t>
                    </m:r>
                    <m:r>
                      <a:rPr lang="en-US" i="1" dirty="0" smtClean="0">
                        <a:latin typeface="Cambria Math"/>
                      </a:rPr>
                      <m:t>𝑢</m:t>
                    </m:r>
                    <m:r>
                      <a:rPr lang="en-US" i="1" dirty="0" smtClean="0">
                        <a:latin typeface="Cambria Math"/>
                      </a:rPr>
                      <m:t>) </m:t>
                    </m:r>
                  </m:oMath>
                </a14:m>
                <a:r>
                  <a:rPr lang="en-US" dirty="0"/>
                  <a:t>which makes </a:t>
                </a:r>
                <a:r>
                  <a:rPr lang="en-US" dirty="0" smtClean="0"/>
                  <a:t>the symmetry </a:t>
                </a:r>
                <a:r>
                  <a:rPr lang="en-US" dirty="0" err="1"/>
                  <a:t>S</a:t>
                </a:r>
                <a:r>
                  <a:rPr lang="en-US" baseline="-25000" dirty="0" err="1"/>
                  <a:t>g</a:t>
                </a:r>
                <a:r>
                  <a:rPr lang="en-US" dirty="0"/>
                  <a:t> self-</a:t>
                </a:r>
                <a:r>
                  <a:rPr lang="en-US" dirty="0" err="1"/>
                  <a:t>adjoint</a:t>
                </a:r>
                <a:r>
                  <a:rPr lang="en-US" dirty="0"/>
                  <a:t> or an </a:t>
                </a:r>
                <a:r>
                  <a:rPr lang="en-US" dirty="0" err="1"/>
                  <a:t>isometry</a:t>
                </a:r>
                <a:r>
                  <a:rPr lang="en-US" dirty="0"/>
                  <a:t>.</a:t>
                </a:r>
              </a:p>
              <a:p>
                <a:r>
                  <a:rPr lang="en-US" dirty="0" smtClean="0"/>
                  <a:t>Conservation </a:t>
                </a:r>
                <a:r>
                  <a:rPr lang="en-US" dirty="0"/>
                  <a:t>of </a:t>
                </a:r>
                <a:r>
                  <a:rPr lang="en-US" dirty="0" smtClean="0"/>
                  <a:t>interval: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𝑑𝑢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b="0" dirty="0" smtClean="0"/>
              </a:p>
              <a:p>
                <a:r>
                  <a:rPr lang="en-US" dirty="0" smtClean="0"/>
                  <a:t>There </a:t>
                </a:r>
                <a:r>
                  <a:rPr lang="en-US" dirty="0"/>
                  <a:t>is a </a:t>
                </a:r>
                <a:r>
                  <a:rPr lang="en-US" dirty="0" smtClean="0"/>
                  <a:t>maximal acceleration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𝜇</m:t>
                        </m:r>
                      </m:e>
                    </m:rad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which </a:t>
                </a:r>
                <a:r>
                  <a:rPr lang="en-US" dirty="0" smtClean="0"/>
                  <a:t>is a universal </a:t>
                </a:r>
                <a:r>
                  <a:rPr lang="en-US" dirty="0"/>
                  <a:t>constant </a:t>
                </a:r>
                <a:r>
                  <a:rPr lang="en-US" dirty="0" smtClean="0"/>
                  <a:t>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𝜇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𝜅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The proper velocity-time transformation (parallel axes)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Lorentz type </a:t>
                </a:r>
                <a:r>
                  <a:rPr lang="en-US" dirty="0" smtClean="0"/>
                  <a:t>transformation with: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185" t="-2022" b="-12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4</a:t>
            </a:fld>
            <a:endParaRPr lang="de-CH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7" t="58811" r="50359" b="32377"/>
          <a:stretch/>
        </p:blipFill>
        <p:spPr bwMode="auto">
          <a:xfrm>
            <a:off x="3187129" y="4572000"/>
            <a:ext cx="2769743" cy="94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8" t="69519" r="71363" b="24333"/>
          <a:stretch/>
        </p:blipFill>
        <p:spPr bwMode="auto">
          <a:xfrm>
            <a:off x="5796136" y="5517231"/>
            <a:ext cx="1843836" cy="59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68131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Upper Bound for Acceleration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the acceleration affects the rate of the moving clock then: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 there is a universal maximal acceleration </a:t>
            </a:r>
          </a:p>
          <a:p>
            <a:pPr lvl="1">
              <a:buNone/>
            </a:pPr>
            <a:r>
              <a:rPr lang="en-US" sz="2000" dirty="0" smtClean="0"/>
              <a:t>	(Y. Friedman, Yu. Gofman, </a:t>
            </a:r>
            <a:r>
              <a:rPr lang="en-US" sz="2000" dirty="0" err="1" smtClean="0"/>
              <a:t>Physica</a:t>
            </a:r>
            <a:r>
              <a:rPr lang="en-US" sz="2000" dirty="0" smtClean="0"/>
              <a:t> </a:t>
            </a:r>
            <a:r>
              <a:rPr lang="en-US" sz="2000" dirty="0" err="1" smtClean="0"/>
              <a:t>Scripta</a:t>
            </a:r>
            <a:r>
              <a:rPr lang="en-US" sz="2000" dirty="0" smtClean="0"/>
              <a:t>, 82 (2010) 015004.)</a:t>
            </a:r>
          </a:p>
          <a:p>
            <a:pPr lvl="1"/>
            <a:endParaRPr lang="en-US" sz="2000" dirty="0" smtClean="0"/>
          </a:p>
          <a:p>
            <a:pPr lvl="1"/>
            <a:r>
              <a:rPr lang="en-US" dirty="0" smtClean="0"/>
              <a:t>There is an additional Doppler shift due to acceleration </a:t>
            </a:r>
            <a:r>
              <a:rPr lang="en-US" sz="2000" dirty="0" smtClean="0"/>
              <a:t>(</a:t>
            </a:r>
            <a:r>
              <a:rPr lang="de-DE" sz="2000" dirty="0" smtClean="0"/>
              <a:t>Y. Friedman, Ann. Phys. (Berlin) 523 (2011) 408)</a:t>
            </a:r>
            <a:endParaRPr lang="en-US" sz="2000" dirty="0" smtClean="0"/>
          </a:p>
          <a:p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15414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Experimental Observations of the Accelerated Doppler Shift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924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Kündig's experiment measured the transverse Doppler shift </a:t>
            </a:r>
            <a:r>
              <a:rPr lang="en-US" sz="2400" dirty="0" smtClean="0"/>
              <a:t>(W. </a:t>
            </a:r>
            <a:r>
              <a:rPr lang="en-US" sz="2400" dirty="0" err="1" smtClean="0"/>
              <a:t>Kündig</a:t>
            </a:r>
            <a:r>
              <a:rPr lang="en-US" sz="2400" dirty="0" smtClean="0"/>
              <a:t>, Phys. Rev. 129 (1963) 2371)</a:t>
            </a:r>
          </a:p>
          <a:p>
            <a:endParaRPr lang="en-US" sz="2400" dirty="0" smtClean="0"/>
          </a:p>
          <a:p>
            <a:r>
              <a:rPr lang="en-US" dirty="0" err="1" smtClean="0"/>
              <a:t>Kholmetskii</a:t>
            </a:r>
            <a:r>
              <a:rPr lang="en-US" dirty="0" smtClean="0"/>
              <a:t> et al: The Doppler shift observed differs from the one predicted by Special Relativity. </a:t>
            </a:r>
            <a:r>
              <a:rPr lang="en-US" sz="2400" dirty="0" smtClean="0"/>
              <a:t>(A.L. </a:t>
            </a:r>
            <a:r>
              <a:rPr lang="en-US" sz="2400" dirty="0" err="1" smtClean="0"/>
              <a:t>Kholmetski</a:t>
            </a:r>
            <a:r>
              <a:rPr lang="en-US" sz="2400" dirty="0" smtClean="0"/>
              <a:t>, T. </a:t>
            </a:r>
            <a:r>
              <a:rPr lang="en-US" sz="2400" dirty="0" err="1" smtClean="0"/>
              <a:t>Yarman</a:t>
            </a:r>
            <a:r>
              <a:rPr lang="en-US" sz="2400" dirty="0" smtClean="0"/>
              <a:t> and O.V. </a:t>
            </a:r>
            <a:r>
              <a:rPr lang="en-US" sz="2400" dirty="0" err="1" smtClean="0"/>
              <a:t>Missevitch</a:t>
            </a:r>
            <a:r>
              <a:rPr lang="en-US" sz="2400" dirty="0" smtClean="0"/>
              <a:t>, </a:t>
            </a:r>
            <a:r>
              <a:rPr lang="en-US" sz="2400" dirty="0" err="1" smtClean="0"/>
              <a:t>Physica</a:t>
            </a:r>
            <a:r>
              <a:rPr lang="en-US" sz="2400" dirty="0" smtClean="0"/>
              <a:t> </a:t>
            </a:r>
            <a:r>
              <a:rPr lang="en-US" sz="2400" dirty="0" err="1" smtClean="0"/>
              <a:t>Scripta</a:t>
            </a:r>
            <a:r>
              <a:rPr lang="en-US" sz="2400" dirty="0" smtClean="0"/>
              <a:t> 77 035302 (2008))</a:t>
            </a:r>
          </a:p>
          <a:p>
            <a:endParaRPr lang="en-US" sz="2400" dirty="0" smtClean="0"/>
          </a:p>
          <a:p>
            <a:r>
              <a:rPr lang="en-US" dirty="0" smtClean="0"/>
              <a:t>This additional shift can be explained with </a:t>
            </a:r>
            <a:r>
              <a:rPr lang="en-US" i="1" dirty="0" smtClean="0">
                <a:solidFill>
                  <a:srgbClr val="0000CC"/>
                </a:solidFill>
              </a:rPr>
              <a:t>Extended Relativity</a:t>
            </a:r>
            <a:r>
              <a:rPr lang="en-US" dirty="0" smtClean="0"/>
              <a:t>. Estimation for maximal acceleration </a:t>
            </a:r>
            <a:r>
              <a:rPr lang="en-US" sz="2400" dirty="0" smtClean="0"/>
              <a:t>(Y. Friedman </a:t>
            </a:r>
            <a:r>
              <a:rPr lang="en-US" sz="2600" dirty="0" smtClean="0"/>
              <a:t>arXiv:0910.5629)</a:t>
            </a:r>
            <a:endParaRPr lang="he-I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6</a:t>
            </a:fld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059832" y="5786100"/>
                <a:ext cx="291387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2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21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𝑐𝑚</m:t>
                    </m:r>
                    <m:r>
                      <a:rPr lang="en-US" sz="2800" i="1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/>
                  <a:t> </a:t>
                </a:r>
                <a:endParaRPr lang="he-IL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5786100"/>
                <a:ext cx="2913875" cy="52322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18418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Evidence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DESY (1999) experiment using nuclear forward scattering with a rotating disc observed the effect of rotation on the spectrum. Never published. Could be explained with ER </a:t>
                </a:r>
              </a:p>
              <a:p>
                <a:r>
                  <a:rPr lang="en-US" dirty="0" smtClean="0"/>
                  <a:t>ER model for a hydrogen and using the value of ionization of hydrogen leads approximately to the value of the maximal acceleration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baseline="-25000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Thermal radiation curves predicted by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ER are similar to the observed ones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2830" r="-2519" b="-135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0B9A-F299-4BA7-9EE6-A448094FA13E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521218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Classical Mechanics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13A0B9A-F299-4BA7-9EE6-A448094FA13E}" type="slidenum">
              <a:rPr lang="de-CH" smtClean="0"/>
              <a:pPr/>
              <a:t>8</a:t>
            </a:fld>
            <a:endParaRPr lang="de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970"/>
            <a:ext cx="8229600" cy="1143000"/>
          </a:xfrm>
        </p:spPr>
        <p:txBody>
          <a:bodyPr/>
          <a:lstStyle/>
          <a:p>
            <a:r>
              <a:rPr lang="en-US" dirty="0" smtClean="0"/>
              <a:t>Classical Hamiltonian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13A0B9A-F299-4BA7-9EE6-A448094FA13E}" type="slidenum">
              <a:rPr lang="de-CH" smtClean="0"/>
              <a:pPr/>
              <a:t>9</a:t>
            </a:fld>
            <a:endParaRPr lang="de-CH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GB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2066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9552" y="3212976"/>
            <a:ext cx="583264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Which can be rewritten as</a:t>
            </a:r>
            <a:endParaRPr lang="he-IL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683568" y="5445224"/>
            <a:ext cx="741682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The two parts of the Hamiltonian are integrals of velocity and acceleration respectively.</a:t>
            </a:r>
            <a:endParaRPr lang="he-IL" sz="2800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046326" y="1412776"/>
                <a:ext cx="3051348" cy="833498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>
                        <a:rPr lang="en-US" sz="2400" b="0" i="1" smtClean="0">
                          <a:latin typeface="Cambria Math"/>
                        </a:rPr>
                        <m:t>𝑉</m:t>
                      </m:r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6326" y="1412776"/>
                <a:ext cx="3051348" cy="833498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1597" y="2390290"/>
            <a:ext cx="7860806" cy="461665"/>
          </a:xfrm>
          <a:prstGeom prst="rect">
            <a:avLst/>
          </a:prstGeom>
          <a:blipFill rotWithShape="1">
            <a:blip r:embed="rId3" cstate="print"/>
            <a:stretch>
              <a:fillRect b="-19737"/>
            </a:stretch>
          </a:blipFill>
        </p:spPr>
        <p:txBody>
          <a:bodyPr/>
          <a:lstStyle/>
          <a:p>
            <a:endParaRPr lang="he-IL" dirty="0">
              <a:noFill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81053" y="3819201"/>
                <a:ext cx="4581895" cy="89268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𝑢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/>
                            </a:rPr>
                            <m:t>𝑢</m:t>
                          </m:r>
                        </m:sup>
                        <m:e>
                          <m:r>
                            <a:rPr lang="en-US" sz="2400" i="1">
                              <a:latin typeface="Cambria Math"/>
                            </a:rPr>
                            <m:t>𝑣𝑑𝑣</m:t>
                          </m:r>
                        </m:e>
                      </m:nary>
                      <m:r>
                        <a:rPr lang="en-US" sz="2400" i="1">
                          <a:latin typeface="Cambria Math"/>
                        </a:rPr>
                        <m:t>−</m:t>
                      </m:r>
                      <m:nary>
                        <m:naryPr>
                          <m:ctrlPr>
                            <a:rPr lang="en-US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sup>
                        <m:e>
                          <m:r>
                            <a:rPr lang="en-US" sz="2400" i="1">
                              <a:latin typeface="Cambria Math"/>
                            </a:rPr>
                            <m:t>𝑎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  <m:r>
                            <a:rPr lang="en-US" sz="2400" i="1">
                              <a:latin typeface="Cambria Math"/>
                            </a:rPr>
                            <m:t>𝑑𝑦</m:t>
                          </m:r>
                        </m:e>
                      </m:nary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053" y="3819201"/>
                <a:ext cx="4581895" cy="89268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948668" y="4797152"/>
                <a:ext cx="7246664" cy="4616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𝑢</m:t>
                      </m:r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</a:rPr>
                        <m:t>𝑜𝑏𝑗𝑒𝑐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𝑠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</a:rPr>
                        <m:t>𝑣𝑒𝑙𝑜𝑐𝑖𝑡𝑦</m:t>
                      </m:r>
                      <m:r>
                        <a:rPr lang="en-US" sz="2400" b="0" i="1" smtClean="0">
                          <a:latin typeface="Cambria Math"/>
                        </a:rPr>
                        <m:t>          </m:t>
                      </m:r>
                      <m:r>
                        <a:rPr lang="en-US" sz="2400" b="0" i="1" smtClean="0">
                          <a:latin typeface="Cambria Math"/>
                        </a:rPr>
                        <m:t>𝑎</m:t>
                      </m:r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</a:rPr>
                        <m:t>𝑜𝑏𝑗𝑒𝑐𝑡</m:t>
                      </m:r>
                      <m:r>
                        <a:rPr lang="en-US" sz="2400" b="0" i="1" smtClean="0">
                          <a:latin typeface="Cambria Math"/>
                        </a:rPr>
                        <m:t>`</m:t>
                      </m:r>
                      <m:r>
                        <a:rPr lang="en-US" sz="2400" b="0" i="1" smtClean="0">
                          <a:latin typeface="Cambria Math"/>
                        </a:rPr>
                        <m:t>𝑠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</a:rPr>
                        <m:t>𝑎𝑐𝑐𝑒𝑙𝑒𝑟𝑎𝑡𝑖𝑜𝑛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668" y="4797152"/>
                <a:ext cx="7246664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build="p"/>
      <p:bldP spid="26" grpId="0" build="p"/>
      <p:bldP spid="3" grpId="0" animBg="1"/>
      <p:bldP spid="4" grpId="0" animBg="1"/>
      <p:bldP spid="5" grpId="0" animBg="1"/>
      <p:bldP spid="2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495</TotalTime>
  <Words>1750</Words>
  <Application>Microsoft Office PowerPoint</Application>
  <PresentationFormat>On-screen Show (4:3)</PresentationFormat>
  <Paragraphs>233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Digitization of the harmonic oscillator in Extended Relativity </vt:lpstr>
      <vt:lpstr>Relativity principle  symmetry</vt:lpstr>
      <vt:lpstr>Consequences of the symmetry</vt:lpstr>
      <vt:lpstr>Transformation between accelerated systems under ER</vt:lpstr>
      <vt:lpstr>The Upper Bound for Acceleration</vt:lpstr>
      <vt:lpstr>Experimental Observations of the Accelerated Doppler Shift</vt:lpstr>
      <vt:lpstr>Further Evidence</vt:lpstr>
      <vt:lpstr>Classical Mechanics</vt:lpstr>
      <vt:lpstr>Classical Hamiltonian</vt:lpstr>
      <vt:lpstr>Hamiltonian System</vt:lpstr>
      <vt:lpstr>Classical  Harmonic Oscillator (CHO)</vt:lpstr>
      <vt:lpstr>Example: Thermal Vibrations of Atoms in Solids</vt:lpstr>
      <vt:lpstr>CHO can not Explain the Radiation for Large ω.</vt:lpstr>
      <vt:lpstr>Special Relativity</vt:lpstr>
      <vt:lpstr>Special Relativity Hamiltonian</vt:lpstr>
      <vt:lpstr>Can SRHO Explain Thermal Vibrations?</vt:lpstr>
      <vt:lpstr>Extended Relativity</vt:lpstr>
      <vt:lpstr>Extended Relativistic Hamiltonian</vt:lpstr>
      <vt:lpstr>Effective Potential Energy</vt:lpstr>
      <vt:lpstr>Harmonic Oscillator Dynamics for Extremely Large ω</vt:lpstr>
      <vt:lpstr>Harmonic Oscillator Dynamics for Extremely Large ω</vt:lpstr>
      <vt:lpstr>Harmonic Oscillator Dynamics for Extremely Large ω</vt:lpstr>
      <vt:lpstr>Harmonic Oscillator Dynamics for Extremely Large ω</vt:lpstr>
      <vt:lpstr>Transition between Classical and Extended Relativity</vt:lpstr>
      <vt:lpstr>Transition between Classical and Non-classical Regions</vt:lpstr>
      <vt:lpstr>Transition between Classical and Non-classical Regions</vt:lpstr>
      <vt:lpstr>Comparison between Classical and Extended Relativistic Oscillations</vt:lpstr>
      <vt:lpstr>Comparison between Classical and Extended Relativistic Oscillations</vt:lpstr>
      <vt:lpstr>Comparison between Classical and Extended Relativistic Oscillations</vt:lpstr>
      <vt:lpstr>Comparison between Classical and Extended Relativistic Oscillations</vt:lpstr>
      <vt:lpstr>Acceleration for a given ω at different Amplitudes (Energies)</vt:lpstr>
      <vt:lpstr>Comparison between Classical and Extended Relativistic Oscillations</vt:lpstr>
      <vt:lpstr>Testing the Acceleration of a Photon</vt:lpstr>
      <vt:lpstr>The future of ER</vt:lpstr>
      <vt:lpstr>Thanks  Any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Harmonic Oscillator in Extended Relativistic Dynamics</dc:title>
  <dc:creator>EsraKelly</dc:creator>
  <cp:lastModifiedBy>fridman</cp:lastModifiedBy>
  <cp:revision>98</cp:revision>
  <cp:lastPrinted>2013-05-08T13:01:58Z</cp:lastPrinted>
  <dcterms:created xsi:type="dcterms:W3CDTF">2012-08-13T15:16:36Z</dcterms:created>
  <dcterms:modified xsi:type="dcterms:W3CDTF">2013-08-28T05:45:53Z</dcterms:modified>
</cp:coreProperties>
</file>