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4" r:id="rId1"/>
  </p:sldMasterIdLst>
  <p:notesMasterIdLst>
    <p:notesMasterId r:id="rId47"/>
  </p:notesMasterIdLst>
  <p:sldIdLst>
    <p:sldId id="256" r:id="rId2"/>
    <p:sldId id="276" r:id="rId3"/>
    <p:sldId id="367" r:id="rId4"/>
    <p:sldId id="388" r:id="rId5"/>
    <p:sldId id="343" r:id="rId6"/>
    <p:sldId id="344" r:id="rId7"/>
    <p:sldId id="295" r:id="rId8"/>
    <p:sldId id="337" r:id="rId9"/>
    <p:sldId id="345" r:id="rId10"/>
    <p:sldId id="347" r:id="rId11"/>
    <p:sldId id="346" r:id="rId12"/>
    <p:sldId id="357" r:id="rId13"/>
    <p:sldId id="358" r:id="rId14"/>
    <p:sldId id="359" r:id="rId15"/>
    <p:sldId id="390" r:id="rId16"/>
    <p:sldId id="351" r:id="rId17"/>
    <p:sldId id="349" r:id="rId18"/>
    <p:sldId id="380" r:id="rId19"/>
    <p:sldId id="391" r:id="rId20"/>
    <p:sldId id="392" r:id="rId21"/>
    <p:sldId id="394" r:id="rId22"/>
    <p:sldId id="342" r:id="rId23"/>
    <p:sldId id="350" r:id="rId24"/>
    <p:sldId id="260" r:id="rId25"/>
    <p:sldId id="261" r:id="rId26"/>
    <p:sldId id="262" r:id="rId27"/>
    <p:sldId id="382" r:id="rId28"/>
    <p:sldId id="383" r:id="rId29"/>
    <p:sldId id="265" r:id="rId30"/>
    <p:sldId id="264" r:id="rId31"/>
    <p:sldId id="389" r:id="rId32"/>
    <p:sldId id="325" r:id="rId33"/>
    <p:sldId id="327" r:id="rId34"/>
    <p:sldId id="384" r:id="rId35"/>
    <p:sldId id="364" r:id="rId36"/>
    <p:sldId id="362" r:id="rId37"/>
    <p:sldId id="393" r:id="rId38"/>
    <p:sldId id="363" r:id="rId39"/>
    <p:sldId id="360" r:id="rId40"/>
    <p:sldId id="395" r:id="rId41"/>
    <p:sldId id="396" r:id="rId42"/>
    <p:sldId id="286" r:id="rId43"/>
    <p:sldId id="352" r:id="rId44"/>
    <p:sldId id="366" r:id="rId45"/>
    <p:sldId id="330" r:id="rId4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86137" autoAdjust="0"/>
  </p:normalViewPr>
  <p:slideViewPr>
    <p:cSldViewPr>
      <p:cViewPr varScale="1">
        <p:scale>
          <a:sx n="86" d="100"/>
          <a:sy n="86" d="100"/>
        </p:scale>
        <p:origin x="-96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26"/>
    </p:cViewPr>
  </p:sorterViewPr>
  <p:notesViewPr>
    <p:cSldViewPr>
      <p:cViewPr varScale="1">
        <p:scale>
          <a:sx n="54" d="100"/>
          <a:sy n="54" d="100"/>
        </p:scale>
        <p:origin x="-228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2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2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2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79159D0-3D15-4AEB-82A9-DF1C8CE3D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804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4A6036-BA66-43D2-9426-006ABB984E54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 таблице отражены статьи из журналов,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импакт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-фактор которых не меньше 0,2.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9159D0-3D15-4AEB-82A9-DF1C8CE3D60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95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E50B80-CB6F-4FCD-AC89-9B932934EBAE}" type="slidenum">
              <a:rPr lang="ru-RU" altLang="ru-RU" smtClean="0"/>
              <a:pPr/>
              <a:t>43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7A5F5-C95B-4ECC-9C69-0413BD44D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BD14A-AD36-49D9-A129-9850E3792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1B262-51C5-4FFB-8D18-BCE569F5D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2478A-B37D-4347-932B-23702E924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5F64-A686-4C86-8BF3-749CEEF17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99EE0-D8E5-486B-9EFE-98F870E8D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6A132-5B77-47E5-973A-F894F4490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2C08-062B-4B78-8F51-D50C99627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17783-2C41-48E8-9F74-654E7F7C1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C41D7-0A2B-4D69-BA66-DE0351C7C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F65BF-3186-45B7-BF7F-2F3320E2F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DD7A7-32EB-492B-9BE9-5D70F9592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BC9CB-A829-4370-B9BB-B5EBE032A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12585-5825-47C3-84B9-6FBB3ED7E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A9497-4835-4FC9-B237-C40330BA3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F888F-572D-40B9-AEF5-CE2E9460F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134BB-C1CA-49E5-B5AE-BD0A8CB14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CC6ED-FA74-491C-BB28-4D07896CF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19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19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19ECADB-4449-4B34-BF72-31CCE71BA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4" r:id="rId12"/>
    <p:sldLayoutId id="2147484205" r:id="rId13"/>
    <p:sldLayoutId id="2147484206" r:id="rId14"/>
    <p:sldLayoutId id="2147484207" r:id="rId15"/>
    <p:sldLayoutId id="2147484208" r:id="rId16"/>
    <p:sldLayoutId id="2147484209" r:id="rId17"/>
    <p:sldLayoutId id="2147484210" r:id="rId1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g.ru/2013/09/27/ran-site-dok.html" TargetMode="External"/><Relationship Id="rId2" Type="http://schemas.openxmlformats.org/officeDocument/2006/relationships/hyperlink" Target="http://www.rg.ru/2013/09/27/fano-site-dok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220.ru/news/index.php?ELEMENT_ID=1323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nsc.ru/" TargetMode="External"/><Relationship Id="rId2" Type="http://schemas.openxmlformats.org/officeDocument/2006/relationships/hyperlink" Target="mailto:im@math.nsc.ru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60350"/>
            <a:ext cx="6661150" cy="1216025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Учреждение Российской академии наук Институт математики им. С.Л. Соболева Сибирского отделения РАН</a:t>
            </a:r>
          </a:p>
        </p:txBody>
      </p:sp>
      <p:pic>
        <p:nvPicPr>
          <p:cNvPr id="3075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404813"/>
            <a:ext cx="990600" cy="962025"/>
          </a:xfrm>
        </p:spPr>
      </p:pic>
      <p:pic>
        <p:nvPicPr>
          <p:cNvPr id="3076" name="Picture 7" descr="DSCN37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1916113"/>
            <a:ext cx="4103688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"/>
          <p:cNvSpPr txBox="1">
            <a:spLocks noChangeArrowheads="1"/>
          </p:cNvSpPr>
          <p:nvPr/>
        </p:nvSpPr>
        <p:spPr bwMode="auto">
          <a:xfrm>
            <a:off x="900113" y="4949825"/>
            <a:ext cx="73437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ru-RU" altLang="ru-RU" sz="2400" b="1" dirty="0"/>
              <a:t>Фундаментальные исследования в ИМ  СО РАН </a:t>
            </a:r>
            <a:r>
              <a:rPr lang="ru-RU" altLang="ru-RU" sz="2400" dirty="0">
                <a:solidFill>
                  <a:schemeClr val="tx2"/>
                </a:solidFill>
              </a:rPr>
              <a:t>за период </a:t>
            </a:r>
            <a:r>
              <a:rPr lang="ru-RU" altLang="ru-RU" sz="2400" dirty="0" smtClean="0">
                <a:solidFill>
                  <a:schemeClr val="tx2"/>
                </a:solidFill>
              </a:rPr>
              <a:t>201</a:t>
            </a:r>
            <a:r>
              <a:rPr lang="ru-RU" altLang="ru-RU" sz="2400" dirty="0">
                <a:solidFill>
                  <a:schemeClr val="tx2"/>
                </a:solidFill>
              </a:rPr>
              <a:t>4</a:t>
            </a:r>
            <a:r>
              <a:rPr lang="ru-RU" altLang="ru-RU" sz="2400" dirty="0" smtClean="0">
                <a:solidFill>
                  <a:schemeClr val="tx2"/>
                </a:solidFill>
              </a:rPr>
              <a:t> </a:t>
            </a:r>
            <a:r>
              <a:rPr lang="ru-RU" altLang="ru-RU" sz="2400" dirty="0">
                <a:solidFill>
                  <a:schemeClr val="tx2"/>
                </a:solidFill>
              </a:rPr>
              <a:t>гг.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9"/>
          <p:cNvSpPr>
            <a:spLocks noGrp="1" noChangeArrowheads="1"/>
          </p:cNvSpPr>
          <p:nvPr>
            <p:ph type="title"/>
          </p:nvPr>
        </p:nvSpPr>
        <p:spPr>
          <a:xfrm>
            <a:off x="1763687" y="304800"/>
            <a:ext cx="6811987" cy="1216025"/>
          </a:xfrm>
        </p:spPr>
        <p:txBody>
          <a:bodyPr/>
          <a:lstStyle/>
          <a:p>
            <a:r>
              <a:rPr lang="ru-RU" altLang="ru-RU" dirty="0" smtClean="0"/>
              <a:t>Программы и гранты</a:t>
            </a:r>
          </a:p>
        </p:txBody>
      </p:sp>
      <p:pic>
        <p:nvPicPr>
          <p:cNvPr id="12333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665501"/>
              </p:ext>
            </p:extLst>
          </p:nvPr>
        </p:nvGraphicFramePr>
        <p:xfrm>
          <a:off x="539552" y="2132856"/>
          <a:ext cx="8136905" cy="3238732"/>
        </p:xfrm>
        <a:graphic>
          <a:graphicData uri="http://schemas.openxmlformats.org/drawingml/2006/table">
            <a:tbl>
              <a:tblPr/>
              <a:tblGrid>
                <a:gridCol w="2385739"/>
                <a:gridCol w="960154"/>
                <a:gridCol w="958528"/>
                <a:gridCol w="956901"/>
                <a:gridCol w="956901"/>
                <a:gridCol w="960154"/>
                <a:gridCol w="958528"/>
              </a:tblGrid>
              <a:tr h="403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2009 г.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2010 г.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2011 г.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2012 г.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2013 г.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2014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Научные школы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РФФИ, РГНФ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РНФ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Интеграционные проекты СО РАН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Программы Президиума РАН и ОМН РАН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Гранты Президента РФ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Молодежные проекты СО РАН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09"/>
          <p:cNvSpPr>
            <a:spLocks noGrp="1" noChangeArrowheads="1"/>
          </p:cNvSpPr>
          <p:nvPr>
            <p:ph type="title"/>
          </p:nvPr>
        </p:nvSpPr>
        <p:spPr>
          <a:xfrm>
            <a:off x="2124075" y="304800"/>
            <a:ext cx="6696075" cy="1216025"/>
          </a:xfrm>
        </p:spPr>
        <p:txBody>
          <a:bodyPr/>
          <a:lstStyle/>
          <a:p>
            <a:pPr eaLnBrk="1" hangingPunct="1"/>
            <a:r>
              <a:rPr lang="ru-RU" altLang="ru-RU" smtClean="0"/>
              <a:t>Публикации сотрудников</a:t>
            </a:r>
          </a:p>
        </p:txBody>
      </p:sp>
      <p:pic>
        <p:nvPicPr>
          <p:cNvPr id="1335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2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480491"/>
              </p:ext>
            </p:extLst>
          </p:nvPr>
        </p:nvGraphicFramePr>
        <p:xfrm>
          <a:off x="611559" y="1773238"/>
          <a:ext cx="8208913" cy="4273229"/>
        </p:xfrm>
        <a:graphic>
          <a:graphicData uri="http://schemas.openxmlformats.org/drawingml/2006/table">
            <a:tbl>
              <a:tblPr/>
              <a:tblGrid>
                <a:gridCol w="2448272"/>
                <a:gridCol w="1008112"/>
                <a:gridCol w="984205"/>
                <a:gridCol w="942081"/>
                <a:gridCol w="942081"/>
                <a:gridCol w="942081"/>
                <a:gridCol w="942081"/>
              </a:tblGrid>
              <a:tr h="748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3" marR="91433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2009 г.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2010 г.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2011 г.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г.</a:t>
                      </a:r>
                    </a:p>
                  </a:txBody>
                  <a:tcPr marL="91575" marR="91575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13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г.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2014 г.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4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91433" marR="91433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992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1047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dirty="0" smtClean="0">
                          <a:latin typeface="+mn-lt"/>
                        </a:rPr>
                        <a:t>1091</a:t>
                      </a:r>
                      <a:br>
                        <a:rPr lang="ru-RU" sz="1400" dirty="0" smtClean="0">
                          <a:latin typeface="+mn-lt"/>
                        </a:rPr>
                      </a:b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575" marR="91575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1179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Монографии</a:t>
                      </a:r>
                    </a:p>
                  </a:txBody>
                  <a:tcPr marL="91433" marR="91433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22+3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575" marR="91575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Статьи в журналах</a:t>
                      </a:r>
                    </a:p>
                  </a:txBody>
                  <a:tcPr marL="91433" marR="91433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303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345+41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575" marR="91575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437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Статьи и доклады в трудах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междунар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конф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91433" marR="91433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63+6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575" marR="91575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110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Публикации в           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Web of Science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176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191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575" marR="91575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Число штатных научных сотрудников</a:t>
                      </a:r>
                    </a:p>
                  </a:txBody>
                  <a:tcPr marL="91433" marR="91433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282+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575" marR="91575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322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323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     Публикации в 2014 г.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8" y="1700808"/>
          <a:ext cx="7704858" cy="4248465"/>
        </p:xfrm>
        <a:graphic>
          <a:graphicData uri="http://schemas.openxmlformats.org/drawingml/2006/table">
            <a:tbl>
              <a:tblPr/>
              <a:tblGrid>
                <a:gridCol w="625634"/>
                <a:gridCol w="1682740"/>
                <a:gridCol w="661077"/>
                <a:gridCol w="446882"/>
                <a:gridCol w="625634"/>
                <a:gridCol w="605602"/>
                <a:gridCol w="813634"/>
                <a:gridCol w="813634"/>
                <a:gridCol w="710388"/>
                <a:gridCol w="719633"/>
              </a:tblGrid>
              <a:tr h="503749">
                <a:tc rowSpan="2"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0" dirty="0">
                          <a:latin typeface="Calibri"/>
                          <a:ea typeface="Times New Roman"/>
                          <a:cs typeface="Times New Roman"/>
                        </a:rPr>
                        <a:t>Лаборатория</a:t>
                      </a: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Штатные научные сотрудники</a:t>
                      </a:r>
                    </a:p>
                  </a:txBody>
                  <a:tcPr marL="17780" marR="17780" marT="0" marB="0" vert="vert270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195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Монографии</a:t>
                      </a:r>
                    </a:p>
                  </a:txBody>
                  <a:tcPr marL="17780" marR="17780" marT="0" marB="0" vert="vert27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Отечественные публикации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Иностранные публикации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Уч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 пособия</a:t>
                      </a:r>
                    </a:p>
                  </a:txBody>
                  <a:tcPr marL="17780" marR="177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Монографии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+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статьи</a:t>
                      </a:r>
                    </a:p>
                  </a:txBody>
                  <a:tcPr marL="17780" marR="177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569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Центральн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 журналы</a:t>
                      </a:r>
                    </a:p>
                  </a:txBody>
                  <a:tcPr marL="17780" marR="177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Труды межд.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конференци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Журналы </a:t>
                      </a:r>
                    </a:p>
                  </a:txBody>
                  <a:tcPr marL="17780" marR="177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Труды межд.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Конференц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17780" marR="177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66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А1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П.С.Колесников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0+1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6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А3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Е.А.Палютин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7,4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2+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6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А4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Е.П. Вдовин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16,5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0+2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6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Г1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С.К.Водопьянов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13,125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0+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6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Г2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А.Е.Гутман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8,125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+0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6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Г3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Я.В.Базайкин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6,5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0+0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6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Г4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А.Ю.Веснин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0+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6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Д3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А.М.Блохин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6,75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+0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6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Д4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В.С.Белоносов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8,5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0+06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       Публикации в 2014 г.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1772816"/>
          <a:ext cx="7704858" cy="4248468"/>
        </p:xfrm>
        <a:graphic>
          <a:graphicData uri="http://schemas.openxmlformats.org/drawingml/2006/table">
            <a:tbl>
              <a:tblPr/>
              <a:tblGrid>
                <a:gridCol w="439177"/>
                <a:gridCol w="1682740"/>
                <a:gridCol w="661077"/>
                <a:gridCol w="446881"/>
                <a:gridCol w="625634"/>
                <a:gridCol w="605602"/>
                <a:gridCol w="605602"/>
                <a:gridCol w="813634"/>
                <a:gridCol w="710388"/>
                <a:gridCol w="1114123"/>
              </a:tblGrid>
              <a:tr h="35403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Д5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Г.В.Демиденко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16,125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0+2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Д6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И.А.Тайманов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2+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К3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А.А.Евдокимов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10,75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0+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К4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А.В.Пяткин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0+1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К5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В.Л.Береснев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0+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К6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О.В.Бородин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0+2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К7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С.В.Августинович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0+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Л1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 b="1" kern="0">
                          <a:latin typeface="Calibri"/>
                          <a:ea typeface="Times New Roman"/>
                          <a:cs typeface="Times New Roman"/>
                        </a:rPr>
                        <a:t>А.С.Морозов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Л2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 b="1" kern="0">
                          <a:latin typeface="Calibri"/>
                          <a:ea typeface="Times New Roman"/>
                          <a:cs typeface="Times New Roman"/>
                        </a:rPr>
                        <a:t>С.С.Гончаров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12,125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У1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Д.С.Аниконов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11,9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У2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В.Г.Романов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0+1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У3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Ю.Е.Аниконов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0+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820738"/>
          </a:xfrm>
        </p:spPr>
        <p:txBody>
          <a:bodyPr/>
          <a:lstStyle/>
          <a:p>
            <a:r>
              <a:rPr lang="ru-RU" altLang="ru-RU" dirty="0" smtClean="0"/>
              <a:t>        Публикации в 2014 г.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973991"/>
              </p:ext>
            </p:extLst>
          </p:nvPr>
        </p:nvGraphicFramePr>
        <p:xfrm>
          <a:off x="611561" y="2132856"/>
          <a:ext cx="7632845" cy="3384376"/>
        </p:xfrm>
        <a:graphic>
          <a:graphicData uri="http://schemas.openxmlformats.org/drawingml/2006/table">
            <a:tbl>
              <a:tblPr/>
              <a:tblGrid>
                <a:gridCol w="435072"/>
                <a:gridCol w="1667014"/>
                <a:gridCol w="654898"/>
                <a:gridCol w="442705"/>
                <a:gridCol w="619787"/>
                <a:gridCol w="599941"/>
                <a:gridCol w="599941"/>
                <a:gridCol w="806030"/>
                <a:gridCol w="703748"/>
                <a:gridCol w="1103709"/>
              </a:tblGrid>
              <a:tr h="361046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У6</a:t>
                      </a: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А.Д.Медных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0+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46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В1</a:t>
                      </a: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А.И.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Саханенко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9,5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+20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46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В3</a:t>
                      </a: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Н.Н.Ачасов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0+0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46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И1</a:t>
                      </a: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А.В.Кельманов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+11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46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Ч1</a:t>
                      </a: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В.Л.Мирошниченко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8,5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0+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46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Э1</a:t>
                      </a: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В.И.Шмырёв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0+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46"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Итого (ИМ)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b="1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64</a:t>
                      </a:r>
                      <a:r>
                        <a:rPr lang="ru-RU" sz="1100" b="1"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b="1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121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46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Омск (ОФИМ)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39,125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008"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Итого (ИМ+ОФИМ)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b="1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100" b="1" dirty="0">
                          <a:latin typeface="Arial"/>
                          <a:ea typeface="Times New Roman"/>
                          <a:cs typeface="Times New Roman"/>
                        </a:rPr>
                        <a:t>03</a:t>
                      </a:r>
                      <a:r>
                        <a:rPr lang="ru-RU" sz="1100" b="1" dirty="0"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b="1" dirty="0">
                          <a:latin typeface="Arial"/>
                          <a:ea typeface="Times New Roman"/>
                          <a:cs typeface="Times New Roman"/>
                        </a:rPr>
                        <a:t>925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239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+mj-lt"/>
                <a:ea typeface="Courier New"/>
                <a:cs typeface="Times New Roman"/>
              </a:rPr>
              <a:t>Количество научных публикаций в рецензируемых отечественных и рейтинговых зарубежных журналах по проектам в 2014 году</a:t>
            </a:r>
            <a:endParaRPr lang="ru-RU" sz="1600" dirty="0">
              <a:solidFill>
                <a:srgbClr val="000000"/>
              </a:solidFill>
              <a:latin typeface="+mj-lt"/>
              <a:ea typeface="Courier New"/>
              <a:cs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908721"/>
          <a:ext cx="8352927" cy="5512211"/>
        </p:xfrm>
        <a:graphic>
          <a:graphicData uri="http://schemas.openxmlformats.org/drawingml/2006/table">
            <a:tbl>
              <a:tblPr/>
              <a:tblGrid>
                <a:gridCol w="402610"/>
                <a:gridCol w="1037549"/>
                <a:gridCol w="6192688"/>
                <a:gridCol w="720080"/>
              </a:tblGrid>
              <a:tr h="864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+mj-lt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000" dirty="0" err="1">
                          <a:latin typeface="+mj-lt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000" dirty="0">
                          <a:latin typeface="+mj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000" dirty="0" err="1">
                          <a:latin typeface="+mj-lt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+mj-lt"/>
                          <a:ea typeface="Calibri"/>
                          <a:cs typeface="Times New Roman"/>
                        </a:rPr>
                        <a:t>Уникальный номер научной темы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+mj-lt"/>
                          <a:ea typeface="Calibri"/>
                          <a:cs typeface="Times New Roman"/>
                        </a:rPr>
                        <a:t>Название темы (проекта)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j-lt"/>
                          <a:ea typeface="Calibri"/>
                          <a:cs typeface="Times New Roman"/>
                        </a:rPr>
                        <a:t>Кол-во ед. в 2014 г.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0314-2014-0001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Фундаментальные проблемы математической логики и приложения.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16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2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0314-2014-0002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Алгоритмические и аналитические проблемы алгебры.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31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3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0314-2014-0003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Теоретико-модельные и алгебро-геометрические свойства алгебраических систем.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8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4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0314-2014-0004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Неклассическая теория вычислимости и неклассические логики.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9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5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0314-2014-0005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Геометрия, топология и их приложения.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16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6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0314-2014-0006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Аналитические проблемы в геометрии и геометрические проблемы в анализе.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15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7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0314-2014-0007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Геометрические методы теории многообразий и качественной теории дифференциальных уравнений.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13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8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0314-2014-0008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Геометрические аспекты динамических процессов и математическое моделирование.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6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9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0314-2014-0009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Асимптотические свойства случайных процессов и их применения.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9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10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0314-2014-0010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Развитие методов исследования стохастических моделей, ориентированных на популяционные и биомедицинские приложения.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7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11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0314-2014-0011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Некоторые проблемы нелинейного анализа и их приложения в механике и физике.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7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12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0314-2014-0012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Методы сплайн-функций и математическое моделирование в механике сплошной среды, физике полупроводников и биологии.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16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13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0314-2014-0013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Теоретические и численные методы решения дифференциальных уравнений и приложения.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16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14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0314-2014-0014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Исследование обратных и некорректных задач.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22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15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0314-2014-0015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Построение и анализ алгоритмов решения дискретных экстремальных задач.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15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16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0314-2014-0016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Актуальные проблемы теории графов.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14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17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0314-2014-0017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Математические методы распознавания образов и прогнозирования.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13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18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0314-2014-0018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Модели и методы математической экономики.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8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19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0314-2014-0019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Исследование и решение задач комбинаторной оптимизации с использованием целочисленного программирования.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7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20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0314-2014-0020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Дискретный анализ, коды и комбинаторика.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16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21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0314-2014-0021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Квантовая теория поля и исследование физических процессов в рамках Стандартной модели и за её пределами  на новом этапе, обусловленном высоким уровнем точности экспериментов.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8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   Цитируемость работ сотрудников ИМ СО РАН</a:t>
            </a:r>
          </a:p>
        </p:txBody>
      </p:sp>
      <p:pic>
        <p:nvPicPr>
          <p:cNvPr id="17411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773238"/>
            <a:ext cx="6931025" cy="4319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09"/>
          <p:cNvSpPr>
            <a:spLocks noGrp="1" noChangeArrowheads="1"/>
          </p:cNvSpPr>
          <p:nvPr>
            <p:ph type="title"/>
          </p:nvPr>
        </p:nvSpPr>
        <p:spPr>
          <a:xfrm>
            <a:off x="2411413" y="304800"/>
            <a:ext cx="6408737" cy="1216025"/>
          </a:xfrm>
        </p:spPr>
        <p:txBody>
          <a:bodyPr/>
          <a:lstStyle/>
          <a:p>
            <a:pPr eaLnBrk="1" hangingPunct="1"/>
            <a:r>
              <a:rPr lang="ru-RU" altLang="ru-RU" smtClean="0"/>
              <a:t>Среднемесячная заработная плата </a:t>
            </a:r>
            <a:r>
              <a:rPr lang="ru-RU" altLang="ru-RU" sz="2000" smtClean="0"/>
              <a:t>(тыс. руб.)</a:t>
            </a:r>
          </a:p>
        </p:txBody>
      </p:sp>
      <p:graphicFrame>
        <p:nvGraphicFramePr>
          <p:cNvPr id="356610" name="Group 258"/>
          <p:cNvGraphicFramePr>
            <a:graphicFrameLocks noGrp="1"/>
          </p:cNvGraphicFramePr>
          <p:nvPr>
            <p:ph idx="1"/>
          </p:nvPr>
        </p:nvGraphicFramePr>
        <p:xfrm>
          <a:off x="611560" y="1988840"/>
          <a:ext cx="8102348" cy="3887789"/>
        </p:xfrm>
        <a:graphic>
          <a:graphicData uri="http://schemas.openxmlformats.org/drawingml/2006/table">
            <a:tbl>
              <a:tblPr/>
              <a:tblGrid>
                <a:gridCol w="2667605"/>
                <a:gridCol w="921676"/>
                <a:gridCol w="921676"/>
                <a:gridCol w="921676"/>
                <a:gridCol w="889905"/>
                <a:gridCol w="889905"/>
                <a:gridCol w="889905"/>
              </a:tblGrid>
              <a:tr h="639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2009 г.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2010 г.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2011 г.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2012 г.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2013 г.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2014 г.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Научные работники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43,2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44,0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49,6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51,7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55,1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55,3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 т.ч.      доктора наук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49,8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52,1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55,5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65,2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69,0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72,3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955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кандидаты наук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37,5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37,5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39,0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39,1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43,5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45,1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955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без степени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29,0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25,7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23,8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24,5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25,6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27,3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научно-технические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18,3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17,8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19,3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22,2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22,2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23,1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рабочие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18,0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18,6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18,5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24,5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23,1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22,6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АУП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36,3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35,3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38,0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39,3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50,1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51,3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9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09"/>
          <p:cNvSpPr>
            <a:spLocks noGrp="1" noChangeArrowheads="1"/>
          </p:cNvSpPr>
          <p:nvPr>
            <p:ph type="title"/>
          </p:nvPr>
        </p:nvSpPr>
        <p:spPr>
          <a:xfrm>
            <a:off x="2411413" y="304800"/>
            <a:ext cx="6408737" cy="121602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Финансирование </a:t>
            </a:r>
            <a:r>
              <a:rPr lang="ru-RU" altLang="ru-RU" sz="2000" dirty="0" smtClean="0"/>
              <a:t>(тыс. руб.)</a:t>
            </a:r>
          </a:p>
        </p:txBody>
      </p:sp>
      <p:graphicFrame>
        <p:nvGraphicFramePr>
          <p:cNvPr id="356610" name="Group 25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978188"/>
              </p:ext>
            </p:extLst>
          </p:nvPr>
        </p:nvGraphicFramePr>
        <p:xfrm>
          <a:off x="611188" y="1736725"/>
          <a:ext cx="8065268" cy="4284564"/>
        </p:xfrm>
        <a:graphic>
          <a:graphicData uri="http://schemas.openxmlformats.org/drawingml/2006/table">
            <a:tbl>
              <a:tblPr/>
              <a:tblGrid>
                <a:gridCol w="2730252"/>
                <a:gridCol w="910084"/>
                <a:gridCol w="910084"/>
                <a:gridCol w="878712"/>
                <a:gridCol w="878712"/>
                <a:gridCol w="878712"/>
                <a:gridCol w="878712"/>
              </a:tblGrid>
              <a:tr h="584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2009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2010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2011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2012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2013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2014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Госбюджет СО РАН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191366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212210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239560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248694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+mn-lt"/>
                          <a:ea typeface="Times New Roman"/>
                          <a:cs typeface="Times New Roman"/>
                        </a:rPr>
                        <a:t>257472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+mn-lt"/>
                          <a:ea typeface="Times New Roman"/>
                          <a:cs typeface="Times New Roman"/>
                        </a:rPr>
                        <a:t>252590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РФФИ, РГНФ, РНФ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32047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25643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28032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44554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+mn-lt"/>
                          <a:ea typeface="Times New Roman"/>
                          <a:cs typeface="Times New Roman"/>
                        </a:rPr>
                        <a:t>45447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+mn-lt"/>
                          <a:ea typeface="Times New Roman"/>
                          <a:cs typeface="Times New Roman"/>
                        </a:rPr>
                        <a:t>71851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Президентские программы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5041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5300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4700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4800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+mn-lt"/>
                          <a:ea typeface="Times New Roman"/>
                          <a:cs typeface="Times New Roman"/>
                        </a:rPr>
                        <a:t>4800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latin typeface="+mn-lt"/>
                          <a:ea typeface="Times New Roman"/>
                          <a:cs typeface="Times New Roman"/>
                        </a:rPr>
                        <a:t>4800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Программы РАН и СО РАН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26990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32115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25589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22250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+mn-lt"/>
                          <a:ea typeface="Times New Roman"/>
                          <a:cs typeface="Times New Roman"/>
                        </a:rPr>
                        <a:t>22250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+mn-lt"/>
                          <a:ea typeface="Times New Roman"/>
                          <a:cs typeface="Times New Roman"/>
                        </a:rPr>
                        <a:t>23475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ФЦП и Минобрнаука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14710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15290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17703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+mn-lt"/>
                          <a:ea typeface="Times New Roman"/>
                          <a:cs typeface="Times New Roman"/>
                        </a:rPr>
                        <a:t>6921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latin typeface="+mn-lt"/>
                          <a:ea typeface="Times New Roman"/>
                          <a:cs typeface="Times New Roman"/>
                        </a:rPr>
                        <a:t>32800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Зарубежные гранты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255444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289978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313171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338001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344640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50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332656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Целевые показатели (индикаторы) за </a:t>
            </a:r>
            <a:r>
              <a:rPr lang="en-US" sz="2800" dirty="0" smtClean="0"/>
              <a:t>I</a:t>
            </a:r>
            <a:r>
              <a:rPr lang="ru-RU" sz="2800" dirty="0" smtClean="0"/>
              <a:t>, </a:t>
            </a:r>
            <a:r>
              <a:rPr lang="en-US" sz="2800" dirty="0" smtClean="0"/>
              <a:t>II</a:t>
            </a:r>
            <a:r>
              <a:rPr lang="ru-RU" sz="2800" dirty="0" smtClean="0"/>
              <a:t>, </a:t>
            </a:r>
            <a:r>
              <a:rPr lang="en-US" sz="2800" dirty="0" smtClean="0"/>
              <a:t>III</a:t>
            </a:r>
            <a:r>
              <a:rPr lang="ru-RU" sz="2800" dirty="0" smtClean="0"/>
              <a:t> и </a:t>
            </a:r>
            <a:r>
              <a:rPr lang="en-US" sz="2800" dirty="0" smtClean="0"/>
              <a:t>IV</a:t>
            </a:r>
            <a:r>
              <a:rPr lang="ru-RU" sz="2800" dirty="0" smtClean="0"/>
              <a:t> кварталы 2014 года ИМ СО РАН</a:t>
            </a:r>
            <a:endParaRPr lang="ru-RU" sz="2800" dirty="0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9" y="1700809"/>
          <a:ext cx="8568948" cy="3985758"/>
        </p:xfrm>
        <a:graphic>
          <a:graphicData uri="http://schemas.openxmlformats.org/drawingml/2006/table">
            <a:tbl>
              <a:tblPr/>
              <a:tblGrid>
                <a:gridCol w="401027"/>
                <a:gridCol w="2562112"/>
                <a:gridCol w="401027"/>
                <a:gridCol w="401027"/>
                <a:gridCol w="401027"/>
                <a:gridCol w="401027"/>
                <a:gridCol w="401027"/>
                <a:gridCol w="401027"/>
                <a:gridCol w="401027"/>
                <a:gridCol w="401027"/>
                <a:gridCol w="401027"/>
                <a:gridCol w="401027"/>
                <a:gridCol w="401027"/>
                <a:gridCol w="401027"/>
                <a:gridCol w="401027"/>
                <a:gridCol w="392458"/>
              </a:tblGrid>
              <a:tr h="6742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 (индикатора)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Ед.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 год (факт)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 2014 год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 год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 год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год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 год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 2014 год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 кв.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 кв.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 кв.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 кв.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 кв.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 кв.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 кв.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 кв.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Среднесписочная численность научных работников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312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312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312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312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312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312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312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312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5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работников административно-управленческого и вспомогательного персонала в общей численности работников учреждения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24 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Средняя заработная плата научных сотрудников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Отношение средней заработной платы научных сотрудников к средней заработной плате в соответствующем регионе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161 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Численность работников, выполняющих научные исследования и разработки (всего)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327 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346 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Соотношение средней заработной платы руководителя и средней заработной платы работников учреждения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327 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264 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 средств, полученных научной организацией из внебюджетных источников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6,2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15,5 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18,3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5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Удельный вес научных работников (исследователей) в возрасте до 39 лет в общей численности научных работников (исследователей)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33 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74900" y="304800"/>
            <a:ext cx="5221288" cy="1216025"/>
          </a:xfrm>
        </p:spPr>
        <p:txBody>
          <a:bodyPr/>
          <a:lstStyle/>
          <a:p>
            <a:pPr eaLnBrk="1" hangingPunct="1"/>
            <a:r>
              <a:rPr lang="ru-RU" altLang="ru-RU" smtClean="0"/>
              <a:t>Основные научные направления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ts val="18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altLang="ru-RU" sz="1900" dirty="0" smtClean="0"/>
              <a:t>	</a:t>
            </a:r>
            <a:r>
              <a:rPr lang="ru-RU" altLang="ru-RU" sz="1600" dirty="0" smtClean="0"/>
              <a:t>Согласно Устава Института главной целью Института является выполнение фундаментальных теоретических и прикладных </a:t>
            </a:r>
            <a:r>
              <a:rPr lang="ru-RU" altLang="ru-RU" sz="1600" dirty="0" err="1" smtClean="0"/>
              <a:t>науч-ных</a:t>
            </a:r>
            <a:r>
              <a:rPr lang="ru-RU" altLang="ru-RU" sz="1600" dirty="0" smtClean="0"/>
              <a:t> исследований в области математики, математической физики и информатики. Основными (приоритетными) направлениями являются: </a:t>
            </a:r>
          </a:p>
          <a:p>
            <a:pPr lvl="0"/>
            <a:r>
              <a:rPr lang="ru-RU" sz="1600" dirty="0" smtClean="0"/>
              <a:t>алгебра, теория чисел и математическая логика; </a:t>
            </a:r>
          </a:p>
          <a:p>
            <a:pPr lvl="0"/>
            <a:r>
              <a:rPr lang="ru-RU" sz="1600" dirty="0" smtClean="0"/>
              <a:t>геометрия и топология; </a:t>
            </a:r>
          </a:p>
          <a:p>
            <a:pPr lvl="0"/>
            <a:r>
              <a:rPr lang="ru-RU" sz="1600" dirty="0" smtClean="0"/>
              <a:t>математический анализ, дифференциальные уравнения и математическая физика; </a:t>
            </a:r>
          </a:p>
          <a:p>
            <a:pPr lvl="0"/>
            <a:r>
              <a:rPr lang="ru-RU" sz="1600" dirty="0" smtClean="0"/>
              <a:t>теория вероятностей и математическая статистика; </a:t>
            </a:r>
          </a:p>
          <a:p>
            <a:pPr lvl="0"/>
            <a:r>
              <a:rPr lang="ru-RU" sz="1600" dirty="0" smtClean="0"/>
              <a:t>вычислительная математика; </a:t>
            </a:r>
          </a:p>
          <a:p>
            <a:pPr lvl="0"/>
            <a:r>
              <a:rPr lang="ru-RU" sz="1600" dirty="0" smtClean="0"/>
              <a:t>дискретная математика, информатика и математическая кибернетика; </a:t>
            </a:r>
          </a:p>
          <a:p>
            <a:pPr lvl="0"/>
            <a:r>
              <a:rPr lang="ru-RU" sz="1600" dirty="0" smtClean="0"/>
              <a:t>математическое моделирование и методы прикладной математики.</a:t>
            </a:r>
          </a:p>
        </p:txBody>
      </p:sp>
      <p:pic>
        <p:nvPicPr>
          <p:cNvPr id="410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2564904"/>
          <a:ext cx="8568948" cy="3048000"/>
        </p:xfrm>
        <a:graphic>
          <a:graphicData uri="http://schemas.openxmlformats.org/drawingml/2006/table">
            <a:tbl>
              <a:tblPr/>
              <a:tblGrid>
                <a:gridCol w="401027"/>
                <a:gridCol w="2562112"/>
                <a:gridCol w="401027"/>
                <a:gridCol w="401027"/>
                <a:gridCol w="401027"/>
                <a:gridCol w="401027"/>
                <a:gridCol w="401027"/>
                <a:gridCol w="401027"/>
                <a:gridCol w="401027"/>
                <a:gridCol w="401027"/>
                <a:gridCol w="401027"/>
                <a:gridCol w="401027"/>
                <a:gridCol w="401027"/>
                <a:gridCol w="401027"/>
                <a:gridCol w="401027"/>
                <a:gridCol w="392458"/>
              </a:tblGrid>
              <a:tr h="4521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научных работников (исследователей), осуществляющих преподавательскую деятельность в общей численности научных работников (исследователей)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публикаций организации, индексируемых в международной информационно-аналитической системе научного цитирования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Web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Science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расчете на 100 исследователей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цитат публикаций сотрудников организации, индексируемых в международной информационно-аналитической системе научного цитирования Web of Science в расчете на 100 публикаций сотрудников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339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168 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379 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1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цитат публикаций сотрудников организации, индексируемых в информационно-аналитической системе научного цитирования РИНЦ в расчете на 100 публикаций сотрудников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132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132 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288 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916832"/>
          <a:ext cx="8568948" cy="632958"/>
        </p:xfrm>
        <a:graphic>
          <a:graphicData uri="http://schemas.openxmlformats.org/drawingml/2006/table">
            <a:tbl>
              <a:tblPr/>
              <a:tblGrid>
                <a:gridCol w="401027"/>
                <a:gridCol w="2562112"/>
                <a:gridCol w="401027"/>
                <a:gridCol w="401027"/>
                <a:gridCol w="401027"/>
                <a:gridCol w="401027"/>
                <a:gridCol w="401027"/>
                <a:gridCol w="401027"/>
                <a:gridCol w="401027"/>
                <a:gridCol w="401027"/>
                <a:gridCol w="401027"/>
                <a:gridCol w="401027"/>
                <a:gridCol w="401027"/>
                <a:gridCol w="401027"/>
                <a:gridCol w="401027"/>
                <a:gridCol w="392458"/>
              </a:tblGrid>
              <a:tr h="6742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 (индикатора)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Ед.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 год (факт)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 2014 год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 год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 год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год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 год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 2014 год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 кв.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 кв.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 кв.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 кв.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 кв.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 кв.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 кв.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 кв.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45" marR="21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19672" y="332656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Целевые показатели (индикаторы) за </a:t>
            </a:r>
            <a:r>
              <a:rPr lang="en-US" sz="2800" dirty="0" smtClean="0"/>
              <a:t>I</a:t>
            </a:r>
            <a:r>
              <a:rPr lang="ru-RU" sz="2800" dirty="0" smtClean="0"/>
              <a:t>, </a:t>
            </a:r>
            <a:r>
              <a:rPr lang="en-US" sz="2800" dirty="0" smtClean="0"/>
              <a:t>II</a:t>
            </a:r>
            <a:r>
              <a:rPr lang="ru-RU" sz="2800" dirty="0" smtClean="0"/>
              <a:t>, </a:t>
            </a:r>
            <a:r>
              <a:rPr lang="en-US" sz="2800" dirty="0" smtClean="0"/>
              <a:t>III</a:t>
            </a:r>
            <a:r>
              <a:rPr lang="ru-RU" sz="2800" dirty="0" smtClean="0"/>
              <a:t> и </a:t>
            </a:r>
            <a:r>
              <a:rPr lang="en-US" sz="2800" dirty="0" smtClean="0"/>
              <a:t>IV</a:t>
            </a:r>
            <a:r>
              <a:rPr lang="ru-RU" sz="2800" dirty="0" smtClean="0"/>
              <a:t> кварталы 2014 года ИМ СО РАН</a:t>
            </a:r>
            <a:endParaRPr lang="ru-RU" sz="2800" dirty="0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00808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1. С ОАО «Силовые машины»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Тема: «Исследование и оптимизационное проектирование проточной части </a:t>
            </a:r>
            <a:r>
              <a:rPr lang="ru-RU" dirty="0" err="1" smtClean="0"/>
              <a:t>насостурбины</a:t>
            </a:r>
            <a:r>
              <a:rPr lang="ru-RU" dirty="0" smtClean="0"/>
              <a:t> на напор до 800м»</a:t>
            </a:r>
            <a:br>
              <a:rPr lang="ru-RU" dirty="0" smtClean="0"/>
            </a:br>
            <a:r>
              <a:rPr lang="ru-RU" dirty="0" smtClean="0"/>
              <a:t>Ответственный исполнитель Скороспелов В.А.</a:t>
            </a:r>
            <a:br>
              <a:rPr lang="ru-RU" dirty="0" smtClean="0"/>
            </a:br>
            <a:r>
              <a:rPr lang="ru-RU" dirty="0" smtClean="0"/>
              <a:t>Сумма на 2014 г. – 2 150 000 руб.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 ООО «Универсальная Сервисная Компания»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Тема: «Разработка и исследования математических моделей нелинейных параметрических процессов в системах взаимодействующих частиц низкой энергии в неоднородных средах»</a:t>
            </a:r>
            <a:br>
              <a:rPr lang="ru-RU" dirty="0" smtClean="0"/>
            </a:br>
            <a:r>
              <a:rPr lang="ru-RU" dirty="0" smtClean="0"/>
              <a:t>Ответственный исполнитель: Голубятников В.П.</a:t>
            </a:r>
            <a:br>
              <a:rPr lang="ru-RU" dirty="0" smtClean="0"/>
            </a:br>
            <a:r>
              <a:rPr lang="ru-RU" dirty="0" smtClean="0"/>
              <a:t>Сумма на 2013-2014 гг. – 6 100 000 руб.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Rectangle 209"/>
          <p:cNvSpPr txBox="1">
            <a:spLocks noChangeArrowheads="1"/>
          </p:cNvSpPr>
          <p:nvPr/>
        </p:nvSpPr>
        <p:spPr>
          <a:xfrm>
            <a:off x="2411413" y="304800"/>
            <a:ext cx="6408737" cy="1216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Хоздоговора в 2014 году</a:t>
            </a: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304800"/>
            <a:ext cx="6164262" cy="1216025"/>
          </a:xfrm>
        </p:spPr>
        <p:txBody>
          <a:bodyPr/>
          <a:lstStyle/>
          <a:p>
            <a:pPr eaLnBrk="1" hangingPunct="1"/>
            <a:r>
              <a:rPr lang="ru-RU" altLang="ru-RU" smtClean="0"/>
              <a:t>Подготовка кадров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1"/>
            <a:ext cx="8001000" cy="434069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1600" dirty="0" smtClean="0"/>
              <a:t>	</a:t>
            </a:r>
            <a:r>
              <a:rPr lang="ru-RU" altLang="ru-RU" sz="1600" dirty="0" smtClean="0"/>
              <a:t>В Институте ведётся большая работа по подготовке научных кадров высшей квалификации. Институт является базовым  для </a:t>
            </a:r>
            <a:r>
              <a:rPr lang="en-US" altLang="ru-RU" sz="1600" dirty="0" smtClean="0"/>
              <a:t>9</a:t>
            </a:r>
            <a:r>
              <a:rPr lang="ru-RU" altLang="ru-RU" sz="1600" dirty="0" smtClean="0"/>
              <a:t> кафедр ММФ Новосибирского государственного университета:</a:t>
            </a:r>
            <a:endParaRPr lang="en-US" altLang="ru-RU" sz="16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алгебры и логики (заведующий проф. А.В.Васильев);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геометрии и топологии (заведующий академик  </a:t>
            </a:r>
            <a:r>
              <a:rPr lang="ru-RU" altLang="ru-RU" sz="1600" dirty="0" err="1" smtClean="0"/>
              <a:t>И.А.Тайманов</a:t>
            </a:r>
            <a:r>
              <a:rPr lang="ru-RU" altLang="ru-RU" sz="1600" dirty="0" smtClean="0"/>
              <a:t>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дискретной математики и информатики (заведующий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чл.-корр. РАН С.С.Гончаров);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дифференциальных уравнений (заведующий проф. А.М.Блохин);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математического анализа (заведующий академик </a:t>
            </a:r>
            <a:r>
              <a:rPr lang="ru-RU" altLang="ru-RU" sz="1600" dirty="0" err="1" smtClean="0"/>
              <a:t>Ю.Г.Решетняк</a:t>
            </a:r>
            <a:r>
              <a:rPr lang="ru-RU" altLang="ru-RU" sz="1600" dirty="0" smtClean="0"/>
              <a:t>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математической экономики (заведующий проф. В.А.Васильев);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теории вероятностей (заведующий профессор В.И.Лотов);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теории функций (заведующий проф. А.Д.Медных);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теоретической кибернетики (заведующий проф. </a:t>
            </a:r>
            <a:r>
              <a:rPr lang="ru-RU" altLang="ru-RU" sz="1600" dirty="0" err="1" smtClean="0"/>
              <a:t>А.И.Ерзин</a:t>
            </a:r>
            <a:r>
              <a:rPr lang="ru-RU" altLang="ru-RU" sz="1600" dirty="0" smtClean="0"/>
              <a:t>).</a:t>
            </a:r>
          </a:p>
        </p:txBody>
      </p:sp>
      <p:pic>
        <p:nvPicPr>
          <p:cNvPr id="2253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304800"/>
            <a:ext cx="6164262" cy="1216025"/>
          </a:xfrm>
        </p:spPr>
        <p:txBody>
          <a:bodyPr/>
          <a:lstStyle/>
          <a:p>
            <a:pPr eaLnBrk="1" hangingPunct="1"/>
            <a:r>
              <a:rPr lang="ru-RU" altLang="ru-RU" smtClean="0"/>
              <a:t>Подготовка кадров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4132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 smtClean="0"/>
              <a:t>	</a:t>
            </a:r>
            <a:r>
              <a:rPr lang="ru-RU" sz="1600" dirty="0" smtClean="0"/>
              <a:t>Кроме того Институт является базовым для кафедры: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600" dirty="0" smtClean="0"/>
              <a:t>математического анализа ФФ НГУ </a:t>
            </a:r>
            <a:r>
              <a:rPr lang="ru-RU" sz="1600" dirty="0"/>
              <a:t>(заведующий </a:t>
            </a:r>
            <a:r>
              <a:rPr lang="ru-RU" sz="1600" dirty="0" smtClean="0"/>
              <a:t>профессор </a:t>
            </a:r>
            <a:r>
              <a:rPr lang="ru-RU" sz="1600" dirty="0" err="1" smtClean="0"/>
              <a:t>В.А.Александров</a:t>
            </a:r>
            <a:r>
              <a:rPr lang="ru-RU" sz="1600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sz="1600" dirty="0"/>
          </a:p>
          <a:p>
            <a:pPr marL="0" indent="44608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/>
              <a:t>а также трёх кафедр ФИТ НГУ:</a:t>
            </a:r>
          </a:p>
          <a:p>
            <a:pPr marL="0" indent="44608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600" dirty="0"/>
              <a:t>математики (заведующий профессор </a:t>
            </a:r>
            <a:r>
              <a:rPr lang="ru-RU" sz="1600" dirty="0" err="1"/>
              <a:t>А.И.Кожанов</a:t>
            </a:r>
            <a:r>
              <a:rPr lang="ru-RU" sz="1600" dirty="0" smtClean="0"/>
              <a:t>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600" dirty="0"/>
              <a:t>общей информатики (заведующий профессор </a:t>
            </a:r>
            <a:r>
              <a:rPr lang="ru-RU" sz="1600" dirty="0" err="1"/>
              <a:t>Д.Е.Пальчунов</a:t>
            </a:r>
            <a:r>
              <a:rPr lang="ru-RU" sz="1600" dirty="0" smtClean="0"/>
              <a:t>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600" dirty="0"/>
              <a:t>дискретного анализа и исследования операций (заведующий профессор </a:t>
            </a:r>
            <a:r>
              <a:rPr lang="ru-RU" sz="1600" dirty="0" err="1" smtClean="0"/>
              <a:t>В.Л.Береснев</a:t>
            </a:r>
            <a:r>
              <a:rPr lang="ru-RU" sz="1600" dirty="0" smtClean="0"/>
              <a:t>).</a:t>
            </a:r>
            <a:endParaRPr lang="ru-RU" sz="16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sz="1600" dirty="0" smtClean="0"/>
          </a:p>
          <a:p>
            <a:pPr marL="446088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/>
              <a:t>Кроме работы в университете, сотрудники Института активно участвуют в работе со школьниками. Около </a:t>
            </a:r>
            <a:r>
              <a:rPr lang="ru-RU" sz="1600" dirty="0"/>
              <a:t>20 научных сотрудников являются по совместительству преподавателями </a:t>
            </a:r>
            <a:r>
              <a:rPr lang="ru-RU" sz="1600" dirty="0" smtClean="0"/>
              <a:t>физико-математической (СУНЦ) </a:t>
            </a:r>
            <a:r>
              <a:rPr lang="ru-RU" sz="1600" dirty="0"/>
              <a:t>школы при </a:t>
            </a:r>
            <a:r>
              <a:rPr lang="ru-RU" sz="1600" dirty="0" smtClean="0"/>
              <a:t>НГУ.</a:t>
            </a:r>
          </a:p>
          <a:p>
            <a:pPr marL="446088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pPr marL="446088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/>
              <a:t>В Институте действуют четыре диссертационных совета  по защитам докторских и кандидатских диссертаций.</a:t>
            </a:r>
          </a:p>
        </p:txBody>
      </p:sp>
      <p:pic>
        <p:nvPicPr>
          <p:cNvPr id="2355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304800"/>
            <a:ext cx="6264275" cy="1216025"/>
          </a:xfrm>
        </p:spPr>
        <p:txBody>
          <a:bodyPr/>
          <a:lstStyle/>
          <a:p>
            <a:pPr eaLnBrk="1" hangingPunct="1"/>
            <a:r>
              <a:rPr lang="ru-RU" altLang="ru-RU" smtClean="0"/>
              <a:t>Издательская деятельность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4652963" cy="41751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altLang="ru-RU" sz="1800" dirty="0" smtClean="0"/>
              <a:t>	</a:t>
            </a:r>
          </a:p>
          <a:p>
            <a:pPr algn="just" eaLnBrk="1" hangingPunct="1">
              <a:buFont typeface="Wingdings" pitchFamily="2" charset="2"/>
              <a:buNone/>
            </a:pPr>
            <a:endParaRPr lang="ru-RU" altLang="ru-RU" sz="1800" dirty="0" smtClean="0"/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altLang="ru-RU" sz="1600" dirty="0" smtClean="0"/>
              <a:t>Сибирский математический журнал</a:t>
            </a:r>
            <a:r>
              <a:rPr lang="en-US" altLang="ru-RU" sz="1600" dirty="0" smtClean="0"/>
              <a:t>-0</a:t>
            </a:r>
            <a:r>
              <a:rPr lang="ru-RU" altLang="ru-RU" sz="1600" dirty="0" smtClean="0"/>
              <a:t>,296</a:t>
            </a:r>
            <a:r>
              <a:rPr lang="en-US" altLang="ru-RU" sz="1600" dirty="0" smtClean="0"/>
              <a:t> </a:t>
            </a:r>
            <a:r>
              <a:rPr lang="ru-RU" altLang="ru-RU" sz="1600" dirty="0" smtClean="0"/>
              <a:t>(</a:t>
            </a:r>
            <a:r>
              <a:rPr lang="en-US" altLang="ru-RU" sz="1600" dirty="0" err="1" smtClean="0"/>
              <a:t>WoS</a:t>
            </a:r>
            <a:r>
              <a:rPr lang="en-US" altLang="ru-RU" sz="1600" dirty="0" smtClean="0"/>
              <a:t>)</a:t>
            </a:r>
            <a:endParaRPr lang="ru-RU" altLang="ru-RU" sz="1600" dirty="0" smtClean="0"/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altLang="ru-RU" sz="1600" dirty="0" smtClean="0"/>
              <a:t>Алгебра и логика – 0.493</a:t>
            </a:r>
            <a:r>
              <a:rPr lang="en-US" altLang="ru-RU" sz="1600" dirty="0" smtClean="0"/>
              <a:t> </a:t>
            </a:r>
            <a:r>
              <a:rPr lang="ru-RU" altLang="ru-RU" sz="1600" dirty="0" smtClean="0"/>
              <a:t>(</a:t>
            </a:r>
            <a:r>
              <a:rPr lang="en-US" altLang="ru-RU" sz="1600" dirty="0" err="1" smtClean="0"/>
              <a:t>WoS</a:t>
            </a:r>
            <a:r>
              <a:rPr lang="en-US" altLang="ru-RU" sz="1600" dirty="0" smtClean="0"/>
              <a:t>)</a:t>
            </a:r>
            <a:endParaRPr lang="ru-RU" altLang="ru-RU" sz="1600" dirty="0" smtClean="0"/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altLang="ru-RU" sz="1600" dirty="0" smtClean="0"/>
              <a:t>Дискретный анализ и исследование операций-0,405(РИНЦ)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altLang="ru-RU" sz="1600" smtClean="0"/>
              <a:t>Математические труды-0,250</a:t>
            </a:r>
            <a:endParaRPr lang="ru-RU" altLang="ru-RU" sz="1600" dirty="0" smtClean="0"/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altLang="ru-RU" sz="1600" dirty="0" smtClean="0"/>
              <a:t>Сибирский журнал индустриальной математики-0,365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altLang="ru-RU" sz="1600" dirty="0" smtClean="0"/>
              <a:t>Сибирские электронные </a:t>
            </a:r>
            <a:r>
              <a:rPr lang="ru-RU" altLang="ru-RU" sz="1600" dirty="0" err="1" smtClean="0"/>
              <a:t>математи-ческие</a:t>
            </a:r>
            <a:r>
              <a:rPr lang="ru-RU" altLang="ru-RU" sz="1600" dirty="0" smtClean="0"/>
              <a:t> известия 0.184.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ru-RU" altLang="ru-RU" sz="1600" dirty="0" smtClean="0"/>
          </a:p>
        </p:txBody>
      </p:sp>
      <p:pic>
        <p:nvPicPr>
          <p:cNvPr id="24580" name="Picture 6" descr="DSCN08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1800" y="1773238"/>
            <a:ext cx="318611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304800"/>
            <a:ext cx="6164262" cy="1216025"/>
          </a:xfrm>
        </p:spPr>
        <p:txBody>
          <a:bodyPr/>
          <a:lstStyle/>
          <a:p>
            <a:pPr eaLnBrk="1" hangingPunct="1"/>
            <a:r>
              <a:rPr lang="ru-RU" altLang="ru-RU" smtClean="0"/>
              <a:t>Издательская деятельность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4005262" cy="4267200"/>
          </a:xfrm>
        </p:spPr>
        <p:txBody>
          <a:bodyPr/>
          <a:lstStyle/>
          <a:p>
            <a:pPr marL="0" indent="533400" algn="just" eaLnBrk="1" hangingPunct="1">
              <a:buFont typeface="Wingdings" pitchFamily="2" charset="2"/>
              <a:buNone/>
            </a:pPr>
            <a:r>
              <a:rPr lang="ru-RU" altLang="ru-RU" sz="2000" dirty="0" smtClean="0"/>
              <a:t>Ежегодно Институт выпускает в свет 4-5 монографий, авторами которых являются в основном ведущие сотрудники Института, а также сотрудники других институтов СО РАН.</a:t>
            </a:r>
          </a:p>
          <a:p>
            <a:pPr marL="0" indent="533400" algn="just" eaLnBrk="1" hangingPunct="1">
              <a:buFont typeface="Wingdings" pitchFamily="2" charset="2"/>
              <a:buNone/>
            </a:pPr>
            <a:r>
              <a:rPr lang="ru-RU" altLang="ru-RU" sz="2000" dirty="0" smtClean="0"/>
              <a:t>В 2014 г. было издано 8 монографий, 35 учебников и учебных пособий.</a:t>
            </a:r>
          </a:p>
        </p:txBody>
      </p:sp>
      <p:pic>
        <p:nvPicPr>
          <p:cNvPr id="25604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404813"/>
            <a:ext cx="990600" cy="962025"/>
          </a:xfrm>
        </p:spPr>
      </p:pic>
      <p:pic>
        <p:nvPicPr>
          <p:cNvPr id="25605" name="Picture 7" descr="DSCN09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73238"/>
            <a:ext cx="3960812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47925" y="304800"/>
            <a:ext cx="6127750" cy="1216025"/>
          </a:xfrm>
        </p:spPr>
        <p:txBody>
          <a:bodyPr/>
          <a:lstStyle/>
          <a:p>
            <a:pPr eaLnBrk="1" hangingPunct="1"/>
            <a:r>
              <a:rPr lang="ru-RU" altLang="ru-RU" smtClean="0"/>
              <a:t>Издательская деятельность</a:t>
            </a:r>
          </a:p>
        </p:txBody>
      </p:sp>
      <p:pic>
        <p:nvPicPr>
          <p:cNvPr id="26627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404813"/>
            <a:ext cx="990600" cy="962025"/>
          </a:xfrm>
        </p:spPr>
      </p:pic>
      <p:sp>
        <p:nvSpPr>
          <p:cNvPr id="26628" name="Rectangle 10"/>
          <p:cNvSpPr>
            <a:spLocks noGrp="1" noChangeArrowheads="1"/>
          </p:cNvSpPr>
          <p:nvPr>
            <p:ph sz="quarter" idx="2"/>
          </p:nvPr>
        </p:nvSpPr>
        <p:spPr>
          <a:xfrm>
            <a:off x="4932363" y="1752600"/>
            <a:ext cx="3635375" cy="2755900"/>
          </a:xfrm>
        </p:spPr>
        <p:txBody>
          <a:bodyPr/>
          <a:lstStyle/>
          <a:p>
            <a:pPr eaLnBrk="1" hangingPunct="1"/>
            <a:endParaRPr lang="ru-RU" altLang="ru-RU" sz="2100" smtClean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11188" y="4652963"/>
            <a:ext cx="7956550" cy="1439862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altLang="ru-RU" sz="1600" smtClean="0"/>
              <a:t>	Сотрудники Института участвуют в издании также других журналов, например, журнала «Алгебра и логика». В Институте ведётся редакционная подготовка и подготовка оригинал-макетов английских версий журналов, выходящих в зарубежных издательствах, и журнала «</a:t>
            </a:r>
            <a:r>
              <a:rPr lang="en-US" altLang="ru-RU" sz="1600" smtClean="0"/>
              <a:t>Inverse and Ill Posed Problems</a:t>
            </a:r>
            <a:r>
              <a:rPr lang="ru-RU" altLang="ru-RU" sz="1600" smtClean="0"/>
              <a:t>».</a:t>
            </a:r>
          </a:p>
        </p:txBody>
      </p:sp>
      <p:pic>
        <p:nvPicPr>
          <p:cNvPr id="26630" name="Picture 7" descr="DSCN08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773238"/>
            <a:ext cx="3671887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DSCN08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773238"/>
            <a:ext cx="367347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47925" y="304800"/>
            <a:ext cx="6127750" cy="1216025"/>
          </a:xfrm>
        </p:spPr>
        <p:txBody>
          <a:bodyPr/>
          <a:lstStyle/>
          <a:p>
            <a:pPr eaLnBrk="1" hangingPunct="1"/>
            <a:r>
              <a:rPr lang="ru-RU" altLang="ru-RU" smtClean="0"/>
              <a:t>Издательская деятельность</a:t>
            </a:r>
          </a:p>
        </p:txBody>
      </p:sp>
      <p:pic>
        <p:nvPicPr>
          <p:cNvPr id="27651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404813"/>
            <a:ext cx="990600" cy="962025"/>
          </a:xfrm>
        </p:spPr>
      </p:pic>
      <p:sp>
        <p:nvSpPr>
          <p:cNvPr id="27652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4527550"/>
            <a:ext cx="7956550" cy="18542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altLang="ru-RU" sz="1600" smtClean="0"/>
              <a:t>	Сотрудники Института участвуют в издании также других журналов, например, журналы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altLang="ru-RU" sz="1600" smtClean="0"/>
              <a:t>      «</a:t>
            </a:r>
            <a:r>
              <a:rPr lang="en-US" altLang="ru-RU" sz="1600" smtClean="0"/>
              <a:t>Eurasian Journal of mathematical and computer applications</a:t>
            </a:r>
            <a:r>
              <a:rPr lang="ru-RU" altLang="ru-RU" sz="1600" smtClean="0"/>
              <a:t>», гл.редактор чл.к.РАН В.Г.Романов и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altLang="ru-RU" sz="1600" smtClean="0"/>
              <a:t>      «</a:t>
            </a:r>
            <a:r>
              <a:rPr lang="en-US" altLang="ru-RU" sz="1600" smtClean="0"/>
              <a:t>Inverse and Ill Posed Problems</a:t>
            </a:r>
            <a:r>
              <a:rPr lang="ru-RU" altLang="ru-RU" sz="1600" smtClean="0"/>
              <a:t>»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altLang="ru-RU" sz="1600" smtClean="0"/>
              <a:t>       гл.редактор чл.к. РАН С.И.Кабанихин.</a:t>
            </a:r>
          </a:p>
        </p:txBody>
      </p:sp>
      <p:pic>
        <p:nvPicPr>
          <p:cNvPr id="27653" name="Picture 2" descr="C:\Users\Lab R0 Room 416a\Desktop\ospichev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847850"/>
            <a:ext cx="208915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3" descr="C:\Users\Lab R0 Room 416a\Desktop\ospichev02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56275" y="1752600"/>
            <a:ext cx="1987550" cy="2755900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Издательская деятельность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altLang="ru-RU" sz="1600" smtClean="0"/>
              <a:t>	При участии сотрудников  Института издаются также другие журналы: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altLang="ru-RU" sz="1600" smtClean="0"/>
              <a:t>      «</a:t>
            </a:r>
            <a:r>
              <a:rPr lang="en-US" altLang="ru-RU" sz="1600" smtClean="0"/>
              <a:t> Journal of mathematical sciences</a:t>
            </a:r>
            <a:r>
              <a:rPr lang="ru-RU" altLang="ru-RU" sz="1600" smtClean="0"/>
              <a:t>», </a:t>
            </a:r>
            <a:r>
              <a:rPr lang="en-US" altLang="ru-RU" sz="1600" smtClean="0"/>
              <a:t>co-</a:t>
            </a:r>
            <a:r>
              <a:rPr lang="ru-RU" altLang="ru-RU" sz="1600" smtClean="0"/>
              <a:t>редактор чл.к.РАН С.С.Гончаровов и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altLang="ru-RU" sz="1600" smtClean="0"/>
              <a:t>      «Проблемы информатики»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altLang="ru-RU" sz="1600" smtClean="0"/>
              <a:t>       гл.редактор академик  РАН Ю.И.журавлев.</a:t>
            </a:r>
          </a:p>
        </p:txBody>
      </p:sp>
      <p:pic>
        <p:nvPicPr>
          <p:cNvPr id="28676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1700213"/>
            <a:ext cx="1484313" cy="2089150"/>
          </a:xfrm>
        </p:spPr>
      </p:pic>
      <p:pic>
        <p:nvPicPr>
          <p:cNvPr id="28677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1050" y="1752600"/>
            <a:ext cx="1489075" cy="20574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304800"/>
            <a:ext cx="6164262" cy="1216025"/>
          </a:xfrm>
        </p:spPr>
        <p:txBody>
          <a:bodyPr/>
          <a:lstStyle/>
          <a:p>
            <a:pPr eaLnBrk="1" hangingPunct="1"/>
            <a:r>
              <a:rPr lang="ru-RU" altLang="ru-RU" smtClean="0"/>
              <a:t>Семинары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46088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smtClean="0"/>
              <a:t>В Институте работает широкая сеть семинаров по всем разделам проводимых научных исследований. </a:t>
            </a:r>
          </a:p>
          <a:p>
            <a:pPr marL="446088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800" smtClean="0"/>
          </a:p>
          <a:p>
            <a:pPr marL="446088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smtClean="0"/>
              <a:t>Важнейшие результаты сотрудников Института докладываются на Общеинститутском математическом семинаре</a:t>
            </a:r>
          </a:p>
          <a:p>
            <a:pPr marL="446088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smtClean="0"/>
              <a:t>-</a:t>
            </a:r>
            <a:r>
              <a:rPr lang="ru-RU" altLang="ru-RU" sz="1800" b="1" smtClean="0"/>
              <a:t>руководитель  семинара  академик Ю.Г.Решетняк</a:t>
            </a:r>
            <a:endParaRPr lang="ru-RU" altLang="ru-RU" sz="1800" smtClean="0"/>
          </a:p>
          <a:p>
            <a:pPr marL="446088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800" smtClean="0"/>
          </a:p>
        </p:txBody>
      </p:sp>
      <p:pic>
        <p:nvPicPr>
          <p:cNvPr id="29700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404813"/>
            <a:ext cx="990600" cy="962025"/>
          </a:xfrm>
        </p:spPr>
      </p:pic>
      <p:pic>
        <p:nvPicPr>
          <p:cNvPr id="29701" name="Picture 4" descr="conf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916113"/>
            <a:ext cx="4132262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001000" cy="1216025"/>
          </a:xfrm>
        </p:spPr>
        <p:txBody>
          <a:bodyPr/>
          <a:lstStyle/>
          <a:p>
            <a:r>
              <a:rPr lang="ru-RU" altLang="ru-RU" sz="2400" dirty="0" smtClean="0"/>
              <a:t>Год прошел в трудных условиях нападок на РАН с целью   реформирования науки в России.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Font typeface="Wingdings" pitchFamily="2" charset="2"/>
              <a:buNone/>
              <a:defRPr/>
            </a:pPr>
            <a:endParaRPr lang="ru-RU" sz="1800" i="1" dirty="0" smtClean="0">
              <a:solidFill>
                <a:srgbClr val="CC9900"/>
              </a:solidFill>
              <a:latin typeface="Arial" pitchFamily="34" charset="0"/>
              <a:cs typeface="Arial" pitchFamily="34" charset="0"/>
            </a:endParaRPr>
          </a:p>
          <a:p>
            <a:pPr marL="812800" indent="-342900" algn="just">
              <a:buFont typeface="Wingdings" pitchFamily="2" charset="2"/>
              <a:buAutoNum type="arabicPeriod"/>
              <a:defRPr/>
            </a:pPr>
            <a:r>
              <a:rPr lang="ru-RU" sz="1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После 1 июня и объявления о реформировании РАН приняты окончательные решения о реформировании Российской академии наук: </a:t>
            </a:r>
            <a:endParaRPr lang="ru-RU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0" algn="just">
              <a:buFont typeface="Wingdings" pitchFamily="2" charset="2"/>
              <a:buNone/>
              <a:defRPr/>
            </a:pPr>
            <a:endParaRPr lang="ru-RU" sz="18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800" dirty="0" smtClean="0"/>
              <a:t>27.09.2013 </a:t>
            </a:r>
            <a:r>
              <a:rPr lang="ru-RU" sz="1800" dirty="0" smtClean="0">
                <a:hlinkClick r:id="rId2"/>
              </a:rPr>
              <a:t>Указ Президента Российской Федерации от 27 сентября 2013 г. N 735 "О Федеральном агентстве научных организаций«</a:t>
            </a:r>
            <a:endParaRPr lang="ru-RU" sz="18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ru-RU" sz="1800" dirty="0" smtClean="0"/>
          </a:p>
          <a:p>
            <a:pPr>
              <a:defRPr/>
            </a:pPr>
            <a:r>
              <a:rPr lang="ru-RU" sz="1800" dirty="0" smtClean="0"/>
              <a:t>27.09.2013 </a:t>
            </a:r>
            <a:r>
              <a:rPr lang="ru-RU" sz="1800" dirty="0" smtClean="0">
                <a:hlinkClick r:id="rId3"/>
              </a:rPr>
              <a:t>Федеральный закон Российской Федерации от 27 сентября 2013 г. N 253-ФЗ "О Российской академии наук, реорганизации государственных академий наук и внесении изменений в отдельные законодательные акты Российской Федерации"</a:t>
            </a:r>
            <a:endParaRPr lang="ru-RU" sz="1800" dirty="0" smtClean="0"/>
          </a:p>
          <a:p>
            <a:pPr indent="0" algn="just">
              <a:buFont typeface="Wingdings" pitchFamily="2" charset="2"/>
              <a:buNone/>
              <a:defRPr/>
            </a:pPr>
            <a:r>
              <a:rPr lang="en-US" sz="1800" i="1" dirty="0" smtClean="0">
                <a:solidFill>
                  <a:srgbClr val="CC9900"/>
                </a:solidFill>
                <a:latin typeface="Arial" pitchFamily="34" charset="0"/>
                <a:cs typeface="Arial" pitchFamily="34" charset="0"/>
              </a:rPr>
              <a:t>	.</a:t>
            </a:r>
            <a:endParaRPr lang="ru-RU" sz="1800" i="1" dirty="0" smtClean="0">
              <a:solidFill>
                <a:srgbClr val="CC99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76488" y="304800"/>
            <a:ext cx="6199187" cy="121602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Конференции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68463"/>
            <a:ext cx="8784976" cy="48942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Сотрудники Института активно участвуют в организации и проведении конференций. Количество организованных Институтом конференций по годам: </a:t>
            </a:r>
          </a:p>
          <a:p>
            <a:pPr marL="88900" indent="0" algn="ct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200</a:t>
            </a:r>
            <a:r>
              <a:rPr lang="en-US" sz="1800" dirty="0" smtClean="0"/>
              <a:t>8</a:t>
            </a:r>
            <a:r>
              <a:rPr lang="ru-RU" sz="1800" dirty="0" smtClean="0"/>
              <a:t> – </a:t>
            </a:r>
            <a:r>
              <a:rPr lang="en-US" sz="1800" dirty="0" smtClean="0">
                <a:solidFill>
                  <a:schemeClr val="tx2"/>
                </a:solidFill>
              </a:rPr>
              <a:t>5</a:t>
            </a:r>
            <a:r>
              <a:rPr lang="ru-RU" sz="1800" dirty="0" smtClean="0"/>
              <a:t>; 200</a:t>
            </a:r>
            <a:r>
              <a:rPr lang="en-US" sz="1800" dirty="0" smtClean="0"/>
              <a:t>9</a:t>
            </a:r>
            <a:r>
              <a:rPr lang="ru-RU" sz="1800" dirty="0" smtClean="0"/>
              <a:t> –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7</a:t>
            </a:r>
            <a:r>
              <a:rPr lang="ru-RU" sz="1800" dirty="0" smtClean="0"/>
              <a:t>; 20</a:t>
            </a:r>
            <a:r>
              <a:rPr lang="en-US" sz="1800" dirty="0" smtClean="0"/>
              <a:t>1</a:t>
            </a:r>
            <a:r>
              <a:rPr lang="ru-RU" sz="1800" dirty="0" smtClean="0"/>
              <a:t>0 – </a:t>
            </a:r>
            <a:r>
              <a:rPr lang="en-US" sz="1800" dirty="0" smtClean="0">
                <a:solidFill>
                  <a:schemeClr val="tx2"/>
                </a:solidFill>
              </a:rPr>
              <a:t>7</a:t>
            </a:r>
            <a:r>
              <a:rPr lang="ru-RU" sz="1800" dirty="0" smtClean="0"/>
              <a:t>; 20</a:t>
            </a:r>
            <a:r>
              <a:rPr lang="en-US" sz="1800" dirty="0" smtClean="0"/>
              <a:t>11</a:t>
            </a:r>
            <a:r>
              <a:rPr lang="ru-RU" sz="1800" dirty="0" smtClean="0"/>
              <a:t> –</a:t>
            </a:r>
            <a:r>
              <a:rPr lang="ru-RU" sz="1800" dirty="0" smtClean="0">
                <a:solidFill>
                  <a:schemeClr val="tx2"/>
                </a:solidFill>
              </a:rPr>
              <a:t> 9, </a:t>
            </a:r>
            <a:r>
              <a:rPr lang="ru-RU" sz="1800" dirty="0" smtClean="0"/>
              <a:t>2012 </a:t>
            </a:r>
            <a:r>
              <a:rPr lang="ru-RU" sz="1800" dirty="0"/>
              <a:t>– </a:t>
            </a:r>
            <a:r>
              <a:rPr lang="ru-RU" sz="1800" dirty="0" smtClean="0"/>
              <a:t>5, 2013 – 9, 2014 - 12</a:t>
            </a:r>
            <a:r>
              <a:rPr lang="ru-RU" sz="1800" dirty="0" smtClean="0">
                <a:solidFill>
                  <a:schemeClr val="tx2"/>
                </a:solidFill>
              </a:rPr>
              <a:t>.</a:t>
            </a:r>
            <a:r>
              <a:rPr lang="ru-RU" sz="1800" dirty="0" smtClean="0"/>
              <a:t>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	</a:t>
            </a:r>
            <a:endParaRPr lang="ru-RU" sz="1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/>
              <a:t/>
            </a:r>
            <a:br>
              <a:rPr lang="ru-RU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ru-RU" sz="1600" b="1" dirty="0" smtClean="0"/>
          </a:p>
        </p:txBody>
      </p:sp>
      <p:sp>
        <p:nvSpPr>
          <p:cNvPr id="30724" name="Rectangle 8"/>
          <p:cNvSpPr>
            <a:spLocks noChangeArrowheads="1"/>
          </p:cNvSpPr>
          <p:nvPr/>
        </p:nvSpPr>
        <p:spPr bwMode="auto">
          <a:xfrm>
            <a:off x="468313" y="1484313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3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ru-RU" altLang="ru-RU" b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072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504" y="1588587"/>
            <a:ext cx="885698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14-18 апреля 2014 г. --- Международная молодежная конференция "Геометрия и управление", Москва, Россия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24–27 июня 2014 г. --- Международная конференция "Математическое моделирование и высокопроизводительные вычисления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биоинформатике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биомедицине и биотехнологии", Новосибирск, Россия.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17-18 июля 2014 г. --- Расширенное заседание семинара «Математика в приложениях», в связи с 85-летием академика С.К. Годунова, Новосибирск, Россия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21-25 июля 2013 г. --- Международная школа-конференция "Узлы, косы и группы автоморфизмов", Новосибирск, Россия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 июля-1 августа 2014 г. --- Школа-конференция "Геометрическая теория управления и анализ на метрических структурах", Новосибирск, Россия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28 июля-10 августа 2014 г. --- Международная школа "Алгоритмические вопросы теории групп и смежных областей", Новосибирск, Россия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3-8 августа 2014 г. --- Международная конференция "Геометрическая теория управления и анализ на метрических структурах", озеро Байкал, Россия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15-25 сентября 2014 г. --- VI Международная молодежная научная школа-конференция "Теория и численные методы решения обратных и некорректных задач",  Новосибирск, Россия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23-26 сентября 2014 г. --- Российско-словенский семинар "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Graphs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Groups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Cycles and Coverings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 Новосибирск, Россия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24-27 сентября 2014 г. --- Международная конференция "Дни геометрии в Новосибирске - 2014", посвященная 85-летию академика Юрия Григорьевича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Решетняка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Новосибирск, Россия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3-8 ноября 2014 г. ---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Maps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Riemann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Surfaces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Новосибирск, Россия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10-14 ноября 2014 г. --- Международная конференция "Мальцевские чтения 2014", Новосибирск, Россия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63688" y="260648"/>
            <a:ext cx="6956003" cy="1216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Конференции </a:t>
            </a:r>
            <a:r>
              <a:rPr kumimoji="0" lang="en-US" alt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2014 </a:t>
            </a:r>
            <a:r>
              <a:rPr kumimoji="0" lang="ru-RU" alt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года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304800"/>
            <a:ext cx="6164262" cy="121602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Премии и медали: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413250"/>
          </a:xfrm>
        </p:spPr>
        <p:txBody>
          <a:bodyPr/>
          <a:lstStyle/>
          <a:p>
            <a:pPr marL="571500" indent="-5715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sz="1900" b="1" dirty="0" smtClean="0"/>
          </a:p>
          <a:p>
            <a:pPr marL="354013" indent="-354013" algn="just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600" b="1" dirty="0" smtClean="0"/>
              <a:t>Премия РАН им. А.И. Мальцева </a:t>
            </a:r>
            <a:r>
              <a:rPr lang="ru-RU" sz="1600" dirty="0" smtClean="0"/>
              <a:t>– </a:t>
            </a:r>
            <a:r>
              <a:rPr lang="ru-RU" sz="1600" dirty="0" err="1" smtClean="0"/>
              <a:t>д.ф.-м.н</a:t>
            </a:r>
            <a:r>
              <a:rPr lang="ru-RU" sz="1600" dirty="0" smtClean="0"/>
              <a:t>. Л.Л.Максимова (2009)</a:t>
            </a:r>
          </a:p>
          <a:p>
            <a:pPr marL="354013" indent="-354013" algn="just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600" b="1" dirty="0" smtClean="0"/>
              <a:t>Благодарственное письмо Полномочного представителя Президента РФ в СФО </a:t>
            </a:r>
            <a:r>
              <a:rPr lang="ru-RU" sz="1600" dirty="0" smtClean="0"/>
              <a:t>– академик Ю.Л.Ершов (2009)</a:t>
            </a:r>
          </a:p>
          <a:p>
            <a:pPr marL="354013" indent="-354013" algn="just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600" b="1" dirty="0" smtClean="0"/>
              <a:t>Государственная премия Новосибирской области</a:t>
            </a:r>
            <a:r>
              <a:rPr lang="ru-RU" sz="1600" dirty="0" smtClean="0"/>
              <a:t> – академик Ю.Л.Ершов, чл.-корр. РАН </a:t>
            </a:r>
            <a:r>
              <a:rPr lang="ru-RU" sz="1600" dirty="0" err="1" smtClean="0"/>
              <a:t>С.С.Гончаров</a:t>
            </a:r>
            <a:r>
              <a:rPr lang="ru-RU" sz="1600" dirty="0" smtClean="0"/>
              <a:t> (2010)</a:t>
            </a:r>
          </a:p>
          <a:p>
            <a:pPr marL="354013" indent="-354013" algn="just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600" b="1" dirty="0" smtClean="0"/>
              <a:t>Медаль им. </a:t>
            </a:r>
            <a:r>
              <a:rPr lang="ru-RU" sz="1600" b="1" dirty="0" err="1" smtClean="0"/>
              <a:t>Я.Бойяи</a:t>
            </a:r>
            <a:r>
              <a:rPr lang="ru-RU" sz="1600" b="1" dirty="0" smtClean="0"/>
              <a:t> Венгерской АН </a:t>
            </a:r>
            <a:r>
              <a:rPr lang="ru-RU" sz="1600" dirty="0" smtClean="0"/>
              <a:t>– </a:t>
            </a:r>
            <a:r>
              <a:rPr lang="ru-RU" sz="1600" dirty="0" err="1" smtClean="0"/>
              <a:t>д.ф.-м.н</a:t>
            </a:r>
            <a:r>
              <a:rPr lang="ru-RU" sz="1600" dirty="0" smtClean="0"/>
              <a:t>. А.Д.Медных (2010)</a:t>
            </a:r>
          </a:p>
          <a:p>
            <a:pPr marL="354013" indent="-354013" algn="just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600" b="1" dirty="0" smtClean="0"/>
              <a:t>Демидовская премия – </a:t>
            </a:r>
            <a:r>
              <a:rPr lang="ru-RU" sz="1600" dirty="0" smtClean="0"/>
              <a:t>академик Ю.Л. Ершов (2013)</a:t>
            </a:r>
            <a:endParaRPr lang="en-US" sz="1600" dirty="0" smtClean="0"/>
          </a:p>
          <a:p>
            <a:pPr marL="354013" indent="-354013" algn="just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600" b="1" dirty="0"/>
              <a:t>Премия «Жизнь, </a:t>
            </a:r>
            <a:r>
              <a:rPr lang="ru-RU" sz="1600" b="1" dirty="0" err="1"/>
              <a:t>посвященная</a:t>
            </a:r>
            <a:r>
              <a:rPr lang="ru-RU" sz="1600" b="1" dirty="0"/>
              <a:t> математике» </a:t>
            </a:r>
            <a:r>
              <a:rPr lang="ru-RU" sz="1600" dirty="0"/>
              <a:t>– Л.Л. Максимова (2014) </a:t>
            </a:r>
            <a:endParaRPr lang="ru-RU" sz="1600" dirty="0" smtClean="0"/>
          </a:p>
        </p:txBody>
      </p:sp>
      <p:pic>
        <p:nvPicPr>
          <p:cNvPr id="3277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320675"/>
            <a:ext cx="6164262" cy="1216025"/>
          </a:xfrm>
        </p:spPr>
        <p:txBody>
          <a:bodyPr/>
          <a:lstStyle/>
          <a:p>
            <a:pPr eaLnBrk="1" hangingPunct="1"/>
            <a:r>
              <a:rPr lang="ru-RU" altLang="ru-RU" sz="3400" smtClean="0"/>
              <a:t>Премии и медали молодым учёным: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001000" cy="4267200"/>
          </a:xfrm>
        </p:spPr>
        <p:txBody>
          <a:bodyPr/>
          <a:lstStyle/>
          <a:p>
            <a:pPr marL="266700" indent="-2667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1600" b="1" dirty="0" smtClean="0"/>
              <a:t>Премия СО РАН им. А.Д. Александрова</a:t>
            </a:r>
            <a:r>
              <a:rPr lang="ru-RU" sz="1600" dirty="0" smtClean="0"/>
              <a:t> – </a:t>
            </a:r>
            <a:r>
              <a:rPr lang="ru-RU" sz="1600" dirty="0" err="1" smtClean="0"/>
              <a:t>к.ф.-м.н</a:t>
            </a:r>
            <a:r>
              <a:rPr lang="ru-RU" sz="1600" dirty="0" smtClean="0"/>
              <a:t>. Н.В.Абросимов (2011)</a:t>
            </a:r>
          </a:p>
          <a:p>
            <a:pPr marL="266700" indent="-2667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1600" b="1" dirty="0" smtClean="0"/>
              <a:t>Премия </a:t>
            </a:r>
            <a:r>
              <a:rPr lang="ru-RU" sz="1600" b="1" dirty="0"/>
              <a:t>Новосибирской области </a:t>
            </a:r>
            <a:r>
              <a:rPr lang="ru-RU" sz="1600" dirty="0"/>
              <a:t>– </a:t>
            </a:r>
            <a:r>
              <a:rPr lang="ru-RU" sz="1600" dirty="0" err="1" smtClean="0"/>
              <a:t>к.ф.-м.н</a:t>
            </a:r>
            <a:r>
              <a:rPr lang="ru-RU" sz="1600" dirty="0" smtClean="0"/>
              <a:t>. </a:t>
            </a:r>
            <a:r>
              <a:rPr lang="ru-RU" sz="1600" dirty="0"/>
              <a:t>Л.Н</a:t>
            </a:r>
            <a:r>
              <a:rPr lang="ru-RU" sz="1600" dirty="0" smtClean="0"/>
              <a:t>. Бондарь </a:t>
            </a:r>
            <a:r>
              <a:rPr lang="ru-RU" sz="1600" dirty="0"/>
              <a:t>(2009</a:t>
            </a:r>
            <a:r>
              <a:rPr lang="ru-RU" sz="1600" dirty="0" smtClean="0"/>
              <a:t>)</a:t>
            </a:r>
          </a:p>
          <a:p>
            <a:pPr marL="266700" indent="-2667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1600" b="1" dirty="0" smtClean="0"/>
              <a:t>Премия фонда содействия отечественной науке </a:t>
            </a:r>
            <a:r>
              <a:rPr lang="ru-RU" sz="1600" dirty="0" smtClean="0"/>
              <a:t>– </a:t>
            </a:r>
            <a:r>
              <a:rPr lang="ru-RU" sz="1600" dirty="0" err="1" smtClean="0"/>
              <a:t>асп</a:t>
            </a:r>
            <a:r>
              <a:rPr lang="ru-RU" sz="1600" dirty="0" smtClean="0"/>
              <a:t>. </a:t>
            </a:r>
            <a:r>
              <a:rPr lang="ru-RU" sz="1600" dirty="0" err="1" smtClean="0"/>
              <a:t>С.В.Селиванова</a:t>
            </a:r>
            <a:r>
              <a:rPr lang="ru-RU" sz="1600" dirty="0" smtClean="0"/>
              <a:t> (2010), </a:t>
            </a:r>
            <a:r>
              <a:rPr lang="ru-RU" sz="1600" dirty="0" err="1" smtClean="0"/>
              <a:t>асп</a:t>
            </a:r>
            <a:r>
              <a:rPr lang="ru-RU" sz="1600" dirty="0" smtClean="0"/>
              <a:t>. </a:t>
            </a:r>
            <a:r>
              <a:rPr lang="ru-RU" sz="1600" dirty="0" err="1" smtClean="0"/>
              <a:t>А.А.Седипков</a:t>
            </a:r>
            <a:r>
              <a:rPr lang="ru-RU" sz="1600" dirty="0" smtClean="0"/>
              <a:t> (2010)</a:t>
            </a:r>
          </a:p>
          <a:p>
            <a:pPr marL="266700" indent="-2667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1600" b="1" dirty="0" smtClean="0"/>
              <a:t>Премия СО РАН им.  А.И. Мальцева  </a:t>
            </a:r>
            <a:r>
              <a:rPr lang="ru-RU" sz="1600" dirty="0" smtClean="0"/>
              <a:t>- М.А. </a:t>
            </a:r>
            <a:r>
              <a:rPr lang="ru-RU" sz="1600" dirty="0" err="1" smtClean="0"/>
              <a:t>Гречкосеева</a:t>
            </a:r>
            <a:r>
              <a:rPr lang="ru-RU" sz="1600" dirty="0" smtClean="0"/>
              <a:t> (2012)</a:t>
            </a:r>
          </a:p>
          <a:p>
            <a:pPr marL="266700" indent="-2667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1600" b="1" dirty="0" smtClean="0"/>
              <a:t>Премия СО РАН им. А.Д. Александрова, нагрудный знак «Серебряная </a:t>
            </a:r>
            <a:r>
              <a:rPr lang="ru-RU" sz="1600" b="1" dirty="0"/>
              <a:t>Сигма» </a:t>
            </a:r>
            <a:r>
              <a:rPr lang="ru-RU" sz="1600" dirty="0"/>
              <a:t>- </a:t>
            </a:r>
            <a:r>
              <a:rPr lang="ru-RU" sz="1600" dirty="0" smtClean="0"/>
              <a:t>С.В. Селиванова (2012)</a:t>
            </a:r>
          </a:p>
          <a:p>
            <a:pPr marL="266700" indent="-2667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1600" b="1" dirty="0"/>
              <a:t>Премия СО РАН им.  </a:t>
            </a:r>
            <a:r>
              <a:rPr lang="ru-RU" sz="1600" b="1" dirty="0" smtClean="0"/>
              <a:t>Л.В. Канторовича  </a:t>
            </a:r>
            <a:r>
              <a:rPr lang="ru-RU" sz="1600" b="1" dirty="0"/>
              <a:t>для </a:t>
            </a:r>
            <a:r>
              <a:rPr lang="ru-RU" sz="1600" dirty="0" smtClean="0"/>
              <a:t>–А. </a:t>
            </a:r>
            <a:r>
              <a:rPr lang="ru-RU" sz="1600" dirty="0" err="1" smtClean="0"/>
              <a:t>Фрид</a:t>
            </a:r>
            <a:r>
              <a:rPr lang="ru-RU" sz="1600" dirty="0" smtClean="0"/>
              <a:t> (2012)</a:t>
            </a:r>
            <a:endParaRPr lang="en-US" sz="1600" dirty="0" smtClean="0"/>
          </a:p>
          <a:p>
            <a:pPr marL="266700" indent="-266700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sz="1600" b="1" dirty="0"/>
              <a:t>Конкурс фонда Дмитрия Зимина «Династия»</a:t>
            </a:r>
            <a:r>
              <a:rPr lang="ru-RU" sz="1600" dirty="0"/>
              <a:t> — конкурс молодых математиков 2014 года – М.В. Коробков, А.Е. Миронов </a:t>
            </a:r>
          </a:p>
          <a:p>
            <a:pPr marL="266700" indent="-266700"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ru-RU" sz="1500" dirty="0"/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500" b="1" dirty="0" smtClean="0"/>
          </a:p>
        </p:txBody>
      </p:sp>
      <p:pic>
        <p:nvPicPr>
          <p:cNvPr id="3379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Мегагрант в ИМ СО РАН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/>
              <a:t>Проект “Геометрическая теория управления и анализ на метрических структурах”, представленный Институтом математики им. С. Л. Соболева СО РАН, под руководством профессора Аграчева Андрея Александровича – среди </a:t>
            </a:r>
            <a:r>
              <a:rPr lang="ru-RU" sz="2400" smtClean="0">
                <a:hlinkClick r:id="rId2"/>
              </a:rPr>
              <a:t>победителей третьего открытого конкурса на получение грантов</a:t>
            </a:r>
            <a:r>
              <a:rPr lang="ru-RU" sz="2400" smtClean="0"/>
              <a:t>, проведенного в рамках постановления Правительства Российской Федерации от 9 апреля 2010 г. No 220.</a:t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676275"/>
          </a:xfrm>
        </p:spPr>
        <p:txBody>
          <a:bodyPr/>
          <a:lstStyle/>
          <a:p>
            <a:r>
              <a:rPr lang="ru-RU" altLang="ru-RU" smtClean="0"/>
              <a:t>   Гранты Президента РФ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738" y="1700213"/>
            <a:ext cx="8001000" cy="431958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1400" b="1" dirty="0" smtClean="0"/>
              <a:t>Ведущие научные школы РФ: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1400" dirty="0" smtClean="0"/>
              <a:t>Бородин </a:t>
            </a:r>
            <a:r>
              <a:rPr lang="ru-RU" sz="1400" dirty="0"/>
              <a:t>Олег Вениаминович, Косточка Александр </a:t>
            </a:r>
            <a:r>
              <a:rPr lang="ru-RU" sz="1400" dirty="0" smtClean="0"/>
              <a:t>Васильевич НШ-1939.2014.1 Теория </a:t>
            </a:r>
            <a:r>
              <a:rPr lang="ru-RU" sz="1400" dirty="0"/>
              <a:t>графов и ее </a:t>
            </a:r>
            <a:r>
              <a:rPr lang="ru-RU" sz="1400" dirty="0" smtClean="0"/>
              <a:t>приложения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1400" dirty="0"/>
              <a:t>Гончаров Сергей </a:t>
            </a:r>
            <a:r>
              <a:rPr lang="ru-RU" sz="1400" dirty="0" err="1"/>
              <a:t>Савостьянович</a:t>
            </a:r>
            <a:r>
              <a:rPr lang="ru-RU" sz="1400" dirty="0"/>
              <a:t>, Ершов Юрий </a:t>
            </a:r>
            <a:r>
              <a:rPr lang="ru-RU" sz="1400" dirty="0" smtClean="0"/>
              <a:t>Леонидович НШ-860.2014.1 Математическая </a:t>
            </a:r>
            <a:r>
              <a:rPr lang="ru-RU" sz="1400" dirty="0"/>
              <a:t>логика и теория </a:t>
            </a:r>
            <a:r>
              <a:rPr lang="ru-RU" sz="1400" dirty="0" smtClean="0"/>
              <a:t>вычислимости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1400" dirty="0" err="1"/>
              <a:t>Решетняк</a:t>
            </a:r>
            <a:r>
              <a:rPr lang="ru-RU" sz="1400" dirty="0"/>
              <a:t> Юрий Григорьевич, Водопьянов Сергей </a:t>
            </a:r>
            <a:r>
              <a:rPr lang="ru-RU" sz="1400" dirty="0" smtClean="0"/>
              <a:t>Константинович НШ-2263.2014.1Геометрический </a:t>
            </a:r>
            <a:r>
              <a:rPr lang="ru-RU" sz="1400" dirty="0"/>
              <a:t>анализ на метрических </a:t>
            </a:r>
            <a:r>
              <a:rPr lang="ru-RU" sz="1400" dirty="0" smtClean="0"/>
              <a:t>структурах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1400" dirty="0" err="1"/>
              <a:t>Тайманов</a:t>
            </a:r>
            <a:r>
              <a:rPr lang="ru-RU" sz="1400" dirty="0"/>
              <a:t> Искандер </a:t>
            </a:r>
            <a:r>
              <a:rPr lang="ru-RU" sz="1400" dirty="0" err="1" smtClean="0"/>
              <a:t>Асанович</a:t>
            </a:r>
            <a:r>
              <a:rPr lang="ru-RU" sz="1400" dirty="0" smtClean="0"/>
              <a:t> НШ-4382.2014.1 Интегрируемые </a:t>
            </a:r>
            <a:r>
              <a:rPr lang="ru-RU" sz="1400" dirty="0"/>
              <a:t>системы и их приложения в геометрии и механике</a:t>
            </a:r>
            <a:endParaRPr lang="ru-RU" sz="1400" b="1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400" b="1" dirty="0" smtClean="0"/>
              <a:t>Для кандидатов наук</a:t>
            </a:r>
            <a:r>
              <a:rPr lang="en-US" sz="1400" b="1" dirty="0" smtClean="0"/>
              <a:t>:</a:t>
            </a:r>
            <a:r>
              <a:rPr lang="ru-RU" sz="1400" dirty="0" smtClean="0"/>
              <a:t>	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400" dirty="0">
                <a:solidFill>
                  <a:srgbClr val="FF0000"/>
                </a:solidFill>
              </a:rPr>
              <a:t>1</a:t>
            </a:r>
            <a:r>
              <a:rPr lang="ru-RU" sz="1400" dirty="0" smtClean="0">
                <a:solidFill>
                  <a:srgbClr val="FF0000"/>
                </a:solidFill>
              </a:rPr>
              <a:t>. </a:t>
            </a:r>
            <a:r>
              <a:rPr lang="ru-RU" sz="1400" dirty="0" err="1" smtClean="0"/>
              <a:t>Кайгородов</a:t>
            </a:r>
            <a:r>
              <a:rPr lang="ru-RU" sz="1400" dirty="0" smtClean="0"/>
              <a:t> Иван Борисович	МК-330.2013.1	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400" dirty="0" smtClean="0"/>
              <a:t>Алгебраические системы </a:t>
            </a:r>
            <a:r>
              <a:rPr lang="ru-RU" sz="1400" dirty="0" err="1" smtClean="0"/>
              <a:t>лиева</a:t>
            </a:r>
            <a:r>
              <a:rPr lang="ru-RU" sz="1400" dirty="0" smtClean="0"/>
              <a:t> типа	</a:t>
            </a:r>
            <a:endParaRPr lang="en-US" sz="14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400" b="1" dirty="0" smtClean="0"/>
              <a:t>Для докторов наук:</a:t>
            </a:r>
            <a:r>
              <a:rPr lang="ru-RU" sz="1400" dirty="0" smtClean="0"/>
              <a:t>	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1400" dirty="0" smtClean="0"/>
              <a:t>Коробков Михаил Вячеславович	МД-5146.2013.1Исследования по геометрическому анализу при ослабленных предположениях регулярности и приложения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1400" dirty="0" smtClean="0"/>
              <a:t>Миронов </a:t>
            </a:r>
            <a:r>
              <a:rPr lang="ru-RU" sz="1400" dirty="0"/>
              <a:t>Андрей ЕвгеньевичМД-5134.2012.1Коммутирующие дифференциальные операторы и их приложения</a:t>
            </a:r>
            <a:endParaRPr lang="ru-RU" sz="14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defRPr/>
            </a:pPr>
            <a:endParaRPr lang="ru-RU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/>
              <a:t>В</a:t>
            </a:r>
            <a:r>
              <a:rPr lang="ru-RU" dirty="0" smtClean="0"/>
              <a:t> 2013 году: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dirty="0" smtClean="0"/>
              <a:t>Вдовин Евгений Петрович.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dirty="0" smtClean="0"/>
              <a:t>Колесников Павел Сергеевич.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dirty="0" smtClean="0"/>
              <a:t>      </a:t>
            </a:r>
            <a:r>
              <a:rPr lang="ru-RU" altLang="ru-RU" sz="3600" dirty="0" smtClean="0"/>
              <a:t>Гранты РФФИ для ведущих коллективов молодых учёных </a:t>
            </a:r>
            <a:r>
              <a:rPr lang="ru-RU" altLang="ru-RU" sz="3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i="1" dirty="0" smtClean="0"/>
              <a:t>Кротов</a:t>
            </a:r>
            <a:r>
              <a:rPr lang="en-US" sz="1400" i="1" dirty="0" smtClean="0"/>
              <a:t> </a:t>
            </a:r>
            <a:r>
              <a:rPr lang="ru-RU" sz="1400" i="1" dirty="0" smtClean="0"/>
              <a:t>Д.С.</a:t>
            </a:r>
            <a:r>
              <a:rPr lang="en-US" sz="1400" dirty="0" smtClean="0"/>
              <a:t>-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Пересечения дискретных пространств в задачах теории кодирования и алгебраической комбинаторики</a:t>
            </a:r>
            <a:r>
              <a:rPr lang="en-US" sz="1400" dirty="0" smtClean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(</a:t>
            </a:r>
            <a:r>
              <a:rPr lang="ru-RU" sz="1400" dirty="0" smtClean="0"/>
              <a:t>грант по приоритетному направлению деятельности РНФ "Проведение фундаментальных научных исследований и поисковых научных исследований отдельными научными группами“</a:t>
            </a:r>
            <a:r>
              <a:rPr lang="en-US" sz="1400" dirty="0" smtClean="0"/>
              <a:t>)</a:t>
            </a:r>
            <a:endParaRPr lang="ru-RU" sz="1400" dirty="0" smtClean="0"/>
          </a:p>
          <a:p>
            <a:r>
              <a:rPr lang="ru-RU" sz="1400" i="1" dirty="0" err="1" smtClean="0"/>
              <a:t>Тайманов</a:t>
            </a:r>
            <a:r>
              <a:rPr lang="en-US" sz="1400" i="1" dirty="0" smtClean="0"/>
              <a:t> </a:t>
            </a:r>
            <a:r>
              <a:rPr lang="ru-RU" sz="1400" i="1" dirty="0" smtClean="0"/>
              <a:t>И.А.</a:t>
            </a:r>
            <a:r>
              <a:rPr lang="en-US" sz="1400" i="1" dirty="0" smtClean="0"/>
              <a:t>-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Геометрия и точные решения дифференциальных уравнений</a:t>
            </a:r>
            <a:b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 smtClean="0"/>
              <a:t>(</a:t>
            </a:r>
            <a:r>
              <a:rPr lang="ru-RU" sz="1400" dirty="0" smtClean="0"/>
              <a:t>грант по приоритетному направлению деятельности РНФ "Проведение фундаментальных научных исследований и поисковых научных исследований отдельными научными группами“</a:t>
            </a:r>
            <a:r>
              <a:rPr lang="en-US" sz="1400" dirty="0" smtClean="0"/>
              <a:t>)</a:t>
            </a:r>
            <a:endParaRPr lang="ru-RU" sz="1400" dirty="0" smtClean="0"/>
          </a:p>
          <a:p>
            <a:r>
              <a:rPr lang="ru-RU" sz="1400" i="1" dirty="0" smtClean="0"/>
              <a:t>Вдовин</a:t>
            </a:r>
            <a:r>
              <a:rPr lang="en-US" sz="1400" i="1" dirty="0" smtClean="0"/>
              <a:t> </a:t>
            </a:r>
            <a:r>
              <a:rPr lang="ru-RU" sz="1400" i="1" dirty="0" smtClean="0"/>
              <a:t>Е.П. </a:t>
            </a:r>
            <a:r>
              <a:rPr lang="en-US" sz="1400" i="1" dirty="0" smtClean="0"/>
              <a:t>-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строения групп и алгебр, алгоритмические проблемы в группах и алгебрах и их приложения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 smtClean="0"/>
              <a:t>(</a:t>
            </a:r>
            <a:r>
              <a:rPr lang="ru-RU" sz="1400" dirty="0" smtClean="0"/>
              <a:t>грант по приоритетному направлению деятельности РНФ "Проведение фундаментальных научных исследований и поисковых научных исследований коллективами существующих научных лабораторий (кафедр)“</a:t>
            </a:r>
            <a:r>
              <a:rPr lang="en-US" sz="1400" dirty="0" smtClean="0"/>
              <a:t>)</a:t>
            </a:r>
            <a:endParaRPr lang="ru-RU" sz="140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pPr eaLnBrk="1" hangingPunct="1"/>
            <a:r>
              <a:rPr lang="ru-RU" altLang="ru-RU" sz="3400" dirty="0" smtClean="0"/>
              <a:t>      </a:t>
            </a:r>
            <a:r>
              <a:rPr lang="ru-RU" altLang="ru-RU" sz="3600" dirty="0" smtClean="0"/>
              <a:t>Гранты РНФ в 2014 году </a:t>
            </a:r>
            <a:r>
              <a:rPr lang="ru-RU" altLang="ru-RU" sz="3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01000" cy="1216025"/>
          </a:xfrm>
        </p:spPr>
        <p:txBody>
          <a:bodyPr/>
          <a:lstStyle/>
          <a:p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>Мой первый грант РФФИ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52600"/>
            <a:ext cx="8784976" cy="4340696"/>
          </a:xfrm>
        </p:spPr>
        <p:txBody>
          <a:bodyPr numCol="2"/>
          <a:lstStyle/>
          <a:p>
            <a:pPr marL="457200" indent="-457200">
              <a:buNone/>
              <a:defRPr/>
            </a:pP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/>
              <a:defRPr/>
            </a:pPr>
            <a:r>
              <a:rPr lang="ru-RU" sz="2000" dirty="0" smtClean="0"/>
              <a:t>Уварова И.А.</a:t>
            </a:r>
          </a:p>
          <a:p>
            <a:pPr marL="457200" indent="-457200">
              <a:buAutoNum type="arabicPeriod"/>
              <a:defRPr/>
            </a:pPr>
            <a:r>
              <a:rPr lang="ru-RU" sz="2000" dirty="0" smtClean="0"/>
              <a:t>Полякова А.П.</a:t>
            </a:r>
          </a:p>
          <a:p>
            <a:pPr marL="457200" indent="-457200">
              <a:buAutoNum type="arabicPeriod"/>
              <a:defRPr/>
            </a:pPr>
            <a:r>
              <a:rPr lang="ru-RU" sz="2000" dirty="0" err="1" smtClean="0"/>
              <a:t>Седипков</a:t>
            </a:r>
            <a:r>
              <a:rPr lang="ru-RU" sz="2000" dirty="0" smtClean="0"/>
              <a:t> А.А.</a:t>
            </a:r>
          </a:p>
          <a:p>
            <a:pPr marL="457200" indent="-457200">
              <a:buAutoNum type="arabicPeriod"/>
              <a:defRPr/>
            </a:pPr>
            <a:r>
              <a:rPr lang="ru-RU" sz="2000" dirty="0" smtClean="0"/>
              <a:t>Карманова М.Б.</a:t>
            </a:r>
          </a:p>
          <a:p>
            <a:pPr marL="457200" indent="-457200">
              <a:buAutoNum type="arabicPeriod"/>
              <a:defRPr/>
            </a:pPr>
            <a:r>
              <a:rPr lang="ru-RU" sz="2000" dirty="0" smtClean="0"/>
              <a:t>Кононова П.А.</a:t>
            </a:r>
          </a:p>
          <a:p>
            <a:pPr marL="457200" indent="-457200">
              <a:buAutoNum type="arabicPeriod"/>
              <a:defRPr/>
            </a:pPr>
            <a:r>
              <a:rPr lang="ru-RU" sz="2000" dirty="0" err="1" smtClean="0"/>
              <a:t>Кайгородов</a:t>
            </a:r>
            <a:r>
              <a:rPr lang="ru-RU" sz="2000" dirty="0" smtClean="0"/>
              <a:t> И.Б.</a:t>
            </a:r>
          </a:p>
          <a:p>
            <a:pPr marL="457200" indent="-457200">
              <a:buAutoNum type="arabicPeriod"/>
              <a:defRPr/>
            </a:pPr>
            <a:r>
              <a:rPr lang="ru-RU" sz="2000" dirty="0" smtClean="0"/>
              <a:t>Клевцова Ю.Ю.</a:t>
            </a:r>
          </a:p>
          <a:p>
            <a:pPr marL="457200" indent="-457200">
              <a:buAutoNum type="arabicPeriod"/>
              <a:defRPr/>
            </a:pPr>
            <a:endParaRPr lang="en-US" sz="2000" dirty="0" smtClean="0"/>
          </a:p>
          <a:p>
            <a:pPr marL="457200" indent="-457200">
              <a:buAutoNum type="arabicPeriod"/>
              <a:defRPr/>
            </a:pPr>
            <a:endParaRPr lang="en-US" sz="2000" dirty="0" smtClean="0"/>
          </a:p>
          <a:p>
            <a:pPr marL="457200" indent="-457200">
              <a:buAutoNum type="arabicPeriod"/>
              <a:defRPr/>
            </a:pPr>
            <a:endParaRPr lang="en-US" sz="2000" dirty="0" smtClean="0"/>
          </a:p>
          <a:p>
            <a:pPr marL="457200" indent="-457200">
              <a:buAutoNum type="arabicPeriod"/>
              <a:defRPr/>
            </a:pPr>
            <a:endParaRPr lang="en-US" sz="2000" dirty="0" smtClean="0"/>
          </a:p>
          <a:p>
            <a:pPr marL="457200" indent="-457200">
              <a:buAutoNum type="arabicPeriod"/>
              <a:defRPr/>
            </a:pPr>
            <a:endParaRPr lang="en-US" sz="2000" dirty="0" smtClean="0"/>
          </a:p>
          <a:p>
            <a:pPr marL="457200" indent="-457200">
              <a:buAutoNum type="arabicPeriod"/>
              <a:defRPr/>
            </a:pPr>
            <a:endParaRPr lang="en-US" sz="2000" dirty="0" smtClean="0"/>
          </a:p>
          <a:p>
            <a:pPr marL="457200" indent="-457200">
              <a:buAutoNum type="arabicPeriod"/>
              <a:defRPr/>
            </a:pPr>
            <a:endParaRPr lang="en-US" sz="2000" dirty="0" smtClean="0"/>
          </a:p>
          <a:p>
            <a:pPr marL="457200" indent="-457200">
              <a:buAutoNum type="arabicPeriod"/>
              <a:defRPr/>
            </a:pPr>
            <a:endParaRPr lang="en-US" sz="2000" dirty="0" smtClean="0"/>
          </a:p>
          <a:p>
            <a:pPr marL="457200" indent="-457200"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2012-2013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Абросимов Н</a:t>
            </a:r>
            <a:r>
              <a:rPr lang="en-US" sz="2000" dirty="0" smtClean="0"/>
              <a:t>.</a:t>
            </a:r>
            <a:r>
              <a:rPr lang="ru-RU" sz="2000" dirty="0" smtClean="0"/>
              <a:t>В.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Алексеева Е</a:t>
            </a:r>
            <a:r>
              <a:rPr lang="en-US" sz="2000" dirty="0" smtClean="0"/>
              <a:t>.</a:t>
            </a:r>
            <a:r>
              <a:rPr lang="ru-RU" sz="2000" dirty="0" smtClean="0"/>
              <a:t>В.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Бондарь Л</a:t>
            </a:r>
            <a:r>
              <a:rPr lang="en-US" sz="2000" dirty="0" smtClean="0"/>
              <a:t>.</a:t>
            </a:r>
            <a:r>
              <a:rPr lang="ru-RU" sz="2000" dirty="0" smtClean="0"/>
              <a:t>Н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Борисова И</a:t>
            </a:r>
            <a:r>
              <a:rPr lang="en-US" sz="2000" dirty="0" smtClean="0"/>
              <a:t>.</a:t>
            </a:r>
            <a:r>
              <a:rPr lang="ru-RU" sz="2000" dirty="0" smtClean="0"/>
              <a:t>А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err="1" smtClean="0"/>
              <a:t>Гречкосеева</a:t>
            </a:r>
            <a:r>
              <a:rPr lang="ru-RU" sz="2000" dirty="0" smtClean="0"/>
              <a:t> М</a:t>
            </a:r>
            <a:r>
              <a:rPr lang="en-US" sz="2000" dirty="0" smtClean="0"/>
              <a:t>.</a:t>
            </a:r>
            <a:r>
              <a:rPr lang="ru-RU" sz="2000" dirty="0" smtClean="0"/>
              <a:t>А.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Дедок В</a:t>
            </a:r>
            <a:r>
              <a:rPr lang="en-US" sz="2000" dirty="0" smtClean="0"/>
              <a:t>.</a:t>
            </a:r>
            <a:r>
              <a:rPr lang="ru-RU" sz="2000" dirty="0" smtClean="0"/>
              <a:t>А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err="1" smtClean="0"/>
              <a:t>Исангулова</a:t>
            </a:r>
            <a:r>
              <a:rPr lang="ru-RU" sz="2000" dirty="0" smtClean="0"/>
              <a:t> Д</a:t>
            </a:r>
            <a:r>
              <a:rPr lang="en-US" sz="2000" dirty="0" smtClean="0"/>
              <a:t>.</a:t>
            </a:r>
            <a:r>
              <a:rPr lang="ru-RU" sz="2000" dirty="0" smtClean="0"/>
              <a:t>В.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Мамонтов А.С.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Светов И.Е.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Селиванова С.В.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Токарева Н.Н.</a:t>
            </a:r>
          </a:p>
          <a:p>
            <a:pPr marL="457200" indent="-457200">
              <a:buNone/>
              <a:defRPr/>
            </a:pPr>
            <a:endParaRPr lang="ru-RU" sz="2000" dirty="0" smtClean="0"/>
          </a:p>
          <a:p>
            <a:pPr marL="0" indent="0">
              <a:buNone/>
              <a:defRPr/>
            </a:pPr>
            <a:endParaRPr lang="ru-RU" sz="2000" dirty="0" smtClean="0"/>
          </a:p>
          <a:p>
            <a:pPr marL="0" indent="0">
              <a:buNone/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Премии, стипендии и грамоты ученым в 2014 г.</a:t>
            </a:r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323528" y="1752600"/>
            <a:ext cx="8244210" cy="4267200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Александров В.А. - Почетная грамота Министерства образования, науки и инновационной политики Новосибирской области - За особые заслуги в развитии системы высшего образования. За многолетнюю плодотворную работу по подготовке высококвалифицированных специалистов и в связи с 55-летием со дня основания Новосибирского национального исследовательского государственного университета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Городилова А.А.  - Премия имени чл.-корр. АН СССР Алексея Андреевича Ляпунова - Квалификационная работа магистра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Характеризация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APN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-функций через подфункции»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Городилова А.А. - Премия сибирской школы-семинара по криптографии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Sibecrypt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-2014  - За лучший студенческий доклад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Городилова А.А. - Стипендия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Baker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Hughes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За отличную учёбу и научные результаты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Еремеев А.В. - Звание "Заслуженный ветеран Сибирского отделения РАН"  - за личные заслуги в научной, производственной и общественной работе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Заозерская Л.А. - Звание "Заслуженный ветеран Сибирского отделения РАН"  - за личные заслуги в научной, производственной и общественной работе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 txBox="1">
            <a:spLocks/>
          </p:cNvSpPr>
          <p:nvPr/>
        </p:nvSpPr>
        <p:spPr bwMode="auto">
          <a:xfrm>
            <a:off x="323528" y="1772816"/>
            <a:ext cx="856895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Подписаны соглашение с ФАНО о финансировании ИМ СО РАН и </a:t>
            </a:r>
            <a:r>
              <a:rPr lang="ru-RU" sz="2800" dirty="0" err="1" smtClean="0"/>
              <a:t>госзадание</a:t>
            </a:r>
            <a:r>
              <a:rPr lang="ru-RU" sz="2800" dirty="0" smtClean="0"/>
              <a:t> на 2015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Премии, стипендии и грамоты ученым в 2014 г.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1752600"/>
            <a:ext cx="8568952" cy="4267200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Кожанов А.И. - Медаль «За заслуги перед Новосибирским государственным университетом»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Коломеец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Н.А. - Премия сибирской школы-семинара по криптографии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Sibecrypt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-2014  - За лучший аспирантский доклад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Кусраев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А.Г. - Благодарность Президента Российской Федерации - Присуждена за достигнутые трудовые успехи, значительный вклад в социально-экономическое развитие Российской Федерации, заслуги в гуманитарной сфере, укреплении законности и правопорядка, активную законотворческую и общественную деятельность, многолетнюю добросовестную работу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Марчук М.И. - Стипендия им. академика А.И.Мальцева (вручена фондом поддержки ММФ НГУ) - 2013-2014 гг.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Насыбуллов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Т. Р. - Знак отличия «Будущее Новосибирской области» - Присужден за успехи в научной и творческой деятельности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Насыбуллов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Т. Р. - Медаль Российской Академии Наук для молодых ученых России и для студентов высших учебных заведений России за лучшие научные работы - Присуждена за работу «Классы скрученной сопряженности в группах Шевалле»</a:t>
            </a:r>
          </a:p>
          <a:p>
            <a:pPr>
              <a:spcBef>
                <a:spcPts val="0"/>
              </a:spcBef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52600"/>
            <a:ext cx="8244210" cy="4267200"/>
          </a:xfrm>
        </p:spPr>
        <p:txBody>
          <a:bodyPr/>
          <a:lstStyle/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Пальчунов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Д.Е. - Медаль «За заслуги», Новосибирский государственный университет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Подвигин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И.В. - Победитель конкурса грантов для поддержки молодых преподавателей ФФ НГУ за 2014-2015 учебный год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Решетняк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Ю.Г. - Почетная грамота Новосибирского национального исследовательского университета - За многолетний вклад в образовательный процесс  и  научно-организационную работу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Решетняк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Ю.Г. - Почетная грамота Сибирского отделения Российской академии наук - За многолетний  добросовестный труд, за большой вклад в науку, за подготовку высококвалифицированных специалистов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Сперанский С.О.  - Стипендия Фонда Александра фон Гумбольдта - Проведение научных исследований в Мюнхенском центре математической философии (при Мюнхенском университете Людвига–Максимилиана)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Сычев А.В. - награжден медаль «100 лет со дня рождения А.И.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Покрышкниа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q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Шушуев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Г.И. - Стипендия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Baker Hughes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За отличную учёбу и научные результаты</a:t>
            </a:r>
          </a:p>
          <a:p>
            <a:pPr>
              <a:spcAft>
                <a:spcPts val="600"/>
              </a:spcAf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altLang="ru-RU" dirty="0" smtClean="0"/>
              <a:t>Премии, стипендии и грамоты ученым в 2014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03475" y="304800"/>
            <a:ext cx="6489700" cy="1216025"/>
          </a:xfrm>
        </p:spPr>
        <p:txBody>
          <a:bodyPr/>
          <a:lstStyle/>
          <a:p>
            <a:pPr eaLnBrk="1" hangingPunct="1"/>
            <a:r>
              <a:rPr lang="ru-RU" altLang="ru-RU" smtClean="0"/>
              <a:t>Управление Институтом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340225"/>
          </a:xfrm>
        </p:spPr>
        <p:txBody>
          <a:bodyPr/>
          <a:lstStyle/>
          <a:p>
            <a:pPr marL="469900" lvl="1" indent="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ru-RU" altLang="ru-RU" sz="2000" dirty="0" smtClean="0"/>
              <a:t>Директора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1957-1983 гг. – академик С.Л.Соболев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1984-1986 гг. – (и.о.) член-корр. (ныне академик) С.К.Годунов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1987-2002 гг. – академик М.М.Лаврентьев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2002-2011 гг. – академик Ю.Л.Ершов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2011-2012 гг. – (и.о.) член-корр. РАН С.С.Гончаров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ru-RU" sz="1600" dirty="0" smtClean="0"/>
              <a:t>2012-</a:t>
            </a:r>
            <a:r>
              <a:rPr lang="ru-RU" altLang="ru-RU" sz="1600" dirty="0" err="1" smtClean="0"/>
              <a:t>н.вр</a:t>
            </a:r>
            <a:r>
              <a:rPr lang="ru-RU" altLang="ru-RU" sz="1600" dirty="0" smtClean="0"/>
              <a:t>.      - член-корр. РАН С.С.Гончаров</a:t>
            </a:r>
          </a:p>
          <a:p>
            <a:pPr marL="469900" lvl="1" indent="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ru-RU" altLang="ru-RU" sz="2000" dirty="0" smtClean="0"/>
              <a:t>Заместители директора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1600" dirty="0" err="1" smtClean="0"/>
              <a:t>д.ф.-м.н</a:t>
            </a:r>
            <a:r>
              <a:rPr lang="ru-RU" altLang="ru-RU" sz="1600" dirty="0" smtClean="0"/>
              <a:t>. Ю.С. Волков,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1600" dirty="0" err="1" smtClean="0"/>
              <a:t>д.ф.-м.н</a:t>
            </a:r>
            <a:r>
              <a:rPr lang="ru-RU" altLang="ru-RU" sz="1600" dirty="0" smtClean="0"/>
              <a:t>. Е.П.Вдовин,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1600" dirty="0" err="1" smtClean="0"/>
              <a:t>д.ф.-м.н</a:t>
            </a:r>
            <a:r>
              <a:rPr lang="ru-RU" altLang="ru-RU" sz="1600" dirty="0" smtClean="0"/>
              <a:t>. М.В.Фокин,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1600" dirty="0" err="1" smtClean="0"/>
              <a:t>д.ф.-м.н</a:t>
            </a:r>
            <a:r>
              <a:rPr lang="ru-RU" altLang="ru-RU" sz="1600" dirty="0" smtClean="0"/>
              <a:t>. </a:t>
            </a:r>
            <a:r>
              <a:rPr lang="ru-RU" altLang="ru-RU" sz="1600" dirty="0" err="1" smtClean="0"/>
              <a:t>В.А.Топчий</a:t>
            </a:r>
            <a:r>
              <a:rPr lang="ru-RU" altLang="ru-RU" sz="1600" dirty="0" smtClean="0"/>
              <a:t> (директор ОФ ИМ)</a:t>
            </a:r>
          </a:p>
          <a:p>
            <a:pPr marL="469900" lvl="1" indent="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altLang="ru-RU" sz="2000" dirty="0" smtClean="0"/>
              <a:t>Учёный секретарь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1600" dirty="0" err="1" smtClean="0"/>
              <a:t>к.ф.-м.н</a:t>
            </a:r>
            <a:r>
              <a:rPr lang="ru-RU" altLang="ru-RU" sz="1600" dirty="0" smtClean="0"/>
              <a:t>. А.Ф.Воронин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altLang="ru-RU" sz="1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altLang="ru-RU" sz="1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ru-RU" altLang="ru-RU" sz="1600" dirty="0" smtClean="0"/>
          </a:p>
        </p:txBody>
      </p:sp>
      <p:pic>
        <p:nvPicPr>
          <p:cNvPr id="4096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Совет научной молодежи.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11188" y="1700213"/>
            <a:ext cx="7848600" cy="4752975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ru-RU" sz="1800" dirty="0" smtClean="0"/>
              <a:t>1. Избран Председатель СМУ ИМ СО РАН – </a:t>
            </a:r>
            <a:r>
              <a:rPr lang="ru-RU" sz="1800" dirty="0" err="1" smtClean="0"/>
              <a:t>к.ф.м.н</a:t>
            </a:r>
            <a:r>
              <a:rPr lang="ru-RU" sz="1800" dirty="0" smtClean="0"/>
              <a:t>. Н.В. Абросимов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800" dirty="0" smtClean="0"/>
              <a:t>2. </a:t>
            </a:r>
            <a:r>
              <a:rPr lang="ru-RU" sz="1800" b="1" dirty="0" smtClean="0"/>
              <a:t>Субсидии на жилье получили 14 молодых научных сотрудников</a:t>
            </a:r>
            <a:r>
              <a:rPr lang="en-US" sz="1800" b="1" dirty="0" smtClean="0"/>
              <a:t>:</a:t>
            </a:r>
            <a:r>
              <a:rPr lang="ru-RU" sz="1800" b="1" dirty="0" smtClean="0"/>
              <a:t> 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800" dirty="0" smtClean="0"/>
              <a:t>Колесников Павел Сергеевич, </a:t>
            </a:r>
            <a:r>
              <a:rPr lang="ru-RU" sz="1800" dirty="0" err="1" smtClean="0"/>
              <a:t>Пяткин</a:t>
            </a:r>
            <a:r>
              <a:rPr lang="ru-RU" sz="1800" dirty="0" smtClean="0"/>
              <a:t> Артём Валерьевич, </a:t>
            </a:r>
            <a:r>
              <a:rPr lang="ru-RU" sz="1800" dirty="0" err="1" smtClean="0"/>
              <a:t>Гречкосеева</a:t>
            </a:r>
            <a:r>
              <a:rPr lang="ru-RU" sz="1800" dirty="0" smtClean="0"/>
              <a:t> Мария Александровна, </a:t>
            </a:r>
            <a:r>
              <a:rPr lang="ru-RU" sz="1800" dirty="0" err="1" smtClean="0"/>
              <a:t>Заварницин</a:t>
            </a:r>
            <a:r>
              <a:rPr lang="ru-RU" sz="1800" dirty="0" smtClean="0"/>
              <a:t> Андрей Витальевич, Кротов Денис Станиславович, </a:t>
            </a:r>
            <a:r>
              <a:rPr lang="ru-RU" sz="1800" dirty="0" err="1" smtClean="0"/>
              <a:t>Базайкин</a:t>
            </a:r>
            <a:r>
              <a:rPr lang="ru-RU" sz="1800" dirty="0" smtClean="0"/>
              <a:t> Ярослав Владимирович, </a:t>
            </a:r>
            <a:r>
              <a:rPr lang="ru-RU" sz="1800" dirty="0" err="1" smtClean="0"/>
              <a:t>Исангулова</a:t>
            </a:r>
            <a:r>
              <a:rPr lang="ru-RU" sz="1800" dirty="0" smtClean="0"/>
              <a:t> Дарья Васильевна, Карманова Мария Борисовна, Токарева Наталья Николаевна, Абросимов Николай Владимирович, </a:t>
            </a:r>
            <a:r>
              <a:rPr lang="ru-RU" sz="1800" dirty="0" err="1" smtClean="0"/>
              <a:t>Пузынина</a:t>
            </a:r>
            <a:r>
              <a:rPr lang="ru-RU" sz="1800" dirty="0" smtClean="0"/>
              <a:t> Светлана Александровна,  Алексеева Екатерина Вячеславовна, Киселёв Алексей Владимирович, Бондарь Лина Николаевна.</a:t>
            </a:r>
          </a:p>
          <a:p>
            <a:pPr>
              <a:defRPr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79512" y="260350"/>
            <a:ext cx="8784976" cy="1223963"/>
          </a:xfrm>
        </p:spPr>
        <p:txBody>
          <a:bodyPr/>
          <a:lstStyle/>
          <a:p>
            <a:r>
              <a:rPr lang="ru-RU" altLang="ru-RU" sz="2400" b="1" i="1" dirty="0" smtClean="0"/>
              <a:t/>
            </a:r>
            <a:br>
              <a:rPr lang="ru-RU" altLang="ru-RU" sz="2400" b="1" i="1" dirty="0" smtClean="0"/>
            </a:br>
            <a:r>
              <a:rPr lang="ru-RU" altLang="ru-RU" sz="2400" b="1" i="1" dirty="0" smtClean="0"/>
              <a:t/>
            </a:r>
            <a:br>
              <a:rPr lang="ru-RU" altLang="ru-RU" sz="2400" b="1" i="1" dirty="0" smtClean="0"/>
            </a:br>
            <a:r>
              <a:rPr lang="ru-RU" altLang="ru-RU" sz="2400" b="1" i="1" dirty="0" smtClean="0"/>
              <a:t/>
            </a:r>
            <a:br>
              <a:rPr lang="ru-RU" altLang="ru-RU" sz="2400" b="1" i="1" dirty="0" smtClean="0"/>
            </a:br>
            <a:r>
              <a:rPr lang="ru-RU" altLang="ru-RU" sz="2400" b="1" i="1" dirty="0" smtClean="0"/>
              <a:t/>
            </a:r>
            <a:br>
              <a:rPr lang="ru-RU" altLang="ru-RU" sz="2400" b="1" i="1" dirty="0" smtClean="0"/>
            </a:br>
            <a:r>
              <a:rPr lang="ru-RU" altLang="ru-RU" sz="2400" b="1" i="1" dirty="0" smtClean="0"/>
              <a:t>Молодые учёные, получившие субсидии от РЖС</a:t>
            </a:r>
            <a:br>
              <a:rPr lang="ru-RU" altLang="ru-RU" sz="2400" b="1" i="1" dirty="0" smtClean="0"/>
            </a:br>
            <a:endParaRPr lang="ru-RU" altLang="ru-RU" sz="2400" b="1" i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err="1" smtClean="0"/>
              <a:t>Бутурлакин</a:t>
            </a:r>
            <a:r>
              <a:rPr lang="ru-RU" sz="2000" dirty="0" smtClean="0"/>
              <a:t> Александр Александрович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err="1" smtClean="0"/>
              <a:t>Горкунов</a:t>
            </a:r>
            <a:r>
              <a:rPr lang="ru-RU" sz="2000" dirty="0" smtClean="0"/>
              <a:t> Евгений Владимирович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Мамонтов Андрей Сергеевич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Миронов Андрей Евгеньевич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Рыков Иван Александрович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err="1" smtClean="0"/>
              <a:t>Салимов</a:t>
            </a:r>
            <a:r>
              <a:rPr lang="ru-RU" sz="2000" dirty="0" smtClean="0"/>
              <a:t> Павел Вадимович</a:t>
            </a:r>
            <a:endParaRPr lang="en-US" sz="2000" dirty="0" smtClean="0"/>
          </a:p>
          <a:p>
            <a:pPr marL="342900" indent="-342900"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000" smtClean="0"/>
              <a:t>Отделение математических наук</a:t>
            </a:r>
            <a:r>
              <a:rPr lang="ru-RU" altLang="ru-RU" sz="2000" b="1" smtClean="0"/>
              <a:t/>
            </a:r>
            <a:br>
              <a:rPr lang="ru-RU" altLang="ru-RU" sz="2000" b="1" smtClean="0"/>
            </a:br>
            <a:r>
              <a:rPr lang="ru-RU" altLang="ru-RU" sz="2000" b="1" smtClean="0"/>
              <a:t>Институт математики им. С. Л. Соболева СО РАН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>Новосибирский научный центр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2200" smtClean="0"/>
              <a:t>630090 Новосибирск, пр. Академика Коптюга, 4</a:t>
            </a:r>
            <a:endParaRPr lang="ru-RU" altLang="ru-RU" sz="2200" i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200" i="1" smtClean="0"/>
              <a:t>телефон</a:t>
            </a:r>
            <a:r>
              <a:rPr lang="ru-RU" altLang="ru-RU" sz="2200" smtClean="0"/>
              <a:t>: (8-383) 333-28-92</a:t>
            </a:r>
            <a:br>
              <a:rPr lang="ru-RU" altLang="ru-RU" sz="2200" smtClean="0"/>
            </a:br>
            <a:r>
              <a:rPr lang="ru-RU" altLang="ru-RU" sz="2200" i="1" smtClean="0"/>
              <a:t>факс</a:t>
            </a:r>
            <a:r>
              <a:rPr lang="ru-RU" altLang="ru-RU" sz="2200" smtClean="0"/>
              <a:t>: (8-383) 333-25-98</a:t>
            </a:r>
            <a:br>
              <a:rPr lang="ru-RU" altLang="ru-RU" sz="2200" smtClean="0"/>
            </a:br>
            <a:r>
              <a:rPr lang="ru-RU" altLang="ru-RU" sz="2200" i="1" smtClean="0"/>
              <a:t>адрес электронной почты</a:t>
            </a:r>
            <a:r>
              <a:rPr lang="ru-RU" altLang="ru-RU" sz="2200" smtClean="0"/>
              <a:t>: </a:t>
            </a:r>
            <a:r>
              <a:rPr lang="ru-RU" altLang="ru-RU" sz="2200" smtClean="0">
                <a:hlinkClick r:id="rId2"/>
              </a:rPr>
              <a:t>im@math.nsc.ru</a:t>
            </a:r>
            <a:r>
              <a:rPr lang="ru-RU" altLang="ru-RU" sz="2200" smtClean="0"/>
              <a:t/>
            </a:r>
            <a:br>
              <a:rPr lang="ru-RU" altLang="ru-RU" sz="2200" smtClean="0"/>
            </a:br>
            <a:r>
              <a:rPr lang="ru-RU" altLang="ru-RU" sz="2200" i="1" smtClean="0"/>
              <a:t>www-страница</a:t>
            </a:r>
            <a:r>
              <a:rPr lang="ru-RU" altLang="ru-RU" sz="2200" smtClean="0"/>
              <a:t>: </a:t>
            </a:r>
            <a:r>
              <a:rPr lang="ru-RU" altLang="ru-RU" sz="2200" smtClean="0">
                <a:hlinkClick r:id="rId3"/>
              </a:rPr>
              <a:t>http://math.nsc.ru</a:t>
            </a:r>
            <a:r>
              <a:rPr lang="ru-RU" altLang="ru-RU" sz="2200" smtClean="0"/>
              <a:t> </a:t>
            </a:r>
          </a:p>
        </p:txBody>
      </p:sp>
      <p:pic>
        <p:nvPicPr>
          <p:cNvPr id="44036" name="Picture 9" descr="imwin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62088" y="3962400"/>
            <a:ext cx="6208712" cy="2057400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74900" y="304800"/>
            <a:ext cx="5581650" cy="1216025"/>
          </a:xfrm>
        </p:spPr>
        <p:txBody>
          <a:bodyPr/>
          <a:lstStyle/>
          <a:p>
            <a:pPr eaLnBrk="1" hangingPunct="1"/>
            <a:r>
              <a:rPr lang="ru-RU" altLang="ru-RU" smtClean="0"/>
              <a:t>Структура Института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ts val="18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altLang="ru-RU" sz="1900" dirty="0" smtClean="0"/>
              <a:t>	</a:t>
            </a:r>
            <a:endParaRPr lang="ru-RU" altLang="ru-RU" sz="1600" dirty="0" smtClean="0"/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Дирекция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Подразделения административного персонала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Научные подразделения (</a:t>
            </a:r>
            <a:r>
              <a:rPr lang="en-US" sz="2000" dirty="0" smtClean="0"/>
              <a:t>33</a:t>
            </a:r>
            <a:r>
              <a:rPr lang="ru-RU" sz="2000" dirty="0" smtClean="0"/>
              <a:t> лаборатории и 2 ВТК)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Научно-вспомогательные подразделения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000" dirty="0" smtClean="0"/>
              <a:t>Советы по защитам (специальности: 01.01.01,  01.01.02,  01.01.04, 01.01.05,  01.01.06,  01.01.07,  01.01.09,  05.13.18)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000" dirty="0" smtClean="0"/>
              <a:t>Филиал в г. Омске</a:t>
            </a:r>
          </a:p>
        </p:txBody>
      </p:sp>
      <p:pic>
        <p:nvPicPr>
          <p:cNvPr id="717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74900" y="304800"/>
            <a:ext cx="6084888" cy="1216025"/>
          </a:xfrm>
        </p:spPr>
        <p:txBody>
          <a:bodyPr/>
          <a:lstStyle/>
          <a:p>
            <a:pPr eaLnBrk="1" hangingPunct="1"/>
            <a:r>
              <a:rPr lang="ru-RU" altLang="ru-RU" smtClean="0"/>
              <a:t>Научные исследования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1773238"/>
            <a:ext cx="8001000" cy="4483100"/>
          </a:xfrm>
        </p:spPr>
        <p:txBody>
          <a:bodyPr/>
          <a:lstStyle/>
          <a:p>
            <a:pPr algn="just" eaLnBrk="1" hangingPunct="1">
              <a:spcBef>
                <a:spcPts val="18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endParaRPr lang="en-US" sz="1900" dirty="0" smtClean="0"/>
          </a:p>
          <a:p>
            <a:pPr indent="-23813" algn="just" eaLnBrk="1" hangingPunct="1">
              <a:spcBef>
                <a:spcPts val="18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ru-RU" sz="1600" dirty="0" smtClean="0"/>
              <a:t>Институт проводит исследования в соответствии с утверждёнными основными заданиями к плану научно-исследовательских работ, планом работ по реализации результатов научных исследований и планом научно-исследовательских работ по </a:t>
            </a:r>
            <a:r>
              <a:rPr lang="ru-RU" sz="1600" dirty="0" err="1" smtClean="0"/>
              <a:t>спецтематике</a:t>
            </a:r>
            <a:r>
              <a:rPr lang="ru-RU" sz="1600" dirty="0" smtClean="0"/>
              <a:t>, причём эти исследования в полной мере отвечают приоритетным направлениям развития науки и </a:t>
            </a:r>
            <a:r>
              <a:rPr lang="ru-RU" sz="1600" dirty="0" err="1" smtClean="0"/>
              <a:t>техники.Институт</a:t>
            </a:r>
            <a:r>
              <a:rPr lang="ru-RU" sz="1600" dirty="0" smtClean="0"/>
              <a:t> является одним из лидеров в области математики как в России, так и в мире. Полученные в ИМ СО РАН результаты ежегодно отражались в отчётных докладах Президента РАН, отчётах Президиумов РАН и СО РАН</a:t>
            </a:r>
            <a:r>
              <a:rPr lang="en-US" sz="1600" dirty="0" smtClean="0"/>
              <a:t>.</a:t>
            </a:r>
            <a:r>
              <a:rPr lang="ru-RU" sz="1600" dirty="0" smtClean="0"/>
              <a:t> </a:t>
            </a:r>
          </a:p>
          <a:p>
            <a:pPr indent="-23813" algn="just" eaLnBrk="1" hangingPunct="1">
              <a:spcBef>
                <a:spcPts val="18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ru-RU" sz="1600" b="1" dirty="0" smtClean="0"/>
              <a:t>В 2012 ИМ СО РАН получил первую категорию</a:t>
            </a:r>
            <a:r>
              <a:rPr lang="en-US" sz="1600" b="1" dirty="0" smtClean="0"/>
              <a:t> </a:t>
            </a:r>
            <a:r>
              <a:rPr lang="ru-RU" sz="1600" b="1" dirty="0" smtClean="0"/>
              <a:t>(Постановление Президиума РАН </a:t>
            </a:r>
            <a:r>
              <a:rPr lang="en-US" sz="1600" b="1" dirty="0" smtClean="0"/>
              <a:t>N </a:t>
            </a:r>
            <a:r>
              <a:rPr lang="ru-RU" sz="1600" b="1" dirty="0" smtClean="0"/>
              <a:t>271</a:t>
            </a:r>
            <a:r>
              <a:rPr lang="en-US" sz="1600" b="1" dirty="0" smtClean="0"/>
              <a:t>   </a:t>
            </a:r>
            <a:r>
              <a:rPr lang="ru-RU" sz="1600" b="1" dirty="0" smtClean="0"/>
              <a:t>от</a:t>
            </a:r>
            <a:r>
              <a:rPr lang="en-US" sz="1600" b="1" dirty="0" smtClean="0"/>
              <a:t> </a:t>
            </a:r>
            <a:r>
              <a:rPr lang="ru-RU" sz="1600" b="1" dirty="0" smtClean="0"/>
              <a:t> 25.12.2012 г.</a:t>
            </a:r>
            <a:r>
              <a:rPr lang="en-US" sz="1600" b="1" dirty="0" smtClean="0"/>
              <a:t>)</a:t>
            </a:r>
            <a:endParaRPr lang="ru-RU" sz="1600" b="1" dirty="0" smtClean="0"/>
          </a:p>
        </p:txBody>
      </p:sp>
      <p:pic>
        <p:nvPicPr>
          <p:cNvPr id="819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304800"/>
            <a:ext cx="6235700" cy="1216025"/>
          </a:xfrm>
        </p:spPr>
        <p:txBody>
          <a:bodyPr/>
          <a:lstStyle/>
          <a:p>
            <a:pPr eaLnBrk="1" hangingPunct="1"/>
            <a:r>
              <a:rPr lang="ru-RU" altLang="ru-RU" smtClean="0"/>
              <a:t>Состав Института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7677150" cy="4267200"/>
          </a:xfrm>
        </p:spPr>
        <p:txBody>
          <a:bodyPr/>
          <a:lstStyle/>
          <a:p>
            <a:pPr algn="just" eaLnBrk="1" hangingPunct="1">
              <a:spcBef>
                <a:spcPts val="1800"/>
              </a:spcBef>
              <a:buFont typeface="Wingdings" pitchFamily="2" charset="2"/>
              <a:buNone/>
              <a:defRPr/>
            </a:pPr>
            <a:r>
              <a:rPr lang="ru-RU" dirty="0" smtClean="0"/>
              <a:t>	</a:t>
            </a:r>
          </a:p>
          <a:p>
            <a:pPr indent="-23813" algn="just" eaLnBrk="1" hangingPunct="1">
              <a:spcBef>
                <a:spcPts val="1800"/>
              </a:spcBef>
              <a:buNone/>
              <a:defRPr/>
            </a:pPr>
            <a:r>
              <a:rPr lang="ru-RU" sz="2400" dirty="0" smtClean="0"/>
              <a:t>На 1 января 20</a:t>
            </a:r>
            <a:r>
              <a:rPr lang="en-US" sz="2400" dirty="0" smtClean="0"/>
              <a:t>1</a:t>
            </a:r>
            <a:r>
              <a:rPr lang="ru-RU" sz="2400" dirty="0" smtClean="0"/>
              <a:t>5 г. в Институте математики им. С.Л. Соболева работали 404 человека, а среди 322 </a:t>
            </a:r>
            <a:r>
              <a:rPr lang="en-US" sz="2400" dirty="0" smtClean="0"/>
              <a:t>(</a:t>
            </a:r>
            <a:r>
              <a:rPr lang="ru-RU" sz="2400" dirty="0" smtClean="0"/>
              <a:t>ОФ - </a:t>
            </a:r>
            <a:r>
              <a:rPr lang="en-US" sz="2400" dirty="0" smtClean="0"/>
              <a:t>4</a:t>
            </a:r>
            <a:r>
              <a:rPr lang="ru-RU" sz="2400" dirty="0" smtClean="0"/>
              <a:t>9</a:t>
            </a:r>
            <a:r>
              <a:rPr lang="en-US" sz="2400" dirty="0" smtClean="0"/>
              <a:t>)</a:t>
            </a:r>
            <a:r>
              <a:rPr lang="ru-RU" sz="2400" dirty="0" smtClean="0"/>
              <a:t> научных работников – 5 академиков, 4 члена-корреспондента РАН, 124 (ОФ - 14) доктора и 137 (ОФ - 23) кандидатов наук. </a:t>
            </a:r>
          </a:p>
        </p:txBody>
      </p:sp>
      <p:pic>
        <p:nvPicPr>
          <p:cNvPr id="922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0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 smtClean="0"/>
              <a:t>Ди</a:t>
            </a:r>
            <a:r>
              <a:rPr lang="en-US" altLang="ru-RU" dirty="0" smtClean="0"/>
              <a:t>   </a:t>
            </a:r>
            <a:r>
              <a:rPr lang="ru-RU" altLang="ru-RU" dirty="0" smtClean="0"/>
              <a:t>Динамика численности                   с             сотрудников</a:t>
            </a:r>
          </a:p>
        </p:txBody>
      </p:sp>
      <p:pic>
        <p:nvPicPr>
          <p:cNvPr id="1029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55576" y="1700808"/>
          <a:ext cx="7560838" cy="4536504"/>
        </p:xfrm>
        <a:graphic>
          <a:graphicData uri="http://schemas.openxmlformats.org/drawingml/2006/table">
            <a:tbl>
              <a:tblPr/>
              <a:tblGrid>
                <a:gridCol w="1845214"/>
                <a:gridCol w="952856"/>
                <a:gridCol w="952856"/>
                <a:gridCol w="952856"/>
                <a:gridCol w="952856"/>
                <a:gridCol w="952856"/>
                <a:gridCol w="951344"/>
              </a:tblGrid>
              <a:tr h="408009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2009 г.</a:t>
                      </a:r>
                      <a:endParaRPr lang="ru-RU" sz="9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 г.</a:t>
                      </a:r>
                      <a:endParaRPr lang="ru-RU" sz="9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 г.</a:t>
                      </a:r>
                      <a:endParaRPr lang="ru-RU" sz="9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en-US" sz="1100" b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1100" b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9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r>
                        <a:rPr lang="ru-RU" sz="1100" b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9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 г.</a:t>
                      </a:r>
                      <a:endParaRPr lang="ru-RU" sz="9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9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373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353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353</a:t>
                      </a:r>
                      <a:br>
                        <a:rPr lang="ru-RU" sz="11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(ОФ 52)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alibri"/>
                          <a:ea typeface="Times New Roman"/>
                          <a:cs typeface="Times New Roman"/>
                        </a:rPr>
                        <a:t>419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alibri"/>
                          <a:ea typeface="Times New Roman"/>
                          <a:cs typeface="Times New Roman"/>
                        </a:rPr>
                        <a:t>404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научных работников</a:t>
                      </a:r>
                      <a:endParaRPr lang="ru-RU" sz="9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265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282</a:t>
                      </a:r>
                      <a:br>
                        <a:rPr lang="ru-RU" sz="1100" b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(ОФ 40)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100" kern="1200"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100" kern="12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100" kern="12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академиков  РАН</a:t>
                      </a:r>
                      <a:endParaRPr lang="ru-RU" sz="9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alibri"/>
                          <a:ea typeface="Times New Roman"/>
                          <a:cs typeface="Times New Roman"/>
                        </a:rPr>
                        <a:t>5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alibri"/>
                          <a:ea typeface="Times New Roman"/>
                          <a:cs typeface="Times New Roman"/>
                        </a:rPr>
                        <a:t>5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чл.-корр. РАН</a:t>
                      </a:r>
                      <a:endParaRPr lang="ru-RU" sz="9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alibri"/>
                          <a:ea typeface="Times New Roman"/>
                          <a:cs typeface="Times New Roman"/>
                        </a:rPr>
                        <a:t>4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alibri"/>
                          <a:ea typeface="Times New Roman"/>
                          <a:cs typeface="Times New Roman"/>
                        </a:rPr>
                        <a:t>4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докторов наук</a:t>
                      </a:r>
                      <a:endParaRPr lang="ru-RU" sz="9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113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</a:t>
                      </a:r>
                      <a:br>
                        <a:rPr lang="ru-RU" sz="11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(ОФ 13)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alibri"/>
                          <a:ea typeface="Times New Roman"/>
                          <a:cs typeface="Times New Roman"/>
                        </a:rPr>
                        <a:t>128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alibri"/>
                          <a:ea typeface="Times New Roman"/>
                          <a:cs typeface="Times New Roman"/>
                        </a:rPr>
                        <a:t>124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кандидатов наук</a:t>
                      </a:r>
                      <a:endParaRPr lang="ru-RU" sz="9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142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143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139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</a:t>
                      </a:r>
                      <a:br>
                        <a:rPr lang="ru-RU" sz="11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(ОФ 26)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alibri"/>
                          <a:ea typeface="Times New Roman"/>
                          <a:cs typeface="Times New Roman"/>
                        </a:rPr>
                        <a:t>161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alibri"/>
                          <a:ea typeface="Times New Roman"/>
                          <a:cs typeface="Times New Roman"/>
                        </a:rPr>
                        <a:t>148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молодых сотрудников</a:t>
                      </a:r>
                      <a:endParaRPr lang="ru-RU" sz="9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br>
                        <a:rPr lang="ru-RU" sz="11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(ОФ 9)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100" kern="1200">
                          <a:latin typeface="Calibri"/>
                          <a:ea typeface="Times New Roman"/>
                          <a:cs typeface="Times New Roman"/>
                        </a:rPr>
                        <a:t>1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alibri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4F81B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аспирантов</a:t>
                      </a:r>
                      <a:endParaRPr lang="ru-RU" sz="900" b="1" dirty="0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9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38+6</a:t>
                      </a:r>
                      <a:br>
                        <a:rPr lang="ru-RU" sz="11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(ОФ 12)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latin typeface="Calibri"/>
                          <a:ea typeface="Times New Roman"/>
                          <a:cs typeface="Times New Roman"/>
                        </a:rPr>
                        <a:t>30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latin typeface="Calibri"/>
                          <a:ea typeface="Times New Roman"/>
                          <a:cs typeface="Times New Roman"/>
                        </a:rPr>
                        <a:t>43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"/>
              </a:rPr>
              <a:t>[</a:t>
            </a:r>
            <a:r>
              <a:rPr kumimoji="0" lang="ru-RU" sz="8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"/>
              </a:rPr>
              <a:t>1]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35 лет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09"/>
          <p:cNvSpPr>
            <a:spLocks noGrp="1" noChangeArrowheads="1"/>
          </p:cNvSpPr>
          <p:nvPr>
            <p:ph type="title"/>
          </p:nvPr>
        </p:nvSpPr>
        <p:spPr>
          <a:xfrm>
            <a:off x="2339975" y="304800"/>
            <a:ext cx="6235700" cy="121602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Кадровый состав</a:t>
            </a:r>
            <a:br>
              <a:rPr lang="ru-RU" altLang="ru-RU" dirty="0" smtClean="0"/>
            </a:br>
            <a:r>
              <a:rPr lang="ru-RU" altLang="ru-RU" sz="2400" dirty="0" smtClean="0"/>
              <a:t>(возраст на </a:t>
            </a:r>
            <a:r>
              <a:rPr lang="en-US" altLang="ru-RU" sz="2400" dirty="0" smtClean="0"/>
              <a:t>01</a:t>
            </a:r>
            <a:r>
              <a:rPr lang="ru-RU" altLang="ru-RU" sz="2400" dirty="0" smtClean="0"/>
              <a:t>.</a:t>
            </a:r>
            <a:r>
              <a:rPr lang="en-US" altLang="ru-RU" sz="2400" dirty="0" smtClean="0"/>
              <a:t>01</a:t>
            </a:r>
            <a:r>
              <a:rPr lang="ru-RU" altLang="ru-RU" sz="2400" dirty="0" smtClean="0"/>
              <a:t>.2015)</a:t>
            </a:r>
          </a:p>
        </p:txBody>
      </p:sp>
      <p:graphicFrame>
        <p:nvGraphicFramePr>
          <p:cNvPr id="356610" name="Group 25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148940"/>
              </p:ext>
            </p:extLst>
          </p:nvPr>
        </p:nvGraphicFramePr>
        <p:xfrm>
          <a:off x="251522" y="1773238"/>
          <a:ext cx="8496943" cy="4579787"/>
        </p:xfrm>
        <a:graphic>
          <a:graphicData uri="http://schemas.openxmlformats.org/drawingml/2006/table">
            <a:tbl>
              <a:tblPr/>
              <a:tblGrid>
                <a:gridCol w="1956374"/>
                <a:gridCol w="875941"/>
                <a:gridCol w="973608"/>
                <a:gridCol w="973608"/>
                <a:gridCol w="973608"/>
                <a:gridCol w="973608"/>
                <a:gridCol w="973608"/>
                <a:gridCol w="796588"/>
              </a:tblGrid>
              <a:tr h="579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Должность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численность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до 35 лет (</a:t>
                      </a:r>
                      <a:r>
                        <a:rPr lang="ru-RU" sz="1100" dirty="0" err="1">
                          <a:latin typeface="+mn-lt"/>
                          <a:ea typeface="Times New Roman"/>
                          <a:cs typeface="Times New Roman"/>
                        </a:rPr>
                        <a:t>включ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от 36 до 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от 40 до 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от 50 до 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от 60 до 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старше 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Руководитель структурного подразделения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Советник РАН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Times New Roman"/>
                          <a:cs typeface="Times New Roman"/>
                        </a:rPr>
                        <a:t>Главный научный сотрудник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Times New Roman"/>
                          <a:cs typeface="Times New Roman"/>
                        </a:rPr>
                        <a:t>Ведущий научный сотрудник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Times New Roman"/>
                          <a:cs typeface="Times New Roman"/>
                        </a:rPr>
                        <a:t>Старший научный сотрудник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Научный сотрудник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Младший научный сотрудник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Times New Roman"/>
                          <a:cs typeface="Times New Roman"/>
                        </a:rPr>
                        <a:t>Прочие научные работники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7203</TotalTime>
  <Words>3335</Words>
  <Application>Microsoft Office PowerPoint</Application>
  <PresentationFormat>Экран (4:3)</PresentationFormat>
  <Paragraphs>1267</Paragraphs>
  <Slides>45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Профиль</vt:lpstr>
      <vt:lpstr>Учреждение Российской академии наук Институт математики им. С.Л. Соболева Сибирского отделения РАН</vt:lpstr>
      <vt:lpstr>Основные научные направления</vt:lpstr>
      <vt:lpstr>Год прошел в трудных условиях нападок на РАН с целью   реформирования науки в России.</vt:lpstr>
      <vt:lpstr>Подписаны соглашение с ФАНО о финансировании ИМ СО РАН и госзадание на 2015 год.</vt:lpstr>
      <vt:lpstr>Структура Института</vt:lpstr>
      <vt:lpstr>Научные исследования</vt:lpstr>
      <vt:lpstr>Состав Института</vt:lpstr>
      <vt:lpstr>Ди   Динамика численности                   с             сотрудников</vt:lpstr>
      <vt:lpstr>Кадровый состав (возраст на 01.01.2015)</vt:lpstr>
      <vt:lpstr>Программы и гранты</vt:lpstr>
      <vt:lpstr>Публикации сотрудников</vt:lpstr>
      <vt:lpstr>     Публикации в 2014 г.</vt:lpstr>
      <vt:lpstr>       Публикации в 2014 г.</vt:lpstr>
      <vt:lpstr>        Публикации в 2014 г.</vt:lpstr>
      <vt:lpstr>Презентация PowerPoint</vt:lpstr>
      <vt:lpstr>   Цитируемость работ сотрудников ИМ СО РАН</vt:lpstr>
      <vt:lpstr>Среднемесячная заработная плата (тыс. руб.)</vt:lpstr>
      <vt:lpstr>Финансирование (тыс. руб.)</vt:lpstr>
      <vt:lpstr>Презентация PowerPoint</vt:lpstr>
      <vt:lpstr>Презентация PowerPoint</vt:lpstr>
      <vt:lpstr>Презентация PowerPoint</vt:lpstr>
      <vt:lpstr>Подготовка кадров</vt:lpstr>
      <vt:lpstr>Подготовка кадров</vt:lpstr>
      <vt:lpstr>Издательская деятельность </vt:lpstr>
      <vt:lpstr>Издательская деятельность</vt:lpstr>
      <vt:lpstr>Издательская деятельность</vt:lpstr>
      <vt:lpstr>Издательская деятельность</vt:lpstr>
      <vt:lpstr>Издательская деятельность</vt:lpstr>
      <vt:lpstr>Семинары</vt:lpstr>
      <vt:lpstr>Конференции</vt:lpstr>
      <vt:lpstr>Презентация PowerPoint</vt:lpstr>
      <vt:lpstr>Премии и медали: </vt:lpstr>
      <vt:lpstr>Премии и медали молодым учёным: </vt:lpstr>
      <vt:lpstr>Мегагрант в ИМ СО РАН</vt:lpstr>
      <vt:lpstr>   Гранты Президента РФ</vt:lpstr>
      <vt:lpstr>      Гранты РФФИ для ведущих коллективов молодых учёных  </vt:lpstr>
      <vt:lpstr>      Гранты РНФ в 2014 году  </vt:lpstr>
      <vt:lpstr>  Мой первый грант РФФИ</vt:lpstr>
      <vt:lpstr>Премии, стипендии и грамоты ученым в 2014 г.</vt:lpstr>
      <vt:lpstr>Премии, стипендии и грамоты ученым в 2014 г.</vt:lpstr>
      <vt:lpstr>Премии, стипендии и грамоты ученым в 2014 г.</vt:lpstr>
      <vt:lpstr>Управление Институтом</vt:lpstr>
      <vt:lpstr>Совет научной молодежи.</vt:lpstr>
      <vt:lpstr>    Молодые учёные, получившие субсидии от РЖС </vt:lpstr>
      <vt:lpstr>Отделение математических наук Институт математики им. С. Л. Соболева СО РАН Новосибирский научный центр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Институт математики им. С.Л.Соболева СО РАН</dc:title>
  <dc:creator>Ryaskin</dc:creator>
  <cp:lastModifiedBy>Анатолий</cp:lastModifiedBy>
  <cp:revision>414</cp:revision>
  <cp:lastPrinted>2013-02-11T12:54:11Z</cp:lastPrinted>
  <dcterms:created xsi:type="dcterms:W3CDTF">2005-06-06T06:00:02Z</dcterms:created>
  <dcterms:modified xsi:type="dcterms:W3CDTF">2015-02-20T06:20:05Z</dcterms:modified>
</cp:coreProperties>
</file>