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69"/>
  </p:notesMasterIdLst>
  <p:sldIdLst>
    <p:sldId id="256" r:id="rId3"/>
    <p:sldId id="316" r:id="rId4"/>
    <p:sldId id="257" r:id="rId5"/>
    <p:sldId id="258" r:id="rId6"/>
    <p:sldId id="260" r:id="rId7"/>
    <p:sldId id="261" r:id="rId8"/>
    <p:sldId id="262" r:id="rId9"/>
    <p:sldId id="263" r:id="rId10"/>
    <p:sldId id="264" r:id="rId11"/>
    <p:sldId id="265" r:id="rId12"/>
    <p:sldId id="328" r:id="rId13"/>
    <p:sldId id="329" r:id="rId14"/>
    <p:sldId id="330" r:id="rId15"/>
    <p:sldId id="266" r:id="rId16"/>
    <p:sldId id="267" r:id="rId17"/>
    <p:sldId id="268" r:id="rId18"/>
    <p:sldId id="269" r:id="rId19"/>
    <p:sldId id="270" r:id="rId20"/>
    <p:sldId id="332" r:id="rId21"/>
    <p:sldId id="333" r:id="rId22"/>
    <p:sldId id="336" r:id="rId23"/>
    <p:sldId id="342" r:id="rId24"/>
    <p:sldId id="338" r:id="rId25"/>
    <p:sldId id="345" r:id="rId26"/>
    <p:sldId id="339" r:id="rId27"/>
    <p:sldId id="346" r:id="rId28"/>
    <p:sldId id="343" r:id="rId29"/>
    <p:sldId id="335" r:id="rId30"/>
    <p:sldId id="340" r:id="rId31"/>
    <p:sldId id="337" r:id="rId32"/>
    <p:sldId id="344" r:id="rId33"/>
    <p:sldId id="271" r:id="rId34"/>
    <p:sldId id="272" r:id="rId35"/>
    <p:sldId id="273" r:id="rId36"/>
    <p:sldId id="274" r:id="rId37"/>
    <p:sldId id="302" r:id="rId38"/>
    <p:sldId id="301" r:id="rId39"/>
    <p:sldId id="303" r:id="rId40"/>
    <p:sldId id="304" r:id="rId41"/>
    <p:sldId id="305" r:id="rId42"/>
    <p:sldId id="275" r:id="rId43"/>
    <p:sldId id="334" r:id="rId44"/>
    <p:sldId id="276" r:id="rId45"/>
    <p:sldId id="277" r:id="rId46"/>
    <p:sldId id="278" r:id="rId47"/>
    <p:sldId id="279" r:id="rId48"/>
    <p:sldId id="280" r:id="rId49"/>
    <p:sldId id="319" r:id="rId50"/>
    <p:sldId id="320" r:id="rId51"/>
    <p:sldId id="282" r:id="rId52"/>
    <p:sldId id="283" r:id="rId53"/>
    <p:sldId id="284" r:id="rId54"/>
    <p:sldId id="285" r:id="rId55"/>
    <p:sldId id="318" r:id="rId56"/>
    <p:sldId id="287" r:id="rId57"/>
    <p:sldId id="321" r:id="rId58"/>
    <p:sldId id="289" r:id="rId59"/>
    <p:sldId id="324" r:id="rId60"/>
    <p:sldId id="323" r:id="rId61"/>
    <p:sldId id="325" r:id="rId62"/>
    <p:sldId id="326" r:id="rId63"/>
    <p:sldId id="292" r:id="rId64"/>
    <p:sldId id="294" r:id="rId65"/>
    <p:sldId id="295" r:id="rId66"/>
    <p:sldId id="298" r:id="rId67"/>
    <p:sldId id="300" r:id="rId68"/>
  </p:sldIdLst>
  <p:sldSz cx="9144000" cy="6858000" type="screen4x3"/>
  <p:notesSz cx="6858000" cy="99472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32">
          <p15:clr>
            <a:srgbClr val="A4A3A4"/>
          </p15:clr>
        </p15:guide>
        <p15:guide id="2" pos="213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MPbvPS0tyKXZuPIDbnhioyuQq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477B0C2-0DF3-4077-A144-EF0BA455FE28}">
  <a:tblStyle styleId="{6477B0C2-0DF3-4077-A144-EF0BA455FE2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46F8D7-3BCD-4D5A-864E-84553E888DB6}"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5"/>
          </a:solidFill>
        </a:fill>
      </a:tcStyle>
    </a:wholeTbl>
    <a:band1H>
      <a:tcTxStyle b="off" i="off"/>
      <a:tcStyle>
        <a:tcBdr/>
        <a:fill>
          <a:solidFill>
            <a:srgbClr val="CFD2EB"/>
          </a:solidFill>
        </a:fill>
      </a:tcStyle>
    </a:band1H>
    <a:band2H>
      <a:tcTxStyle b="off" i="off"/>
      <a:tcStyle>
        <a:tcBdr/>
      </a:tcStyle>
    </a:band2H>
    <a:band1V>
      <a:tcTxStyle b="off" i="off"/>
      <a:tcStyle>
        <a:tcBdr/>
        <a:fill>
          <a:solidFill>
            <a:srgbClr val="CFD2EB"/>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CD0E0C9-E20D-4928-B08F-A3D4FB3D8C1C}"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9880" autoAdjust="0"/>
  </p:normalViewPr>
  <p:slideViewPr>
    <p:cSldViewPr snapToGrid="0">
      <p:cViewPr>
        <p:scale>
          <a:sx n="100" d="100"/>
          <a:sy n="100" d="100"/>
        </p:scale>
        <p:origin x="-292" y="3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134"/>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72547" cy="497841"/>
          </a:xfrm>
          <a:prstGeom prst="rect">
            <a:avLst/>
          </a:prstGeom>
          <a:noFill/>
          <a:ln>
            <a:noFill/>
          </a:ln>
        </p:spPr>
        <p:txBody>
          <a:bodyPr spcFirstLastPara="1" wrap="square" lIns="91948" tIns="45974" rIns="91948" bIns="4597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3851" y="3"/>
            <a:ext cx="2972547" cy="497841"/>
          </a:xfrm>
          <a:prstGeom prst="rect">
            <a:avLst/>
          </a:prstGeom>
          <a:noFill/>
          <a:ln>
            <a:noFill/>
          </a:ln>
        </p:spPr>
        <p:txBody>
          <a:bodyPr spcFirstLastPara="1" wrap="square" lIns="91948" tIns="45974" rIns="91948" bIns="4597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7847"/>
            <a:ext cx="2972547" cy="497841"/>
          </a:xfrm>
          <a:prstGeom prst="rect">
            <a:avLst/>
          </a:prstGeom>
          <a:noFill/>
          <a:ln>
            <a:noFill/>
          </a:ln>
        </p:spPr>
        <p:txBody>
          <a:bodyPr spcFirstLastPara="1" wrap="square" lIns="91948" tIns="45974" rIns="91948" bIns="4597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3851" y="9447847"/>
            <a:ext cx="2972547" cy="497841"/>
          </a:xfrm>
          <a:prstGeom prst="rect">
            <a:avLst/>
          </a:prstGeom>
          <a:noFill/>
          <a:ln>
            <a:noFill/>
          </a:ln>
        </p:spPr>
        <p:txBody>
          <a:bodyPr spcFirstLastPara="1" wrap="square" lIns="91948" tIns="45974" rIns="91948" bIns="45974" anchor="b" anchorCtr="0">
            <a:noAutofit/>
          </a:bodyPr>
          <a:lstStyle/>
          <a:p>
            <a:pPr algn="r">
              <a:buSzPts val="1200"/>
            </a:pPr>
            <a:fld id="{00000000-1234-1234-1234-123412341234}" type="slidenum">
              <a:rPr lang="ru-RU" sz="1200" smtClean="0">
                <a:solidFill>
                  <a:schemeClr val="dk1"/>
                </a:solidFill>
              </a:rPr>
              <a:pPr algn="r">
                <a:buSzPts val="1200"/>
              </a:pPr>
              <a:t>‹#›</a:t>
            </a:fld>
            <a:endParaRPr lang="ru-RU" sz="1200">
              <a:solidFill>
                <a:schemeClr val="dk1"/>
              </a:solidFill>
            </a:endParaRPr>
          </a:p>
        </p:txBody>
      </p:sp>
    </p:spTree>
    <p:extLst>
      <p:ext uri="{BB962C8B-B14F-4D97-AF65-F5344CB8AC3E}">
        <p14:creationId xmlns:p14="http://schemas.microsoft.com/office/powerpoint/2010/main" val="2481651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1: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0"/>
              </a:spcBef>
            </a:pPr>
            <a:endParaRPr dirty="0"/>
          </a:p>
        </p:txBody>
      </p:sp>
      <p:sp>
        <p:nvSpPr>
          <p:cNvPr id="232" name="Google Shape;232;p1:notes"/>
          <p:cNvSpPr txBox="1">
            <a:spLocks noGrp="1"/>
          </p:cNvSpPr>
          <p:nvPr>
            <p:ph type="sldNum" idx="12"/>
          </p:nvPr>
        </p:nvSpPr>
        <p:spPr>
          <a:xfrm>
            <a:off x="3883851" y="9447847"/>
            <a:ext cx="2972547" cy="497841"/>
          </a:xfrm>
          <a:prstGeom prst="rect">
            <a:avLst/>
          </a:prstGeom>
          <a:noFill/>
          <a:ln>
            <a:noFill/>
          </a:ln>
        </p:spPr>
        <p:txBody>
          <a:bodyPr spcFirstLastPara="1" wrap="square" lIns="91948" tIns="45974" rIns="91948" bIns="45974" anchor="b" anchorCtr="0">
            <a:noAutofit/>
          </a:bodyPr>
          <a:lstStyle/>
          <a:p>
            <a:pPr algn="r">
              <a:buSzPts val="1400"/>
            </a:pPr>
            <a:fld id="{00000000-1234-1234-1234-123412341234}" type="slidenum">
              <a:rPr lang="ru-RU"/>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96" name="Google Shape;296;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96" name="Google Shape;296;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96" name="Google Shape;296;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96" name="Google Shape;296;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03" name="Google Shape;303;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10" name="Google Shape;310;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17" name="Google Shape;317;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24" name="Google Shape;324;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19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54" name="Google Shape;254;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20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849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849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83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41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01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80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324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3049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0" name="Google Shape;330;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655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40" name="Google Shape;240;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38" name="Google Shape;338;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44" name="Google Shape;344;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a:p>
        </p:txBody>
      </p:sp>
      <p:sp>
        <p:nvSpPr>
          <p:cNvPr id="350" name="Google Shape;350;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txBox="1">
            <a:spLocks noGrp="1"/>
          </p:cNvSpPr>
          <p:nvPr>
            <p:ph type="body" idx="1"/>
          </p:nvPr>
        </p:nvSpPr>
        <p:spPr>
          <a:xfrm>
            <a:off x="685480" y="4725513"/>
            <a:ext cx="5487041" cy="4475797"/>
          </a:xfrm>
          <a:prstGeom prst="rect">
            <a:avLst/>
          </a:prstGeom>
        </p:spPr>
        <p:txBody>
          <a:bodyPr spcFirstLastPara="1" wrap="square" lIns="91948" tIns="45974" rIns="91948" bIns="45974" anchor="t" anchorCtr="0">
            <a:noAutofit/>
          </a:bodyPr>
          <a:lstStyle/>
          <a:p>
            <a:pPr marL="0" indent="0">
              <a:spcBef>
                <a:spcPts val="362"/>
              </a:spcBef>
            </a:pPr>
            <a:endParaRPr dirty="0"/>
          </a:p>
        </p:txBody>
      </p:sp>
      <p:sp>
        <p:nvSpPr>
          <p:cNvPr id="356" name="Google Shape;356;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62" name="Google Shape;362;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69" name="Google Shape;369;p2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76" name="Google Shape;376;p2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83" name="Google Shape;383;p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90" name="Google Shape;390;p2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397" name="Google Shape;397;p2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47" name="Google Shape;247;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04" name="Google Shape;404;p2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04" name="Google Shape;404;p2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12" name="Google Shape;412;p2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20" name="Google Shape;420;p2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9: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28" name="Google Shape;428;p2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36" name="Google Shape;436;p3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32: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0"/>
              </a:spcBef>
            </a:pPr>
            <a:endParaRPr/>
          </a:p>
        </p:txBody>
      </p:sp>
      <p:sp>
        <p:nvSpPr>
          <p:cNvPr id="455" name="Google Shape;455;p32:notes"/>
          <p:cNvSpPr txBox="1">
            <a:spLocks noGrp="1"/>
          </p:cNvSpPr>
          <p:nvPr>
            <p:ph type="sldNum" idx="12"/>
          </p:nvPr>
        </p:nvSpPr>
        <p:spPr>
          <a:xfrm>
            <a:off x="3883851" y="9447847"/>
            <a:ext cx="2972547" cy="497841"/>
          </a:xfrm>
          <a:prstGeom prst="rect">
            <a:avLst/>
          </a:prstGeom>
          <a:noFill/>
          <a:ln>
            <a:noFill/>
          </a:ln>
        </p:spPr>
        <p:txBody>
          <a:bodyPr spcFirstLastPara="1" wrap="square" lIns="91948" tIns="45974" rIns="91948" bIns="45974" anchor="b" anchorCtr="0">
            <a:noAutofit/>
          </a:bodyPr>
          <a:lstStyle/>
          <a:p>
            <a:fld id="{00000000-1234-1234-1234-123412341234}" type="slidenum">
              <a:rPr lang="ru-RU"/>
              <a:pPr/>
              <a:t>55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32: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0"/>
              </a:spcBef>
            </a:pPr>
            <a:endParaRPr/>
          </a:p>
        </p:txBody>
      </p:sp>
      <p:sp>
        <p:nvSpPr>
          <p:cNvPr id="455" name="Google Shape;455;p32:notes"/>
          <p:cNvSpPr txBox="1">
            <a:spLocks noGrp="1"/>
          </p:cNvSpPr>
          <p:nvPr>
            <p:ph type="sldNum" idx="12"/>
          </p:nvPr>
        </p:nvSpPr>
        <p:spPr>
          <a:xfrm>
            <a:off x="3883851" y="9447847"/>
            <a:ext cx="2972547" cy="497841"/>
          </a:xfrm>
          <a:prstGeom prst="rect">
            <a:avLst/>
          </a:prstGeom>
          <a:noFill/>
          <a:ln>
            <a:noFill/>
          </a:ln>
        </p:spPr>
        <p:txBody>
          <a:bodyPr spcFirstLastPara="1" wrap="square" lIns="91948" tIns="45974" rIns="91948" bIns="45974" anchor="b" anchorCtr="0">
            <a:noAutofit/>
          </a:bodyPr>
          <a:lstStyle/>
          <a:p>
            <a:fld id="{00000000-1234-1234-1234-123412341234}" type="slidenum">
              <a:rPr lang="ru-RU"/>
              <a:pPr/>
              <a:t>56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4: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72" name="Google Shape;472;p3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84" name="Google Shape;484;p3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61" name="Google Shape;261;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84" name="Google Shape;484;p3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84" name="Google Shape;484;p3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84" name="Google Shape;484;p3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7:notes"/>
          <p:cNvSpPr txBox="1">
            <a:spLocks noGrp="1"/>
          </p:cNvSpPr>
          <p:nvPr>
            <p:ph type="body" idx="1"/>
          </p:nvPr>
        </p:nvSpPr>
        <p:spPr>
          <a:xfrm>
            <a:off x="685480" y="4725513"/>
            <a:ext cx="5487079" cy="4475743"/>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491" name="Google Shape;491;p3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9: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503" name="Google Shape;503;p3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510" name="Google Shape;510;p4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43: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0"/>
              </a:spcBef>
            </a:pPr>
            <a:endParaRPr/>
          </a:p>
        </p:txBody>
      </p:sp>
      <p:sp>
        <p:nvSpPr>
          <p:cNvPr id="533" name="Google Shape;533;p43:notes"/>
          <p:cNvSpPr txBox="1">
            <a:spLocks noGrp="1"/>
          </p:cNvSpPr>
          <p:nvPr>
            <p:ph type="sldNum" idx="12"/>
          </p:nvPr>
        </p:nvSpPr>
        <p:spPr>
          <a:xfrm>
            <a:off x="3883851" y="9447847"/>
            <a:ext cx="2972547" cy="497841"/>
          </a:xfrm>
          <a:prstGeom prst="rect">
            <a:avLst/>
          </a:prstGeom>
          <a:noFill/>
          <a:ln>
            <a:noFill/>
          </a:ln>
        </p:spPr>
        <p:txBody>
          <a:bodyPr spcFirstLastPara="1" wrap="square" lIns="91948" tIns="45974" rIns="91948" bIns="45974" anchor="b" anchorCtr="0">
            <a:noAutofit/>
          </a:bodyPr>
          <a:lstStyle/>
          <a:p>
            <a:pPr algn="r">
              <a:buSzPts val="1400"/>
            </a:pPr>
            <a:fld id="{00000000-1234-1234-1234-123412341234}" type="slidenum">
              <a:rPr lang="ru-RU"/>
              <a:pPr algn="r">
                <a:buSzPts val="1400"/>
              </a:pPr>
              <a:t>65</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545" name="Google Shape;545;p4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68" name="Google Shape;268;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76" name="Google Shape;276;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83" name="Google Shape;283;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480" y="4725513"/>
            <a:ext cx="5487041" cy="4475797"/>
          </a:xfrm>
          <a:prstGeom prst="rect">
            <a:avLst/>
          </a:prstGeom>
          <a:noFill/>
          <a:ln>
            <a:noFill/>
          </a:ln>
        </p:spPr>
        <p:txBody>
          <a:bodyPr spcFirstLastPara="1" wrap="square" lIns="91948" tIns="45974" rIns="91948" bIns="45974" anchor="t" anchorCtr="0">
            <a:noAutofit/>
          </a:bodyPr>
          <a:lstStyle/>
          <a:p>
            <a:pPr marL="0" indent="0">
              <a:spcBef>
                <a:spcPts val="362"/>
              </a:spcBef>
            </a:pPr>
            <a:endParaRPr/>
          </a:p>
        </p:txBody>
      </p:sp>
      <p:sp>
        <p:nvSpPr>
          <p:cNvPr id="290" name="Google Shape;290;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4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23" name="Google Shape;23;p4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1143000" y="731520"/>
            <a:ext cx="6400800" cy="34746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9"/>
        <p:cNvGrpSpPr/>
        <p:nvPr/>
      </p:nvGrpSpPr>
      <p:grpSpPr>
        <a:xfrm>
          <a:off x="0" y="0"/>
          <a:ext cx="0" cy="0"/>
          <a:chOff x="0" y="0"/>
          <a:chExt cx="0" cy="0"/>
        </a:xfrm>
      </p:grpSpPr>
      <p:sp>
        <p:nvSpPr>
          <p:cNvPr id="90" name="Google Shape;90;p60"/>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0"/>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92" name="Google Shape;92;p60"/>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93" name="Google Shape;93;p6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96"/>
        <p:cNvGrpSpPr/>
        <p:nvPr/>
      </p:nvGrpSpPr>
      <p:grpSpPr>
        <a:xfrm>
          <a:off x="0" y="0"/>
          <a:ext cx="0" cy="0"/>
          <a:chOff x="0" y="0"/>
          <a:chExt cx="0" cy="0"/>
        </a:xfrm>
      </p:grpSpPr>
      <p:sp>
        <p:nvSpPr>
          <p:cNvPr id="97" name="Google Shape;97;p61"/>
          <p:cNvSpPr/>
          <p:nvPr/>
        </p:nvSpPr>
        <p:spPr>
          <a:xfrm>
            <a:off x="0" y="3866920"/>
            <a:ext cx="9144000" cy="2991080"/>
          </a:xfrm>
          <a:prstGeom prst="rect">
            <a:avLst/>
          </a:prstGeom>
          <a:gradFill>
            <a:gsLst>
              <a:gs pos="0">
                <a:srgbClr val="FFFFFF">
                  <a:alpha val="90588"/>
                </a:srgbClr>
              </a:gs>
              <a:gs pos="37000">
                <a:srgbClr val="FFFFFF">
                  <a:alpha val="7568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8" name="Google Shape;98;p61"/>
          <p:cNvSpPr/>
          <p:nvPr/>
        </p:nvSpPr>
        <p:spPr>
          <a:xfrm>
            <a:off x="0" y="0"/>
            <a:ext cx="9144000" cy="3866920"/>
          </a:xfrm>
          <a:prstGeom prst="rect">
            <a:avLst/>
          </a:prstGeom>
          <a:gradFill>
            <a:gsLst>
              <a:gs pos="0">
                <a:srgbClr val="FFFFFF">
                  <a:alpha val="88627"/>
                </a:srgbClr>
              </a:gs>
              <a:gs pos="48000">
                <a:srgbClr val="FFFFFF">
                  <a:alpha val="6156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9" name="Google Shape;99;p61"/>
          <p:cNvSpPr/>
          <p:nvPr/>
        </p:nvSpPr>
        <p:spPr>
          <a:xfrm>
            <a:off x="0" y="2652311"/>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00" name="Google Shape;100;p6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01" name="Google Shape;101;p61"/>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102" name="Google Shape;102;p61"/>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103" name="Google Shape;103;p6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06" name="Google Shape;106;p61"/>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07"/>
        <p:cNvGrpSpPr/>
        <p:nvPr/>
      </p:nvGrpSpPr>
      <p:grpSpPr>
        <a:xfrm>
          <a:off x="0" y="0"/>
          <a:ext cx="0" cy="0"/>
          <a:chOff x="0" y="0"/>
          <a:chExt cx="0" cy="0"/>
        </a:xfrm>
      </p:grpSpPr>
      <p:sp>
        <p:nvSpPr>
          <p:cNvPr id="108" name="Google Shape;108;p6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2"/>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10" name="Google Shape;110;p6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13"/>
        <p:cNvGrpSpPr/>
        <p:nvPr/>
      </p:nvGrpSpPr>
      <p:grpSpPr>
        <a:xfrm>
          <a:off x="0" y="0"/>
          <a:ext cx="0" cy="0"/>
          <a:chOff x="0" y="0"/>
          <a:chExt cx="0" cy="0"/>
        </a:xfrm>
      </p:grpSpPr>
      <p:sp>
        <p:nvSpPr>
          <p:cNvPr id="114" name="Google Shape;114;p63"/>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3"/>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16" name="Google Shape;116;p6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29"/>
        <p:cNvGrpSpPr/>
        <p:nvPr/>
      </p:nvGrpSpPr>
      <p:grpSpPr>
        <a:xfrm>
          <a:off x="0" y="0"/>
          <a:ext cx="0" cy="0"/>
          <a:chOff x="0" y="0"/>
          <a:chExt cx="0" cy="0"/>
        </a:xfrm>
      </p:grpSpPr>
      <p:sp>
        <p:nvSpPr>
          <p:cNvPr id="130" name="Google Shape;130;p5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33" name="Google Shape;133;p5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3"/>
          <p:cNvSpPr txBox="1">
            <a:spLocks noGrp="1"/>
          </p:cNvSpPr>
          <p:nvPr>
            <p:ph type="body" idx="1"/>
          </p:nvPr>
        </p:nvSpPr>
        <p:spPr>
          <a:xfrm>
            <a:off x="1143000" y="731520"/>
            <a:ext cx="6400800" cy="34746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35"/>
        <p:cNvGrpSpPr/>
        <p:nvPr/>
      </p:nvGrpSpPr>
      <p:grpSpPr>
        <a:xfrm>
          <a:off x="0" y="0"/>
          <a:ext cx="0" cy="0"/>
          <a:chOff x="0" y="0"/>
          <a:chExt cx="0" cy="0"/>
        </a:xfrm>
      </p:grpSpPr>
      <p:sp>
        <p:nvSpPr>
          <p:cNvPr id="136" name="Google Shape;136;p5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139"/>
        <p:cNvGrpSpPr/>
        <p:nvPr/>
      </p:nvGrpSpPr>
      <p:grpSpPr>
        <a:xfrm>
          <a:off x="0" y="0"/>
          <a:ext cx="0" cy="0"/>
          <a:chOff x="0" y="0"/>
          <a:chExt cx="0" cy="0"/>
        </a:xfrm>
      </p:grpSpPr>
      <p:sp>
        <p:nvSpPr>
          <p:cNvPr id="140" name="Google Shape;140;p64"/>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44"/>
        <p:cNvGrpSpPr/>
        <p:nvPr/>
      </p:nvGrpSpPr>
      <p:grpSpPr>
        <a:xfrm>
          <a:off x="0" y="0"/>
          <a:ext cx="0" cy="0"/>
          <a:chOff x="0" y="0"/>
          <a:chExt cx="0" cy="0"/>
        </a:xfrm>
      </p:grpSpPr>
      <p:sp>
        <p:nvSpPr>
          <p:cNvPr id="145" name="Google Shape;145;p6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149"/>
        <p:cNvGrpSpPr/>
        <p:nvPr/>
      </p:nvGrpSpPr>
      <p:grpSpPr>
        <a:xfrm>
          <a:off x="0" y="0"/>
          <a:ext cx="0" cy="0"/>
          <a:chOff x="0" y="0"/>
          <a:chExt cx="0" cy="0"/>
        </a:xfrm>
      </p:grpSpPr>
      <p:sp>
        <p:nvSpPr>
          <p:cNvPr id="150" name="Google Shape;150;p6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6"/>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52" name="Google Shape;152;p66"/>
          <p:cNvSpPr txBox="1">
            <a:spLocks noGrp="1"/>
          </p:cNvSpPr>
          <p:nvPr>
            <p:ph type="body" idx="2"/>
          </p:nvPr>
        </p:nvSpPr>
        <p:spPr>
          <a:xfrm>
            <a:off x="46434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53" name="Google Shape;153;p6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56"/>
        <p:cNvGrpSpPr/>
        <p:nvPr/>
      </p:nvGrpSpPr>
      <p:grpSpPr>
        <a:xfrm>
          <a:off x="0" y="0"/>
          <a:ext cx="0" cy="0"/>
          <a:chOff x="0" y="0"/>
          <a:chExt cx="0" cy="0"/>
        </a:xfrm>
      </p:grpSpPr>
      <p:sp>
        <p:nvSpPr>
          <p:cNvPr id="157" name="Google Shape;157;p67"/>
          <p:cNvSpPr/>
          <p:nvPr/>
        </p:nvSpPr>
        <p:spPr>
          <a:xfrm>
            <a:off x="0" y="3866920"/>
            <a:ext cx="9144000" cy="2991080"/>
          </a:xfrm>
          <a:prstGeom prst="rect">
            <a:avLst/>
          </a:prstGeom>
          <a:gradFill>
            <a:gsLst>
              <a:gs pos="0">
                <a:srgbClr val="FFFFFF">
                  <a:alpha val="90196"/>
                </a:srgbClr>
              </a:gs>
              <a:gs pos="37000">
                <a:srgbClr val="FFFFFF">
                  <a:alpha val="75294"/>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58" name="Google Shape;158;p67"/>
          <p:cNvSpPr/>
          <p:nvPr/>
        </p:nvSpPr>
        <p:spPr>
          <a:xfrm>
            <a:off x="0" y="0"/>
            <a:ext cx="9144000" cy="3866920"/>
          </a:xfrm>
          <a:prstGeom prst="rect">
            <a:avLst/>
          </a:prstGeom>
          <a:gradFill>
            <a:gsLst>
              <a:gs pos="0">
                <a:srgbClr val="FFFFFF">
                  <a:alpha val="88235"/>
                </a:srgbClr>
              </a:gs>
              <a:gs pos="48000">
                <a:srgbClr val="FFFFFF">
                  <a:alpha val="6117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59" name="Google Shape;159;p67"/>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60" name="Google Shape;160;p67"/>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61" name="Google Shape;161;p67"/>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7"/>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163" name="Google Shape;163;p6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25"/>
        <p:cNvGrpSpPr/>
        <p:nvPr/>
      </p:nvGrpSpPr>
      <p:grpSpPr>
        <a:xfrm>
          <a:off x="0" y="0"/>
          <a:ext cx="0" cy="0"/>
          <a:chOff x="0" y="0"/>
          <a:chExt cx="0" cy="0"/>
        </a:xfrm>
      </p:grpSpPr>
      <p:sp>
        <p:nvSpPr>
          <p:cNvPr id="26" name="Google Shape;26;p48"/>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и текст над объектом" type="txOverObj">
  <p:cSld name="TEXT_OVER_OBJECT">
    <p:spTree>
      <p:nvGrpSpPr>
        <p:cNvPr id="1" name="Shape 166"/>
        <p:cNvGrpSpPr/>
        <p:nvPr/>
      </p:nvGrpSpPr>
      <p:grpSpPr>
        <a:xfrm>
          <a:off x="0" y="0"/>
          <a:ext cx="0" cy="0"/>
          <a:chOff x="0" y="0"/>
          <a:chExt cx="0" cy="0"/>
        </a:xfrm>
      </p:grpSpPr>
      <p:sp>
        <p:nvSpPr>
          <p:cNvPr id="167" name="Google Shape;167;p68"/>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8"/>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69" name="Google Shape;169;p68"/>
          <p:cNvSpPr txBox="1">
            <a:spLocks noGrp="1"/>
          </p:cNvSpPr>
          <p:nvPr>
            <p:ph type="body" idx="2"/>
          </p:nvPr>
        </p:nvSpPr>
        <p:spPr>
          <a:xfrm>
            <a:off x="566739" y="39624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70" name="Google Shape;170;p6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6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3"/>
        <p:cNvGrpSpPr/>
        <p:nvPr/>
      </p:nvGrpSpPr>
      <p:grpSpPr>
        <a:xfrm>
          <a:off x="0" y="0"/>
          <a:ext cx="0" cy="0"/>
          <a:chOff x="0" y="0"/>
          <a:chExt cx="0" cy="0"/>
        </a:xfrm>
      </p:grpSpPr>
      <p:sp>
        <p:nvSpPr>
          <p:cNvPr id="174" name="Google Shape;174;p6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6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77" name="Google Shape;177;p6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9"/>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179" name="Google Shape;179;p69"/>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180"/>
        <p:cNvGrpSpPr/>
        <p:nvPr/>
      </p:nvGrpSpPr>
      <p:grpSpPr>
        <a:xfrm>
          <a:off x="0" y="0"/>
          <a:ext cx="0" cy="0"/>
          <a:chOff x="0" y="0"/>
          <a:chExt cx="0" cy="0"/>
        </a:xfrm>
      </p:grpSpPr>
      <p:sp>
        <p:nvSpPr>
          <p:cNvPr id="181" name="Google Shape;181;p70"/>
          <p:cNvSpPr/>
          <p:nvPr/>
        </p:nvSpPr>
        <p:spPr>
          <a:xfrm>
            <a:off x="0" y="3866920"/>
            <a:ext cx="9144000" cy="2991080"/>
          </a:xfrm>
          <a:prstGeom prst="rect">
            <a:avLst/>
          </a:prstGeom>
          <a:gradFill>
            <a:gsLst>
              <a:gs pos="0">
                <a:srgbClr val="FFFFFF">
                  <a:alpha val="89411"/>
                </a:srgbClr>
              </a:gs>
              <a:gs pos="37000">
                <a:srgbClr val="FFFFFF">
                  <a:alpha val="74117"/>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2" name="Google Shape;182;p70"/>
          <p:cNvSpPr/>
          <p:nvPr/>
        </p:nvSpPr>
        <p:spPr>
          <a:xfrm>
            <a:off x="0" y="0"/>
            <a:ext cx="9144000" cy="3866920"/>
          </a:xfrm>
          <a:prstGeom prst="rect">
            <a:avLst/>
          </a:prstGeom>
          <a:gradFill>
            <a:gsLst>
              <a:gs pos="0">
                <a:srgbClr val="FFFFFF">
                  <a:alpha val="87058"/>
                </a:srgbClr>
              </a:gs>
              <a:gs pos="48000">
                <a:srgbClr val="FFFFFF">
                  <a:alpha val="60392"/>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3" name="Google Shape;183;p70"/>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4" name="Google Shape;184;p7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85" name="Google Shape;185;p70"/>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186" name="Google Shape;186;p7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89" name="Google Shape;189;p70"/>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90"/>
        <p:cNvGrpSpPr/>
        <p:nvPr/>
      </p:nvGrpSpPr>
      <p:grpSpPr>
        <a:xfrm>
          <a:off x="0" y="0"/>
          <a:ext cx="0" cy="0"/>
          <a:chOff x="0" y="0"/>
          <a:chExt cx="0" cy="0"/>
        </a:xfrm>
      </p:grpSpPr>
      <p:sp>
        <p:nvSpPr>
          <p:cNvPr id="191" name="Google Shape;191;p71"/>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192" name="Google Shape;192;p71"/>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193" name="Google Shape;193;p71"/>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194" name="Google Shape;194;p71"/>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195" name="Google Shape;195;p7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7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198" name="Google Shape;198;p71"/>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99"/>
        <p:cNvGrpSpPr/>
        <p:nvPr/>
      </p:nvGrpSpPr>
      <p:grpSpPr>
        <a:xfrm>
          <a:off x="0" y="0"/>
          <a:ext cx="0" cy="0"/>
          <a:chOff x="0" y="0"/>
          <a:chExt cx="0" cy="0"/>
        </a:xfrm>
      </p:grpSpPr>
      <p:sp>
        <p:nvSpPr>
          <p:cNvPr id="200" name="Google Shape;200;p72"/>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2"/>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202" name="Google Shape;202;p72"/>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203" name="Google Shape;203;p7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7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7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206"/>
        <p:cNvGrpSpPr/>
        <p:nvPr/>
      </p:nvGrpSpPr>
      <p:grpSpPr>
        <a:xfrm>
          <a:off x="0" y="0"/>
          <a:ext cx="0" cy="0"/>
          <a:chOff x="0" y="0"/>
          <a:chExt cx="0" cy="0"/>
        </a:xfrm>
      </p:grpSpPr>
      <p:sp>
        <p:nvSpPr>
          <p:cNvPr id="207" name="Google Shape;207;p73"/>
          <p:cNvSpPr/>
          <p:nvPr/>
        </p:nvSpPr>
        <p:spPr>
          <a:xfrm>
            <a:off x="0" y="3866920"/>
            <a:ext cx="9144000" cy="2991080"/>
          </a:xfrm>
          <a:prstGeom prst="rect">
            <a:avLst/>
          </a:prstGeom>
          <a:gradFill>
            <a:gsLst>
              <a:gs pos="0">
                <a:srgbClr val="FFFFFF">
                  <a:alpha val="90196"/>
                </a:srgbClr>
              </a:gs>
              <a:gs pos="37000">
                <a:srgbClr val="FFFFFF">
                  <a:alpha val="75294"/>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08" name="Google Shape;208;p73"/>
          <p:cNvSpPr/>
          <p:nvPr/>
        </p:nvSpPr>
        <p:spPr>
          <a:xfrm>
            <a:off x="0" y="0"/>
            <a:ext cx="9144000" cy="3866920"/>
          </a:xfrm>
          <a:prstGeom prst="rect">
            <a:avLst/>
          </a:prstGeom>
          <a:gradFill>
            <a:gsLst>
              <a:gs pos="0">
                <a:srgbClr val="FFFFFF">
                  <a:alpha val="88235"/>
                </a:srgbClr>
              </a:gs>
              <a:gs pos="48000">
                <a:srgbClr val="FFFFFF">
                  <a:alpha val="6117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09" name="Google Shape;209;p73"/>
          <p:cNvSpPr/>
          <p:nvPr/>
        </p:nvSpPr>
        <p:spPr>
          <a:xfrm>
            <a:off x="0" y="2652311"/>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10" name="Google Shape;210;p7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211" name="Google Shape;211;p73"/>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Autofit/>
          </a:bodyPr>
          <a:lstStyle>
            <a:lvl1pPr marR="0" lvl="0" algn="ctr"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212" name="Google Shape;212;p73"/>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213" name="Google Shape;213;p7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7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216" name="Google Shape;216;p73"/>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7"/>
        <p:cNvGrpSpPr/>
        <p:nvPr/>
      </p:nvGrpSpPr>
      <p:grpSpPr>
        <a:xfrm>
          <a:off x="0" y="0"/>
          <a:ext cx="0" cy="0"/>
          <a:chOff x="0" y="0"/>
          <a:chExt cx="0" cy="0"/>
        </a:xfrm>
      </p:grpSpPr>
      <p:sp>
        <p:nvSpPr>
          <p:cNvPr id="218" name="Google Shape;218;p74"/>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74"/>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220" name="Google Shape;220;p7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23"/>
        <p:cNvGrpSpPr/>
        <p:nvPr/>
      </p:nvGrpSpPr>
      <p:grpSpPr>
        <a:xfrm>
          <a:off x="0" y="0"/>
          <a:ext cx="0" cy="0"/>
          <a:chOff x="0" y="0"/>
          <a:chExt cx="0" cy="0"/>
        </a:xfrm>
      </p:grpSpPr>
      <p:sp>
        <p:nvSpPr>
          <p:cNvPr id="224" name="Google Shape;224;p75"/>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5"/>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226" name="Google Shape;226;p7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0"/>
        <p:cNvGrpSpPr/>
        <p:nvPr/>
      </p:nvGrpSpPr>
      <p:grpSpPr>
        <a:xfrm>
          <a:off x="0" y="0"/>
          <a:ext cx="0" cy="0"/>
          <a:chOff x="0" y="0"/>
          <a:chExt cx="0" cy="0"/>
        </a:xfrm>
      </p:grpSpPr>
      <p:sp>
        <p:nvSpPr>
          <p:cNvPr id="31" name="Google Shape;31;p4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5"/>
        <p:cNvGrpSpPr/>
        <p:nvPr/>
      </p:nvGrpSpPr>
      <p:grpSpPr>
        <a:xfrm>
          <a:off x="0" y="0"/>
          <a:ext cx="0" cy="0"/>
          <a:chOff x="0" y="0"/>
          <a:chExt cx="0" cy="0"/>
        </a:xfrm>
      </p:grpSpPr>
      <p:sp>
        <p:nvSpPr>
          <p:cNvPr id="36" name="Google Shape;36;p5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42" name="Google Shape;42;p51"/>
          <p:cNvSpPr txBox="1">
            <a:spLocks noGrp="1"/>
          </p:cNvSpPr>
          <p:nvPr>
            <p:ph type="body" idx="2"/>
          </p:nvPr>
        </p:nvSpPr>
        <p:spPr>
          <a:xfrm>
            <a:off x="4643439" y="1752600"/>
            <a:ext cx="3924300" cy="4267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43" name="Google Shape;43;p5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6"/>
        <p:cNvGrpSpPr/>
        <p:nvPr/>
      </p:nvGrpSpPr>
      <p:grpSpPr>
        <a:xfrm>
          <a:off x="0" y="0"/>
          <a:ext cx="0" cy="0"/>
          <a:chOff x="0" y="0"/>
          <a:chExt cx="0" cy="0"/>
        </a:xfrm>
      </p:grpSpPr>
      <p:sp>
        <p:nvSpPr>
          <p:cNvPr id="47" name="Google Shape;47;p55"/>
          <p:cNvSpPr/>
          <p:nvPr/>
        </p:nvSpPr>
        <p:spPr>
          <a:xfrm>
            <a:off x="0" y="3866920"/>
            <a:ext cx="9144000" cy="2991080"/>
          </a:xfrm>
          <a:prstGeom prst="rect">
            <a:avLst/>
          </a:prstGeom>
          <a:gradFill>
            <a:gsLst>
              <a:gs pos="0">
                <a:srgbClr val="FFFFFF">
                  <a:alpha val="90588"/>
                </a:srgbClr>
              </a:gs>
              <a:gs pos="37000">
                <a:srgbClr val="FFFFFF">
                  <a:alpha val="75686"/>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8" name="Google Shape;48;p55"/>
          <p:cNvSpPr/>
          <p:nvPr/>
        </p:nvSpPr>
        <p:spPr>
          <a:xfrm>
            <a:off x="0" y="0"/>
            <a:ext cx="9144000" cy="3866920"/>
          </a:xfrm>
          <a:prstGeom prst="rect">
            <a:avLst/>
          </a:prstGeom>
          <a:gradFill>
            <a:gsLst>
              <a:gs pos="0">
                <a:srgbClr val="FFFFFF">
                  <a:alpha val="88627"/>
                </a:srgbClr>
              </a:gs>
              <a:gs pos="48000">
                <a:srgbClr val="FFFFFF">
                  <a:alpha val="61568"/>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9" name="Google Shape;49;p55"/>
          <p:cNvSpPr/>
          <p:nvPr/>
        </p:nvSpPr>
        <p:spPr>
          <a:xfrm>
            <a:off x="0" y="2652311"/>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0" name="Google Shape;50;p55"/>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1" name="Google Shape;51;p55"/>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53" name="Google Shape;53;p5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текст над объектом" type="txOverObj">
  <p:cSld name="TEXT_OVER_OBJECT">
    <p:spTree>
      <p:nvGrpSpPr>
        <p:cNvPr id="1" name="Shape 56"/>
        <p:cNvGrpSpPr/>
        <p:nvPr/>
      </p:nvGrpSpPr>
      <p:grpSpPr>
        <a:xfrm>
          <a:off x="0" y="0"/>
          <a:ext cx="0" cy="0"/>
          <a:chOff x="0" y="0"/>
          <a:chExt cx="0" cy="0"/>
        </a:xfrm>
      </p:grpSpPr>
      <p:sp>
        <p:nvSpPr>
          <p:cNvPr id="57" name="Google Shape;57;p5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59" name="Google Shape;59;p56"/>
          <p:cNvSpPr txBox="1">
            <a:spLocks noGrp="1"/>
          </p:cNvSpPr>
          <p:nvPr>
            <p:ph type="body" idx="2"/>
          </p:nvPr>
        </p:nvSpPr>
        <p:spPr>
          <a:xfrm>
            <a:off x="566739" y="3962400"/>
            <a:ext cx="8001000" cy="20574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60" name="Google Shape;60;p5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3"/>
        <p:cNvGrpSpPr/>
        <p:nvPr/>
      </p:nvGrpSpPr>
      <p:grpSpPr>
        <a:xfrm>
          <a:off x="0" y="0"/>
          <a:ext cx="0" cy="0"/>
          <a:chOff x="0" y="0"/>
          <a:chExt cx="0" cy="0"/>
        </a:xfrm>
      </p:grpSpPr>
      <p:sp>
        <p:nvSpPr>
          <p:cNvPr id="64" name="Google Shape;64;p5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67" name="Google Shape;67;p5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69" name="Google Shape;69;p57"/>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0"/>
        <p:cNvGrpSpPr/>
        <p:nvPr/>
      </p:nvGrpSpPr>
      <p:grpSpPr>
        <a:xfrm>
          <a:off x="0" y="0"/>
          <a:ext cx="0" cy="0"/>
          <a:chOff x="0" y="0"/>
          <a:chExt cx="0" cy="0"/>
        </a:xfrm>
      </p:grpSpPr>
      <p:sp>
        <p:nvSpPr>
          <p:cNvPr id="81" name="Google Shape;81;p59"/>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82" name="Google Shape;82;p59"/>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83" name="Google Shape;83;p59"/>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84" name="Google Shape;84;p59"/>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85" name="Google Shape;85;p5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
        <p:nvSpPr>
          <p:cNvPr id="88" name="Google Shape;88;p5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46"/>
          <p:cNvSpPr/>
          <p:nvPr/>
        </p:nvSpPr>
        <p:spPr>
          <a:xfrm>
            <a:off x="0" y="5105400"/>
            <a:ext cx="9144000" cy="1752600"/>
          </a:xfrm>
          <a:prstGeom prst="rect">
            <a:avLst/>
          </a:prstGeom>
          <a:gradFill>
            <a:gsLst>
              <a:gs pos="0">
                <a:srgbClr val="FFFFFF">
                  <a:alpha val="89803"/>
                </a:srgbClr>
              </a:gs>
              <a:gs pos="37000">
                <a:srgbClr val="FFFFFF">
                  <a:alpha val="74509"/>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 name="Google Shape;11;p46"/>
          <p:cNvSpPr/>
          <p:nvPr/>
        </p:nvSpPr>
        <p:spPr>
          <a:xfrm>
            <a:off x="0" y="0"/>
            <a:ext cx="9144000" cy="5105400"/>
          </a:xfrm>
          <a:prstGeom prst="rect">
            <a:avLst/>
          </a:prstGeom>
          <a:gradFill>
            <a:gsLst>
              <a:gs pos="0">
                <a:srgbClr val="FFFFFF">
                  <a:alpha val="87450"/>
                </a:srgbClr>
              </a:gs>
              <a:gs pos="48000">
                <a:srgbClr val="FFFFFF">
                  <a:alpha val="60784"/>
                </a:srgbClr>
              </a:gs>
              <a:gs pos="100000">
                <a:srgbClr val="B4DCFA">
                  <a:alpha val="77647"/>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 name="Google Shape;12;p46"/>
          <p:cNvSpPr/>
          <p:nvPr/>
        </p:nvSpPr>
        <p:spPr>
          <a:xfrm>
            <a:off x="0" y="3768304"/>
            <a:ext cx="9144000" cy="2286000"/>
          </a:xfrm>
          <a:prstGeom prst="rect">
            <a:avLst/>
          </a:prstGeom>
          <a:gradFill>
            <a:gsLst>
              <a:gs pos="0">
                <a:srgbClr val="FFFFFF">
                  <a:alpha val="0"/>
                </a:srgbClr>
              </a:gs>
              <a:gs pos="29000">
                <a:srgbClr val="FFFFFF">
                  <a:alpha val="28627"/>
                </a:srgbClr>
              </a:gs>
              <a:gs pos="45000">
                <a:srgbClr val="B4DCFA">
                  <a:alpha val="40000"/>
                </a:srgbClr>
              </a:gs>
              <a:gs pos="55000">
                <a:srgbClr val="FFFFFF">
                  <a:alpha val="24705"/>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 name="Google Shape;13;p46"/>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 name="Google Shape;14;p4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 name="Google Shape;15;p46"/>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4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7" name="Google Shape;17;p4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8" name="Google Shape;18;p4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119"/>
        <p:cNvGrpSpPr/>
        <p:nvPr/>
      </p:nvGrpSpPr>
      <p:grpSpPr>
        <a:xfrm>
          <a:off x="0" y="0"/>
          <a:ext cx="0" cy="0"/>
          <a:chOff x="0" y="0"/>
          <a:chExt cx="0" cy="0"/>
        </a:xfrm>
      </p:grpSpPr>
      <p:sp>
        <p:nvSpPr>
          <p:cNvPr id="120" name="Google Shape;120;p52"/>
          <p:cNvSpPr/>
          <p:nvPr/>
        </p:nvSpPr>
        <p:spPr>
          <a:xfrm>
            <a:off x="0" y="5105400"/>
            <a:ext cx="9144000" cy="1752600"/>
          </a:xfrm>
          <a:prstGeom prst="rect">
            <a:avLst/>
          </a:prstGeom>
          <a:gradFill>
            <a:gsLst>
              <a:gs pos="0">
                <a:srgbClr val="FFFFFF">
                  <a:alpha val="89411"/>
                </a:srgbClr>
              </a:gs>
              <a:gs pos="37000">
                <a:srgbClr val="FFFFFF">
                  <a:alpha val="74117"/>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1" name="Google Shape;121;p52"/>
          <p:cNvSpPr/>
          <p:nvPr/>
        </p:nvSpPr>
        <p:spPr>
          <a:xfrm>
            <a:off x="0" y="0"/>
            <a:ext cx="9144000" cy="5105400"/>
          </a:xfrm>
          <a:prstGeom prst="rect">
            <a:avLst/>
          </a:prstGeom>
          <a:gradFill>
            <a:gsLst>
              <a:gs pos="0">
                <a:srgbClr val="FFFFFF">
                  <a:alpha val="87058"/>
                </a:srgbClr>
              </a:gs>
              <a:gs pos="48000">
                <a:srgbClr val="FFFFFF">
                  <a:alpha val="60392"/>
                </a:srgbClr>
              </a:gs>
              <a:gs pos="100000">
                <a:srgbClr val="B4DCFA">
                  <a:alpha val="77254"/>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2" name="Google Shape;122;p52"/>
          <p:cNvSpPr/>
          <p:nvPr/>
        </p:nvSpPr>
        <p:spPr>
          <a:xfrm>
            <a:off x="0" y="3768304"/>
            <a:ext cx="9144000" cy="2286000"/>
          </a:xfrm>
          <a:prstGeom prst="rect">
            <a:avLst/>
          </a:prstGeom>
          <a:gradFill>
            <a:gsLst>
              <a:gs pos="0">
                <a:srgbClr val="FFFFFF">
                  <a:alpha val="0"/>
                </a:srgbClr>
              </a:gs>
              <a:gs pos="29000">
                <a:srgbClr val="FFFFFF">
                  <a:alpha val="28235"/>
                </a:srgbClr>
              </a:gs>
              <a:gs pos="45000">
                <a:srgbClr val="B4DCFA">
                  <a:alpha val="40000"/>
                </a:srgbClr>
              </a:gs>
              <a:gs pos="55000">
                <a:srgbClr val="FFFFFF">
                  <a:alpha val="24313"/>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3" name="Google Shape;123;p52"/>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Verdana"/>
              <a:ea typeface="Verdana"/>
              <a:cs typeface="Verdana"/>
              <a:sym typeface="Verdana"/>
            </a:endParaRPr>
          </a:p>
        </p:txBody>
      </p:sp>
      <p:sp>
        <p:nvSpPr>
          <p:cNvPr id="124" name="Google Shape;124;p5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5" name="Google Shape;125;p52"/>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26" name="Google Shape;126;p5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27" name="Google Shape;127;p5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28" name="Google Shape;128;p5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016/j.jcp.2020.109758"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search.rsl.ru/ru/record/01004348889" TargetMode="External"/><Relationship Id="rId3" Type="http://schemas.openxmlformats.org/officeDocument/2006/relationships/image" Target="../media/image11.jpg"/><Relationship Id="rId7" Type="http://schemas.openxmlformats.org/officeDocument/2006/relationships/hyperlink" Target="https://proprepoda.com/profs/8ei"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a-server.math.nsc.ru/IM/sotrudl.asp?CodID=725" TargetMode="External"/><Relationship Id="rId11" Type="http://schemas.openxmlformats.org/officeDocument/2006/relationships/hyperlink" Target="http://a-server.math.nsc.ru/IM/sotrudl.asp?CodID=418" TargetMode="External"/><Relationship Id="rId5" Type="http://schemas.openxmlformats.org/officeDocument/2006/relationships/hyperlink" Target="http://programming.iis.nsk.su/prepodavatel/bulonkov_mikhail_alekseevich" TargetMode="External"/><Relationship Id="rId10" Type="http://schemas.openxmlformats.org/officeDocument/2006/relationships/hyperlink" Target="http://www.math.nsc.ru/LBRT/k5/Plyasunov/plasun_win.html" TargetMode="External"/><Relationship Id="rId4" Type="http://schemas.openxmlformats.org/officeDocument/2006/relationships/hyperlink" Target="https://research.nsu.ru/ru/persons/dpalchunov" TargetMode="External"/><Relationship Id="rId9" Type="http://schemas.openxmlformats.org/officeDocument/2006/relationships/hyperlink" Target="https://biblioclub.ru/index.php?page=author_red&amp;id=78161"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math.nsc.ru/LBRT/k5/Davydov/Davydov.html" TargetMode="External"/><Relationship Id="rId3" Type="http://schemas.openxmlformats.org/officeDocument/2006/relationships/image" Target="../media/image11.jpg"/><Relationship Id="rId7" Type="http://schemas.openxmlformats.org/officeDocument/2006/relationships/hyperlink" Target="http://a-server.math.nsc.ru/IM/sotrudl.asp?CodID=505"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pdb.iis.nsk.su/persons/palyanov" TargetMode="External"/><Relationship Id="rId11" Type="http://schemas.openxmlformats.org/officeDocument/2006/relationships/hyperlink" Target="http://math.nsc.ru/~gutman/" TargetMode="External"/><Relationship Id="rId5" Type="http://schemas.openxmlformats.org/officeDocument/2006/relationships/hyperlink" Target="http://www.math.nsc.ru/LBRT/k5/Plyasunov/plasun_win.html" TargetMode="External"/><Relationship Id="rId10" Type="http://schemas.openxmlformats.org/officeDocument/2006/relationships/hyperlink" Target="http://a-server.math.nsc.ru/IM/sotrudl.asp?CodID=399" TargetMode="External"/><Relationship Id="rId4" Type="http://schemas.openxmlformats.org/officeDocument/2006/relationships/hyperlink" Target="http://www.ipgg.sbras.ru/ru/person/ipgg-bazaykinyv" TargetMode="External"/><Relationship Id="rId9" Type="http://schemas.openxmlformats.org/officeDocument/2006/relationships/hyperlink" Target="https://proprepoda.com/profs/8e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im@math.nsc.ru"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math.nsc.r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title"/>
          </p:nvPr>
        </p:nvSpPr>
        <p:spPr>
          <a:xfrm>
            <a:off x="1908176" y="260352"/>
            <a:ext cx="6661151"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072"/>
              <a:buNone/>
            </a:pPr>
            <a:r>
              <a:rPr lang="ru-RU" sz="2400"/>
              <a:t>Учреждение Российской академии наук Институт математики им. С.Л. Соболева Сибирского отделения РАН</a:t>
            </a:r>
            <a:endParaRPr/>
          </a:p>
        </p:txBody>
      </p:sp>
      <p:pic>
        <p:nvPicPr>
          <p:cNvPr id="236" name="Google Shape;236;p1" descr="DSCN3757"/>
          <p:cNvPicPr preferRelativeResize="0"/>
          <p:nvPr/>
        </p:nvPicPr>
        <p:blipFill rotWithShape="1">
          <a:blip r:embed="rId3">
            <a:alphaModFix/>
          </a:blip>
          <a:srcRect/>
          <a:stretch/>
        </p:blipFill>
        <p:spPr>
          <a:xfrm>
            <a:off x="2555875" y="1916114"/>
            <a:ext cx="4103688" cy="3076575"/>
          </a:xfrm>
          <a:prstGeom prst="rect">
            <a:avLst/>
          </a:prstGeom>
          <a:noFill/>
          <a:ln>
            <a:noFill/>
          </a:ln>
        </p:spPr>
      </p:pic>
      <p:sp>
        <p:nvSpPr>
          <p:cNvPr id="237" name="Google Shape;237;p1"/>
          <p:cNvSpPr txBox="1"/>
          <p:nvPr/>
        </p:nvSpPr>
        <p:spPr>
          <a:xfrm>
            <a:off x="0" y="5085185"/>
            <a:ext cx="9144000" cy="138160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ru-RU" sz="2400" b="1" i="0" u="none" strike="noStrike" cap="none" dirty="0">
                <a:solidFill>
                  <a:schemeClr val="dk1"/>
                </a:solidFill>
                <a:latin typeface="Verdana"/>
                <a:ea typeface="Verdana"/>
                <a:cs typeface="Verdana"/>
                <a:sym typeface="Verdana"/>
              </a:rPr>
              <a:t>Отчёт о работе ИМ СО РАН за </a:t>
            </a:r>
            <a:r>
              <a:rPr lang="ru-RU" sz="2400" b="1" i="0" u="none" strike="noStrike" cap="none" dirty="0" smtClean="0">
                <a:solidFill>
                  <a:schemeClr val="dk1"/>
                </a:solidFill>
                <a:latin typeface="Verdana"/>
                <a:ea typeface="Verdana"/>
                <a:cs typeface="Verdana"/>
                <a:sym typeface="Verdana"/>
              </a:rPr>
              <a:t>20</a:t>
            </a:r>
            <a:r>
              <a:rPr lang="en-US" sz="2400" b="1" i="0" u="none" strike="noStrike" cap="none" dirty="0" smtClean="0">
                <a:solidFill>
                  <a:schemeClr val="dk1"/>
                </a:solidFill>
                <a:latin typeface="Verdana"/>
                <a:ea typeface="Verdana"/>
                <a:cs typeface="Verdana"/>
                <a:sym typeface="Verdana"/>
              </a:rPr>
              <a:t>20</a:t>
            </a:r>
            <a:r>
              <a:rPr lang="ru-RU" sz="2400" b="1" i="0" u="none" strike="noStrike" cap="none" dirty="0" smtClean="0">
                <a:solidFill>
                  <a:schemeClr val="dk1"/>
                </a:solidFill>
                <a:latin typeface="Verdana"/>
                <a:ea typeface="Verdana"/>
                <a:cs typeface="Verdana"/>
                <a:sym typeface="Verdana"/>
              </a:rPr>
              <a:t> </a:t>
            </a:r>
            <a:r>
              <a:rPr lang="ru-RU" sz="2400" b="1" i="0" u="none" strike="noStrike" cap="none" dirty="0">
                <a:solidFill>
                  <a:schemeClr val="dk1"/>
                </a:solidFill>
                <a:latin typeface="Verdana"/>
                <a:ea typeface="Verdana"/>
                <a:cs typeface="Verdana"/>
                <a:sym typeface="Verdana"/>
              </a:rPr>
              <a:t>г.</a:t>
            </a:r>
            <a:endParaRPr sz="2400" b="1"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dirty="0">
                <a:solidFill>
                  <a:schemeClr val="dk2"/>
                </a:solidFill>
                <a:latin typeface="Verdana"/>
                <a:ea typeface="Verdana"/>
                <a:cs typeface="Verdana"/>
                <a:sym typeface="Verdana"/>
              </a:rPr>
              <a:t>Директор ИМ СО РАН </a:t>
            </a:r>
            <a:endParaRPr sz="2400" b="0" i="0" u="none" strike="noStrike" cap="none" dirty="0">
              <a:solidFill>
                <a:schemeClr val="dk2"/>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ru-RU" sz="2400" b="0" i="0" u="none" strike="noStrike" cap="none" dirty="0">
                <a:solidFill>
                  <a:schemeClr val="dk2"/>
                </a:solidFill>
                <a:latin typeface="Verdana"/>
                <a:ea typeface="Verdana"/>
                <a:cs typeface="Verdana"/>
                <a:sym typeface="Verdana"/>
              </a:rPr>
              <a:t>академик С.С. Гончаров</a:t>
            </a:r>
            <a:endParaRPr sz="2400" b="0" i="0" u="none" strike="noStrike" cap="none" dirty="0">
              <a:solidFill>
                <a:schemeClr val="dk2"/>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236220" y="1"/>
            <a:ext cx="8583583" cy="73914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a:t>Публикации сотрудников ИМ СО РАН</a:t>
            </a:r>
            <a:endParaRPr sz="3600" dirty="0"/>
          </a:p>
        </p:txBody>
      </p:sp>
      <p:graphicFrame>
        <p:nvGraphicFramePr>
          <p:cNvPr id="300" name="Google Shape;300;p10"/>
          <p:cNvGraphicFramePr/>
          <p:nvPr>
            <p:extLst>
              <p:ext uri="{D42A27DB-BD31-4B8C-83A1-F6EECF244321}">
                <p14:modId xmlns:p14="http://schemas.microsoft.com/office/powerpoint/2010/main" val="4009428079"/>
              </p:ext>
            </p:extLst>
          </p:nvPr>
        </p:nvGraphicFramePr>
        <p:xfrm>
          <a:off x="289560" y="693073"/>
          <a:ext cx="7780555" cy="5456267"/>
        </p:xfrm>
        <a:graphic>
          <a:graphicData uri="http://schemas.openxmlformats.org/drawingml/2006/table">
            <a:tbl>
              <a:tblPr>
                <a:noFill/>
                <a:tableStyleId>{6477B0C2-0DF3-4077-A144-EF0BA455FE28}</a:tableStyleId>
              </a:tblPr>
              <a:tblGrid>
                <a:gridCol w="2706570"/>
                <a:gridCol w="1014797"/>
                <a:gridCol w="1014797"/>
                <a:gridCol w="1014797"/>
                <a:gridCol w="1014797"/>
                <a:gridCol w="1014797"/>
              </a:tblGrid>
              <a:tr h="297727">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2016</a:t>
                      </a:r>
                      <a:endParaRPr sz="1600" u="none" strike="noStrike" cap="none" dirty="0"/>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2017</a:t>
                      </a:r>
                      <a:endParaRPr sz="1600" u="none" strike="noStrike" cap="none" dirty="0"/>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2018</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a:latin typeface="Times New Roman"/>
                          <a:ea typeface="Times New Roman"/>
                          <a:cs typeface="Times New Roman"/>
                          <a:sym typeface="Times New Roman"/>
                        </a:rPr>
                        <a:t>2019</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2020</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9092">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a:solidFill>
                            <a:schemeClr val="dk1"/>
                          </a:solidFill>
                          <a:latin typeface="Times New Roman"/>
                          <a:ea typeface="Times New Roman"/>
                          <a:cs typeface="Times New Roman"/>
                          <a:sym typeface="Times New Roman"/>
                        </a:rPr>
                        <a:t>Всего</a:t>
                      </a:r>
                      <a:endParaRPr sz="1600" u="none" strike="noStrike" cap="none"/>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976</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1187</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1118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1116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9</a:t>
                      </a:r>
                      <a:r>
                        <a:rPr lang="en-US" sz="1600" b="1" u="none" strike="noStrike" cap="none" dirty="0" smtClean="0">
                          <a:solidFill>
                            <a:srgbClr val="FF0000"/>
                          </a:solidFill>
                          <a:latin typeface="Times New Roman"/>
                          <a:ea typeface="Times New Roman"/>
                          <a:cs typeface="Times New Roman"/>
                          <a:sym typeface="Times New Roman"/>
                        </a:rPr>
                        <a:t>25</a:t>
                      </a:r>
                      <a:endParaRPr lang="ru-RU" sz="1600" b="1" u="none" strike="noStrike" cap="none" dirty="0" smtClean="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r>
              <a:tr h="39873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smtClean="0">
                          <a:solidFill>
                            <a:schemeClr val="dk1"/>
                          </a:solidFill>
                          <a:latin typeface="Times New Roman"/>
                          <a:ea typeface="Times New Roman"/>
                          <a:cs typeface="Times New Roman"/>
                          <a:sym typeface="Times New Roman"/>
                        </a:rPr>
                        <a:t>Монографии + главы</a:t>
                      </a:r>
                      <a:endParaRPr sz="1600" u="none" strike="noStrike" cap="none" dirty="0"/>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6+2</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6+9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rgbClr val="FF0000"/>
                          </a:solidFill>
                          <a:latin typeface="Times New Roman"/>
                          <a:ea typeface="Times New Roman"/>
                          <a:cs typeface="Times New Roman"/>
                          <a:sym typeface="Times New Roman"/>
                        </a:rPr>
                        <a:t>5</a:t>
                      </a:r>
                      <a:r>
                        <a:rPr lang="ru-RU" sz="1600" b="1" u="none" strike="noStrike" cap="none" dirty="0" smtClean="0">
                          <a:solidFill>
                            <a:srgbClr val="FF0000"/>
                          </a:solidFill>
                          <a:latin typeface="Times New Roman"/>
                          <a:ea typeface="Times New Roman"/>
                          <a:cs typeface="Times New Roman"/>
                          <a:sym typeface="Times New Roman"/>
                        </a:rPr>
                        <a:t>+3</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19100">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Статьи в </a:t>
                      </a:r>
                      <a:r>
                        <a:rPr lang="ru-RU" sz="1600" b="1" i="0" u="none" strike="noStrike" cap="none" dirty="0" smtClean="0">
                          <a:solidFill>
                            <a:schemeClr val="dk1"/>
                          </a:solidFill>
                          <a:latin typeface="Times New Roman"/>
                          <a:ea typeface="Times New Roman"/>
                          <a:cs typeface="Times New Roman"/>
                          <a:sym typeface="Times New Roman"/>
                        </a:rPr>
                        <a:t>журналах + переводы, в том числе</a:t>
                      </a:r>
                      <a:endParaRPr sz="1600" u="none" strike="noStrike" cap="none" dirty="0"/>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388+112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424+127</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432+119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391+110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rgbClr val="FF0000"/>
                          </a:solidFill>
                          <a:latin typeface="Times New Roman"/>
                          <a:ea typeface="Times New Roman"/>
                          <a:cs typeface="Times New Roman"/>
                          <a:sym typeface="Times New Roman"/>
                        </a:rPr>
                        <a:t>4</a:t>
                      </a:r>
                      <a:r>
                        <a:rPr lang="ru-RU" sz="1600" b="1" u="none" strike="noStrike" cap="none" dirty="0" smtClean="0">
                          <a:solidFill>
                            <a:srgbClr val="FF0000"/>
                          </a:solidFill>
                          <a:latin typeface="Times New Roman"/>
                          <a:ea typeface="Times New Roman"/>
                          <a:cs typeface="Times New Roman"/>
                          <a:sym typeface="Times New Roman"/>
                        </a:rPr>
                        <a:t>12</a:t>
                      </a:r>
                      <a:r>
                        <a:rPr lang="en-US" sz="1600" b="1" u="none" strike="noStrike" cap="none" dirty="0" smtClean="0">
                          <a:solidFill>
                            <a:srgbClr val="FF0000"/>
                          </a:solidFill>
                          <a:latin typeface="Times New Roman"/>
                          <a:ea typeface="Times New Roman"/>
                          <a:cs typeface="Times New Roman"/>
                          <a:sym typeface="Times New Roman"/>
                        </a:rPr>
                        <a:t>+10</a:t>
                      </a:r>
                      <a:r>
                        <a:rPr lang="ru-RU" sz="1600" b="1" u="none" strike="noStrike" cap="none" dirty="0" smtClean="0">
                          <a:solidFill>
                            <a:srgbClr val="FF0000"/>
                          </a:solidFill>
                          <a:latin typeface="Times New Roman"/>
                          <a:ea typeface="Times New Roman"/>
                          <a:cs typeface="Times New Roman"/>
                          <a:sym typeface="Times New Roman"/>
                        </a:rPr>
                        <a:t>9</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3438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u="none" strike="noStrike" cap="none" dirty="0" smtClean="0">
                          <a:latin typeface="Times New Roman" panose="02020603050405020304" pitchFamily="18" charset="0"/>
                          <a:cs typeface="Times New Roman" panose="02020603050405020304" pitchFamily="18" charset="0"/>
                        </a:rPr>
                        <a:t>     В</a:t>
                      </a:r>
                      <a:r>
                        <a:rPr lang="ru-RU" sz="1600" b="1" u="none" strike="noStrike" cap="none" baseline="0" dirty="0" smtClean="0">
                          <a:latin typeface="Times New Roman" panose="02020603050405020304" pitchFamily="18" charset="0"/>
                          <a:cs typeface="Times New Roman" panose="02020603050405020304" pitchFamily="18" charset="0"/>
                        </a:rPr>
                        <a:t> российских журналах </a:t>
                      </a:r>
                      <a:endParaRPr sz="16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267</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286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286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250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239</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3433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u="none" strike="noStrike" cap="none" dirty="0" smtClean="0">
                          <a:latin typeface="Times New Roman" panose="02020603050405020304" pitchFamily="18" charset="0"/>
                          <a:cs typeface="Times New Roman" panose="02020603050405020304" pitchFamily="18" charset="0"/>
                        </a:rPr>
                        <a:t>     В зарубежных журналах</a:t>
                      </a:r>
                      <a:endParaRPr sz="16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121</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138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146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141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173</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Статьи в трудах </a:t>
                      </a:r>
                      <a:r>
                        <a:rPr lang="ru-RU" sz="1600" b="1" i="0" u="none" strike="noStrike" cap="none" dirty="0" err="1">
                          <a:solidFill>
                            <a:schemeClr val="dk1"/>
                          </a:solidFill>
                          <a:latin typeface="Times New Roman"/>
                          <a:ea typeface="Times New Roman"/>
                          <a:cs typeface="Times New Roman"/>
                          <a:sym typeface="Times New Roman"/>
                        </a:rPr>
                        <a:t>междунар</a:t>
                      </a:r>
                      <a:r>
                        <a:rPr lang="ru-RU" sz="1600" b="1" i="0" u="none" strike="noStrike" cap="none" dirty="0">
                          <a:solidFill>
                            <a:schemeClr val="dk1"/>
                          </a:solidFill>
                          <a:latin typeface="Times New Roman"/>
                          <a:ea typeface="Times New Roman"/>
                          <a:cs typeface="Times New Roman"/>
                          <a:sym typeface="Times New Roman"/>
                        </a:rPr>
                        <a:t>. конференций</a:t>
                      </a:r>
                      <a:endParaRPr sz="1600" u="none" strike="noStrike" cap="none" dirty="0"/>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114</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130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135</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141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rgbClr val="FF0000"/>
                          </a:solidFill>
                          <a:latin typeface="Times New Roman"/>
                          <a:ea typeface="Times New Roman"/>
                          <a:cs typeface="Times New Roman"/>
                          <a:sym typeface="Times New Roman"/>
                        </a:rPr>
                        <a:t>14</a:t>
                      </a:r>
                      <a:r>
                        <a:rPr lang="ru-RU" sz="1600" b="1" u="none" strike="noStrike" cap="none" dirty="0" smtClean="0">
                          <a:solidFill>
                            <a:srgbClr val="FF0000"/>
                          </a:solidFill>
                          <a:latin typeface="Times New Roman"/>
                          <a:ea typeface="Times New Roman"/>
                          <a:cs typeface="Times New Roman"/>
                          <a:sym typeface="Times New Roman"/>
                        </a:rPr>
                        <a:t>3</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Публикации </a:t>
                      </a:r>
                      <a:r>
                        <a:rPr lang="ru-RU" sz="1600" b="1" i="0" u="none" strike="noStrike" cap="none" dirty="0" smtClean="0">
                          <a:solidFill>
                            <a:schemeClr val="dk1"/>
                          </a:solidFill>
                          <a:latin typeface="Times New Roman"/>
                          <a:ea typeface="Times New Roman"/>
                          <a:cs typeface="Times New Roman"/>
                          <a:sym typeface="Times New Roman"/>
                        </a:rPr>
                        <a:t>в</a:t>
                      </a:r>
                      <a:r>
                        <a:rPr lang="en-US" sz="1600" b="1" i="0" u="none" strike="noStrike" cap="none" dirty="0" smtClean="0">
                          <a:solidFill>
                            <a:schemeClr val="dk1"/>
                          </a:solidFill>
                          <a:latin typeface="Times New Roman"/>
                          <a:ea typeface="Times New Roman"/>
                          <a:cs typeface="Times New Roman"/>
                          <a:sym typeface="Times New Roman"/>
                        </a:rPr>
                        <a:t> </a:t>
                      </a:r>
                      <a:r>
                        <a:rPr lang="ru-RU" sz="1600" b="1" i="0" u="none" strike="noStrike" cap="none" dirty="0" err="1" smtClean="0">
                          <a:solidFill>
                            <a:schemeClr val="dk1"/>
                          </a:solidFill>
                          <a:latin typeface="Times New Roman"/>
                          <a:ea typeface="Times New Roman"/>
                          <a:cs typeface="Times New Roman"/>
                          <a:sym typeface="Times New Roman"/>
                        </a:rPr>
                        <a:t>Web</a:t>
                      </a:r>
                      <a:r>
                        <a:rPr lang="ru-RU" sz="1600" b="1" i="0" u="none" strike="noStrike" cap="none" dirty="0" smtClean="0">
                          <a:solidFill>
                            <a:schemeClr val="dk1"/>
                          </a:solidFill>
                          <a:latin typeface="Times New Roman"/>
                          <a:ea typeface="Times New Roman"/>
                          <a:cs typeface="Times New Roman"/>
                          <a:sym typeface="Times New Roman"/>
                        </a:rPr>
                        <a:t> </a:t>
                      </a:r>
                      <a:r>
                        <a:rPr lang="ru-RU" sz="1600" b="1" i="0" u="none" strike="noStrike" cap="none" dirty="0" err="1">
                          <a:solidFill>
                            <a:schemeClr val="dk1"/>
                          </a:solidFill>
                          <a:latin typeface="Times New Roman"/>
                          <a:ea typeface="Times New Roman"/>
                          <a:cs typeface="Times New Roman"/>
                          <a:sym typeface="Times New Roman"/>
                        </a:rPr>
                        <a:t>of</a:t>
                      </a:r>
                      <a:r>
                        <a:rPr lang="ru-RU" sz="1600" b="1" i="0" u="none" strike="noStrike" cap="none" dirty="0">
                          <a:solidFill>
                            <a:schemeClr val="dk1"/>
                          </a:solidFill>
                          <a:latin typeface="Times New Roman"/>
                          <a:ea typeface="Times New Roman"/>
                          <a:cs typeface="Times New Roman"/>
                          <a:sym typeface="Times New Roman"/>
                        </a:rPr>
                        <a:t> </a:t>
                      </a:r>
                      <a:r>
                        <a:rPr lang="ru-RU" sz="1600" b="1" i="0" u="none" strike="noStrike" cap="none" dirty="0" err="1" smtClean="0">
                          <a:solidFill>
                            <a:schemeClr val="dk1"/>
                          </a:solidFill>
                          <a:latin typeface="Times New Roman"/>
                          <a:ea typeface="Times New Roman"/>
                          <a:cs typeface="Times New Roman"/>
                          <a:sym typeface="Times New Roman"/>
                        </a:rPr>
                        <a:t>Science</a:t>
                      </a:r>
                      <a:r>
                        <a:rPr lang="ru-RU" sz="1600" b="1" i="0" u="none" strike="noStrike" cap="none" baseline="0" dirty="0" smtClean="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Core Collection</a:t>
                      </a:r>
                      <a:endParaRPr sz="1600" b="1"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273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(34</a:t>
                      </a:r>
                      <a:r>
                        <a:rPr lang="en-US" sz="1600" b="0" i="0" u="none" strike="noStrike" cap="none" dirty="0" smtClean="0">
                          <a:solidFill>
                            <a:schemeClr val="dk1"/>
                          </a:solidFill>
                          <a:latin typeface="Times New Roman"/>
                          <a:ea typeface="Times New Roman"/>
                          <a:cs typeface="Times New Roman"/>
                          <a:sym typeface="Times New Roman"/>
                        </a:rPr>
                        <a:t>0</a:t>
                      </a:r>
                      <a:r>
                        <a:rPr lang="ru-RU" sz="1600" b="0" i="0" u="none" strike="noStrike" cap="none" dirty="0" smtClean="0">
                          <a:solidFill>
                            <a:schemeClr val="dk1"/>
                          </a:solidFill>
                          <a:latin typeface="Times New Roman"/>
                          <a:ea typeface="Times New Roman"/>
                          <a:cs typeface="Times New Roman"/>
                          <a:sym typeface="Times New Roman"/>
                        </a:rPr>
                        <a:t>)</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344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(40</a:t>
                      </a:r>
                      <a:r>
                        <a:rPr lang="en-US" sz="1600" b="0" i="0" u="none" strike="noStrike" cap="none" dirty="0" smtClean="0">
                          <a:solidFill>
                            <a:schemeClr val="dk1"/>
                          </a:solidFill>
                          <a:latin typeface="Times New Roman"/>
                          <a:ea typeface="Times New Roman"/>
                          <a:cs typeface="Times New Roman"/>
                          <a:sym typeface="Times New Roman"/>
                        </a:rPr>
                        <a:t>4</a:t>
                      </a:r>
                      <a:r>
                        <a:rPr lang="ru-RU" sz="1600" b="0" i="0" u="none" strike="noStrike" cap="none" dirty="0" smtClean="0">
                          <a:solidFill>
                            <a:schemeClr val="dk1"/>
                          </a:solidFill>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a:latin typeface="Times New Roman"/>
                          <a:ea typeface="Times New Roman"/>
                          <a:cs typeface="Times New Roman"/>
                          <a:sym typeface="Times New Roman"/>
                        </a:rPr>
                        <a:t>352 </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(37</a:t>
                      </a:r>
                      <a:r>
                        <a:rPr lang="en-US" sz="1600" b="0" u="none" strike="noStrike" cap="none" dirty="0" smtClean="0">
                          <a:latin typeface="Times New Roman"/>
                          <a:ea typeface="Times New Roman"/>
                          <a:cs typeface="Times New Roman"/>
                          <a:sym typeface="Times New Roman"/>
                        </a:rPr>
                        <a:t>8</a:t>
                      </a:r>
                      <a:r>
                        <a:rPr lang="ru-RU" sz="1600" b="0" u="none" strike="noStrike" cap="none" dirty="0" smtClean="0">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368</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(409)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404</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Публикации в </a:t>
                      </a:r>
                      <a:r>
                        <a:rPr lang="ru-RU" sz="1600" b="1" i="0" u="none" strike="noStrike" cap="none" dirty="0" err="1">
                          <a:solidFill>
                            <a:schemeClr val="dk1"/>
                          </a:solidFill>
                          <a:latin typeface="Times New Roman"/>
                          <a:ea typeface="Times New Roman"/>
                          <a:cs typeface="Times New Roman"/>
                          <a:sym typeface="Times New Roman"/>
                        </a:rPr>
                        <a:t>Scopus</a:t>
                      </a:r>
                      <a:endParaRPr sz="1600" b="1"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379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(41</a:t>
                      </a:r>
                      <a:r>
                        <a:rPr lang="en-US" sz="1600" b="0" i="0" u="none" strike="noStrike" cap="none" dirty="0" smtClean="0">
                          <a:solidFill>
                            <a:schemeClr val="dk1"/>
                          </a:solidFill>
                          <a:latin typeface="Times New Roman"/>
                          <a:ea typeface="Times New Roman"/>
                          <a:cs typeface="Times New Roman"/>
                          <a:sym typeface="Times New Roman"/>
                        </a:rPr>
                        <a:t>5</a:t>
                      </a:r>
                      <a:r>
                        <a:rPr lang="ru-RU" sz="1600" b="0" i="0" u="none" strike="noStrike" cap="none" dirty="0" smtClean="0">
                          <a:solidFill>
                            <a:schemeClr val="dk1"/>
                          </a:solidFill>
                          <a:latin typeface="Times New Roman"/>
                          <a:ea typeface="Times New Roman"/>
                          <a:cs typeface="Times New Roman"/>
                          <a:sym typeface="Times New Roman"/>
                        </a:rPr>
                        <a:t>)</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a:solidFill>
                            <a:schemeClr val="dk1"/>
                          </a:solidFill>
                          <a:latin typeface="Times New Roman"/>
                          <a:ea typeface="Times New Roman"/>
                          <a:cs typeface="Times New Roman"/>
                          <a:sym typeface="Times New Roman"/>
                        </a:rPr>
                        <a:t>416 </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a:t>
                      </a:r>
                      <a:r>
                        <a:rPr lang="en-US" sz="1600" b="0" i="0" u="none" strike="noStrike" cap="none" dirty="0" smtClean="0">
                          <a:solidFill>
                            <a:schemeClr val="dk1"/>
                          </a:solidFill>
                          <a:latin typeface="Times New Roman"/>
                          <a:ea typeface="Times New Roman"/>
                          <a:cs typeface="Times New Roman"/>
                          <a:sym typeface="Times New Roman"/>
                        </a:rPr>
                        <a:t>71</a:t>
                      </a:r>
                      <a:r>
                        <a:rPr lang="ru-RU" sz="1600" b="0" i="0" u="none" strike="noStrike" cap="none" dirty="0" smtClean="0">
                          <a:solidFill>
                            <a:schemeClr val="dk1"/>
                          </a:solidFill>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a:latin typeface="Times New Roman"/>
                          <a:ea typeface="Times New Roman"/>
                          <a:cs typeface="Times New Roman"/>
                          <a:sym typeface="Times New Roman"/>
                        </a:rPr>
                        <a:t>440 </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(47</a:t>
                      </a:r>
                      <a:r>
                        <a:rPr lang="en-US" sz="1600" b="0" u="none" strike="noStrike" cap="none" dirty="0" smtClean="0">
                          <a:latin typeface="Times New Roman"/>
                          <a:ea typeface="Times New Roman"/>
                          <a:cs typeface="Times New Roman"/>
                          <a:sym typeface="Times New Roman"/>
                        </a:rPr>
                        <a:t>4</a:t>
                      </a:r>
                      <a:r>
                        <a:rPr lang="ru-RU" sz="1600" b="0" u="none" strike="noStrike" cap="none" dirty="0" smtClean="0">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495</a:t>
                      </a:r>
                    </a:p>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(51</a:t>
                      </a:r>
                      <a:r>
                        <a:rPr lang="ru-RU" sz="1600" b="0" u="none" strike="noStrike" cap="none" dirty="0" smtClean="0">
                          <a:latin typeface="Times New Roman"/>
                          <a:ea typeface="Times New Roman"/>
                          <a:cs typeface="Times New Roman"/>
                          <a:sym typeface="Times New Roman"/>
                        </a:rPr>
                        <a:t>8</a:t>
                      </a:r>
                      <a:r>
                        <a:rPr lang="en-US" sz="1600" b="0" u="none" strike="noStrike" cap="none" dirty="0" smtClean="0">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551</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579075">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Публикации в РИНЦ</a:t>
                      </a:r>
                      <a:endParaRPr sz="1600" u="none" strike="noStrike" cap="none" dirty="0"/>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470</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smtClean="0">
                          <a:solidFill>
                            <a:schemeClr val="dk1"/>
                          </a:solidFill>
                          <a:latin typeface="Times New Roman"/>
                          <a:ea typeface="Times New Roman"/>
                          <a:cs typeface="Times New Roman"/>
                          <a:sym typeface="Times New Roman"/>
                        </a:rPr>
                        <a:t>699</a:t>
                      </a:r>
                      <a:r>
                        <a:rPr lang="en-US" sz="1600" b="0" i="0" u="none" strike="noStrike" cap="none" dirty="0" smtClean="0">
                          <a:solidFill>
                            <a:schemeClr val="dk1"/>
                          </a:solidFill>
                          <a:latin typeface="Times New Roman"/>
                          <a:ea typeface="Times New Roman"/>
                          <a:cs typeface="Times New Roman"/>
                          <a:sym typeface="Times New Roman"/>
                        </a:rPr>
                        <a:t>)</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520</a:t>
                      </a:r>
                      <a:endParaRPr lang="en-US" sz="1600" b="0" i="0" u="none" strike="noStrike" cap="none" dirty="0" smtClean="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a:t>
                      </a:r>
                      <a:r>
                        <a:rPr lang="ru-RU" sz="1600" b="0" i="0" u="none" strike="noStrike" cap="none" dirty="0" smtClean="0">
                          <a:solidFill>
                            <a:schemeClr val="dk1"/>
                          </a:solidFill>
                          <a:latin typeface="Times New Roman"/>
                          <a:ea typeface="Times New Roman"/>
                          <a:cs typeface="Times New Roman"/>
                          <a:sym typeface="Times New Roman"/>
                        </a:rPr>
                        <a:t>878</a:t>
                      </a:r>
                      <a:r>
                        <a:rPr lang="en-US" sz="1600" b="0" i="0" u="none" strike="noStrike" cap="none" dirty="0" smtClean="0">
                          <a:solidFill>
                            <a:schemeClr val="dk1"/>
                          </a:solidFill>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586</a:t>
                      </a:r>
                      <a:endParaRPr lang="en-US" sz="1600" b="0" u="none" strike="noStrike" cap="none" dirty="0" smtClean="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a:t>
                      </a:r>
                      <a:r>
                        <a:rPr lang="ru-RU" sz="1600" b="0" u="none" strike="noStrike" cap="none" dirty="0" smtClean="0">
                          <a:latin typeface="Times New Roman"/>
                          <a:ea typeface="Times New Roman"/>
                          <a:cs typeface="Times New Roman"/>
                          <a:sym typeface="Times New Roman"/>
                        </a:rPr>
                        <a:t>73</a:t>
                      </a:r>
                      <a:r>
                        <a:rPr lang="en-US" sz="1600" b="0" u="none" strike="noStrike" cap="none" dirty="0" smtClean="0">
                          <a:latin typeface="Times New Roman"/>
                          <a:ea typeface="Times New Roman"/>
                          <a:cs typeface="Times New Roman"/>
                          <a:sym typeface="Times New Roman"/>
                        </a:rPr>
                        <a:t>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588</a:t>
                      </a:r>
                    </a:p>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(7</a:t>
                      </a:r>
                      <a:r>
                        <a:rPr lang="ru-RU" sz="1600" b="0" u="none" strike="noStrike" cap="none" dirty="0" smtClean="0">
                          <a:latin typeface="Times New Roman"/>
                          <a:ea typeface="Times New Roman"/>
                          <a:cs typeface="Times New Roman"/>
                          <a:sym typeface="Times New Roman"/>
                        </a:rPr>
                        <a:t>20</a:t>
                      </a:r>
                      <a:r>
                        <a:rPr lang="en-US" sz="1600" b="0" u="none" strike="noStrike" cap="none" dirty="0" smtClean="0">
                          <a:latin typeface="Times New Roman"/>
                          <a:ea typeface="Times New Roman"/>
                          <a:cs typeface="Times New Roman"/>
                          <a:sym typeface="Times New Roman"/>
                        </a:rPr>
                        <a:t>)</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rgbClr val="FF0000"/>
                          </a:solidFill>
                          <a:latin typeface="Times New Roman"/>
                          <a:ea typeface="Times New Roman"/>
                          <a:cs typeface="Times New Roman"/>
                          <a:sym typeface="Times New Roman"/>
                        </a:rPr>
                        <a:t>654</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11640">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Число научных сотрудников</a:t>
                      </a:r>
                      <a:endParaRPr sz="1600" u="none" strike="noStrike" cap="none" dirty="0"/>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300</a:t>
                      </a:r>
                      <a:endParaRPr sz="1600" b="0" i="0" u="none" strike="noStrike" cap="none">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a:solidFill>
                            <a:schemeClr val="dk1"/>
                          </a:solidFill>
                          <a:latin typeface="Times New Roman"/>
                          <a:ea typeface="Times New Roman"/>
                          <a:cs typeface="Times New Roman"/>
                          <a:sym typeface="Times New Roman"/>
                        </a:rPr>
                        <a:t>304</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a:latin typeface="Times New Roman"/>
                          <a:ea typeface="Times New Roman"/>
                          <a:cs typeface="Times New Roman"/>
                          <a:sym typeface="Times New Roman"/>
                        </a:rPr>
                        <a:t>303</a:t>
                      </a:r>
                      <a:endParaRPr sz="1600" b="0"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a:latin typeface="Times New Roman"/>
                          <a:ea typeface="Times New Roman"/>
                          <a:cs typeface="Times New Roman"/>
                          <a:sym typeface="Times New Roman"/>
                        </a:rPr>
                        <a:t>301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rgbClr val="FF0000"/>
                          </a:solidFill>
                          <a:latin typeface="Times New Roman"/>
                          <a:ea typeface="Times New Roman"/>
                          <a:cs typeface="Times New Roman"/>
                          <a:sym typeface="Times New Roman"/>
                        </a:rPr>
                        <a:t>301</a:t>
                      </a:r>
                      <a:endParaRPr sz="1600" b="1" u="none" strike="noStrike" cap="none" dirty="0">
                        <a:solidFill>
                          <a:srgbClr val="FF0000"/>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236220" y="1"/>
            <a:ext cx="8583583" cy="73914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a:t>Публикации сотрудников ИМ СО </a:t>
            </a:r>
            <a:r>
              <a:rPr lang="ru-RU" sz="3600" dirty="0" smtClean="0"/>
              <a:t>РАН </a:t>
            </a:r>
            <a:r>
              <a:rPr lang="en-US" sz="3600" dirty="0" smtClean="0"/>
              <a:t>Web of Science</a:t>
            </a:r>
            <a:r>
              <a:rPr lang="ru-RU" sz="3600" dirty="0" smtClean="0"/>
              <a:t/>
            </a:r>
            <a:br>
              <a:rPr lang="ru-RU" sz="3600" dirty="0" smtClean="0"/>
            </a:br>
            <a:endParaRPr sz="3600" dirty="0"/>
          </a:p>
        </p:txBody>
      </p:sp>
      <p:graphicFrame>
        <p:nvGraphicFramePr>
          <p:cNvPr id="300" name="Google Shape;300;p10"/>
          <p:cNvGraphicFramePr/>
          <p:nvPr>
            <p:extLst>
              <p:ext uri="{D42A27DB-BD31-4B8C-83A1-F6EECF244321}">
                <p14:modId xmlns:p14="http://schemas.microsoft.com/office/powerpoint/2010/main" val="1638252660"/>
              </p:ext>
            </p:extLst>
          </p:nvPr>
        </p:nvGraphicFramePr>
        <p:xfrm>
          <a:off x="175260" y="1402080"/>
          <a:ext cx="8610600" cy="4643410"/>
        </p:xfrm>
        <a:graphic>
          <a:graphicData uri="http://schemas.openxmlformats.org/drawingml/2006/table">
            <a:tbl>
              <a:tblPr>
                <a:noFill/>
                <a:tableStyleId>{6477B0C2-0DF3-4077-A144-EF0BA455FE28}</a:tableStyleId>
              </a:tblPr>
              <a:tblGrid>
                <a:gridCol w="388620"/>
                <a:gridCol w="4107210"/>
                <a:gridCol w="685795"/>
                <a:gridCol w="685795"/>
                <a:gridCol w="685795"/>
                <a:gridCol w="685795"/>
                <a:gridCol w="685795"/>
                <a:gridCol w="685795"/>
              </a:tblGrid>
              <a:tr h="434340">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2016</a:t>
                      </a:r>
                      <a:endParaRPr sz="1600" u="none" strike="noStrike" cap="none" dirty="0"/>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2017</a:t>
                      </a:r>
                      <a:endParaRPr sz="1600" u="none" strike="noStrike" cap="none" dirty="0"/>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2018</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a:latin typeface="Times New Roman"/>
                          <a:ea typeface="Times New Roman"/>
                          <a:cs typeface="Times New Roman"/>
                          <a:sym typeface="Times New Roman"/>
                        </a:rPr>
                        <a:t>2019</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2020</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smtClean="0">
                          <a:latin typeface="Times New Roman"/>
                          <a:ea typeface="Times New Roman"/>
                          <a:cs typeface="Times New Roman"/>
                          <a:sym typeface="Times New Roman"/>
                        </a:rPr>
                        <a:t>всего</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Публикации в </a:t>
                      </a:r>
                      <a:r>
                        <a:rPr lang="en-US" sz="14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Web of Science</a:t>
                      </a:r>
                      <a:endParaRPr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340</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404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378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409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404</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en-US" sz="1600" b="0" u="none" strike="noStrike" cap="none" dirty="0" smtClean="0">
                          <a:solidFill>
                            <a:schemeClr val="tx1"/>
                          </a:solidFill>
                          <a:latin typeface="Times New Roman"/>
                          <a:ea typeface="Times New Roman"/>
                          <a:cs typeface="Times New Roman"/>
                          <a:sym typeface="Times New Roman"/>
                        </a:rPr>
                        <a:t>1935</a:t>
                      </a:r>
                      <a:endParaRPr lang="ru-RU" sz="1600" b="0" u="none" strike="noStrike" cap="none" dirty="0" smtClean="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latin typeface="Times New Roman" panose="02020603050405020304" pitchFamily="18" charset="0"/>
                          <a:cs typeface="Times New Roman" panose="02020603050405020304" pitchFamily="18" charset="0"/>
                        </a:rPr>
                        <a:t>1</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rgbClr val="FF0000"/>
                          </a:solidFill>
                          <a:latin typeface="Times New Roman" panose="02020603050405020304" pitchFamily="18" charset="0"/>
                          <a:cs typeface="Times New Roman" panose="02020603050405020304" pitchFamily="18" charset="0"/>
                        </a:rPr>
                        <a:t>SIBERIAN ELECTRONIC MATHEMATICAL REPORTS</a:t>
                      </a:r>
                      <a:endParaRPr sz="12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38</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50</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57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246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latin typeface="Times New Roman" panose="02020603050405020304" pitchFamily="18" charset="0"/>
                          <a:cs typeface="Times New Roman" panose="02020603050405020304" pitchFamily="18" charset="0"/>
                        </a:rPr>
                        <a:t>2</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rgbClr val="FF0000"/>
                          </a:solidFill>
                          <a:latin typeface="Times New Roman" panose="02020603050405020304" pitchFamily="18" charset="0"/>
                          <a:cs typeface="Times New Roman" panose="02020603050405020304" pitchFamily="18" charset="0"/>
                        </a:rPr>
                        <a:t>SIBERIAN MATHEMATICAL JOURNAL</a:t>
                      </a:r>
                      <a:endParaRPr sz="12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34</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41</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43</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203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latin typeface="Times New Roman" panose="02020603050405020304" pitchFamily="18" charset="0"/>
                          <a:cs typeface="Times New Roman" panose="02020603050405020304" pitchFamily="18" charset="0"/>
                        </a:rPr>
                        <a:t>3</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rgbClr val="FF0000"/>
                          </a:solidFill>
                          <a:latin typeface="Times New Roman" panose="02020603050405020304" pitchFamily="18" charset="0"/>
                          <a:cs typeface="Times New Roman" panose="02020603050405020304" pitchFamily="18" charset="0"/>
                        </a:rPr>
                        <a:t>ALGEBRA AND LOGIC</a:t>
                      </a:r>
                      <a:endParaRPr sz="12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25</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26</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114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4</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chemeClr val="tx1"/>
                          </a:solidFill>
                          <a:latin typeface="Times New Roman" panose="02020603050405020304" pitchFamily="18" charset="0"/>
                          <a:cs typeface="Times New Roman" panose="02020603050405020304" pitchFamily="18" charset="0"/>
                        </a:rPr>
                        <a:t>LECTURE NOTES IN COMPUTER SCIENCE</a:t>
                      </a:r>
                      <a:endParaRPr sz="12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27</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10</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6</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80</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5</a:t>
                      </a:r>
                      <a:endParaRPr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JOURNAL OF PHYSICS CONFERENCE SERIES</a:t>
                      </a:r>
                      <a:endParaRPr sz="12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2</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17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6</a:t>
                      </a:r>
                      <a:endParaRPr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i="0"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DOKLADY MATHEMATICS</a:t>
                      </a:r>
                      <a:endParaRPr sz="12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19</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7</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chemeClr val="tx1"/>
                          </a:solidFill>
                          <a:latin typeface="Times New Roman" panose="02020603050405020304" pitchFamily="18" charset="0"/>
                          <a:cs typeface="Times New Roman" panose="02020603050405020304" pitchFamily="18" charset="0"/>
                        </a:rPr>
                        <a:t>DISCRETE MATHEMATICS</a:t>
                      </a:r>
                      <a:endParaRPr sz="12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8</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8</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chemeClr val="tx1"/>
                          </a:solidFill>
                          <a:latin typeface="Times New Roman" panose="02020603050405020304" pitchFamily="18" charset="0"/>
                          <a:cs typeface="Times New Roman" panose="02020603050405020304" pitchFamily="18" charset="0"/>
                        </a:rPr>
                        <a:t>COMPUTATIONAL MATHEMATICS AND MATHEMATICAL PHYSICS</a:t>
                      </a:r>
                      <a:endParaRPr sz="12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4</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13</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9</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chemeClr val="tx1"/>
                          </a:solidFill>
                          <a:latin typeface="Times New Roman" panose="02020603050405020304" pitchFamily="18" charset="0"/>
                          <a:cs typeface="Times New Roman" panose="02020603050405020304" pitchFamily="18" charset="0"/>
                        </a:rPr>
                        <a:t>PRIKLADNAYA DISKRETNAYA MATEMATIKA</a:t>
                      </a:r>
                      <a:endParaRPr sz="12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5</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5</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5</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9</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10</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chemeClr val="tx1"/>
                          </a:solidFill>
                          <a:latin typeface="Times New Roman" panose="02020603050405020304" pitchFamily="18" charset="0"/>
                          <a:cs typeface="Times New Roman" panose="02020603050405020304" pitchFamily="18" charset="0"/>
                        </a:rPr>
                        <a:t>MATHEMATICAL NOTES</a:t>
                      </a:r>
                      <a:endParaRPr sz="12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180515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236220" y="1"/>
            <a:ext cx="8583583" cy="73914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a:t>Публикации сотрудников ИМ СО </a:t>
            </a:r>
            <a:r>
              <a:rPr lang="ru-RU" sz="3600" dirty="0" smtClean="0"/>
              <a:t>РАН</a:t>
            </a:r>
            <a:r>
              <a:rPr lang="en-US" sz="3600" dirty="0" smtClean="0"/>
              <a:t> Scopus</a:t>
            </a:r>
            <a:endParaRPr sz="3600" dirty="0"/>
          </a:p>
        </p:txBody>
      </p:sp>
      <p:graphicFrame>
        <p:nvGraphicFramePr>
          <p:cNvPr id="300" name="Google Shape;300;p10"/>
          <p:cNvGraphicFramePr/>
          <p:nvPr>
            <p:extLst>
              <p:ext uri="{D42A27DB-BD31-4B8C-83A1-F6EECF244321}">
                <p14:modId xmlns:p14="http://schemas.microsoft.com/office/powerpoint/2010/main" val="628189106"/>
              </p:ext>
            </p:extLst>
          </p:nvPr>
        </p:nvGraphicFramePr>
        <p:xfrm>
          <a:off x="175260" y="1264920"/>
          <a:ext cx="8610600" cy="4936632"/>
        </p:xfrm>
        <a:graphic>
          <a:graphicData uri="http://schemas.openxmlformats.org/drawingml/2006/table">
            <a:tbl>
              <a:tblPr>
                <a:noFill/>
                <a:tableStyleId>{6477B0C2-0DF3-4077-A144-EF0BA455FE28}</a:tableStyleId>
              </a:tblPr>
              <a:tblGrid>
                <a:gridCol w="388620"/>
                <a:gridCol w="4107210"/>
                <a:gridCol w="685795"/>
                <a:gridCol w="685795"/>
                <a:gridCol w="685795"/>
                <a:gridCol w="685795"/>
                <a:gridCol w="685795"/>
                <a:gridCol w="685795"/>
              </a:tblGrid>
              <a:tr h="434340">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2016</a:t>
                      </a:r>
                      <a:endParaRPr sz="1600" u="none" strike="noStrike" cap="none" dirty="0"/>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2017</a:t>
                      </a:r>
                      <a:endParaRPr sz="1600" u="none" strike="noStrike" cap="none" dirty="0"/>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2018</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a:latin typeface="Times New Roman"/>
                          <a:ea typeface="Times New Roman"/>
                          <a:cs typeface="Times New Roman"/>
                          <a:sym typeface="Times New Roman"/>
                        </a:rPr>
                        <a:t>2019</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2020</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smtClean="0">
                          <a:latin typeface="Times New Roman"/>
                          <a:ea typeface="Times New Roman"/>
                          <a:cs typeface="Times New Roman"/>
                          <a:sym typeface="Times New Roman"/>
                        </a:rPr>
                        <a:t>всего</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Публикации в </a:t>
                      </a:r>
                      <a:r>
                        <a:rPr lang="ru-RU" sz="1400" b="1" i="0"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Scopus</a:t>
                      </a:r>
                      <a:endParaRPr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415</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471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474</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latin typeface="Times New Roman"/>
                          <a:ea typeface="Times New Roman"/>
                          <a:cs typeface="Times New Roman"/>
                          <a:sym typeface="Times New Roman"/>
                        </a:rPr>
                        <a:t>519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550</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ru-RU" sz="1600" b="0" u="none" strike="noStrike" cap="none" dirty="0" smtClean="0">
                          <a:solidFill>
                            <a:schemeClr val="tx1"/>
                          </a:solidFill>
                          <a:latin typeface="Times New Roman"/>
                          <a:ea typeface="Times New Roman"/>
                          <a:cs typeface="Times New Roman"/>
                          <a:sym typeface="Times New Roman"/>
                        </a:rPr>
                        <a:t>2429</a:t>
                      </a: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rgbClr val="FF0000"/>
                          </a:solidFill>
                          <a:latin typeface="Times New Roman" panose="02020603050405020304" pitchFamily="18" charset="0"/>
                          <a:cs typeface="Times New Roman" panose="02020603050405020304" pitchFamily="18" charset="0"/>
                        </a:rPr>
                        <a:t>1</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latin typeface="Times New Roman" panose="02020603050405020304" pitchFamily="18" charset="0"/>
                          <a:cs typeface="Times New Roman" panose="02020603050405020304" pitchFamily="18" charset="0"/>
                        </a:rPr>
                        <a:t>Siberian Electronic Mathematical Reports </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39</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50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59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44</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231</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rgbClr val="FF0000"/>
                          </a:solidFill>
                          <a:latin typeface="Times New Roman" panose="02020603050405020304" pitchFamily="18" charset="0"/>
                          <a:cs typeface="Times New Roman" panose="02020603050405020304" pitchFamily="18" charset="0"/>
                        </a:rPr>
                        <a:t>2</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rgbClr val="FF0000"/>
                          </a:solidFill>
                          <a:latin typeface="Times New Roman" panose="02020603050405020304" pitchFamily="18" charset="0"/>
                          <a:cs typeface="Times New Roman" panose="02020603050405020304" pitchFamily="18" charset="0"/>
                        </a:rPr>
                        <a:t>Siberian Mathematical Journal </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34</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35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195</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latin typeface="Times New Roman" panose="02020603050405020304" pitchFamily="18" charset="0"/>
                          <a:cs typeface="Times New Roman" panose="02020603050405020304" pitchFamily="18" charset="0"/>
                        </a:rPr>
                        <a:t>3</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latin typeface="Times New Roman" panose="02020603050405020304" pitchFamily="18" charset="0"/>
                          <a:cs typeface="Times New Roman" panose="02020603050405020304" pitchFamily="18" charset="0"/>
                        </a:rPr>
                        <a:t>Lecture Notes In Computer Science</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37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139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rgbClr val="FF0000"/>
                          </a:solidFill>
                          <a:latin typeface="Times New Roman" panose="02020603050405020304" pitchFamily="18" charset="0"/>
                          <a:cs typeface="Times New Roman" panose="02020603050405020304" pitchFamily="18" charset="0"/>
                        </a:rPr>
                        <a:t>4</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rgbClr val="FF0000"/>
                          </a:solidFill>
                          <a:latin typeface="Times New Roman" panose="02020603050405020304" pitchFamily="18" charset="0"/>
                          <a:cs typeface="Times New Roman" panose="02020603050405020304" pitchFamily="18" charset="0"/>
                        </a:rPr>
                        <a:t>Journal Of Applied And Industrial Mathematics </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26</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25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118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i="0" u="none" strike="noStrike" cap="none" dirty="0" smtClean="0">
                          <a:solidFill>
                            <a:srgbClr val="FF0000"/>
                          </a:solidFill>
                          <a:latin typeface="Times New Roman" panose="02020603050405020304" pitchFamily="18" charset="0"/>
                          <a:ea typeface="Times New Roman"/>
                          <a:cs typeface="Times New Roman" panose="02020603050405020304" pitchFamily="18" charset="0"/>
                          <a:sym typeface="Times New Roman"/>
                        </a:rPr>
                        <a:t>5</a:t>
                      </a:r>
                      <a:endParaRPr sz="1400" b="1"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rgbClr val="FF0000"/>
                          </a:solidFill>
                          <a:latin typeface="Times New Roman" panose="02020603050405020304" pitchFamily="18" charset="0"/>
                          <a:cs typeface="Times New Roman" panose="02020603050405020304" pitchFamily="18" charset="0"/>
                        </a:rPr>
                        <a:t>Algebra And Logic </a:t>
                      </a:r>
                      <a:endParaRPr sz="1400" b="1"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25</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17</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24</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6</a:t>
                      </a:r>
                      <a:endParaRPr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latin typeface="Times New Roman" panose="02020603050405020304" pitchFamily="18" charset="0"/>
                          <a:cs typeface="Times New Roman" panose="02020603050405020304" pitchFamily="18" charset="0"/>
                        </a:rPr>
                        <a:t>Journal Of Physics Conference Series </a:t>
                      </a:r>
                      <a:endParaRPr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27</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37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96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latin typeface="Times New Roman" panose="02020603050405020304" pitchFamily="18" charset="0"/>
                          <a:cs typeface="Times New Roman" panose="02020603050405020304" pitchFamily="18" charset="0"/>
                        </a:rPr>
                        <a:t>7</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250" b="1" dirty="0" smtClean="0">
                          <a:latin typeface="Times New Roman" panose="02020603050405020304" pitchFamily="18" charset="0"/>
                          <a:cs typeface="Times New Roman" panose="02020603050405020304" pitchFamily="18" charset="0"/>
                        </a:rPr>
                        <a:t>Communications In Computer And Information Science </a:t>
                      </a:r>
                      <a:endParaRPr sz="125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24</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19</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63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latin typeface="Times New Roman" panose="02020603050405020304" pitchFamily="18" charset="0"/>
                          <a:cs typeface="Times New Roman" panose="02020603050405020304" pitchFamily="18" charset="0"/>
                        </a:rPr>
                        <a:t>8</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err="1" smtClean="0">
                          <a:latin typeface="Times New Roman" panose="02020603050405020304" pitchFamily="18" charset="0"/>
                          <a:cs typeface="Times New Roman" panose="02020603050405020304" pitchFamily="18" charset="0"/>
                        </a:rPr>
                        <a:t>Doklady</a:t>
                      </a:r>
                      <a:r>
                        <a:rPr lang="en-US" sz="1400" b="1" dirty="0" smtClean="0">
                          <a:latin typeface="Times New Roman" panose="02020603050405020304" pitchFamily="18" charset="0"/>
                          <a:cs typeface="Times New Roman" panose="02020603050405020304" pitchFamily="18" charset="0"/>
                        </a:rPr>
                        <a:t> Mathematics </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19</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12</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12</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6</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62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latin typeface="Times New Roman" panose="02020603050405020304" pitchFamily="18" charset="0"/>
                          <a:cs typeface="Times New Roman" panose="02020603050405020304" pitchFamily="18" charset="0"/>
                        </a:rPr>
                        <a:t>9</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latin typeface="Times New Roman" panose="02020603050405020304" pitchFamily="18" charset="0"/>
                          <a:cs typeface="Times New Roman" panose="02020603050405020304" pitchFamily="18" charset="0"/>
                        </a:rPr>
                        <a:t>Journal Of Mathematical Sciences United States</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10</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58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latin typeface="Times New Roman" panose="02020603050405020304" pitchFamily="18" charset="0"/>
                          <a:cs typeface="Times New Roman" panose="02020603050405020304" pitchFamily="18" charset="0"/>
                        </a:rPr>
                        <a:t>10</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err="1" smtClean="0">
                          <a:latin typeface="Times New Roman" panose="02020603050405020304" pitchFamily="18" charset="0"/>
                          <a:cs typeface="Times New Roman" panose="02020603050405020304" pitchFamily="18" charset="0"/>
                        </a:rPr>
                        <a:t>Ceur</a:t>
                      </a:r>
                      <a:r>
                        <a:rPr lang="en-US" sz="1400" b="1" u="none" strike="noStrike" cap="none" dirty="0" smtClean="0">
                          <a:latin typeface="Times New Roman" panose="02020603050405020304" pitchFamily="18" charset="0"/>
                          <a:cs typeface="Times New Roman" panose="02020603050405020304" pitchFamily="18" charset="0"/>
                        </a:rPr>
                        <a:t> Workshop Proceedings </a:t>
                      </a:r>
                      <a:endParaRPr sz="1400" b="1" u="none" strike="noStrike" cap="none" dirty="0">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22</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15</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12</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8</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57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rgbClr val="FF0000"/>
                          </a:solidFill>
                          <a:latin typeface="Times New Roman" panose="02020603050405020304" pitchFamily="18" charset="0"/>
                          <a:cs typeface="Times New Roman" panose="02020603050405020304" pitchFamily="18" charset="0"/>
                        </a:rPr>
                        <a:t>12</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rgbClr val="FF0000"/>
                          </a:solidFill>
                          <a:latin typeface="Times New Roman" panose="02020603050405020304" pitchFamily="18" charset="0"/>
                          <a:cs typeface="Times New Roman" panose="02020603050405020304" pitchFamily="18" charset="0"/>
                        </a:rPr>
                        <a:t>Siberian Advances In Mathematics</a:t>
                      </a:r>
                      <a:endParaRPr sz="1400" b="1" u="none" strike="noStrike" cap="none" dirty="0">
                        <a:solidFill>
                          <a:srgbClr val="FF0000"/>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9</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38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86033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220980" y="0"/>
            <a:ext cx="8583583" cy="73914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a:t>Публикации сотрудников ИМ СО </a:t>
            </a:r>
            <a:r>
              <a:rPr lang="ru-RU" sz="3600" dirty="0" smtClean="0"/>
              <a:t>РАН</a:t>
            </a:r>
            <a:r>
              <a:rPr lang="en-US" sz="3600" dirty="0" smtClean="0"/>
              <a:t> </a:t>
            </a:r>
            <a:r>
              <a:rPr lang="ru-RU" sz="3600" dirty="0" smtClean="0"/>
              <a:t>журналы Института</a:t>
            </a:r>
            <a:endParaRPr sz="3600" dirty="0"/>
          </a:p>
        </p:txBody>
      </p:sp>
      <p:graphicFrame>
        <p:nvGraphicFramePr>
          <p:cNvPr id="300" name="Google Shape;300;p10"/>
          <p:cNvGraphicFramePr/>
          <p:nvPr>
            <p:extLst>
              <p:ext uri="{D42A27DB-BD31-4B8C-83A1-F6EECF244321}">
                <p14:modId xmlns:p14="http://schemas.microsoft.com/office/powerpoint/2010/main" val="1365420785"/>
              </p:ext>
            </p:extLst>
          </p:nvPr>
        </p:nvGraphicFramePr>
        <p:xfrm>
          <a:off x="182880" y="1409700"/>
          <a:ext cx="8250650" cy="4860688"/>
        </p:xfrm>
        <a:graphic>
          <a:graphicData uri="http://schemas.openxmlformats.org/drawingml/2006/table">
            <a:tbl>
              <a:tblPr>
                <a:noFill/>
                <a:tableStyleId>{6477B0C2-0DF3-4077-A144-EF0BA455FE28}</a:tableStyleId>
              </a:tblPr>
              <a:tblGrid>
                <a:gridCol w="2744031"/>
                <a:gridCol w="976093"/>
                <a:gridCol w="647218"/>
                <a:gridCol w="647218"/>
                <a:gridCol w="647218"/>
                <a:gridCol w="647218"/>
                <a:gridCol w="647218"/>
                <a:gridCol w="647218"/>
                <a:gridCol w="647218"/>
              </a:tblGrid>
              <a:tr h="434340">
                <a:tc>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0" i="0" u="none" strike="noStrike" cap="none" dirty="0">
                        <a:solidFill>
                          <a:schemeClr val="dk1"/>
                        </a:solidFill>
                        <a:latin typeface="Times New Roman"/>
                        <a:ea typeface="Times New Roman"/>
                        <a:cs typeface="Times New Roman"/>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endParaRPr sz="1600" u="none" strike="noStrike" cap="none" dirty="0"/>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2016</a:t>
                      </a:r>
                      <a:endParaRPr sz="1600" u="none" strike="noStrike" cap="none" dirty="0"/>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i="0" u="none" strike="noStrike" cap="none" dirty="0">
                          <a:solidFill>
                            <a:schemeClr val="dk1"/>
                          </a:solidFill>
                          <a:latin typeface="Times New Roman"/>
                          <a:ea typeface="Times New Roman"/>
                          <a:cs typeface="Times New Roman"/>
                          <a:sym typeface="Times New Roman"/>
                        </a:rPr>
                        <a:t>2017</a:t>
                      </a:r>
                      <a:endParaRPr sz="1600" u="none" strike="noStrike" cap="none" dirty="0"/>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a:latin typeface="Times New Roman"/>
                          <a:ea typeface="Times New Roman"/>
                          <a:cs typeface="Times New Roman"/>
                          <a:sym typeface="Times New Roman"/>
                        </a:rPr>
                        <a:t>2018</a:t>
                      </a:r>
                      <a:endParaRPr sz="1600" b="1" u="none" strike="noStrike" cap="none">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600" b="1" u="none" strike="noStrike" cap="none" dirty="0">
                          <a:latin typeface="Times New Roman"/>
                          <a:ea typeface="Times New Roman"/>
                          <a:cs typeface="Times New Roman"/>
                          <a:sym typeface="Times New Roman"/>
                        </a:rPr>
                        <a:t>2019</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2020</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2016- 2020</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600" b="1" u="none" strike="noStrike" cap="none" dirty="0" smtClean="0">
                          <a:latin typeface="Times New Roman"/>
                          <a:ea typeface="Times New Roman"/>
                          <a:cs typeface="Times New Roman"/>
                          <a:sym typeface="Times New Roman"/>
                        </a:rPr>
                        <a:t>2021</a:t>
                      </a:r>
                      <a:endParaRPr sz="1600" b="1" u="none" strike="noStrike" cap="none" dirty="0">
                        <a:latin typeface="Times New Roman"/>
                        <a:ea typeface="Times New Roman"/>
                        <a:cs typeface="Times New Roman"/>
                        <a:sym typeface="Times New Roman"/>
                      </a:endParaRPr>
                    </a:p>
                  </a:txBody>
                  <a:tcPr marL="91425" marR="91425"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rowSpan="2">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Siberian Electronic Mathematical Reports </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Scopus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39</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50</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59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44</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231</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vMerge="1">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err="1" smtClean="0">
                          <a:solidFill>
                            <a:schemeClr val="dk1"/>
                          </a:solidFill>
                          <a:latin typeface="Times New Roman"/>
                          <a:ea typeface="Times New Roman"/>
                          <a:cs typeface="Times New Roman"/>
                          <a:sym typeface="Times New Roman"/>
                        </a:rPr>
                        <a:t>WoS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38</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50</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62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57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246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rowSpan="2">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chemeClr val="tx1"/>
                          </a:solidFill>
                          <a:latin typeface="Times New Roman" panose="02020603050405020304" pitchFamily="18" charset="0"/>
                          <a:cs typeface="Times New Roman" panose="02020603050405020304" pitchFamily="18" charset="0"/>
                        </a:rPr>
                        <a:t>Siberian Mathematical Journal </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Scopus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34</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46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39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35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195</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vMerge="1">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err="1" smtClean="0">
                          <a:solidFill>
                            <a:schemeClr val="dk1"/>
                          </a:solidFill>
                          <a:latin typeface="Times New Roman"/>
                          <a:ea typeface="Times New Roman"/>
                          <a:cs typeface="Times New Roman"/>
                          <a:sym typeface="Times New Roman"/>
                        </a:rPr>
                        <a:t>WoS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34</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41</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46</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39</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43</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203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rowSpan="2">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chemeClr val="tx1"/>
                          </a:solidFill>
                          <a:latin typeface="Times New Roman" panose="02020603050405020304" pitchFamily="18" charset="0"/>
                          <a:cs typeface="Times New Roman" panose="02020603050405020304" pitchFamily="18" charset="0"/>
                        </a:rPr>
                        <a:t>Algebra And Logic </a:t>
                      </a:r>
                      <a:endParaRPr sz="14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dk1"/>
                          </a:solidFill>
                          <a:latin typeface="Times New Roman"/>
                          <a:ea typeface="Times New Roman"/>
                          <a:cs typeface="Times New Roman"/>
                          <a:sym typeface="Times New Roman"/>
                        </a:rPr>
                        <a:t>Scopus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25</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17</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24</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112</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vMerge="1">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err="1" smtClean="0">
                          <a:solidFill>
                            <a:schemeClr val="dk1"/>
                          </a:solidFill>
                          <a:latin typeface="Times New Roman"/>
                          <a:ea typeface="Times New Roman"/>
                          <a:cs typeface="Times New Roman"/>
                          <a:sym typeface="Times New Roman"/>
                        </a:rPr>
                        <a:t>WoS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i="0" u="none" strike="noStrike" cap="none" dirty="0" smtClean="0">
                          <a:solidFill>
                            <a:schemeClr val="tx1"/>
                          </a:solidFill>
                          <a:latin typeface="Times New Roman"/>
                          <a:ea typeface="Times New Roman"/>
                          <a:cs typeface="Times New Roman"/>
                          <a:sym typeface="Times New Roman"/>
                        </a:rPr>
                        <a:t>25</a:t>
                      </a:r>
                      <a:endParaRPr sz="1600" b="0" i="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28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17</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1" u="none" strike="noStrike" cap="none" dirty="0" smtClean="0">
                          <a:solidFill>
                            <a:schemeClr val="tx1"/>
                          </a:solidFill>
                          <a:latin typeface="Times New Roman"/>
                          <a:ea typeface="Times New Roman"/>
                          <a:cs typeface="Times New Roman"/>
                          <a:sym typeface="Times New Roman"/>
                        </a:rPr>
                        <a:t>26</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114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dirty="0" smtClean="0">
                          <a:solidFill>
                            <a:schemeClr val="tx1"/>
                          </a:solidFill>
                          <a:latin typeface="Times New Roman" panose="02020603050405020304" pitchFamily="18" charset="0"/>
                          <a:cs typeface="Times New Roman" panose="02020603050405020304" pitchFamily="18" charset="0"/>
                        </a:rPr>
                        <a:t>Journal Of Applied And Industrial Mathematics </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en-US" sz="1600" b="0" i="0" u="none" strike="noStrike" cap="none" dirty="0" smtClean="0">
                          <a:solidFill>
                            <a:schemeClr val="dk1"/>
                          </a:solidFill>
                          <a:latin typeface="Times New Roman"/>
                          <a:ea typeface="Times New Roman"/>
                          <a:cs typeface="Times New Roman"/>
                          <a:sym typeface="Times New Roman"/>
                        </a:rPr>
                        <a:t>Scopus</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26</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23</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26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25</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118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a:txBody>
                    <a:bodyPr/>
                    <a:lstStyle/>
                    <a:p>
                      <a:pPr marL="0" marR="0" lvl="0" indent="0" algn="l" rtl="0">
                        <a:lnSpc>
                          <a:spcPct val="100000"/>
                        </a:lnSpc>
                        <a:spcBef>
                          <a:spcPts val="0"/>
                        </a:spcBef>
                        <a:spcAft>
                          <a:spcPts val="0"/>
                        </a:spcAft>
                        <a:buClr>
                          <a:schemeClr val="accent2"/>
                        </a:buClr>
                        <a:buSzPts val="1400"/>
                        <a:buFont typeface="Noto Sans Symbols"/>
                        <a:buNone/>
                      </a:pPr>
                      <a:r>
                        <a:rPr lang="en-US" sz="1400" b="1" u="none" strike="noStrike" cap="none" dirty="0" smtClean="0">
                          <a:solidFill>
                            <a:schemeClr val="tx1"/>
                          </a:solidFill>
                          <a:latin typeface="Times New Roman" panose="02020603050405020304" pitchFamily="18" charset="0"/>
                          <a:cs typeface="Times New Roman" panose="02020603050405020304" pitchFamily="18" charset="0"/>
                        </a:rPr>
                        <a:t>Siberian Advances In Mathematics</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en-US" sz="1600" b="0" i="0" u="none" strike="noStrike" cap="none" dirty="0" smtClean="0">
                          <a:solidFill>
                            <a:schemeClr val="dk1"/>
                          </a:solidFill>
                          <a:latin typeface="Times New Roman"/>
                          <a:ea typeface="Times New Roman"/>
                          <a:cs typeface="Times New Roman"/>
                          <a:sym typeface="Times New Roman"/>
                        </a:rPr>
                        <a:t>Scopus</a:t>
                      </a: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5</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6</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9</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9</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38</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en-US" sz="1600" b="0" u="none" strike="noStrike" cap="none" dirty="0" smtClean="0">
                          <a:solidFill>
                            <a:schemeClr val="tx1"/>
                          </a:solidFill>
                          <a:latin typeface="Times New Roman"/>
                          <a:ea typeface="Times New Roman"/>
                          <a:cs typeface="Times New Roman"/>
                          <a:sym typeface="Times New Roman"/>
                        </a:rPr>
                        <a:t>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rowSpan="2">
                  <a:txBody>
                    <a:bodyPr/>
                    <a:lstStyle/>
                    <a:p>
                      <a:pPr marL="0" marR="0" lvl="0" indent="0" algn="l"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chemeClr val="tx1"/>
                          </a:solidFill>
                          <a:latin typeface="Times New Roman" panose="02020603050405020304" pitchFamily="18" charset="0"/>
                          <a:cs typeface="Times New Roman" panose="02020603050405020304" pitchFamily="18" charset="0"/>
                        </a:rPr>
                        <a:t>Всего</a:t>
                      </a: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en-US" sz="1600" b="0" i="0" u="none" strike="noStrike" cap="none" dirty="0" smtClean="0">
                          <a:solidFill>
                            <a:schemeClr val="dk1"/>
                          </a:solidFill>
                          <a:latin typeface="Times New Roman"/>
                          <a:ea typeface="Times New Roman"/>
                          <a:cs typeface="Times New Roman"/>
                          <a:sym typeface="Times New Roman"/>
                        </a:rPr>
                        <a:t>Scopus</a:t>
                      </a: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129</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132</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145</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151</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137</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694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31</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375191">
                <a:tc vMerge="1">
                  <a:txBody>
                    <a:bodyPr/>
                    <a:lstStyle/>
                    <a:p>
                      <a:pPr marL="0" marR="0" lvl="0" indent="0" algn="l" rtl="0">
                        <a:lnSpc>
                          <a:spcPct val="100000"/>
                        </a:lnSpc>
                        <a:spcBef>
                          <a:spcPts val="0"/>
                        </a:spcBef>
                        <a:spcAft>
                          <a:spcPts val="0"/>
                        </a:spcAft>
                        <a:buClr>
                          <a:schemeClr val="accent2"/>
                        </a:buClr>
                        <a:buSzPts val="1400"/>
                        <a:buFont typeface="Noto Sans Symbols"/>
                        <a:buNone/>
                      </a:pPr>
                      <a:endParaRPr sz="1400" b="1" u="none" strike="noStrike" cap="none" dirty="0">
                        <a:solidFill>
                          <a:schemeClr val="tx1"/>
                        </a:solidFill>
                        <a:latin typeface="Times New Roman" panose="02020603050405020304" pitchFamily="18" charset="0"/>
                        <a:cs typeface="Times New Roman" panose="02020603050405020304" pitchFamily="18" charset="0"/>
                      </a:endParaRPr>
                    </a:p>
                  </a:txBody>
                  <a:tcPr marL="91425" marR="91425" marT="45700" marB="4570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accent2"/>
                        </a:buClr>
                        <a:buSzPts val="1600"/>
                        <a:buFont typeface="Noto Sans Symbols"/>
                        <a:buNone/>
                        <a:tabLst/>
                        <a:defRPr/>
                      </a:pPr>
                      <a:r>
                        <a:rPr lang="en-US" sz="1600" b="0" i="0" u="none" strike="noStrike" cap="none" dirty="0" err="1" smtClean="0">
                          <a:solidFill>
                            <a:schemeClr val="dk1"/>
                          </a:solidFill>
                          <a:latin typeface="Times New Roman"/>
                          <a:ea typeface="Times New Roman"/>
                          <a:cs typeface="Times New Roman"/>
                          <a:sym typeface="Times New Roman"/>
                        </a:rPr>
                        <a:t>WoS</a:t>
                      </a:r>
                      <a:endParaRPr lang="en-US" sz="1600" b="0" i="0" u="none" strike="noStrike" cap="none" dirty="0" smtClean="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i="0" u="none" strike="noStrike" cap="none" dirty="0" smtClean="0">
                          <a:solidFill>
                            <a:schemeClr val="dk1"/>
                          </a:solidFill>
                          <a:latin typeface="Times New Roman"/>
                          <a:ea typeface="Times New Roman"/>
                          <a:cs typeface="Times New Roman"/>
                          <a:sym typeface="Times New Roman"/>
                        </a:rPr>
                        <a:t>97</a:t>
                      </a:r>
                      <a:endParaRPr sz="1600" b="0" i="0" u="none" strike="noStrike" cap="none" dirty="0">
                        <a:solidFill>
                          <a:schemeClr val="dk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108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114</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latin typeface="Times New Roman"/>
                          <a:ea typeface="Times New Roman"/>
                          <a:cs typeface="Times New Roman"/>
                          <a:sym typeface="Times New Roman"/>
                        </a:rPr>
                        <a:t>118</a:t>
                      </a:r>
                      <a:endParaRPr sz="1600" b="0" u="none" strike="noStrike" cap="none" dirty="0">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1" u="none" strike="noStrike" cap="none" dirty="0" smtClean="0">
                          <a:solidFill>
                            <a:schemeClr val="tx1"/>
                          </a:solidFill>
                          <a:latin typeface="Times New Roman"/>
                          <a:ea typeface="Times New Roman"/>
                          <a:cs typeface="Times New Roman"/>
                          <a:sym typeface="Times New Roman"/>
                        </a:rPr>
                        <a:t>126</a:t>
                      </a:r>
                      <a:endParaRPr sz="1600" b="1"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smtClean="0">
                          <a:solidFill>
                            <a:schemeClr val="tx1"/>
                          </a:solidFill>
                          <a:latin typeface="Times New Roman"/>
                          <a:ea typeface="Times New Roman"/>
                          <a:cs typeface="Times New Roman"/>
                          <a:sym typeface="Times New Roman"/>
                        </a:rPr>
                        <a:t>563</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600"/>
                        <a:buFont typeface="Noto Sans Symbols"/>
                        <a:buNone/>
                      </a:pPr>
                      <a:r>
                        <a:rPr lang="ru-RU" sz="1600" b="0" u="none" strike="noStrike" cap="none" dirty="0" smtClean="0">
                          <a:solidFill>
                            <a:schemeClr val="tx1"/>
                          </a:solidFill>
                          <a:latin typeface="Times New Roman"/>
                          <a:ea typeface="Times New Roman"/>
                          <a:cs typeface="Times New Roman"/>
                          <a:sym typeface="Times New Roman"/>
                        </a:rPr>
                        <a:t>24</a:t>
                      </a:r>
                      <a:endParaRPr sz="1600" b="0" u="none" strike="noStrike" cap="none" dirty="0">
                        <a:solidFill>
                          <a:schemeClr val="tx1"/>
                        </a:solidFill>
                        <a:latin typeface="Times New Roman"/>
                        <a:ea typeface="Times New Roman"/>
                        <a:cs typeface="Times New Roman"/>
                        <a:sym typeface="Times New Roman"/>
                      </a:endParaRPr>
                    </a:p>
                  </a:txBody>
                  <a:tcPr marL="91425" marR="91425"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3711292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dirty="0"/>
              <a:t>Публикации в </a:t>
            </a:r>
            <a:r>
              <a:rPr lang="ru-RU" sz="4000" dirty="0" smtClean="0"/>
              <a:t>20</a:t>
            </a:r>
            <a:r>
              <a:rPr lang="en-US" sz="4000" dirty="0" smtClean="0"/>
              <a:t>20</a:t>
            </a:r>
            <a:r>
              <a:rPr lang="ru-RU" sz="4000" dirty="0" smtClean="0"/>
              <a:t> </a:t>
            </a:r>
            <a:r>
              <a:rPr lang="ru-RU" sz="4000" dirty="0"/>
              <a:t>г. </a:t>
            </a:r>
            <a:r>
              <a:rPr lang="ru-RU" sz="2000" dirty="0"/>
              <a:t>(</a:t>
            </a:r>
            <a:r>
              <a:rPr lang="ru-RU" sz="2000" dirty="0" err="1"/>
              <a:t>Импакт</a:t>
            </a:r>
            <a:r>
              <a:rPr lang="ru-RU" sz="2000" dirty="0"/>
              <a:t>-фактор журнала не менее 0.2)</a:t>
            </a:r>
            <a:endParaRPr sz="2000" dirty="0"/>
          </a:p>
        </p:txBody>
      </p:sp>
      <p:graphicFrame>
        <p:nvGraphicFramePr>
          <p:cNvPr id="307" name="Google Shape;307;p11"/>
          <p:cNvGraphicFramePr/>
          <p:nvPr>
            <p:extLst>
              <p:ext uri="{D42A27DB-BD31-4B8C-83A1-F6EECF244321}">
                <p14:modId xmlns:p14="http://schemas.microsoft.com/office/powerpoint/2010/main" val="883562296"/>
              </p:ext>
            </p:extLst>
          </p:nvPr>
        </p:nvGraphicFramePr>
        <p:xfrm>
          <a:off x="304145" y="1412806"/>
          <a:ext cx="8673625" cy="4703010"/>
        </p:xfrm>
        <a:graphic>
          <a:graphicData uri="http://schemas.openxmlformats.org/drawingml/2006/table">
            <a:tbl>
              <a:tblPr firstRow="1" bandRow="1">
                <a:noFill/>
                <a:tableStyleId>{6477B0C2-0DF3-4077-A144-EF0BA455FE28}</a:tableStyleId>
              </a:tblPr>
              <a:tblGrid>
                <a:gridCol w="412075"/>
                <a:gridCol w="1363750"/>
                <a:gridCol w="932050"/>
                <a:gridCol w="726025"/>
                <a:gridCol w="549425"/>
                <a:gridCol w="775050"/>
                <a:gridCol w="657350"/>
                <a:gridCol w="833950"/>
                <a:gridCol w="599200"/>
                <a:gridCol w="847980"/>
                <a:gridCol w="976770"/>
              </a:tblGrid>
              <a:tr h="152400">
                <a:tc rowSpan="2" grid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Кол-во ставок научных сотрудников на </a:t>
                      </a:r>
                      <a:r>
                        <a:rPr lang="ru-RU" sz="1200" u="none" strike="noStrike" cap="none" dirty="0" smtClean="0">
                          <a:latin typeface="Calibri"/>
                          <a:ea typeface="Calibri"/>
                          <a:cs typeface="Calibri"/>
                          <a:sym typeface="Calibri"/>
                        </a:rPr>
                        <a:t>31.12.2020</a:t>
                      </a:r>
                      <a:r>
                        <a:rPr lang="ru-RU" sz="1200" u="none" strike="noStrike" cap="none" dirty="0">
                          <a:latin typeface="Calibri"/>
                          <a:ea typeface="Calibri"/>
                          <a:cs typeface="Calibri"/>
                          <a:sym typeface="Calibri"/>
                        </a:rPr>
                        <a:t> </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А1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П.С.Колесников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18,75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5+1</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1</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21</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21</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1+42</a:t>
                      </a:r>
                      <a:endParaRPr sz="1200"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В.И. Лотов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9,625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3+1</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2</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11</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13</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dirty="0" smtClean="0">
                          <a:latin typeface="Calibri"/>
                          <a:ea typeface="Calibri"/>
                          <a:cs typeface="Calibri"/>
                          <a:sym typeface="Calibri"/>
                        </a:rPr>
                        <a:t>1</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2+24</a:t>
                      </a:r>
                      <a:endParaRPr sz="1200"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В2</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Ю.С. Волков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9,7</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cs typeface="Calibri"/>
                          <a:sym typeface="Calibri"/>
                        </a:rPr>
                        <a:t>7</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5</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0+12</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Н.Н.Ачасов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6,1</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4 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a:ea typeface="Calibri"/>
                          <a:cs typeface="Calibri"/>
                          <a:sym typeface="Calibri"/>
                        </a:rPr>
                        <a:t>-</a:t>
                      </a:r>
                      <a:r>
                        <a:rPr lang="ru-RU" sz="1200" b="1" u="none" strike="noStrike" cap="none" dirty="0">
                          <a:latin typeface="Calibri"/>
                          <a:ea typeface="Calibri"/>
                          <a:cs typeface="Calibri"/>
                          <a:sym typeface="Calibri"/>
                        </a:rPr>
                        <a:t> </a:t>
                      </a:r>
                      <a:endParaRPr b="1"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dirty="0" smtClean="0">
                          <a:latin typeface="Calibri"/>
                          <a:ea typeface="Calibri"/>
                          <a:cs typeface="Calibri"/>
                          <a:sym typeface="Calibri"/>
                        </a:rPr>
                        <a:t>1</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0+5</a:t>
                      </a:r>
                      <a:endParaRPr sz="1200"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Г1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С.К.Водопьянов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10,75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1</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1</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15</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5</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1</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1+20</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Г2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А.Е.Гутман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6,125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dirty="0" smtClean="0">
                          <a:latin typeface="Calibri"/>
                          <a:ea typeface="Calibri"/>
                          <a:cs typeface="Calibri"/>
                          <a:sym typeface="Calibri"/>
                        </a:rPr>
                        <a:t>-</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10</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4</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0+14</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Я.В.Базайкин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5,5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cs typeface="Calibri" panose="020F0502020204030204" pitchFamily="34" charset="0"/>
                        </a:rPr>
                        <a:t>1</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7</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4</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1 </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0+11</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2</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6</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7</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3</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0+13</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Д4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В.С.Белоносов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6,25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1+1</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2</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6</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2</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3</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0+8</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Д5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Г.В.Демиденко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11,125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4</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panose="020F0502020204030204" pitchFamily="34" charset="0"/>
                          <a:ea typeface="Calibri"/>
                          <a:cs typeface="Calibri"/>
                          <a:sym typeface="Calibri"/>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a:sym typeface="Calibri"/>
                        </a:rPr>
                        <a:t>15</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4</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4</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a:ea typeface="Calibri"/>
                          <a:cs typeface="Calibri"/>
                          <a:sym typeface="Calibri"/>
                        </a:rPr>
                        <a:t>-</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0+19</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Д6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И.А.Тайманов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5,75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1</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8</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7</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a:ea typeface="Calibri"/>
                          <a:cs typeface="Calibri"/>
                          <a:sym typeface="Calibri"/>
                        </a:rPr>
                        <a:t>3</a:t>
                      </a:r>
                      <a:r>
                        <a:rPr lang="ru-RU" sz="1200" u="none" strike="noStrike" cap="none" dirty="0">
                          <a:latin typeface="Calibri"/>
                          <a:ea typeface="Calibri"/>
                          <a:cs typeface="Calibri"/>
                          <a:sym typeface="Calibri"/>
                        </a:rPr>
                        <a:t>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0+15</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К3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А.А.Евдокимов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9</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3</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panose="020F0502020204030204" pitchFamily="34" charset="0"/>
                          <a:ea typeface="Calibri"/>
                          <a:cs typeface="Calibri"/>
                          <a:sym typeface="Calibri"/>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a:sym typeface="Calibri"/>
                        </a:rPr>
                        <a:t>8</a:t>
                      </a:r>
                      <a:r>
                        <a:rPr lang="ru-RU" sz="1200" u="none" strike="noStrike" cap="none" dirty="0">
                          <a:latin typeface="Calibri" panose="020F0502020204030204" pitchFamily="34" charset="0"/>
                          <a:ea typeface="Calibri"/>
                          <a:cs typeface="Calibri"/>
                          <a:sym typeface="Calibri"/>
                        </a:rPr>
                        <a:t> </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a:sym typeface="Calibri"/>
                        </a:rPr>
                        <a:t>-</a:t>
                      </a:r>
                      <a:r>
                        <a:rPr lang="ru-RU" sz="1200" u="none" strike="noStrike" cap="none" dirty="0">
                          <a:latin typeface="Calibri" panose="020F0502020204030204" pitchFamily="34" charset="0"/>
                          <a:ea typeface="Calibri"/>
                          <a:cs typeface="Calibri"/>
                          <a:sym typeface="Calibri"/>
                        </a:rPr>
                        <a:t> </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a:sym typeface="Calibri"/>
                        </a:rPr>
                        <a:t>5</a:t>
                      </a:r>
                      <a:r>
                        <a:rPr lang="ru-RU" sz="1200" u="none" strike="noStrike" cap="none" dirty="0">
                          <a:latin typeface="Calibri" panose="020F0502020204030204" pitchFamily="34" charset="0"/>
                          <a:ea typeface="Calibri"/>
                          <a:cs typeface="Calibri"/>
                          <a:sym typeface="Calibri"/>
                        </a:rPr>
                        <a:t> </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0+13</a:t>
                      </a:r>
                      <a:endParaRPr sz="1200" dirty="0">
                        <a:latin typeface="Calibri" panose="020F0502020204030204" pitchFamily="34" charset="0"/>
                        <a:cs typeface="Calibri" panose="020F0502020204030204" pitchFamily="34" charset="0"/>
                      </a:endParaRPr>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dirty="0"/>
              <a:t>Публикации в </a:t>
            </a:r>
            <a:r>
              <a:rPr lang="ru-RU" sz="4000" dirty="0" smtClean="0"/>
              <a:t>2020 </a:t>
            </a:r>
            <a:r>
              <a:rPr lang="ru-RU" sz="4000" dirty="0"/>
              <a:t>г. </a:t>
            </a:r>
            <a:r>
              <a:rPr lang="ru-RU" sz="2000" dirty="0"/>
              <a:t>(</a:t>
            </a:r>
            <a:r>
              <a:rPr lang="ru-RU" sz="2000" dirty="0" err="1"/>
              <a:t>Импакт</a:t>
            </a:r>
            <a:r>
              <a:rPr lang="ru-RU" sz="2000" dirty="0"/>
              <a:t>-фактор журнала не менее 0.2)</a:t>
            </a:r>
            <a:endParaRPr sz="2000" dirty="0"/>
          </a:p>
        </p:txBody>
      </p:sp>
      <p:graphicFrame>
        <p:nvGraphicFramePr>
          <p:cNvPr id="314" name="Google Shape;314;p12"/>
          <p:cNvGraphicFramePr/>
          <p:nvPr>
            <p:extLst>
              <p:ext uri="{D42A27DB-BD31-4B8C-83A1-F6EECF244321}">
                <p14:modId xmlns:p14="http://schemas.microsoft.com/office/powerpoint/2010/main" val="4086391173"/>
              </p:ext>
            </p:extLst>
          </p:nvPr>
        </p:nvGraphicFramePr>
        <p:xfrm>
          <a:off x="304108" y="1410526"/>
          <a:ext cx="8673625" cy="4672530"/>
        </p:xfrm>
        <a:graphic>
          <a:graphicData uri="http://schemas.openxmlformats.org/drawingml/2006/table">
            <a:tbl>
              <a:tblPr firstRow="1" bandRow="1">
                <a:noFill/>
                <a:tableStyleId>{6477B0C2-0DF3-4077-A144-EF0BA455FE28}</a:tableStyleId>
              </a:tblPr>
              <a:tblGrid>
                <a:gridCol w="412075"/>
                <a:gridCol w="1527396"/>
                <a:gridCol w="768404"/>
                <a:gridCol w="726025"/>
                <a:gridCol w="549425"/>
                <a:gridCol w="775050"/>
                <a:gridCol w="657350"/>
                <a:gridCol w="833950"/>
                <a:gridCol w="599200"/>
                <a:gridCol w="817537"/>
                <a:gridCol w="1007213"/>
              </a:tblGrid>
              <a:tr h="152400">
                <a:tc rowSpan="2" grid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Кол-во ставок научных сотрудников на </a:t>
                      </a:r>
                      <a:r>
                        <a:rPr lang="ru-RU" sz="1200" u="none" strike="noStrike" cap="none" dirty="0" smtClean="0">
                          <a:latin typeface="Calibri"/>
                          <a:ea typeface="Calibri"/>
                          <a:cs typeface="Calibri"/>
                          <a:sym typeface="Calibri"/>
                        </a:rPr>
                        <a:t>31.12.20</a:t>
                      </a:r>
                      <a:r>
                        <a:rPr lang="en-US" sz="1200" u="none" strike="noStrike" cap="none" smtClean="0">
                          <a:latin typeface="Calibri"/>
                          <a:ea typeface="Calibri"/>
                          <a:cs typeface="Calibri"/>
                          <a:sym typeface="Calibri"/>
                        </a:rPr>
                        <a:t>20</a:t>
                      </a:r>
                      <a:r>
                        <a:rPr lang="ru-RU" sz="1200" u="none" strike="noStrike" cap="none">
                          <a:latin typeface="Calibri"/>
                          <a:ea typeface="Calibri"/>
                          <a:cs typeface="Calibri"/>
                          <a:sym typeface="Calibri"/>
                        </a:rPr>
                        <a:t> </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К4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А.В.Пяткин </a:t>
                      </a:r>
                      <a:endParaRPr sz="14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8</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a:ea typeface="Calibri"/>
                          <a:cs typeface="Calibri"/>
                          <a:sym typeface="Calibri"/>
                        </a:rPr>
                        <a:t>2</a:t>
                      </a:r>
                      <a:r>
                        <a:rPr lang="ru-RU" sz="1200" u="none" strike="noStrike" cap="none" dirty="0" smtClean="0">
                          <a:latin typeface="Calibri"/>
                          <a:ea typeface="Calibri"/>
                          <a:cs typeface="Calibri"/>
                          <a:sym typeface="Calibri"/>
                        </a:rPr>
                        <a:t>+1</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2</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9</a:t>
                      </a:r>
                      <a:r>
                        <a:rPr lang="ru-RU" sz="1200" u="none" strike="noStrike" cap="none" dirty="0">
                          <a:latin typeface="Calibri"/>
                          <a:ea typeface="Calibri"/>
                          <a:cs typeface="Calibri"/>
                          <a:sym typeface="Calibri"/>
                        </a:rPr>
                        <a:t> </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u="none" strike="noStrike" cap="none" dirty="0" smtClean="0">
                          <a:latin typeface="Calibri"/>
                          <a:ea typeface="Calibri"/>
                          <a:cs typeface="Calibri"/>
                          <a:sym typeface="Calibri"/>
                        </a:rPr>
                        <a:t>21</a:t>
                      </a:r>
                      <a:r>
                        <a:rPr lang="ru-RU" sz="1200" b="0" u="none" strike="noStrike" cap="none" dirty="0">
                          <a:latin typeface="Calibri"/>
                          <a:ea typeface="Calibri"/>
                          <a:cs typeface="Calibri"/>
                          <a:sym typeface="Calibri"/>
                        </a:rPr>
                        <a:t> </a:t>
                      </a:r>
                      <a:endParaRPr sz="1400" b="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a:t>
                      </a:r>
                      <a:r>
                        <a:rPr lang="ru-RU" sz="1200" u="none" strike="noStrike" cap="none" dirty="0">
                          <a:latin typeface="Calibri"/>
                          <a:ea typeface="Calibri"/>
                          <a:cs typeface="Calibri"/>
                          <a:sym typeface="Calibri"/>
                        </a:rPr>
                        <a:t> </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0+11</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В.Л. Береснев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10,625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cs typeface="Calibri"/>
                          <a:sym typeface="Calibri"/>
                        </a:rPr>
                        <a:t>4</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panose="020F0502020204030204" pitchFamily="34" charset="0"/>
                        </a:rPr>
                        <a:t>4</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panose="020F0502020204030204" pitchFamily="34" charset="0"/>
                        </a:rPr>
                        <a:t>6</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a:ea typeface="Calibri"/>
                          <a:cs typeface="Calibri"/>
                          <a:sym typeface="Calibri"/>
                        </a:rPr>
                        <a:t>8</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0+10</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О.В. Бородин</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3,625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2+1</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16</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panose="020F0502020204030204" pitchFamily="34" charset="0"/>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0+22</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К7</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С.В. Августинович</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9,625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0+1</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5</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1</a:t>
                      </a:r>
                      <a:r>
                        <a:rPr lang="en-US" sz="1200" u="none" strike="noStrike" cap="none" dirty="0" smtClean="0">
                          <a:latin typeface="Calibri"/>
                          <a:ea typeface="Calibri"/>
                          <a:cs typeface="Calibri"/>
                          <a:sym typeface="Calibri"/>
                        </a:rPr>
                        <a:t>5</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t>-</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0+20</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Л1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А.С. Морозов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10,75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1</a:t>
                      </a:r>
                      <a:r>
                        <a:rPr lang="en-US" sz="1200" u="none" strike="noStrike" cap="none" dirty="0" smtClean="0">
                          <a:latin typeface="Calibri"/>
                          <a:ea typeface="Calibri"/>
                          <a:cs typeface="Calibri"/>
                          <a:sym typeface="Calibri"/>
                        </a:rPr>
                        <a:t>9</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5</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a:ea typeface="Calibri"/>
                          <a:cs typeface="Calibri"/>
                          <a:sym typeface="Calibri"/>
                        </a:rPr>
                        <a:t>-</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a:ea typeface="Calibri"/>
                          <a:cs typeface="Calibri"/>
                          <a:sym typeface="Calibri"/>
                        </a:rPr>
                        <a:t>5</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1+24</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Л2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С.С. Гончаров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11,5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panose="020F0502020204030204" pitchFamily="34" charset="0"/>
                          <a:ea typeface="Calibri"/>
                          <a:cs typeface="Calibri"/>
                          <a:sym typeface="Calibri"/>
                        </a:rPr>
                        <a:t>1+0+1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14</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3</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10</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0+17</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2747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Д.С. Аниконов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8,5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sym typeface="Calibri"/>
                        </a:rPr>
                        <a:t>6</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2</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5</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0+8</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М.В. Нещадим</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9,225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3</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smtClean="0">
                          <a:latin typeface="Calibri"/>
                          <a:ea typeface="Calibri"/>
                          <a:cs typeface="Calibri"/>
                          <a:sym typeface="Calibri"/>
                        </a:rPr>
                        <a:t>1</a:t>
                      </a:r>
                      <a:r>
                        <a:rPr lang="en-US" sz="1200" u="none" strike="noStrike" cap="none" dirty="0" smtClean="0">
                          <a:latin typeface="Calibri"/>
                          <a:ea typeface="Calibri"/>
                          <a:cs typeface="Calibri"/>
                          <a:sym typeface="Calibri"/>
                        </a:rPr>
                        <a:t>2</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8</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0+20</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У6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А.Д. Медных</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7,625</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a:ea typeface="Calibri"/>
                          <a:cs typeface="Calibri"/>
                          <a:sym typeface="Calibri"/>
                        </a:rPr>
                        <a:t>1</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t>-</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sym typeface="Calibri"/>
                        </a:rPr>
                        <a:t>7</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7</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0+14</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И1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В.Б. Бериков</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u="none" strike="noStrike" cap="none" dirty="0" smtClean="0">
                          <a:solidFill>
                            <a:schemeClr val="accent6">
                              <a:lumMod val="50000"/>
                            </a:schemeClr>
                          </a:solidFill>
                        </a:rPr>
                        <a:t>10</a:t>
                      </a:r>
                      <a:endParaRPr sz="1200" b="1" u="none" strike="noStrike" cap="none"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5</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5</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2</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rPr>
                        <a:t>11</a:t>
                      </a:r>
                      <a:endParaRPr sz="1200" u="none" strike="noStrike" cap="none"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smtClean="0">
                          <a:latin typeface="Calibri" panose="020F0502020204030204" pitchFamily="34" charset="0"/>
                          <a:cs typeface="Calibri" panose="020F0502020204030204" pitchFamily="34" charset="0"/>
                        </a:rPr>
                        <a:t>0+7</a:t>
                      </a:r>
                      <a:endParaRPr sz="1200" u="none" strike="noStrike" cap="none"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Ч1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1" dirty="0" smtClean="0">
                          <a:solidFill>
                            <a:schemeClr val="accent6">
                              <a:lumMod val="50000"/>
                            </a:schemeClr>
                          </a:solidFill>
                        </a:rPr>
                        <a:t>3,25</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dirty="0" smtClean="0">
                          <a:latin typeface="Calibri" panose="020F0502020204030204" pitchFamily="34" charset="0"/>
                        </a:rPr>
                        <a:t>0</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6</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dirty="0">
                          <a:latin typeface="Calibri" panose="020F0502020204030204" pitchFamily="34" charset="0"/>
                          <a:ea typeface="Calibri"/>
                          <a:cs typeface="Calibri"/>
                          <a:sym typeface="Calibri"/>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smtClean="0">
                          <a:latin typeface="Calibri" panose="020F0502020204030204" pitchFamily="34" charset="0"/>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smtClean="0">
                          <a:latin typeface="Calibri" panose="020F0502020204030204" pitchFamily="34" charset="0"/>
                        </a:rPr>
                        <a:t>2</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smtClean="0">
                          <a:latin typeface="Calibri" panose="020F0502020204030204" pitchFamily="34" charset="0"/>
                          <a:cs typeface="Calibri" panose="020F0502020204030204" pitchFamily="34" charset="0"/>
                        </a:rPr>
                        <a:t>0+6</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Э1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И.А. Быкадоров</a:t>
                      </a:r>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solidFill>
                            <a:schemeClr val="accent6">
                              <a:lumMod val="50000"/>
                            </a:schemeClr>
                          </a:solidFill>
                        </a:rPr>
                        <a:t>4</a:t>
                      </a:r>
                      <a:endParaRPr sz="1200" b="1" dirty="0">
                        <a:solidFill>
                          <a:schemeClr val="accent6">
                            <a:lumMod val="50000"/>
                          </a:schemeClr>
                        </a:solidFill>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2</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rPr>
                        <a:t>6</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dirty="0" smtClean="0">
                          <a:latin typeface="Calibri" panose="020F0502020204030204" pitchFamily="34" charset="0"/>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panose="020F0502020204030204" pitchFamily="34" charset="0"/>
                          <a:ea typeface="Calibri"/>
                          <a:cs typeface="Calibri"/>
                          <a:sym typeface="Calibri"/>
                        </a:rPr>
                        <a:t>-</a:t>
                      </a:r>
                      <a:endParaRPr sz="1200"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0" dirty="0" smtClean="0">
                          <a:solidFill>
                            <a:schemeClr val="tx1"/>
                          </a:solidFill>
                          <a:latin typeface="Calibri" panose="020F0502020204030204" pitchFamily="34" charset="0"/>
                        </a:rPr>
                        <a:t>6</a:t>
                      </a:r>
                      <a:endParaRPr sz="1200" b="0" dirty="0">
                        <a:solidFill>
                          <a:schemeClr val="tx1"/>
                        </a:solidFill>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0+6</a:t>
                      </a:r>
                      <a:endParaRPr sz="1200" dirty="0">
                        <a:latin typeface="Calibri" panose="020F0502020204030204" pitchFamily="34" charset="0"/>
                        <a:cs typeface="Calibri" panose="020F0502020204030204" pitchFamily="34" charset="0"/>
                      </a:endParaRPr>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txBox="1">
            <a:spLocks noGrp="1"/>
          </p:cNvSpPr>
          <p:nvPr>
            <p:ph type="title"/>
          </p:nvPr>
        </p:nvSpPr>
        <p:spPr>
          <a:xfrm>
            <a:off x="1236401" y="188640"/>
            <a:ext cx="6696075"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120"/>
              <a:buNone/>
            </a:pPr>
            <a:r>
              <a:rPr lang="ru-RU" sz="4000" dirty="0"/>
              <a:t>Публикации в </a:t>
            </a:r>
            <a:r>
              <a:rPr lang="ru-RU" sz="4000" dirty="0" smtClean="0"/>
              <a:t>2020 </a:t>
            </a:r>
            <a:r>
              <a:rPr lang="ru-RU" sz="4000" dirty="0"/>
              <a:t>г. </a:t>
            </a:r>
            <a:r>
              <a:rPr lang="ru-RU" sz="2000" dirty="0"/>
              <a:t>(</a:t>
            </a:r>
            <a:r>
              <a:rPr lang="ru-RU" sz="2000" dirty="0" err="1"/>
              <a:t>Импакт</a:t>
            </a:r>
            <a:r>
              <a:rPr lang="ru-RU" sz="2000" dirty="0"/>
              <a:t>-фактор журнала не менее 0.2)</a:t>
            </a:r>
            <a:endParaRPr sz="2000" dirty="0"/>
          </a:p>
        </p:txBody>
      </p:sp>
      <p:graphicFrame>
        <p:nvGraphicFramePr>
          <p:cNvPr id="321" name="Google Shape;321;p13"/>
          <p:cNvGraphicFramePr/>
          <p:nvPr>
            <p:extLst>
              <p:ext uri="{D42A27DB-BD31-4B8C-83A1-F6EECF244321}">
                <p14:modId xmlns:p14="http://schemas.microsoft.com/office/powerpoint/2010/main" val="3857128897"/>
              </p:ext>
            </p:extLst>
          </p:nvPr>
        </p:nvGraphicFramePr>
        <p:xfrm>
          <a:off x="304108" y="1410526"/>
          <a:ext cx="8673625" cy="3848430"/>
        </p:xfrm>
        <a:graphic>
          <a:graphicData uri="http://schemas.openxmlformats.org/drawingml/2006/table">
            <a:tbl>
              <a:tblPr firstRow="1" bandRow="1">
                <a:noFill/>
                <a:tableStyleId>{6477B0C2-0DF3-4077-A144-EF0BA455FE28}</a:tableStyleId>
              </a:tblPr>
              <a:tblGrid>
                <a:gridCol w="1775825"/>
                <a:gridCol w="932050"/>
                <a:gridCol w="726025"/>
                <a:gridCol w="549425"/>
                <a:gridCol w="775050"/>
                <a:gridCol w="657350"/>
                <a:gridCol w="833950"/>
                <a:gridCol w="599200"/>
                <a:gridCol w="840397"/>
                <a:gridCol w="984353"/>
              </a:tblGrid>
              <a:tr h="152400">
                <a:tc row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    Лаборатория </a:t>
                      </a:r>
                      <a:endParaRPr sz="1200" u="none" strike="noStrike" cap="none" dirty="0">
                        <a:solidFill>
                          <a:srgbClr val="365F91"/>
                        </a:solidFill>
                        <a:latin typeface="Calibri"/>
                        <a:ea typeface="Calibri"/>
                        <a:cs typeface="Calibri"/>
                        <a:sym typeface="Calibri"/>
                      </a:endParaRPr>
                    </a:p>
                  </a:txBody>
                  <a:tcPr marL="91450" marR="91450" marT="45725" marB="45725" anchor="ctr"/>
                </a:tc>
                <a:tc rowSpan="2">
                  <a:txBody>
                    <a:bodyPr/>
                    <a:lstStyle/>
                    <a:p>
                      <a:pPr marL="0" marR="0" lvl="0" indent="0" algn="l" rtl="0">
                        <a:lnSpc>
                          <a:spcPct val="100000"/>
                        </a:lnSpc>
                        <a:spcBef>
                          <a:spcPts val="0"/>
                        </a:spcBef>
                        <a:spcAft>
                          <a:spcPts val="0"/>
                        </a:spcAft>
                        <a:buNone/>
                      </a:pPr>
                      <a:r>
                        <a:rPr lang="ru-RU" sz="1200" u="none" strike="noStrike" cap="none" dirty="0">
                          <a:latin typeface="Calibri"/>
                          <a:ea typeface="Calibri"/>
                          <a:cs typeface="Calibri"/>
                          <a:sym typeface="Calibri"/>
                        </a:rPr>
                        <a:t>Кол-во ставок научных сотрудников на </a:t>
                      </a:r>
                      <a:r>
                        <a:rPr lang="ru-RU" sz="1200" u="none" strike="noStrike" cap="none" dirty="0" smtClean="0">
                          <a:latin typeface="Calibri"/>
                          <a:ea typeface="Calibri"/>
                          <a:cs typeface="Calibri"/>
                          <a:sym typeface="Calibri"/>
                        </a:rPr>
                        <a:t>31.12.20</a:t>
                      </a:r>
                      <a:r>
                        <a:rPr lang="en-US" sz="1200" u="none" strike="noStrike" cap="none" dirty="0" smtClean="0">
                          <a:latin typeface="Calibri"/>
                          <a:ea typeface="Calibri"/>
                          <a:cs typeface="Calibri"/>
                          <a:sym typeface="Calibri"/>
                        </a:rPr>
                        <a:t>20</a:t>
                      </a:r>
                      <a:r>
                        <a:rPr lang="ru-RU" sz="1200" u="none" strike="noStrike" cap="none" dirty="0">
                          <a:latin typeface="Calibri"/>
                          <a:ea typeface="Calibri"/>
                          <a:cs typeface="Calibri"/>
                          <a:sym typeface="Calibri"/>
                        </a:rPr>
                        <a:t> </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Кол-во грантов </a:t>
                      </a:r>
                      <a:endParaRPr/>
                    </a:p>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РФФИ + РНФ </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Отечественные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Иностранные публикации </a:t>
                      </a:r>
                      <a:endParaRPr sz="1400" u="none" strike="noStrike" cap="none">
                        <a:latin typeface="Calibri"/>
                        <a:ea typeface="Calibri"/>
                        <a:cs typeface="Calibri"/>
                        <a:sym typeface="Calibri"/>
                      </a:endParaRPr>
                    </a:p>
                  </a:txBody>
                  <a:tcPr marL="91450" marR="91450" marT="45725" marB="45725"/>
                </a:tc>
                <a:tc hMerge="1">
                  <a:txBody>
                    <a:bodyPr/>
                    <a:lstStyle/>
                    <a:p>
                      <a:endParaRPr lang="ru-RU"/>
                    </a:p>
                  </a:txBody>
                  <a:tcPr/>
                </a:tc>
                <a:tc rowSpan="2">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Учебники и учеб. пособия </a:t>
                      </a:r>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Монографии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 + </a:t>
                      </a:r>
                      <a:endParaRPr/>
                    </a:p>
                    <a:p>
                      <a:pPr marL="0" marR="0" lvl="0" indent="0" algn="ctr" rtl="0">
                        <a:lnSpc>
                          <a:spcPct val="100000"/>
                        </a:lnSpc>
                        <a:spcBef>
                          <a:spcPts val="0"/>
                        </a:spcBef>
                        <a:spcAft>
                          <a:spcPts val="0"/>
                        </a:spcAft>
                        <a:buNone/>
                      </a:pPr>
                      <a:r>
                        <a:rPr lang="ru-RU" sz="1200" u="none" strike="noStrike" cap="none">
                          <a:latin typeface="Calibri"/>
                          <a:ea typeface="Calibri"/>
                          <a:cs typeface="Calibri"/>
                          <a:sym typeface="Calibri"/>
                        </a:rPr>
                        <a:t>Статьи в журналах </a:t>
                      </a:r>
                      <a:endParaRPr/>
                    </a:p>
                  </a:txBody>
                  <a:tcPr marL="91450" marR="91450" marT="45725" marB="45725"/>
                </a:tc>
              </a:tr>
              <a:tr h="9222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Центр.</a:t>
                      </a:r>
                      <a:endParaRPr/>
                    </a:p>
                    <a:p>
                      <a:pPr marL="0" marR="0" lvl="0" indent="0" algn="l" rtl="0">
                        <a:lnSpc>
                          <a:spcPct val="100000"/>
                        </a:lnSpc>
                        <a:spcBef>
                          <a:spcPts val="0"/>
                        </a:spcBef>
                        <a:spcAft>
                          <a:spcPts val="0"/>
                        </a:spcAft>
                        <a:buClr>
                          <a:srgbClr val="000000"/>
                        </a:buClr>
                        <a:buSzPts val="1200"/>
                        <a:buFont typeface="Arial"/>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 конференц.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Журналы </a:t>
                      </a:r>
                      <a:endParaRPr/>
                    </a:p>
                  </a:txBody>
                  <a:tcPr marL="91450" marR="91450" marT="45725" marB="45725" anchor="ctr"/>
                </a:tc>
                <a:tc>
                  <a:txBody>
                    <a:bodyPr/>
                    <a:lstStyle/>
                    <a:p>
                      <a:pPr marL="0" marR="0" lvl="0" indent="0" algn="l" rtl="0">
                        <a:lnSpc>
                          <a:spcPct val="100000"/>
                        </a:lnSpc>
                        <a:spcBef>
                          <a:spcPts val="0"/>
                        </a:spcBef>
                        <a:spcAft>
                          <a:spcPts val="0"/>
                        </a:spcAft>
                        <a:buNone/>
                      </a:pPr>
                      <a:r>
                        <a:rPr lang="ru-RU" sz="1200" u="none" strike="noStrike" cap="none">
                          <a:latin typeface="Calibri"/>
                          <a:ea typeface="Calibri"/>
                          <a:cs typeface="Calibri"/>
                          <a:sym typeface="Calibri"/>
                        </a:rPr>
                        <a:t>Труды межд.конференц. </a:t>
                      </a:r>
                      <a:endParaRPr/>
                    </a:p>
                  </a:txBody>
                  <a:tcPr marL="91450" marR="91450" marT="45725" marB="45725" anchor="ctr"/>
                </a:tc>
                <a:tc vMerge="1">
                  <a:txBody>
                    <a:bodyPr/>
                    <a:lstStyle/>
                    <a:p>
                      <a:endParaRPr lang="ru-RU"/>
                    </a:p>
                  </a:txBody>
                  <a:tcPr/>
                </a:tc>
                <a:tc vMerge="1">
                  <a:txBody>
                    <a:bodyPr/>
                    <a:lstStyle/>
                    <a:p>
                      <a:endParaRPr lang="ru-RU"/>
                    </a:p>
                  </a:txBody>
                  <a:tcPr/>
                </a:tc>
              </a:tr>
              <a:tr h="190500">
                <a:tc>
                  <a:txBody>
                    <a:bodyPr/>
                    <a:lstStyle/>
                    <a:p>
                      <a:pPr marL="0" marR="0" lvl="0" indent="0" algn="l" rtl="0">
                        <a:lnSpc>
                          <a:spcPct val="100000"/>
                        </a:lnSpc>
                        <a:spcBef>
                          <a:spcPts val="0"/>
                        </a:spcBef>
                        <a:spcAft>
                          <a:spcPts val="0"/>
                        </a:spcAft>
                        <a:buNone/>
                      </a:pPr>
                      <a:r>
                        <a:rPr lang="ru-RU" sz="1200" b="1" u="none" strike="noStrike" cap="none">
                          <a:latin typeface="Calibri" panose="020F0502020204030204" pitchFamily="34" charset="0"/>
                          <a:ea typeface="Calibri"/>
                          <a:cs typeface="Calibri" panose="020F0502020204030204" pitchFamily="34" charset="0"/>
                          <a:sym typeface="Calibri"/>
                        </a:rPr>
                        <a:t>Итого (ИМ)</a:t>
                      </a:r>
                      <a:endParaRPr sz="120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solidFill>
                            <a:schemeClr val="tx1"/>
                          </a:solidFill>
                          <a:latin typeface="Calibri" panose="020F0502020204030204" pitchFamily="34" charset="0"/>
                          <a:ea typeface="Calibri"/>
                          <a:cs typeface="Calibri" panose="020F0502020204030204" pitchFamily="34" charset="0"/>
                          <a:sym typeface="Calibri"/>
                        </a:rPr>
                        <a:t>200,4</a:t>
                      </a:r>
                      <a:endParaRPr sz="1200" b="1"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panose="020F0502020204030204" pitchFamily="34" charset="0"/>
                          <a:ea typeface="Calibri"/>
                          <a:cs typeface="Calibri" panose="020F0502020204030204" pitchFamily="34" charset="0"/>
                          <a:sym typeface="Calibri"/>
                        </a:rPr>
                        <a:t>43+6+1</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panose="020F0502020204030204" pitchFamily="34" charset="0"/>
                          <a:ea typeface="Calibri"/>
                          <a:cs typeface="Calibri" panose="020F0502020204030204" pitchFamily="34" charset="0"/>
                          <a:sym typeface="Calibri"/>
                        </a:rPr>
                        <a:t>5</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panose="020F0502020204030204" pitchFamily="34" charset="0"/>
                          <a:ea typeface="Calibri"/>
                          <a:cs typeface="Calibri" panose="020F0502020204030204" pitchFamily="34" charset="0"/>
                          <a:sym typeface="Calibri"/>
                        </a:rPr>
                        <a:t>203</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panose="020F0502020204030204" pitchFamily="34" charset="0"/>
                          <a:ea typeface="Calibri"/>
                          <a:cs typeface="Calibri" panose="020F0502020204030204" pitchFamily="34" charset="0"/>
                          <a:sym typeface="Calibri"/>
                        </a:rPr>
                        <a:t>0</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u="none" strike="noStrike" cap="none" dirty="0" smtClean="0">
                          <a:latin typeface="Calibri" panose="020F0502020204030204" pitchFamily="34" charset="0"/>
                          <a:ea typeface="Calibri"/>
                          <a:cs typeface="Calibri" panose="020F0502020204030204" pitchFamily="34" charset="0"/>
                          <a:sym typeface="Calibri"/>
                        </a:rPr>
                        <a:t>158</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1" u="none" strike="noStrike" cap="none" dirty="0" smtClean="0">
                          <a:latin typeface="Calibri" panose="020F0502020204030204" pitchFamily="34" charset="0"/>
                          <a:ea typeface="Calibri"/>
                          <a:cs typeface="Calibri" panose="020F0502020204030204" pitchFamily="34" charset="0"/>
                          <a:sym typeface="Calibri"/>
                        </a:rPr>
                        <a:t>74</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1" u="none" strike="noStrike" cap="none" dirty="0" smtClean="0">
                          <a:latin typeface="Calibri" panose="020F0502020204030204" pitchFamily="34" charset="0"/>
                          <a:ea typeface="Calibri"/>
                          <a:cs typeface="Calibri" panose="020F0502020204030204" pitchFamily="34" charset="0"/>
                          <a:sym typeface="Calibri"/>
                        </a:rPr>
                        <a:t>12</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5+361</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panose="020F0502020204030204" pitchFamily="34" charset="0"/>
                          <a:sym typeface="Calibri"/>
                        </a:rPr>
                        <a:t>ОФИМ</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smtClean="0">
                          <a:solidFill>
                            <a:schemeClr val="tx1"/>
                          </a:solidFill>
                          <a:latin typeface="Calibri" panose="020F0502020204030204" pitchFamily="34" charset="0"/>
                          <a:ea typeface="Calibri"/>
                          <a:cs typeface="Calibri" panose="020F0502020204030204" pitchFamily="34" charset="0"/>
                          <a:sym typeface="Calibri"/>
                        </a:rPr>
                        <a:t>30,1</a:t>
                      </a:r>
                      <a:endParaRPr sz="1200" b="0"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smtClean="0">
                          <a:latin typeface="Calibri" panose="020F0502020204030204" pitchFamily="34" charset="0"/>
                          <a:ea typeface="Calibri"/>
                          <a:cs typeface="Calibri" panose="020F0502020204030204" pitchFamily="34" charset="0"/>
                          <a:sym typeface="Calibri"/>
                        </a:rPr>
                        <a:t>4+2</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3</a:t>
                      </a:r>
                      <a:r>
                        <a:rPr lang="ru-RU" sz="1200" dirty="0" smtClean="0">
                          <a:latin typeface="Calibri" panose="020F0502020204030204" pitchFamily="34" charset="0"/>
                          <a:cs typeface="Calibri" panose="020F0502020204030204" pitchFamily="34" charset="0"/>
                        </a:rPr>
                        <a:t>5</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panose="020F0502020204030204" pitchFamily="34" charset="0"/>
                          <a:ea typeface="Calibri"/>
                          <a:cs typeface="Calibri" panose="020F0502020204030204" pitchFamily="34" charset="0"/>
                          <a:sym typeface="Calibri"/>
                        </a:rPr>
                        <a:t>-</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12</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0" dirty="0" smtClean="0">
                          <a:solidFill>
                            <a:schemeClr val="tx1"/>
                          </a:solidFill>
                          <a:latin typeface="Calibri" panose="020F0502020204030204" pitchFamily="34" charset="0"/>
                          <a:cs typeface="Calibri" panose="020F0502020204030204" pitchFamily="34" charset="0"/>
                        </a:rPr>
                        <a:t>33</a:t>
                      </a:r>
                      <a:endParaRPr sz="1200" b="0"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u="none" strike="noStrike" cap="none" dirty="0">
                          <a:latin typeface="Calibri" panose="020F0502020204030204" pitchFamily="34" charset="0"/>
                          <a:ea typeface="Calibri"/>
                          <a:cs typeface="Calibri" panose="020F0502020204030204" pitchFamily="34" charset="0"/>
                          <a:sym typeface="Calibri"/>
                        </a:rPr>
                        <a:t>-</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rPr>
                        <a:t>0+47</a:t>
                      </a:r>
                      <a:endParaRPr sz="1200"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None/>
                      </a:pPr>
                      <a:r>
                        <a:rPr lang="ru-RU" sz="1200" b="1" u="none" strike="noStrike" cap="none" dirty="0">
                          <a:latin typeface="Calibri" panose="020F0502020204030204" pitchFamily="34" charset="0"/>
                          <a:ea typeface="Calibri"/>
                          <a:cs typeface="Calibri" panose="020F0502020204030204" pitchFamily="34" charset="0"/>
                          <a:sym typeface="Calibri"/>
                        </a:rPr>
                        <a:t>Итого (ИМ+ОФИМ)</a:t>
                      </a:r>
                      <a:endParaRPr sz="12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latin typeface="Calibri" panose="020F0502020204030204" pitchFamily="34" charset="0"/>
                          <a:cs typeface="Calibri" panose="020F0502020204030204" pitchFamily="34" charset="0"/>
                        </a:rPr>
                        <a:t>230,5</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latin typeface="Calibri" panose="020F0502020204030204" pitchFamily="34" charset="0"/>
                          <a:cs typeface="Calibri" panose="020F0502020204030204" pitchFamily="34" charset="0"/>
                        </a:rPr>
                        <a:t>47+8+1</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latin typeface="Calibri" panose="020F0502020204030204" pitchFamily="34" charset="0"/>
                          <a:cs typeface="Calibri" panose="020F0502020204030204" pitchFamily="34" charset="0"/>
                        </a:rPr>
                        <a:t>5</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latin typeface="Calibri" panose="020F0502020204030204" pitchFamily="34" charset="0"/>
                          <a:cs typeface="Calibri" panose="020F0502020204030204" pitchFamily="34" charset="0"/>
                        </a:rPr>
                        <a:t>238</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dirty="0" smtClean="0">
                          <a:latin typeface="Calibri" panose="020F0502020204030204" pitchFamily="34" charset="0"/>
                          <a:cs typeface="Calibri" panose="020F0502020204030204" pitchFamily="34" charset="0"/>
                        </a:rPr>
                        <a:t>0</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1" smtClean="0">
                          <a:latin typeface="Calibri" panose="020F0502020204030204" pitchFamily="34" charset="0"/>
                          <a:cs typeface="Calibri" panose="020F0502020204030204" pitchFamily="34" charset="0"/>
                        </a:rPr>
                        <a:t>170</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1" dirty="0" smtClean="0">
                          <a:latin typeface="Calibri" panose="020F0502020204030204" pitchFamily="34" charset="0"/>
                          <a:cs typeface="Calibri" panose="020F0502020204030204" pitchFamily="34" charset="0"/>
                        </a:rPr>
                        <a:t>107</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1" dirty="0" smtClean="0">
                          <a:latin typeface="Calibri" panose="020F0502020204030204" pitchFamily="34" charset="0"/>
                          <a:cs typeface="Calibri" panose="020F0502020204030204" pitchFamily="34" charset="0"/>
                        </a:rPr>
                        <a:t>12</a:t>
                      </a:r>
                      <a:endParaRPr sz="1200" b="1"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en-US" sz="1200" b="1" dirty="0" smtClean="0">
                          <a:latin typeface="Calibri" panose="020F0502020204030204" pitchFamily="34" charset="0"/>
                          <a:cs typeface="Calibri" panose="020F0502020204030204" pitchFamily="34" charset="0"/>
                        </a:rPr>
                        <a:t>5+408</a:t>
                      </a:r>
                      <a:endParaRPr sz="1200" b="1" dirty="0">
                        <a:latin typeface="Calibri" panose="020F0502020204030204" pitchFamily="34" charset="0"/>
                        <a:cs typeface="Calibri" panose="020F0502020204030204" pitchFamily="34" charset="0"/>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en-US" sz="1200" b="1" dirty="0" smtClean="0">
                          <a:latin typeface="Calibri" panose="020F0502020204030204" pitchFamily="34" charset="0"/>
                        </a:rPr>
                        <a:t>2019</a:t>
                      </a:r>
                      <a:endParaRPr sz="1200" b="1" dirty="0">
                        <a:latin typeface="Calibri" panose="020F0502020204030204" pitchFamily="34" charset="0"/>
                      </a:endParaRPr>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241,525</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60+10+2</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5</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238</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1</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140</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68</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8</a:t>
                      </a:r>
                      <a:endParaRPr b="0" dirty="0"/>
                    </a:p>
                  </a:txBody>
                  <a:tcPr marL="91450" marR="91450" marT="45725" marB="45725"/>
                </a:tc>
                <a:tc>
                  <a:txBody>
                    <a:bodyPr/>
                    <a:lstStyle/>
                    <a:p>
                      <a:pPr marL="0" marR="0" lvl="0" indent="0" algn="ctr" rtl="0">
                        <a:lnSpc>
                          <a:spcPct val="100000"/>
                        </a:lnSpc>
                        <a:spcBef>
                          <a:spcPts val="0"/>
                        </a:spcBef>
                        <a:spcAft>
                          <a:spcPts val="0"/>
                        </a:spcAft>
                        <a:buNone/>
                      </a:pPr>
                      <a:r>
                        <a:rPr lang="ru-RU" sz="1200" b="0" u="none" strike="noStrike" cap="none" dirty="0">
                          <a:latin typeface="Calibri"/>
                          <a:ea typeface="Calibri"/>
                          <a:cs typeface="Calibri"/>
                          <a:sym typeface="Calibri"/>
                        </a:rPr>
                        <a:t>5+378</a:t>
                      </a:r>
                      <a:endParaRPr b="0" dirty="0"/>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dirty="0">
                          <a:latin typeface="Calibri"/>
                          <a:ea typeface="Calibri"/>
                          <a:cs typeface="Calibri"/>
                          <a:sym typeface="Calibri"/>
                        </a:rPr>
                        <a:t>2018</a:t>
                      </a:r>
                      <a:endParaRPr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237,375</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67+11+1</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11</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249</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130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27</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11+379</a:t>
                      </a:r>
                      <a:endParaRPr sz="1400" u="none" strike="noStrike" cap="none" dirty="0"/>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252,625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59+8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270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126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8+396</a:t>
                      </a:r>
                      <a:endParaRPr sz="1400" u="none" strike="noStrike" cap="none" dirty="0"/>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2016</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298,13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108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7+347</a:t>
                      </a:r>
                      <a:endParaRPr sz="1400" u="none" strike="noStrike" cap="none"/>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294,07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234</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68</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130</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40</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21</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9+364</a:t>
                      </a:r>
                      <a:endParaRPr/>
                    </a:p>
                  </a:txBody>
                  <a:tcPr marL="91450" marR="91450" marT="45725" marB="45725"/>
                </a:tc>
              </a:tr>
              <a:tr h="190500">
                <a:tc>
                  <a:txBody>
                    <a:bodyPr/>
                    <a:lstStyle/>
                    <a:p>
                      <a:pPr marL="0" marR="0" lvl="0" indent="0" algn="l" rtl="0">
                        <a:lnSpc>
                          <a:spcPct val="100000"/>
                        </a:lnSpc>
                        <a:spcBef>
                          <a:spcPts val="0"/>
                        </a:spcBef>
                        <a:spcAft>
                          <a:spcPts val="0"/>
                        </a:spcAft>
                        <a:buClr>
                          <a:srgbClr val="000000"/>
                        </a:buClr>
                        <a:buSzPts val="1200"/>
                        <a:buFont typeface="Arial"/>
                        <a:buNone/>
                      </a:pPr>
                      <a:r>
                        <a:rPr lang="ru-RU" sz="1200" b="1" u="none" strike="noStrike" cap="none">
                          <a:latin typeface="Calibri"/>
                          <a:ea typeface="Calibri"/>
                          <a:cs typeface="Calibri"/>
                          <a:sym typeface="Calibri"/>
                        </a:rPr>
                        <a:t>2014</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303,925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8</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239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37</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125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29</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a:latin typeface="Calibri"/>
                          <a:ea typeface="Calibri"/>
                          <a:cs typeface="Calibri"/>
                          <a:sym typeface="Calibri"/>
                        </a:rPr>
                        <a:t>35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ru-RU" sz="1200" b="0" u="none" strike="noStrike" cap="none" dirty="0">
                          <a:latin typeface="Calibri"/>
                          <a:ea typeface="Calibri"/>
                          <a:cs typeface="Calibri"/>
                          <a:sym typeface="Calibri"/>
                        </a:rPr>
                        <a:t>8+364</a:t>
                      </a:r>
                      <a:endParaRPr dirty="0"/>
                    </a:p>
                  </a:txBody>
                  <a:tcPr marL="91450" marR="91450" marT="45725" marB="457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1" y="0"/>
            <a:ext cx="9144000" cy="1143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571"/>
              <a:buNone/>
            </a:pPr>
            <a:r>
              <a:rPr lang="ru-RU" sz="2790" b="1" dirty="0"/>
              <a:t>Важнейшие научные результаты ИМ СО РАН</a:t>
            </a:r>
            <a:r>
              <a:rPr lang="ru-RU" sz="2790" dirty="0"/>
              <a:t/>
            </a:r>
            <a:br>
              <a:rPr lang="ru-RU" sz="2790" dirty="0"/>
            </a:br>
            <a:r>
              <a:rPr lang="ru-RU" sz="2790" b="1" dirty="0"/>
              <a:t>за </a:t>
            </a:r>
            <a:r>
              <a:rPr lang="ru-RU" sz="2790" b="1" dirty="0" smtClean="0"/>
              <a:t>20</a:t>
            </a:r>
            <a:r>
              <a:rPr lang="en-US" sz="2790" b="1" dirty="0" smtClean="0"/>
              <a:t>20</a:t>
            </a:r>
            <a:r>
              <a:rPr lang="ru-RU" sz="2790" b="1" dirty="0" smtClean="0"/>
              <a:t> </a:t>
            </a:r>
            <a:r>
              <a:rPr lang="ru-RU" sz="2790" b="1" dirty="0"/>
              <a:t>год</a:t>
            </a:r>
            <a:r>
              <a:rPr lang="ru-RU" sz="4140" dirty="0"/>
              <a:t/>
            </a:r>
            <a:br>
              <a:rPr lang="ru-RU" sz="4140" dirty="0"/>
            </a:br>
            <a:endParaRPr sz="4140" dirty="0"/>
          </a:p>
        </p:txBody>
      </p:sp>
      <p:sp>
        <p:nvSpPr>
          <p:cNvPr id="327" name="Google Shape;327;p14"/>
          <p:cNvSpPr txBox="1">
            <a:spLocks noGrp="1"/>
          </p:cNvSpPr>
          <p:nvPr>
            <p:ph type="body" idx="1"/>
          </p:nvPr>
        </p:nvSpPr>
        <p:spPr>
          <a:xfrm>
            <a:off x="0" y="1340768"/>
            <a:ext cx="9144000" cy="551723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768"/>
              <a:buNone/>
            </a:pPr>
            <a:endParaRPr sz="1400" b="1" dirty="0"/>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1.1.1. Алгебра, теория чисел, математическая логика – </a:t>
            </a:r>
            <a:r>
              <a:rPr lang="ru-RU" sz="1400" b="1" dirty="0" smtClean="0">
                <a:solidFill>
                  <a:srgbClr val="0070C0"/>
                </a:solidFill>
                <a:latin typeface="Verdana"/>
                <a:ea typeface="Verdana"/>
                <a:cs typeface="Verdana"/>
                <a:sym typeface="Verdana"/>
              </a:rPr>
              <a:t>8</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dirty="0">
                <a:solidFill>
                  <a:srgbClr val="0070C0"/>
                </a:solidFill>
                <a:latin typeface="Verdana"/>
                <a:ea typeface="Verdana"/>
                <a:cs typeface="Verdana"/>
                <a:sym typeface="Verdana"/>
              </a:rPr>
              <a:t/>
            </a:r>
            <a:br>
              <a:rPr lang="ru-RU" sz="1400" dirty="0">
                <a:solidFill>
                  <a:srgbClr val="0070C0"/>
                </a:solidFill>
                <a:latin typeface="Verdana"/>
                <a:ea typeface="Verdana"/>
                <a:cs typeface="Verdana"/>
                <a:sym typeface="Verdana"/>
              </a:rPr>
            </a:br>
            <a:r>
              <a:rPr lang="ru-RU" sz="1400" b="1" dirty="0">
                <a:solidFill>
                  <a:srgbClr val="0070C0"/>
                </a:solidFill>
                <a:latin typeface="Verdana"/>
                <a:ea typeface="Verdana"/>
                <a:cs typeface="Verdana"/>
                <a:sym typeface="Verdana"/>
              </a:rPr>
              <a:t>1.1.2. Геометрия и топология – </a:t>
            </a:r>
            <a:r>
              <a:rPr lang="ru-RU" sz="1400" b="1" dirty="0" smtClean="0">
                <a:solidFill>
                  <a:srgbClr val="0070C0"/>
                </a:solidFill>
                <a:latin typeface="Verdana"/>
                <a:ea typeface="Verdana"/>
                <a:cs typeface="Verdana"/>
                <a:sym typeface="Verdana"/>
              </a:rPr>
              <a:t>4</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1.1.3. Математический анализ – </a:t>
            </a:r>
            <a:r>
              <a:rPr lang="ru-RU" sz="1400" b="1" dirty="0" smtClean="0">
                <a:solidFill>
                  <a:srgbClr val="0070C0"/>
                </a:solidFill>
                <a:latin typeface="Verdana"/>
                <a:ea typeface="Verdana"/>
                <a:cs typeface="Verdana"/>
                <a:sym typeface="Verdana"/>
              </a:rPr>
              <a:t>2</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1.1.4. Дифференциальные уравнения и математическая физика - </a:t>
            </a:r>
            <a:r>
              <a:rPr lang="ru-RU" sz="1400" b="1" dirty="0" smtClean="0">
                <a:solidFill>
                  <a:srgbClr val="0070C0"/>
                </a:solidFill>
                <a:latin typeface="Verdana"/>
                <a:ea typeface="Verdana"/>
                <a:cs typeface="Verdana"/>
                <a:sym typeface="Verdana"/>
              </a:rPr>
              <a:t>4</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1.1.5. Теория вероятностей и математическая статистика - 1</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1.1.6. Вычислительная математика - </a:t>
            </a:r>
            <a:r>
              <a:rPr lang="ru-RU" sz="1400" b="1" dirty="0" smtClean="0">
                <a:solidFill>
                  <a:srgbClr val="0070C0"/>
                </a:solidFill>
                <a:latin typeface="Verdana"/>
                <a:ea typeface="Verdana"/>
                <a:cs typeface="Verdana"/>
                <a:sym typeface="Verdana"/>
              </a:rPr>
              <a:t>0</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1.1.7. Математическое моделирование - </a:t>
            </a:r>
            <a:r>
              <a:rPr lang="ru-RU" sz="1400" b="1" dirty="0" smtClean="0">
                <a:solidFill>
                  <a:srgbClr val="0070C0"/>
                </a:solidFill>
                <a:latin typeface="Verdana"/>
                <a:ea typeface="Verdana"/>
                <a:cs typeface="Verdana"/>
                <a:sym typeface="Verdana"/>
              </a:rPr>
              <a:t>5</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1.1.10. Дискретная математика, информатика и математическая кибернетика - </a:t>
            </a:r>
            <a:r>
              <a:rPr lang="ru-RU" sz="1400" b="1" dirty="0" smtClean="0">
                <a:solidFill>
                  <a:srgbClr val="0070C0"/>
                </a:solidFill>
                <a:latin typeface="Verdana"/>
                <a:ea typeface="Verdana"/>
                <a:cs typeface="Verdana"/>
                <a:sym typeface="Verdana"/>
              </a:rPr>
              <a:t>8</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1.7.1. Физика элементарных частиц и фундаментальных взаимодействий – 1</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 </a:t>
            </a:r>
            <a:endParaRPr sz="1400" dirty="0">
              <a:solidFill>
                <a:srgbClr val="0070C0"/>
              </a:solidFill>
              <a:latin typeface="Verdana"/>
              <a:ea typeface="Verdana"/>
              <a:cs typeface="Verdana"/>
              <a:sym typeface="Verdana"/>
            </a:endParaRPr>
          </a:p>
          <a:p>
            <a:pPr marL="0" lvl="0" indent="0" algn="l" rtl="0">
              <a:lnSpc>
                <a:spcPct val="80000"/>
              </a:lnSpc>
              <a:spcBef>
                <a:spcPts val="572"/>
              </a:spcBef>
              <a:spcAft>
                <a:spcPts val="0"/>
              </a:spcAft>
              <a:buSzPts val="1768"/>
              <a:buNone/>
            </a:pPr>
            <a:r>
              <a:rPr lang="ru-RU" sz="1400" b="1" dirty="0">
                <a:solidFill>
                  <a:srgbClr val="0070C0"/>
                </a:solidFill>
                <a:latin typeface="Verdana"/>
                <a:ea typeface="Verdana"/>
                <a:cs typeface="Verdana"/>
                <a:sym typeface="Verdana"/>
              </a:rPr>
              <a:t>Всего – </a:t>
            </a:r>
            <a:r>
              <a:rPr lang="ru-RU" sz="1400" b="1" dirty="0" smtClean="0">
                <a:solidFill>
                  <a:srgbClr val="0070C0"/>
                </a:solidFill>
                <a:latin typeface="Verdana"/>
                <a:ea typeface="Verdana"/>
                <a:cs typeface="Verdana"/>
                <a:sym typeface="Verdana"/>
              </a:rPr>
              <a:t>33.</a:t>
            </a:r>
            <a:endParaRPr sz="1400" dirty="0">
              <a:solidFill>
                <a:srgbClr val="0070C0"/>
              </a:solidFill>
              <a:latin typeface="Verdana"/>
              <a:ea typeface="Verdana"/>
              <a:cs typeface="Verdana"/>
              <a:sym typeface="Verdana"/>
            </a:endParaRPr>
          </a:p>
          <a:p>
            <a:pPr marL="228600" lvl="0" indent="-110236" algn="l" rtl="0">
              <a:lnSpc>
                <a:spcPct val="80000"/>
              </a:lnSpc>
              <a:spcBef>
                <a:spcPts val="476"/>
              </a:spcBef>
              <a:spcAft>
                <a:spcPts val="0"/>
              </a:spcAft>
              <a:buSzPts val="1144"/>
              <a:buNone/>
            </a:pPr>
            <a:endParaRPr sz="88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8"/>
            <a:ext cx="8229600" cy="1329613"/>
          </a:xfrm>
          <a:prstGeom prst="rect">
            <a:avLst/>
          </a:prstGeom>
          <a:noFill/>
          <a:ln>
            <a:noFill/>
          </a:ln>
        </p:spPr>
        <p:txBody>
          <a:bodyPr spcFirstLastPara="1" wrap="square" lIns="91425" tIns="45700" rIns="91425" bIns="45700" anchor="t" anchorCtr="0">
            <a:normAutofit lnSpcReduction="10000"/>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979" b="1" i="0" u="none" strike="noStrike" cap="none" dirty="0">
                <a:solidFill>
                  <a:srgbClr val="000000"/>
                </a:solidFill>
                <a:latin typeface="Times New Roman"/>
                <a:ea typeface="Times New Roman"/>
                <a:cs typeface="Times New Roman"/>
                <a:sym typeface="Times New Roman"/>
              </a:rPr>
              <a:t>Важнейший научный результат ИМ, направленный в ОМН РАН </a:t>
            </a:r>
            <a:br>
              <a:rPr lang="ru-RU" sz="1979" b="1" i="0" u="none" strike="noStrike" cap="none" dirty="0">
                <a:solidFill>
                  <a:srgbClr val="000000"/>
                </a:solidFill>
                <a:latin typeface="Times New Roman"/>
                <a:ea typeface="Times New Roman"/>
                <a:cs typeface="Times New Roman"/>
                <a:sym typeface="Times New Roman"/>
              </a:rPr>
            </a:b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440" b="0" i="0" u="none" strike="noStrike" cap="none" dirty="0" smtClean="0">
                <a:solidFill>
                  <a:srgbClr val="000000"/>
                </a:solidFill>
                <a:latin typeface="Times New Roman"/>
                <a:ea typeface="Times New Roman"/>
                <a:cs typeface="Times New Roman"/>
                <a:sym typeface="Times New Roman"/>
              </a:rPr>
              <a:t>Авторы: </a:t>
            </a:r>
            <a:r>
              <a:rPr lang="ru-RU" sz="1440" b="1" i="0" u="none" strike="noStrike" cap="none" dirty="0">
                <a:solidFill>
                  <a:srgbClr val="000000"/>
                </a:solidFill>
                <a:latin typeface="Times New Roman"/>
                <a:ea typeface="Times New Roman"/>
                <a:cs typeface="Times New Roman"/>
                <a:sym typeface="Times New Roman"/>
              </a:rPr>
              <a:t>Боровков А.А.</a:t>
            </a:r>
            <a:r>
              <a:rPr lang="ru-RU" sz="1440" b="0" i="0" u="none" strike="noStrike" cap="none" dirty="0">
                <a:solidFill>
                  <a:srgbClr val="000000"/>
                </a:solidFill>
                <a:latin typeface="Times New Roman"/>
                <a:ea typeface="Times New Roman"/>
                <a:cs typeface="Times New Roman"/>
                <a:sym typeface="Times New Roman"/>
              </a:rPr>
              <a:t> (академик РАН, </a:t>
            </a:r>
            <a:r>
              <a:rPr lang="ru-RU" sz="1440" b="0" i="0" u="none" strike="noStrike" cap="none" dirty="0" err="1">
                <a:solidFill>
                  <a:srgbClr val="000000"/>
                </a:solidFill>
                <a:latin typeface="Times New Roman"/>
                <a:ea typeface="Times New Roman"/>
                <a:cs typeface="Times New Roman"/>
                <a:sym typeface="Times New Roman"/>
              </a:rPr>
              <a:t>г.н.с</a:t>
            </a:r>
            <a:r>
              <a:rPr lang="ru-RU" sz="1440" b="0" i="0" u="none" strike="noStrike" cap="none" dirty="0" smtClean="0">
                <a:solidFill>
                  <a:srgbClr val="000000"/>
                </a:solidFill>
                <a:latin typeface="Times New Roman"/>
                <a:ea typeface="Times New Roman"/>
                <a:cs typeface="Times New Roman"/>
                <a:sym typeface="Times New Roman"/>
              </a:rPr>
              <a:t>.)</a:t>
            </a:r>
            <a:r>
              <a:rPr lang="en-US" sz="1440" b="0" i="0" u="none" strike="noStrike" cap="none" dirty="0" smtClean="0">
                <a:solidFill>
                  <a:srgbClr val="000000"/>
                </a:solidFill>
                <a:latin typeface="Times New Roman"/>
                <a:ea typeface="Times New Roman"/>
                <a:cs typeface="Times New Roman"/>
                <a:sym typeface="Times New Roman"/>
              </a:rPr>
              <a:t>,</a:t>
            </a:r>
            <a:r>
              <a:rPr lang="ru-RU" sz="1600" dirty="0" smtClean="0"/>
              <a:t> </a:t>
            </a:r>
            <a:r>
              <a:rPr lang="ru-RU" sz="1440" b="1" dirty="0" err="1" smtClean="0">
                <a:latin typeface="Times New Roman" panose="02020603050405020304" pitchFamily="18" charset="0"/>
                <a:cs typeface="Times New Roman" panose="02020603050405020304" pitchFamily="18" charset="0"/>
              </a:rPr>
              <a:t>Могульский</a:t>
            </a:r>
            <a:r>
              <a:rPr lang="en-US" sz="1440" b="1" dirty="0" smtClean="0">
                <a:latin typeface="Times New Roman" panose="02020603050405020304" pitchFamily="18" charset="0"/>
                <a:cs typeface="Times New Roman" panose="02020603050405020304" pitchFamily="18" charset="0"/>
              </a:rPr>
              <a:t> </a:t>
            </a:r>
            <a:r>
              <a:rPr lang="ru-RU" sz="1440" b="1" dirty="0" smtClean="0">
                <a:latin typeface="Times New Roman" panose="02020603050405020304" pitchFamily="18" charset="0"/>
                <a:cs typeface="Times New Roman" panose="02020603050405020304" pitchFamily="18" charset="0"/>
              </a:rPr>
              <a:t>А.А.  </a:t>
            </a:r>
            <a:r>
              <a:rPr lang="ru-RU" sz="1440" dirty="0" smtClean="0">
                <a:latin typeface="Times New Roman" panose="02020603050405020304" pitchFamily="18" charset="0"/>
                <a:cs typeface="Times New Roman" panose="02020603050405020304" pitchFamily="18" charset="0"/>
              </a:rPr>
              <a:t>(д.ф.-м.н., </a:t>
            </a:r>
            <a:r>
              <a:rPr lang="ru-RU" sz="1440" dirty="0" err="1" smtClean="0">
                <a:latin typeface="Times New Roman" panose="02020603050405020304" pitchFamily="18" charset="0"/>
                <a:cs typeface="Times New Roman" panose="02020603050405020304" pitchFamily="18" charset="0"/>
              </a:rPr>
              <a:t>г.н.с</a:t>
            </a:r>
            <a:r>
              <a:rPr lang="ru-RU" sz="1440" dirty="0" smtClean="0">
                <a:latin typeface="Times New Roman" panose="02020603050405020304" pitchFamily="18" charset="0"/>
                <a:cs typeface="Times New Roman" panose="02020603050405020304" pitchFamily="18" charset="0"/>
              </a:rPr>
              <a:t>.)</a:t>
            </a:r>
            <a:r>
              <a:rPr lang="ru-RU" sz="1440" i="0" u="none" strike="noStrike" cap="none" dirty="0" smtClean="0">
                <a:solidFill>
                  <a:srgbClr val="000000"/>
                </a:solidFill>
                <a:latin typeface="Times New Roman"/>
                <a:ea typeface="Times New Roman"/>
                <a:cs typeface="Times New Roman"/>
                <a:sym typeface="Times New Roman"/>
              </a:rPr>
              <a:t>.</a:t>
            </a: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440" b="0" i="0" u="none" strike="noStrike" cap="none" dirty="0">
                <a:solidFill>
                  <a:srgbClr val="000000"/>
                </a:solidFill>
                <a:latin typeface="Times New Roman"/>
                <a:ea typeface="Times New Roman"/>
                <a:cs typeface="Times New Roman"/>
                <a:sym typeface="Times New Roman"/>
              </a:rPr>
              <a:t>[1] Боровков А.А</a:t>
            </a:r>
            <a:r>
              <a:rPr lang="ru-RU" b="0" i="0" u="none" strike="noStrike" cap="none" dirty="0">
                <a:solidFill>
                  <a:srgbClr val="000000"/>
                </a:solidFill>
                <a:latin typeface="Times New Roman"/>
                <a:ea typeface="Times New Roman"/>
                <a:cs typeface="Times New Roman"/>
                <a:sym typeface="Times New Roman"/>
              </a:rPr>
              <a:t>. </a:t>
            </a:r>
            <a:r>
              <a:rPr lang="ru-RU" dirty="0">
                <a:latin typeface="Times New Roman" panose="02020603050405020304" pitchFamily="18" charset="0"/>
                <a:cs typeface="Times New Roman" panose="02020603050405020304" pitchFamily="18" charset="0"/>
              </a:rPr>
              <a:t>Обобщенные процессы восстановления. 2020. М.: Изд-во РАН. 455 с. </a:t>
            </a: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mc:AlternateContent xmlns:mc="http://schemas.openxmlformats.org/markup-compatibility/2006" xmlns:a14="http://schemas.microsoft.com/office/drawing/2010/main">
        <mc:Choice Requires="a14">
          <p:sp>
            <p:nvSpPr>
              <p:cNvPr id="333" name="Google Shape;333;p15"/>
              <p:cNvSpPr txBox="1"/>
              <p:nvPr/>
            </p:nvSpPr>
            <p:spPr>
              <a:xfrm>
                <a:off x="212036" y="1364974"/>
                <a:ext cx="8806068" cy="5331101"/>
              </a:xfrm>
              <a:prstGeom prst="rect">
                <a:avLst/>
              </a:prstGeom>
              <a:noFill/>
              <a:ln>
                <a:noFill/>
              </a:ln>
            </p:spPr>
            <p:txBody>
              <a:bodyPr spcFirstLastPara="1" wrap="square" lIns="91425" tIns="45700" rIns="91425" bIns="45700" anchor="t" anchorCtr="0">
                <a:normAutofit fontScale="32500" lnSpcReduction="20000"/>
              </a:bodyPr>
              <a:lstStyle/>
              <a:p>
                <a:r>
                  <a:rPr lang="ru-RU" sz="4100" dirty="0">
                    <a:latin typeface="Times New Roman" panose="02020603050405020304" pitchFamily="18" charset="0"/>
                    <a:cs typeface="Times New Roman" panose="02020603050405020304" pitchFamily="18" charset="0"/>
                  </a:rPr>
                  <a:t>Что же такое обобщенный процесс восстановления (ОПВ)? На графике представлена типичная траектория ОПВ.</a:t>
                </a:r>
              </a:p>
              <a:p>
                <a:r>
                  <a:rPr lang="ru-RU" sz="2500" dirty="0"/>
                  <a:t> </a:t>
                </a:r>
              </a:p>
              <a:p>
                <a:r>
                  <a:rPr lang="ru-RU" sz="1200" dirty="0"/>
                  <a:t> </a:t>
                </a:r>
              </a:p>
              <a:p>
                <a:r>
                  <a:rPr lang="ru-RU" sz="1200" dirty="0"/>
                  <a:t> </a:t>
                </a:r>
              </a:p>
              <a:p>
                <a:r>
                  <a:rPr lang="ru-RU" sz="1200" dirty="0"/>
                  <a:t> </a:t>
                </a:r>
              </a:p>
              <a:p>
                <a:r>
                  <a:rPr lang="ru-RU" sz="1200" dirty="0"/>
                  <a:t> </a:t>
                </a:r>
              </a:p>
              <a:p>
                <a:r>
                  <a:rPr lang="ru-RU" sz="1200" dirty="0"/>
                  <a:t> </a:t>
                </a:r>
              </a:p>
              <a:p>
                <a:r>
                  <a:rPr lang="ru-RU" sz="1200" dirty="0"/>
                  <a:t> </a:t>
                </a:r>
              </a:p>
              <a:p>
                <a:r>
                  <a:rPr lang="ru-RU" sz="1200" dirty="0"/>
                  <a:t> </a:t>
                </a:r>
              </a:p>
              <a:p>
                <a:r>
                  <a:rPr lang="ru-RU" sz="1200" dirty="0"/>
                  <a:t>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ru-RU" sz="1200" dirty="0"/>
              </a:p>
              <a:p>
                <a:r>
                  <a:rPr lang="ru-RU" sz="1200" dirty="0"/>
                  <a:t> </a:t>
                </a:r>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1200" dirty="0" smtClean="0"/>
                  <a:t>  </a:t>
                </a:r>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4000" dirty="0" smtClean="0">
                    <a:latin typeface="Times New Roman" panose="02020603050405020304" pitchFamily="18" charset="0"/>
                    <a:cs typeface="Times New Roman" panose="02020603050405020304" pitchFamily="18" charset="0"/>
                  </a:rPr>
                  <a:t>  </a:t>
                </a:r>
              </a:p>
              <a:p>
                <a:r>
                  <a:rPr lang="ru-RU" sz="4100" dirty="0" smtClean="0">
                    <a:latin typeface="Times New Roman" panose="02020603050405020304" pitchFamily="18" charset="0"/>
                    <a:cs typeface="Times New Roman" panose="02020603050405020304" pitchFamily="18" charset="0"/>
                  </a:rPr>
                  <a:t>Траектория </a:t>
                </a:r>
                <a:r>
                  <a:rPr lang="ru-RU" sz="4100" dirty="0">
                    <a:latin typeface="Times New Roman" panose="02020603050405020304" pitchFamily="18" charset="0"/>
                    <a:cs typeface="Times New Roman" panose="02020603050405020304" pitchFamily="18" charset="0"/>
                  </a:rPr>
                  <a:t>осуществляет скачки случайного размера </a:t>
                </a:r>
                <a:r>
                  <a:rPr lang="en-US" sz="4100" i="1" dirty="0" err="1">
                    <a:latin typeface="Times New Roman" panose="02020603050405020304" pitchFamily="18" charset="0"/>
                    <a:cs typeface="Times New Roman" panose="02020603050405020304" pitchFamily="18" charset="0"/>
                  </a:rPr>
                  <a:t>Y</a:t>
                </a:r>
                <a:r>
                  <a:rPr lang="en-US" sz="4100" i="1" baseline="-25000" dirty="0" err="1">
                    <a:latin typeface="Times New Roman" panose="02020603050405020304" pitchFamily="18" charset="0"/>
                    <a:cs typeface="Times New Roman" panose="02020603050405020304" pitchFamily="18" charset="0"/>
                  </a:rPr>
                  <a:t>n</a:t>
                </a:r>
                <a:r>
                  <a:rPr lang="en-US" sz="4100" dirty="0">
                    <a:latin typeface="Times New Roman" panose="02020603050405020304" pitchFamily="18" charset="0"/>
                    <a:cs typeface="Times New Roman" panose="02020603050405020304" pitchFamily="18" charset="0"/>
                  </a:rPr>
                  <a:t> </a:t>
                </a:r>
                <a:r>
                  <a:rPr lang="ru-RU" sz="4100" dirty="0">
                    <a:latin typeface="Times New Roman" panose="02020603050405020304" pitchFamily="18" charset="0"/>
                    <a:cs typeface="Times New Roman" panose="02020603050405020304" pitchFamily="18" charset="0"/>
                  </a:rPr>
                  <a:t>в моменты времени </a:t>
                </a:r>
                <a:r>
                  <a:rPr lang="en-US" sz="4100" i="1" dirty="0" err="1">
                    <a:latin typeface="Times New Roman" panose="02020603050405020304" pitchFamily="18" charset="0"/>
                    <a:cs typeface="Times New Roman" panose="02020603050405020304" pitchFamily="18" charset="0"/>
                  </a:rPr>
                  <a:t>t</a:t>
                </a:r>
                <a:r>
                  <a:rPr lang="en-US" sz="4100" i="1" baseline="-25000" dirty="0" err="1">
                    <a:latin typeface="Times New Roman" panose="02020603050405020304" pitchFamily="18" charset="0"/>
                    <a:cs typeface="Times New Roman" panose="02020603050405020304" pitchFamily="18" charset="0"/>
                  </a:rPr>
                  <a:t>n</a:t>
                </a:r>
                <a:r>
                  <a:rPr lang="ru-RU" sz="4100" dirty="0">
                    <a:latin typeface="Times New Roman" panose="02020603050405020304" pitchFamily="18" charset="0"/>
                    <a:cs typeface="Times New Roman" panose="02020603050405020304" pitchFamily="18" charset="0"/>
                  </a:rPr>
                  <a:t>, </a:t>
                </a:r>
                <a14:m>
                  <m:oMath xmlns:m="http://schemas.openxmlformats.org/officeDocument/2006/math">
                    <m:r>
                      <a:rPr lang="en-US" sz="4100" i="1">
                        <a:latin typeface="Cambria Math"/>
                      </a:rPr>
                      <m:t>𝑛</m:t>
                    </m:r>
                    <m:r>
                      <a:rPr lang="ru-RU" sz="4100" i="1">
                        <a:latin typeface="Cambria Math"/>
                      </a:rPr>
                      <m:t>≥1</m:t>
                    </m:r>
                  </m:oMath>
                </a14:m>
                <a:r>
                  <a:rPr lang="ru-RU" sz="4100" dirty="0">
                    <a:latin typeface="Times New Roman" panose="02020603050405020304" pitchFamily="18" charset="0"/>
                    <a:cs typeface="Times New Roman" panose="02020603050405020304" pitchFamily="18" charset="0"/>
                  </a:rPr>
                  <a:t>. Промежутки времени между скачками </a:t>
                </a:r>
                <a14:m>
                  <m:oMath xmlns:m="http://schemas.openxmlformats.org/officeDocument/2006/math">
                    <m:sSub>
                      <m:sSubPr>
                        <m:ctrlPr>
                          <a:rPr lang="ru-RU" sz="4100" i="1">
                            <a:latin typeface="Cambria Math"/>
                          </a:rPr>
                        </m:ctrlPr>
                      </m:sSubPr>
                      <m:e>
                        <m:r>
                          <a:rPr lang="ru-RU" sz="4100" i="1">
                            <a:latin typeface="Cambria Math"/>
                          </a:rPr>
                          <m:t>𝜏</m:t>
                        </m:r>
                      </m:e>
                      <m:sub>
                        <m:r>
                          <a:rPr lang="ru-RU" sz="4100" i="1">
                            <a:latin typeface="Cambria Math"/>
                          </a:rPr>
                          <m:t>𝑛</m:t>
                        </m:r>
                      </m:sub>
                    </m:sSub>
                    <m:r>
                      <a:rPr lang="ru-RU" sz="4100" i="1">
                        <a:latin typeface="Cambria Math"/>
                      </a:rPr>
                      <m:t>=</m:t>
                    </m:r>
                    <m:sSub>
                      <m:sSubPr>
                        <m:ctrlPr>
                          <a:rPr lang="ru-RU" sz="4100" i="1">
                            <a:latin typeface="Cambria Math"/>
                          </a:rPr>
                        </m:ctrlPr>
                      </m:sSubPr>
                      <m:e>
                        <m:r>
                          <a:rPr lang="ru-RU" sz="4100" i="1">
                            <a:latin typeface="Cambria Math"/>
                          </a:rPr>
                          <m:t>𝑡</m:t>
                        </m:r>
                      </m:e>
                      <m:sub>
                        <m:r>
                          <a:rPr lang="ru-RU" sz="4100" i="1">
                            <a:latin typeface="Cambria Math"/>
                          </a:rPr>
                          <m:t>𝑛</m:t>
                        </m:r>
                      </m:sub>
                    </m:sSub>
                    <m:r>
                      <a:rPr lang="ru-RU" sz="4100" i="1">
                        <a:latin typeface="Cambria Math"/>
                      </a:rPr>
                      <m:t>−</m:t>
                    </m:r>
                    <m:sSub>
                      <m:sSubPr>
                        <m:ctrlPr>
                          <a:rPr lang="ru-RU" sz="4100" i="1">
                            <a:latin typeface="Cambria Math"/>
                          </a:rPr>
                        </m:ctrlPr>
                      </m:sSubPr>
                      <m:e>
                        <m:r>
                          <a:rPr lang="ru-RU" sz="4100" i="1">
                            <a:latin typeface="Cambria Math"/>
                          </a:rPr>
                          <m:t>𝑡</m:t>
                        </m:r>
                      </m:e>
                      <m:sub>
                        <m:r>
                          <a:rPr lang="ru-RU" sz="4100" i="1">
                            <a:latin typeface="Cambria Math"/>
                          </a:rPr>
                          <m:t>𝑛</m:t>
                        </m:r>
                        <m:r>
                          <a:rPr lang="ru-RU" sz="4100" i="1">
                            <a:latin typeface="Cambria Math"/>
                          </a:rPr>
                          <m:t>−1</m:t>
                        </m:r>
                      </m:sub>
                    </m:sSub>
                  </m:oMath>
                </a14:m>
                <a:r>
                  <a:rPr lang="ru-RU" sz="4100" dirty="0">
                    <a:latin typeface="Times New Roman" panose="02020603050405020304" pitchFamily="18" charset="0"/>
                    <a:cs typeface="Times New Roman" panose="02020603050405020304" pitchFamily="18" charset="0"/>
                  </a:rPr>
                  <a:t> также случайны, они независимы и одинаково распределены. Допускается зависимость последовательностей {</a:t>
                </a:r>
                <a:r>
                  <a:rPr lang="en-US" sz="4100" i="1" dirty="0" err="1">
                    <a:latin typeface="Times New Roman" panose="02020603050405020304" pitchFamily="18" charset="0"/>
                    <a:cs typeface="Times New Roman" panose="02020603050405020304" pitchFamily="18" charset="0"/>
                  </a:rPr>
                  <a:t>Y</a:t>
                </a:r>
                <a:r>
                  <a:rPr lang="en-US" sz="4100" i="1" baseline="-25000" dirty="0" err="1">
                    <a:latin typeface="Times New Roman" panose="02020603050405020304" pitchFamily="18" charset="0"/>
                    <a:cs typeface="Times New Roman" panose="02020603050405020304" pitchFamily="18" charset="0"/>
                  </a:rPr>
                  <a:t>n</a:t>
                </a:r>
                <a:r>
                  <a:rPr lang="ru-RU" sz="4100" dirty="0">
                    <a:latin typeface="Times New Roman" panose="02020603050405020304" pitchFamily="18" charset="0"/>
                    <a:cs typeface="Times New Roman" panose="02020603050405020304" pitchFamily="18" charset="0"/>
                  </a:rPr>
                  <a:t>}</a:t>
                </a:r>
                <a:r>
                  <a:rPr lang="ru-RU" sz="4100" i="1" dirty="0">
                    <a:latin typeface="Times New Roman" panose="02020603050405020304" pitchFamily="18" charset="0"/>
                    <a:cs typeface="Times New Roman" panose="02020603050405020304" pitchFamily="18" charset="0"/>
                  </a:rPr>
                  <a:t> </a:t>
                </a:r>
                <a:r>
                  <a:rPr lang="ru-RU" sz="4100" dirty="0">
                    <a:latin typeface="Times New Roman" panose="02020603050405020304" pitchFamily="18" charset="0"/>
                    <a:cs typeface="Times New Roman" panose="02020603050405020304" pitchFamily="18" charset="0"/>
                  </a:rPr>
                  <a:t>и {</a:t>
                </a:r>
                <a14:m>
                  <m:oMath xmlns:m="http://schemas.openxmlformats.org/officeDocument/2006/math">
                    <m:sSub>
                      <m:sSubPr>
                        <m:ctrlPr>
                          <a:rPr lang="ru-RU" sz="4100" i="1">
                            <a:latin typeface="Cambria Math"/>
                          </a:rPr>
                        </m:ctrlPr>
                      </m:sSubPr>
                      <m:e>
                        <m:r>
                          <a:rPr lang="ru-RU" sz="4100" i="1">
                            <a:latin typeface="Cambria Math"/>
                          </a:rPr>
                          <m:t>𝜏</m:t>
                        </m:r>
                      </m:e>
                      <m:sub>
                        <m:r>
                          <a:rPr lang="ru-RU" sz="4100" i="1">
                            <a:latin typeface="Cambria Math"/>
                          </a:rPr>
                          <m:t>𝑛</m:t>
                        </m:r>
                      </m:sub>
                    </m:sSub>
                  </m:oMath>
                </a14:m>
                <a:r>
                  <a:rPr lang="ru-RU" sz="4100" dirty="0">
                    <a:latin typeface="Times New Roman" panose="02020603050405020304" pitchFamily="18" charset="0"/>
                    <a:cs typeface="Times New Roman" panose="02020603050405020304" pitchFamily="18" charset="0"/>
                  </a:rPr>
                  <a:t>}</a:t>
                </a:r>
                <a:r>
                  <a:rPr lang="ru-RU" sz="4100" i="1" dirty="0">
                    <a:latin typeface="Times New Roman" panose="02020603050405020304" pitchFamily="18" charset="0"/>
                    <a:cs typeface="Times New Roman" panose="02020603050405020304" pitchFamily="18" charset="0"/>
                  </a:rPr>
                  <a:t> </a:t>
                </a:r>
                <a:r>
                  <a:rPr lang="ru-RU" sz="4100" dirty="0">
                    <a:latin typeface="Times New Roman" panose="02020603050405020304" pitchFamily="18" charset="0"/>
                    <a:cs typeface="Times New Roman" panose="02020603050405020304" pitchFamily="18" charset="0"/>
                  </a:rPr>
                  <a:t>между собой.</a:t>
                </a:r>
              </a:p>
              <a:p>
                <a:r>
                  <a:rPr lang="ru-RU" sz="4100" dirty="0">
                    <a:latin typeface="Times New Roman" panose="02020603050405020304" pitchFamily="18" charset="0"/>
                    <a:cs typeface="Times New Roman" panose="02020603050405020304" pitchFamily="18" charset="0"/>
                  </a:rPr>
                  <a:t>     ОПВ являются одной из самых распространенных математических моделей во многих приложениях теории вероятностей, таких как теория систем обслуживания (теория очередей), теория страхования, теория риска, и ряде других. Наряду с различными приложениями ОПВ одновременно представляют собой важное для теории естественное обобщение случайных блужданий и широкого класса процессов с независимыми приращениями – наиболее полно изученных классических объектов теории вероятностей.</a:t>
                </a:r>
              </a:p>
              <a:p>
                <a:r>
                  <a:rPr lang="ru-RU" sz="4100" dirty="0">
                    <a:latin typeface="Times New Roman" panose="02020603050405020304" pitchFamily="18" charset="0"/>
                    <a:cs typeface="Times New Roman" panose="02020603050405020304" pitchFamily="18" charset="0"/>
                  </a:rPr>
                  <a:t>      Разработанная авторами асимптотическая теория содержит, в частности,  основные предельные законы для ОПВ (в их числе предельные теоремы о сходимости в пространстве траекторий),  </a:t>
                </a:r>
                <a:r>
                  <a:rPr lang="ru-RU" sz="4100" dirty="0" err="1">
                    <a:latin typeface="Times New Roman" panose="02020603050405020304" pitchFamily="18" charset="0"/>
                    <a:cs typeface="Times New Roman" panose="02020603050405020304" pitchFamily="18" charset="0"/>
                  </a:rPr>
                  <a:t>интегро</a:t>
                </a:r>
                <a:r>
                  <a:rPr lang="ru-RU" sz="4100" dirty="0">
                    <a:latin typeface="Times New Roman" panose="02020603050405020304" pitchFamily="18" charset="0"/>
                    <a:cs typeface="Times New Roman" panose="02020603050405020304" pitchFamily="18" charset="0"/>
                  </a:rPr>
                  <a:t>-локальные предельные теоремы в широком спектре уклонений,</a:t>
                </a:r>
              </a:p>
              <a:p>
                <a:r>
                  <a:rPr lang="ru-RU" sz="4100" dirty="0">
                    <a:latin typeface="Times New Roman" panose="02020603050405020304" pitchFamily="18" charset="0"/>
                    <a:cs typeface="Times New Roman" panose="02020603050405020304" pitchFamily="18" charset="0"/>
                  </a:rPr>
                  <a:t>принципы больших и умеренно больших уклонений для ОПВ в фазовом пространстве и пространстве траекторий, предельные теоремы, описывающие точную асимптотику в граничных задачах для ОПВ, и ряд других важных результатов.</a:t>
                </a:r>
              </a:p>
              <a:p>
                <a:r>
                  <a:rPr lang="ru-RU" sz="4100" dirty="0">
                    <a:latin typeface="Times New Roman" panose="02020603050405020304" pitchFamily="18" charset="0"/>
                    <a:cs typeface="Times New Roman" panose="02020603050405020304" pitchFamily="18" charset="0"/>
                  </a:rPr>
                  <a:t>Предлагаемый цикл работ представляет собой глубокое исследование асимптотического поведения ОПВ. Получен целый ряд новых выдающихся результатов, многие из которых носят окончательный характер. Авторами даны ответы на все вопросы первого порядка относительно основных асимптотических законов для ОПВ. Тем самым получено существенное продвижение в развитии современной теории вероятностей, особенно в таких ее классических направлениях, как теория больших уклонений, предельные законы для случайных процессов и их приложения</a:t>
                </a:r>
                <a:r>
                  <a:rPr lang="ru-RU" sz="4100" dirty="0" smtClean="0">
                    <a:latin typeface="Times New Roman" panose="02020603050405020304" pitchFamily="18" charset="0"/>
                    <a:cs typeface="Times New Roman" panose="02020603050405020304" pitchFamily="18" charset="0"/>
                  </a:rPr>
                  <a:t>.   </a:t>
                </a:r>
                <a:endParaRPr lang="ru-RU" sz="4100" dirty="0">
                  <a:latin typeface="Times New Roman" panose="02020603050405020304" pitchFamily="18" charset="0"/>
                  <a:cs typeface="Times New Roman" panose="02020603050405020304" pitchFamily="18" charset="0"/>
                </a:endParaRPr>
              </a:p>
              <a:p>
                <a:r>
                  <a:rPr lang="ru-RU" sz="4100" dirty="0">
                    <a:latin typeface="Times New Roman" panose="02020603050405020304" pitchFamily="18" charset="0"/>
                    <a:cs typeface="Times New Roman" panose="02020603050405020304" pitchFamily="18" charset="0"/>
                  </a:rPr>
                  <a:t>     В основе построенной теории лежит выполненный авторами цикл работ, состоящий из более 15 публикаций последних лет, которые  систематизированы, дополнены и изложены как единое целое в монографии </a:t>
                </a:r>
                <a:r>
                  <a:rPr lang="en-US" sz="4100" dirty="0" smtClean="0">
                    <a:latin typeface="Times New Roman" panose="02020603050405020304" pitchFamily="18" charset="0"/>
                    <a:cs typeface="Times New Roman" panose="02020603050405020304" pitchFamily="18" charset="0"/>
                  </a:rPr>
                  <a:t>[1].</a:t>
                </a:r>
                <a:endParaRPr lang="ru-RU" sz="4100" dirty="0">
                  <a:latin typeface="Times New Roman" panose="02020603050405020304" pitchFamily="18" charset="0"/>
                  <a:cs typeface="Times New Roman" panose="02020603050405020304" pitchFamily="18" charset="0"/>
                </a:endParaRPr>
              </a:p>
            </p:txBody>
          </p:sp>
        </mc:Choice>
        <mc:Fallback xmlns="">
          <p:sp>
            <p:nvSpPr>
              <p:cNvPr id="333" name="Google Shape;333;p15"/>
              <p:cNvSpPr txBox="1">
                <a:spLocks noRot="1" noChangeAspect="1" noMove="1" noResize="1" noEditPoints="1" noAdjustHandles="1" noChangeArrowheads="1" noChangeShapeType="1" noTextEdit="1"/>
              </p:cNvSpPr>
              <p:nvPr/>
            </p:nvSpPr>
            <p:spPr>
              <a:xfrm>
                <a:off x="212036" y="1364974"/>
                <a:ext cx="8806068" cy="5331101"/>
              </a:xfrm>
              <a:prstGeom prst="rect">
                <a:avLst/>
              </a:prstGeom>
              <a:blipFill rotWithShape="1">
                <a:blip r:embed="rId3"/>
                <a:stretch>
                  <a:fillRect l="-139" t="-801" r="-554"/>
                </a:stretch>
              </a:blipFill>
              <a:ln>
                <a:noFill/>
              </a:ln>
            </p:spPr>
            <p:txBody>
              <a:bodyPr/>
              <a:lstStyle/>
              <a:p>
                <a:r>
                  <a:rPr lang="ru-RU">
                    <a:noFill/>
                  </a:rPr>
                  <a:t> </a:t>
                </a:r>
              </a:p>
            </p:txBody>
          </p:sp>
        </mc:Fallback>
      </mc:AlternateContent>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185" y="1709530"/>
            <a:ext cx="3798887" cy="139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61660" y="1010829"/>
            <a:ext cx="3059615" cy="307775"/>
          </a:xfrm>
          <a:prstGeom prst="rect">
            <a:avLst/>
          </a:prstGeom>
        </p:spPr>
        <p:txBody>
          <a:bodyPr wrap="square" lIns="91438" tIns="45719" rIns="91438" bIns="4571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 </a:t>
            </a: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д.ф.-м.н. Е.И. </a:t>
            </a:r>
            <a:r>
              <a:rPr kumimoji="0" lang="ru-RU" sz="1400" b="1" i="1" u="none" strike="noStrike" kern="1200" cap="none" spc="0" normalizeH="0" baseline="0" noProof="0" dirty="0" err="1">
                <a:ln>
                  <a:noFill/>
                </a:ln>
                <a:solidFill>
                  <a:srgbClr val="1B4089"/>
                </a:solidFill>
                <a:effectLst/>
                <a:uLnTx/>
                <a:uFillTx/>
                <a:latin typeface="Calibri"/>
                <a:ea typeface="Verdana" pitchFamily="34" charset="0"/>
                <a:cs typeface="+mn-cs"/>
              </a:rPr>
              <a:t>Роменский</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21278" y="5542059"/>
            <a:ext cx="8582114" cy="900244"/>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a:p>
            <a:pPr marL="0" indent="0">
              <a:buNone/>
            </a:pPr>
            <a:r>
              <a:rPr kumimoji="0" lang="ru-RU" sz="1050" b="1" i="0" u="none" strike="noStrike" kern="1200" cap="none" spc="0" normalizeH="0" baseline="0" noProof="0" dirty="0">
                <a:ln>
                  <a:noFill/>
                </a:ln>
                <a:solidFill>
                  <a:srgbClr val="163470"/>
                </a:solidFill>
                <a:effectLst/>
                <a:uLnTx/>
                <a:uFillTx/>
                <a:latin typeface="Calibri"/>
                <a:ea typeface="+mn-ea"/>
                <a:cs typeface="+mn-cs"/>
              </a:rPr>
              <a:t>Публикация:</a:t>
            </a:r>
            <a:r>
              <a:rPr kumimoji="0" lang="en-US" sz="1050" b="1" i="0" u="none" strike="noStrike" kern="1200" cap="none" spc="0" normalizeH="0" baseline="0" noProof="0" dirty="0">
                <a:ln>
                  <a:noFill/>
                </a:ln>
                <a:solidFill>
                  <a:srgbClr val="163470"/>
                </a:solidFill>
                <a:effectLst/>
                <a:uLnTx/>
                <a:uFillTx/>
                <a:latin typeface="Calibri"/>
                <a:ea typeface="+mn-ea"/>
                <a:cs typeface="+mn-cs"/>
              </a:rPr>
              <a:t> </a:t>
            </a:r>
            <a:r>
              <a:rPr lang="en-US" sz="1050" i="0" dirty="0">
                <a:solidFill>
                  <a:srgbClr val="18397A"/>
                </a:solidFill>
              </a:rPr>
              <a:t>Tavelli M., Chiocchetti S., Romenski E, Gabriel A.-A., Dumbser M.</a:t>
            </a:r>
            <a:r>
              <a:rPr lang="en-US" sz="1050" dirty="0">
                <a:solidFill>
                  <a:srgbClr val="18397A"/>
                </a:solidFill>
              </a:rPr>
              <a:t> </a:t>
            </a:r>
            <a:r>
              <a:rPr lang="en-US" sz="1050" i="0" dirty="0">
                <a:solidFill>
                  <a:srgbClr val="18397A"/>
                </a:solidFill>
              </a:rPr>
              <a:t>Space-time adaptive ADER discontinuous Galerkin schemes for nonlinear hyperelasticity with material failure</a:t>
            </a:r>
            <a:r>
              <a:rPr lang="en-US" sz="1050" dirty="0">
                <a:solidFill>
                  <a:srgbClr val="18397A"/>
                </a:solidFill>
              </a:rPr>
              <a:t>, </a:t>
            </a:r>
            <a:r>
              <a:rPr lang="en-US" sz="1050" dirty="0" smtClean="0">
                <a:solidFill>
                  <a:srgbClr val="18397A"/>
                </a:solidFill>
              </a:rPr>
              <a:t>Journal </a:t>
            </a:r>
            <a:r>
              <a:rPr lang="en-US" sz="1050" dirty="0">
                <a:solidFill>
                  <a:srgbClr val="18397A"/>
                </a:solidFill>
              </a:rPr>
              <a:t>of Computational Physics, </a:t>
            </a:r>
            <a:r>
              <a:rPr lang="en-US" sz="1050" i="0" dirty="0">
                <a:solidFill>
                  <a:srgbClr val="18397A"/>
                </a:solidFill>
              </a:rPr>
              <a:t>Vol. 422, P. 109758, 2020.</a:t>
            </a:r>
            <a:r>
              <a:rPr lang="en-US" sz="1050" dirty="0">
                <a:solidFill>
                  <a:srgbClr val="18397A"/>
                </a:solidFill>
              </a:rPr>
              <a:t>    </a:t>
            </a:r>
            <a:r>
              <a:rPr lang="en-US" sz="1050" dirty="0">
                <a:solidFill>
                  <a:srgbClr val="18397A"/>
                </a:solidFill>
                <a:hlinkClick r:id="rId2"/>
              </a:rPr>
              <a:t>https://doi.org/10.1016/j.jcp.2020.109758</a:t>
            </a:r>
            <a:r>
              <a:rPr kumimoji="0" lang="ru-RU" sz="1050" b="1" i="0" strike="noStrike" kern="1200" cap="none" spc="0" normalizeH="0" baseline="0" noProof="0" dirty="0">
                <a:ln>
                  <a:noFill/>
                </a:ln>
                <a:solidFill>
                  <a:srgbClr val="18397A"/>
                </a:solidFill>
                <a:effectLst/>
                <a:uLnTx/>
                <a:uFillTx/>
              </a:rPr>
              <a:t> </a:t>
            </a: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4107180" y="1544469"/>
            <a:ext cx="4760591" cy="344247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kumimoji="0" lang="ru-RU" sz="1400" b="0" i="0" u="none" strike="noStrike" kern="1200" cap="none" spc="0" normalizeH="0" baseline="0" noProof="0" dirty="0">
                <a:ln>
                  <a:noFill/>
                </a:ln>
                <a:solidFill>
                  <a:srgbClr val="163470"/>
                </a:solidFill>
                <a:effectLst/>
                <a:uLnTx/>
                <a:uFillTx/>
                <a:latin typeface="Calibri"/>
                <a:ea typeface="+mn-ea"/>
                <a:cs typeface="+mn-cs"/>
              </a:rPr>
              <a:t>Разработана</a:t>
            </a:r>
            <a:r>
              <a:rPr kumimoji="0" lang="ru-RU" sz="1400" b="0" i="0" u="none" strike="noStrike" kern="1200" cap="none" spc="0" normalizeH="0" noProof="0" dirty="0">
                <a:ln>
                  <a:noFill/>
                </a:ln>
                <a:solidFill>
                  <a:srgbClr val="163470"/>
                </a:solidFill>
                <a:effectLst/>
                <a:uLnTx/>
                <a:uFillTx/>
                <a:latin typeface="Calibri"/>
                <a:ea typeface="+mn-ea"/>
                <a:cs typeface="+mn-cs"/>
              </a:rPr>
              <a:t> новая математическая модель упругопластической среды с учетом процессов повреждаемости и разрушения, определяющие дифференциальные уравнения которой образуют </a:t>
            </a:r>
            <a:r>
              <a:rPr kumimoji="0" lang="ru-RU" sz="1400" b="1" i="0" u="none" strike="noStrike" kern="1200" cap="none" spc="0" normalizeH="0" noProof="0" dirty="0">
                <a:ln>
                  <a:noFill/>
                </a:ln>
                <a:solidFill>
                  <a:srgbClr val="163470"/>
                </a:solidFill>
                <a:effectLst/>
                <a:uLnTx/>
                <a:uFillTx/>
                <a:latin typeface="Calibri"/>
                <a:ea typeface="+mn-ea"/>
                <a:cs typeface="+mn-cs"/>
              </a:rPr>
              <a:t>гиперболическую термодинамически согласованную</a:t>
            </a:r>
            <a:r>
              <a:rPr kumimoji="0" lang="ru-RU" sz="1400" b="0" i="0" u="none" strike="noStrike" kern="1200" cap="none" spc="0" normalizeH="0" noProof="0" dirty="0">
                <a:ln>
                  <a:noFill/>
                </a:ln>
                <a:solidFill>
                  <a:srgbClr val="163470"/>
                </a:solidFill>
                <a:effectLst/>
                <a:uLnTx/>
                <a:uFillTx/>
                <a:latin typeface="Calibri"/>
                <a:ea typeface="+mn-ea"/>
                <a:cs typeface="+mn-cs"/>
              </a:rPr>
              <a:t> систему. Повреждаемость учтена посредством параметра порядка, кинетика которого задает переход неповрежденного материала в «полностью поврежденное» состояние. Для решения уравнений модели разработан алгоритм, основанный на дискретном методе Галеркина</a:t>
            </a:r>
            <a:r>
              <a:rPr lang="en-US" sz="1400" noProof="0" dirty="0">
                <a:solidFill>
                  <a:srgbClr val="163470"/>
                </a:solidFill>
                <a:latin typeface="Calibri"/>
              </a:rPr>
              <a:t>,</a:t>
            </a:r>
            <a:r>
              <a:rPr kumimoji="0" lang="ru-RU" sz="1400" b="0" i="0" u="none" strike="noStrike" kern="1200" cap="none" spc="0" normalizeH="0" noProof="0" dirty="0">
                <a:ln>
                  <a:noFill/>
                </a:ln>
                <a:solidFill>
                  <a:srgbClr val="163470"/>
                </a:solidFill>
                <a:effectLst/>
                <a:uLnTx/>
                <a:uFillTx/>
                <a:latin typeface="Calibri"/>
                <a:ea typeface="+mn-ea"/>
                <a:cs typeface="+mn-cs"/>
              </a:rPr>
              <a:t> адаптивном измельчении сеток и применении метода диффузных границ для расчета движения области, что позволяет проводить вычисления с использованием прямоугольных сеток. Модель применима к решению задач механики повреждаемости в широком диапазоне поведения материала и, в частности, для описания разрушения земной коры в зонах ее разлома при сейсмическом воздействии.</a:t>
            </a:r>
            <a:endParaRPr kumimoji="0" lang="ru-RU" sz="1400" b="0" i="0" u="none" strike="noStrike" kern="1200" cap="none" spc="0" normalizeH="0" baseline="0" noProof="0" dirty="0">
              <a:ln>
                <a:noFill/>
              </a:ln>
              <a:solidFill>
                <a:srgbClr val="163470"/>
              </a:solidFill>
              <a:effectLst/>
              <a:uLnTx/>
              <a:uFillTx/>
              <a:latin typeface="Calibri"/>
              <a:ea typeface="+mn-ea"/>
              <a:cs typeface="+mn-cs"/>
            </a:endParaRPr>
          </a:p>
        </p:txBody>
      </p:sp>
      <p:sp>
        <p:nvSpPr>
          <p:cNvPr id="9" name="Заголовок 1"/>
          <p:cNvSpPr>
            <a:spLocks noGrp="1"/>
          </p:cNvSpPr>
          <p:nvPr>
            <p:ph type="title" idx="4294967295"/>
          </p:nvPr>
        </p:nvSpPr>
        <p:spPr>
          <a:xfrm>
            <a:off x="274320" y="65051"/>
            <a:ext cx="8586534" cy="646290"/>
          </a:xfrm>
          <a:noFill/>
        </p:spPr>
        <p:txBody>
          <a:bodyPr wrap="square" rtlCol="0">
            <a:spAutoFit/>
          </a:bodyPr>
          <a:lstStyle/>
          <a:p>
            <a:pPr algn="ctr">
              <a:buNone/>
            </a:pPr>
            <a:r>
              <a:rPr lang="ru-RU" sz="1800" b="1" dirty="0">
                <a:solidFill>
                  <a:srgbClr val="163470"/>
                </a:solidFill>
                <a:latin typeface="+mn-lt"/>
                <a:ea typeface="+mn-ea"/>
                <a:cs typeface="+mn-cs"/>
              </a:rPr>
              <a:t>Гиперболическая термодинамически согласованная модель упругопластической среды </a:t>
            </a:r>
            <a:r>
              <a:rPr lang="ru-RU" sz="1800" b="1" dirty="0" smtClean="0">
                <a:solidFill>
                  <a:srgbClr val="163470"/>
                </a:solidFill>
                <a:latin typeface="+mn-lt"/>
                <a:ea typeface="+mn-ea"/>
                <a:cs typeface="+mn-cs"/>
              </a:rPr>
              <a:t>с </a:t>
            </a:r>
            <a:r>
              <a:rPr lang="ru-RU" sz="1800" b="1" dirty="0">
                <a:solidFill>
                  <a:srgbClr val="163470"/>
                </a:solidFill>
                <a:latin typeface="+mn-lt"/>
                <a:ea typeface="+mn-ea"/>
                <a:cs typeface="+mn-cs"/>
              </a:rPr>
              <a:t>учетом повреждаемости и разрушения</a:t>
            </a:r>
          </a:p>
        </p:txBody>
      </p:sp>
      <p:sp>
        <p:nvSpPr>
          <p:cNvPr id="71687" name="Rectangle 7"/>
          <p:cNvSpPr>
            <a:spLocks noChangeArrowheads="1"/>
          </p:cNvSpPr>
          <p:nvPr/>
        </p:nvSpPr>
        <p:spPr bwMode="auto">
          <a:xfrm>
            <a:off x="1"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453127" y="4083458"/>
            <a:ext cx="3397250" cy="938716"/>
          </a:xfrm>
          <a:prstGeom prst="rect">
            <a:avLst/>
          </a:prstGeom>
          <a:noFill/>
        </p:spPr>
        <p:txBody>
          <a:bodyPr wrap="square" lIns="91438" tIns="45719" rIns="91438" bIns="45719" rtlCol="0">
            <a:spAutoFit/>
          </a:bodyPr>
          <a:lstStyle/>
          <a:p>
            <a:pPr lvl="0" algn="ctr">
              <a:defRPr/>
            </a:pPr>
            <a:r>
              <a:rPr kumimoji="0" lang="ru-RU" sz="1100" b="0" i="0" u="none" strike="noStrike" kern="1200" cap="none" spc="0" normalizeH="0" baseline="0" noProof="0" dirty="0">
                <a:ln>
                  <a:noFill/>
                </a:ln>
                <a:solidFill>
                  <a:srgbClr val="163470"/>
                </a:solidFill>
                <a:effectLst/>
                <a:uLnTx/>
                <a:uFillTx/>
                <a:latin typeface="Calibri"/>
                <a:ea typeface="+mn-ea"/>
                <a:cs typeface="+mn-cs"/>
              </a:rPr>
              <a:t>Сжатие вертикальной нагрузкой цилиндрического образца горной породы с предварительно заданной</a:t>
            </a:r>
            <a:r>
              <a:rPr lang="en-US" sz="1100" dirty="0">
                <a:solidFill>
                  <a:srgbClr val="163470"/>
                </a:solidFill>
                <a:latin typeface="Calibri"/>
              </a:rPr>
              <a:t>,</a:t>
            </a:r>
            <a:r>
              <a:rPr kumimoji="0" lang="ru-RU" sz="1100" b="0" i="0" u="none" strike="noStrike" kern="1200" cap="none" spc="0" normalizeH="0" baseline="0" noProof="0" dirty="0">
                <a:ln>
                  <a:noFill/>
                </a:ln>
                <a:solidFill>
                  <a:srgbClr val="163470"/>
                </a:solidFill>
                <a:effectLst/>
                <a:uLnTx/>
                <a:uFillTx/>
                <a:latin typeface="Calibri"/>
                <a:ea typeface="+mn-ea"/>
                <a:cs typeface="+mn-cs"/>
              </a:rPr>
              <a:t> под углами 45</a:t>
            </a:r>
            <a:r>
              <a:rPr kumimoji="0" lang="ru-RU" sz="1100" b="0" i="0" u="none" strike="noStrike" kern="1200" cap="none" spc="0" normalizeH="0" baseline="30000" noProof="0" dirty="0">
                <a:ln>
                  <a:noFill/>
                </a:ln>
                <a:solidFill>
                  <a:srgbClr val="163470"/>
                </a:solidFill>
                <a:effectLst/>
                <a:uLnTx/>
                <a:uFillTx/>
                <a:latin typeface="Calibri"/>
                <a:ea typeface="+mn-ea"/>
                <a:cs typeface="+mn-cs"/>
              </a:rPr>
              <a:t>о</a:t>
            </a:r>
            <a:r>
              <a:rPr kumimoji="0" lang="ru-RU" sz="1100" b="0" i="0" u="none" strike="noStrike" kern="1200" cap="none" spc="0" normalizeH="0" noProof="0" dirty="0">
                <a:ln>
                  <a:noFill/>
                </a:ln>
                <a:solidFill>
                  <a:srgbClr val="163470"/>
                </a:solidFill>
                <a:effectLst/>
                <a:uLnTx/>
                <a:uFillTx/>
                <a:latin typeface="Calibri"/>
                <a:ea typeface="+mn-ea"/>
                <a:cs typeface="+mn-cs"/>
              </a:rPr>
              <a:t>,</a:t>
            </a:r>
            <a:r>
              <a:rPr lang="ru-RU" sz="1100" dirty="0">
                <a:solidFill>
                  <a:srgbClr val="163470"/>
                </a:solidFill>
              </a:rPr>
              <a:t> 60</a:t>
            </a:r>
            <a:r>
              <a:rPr lang="ru-RU" sz="1100" baseline="30000" dirty="0">
                <a:solidFill>
                  <a:srgbClr val="163470"/>
                </a:solidFill>
              </a:rPr>
              <a:t>о</a:t>
            </a:r>
            <a:r>
              <a:rPr lang="ru-RU" sz="1100" dirty="0">
                <a:solidFill>
                  <a:srgbClr val="163470"/>
                </a:solidFill>
              </a:rPr>
              <a:t>, 90</a:t>
            </a:r>
            <a:r>
              <a:rPr lang="ru-RU" sz="1100" baseline="30000" dirty="0">
                <a:solidFill>
                  <a:srgbClr val="163470"/>
                </a:solidFill>
              </a:rPr>
              <a:t>о </a:t>
            </a:r>
            <a:r>
              <a:rPr lang="en-US" sz="1100" dirty="0">
                <a:solidFill>
                  <a:srgbClr val="163470"/>
                </a:solidFill>
              </a:rPr>
              <a:t>, </a:t>
            </a:r>
            <a:r>
              <a:rPr lang="ru-RU" sz="1100" dirty="0">
                <a:solidFill>
                  <a:srgbClr val="163470"/>
                </a:solidFill>
              </a:rPr>
              <a:t>трещиной (результаты расчетов зон разрушения наложены на </a:t>
            </a:r>
            <a:r>
              <a:rPr lang="en-US" sz="1100" dirty="0">
                <a:solidFill>
                  <a:srgbClr val="163470"/>
                </a:solidFill>
              </a:rPr>
              <a:t> </a:t>
            </a:r>
            <a:r>
              <a:rPr lang="ru-RU" sz="1100" dirty="0">
                <a:solidFill>
                  <a:srgbClr val="163470"/>
                </a:solidFill>
              </a:rPr>
              <a:t>данные экспериментов)</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grpSp>
        <p:nvGrpSpPr>
          <p:cNvPr id="3" name="Группа 2"/>
          <p:cNvGrpSpPr/>
          <p:nvPr/>
        </p:nvGrpSpPr>
        <p:grpSpPr>
          <a:xfrm>
            <a:off x="1" y="2517906"/>
            <a:ext cx="4183379" cy="1486666"/>
            <a:chOff x="684000" y="2951132"/>
            <a:chExt cx="4295635" cy="1486666"/>
          </a:xfrm>
        </p:grpSpPr>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00" y="2952000"/>
              <a:ext cx="1476000" cy="1476000"/>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8000" y="2961798"/>
              <a:ext cx="1476000" cy="1476000"/>
            </a:xfrm>
            <a:prstGeom prst="rect">
              <a:avLst/>
            </a:prstGeom>
          </p:spPr>
        </p:pic>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3635" y="2951132"/>
              <a:ext cx="1476000" cy="1476000"/>
            </a:xfrm>
            <a:prstGeom prst="rect">
              <a:avLst/>
            </a:prstGeom>
          </p:spPr>
        </p:pic>
      </p:grpSp>
    </p:spTree>
    <p:extLst>
      <p:ext uri="{BB962C8B-B14F-4D97-AF65-F5344CB8AC3E}">
        <p14:creationId xmlns:p14="http://schemas.microsoft.com/office/powerpoint/2010/main" val="403724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
          <p:cNvSpPr txBox="1">
            <a:spLocks noGrp="1"/>
          </p:cNvSpPr>
          <p:nvPr>
            <p:ph type="title"/>
          </p:nvPr>
        </p:nvSpPr>
        <p:spPr>
          <a:xfrm>
            <a:off x="2339975" y="304802"/>
            <a:ext cx="6235700"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Состав Института</a:t>
            </a:r>
            <a:endParaRPr/>
          </a:p>
        </p:txBody>
      </p:sp>
      <p:sp>
        <p:nvSpPr>
          <p:cNvPr id="257" name="Google Shape;257;p4"/>
          <p:cNvSpPr txBox="1">
            <a:spLocks noGrp="1"/>
          </p:cNvSpPr>
          <p:nvPr>
            <p:ph type="body" idx="1"/>
          </p:nvPr>
        </p:nvSpPr>
        <p:spPr>
          <a:xfrm>
            <a:off x="566739" y="1752600"/>
            <a:ext cx="8037711" cy="4267200"/>
          </a:xfrm>
          <a:prstGeom prst="rect">
            <a:avLst/>
          </a:prstGeom>
          <a:noFill/>
          <a:ln>
            <a:noFill/>
          </a:ln>
        </p:spPr>
        <p:txBody>
          <a:bodyPr spcFirstLastPara="1" wrap="square" lIns="91425" tIns="45700" rIns="91425" bIns="45700" anchor="t" anchorCtr="0">
            <a:noAutofit/>
          </a:bodyPr>
          <a:lstStyle/>
          <a:p>
            <a:pPr marL="182563" lvl="0" indent="0" algn="just" rtl="0">
              <a:lnSpc>
                <a:spcPct val="150000"/>
              </a:lnSpc>
              <a:spcBef>
                <a:spcPts val="0"/>
              </a:spcBef>
              <a:spcAft>
                <a:spcPts val="0"/>
              </a:spcAft>
              <a:buSzPts val="3120"/>
              <a:buFont typeface="Noto Sans Symbols"/>
              <a:buNone/>
            </a:pPr>
            <a:r>
              <a:rPr lang="ru-RU" sz="2400" dirty="0"/>
              <a:t>На 31 декабря </a:t>
            </a:r>
            <a:r>
              <a:rPr lang="ru-RU" sz="2400" dirty="0" smtClean="0"/>
              <a:t>20</a:t>
            </a:r>
            <a:r>
              <a:rPr lang="en-US" sz="2400" dirty="0" smtClean="0"/>
              <a:t>20</a:t>
            </a:r>
            <a:r>
              <a:rPr lang="ru-RU" sz="2400" dirty="0" smtClean="0"/>
              <a:t> </a:t>
            </a:r>
            <a:r>
              <a:rPr lang="ru-RU" sz="2400" dirty="0"/>
              <a:t>г. в Институте математики им. С.Л. Соболева работали </a:t>
            </a:r>
            <a:r>
              <a:rPr lang="ru-RU" sz="2400" dirty="0" smtClean="0"/>
              <a:t>3</a:t>
            </a:r>
            <a:r>
              <a:rPr lang="en-US" sz="2400" dirty="0" smtClean="0"/>
              <a:t>73</a:t>
            </a:r>
            <a:r>
              <a:rPr lang="ru-RU" sz="2400" dirty="0" smtClean="0"/>
              <a:t> </a:t>
            </a:r>
            <a:r>
              <a:rPr lang="ru-RU" sz="2400" dirty="0"/>
              <a:t>(в том числе ОФ – </a:t>
            </a:r>
            <a:r>
              <a:rPr lang="ru-RU" sz="2400" dirty="0" smtClean="0"/>
              <a:t>5</a:t>
            </a:r>
            <a:r>
              <a:rPr lang="en-US" sz="2400" dirty="0" smtClean="0"/>
              <a:t>3</a:t>
            </a:r>
            <a:r>
              <a:rPr lang="ru-RU" sz="2400" dirty="0" smtClean="0"/>
              <a:t>) </a:t>
            </a:r>
            <a:r>
              <a:rPr lang="ru-RU" sz="2400" dirty="0"/>
              <a:t>человек, </a:t>
            </a:r>
            <a:endParaRPr dirty="0"/>
          </a:p>
          <a:p>
            <a:pPr marL="182563" lvl="0" indent="0" algn="just" rtl="0">
              <a:lnSpc>
                <a:spcPct val="150000"/>
              </a:lnSpc>
              <a:spcBef>
                <a:spcPts val="2100"/>
              </a:spcBef>
              <a:spcAft>
                <a:spcPts val="0"/>
              </a:spcAft>
              <a:buSzPts val="3120"/>
              <a:buFont typeface="Noto Sans Symbols"/>
              <a:buNone/>
            </a:pPr>
            <a:r>
              <a:rPr lang="ru-RU" sz="2400" dirty="0"/>
              <a:t>а среди </a:t>
            </a:r>
            <a:r>
              <a:rPr lang="en-US" sz="2400" dirty="0" smtClean="0"/>
              <a:t>301</a:t>
            </a:r>
            <a:r>
              <a:rPr lang="ru-RU" sz="2400" dirty="0" smtClean="0"/>
              <a:t> </a:t>
            </a:r>
            <a:r>
              <a:rPr lang="ru-RU" sz="2400" dirty="0"/>
              <a:t>(в том числе ОФ - </a:t>
            </a:r>
            <a:r>
              <a:rPr lang="ru-RU" sz="2400" dirty="0" smtClean="0"/>
              <a:t>4</a:t>
            </a:r>
            <a:r>
              <a:rPr lang="en-US" sz="2400" dirty="0" smtClean="0"/>
              <a:t>3</a:t>
            </a:r>
            <a:r>
              <a:rPr lang="ru-RU" sz="2400" dirty="0" smtClean="0"/>
              <a:t>) </a:t>
            </a:r>
            <a:r>
              <a:rPr lang="ru-RU" sz="2400" dirty="0"/>
              <a:t>научных работников – 6 академиков РАН, 1 академик РАО, 6 членов-корреспондентов РАН, </a:t>
            </a:r>
            <a:r>
              <a:rPr lang="ru-RU" sz="2400" dirty="0" smtClean="0"/>
              <a:t>1</a:t>
            </a:r>
            <a:r>
              <a:rPr lang="en-US" sz="2400" dirty="0" smtClean="0"/>
              <a:t>15</a:t>
            </a:r>
            <a:r>
              <a:rPr lang="ru-RU" sz="2400" dirty="0" smtClean="0"/>
              <a:t> </a:t>
            </a:r>
            <a:r>
              <a:rPr lang="ru-RU" sz="2400" dirty="0"/>
              <a:t>(ОФ - </a:t>
            </a:r>
            <a:r>
              <a:rPr lang="en-US" sz="2400" dirty="0" smtClean="0"/>
              <a:t>14</a:t>
            </a:r>
            <a:r>
              <a:rPr lang="ru-RU" sz="2400" dirty="0" smtClean="0"/>
              <a:t>) докторов </a:t>
            </a:r>
            <a:r>
              <a:rPr lang="ru-RU" sz="2400" dirty="0"/>
              <a:t>наук  и  </a:t>
            </a:r>
            <a:r>
              <a:rPr lang="ru-RU" sz="2400" dirty="0" smtClean="0"/>
              <a:t>15</a:t>
            </a:r>
            <a:r>
              <a:rPr lang="en-US" sz="2400" dirty="0" smtClean="0"/>
              <a:t>7</a:t>
            </a:r>
            <a:r>
              <a:rPr lang="ru-RU" sz="2400" dirty="0" smtClean="0"/>
              <a:t> </a:t>
            </a:r>
            <a:r>
              <a:rPr lang="ru-RU" sz="2400" dirty="0"/>
              <a:t>(ОФ - 20) кандидатов наук. </a:t>
            </a:r>
            <a:endParaRPr dirty="0"/>
          </a:p>
        </p:txBody>
      </p:sp>
    </p:spTree>
    <p:extLst>
      <p:ext uri="{BB962C8B-B14F-4D97-AF65-F5344CB8AC3E}">
        <p14:creationId xmlns:p14="http://schemas.microsoft.com/office/powerpoint/2010/main" val="216677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863838" y="895166"/>
            <a:ext cx="3769397" cy="523218"/>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 д.ф.-м.н. Алаев</a:t>
            </a:r>
            <a:r>
              <a:rPr kumimoji="0" lang="ru-RU" sz="1400" b="1" i="1" u="none" strike="noStrike" kern="1200" cap="none" spc="0" normalizeH="0" noProof="0" dirty="0">
                <a:ln>
                  <a:noFill/>
                </a:ln>
                <a:solidFill>
                  <a:srgbClr val="1B4089"/>
                </a:solidFill>
                <a:effectLst/>
                <a:uLnTx/>
                <a:uFillTx/>
                <a:latin typeface="Calibri"/>
                <a:ea typeface="Verdana" pitchFamily="34" charset="0"/>
                <a:cs typeface="+mn-cs"/>
              </a:rPr>
              <a:t> П.Е. (ИМ СО РАН), Селиванов В.Л. (ИСИ СО РАН)</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352515" y="5622728"/>
            <a:ext cx="8582114" cy="738662"/>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a:t>
            </a:r>
            <a:r>
              <a:rPr kumimoji="0" lang="ru-RU" sz="1050" b="1" i="0" u="none" strike="noStrike" kern="1200" cap="none" spc="0" normalizeH="0" baseline="0" noProof="0" dirty="0">
                <a:ln>
                  <a:noFill/>
                </a:ln>
                <a:solidFill>
                  <a:srgbClr val="163470"/>
                </a:solidFill>
                <a:effectLst/>
                <a:uLnTx/>
                <a:uFillTx/>
                <a:latin typeface="Calibri"/>
                <a:ea typeface="+mn-ea"/>
                <a:cs typeface="+mn-cs"/>
              </a:rPr>
              <a:t>: </a:t>
            </a:r>
            <a:endParaRPr kumimoji="0" lang="en-US" sz="1050" b="1" i="0" u="none" strike="noStrike" kern="1200" cap="none" spc="0" normalizeH="0" baseline="0" noProof="0" dirty="0">
              <a:ln>
                <a:noFill/>
              </a:ln>
              <a:solidFill>
                <a:srgbClr val="16347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r>
              <a:rPr kumimoji="0" lang="en-US" sz="1050" b="1" i="0" u="none" strike="noStrike" kern="1200" cap="none" spc="0" normalizeH="0" baseline="0" noProof="0" dirty="0">
                <a:ln>
                  <a:noFill/>
                </a:ln>
                <a:solidFill>
                  <a:srgbClr val="163470"/>
                </a:solidFill>
                <a:effectLst/>
                <a:uLnTx/>
                <a:uFillTx/>
                <a:latin typeface="Calibri"/>
                <a:ea typeface="+mn-ea"/>
                <a:cs typeface="+mn-cs"/>
              </a:rPr>
              <a:t>[1] </a:t>
            </a:r>
            <a:r>
              <a:rPr kumimoji="0" lang="ru-RU" sz="1050" b="1" i="0" u="none" strike="noStrike" kern="1200" cap="none" spc="0" normalizeH="0" baseline="0" noProof="0" dirty="0">
                <a:ln>
                  <a:noFill/>
                </a:ln>
                <a:solidFill>
                  <a:srgbClr val="163470"/>
                </a:solidFill>
                <a:effectLst/>
                <a:uLnTx/>
                <a:uFillTx/>
                <a:latin typeface="Calibri"/>
                <a:ea typeface="+mn-ea"/>
                <a:cs typeface="+mn-cs"/>
              </a:rPr>
              <a:t>Алаев П.Е., Селиванов В.Л., "Полиномиальная вычислимость полей алгебраических чисел", Доклады АН, т.481, №4, с.355-357, 2018.</a:t>
            </a: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r>
              <a:rPr kumimoji="0" lang="en-US" sz="1050" b="1" i="0" u="none" strike="noStrike" kern="1200" cap="none" spc="0" normalizeH="0" baseline="0" noProof="0" dirty="0">
                <a:ln>
                  <a:noFill/>
                </a:ln>
                <a:solidFill>
                  <a:srgbClr val="163470"/>
                </a:solidFill>
                <a:effectLst/>
                <a:uLnTx/>
                <a:uFillTx/>
                <a:latin typeface="Calibri"/>
                <a:ea typeface="+mn-ea"/>
                <a:cs typeface="+mn-cs"/>
              </a:rPr>
              <a:t>[2] </a:t>
            </a:r>
            <a:r>
              <a:rPr kumimoji="0" lang="ru-RU" sz="1050" b="1" i="0" u="none" strike="noStrike" kern="1200" cap="none" spc="0" normalizeH="0" baseline="0" noProof="0" dirty="0">
                <a:ln>
                  <a:noFill/>
                </a:ln>
                <a:solidFill>
                  <a:srgbClr val="163470"/>
                </a:solidFill>
                <a:effectLst/>
                <a:uLnTx/>
                <a:uFillTx/>
                <a:latin typeface="Calibri"/>
                <a:ea typeface="+mn-ea"/>
                <a:cs typeface="+mn-cs"/>
              </a:rPr>
              <a:t>Алаев П.Е., Селиванов В.Л., "Поля алгебраических чисел, вычислимые за полиномиальное время. I", Алгебра и логика, т.58, №6, 2019   </a:t>
            </a: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3933816" y="2099590"/>
            <a:ext cx="4933955" cy="3200419"/>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lgn="l">
              <a:spcBef>
                <a:spcPts val="0"/>
              </a:spcBef>
              <a:buClr>
                <a:srgbClr val="70AD47">
                  <a:lumMod val="75000"/>
                </a:srgbClr>
              </a:buClr>
              <a:buNone/>
              <a:defRPr/>
            </a:pPr>
            <a:r>
              <a:rPr lang="ru-RU" sz="1600" dirty="0">
                <a:solidFill>
                  <a:srgbClr val="163470"/>
                </a:solidFill>
                <a:latin typeface="Calibri"/>
              </a:rPr>
              <a:t>Доказано, что поле комплексных алгебраических чисел и упорядоченное поле вещественных алгебраических чисел имеют изоморфные представления в виде структур, вычислимых за полиномиальное время. В построенных полях найдены достаточно быстрые алгоритмы вычисления значений полиномов от элементов поля, а также алгоритмы решения алгебраических уравнений от одной переменной с коэффициентами из данного поля.</a:t>
            </a:r>
            <a:br>
              <a:rPr lang="ru-RU" sz="1600" dirty="0">
                <a:solidFill>
                  <a:srgbClr val="163470"/>
                </a:solidFill>
                <a:latin typeface="Calibri"/>
              </a:rPr>
            </a:br>
            <a:r>
              <a:rPr lang="ru-RU" sz="1600" dirty="0" smtClean="0">
                <a:solidFill>
                  <a:srgbClr val="163470"/>
                </a:solidFill>
                <a:latin typeface="Calibri"/>
              </a:rPr>
              <a:t>Полученные </a:t>
            </a:r>
            <a:r>
              <a:rPr lang="ru-RU" sz="1600" dirty="0">
                <a:solidFill>
                  <a:srgbClr val="163470"/>
                </a:solidFill>
                <a:latin typeface="Calibri"/>
              </a:rPr>
              <a:t>алгоритмы </a:t>
            </a:r>
            <a:r>
              <a:rPr lang="ru-RU" sz="1600" dirty="0" err="1">
                <a:solidFill>
                  <a:srgbClr val="163470"/>
                </a:solidFill>
                <a:latin typeface="Calibri"/>
              </a:rPr>
              <a:t>полиномиальны</a:t>
            </a:r>
            <a:r>
              <a:rPr lang="ru-RU" sz="1600" dirty="0">
                <a:solidFill>
                  <a:srgbClr val="163470"/>
                </a:solidFill>
                <a:latin typeface="Calibri"/>
              </a:rPr>
              <a:t> при некоторых ограничениях на входные данные. Найдены примеры, показывающие, что эти алгоритмы обладают в некотором смысле </a:t>
            </a:r>
            <a:r>
              <a:rPr lang="ru-RU" sz="1600" dirty="0" err="1">
                <a:solidFill>
                  <a:srgbClr val="163470"/>
                </a:solidFill>
                <a:latin typeface="Calibri"/>
              </a:rPr>
              <a:t>неулучшаемыми</a:t>
            </a:r>
            <a:r>
              <a:rPr lang="ru-RU" sz="1600" dirty="0">
                <a:solidFill>
                  <a:srgbClr val="163470"/>
                </a:solidFill>
                <a:latin typeface="Calibri"/>
              </a:rPr>
              <a:t> оценками времени работы.</a:t>
            </a:r>
            <a:endParaRPr kumimoji="0" lang="ru-RU" sz="1600" b="0" i="0" u="none" strike="noStrike" kern="1200" cap="none" spc="0" normalizeH="0" baseline="0" noProof="0" dirty="0">
              <a:ln>
                <a:noFill/>
              </a:ln>
              <a:solidFill>
                <a:srgbClr val="163470"/>
              </a:solidFill>
              <a:effectLst/>
              <a:uLnTx/>
              <a:uFillTx/>
              <a:latin typeface="Calibri"/>
              <a:ea typeface="+mn-ea"/>
              <a:cs typeface="+mn-cs"/>
            </a:endParaRPr>
          </a:p>
        </p:txBody>
      </p:sp>
      <p:sp>
        <p:nvSpPr>
          <p:cNvPr id="9" name="Заголовок 1"/>
          <p:cNvSpPr>
            <a:spLocks noGrp="1"/>
          </p:cNvSpPr>
          <p:nvPr>
            <p:ph type="title" idx="4294967295"/>
          </p:nvPr>
        </p:nvSpPr>
        <p:spPr>
          <a:xfrm>
            <a:off x="1139563" y="184666"/>
            <a:ext cx="7448550" cy="646290"/>
          </a:xfrm>
          <a:noFill/>
        </p:spPr>
        <p:txBody>
          <a:bodyPr wrap="square" rtlCol="0">
            <a:spAutoFit/>
          </a:bodyPr>
          <a:lstStyle/>
          <a:p>
            <a:pPr algn="ctr">
              <a:buNone/>
            </a:pPr>
            <a:r>
              <a:rPr lang="ru-RU" sz="1800" b="1" dirty="0">
                <a:solidFill>
                  <a:srgbClr val="163470"/>
                </a:solidFill>
                <a:latin typeface="+mn-lt"/>
                <a:ea typeface="+mn-ea"/>
                <a:cs typeface="+mn-cs"/>
              </a:rPr>
              <a:t>Представления полей алгебраических чисел, </a:t>
            </a:r>
            <a:r>
              <a:rPr lang="en-US" sz="1800" b="1" dirty="0" smtClean="0">
                <a:solidFill>
                  <a:srgbClr val="163470"/>
                </a:solidFill>
                <a:latin typeface="+mn-lt"/>
                <a:ea typeface="+mn-ea"/>
                <a:cs typeface="+mn-cs"/>
              </a:rPr>
              <a:t/>
            </a:r>
            <a:br>
              <a:rPr lang="en-US" sz="1800" b="1" dirty="0" smtClean="0">
                <a:solidFill>
                  <a:srgbClr val="163470"/>
                </a:solidFill>
                <a:latin typeface="+mn-lt"/>
                <a:ea typeface="+mn-ea"/>
                <a:cs typeface="+mn-cs"/>
              </a:rPr>
            </a:br>
            <a:r>
              <a:rPr lang="ru-RU" sz="1800" b="1" dirty="0" smtClean="0">
                <a:solidFill>
                  <a:srgbClr val="163470"/>
                </a:solidFill>
                <a:latin typeface="+mn-lt"/>
                <a:ea typeface="+mn-ea"/>
                <a:cs typeface="+mn-cs"/>
              </a:rPr>
              <a:t>вычислимые </a:t>
            </a:r>
            <a:r>
              <a:rPr lang="ru-RU" sz="1800" b="1" dirty="0">
                <a:solidFill>
                  <a:srgbClr val="163470"/>
                </a:solidFill>
                <a:latin typeface="+mn-lt"/>
                <a:ea typeface="+mn-ea"/>
                <a:cs typeface="+mn-cs"/>
              </a:rPr>
              <a:t>за полиномиальное время</a:t>
            </a:r>
          </a:p>
        </p:txBody>
      </p:sp>
      <p:sp>
        <p:nvSpPr>
          <p:cNvPr id="71687" name="Rectangle 7"/>
          <p:cNvSpPr>
            <a:spLocks noChangeArrowheads="1"/>
          </p:cNvSpPr>
          <p:nvPr/>
        </p:nvSpPr>
        <p:spPr bwMode="auto">
          <a:xfrm>
            <a:off x="1"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4863838" y="0"/>
            <a:ext cx="184731" cy="307777"/>
          </a:xfrm>
          <a:prstGeom prst="rect">
            <a:avLst/>
          </a:prstGeom>
          <a:noFill/>
        </p:spPr>
        <p:txBody>
          <a:bodyPr wrap="none" rtlCol="0">
            <a:spAutoFit/>
          </a:bodyPr>
          <a:lstStyle/>
          <a:p>
            <a:endParaRPr lang="ru-RU" i="1" dirty="0"/>
          </a:p>
        </p:txBody>
      </p:sp>
      <p:pic>
        <p:nvPicPr>
          <p:cNvPr id="3" name="Рисунок 2" descr="Изображение выглядит как текст&#10;&#10;Автоматически созданное описание">
            <a:extLst>
              <a:ext uri="{FF2B5EF4-FFF2-40B4-BE49-F238E27FC236}">
                <a16:creationId xmlns="" xmlns:a16="http://schemas.microsoft.com/office/drawing/2014/main" id="{5593FE03-7BC8-4516-95EA-D9477C822B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2273801"/>
            <a:ext cx="3577359" cy="3200419"/>
          </a:xfrm>
          <a:prstGeom prst="rect">
            <a:avLst/>
          </a:prstGeom>
        </p:spPr>
      </p:pic>
    </p:spTree>
    <p:extLst>
      <p:ext uri="{BB962C8B-B14F-4D97-AF65-F5344CB8AC3E}">
        <p14:creationId xmlns:p14="http://schemas.microsoft.com/office/powerpoint/2010/main" val="1496973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7"/>
            <a:ext cx="8229600" cy="1665807"/>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П_1.19.2</a:t>
            </a:r>
            <a:r>
              <a:rPr lang="ru-RU" sz="1979" b="1" i="0" u="none" strike="noStrike" cap="none" dirty="0">
                <a:solidFill>
                  <a:srgbClr val="000000"/>
                </a:solidFill>
                <a:latin typeface="Times New Roman"/>
                <a:ea typeface="Times New Roman"/>
                <a:cs typeface="Times New Roman"/>
                <a:sym typeface="Times New Roman"/>
              </a:rPr>
              <a:t>. «Теория оптимального управления»</a:t>
            </a:r>
            <a:br>
              <a:rPr lang="ru-RU" sz="1979" b="1" i="0" u="none" strike="noStrike" cap="none" dirty="0">
                <a:solidFill>
                  <a:srgbClr val="000000"/>
                </a:solidFill>
                <a:latin typeface="Times New Roman"/>
                <a:ea typeface="Times New Roman"/>
                <a:cs typeface="Times New Roman"/>
                <a:sym typeface="Times New Roman"/>
              </a:rPr>
            </a:b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i="0" u="none" strike="noStrike" cap="none" dirty="0">
                <a:solidFill>
                  <a:srgbClr val="000000"/>
                </a:solidFill>
                <a:latin typeface="Times New Roman"/>
                <a:ea typeface="Times New Roman"/>
                <a:cs typeface="Times New Roman"/>
                <a:sym typeface="Times New Roman"/>
              </a:rPr>
              <a:t>Водопьянов С.К.</a:t>
            </a:r>
            <a:r>
              <a:rPr lang="ru-RU" sz="1600" b="0" i="0" u="none" strike="noStrike" cap="none" dirty="0">
                <a:solidFill>
                  <a:srgbClr val="000000"/>
                </a:solidFill>
                <a:latin typeface="Times New Roman"/>
                <a:ea typeface="Times New Roman"/>
                <a:cs typeface="Times New Roman"/>
                <a:sym typeface="Times New Roman"/>
              </a:rPr>
              <a:t> (д.ф.-м.н.,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С. К. Водопьянов, Об аналитических и геометрических свойствах отображений в теории Q_(</a:t>
            </a:r>
            <a:r>
              <a:rPr lang="ru-RU" sz="1600" b="0" i="0" u="none" strike="noStrike" cap="none" dirty="0" err="1">
                <a:solidFill>
                  <a:srgbClr val="000000"/>
                </a:solidFill>
                <a:latin typeface="Times New Roman"/>
                <a:ea typeface="Times New Roman"/>
                <a:cs typeface="Times New Roman"/>
                <a:sym typeface="Times New Roman"/>
              </a:rPr>
              <a:t>p,n</a:t>
            </a:r>
            <a:r>
              <a:rPr lang="ru-RU" sz="1600" b="0" i="0" u="none" strike="noStrike" cap="none" dirty="0">
                <a:solidFill>
                  <a:srgbClr val="000000"/>
                </a:solidFill>
                <a:latin typeface="Times New Roman"/>
                <a:ea typeface="Times New Roman"/>
                <a:cs typeface="Times New Roman"/>
                <a:sym typeface="Times New Roman"/>
              </a:rPr>
              <a:t>)-гомеоморфизмов, Математические заметки, 2020, Т. 108, № 6, 925–929</a:t>
            </a: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212036" y="1837678"/>
            <a:ext cx="8806068" cy="4858397"/>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Синтезирована общая концепция различных подходов к геометрической теории функций, обобщающая большинство концепций, исследуемых в течение последних 70 лет. Эта обобщающая парадигма включает </a:t>
            </a:r>
            <a:r>
              <a:rPr lang="ru-RU" sz="4100" dirty="0" err="1">
                <a:latin typeface="Times New Roman" panose="02020603050405020304" pitchFamily="18" charset="0"/>
                <a:cs typeface="Times New Roman" panose="02020603050405020304" pitchFamily="18" charset="0"/>
              </a:rPr>
              <a:t>двухиндексную</a:t>
            </a:r>
            <a:r>
              <a:rPr lang="ru-RU" sz="4100" dirty="0">
                <a:latin typeface="Times New Roman" panose="02020603050405020304" pitchFamily="18" charset="0"/>
                <a:cs typeface="Times New Roman" panose="02020603050405020304" pitchFamily="18" charset="0"/>
              </a:rPr>
              <a:t> шкалу Q_(</a:t>
            </a:r>
            <a:r>
              <a:rPr lang="ru-RU" sz="4100" dirty="0" err="1">
                <a:latin typeface="Times New Roman" panose="02020603050405020304" pitchFamily="18" charset="0"/>
                <a:cs typeface="Times New Roman" panose="02020603050405020304" pitchFamily="18" charset="0"/>
              </a:rPr>
              <a:t>p,n</a:t>
            </a:r>
            <a:r>
              <a:rPr lang="ru-RU" sz="4100" dirty="0">
                <a:latin typeface="Times New Roman" panose="02020603050405020304" pitchFamily="18" charset="0"/>
                <a:cs typeface="Times New Roman" panose="02020603050405020304" pitchFamily="18" charset="0"/>
              </a:rPr>
              <a:t>)-отображений, n-1≤q≤p&lt;∞, пространственных областей в </a:t>
            </a:r>
            <a:r>
              <a:rPr lang="ru-RU" sz="4100" dirty="0" err="1">
                <a:latin typeface="Times New Roman" panose="02020603050405020304" pitchFamily="18" charset="0"/>
                <a:cs typeface="Times New Roman" panose="02020603050405020304" pitchFamily="18" charset="0"/>
              </a:rPr>
              <a:t>R^n</a:t>
            </a:r>
            <a:r>
              <a:rPr lang="ru-RU" sz="4100" dirty="0">
                <a:latin typeface="Times New Roman" panose="02020603050405020304" pitchFamily="18" charset="0"/>
                <a:cs typeface="Times New Roman" panose="02020603050405020304" pitchFamily="18" charset="0"/>
              </a:rPr>
              <a:t>. Было получено эквивалентное функциональное и аналитическое описание гомеоморфизмов класса Q_(</a:t>
            </a:r>
            <a:r>
              <a:rPr lang="ru-RU" sz="4100" dirty="0" err="1">
                <a:latin typeface="Times New Roman" panose="02020603050405020304" pitchFamily="18" charset="0"/>
                <a:cs typeface="Times New Roman" panose="02020603050405020304" pitchFamily="18" charset="0"/>
              </a:rPr>
              <a:t>p,p</a:t>
            </a:r>
            <a:r>
              <a:rPr lang="ru-RU" sz="4100" dirty="0">
                <a:latin typeface="Times New Roman" panose="02020603050405020304" pitchFamily="18" charset="0"/>
                <a:cs typeface="Times New Roman" panose="02020603050405020304" pitchFamily="18" charset="0"/>
              </a:rPr>
              <a:t>), в основании которого лежит задача о свойствах оператора композиции весового пространства Соболева в </a:t>
            </a:r>
            <a:r>
              <a:rPr lang="ru-RU" sz="4100" dirty="0" err="1">
                <a:latin typeface="Times New Roman" panose="02020603050405020304" pitchFamily="18" charset="0"/>
                <a:cs typeface="Times New Roman" panose="02020603050405020304" pitchFamily="18" charset="0"/>
              </a:rPr>
              <a:t>невесовое</a:t>
            </a:r>
            <a:r>
              <a:rPr lang="ru-RU" sz="4100" dirty="0">
                <a:latin typeface="Times New Roman" panose="02020603050405020304" pitchFamily="18" charset="0"/>
                <a:cs typeface="Times New Roman" panose="02020603050405020304" pitchFamily="18" charset="0"/>
              </a:rPr>
              <a:t>, индуцированного отображением,  обратным к некоторому отображению из  класса Q_(</a:t>
            </a:r>
            <a:r>
              <a:rPr lang="ru-RU" sz="4100" dirty="0" err="1">
                <a:latin typeface="Times New Roman" panose="02020603050405020304" pitchFamily="18" charset="0"/>
                <a:cs typeface="Times New Roman" panose="02020603050405020304" pitchFamily="18" charset="0"/>
              </a:rPr>
              <a:t>p,p</a:t>
            </a:r>
            <a:r>
              <a:rPr lang="ru-RU" sz="4100" dirty="0">
                <a:latin typeface="Times New Roman" panose="02020603050405020304" pitchFamily="18" charset="0"/>
                <a:cs typeface="Times New Roman" panose="02020603050405020304" pitchFamily="18" charset="0"/>
              </a:rPr>
              <a:t>). </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14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923261"/>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П_3.19.1</a:t>
            </a:r>
            <a:r>
              <a:rPr lang="ru-RU" sz="1979" b="1" i="0" u="none" strike="noStrike" cap="none" dirty="0">
                <a:solidFill>
                  <a:srgbClr val="000000"/>
                </a:solidFill>
                <a:latin typeface="Times New Roman"/>
                <a:ea typeface="Times New Roman"/>
                <a:cs typeface="Times New Roman"/>
                <a:sym typeface="Times New Roman"/>
              </a:rPr>
              <a:t>. «Алгебраическая комбинаторика и комбинаторная алгебра: теория и алгоритмы»</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a:latin typeface="Times New Roman"/>
                <a:ea typeface="Times New Roman"/>
                <a:cs typeface="Times New Roman"/>
                <a:sym typeface="Times New Roman"/>
              </a:rPr>
              <a:t>А.В. Васильев </a:t>
            </a:r>
            <a:r>
              <a:rPr lang="ru-RU" sz="1600" dirty="0">
                <a:latin typeface="Times New Roman"/>
                <a:ea typeface="Times New Roman"/>
                <a:cs typeface="Times New Roman"/>
                <a:sym typeface="Times New Roman"/>
              </a:rPr>
              <a:t>(д.ф.-м.н., </a:t>
            </a:r>
            <a:r>
              <a:rPr lang="ru-RU" sz="1600" dirty="0" err="1">
                <a:latin typeface="Times New Roman"/>
                <a:ea typeface="Times New Roman"/>
                <a:cs typeface="Times New Roman"/>
                <a:sym typeface="Times New Roman"/>
              </a:rPr>
              <a:t>г.н.с</a:t>
            </a:r>
            <a:r>
              <a:rPr lang="ru-RU" sz="1600" dirty="0">
                <a:latin typeface="Times New Roman"/>
                <a:ea typeface="Times New Roman"/>
                <a:cs typeface="Times New Roman"/>
                <a:sym typeface="Times New Roman"/>
              </a:rPr>
              <a:t>.)</a:t>
            </a:r>
            <a:r>
              <a:rPr lang="ru-RU" sz="1600" b="1" dirty="0">
                <a:latin typeface="Times New Roman"/>
                <a:ea typeface="Times New Roman"/>
                <a:cs typeface="Times New Roman"/>
                <a:sym typeface="Times New Roman"/>
              </a:rPr>
              <a:t>, Е.П. Вдовин </a:t>
            </a:r>
            <a:r>
              <a:rPr lang="ru-RU" sz="1600" dirty="0">
                <a:latin typeface="Times New Roman"/>
                <a:ea typeface="Times New Roman"/>
                <a:cs typeface="Times New Roman"/>
                <a:sym typeface="Times New Roman"/>
              </a:rPr>
              <a:t>(д.ф.-м.н., </a:t>
            </a:r>
            <a:r>
              <a:rPr lang="ru-RU" sz="1600" dirty="0" err="1">
                <a:latin typeface="Times New Roman"/>
                <a:ea typeface="Times New Roman"/>
                <a:cs typeface="Times New Roman"/>
                <a:sym typeface="Times New Roman"/>
              </a:rPr>
              <a:t>г.н.с</a:t>
            </a:r>
            <a:r>
              <a:rPr lang="ru-RU" sz="1600" dirty="0">
                <a:latin typeface="Times New Roman"/>
                <a:ea typeface="Times New Roman"/>
                <a:cs typeface="Times New Roman"/>
                <a:sym typeface="Times New Roman"/>
              </a:rPr>
              <a:t>.)</a:t>
            </a:r>
            <a:endParaRPr lang="ru-RU" sz="1600" i="0" u="none" strike="noStrike" cap="none" dirty="0">
              <a:solidFill>
                <a:srgbClr val="000000"/>
              </a:solidFill>
              <a:latin typeface="Times New Roman"/>
              <a:ea typeface="Times New Roman"/>
              <a:cs typeface="Times New Roman"/>
              <a:sym typeface="Times New Roman"/>
            </a:endParaRPr>
          </a:p>
          <a:p>
            <a:pPr lvl="0">
              <a:lnSpc>
                <a:spcPct val="80000"/>
              </a:lnSpc>
            </a:pPr>
            <a:endParaRPr lang="ru-RU" sz="1600" dirty="0">
              <a:latin typeface="Times New Roman"/>
              <a:ea typeface="Times New Roman"/>
              <a:cs typeface="Times New Roman"/>
              <a:sym typeface="Times New Roman"/>
            </a:endParaRPr>
          </a:p>
          <a:p>
            <a:pPr lvl="0">
              <a:lnSpc>
                <a:spcPct val="80000"/>
              </a:lnSpc>
            </a:pPr>
            <a:r>
              <a:rPr lang="en-US" sz="1600" dirty="0">
                <a:latin typeface="Times New Roman"/>
                <a:ea typeface="Times New Roman"/>
                <a:cs typeface="Times New Roman"/>
                <a:sym typeface="Times New Roman"/>
              </a:rPr>
              <a:t>[1] E. O’Brien, I. </a:t>
            </a:r>
            <a:r>
              <a:rPr lang="en-US" sz="1600" dirty="0" err="1">
                <a:latin typeface="Times New Roman"/>
                <a:ea typeface="Times New Roman"/>
                <a:cs typeface="Times New Roman"/>
                <a:sym typeface="Times New Roman"/>
              </a:rPr>
              <a:t>Ponomarenko</a:t>
            </a:r>
            <a:r>
              <a:rPr lang="en-US" sz="1600" dirty="0">
                <a:latin typeface="Times New Roman"/>
                <a:ea typeface="Times New Roman"/>
                <a:cs typeface="Times New Roman"/>
                <a:sym typeface="Times New Roman"/>
              </a:rPr>
              <a:t>, A. </a:t>
            </a:r>
            <a:r>
              <a:rPr lang="en-US" sz="1600" dirty="0" err="1">
                <a:latin typeface="Times New Roman"/>
                <a:ea typeface="Times New Roman"/>
                <a:cs typeface="Times New Roman"/>
                <a:sym typeface="Times New Roman"/>
              </a:rPr>
              <a:t>Vasil'ev</a:t>
            </a:r>
            <a:r>
              <a:rPr lang="en-US" sz="1600" dirty="0">
                <a:latin typeface="Times New Roman"/>
                <a:ea typeface="Times New Roman"/>
                <a:cs typeface="Times New Roman"/>
                <a:sym typeface="Times New Roman"/>
              </a:rPr>
              <a:t>, E. </a:t>
            </a:r>
            <a:r>
              <a:rPr lang="en-US" sz="1600" dirty="0" err="1">
                <a:latin typeface="Times New Roman"/>
                <a:ea typeface="Times New Roman"/>
                <a:cs typeface="Times New Roman"/>
                <a:sym typeface="Times New Roman"/>
              </a:rPr>
              <a:t>Vdovin</a:t>
            </a:r>
            <a:r>
              <a:rPr lang="en-US" sz="1600" dirty="0">
                <a:latin typeface="Times New Roman"/>
                <a:ea typeface="Times New Roman"/>
                <a:cs typeface="Times New Roman"/>
                <a:sym typeface="Times New Roman"/>
              </a:rPr>
              <a:t>, The 3-closure of a solvable permutation group is solvable, </a:t>
            </a:r>
            <a:r>
              <a:rPr lang="ru-RU" sz="1600" dirty="0">
                <a:latin typeface="Times New Roman"/>
                <a:ea typeface="Times New Roman"/>
                <a:cs typeface="Times New Roman"/>
                <a:sym typeface="Times New Roman"/>
              </a:rPr>
              <a:t>Работа сдана в </a:t>
            </a:r>
            <a:r>
              <a:rPr lang="en-US" sz="1600" dirty="0">
                <a:latin typeface="Times New Roman"/>
                <a:ea typeface="Times New Roman"/>
                <a:cs typeface="Times New Roman"/>
                <a:sym typeface="Times New Roman"/>
              </a:rPr>
              <a:t>J. Algebra</a:t>
            </a: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2183907"/>
            <a:ext cx="8815236" cy="4181382"/>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Установлено, что m-замыкание разрешимой группы подстановок разрешимо для всех m&gt;2. Этот результат представляется фундаментальным не только потому, что он позволяет эффективно находить 3-замыкания разрешимых групп, но и потому, что он показывает способы контроля -замыканий в более общих классах групп через полную классификацию C. </a:t>
            </a:r>
            <a:r>
              <a:rPr lang="ru-RU" sz="4100" dirty="0" err="1">
                <a:latin typeface="Times New Roman" panose="02020603050405020304" pitchFamily="18" charset="0"/>
                <a:cs typeface="Times New Roman" panose="02020603050405020304" pitchFamily="18" charset="0"/>
              </a:rPr>
              <a:t>Praeger</a:t>
            </a:r>
            <a:r>
              <a:rPr lang="ru-RU" sz="4100" dirty="0">
                <a:latin typeface="Times New Roman" panose="02020603050405020304" pitchFamily="18" charset="0"/>
                <a:cs typeface="Times New Roman" panose="02020603050405020304" pitchFamily="18" charset="0"/>
              </a:rPr>
              <a:t> и J. </a:t>
            </a:r>
            <a:r>
              <a:rPr lang="ru-RU" sz="4100" dirty="0" err="1">
                <a:latin typeface="Times New Roman" panose="02020603050405020304" pitchFamily="18" charset="0"/>
                <a:cs typeface="Times New Roman" panose="02020603050405020304" pitchFamily="18" charset="0"/>
              </a:rPr>
              <a:t>Saxl</a:t>
            </a:r>
            <a:r>
              <a:rPr lang="ru-RU" sz="4100" dirty="0">
                <a:latin typeface="Times New Roman" panose="02020603050405020304" pitchFamily="18" charset="0"/>
                <a:cs typeface="Times New Roman" panose="02020603050405020304" pitchFamily="18" charset="0"/>
              </a:rPr>
              <a:t> (1992) примитивных групп G, чьё m-замыкание имеет цоколь отличный от цоколя G.</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277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2713373"/>
          </a:xfrm>
          <a:prstGeom prst="rect">
            <a:avLst/>
          </a:prstGeom>
          <a:noFill/>
          <a:ln>
            <a:noFill/>
          </a:ln>
        </p:spPr>
        <p:txBody>
          <a:bodyPr spcFirstLastPara="1" wrap="square" lIns="91425" tIns="45700" rIns="91425" bIns="45700" anchor="t" anchorCtr="0">
            <a:normAutofit lnSpcReduction="10000"/>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П_1.19.4</a:t>
            </a:r>
            <a:r>
              <a:rPr lang="ru-RU" sz="1979" b="1" i="0" u="none" strike="noStrike" cap="none" dirty="0">
                <a:solidFill>
                  <a:srgbClr val="000000"/>
                </a:solidFill>
                <a:latin typeface="Times New Roman"/>
                <a:ea typeface="Times New Roman"/>
                <a:cs typeface="Times New Roman"/>
                <a:sym typeface="Times New Roman"/>
              </a:rPr>
              <a:t>. «Дифференциальные уравнения и динамические системы»</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a:latin typeface="Times New Roman"/>
                <a:ea typeface="Times New Roman"/>
                <a:cs typeface="Times New Roman"/>
                <a:sym typeface="Times New Roman"/>
              </a:rPr>
              <a:t>Бондарь Л.А.</a:t>
            </a:r>
            <a:r>
              <a:rPr lang="ru-RU" sz="1600" b="0" i="0" u="none" strike="noStrike" cap="none" dirty="0">
                <a:solidFill>
                  <a:srgbClr val="000000"/>
                </a:solidFill>
                <a:latin typeface="Times New Roman"/>
                <a:ea typeface="Times New Roman"/>
                <a:cs typeface="Times New Roman"/>
                <a:sym typeface="Times New Roman"/>
              </a:rPr>
              <a:t> (к.ф.-м.н., </a:t>
            </a:r>
            <a:r>
              <a:rPr lang="ru-RU" sz="1600" b="0" i="0" u="none" strike="noStrike" cap="none" dirty="0" err="1">
                <a:solidFill>
                  <a:srgbClr val="000000"/>
                </a:solidFill>
                <a:latin typeface="Times New Roman"/>
                <a:ea typeface="Times New Roman"/>
                <a:cs typeface="Times New Roman"/>
                <a:sym typeface="Times New Roman"/>
              </a:rPr>
              <a:t>с.н.с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1" dirty="0">
                <a:latin typeface="Times New Roman"/>
                <a:ea typeface="Times New Roman"/>
                <a:cs typeface="Times New Roman"/>
                <a:sym typeface="Times New Roman"/>
              </a:rPr>
              <a:t>, Демиденко Г.В. </a:t>
            </a:r>
            <a:r>
              <a:rPr lang="ru-RU" sz="1600" b="0" i="0" u="none" strike="noStrike" cap="none" dirty="0">
                <a:solidFill>
                  <a:srgbClr val="000000"/>
                </a:solidFill>
                <a:latin typeface="Times New Roman"/>
                <a:ea typeface="Times New Roman"/>
                <a:cs typeface="Times New Roman"/>
                <a:sym typeface="Times New Roman"/>
              </a:rPr>
              <a:t>(д.ф.-м.н.,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a:solidFill>
                  <a:srgbClr val="000000"/>
                </a:solidFill>
                <a:latin typeface="Times New Roman"/>
                <a:ea typeface="Times New Roman"/>
                <a:cs typeface="Times New Roman"/>
                <a:sym typeface="Times New Roman"/>
              </a:rPr>
              <a:t>L. Bondar, G. Demidenko, G. </a:t>
            </a:r>
            <a:r>
              <a:rPr lang="en-US" sz="1600" b="0" i="0" u="none" strike="noStrike" cap="none" dirty="0" err="1">
                <a:solidFill>
                  <a:srgbClr val="000000"/>
                </a:solidFill>
                <a:latin typeface="Times New Roman"/>
                <a:ea typeface="Times New Roman"/>
                <a:cs typeface="Times New Roman"/>
                <a:sym typeface="Times New Roman"/>
              </a:rPr>
              <a:t>Pintus</a:t>
            </a:r>
            <a:r>
              <a:rPr lang="en-US" sz="1600" b="0" i="0" u="none" strike="noStrike" cap="none" dirty="0">
                <a:solidFill>
                  <a:srgbClr val="000000"/>
                </a:solidFill>
                <a:latin typeface="Times New Roman"/>
                <a:ea typeface="Times New Roman"/>
                <a:cs typeface="Times New Roman"/>
                <a:sym typeface="Times New Roman"/>
              </a:rPr>
              <a:t>, Cauchy problem for one pseudohyperbolic system, Computational Mathematics and Mathematical Physics, 2020, V. 60, N. 4, 615–627</a:t>
            </a:r>
          </a:p>
          <a:p>
            <a:pPr lvl="0">
              <a:lnSpc>
                <a:spcPct val="80000"/>
              </a:lnSpc>
            </a:pPr>
            <a:r>
              <a:rPr lang="en-US" sz="1600" b="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2</a:t>
            </a:r>
            <a:r>
              <a:rPr lang="en-US" sz="1600" b="0" i="0" u="none" strike="noStrike" cap="none" dirty="0">
                <a:solidFill>
                  <a:srgbClr val="000000"/>
                </a:solidFill>
                <a:latin typeface="Times New Roman"/>
                <a:ea typeface="Times New Roman"/>
                <a:cs typeface="Times New Roman"/>
                <a:sym typeface="Times New Roman"/>
              </a:rPr>
              <a:t>] L. Bondar, G. Demidenko, On solvability of one class of </a:t>
            </a:r>
            <a:r>
              <a:rPr lang="en-US" sz="1600" b="0" i="0" u="none" strike="noStrike" cap="none" dirty="0" err="1">
                <a:solidFill>
                  <a:srgbClr val="000000"/>
                </a:solidFill>
                <a:latin typeface="Times New Roman"/>
                <a:ea typeface="Times New Roman"/>
                <a:cs typeface="Times New Roman"/>
                <a:sym typeface="Times New Roman"/>
              </a:rPr>
              <a:t>quasielliptic</a:t>
            </a:r>
            <a:r>
              <a:rPr lang="en-US" sz="1600" b="0" i="0" u="none" strike="noStrike" cap="none" dirty="0">
                <a:solidFill>
                  <a:srgbClr val="000000"/>
                </a:solidFill>
                <a:latin typeface="Times New Roman"/>
                <a:ea typeface="Times New Roman"/>
                <a:cs typeface="Times New Roman"/>
                <a:sym typeface="Times New Roman"/>
              </a:rPr>
              <a:t> systems, Siberian Mathematical Journal, 2020, V. 61, N. 6, 963–982</a:t>
            </a:r>
          </a:p>
          <a:p>
            <a:pPr lvl="0">
              <a:lnSpc>
                <a:spcPct val="80000"/>
              </a:lnSpc>
            </a:pPr>
            <a:r>
              <a:rPr lang="en-US" sz="1600" b="0" i="0" u="none" strike="noStrike" cap="none" dirty="0">
                <a:solidFill>
                  <a:srgbClr val="000000"/>
                </a:solidFill>
                <a:latin typeface="Times New Roman"/>
                <a:ea typeface="Times New Roman"/>
                <a:cs typeface="Times New Roman"/>
                <a:sym typeface="Times New Roman"/>
              </a:rPr>
              <a:t>[3] L. Bondar, G. Demidenko, Solvability of the Cauchy problem for a pseudohyperbolic system, Variables and Elliptic Equations, </a:t>
            </a:r>
            <a:r>
              <a:rPr lang="en-US" sz="1600" b="0" i="0" u="none" strike="noStrike" cap="none" dirty="0" err="1">
                <a:solidFill>
                  <a:srgbClr val="000000"/>
                </a:solidFill>
                <a:latin typeface="Times New Roman"/>
                <a:ea typeface="Times New Roman"/>
                <a:cs typeface="Times New Roman"/>
                <a:sym typeface="Times New Roman"/>
              </a:rPr>
              <a:t>doi</a:t>
            </a:r>
            <a:r>
              <a:rPr lang="en-US" sz="1600" b="0" i="0" u="none" strike="noStrike" cap="none" dirty="0">
                <a:solidFill>
                  <a:srgbClr val="000000"/>
                </a:solidFill>
                <a:latin typeface="Times New Roman"/>
                <a:ea typeface="Times New Roman"/>
                <a:cs typeface="Times New Roman"/>
                <a:sym typeface="Times New Roman"/>
              </a:rPr>
              <a:t>: 10.1080/17476933.2020.1829606</a:t>
            </a:r>
          </a:p>
          <a:p>
            <a:pPr lvl="0">
              <a:lnSpc>
                <a:spcPct val="80000"/>
              </a:lnSpc>
            </a:pP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2709908"/>
            <a:ext cx="8815236" cy="3773102"/>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Исследована разрешимость квазиэллиптических систем во всем пространстве и  краевых задач для них в полупространстве. Были доказаны  теоремы об однозначной разрешимости в специальных весовых соболевских пространствах, а также получены интегральные оценки решений. Из доказанных теорем вытекают, в частности, результаты о </a:t>
            </a:r>
            <a:r>
              <a:rPr lang="ru-RU" sz="4100" dirty="0" err="1">
                <a:latin typeface="Times New Roman" panose="02020603050405020304" pitchFamily="18" charset="0"/>
                <a:cs typeface="Times New Roman" panose="02020603050405020304" pitchFamily="18" charset="0"/>
              </a:rPr>
              <a:t>нетеровости</a:t>
            </a:r>
            <a:r>
              <a:rPr lang="ru-RU" sz="4100" dirty="0">
                <a:latin typeface="Times New Roman" panose="02020603050405020304" pitchFamily="18" charset="0"/>
                <a:cs typeface="Times New Roman" panose="02020603050405020304" pitchFamily="18" charset="0"/>
              </a:rPr>
              <a:t> и </a:t>
            </a:r>
            <a:r>
              <a:rPr lang="ru-RU" sz="4100" dirty="0" err="1">
                <a:latin typeface="Times New Roman" panose="02020603050405020304" pitchFamily="18" charset="0"/>
                <a:cs typeface="Times New Roman" panose="02020603050405020304" pitchFamily="18" charset="0"/>
              </a:rPr>
              <a:t>фредгольмовости</a:t>
            </a:r>
            <a:r>
              <a:rPr lang="ru-RU" sz="4100" dirty="0">
                <a:latin typeface="Times New Roman" panose="02020603050405020304" pitchFamily="18" charset="0"/>
                <a:cs typeface="Times New Roman" panose="02020603050405020304" pitchFamily="18" charset="0"/>
              </a:rPr>
              <a:t> квазиэллиптических операторов в весовых соболевских пространствах, определяющих рассматриваемые системы.</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6595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2713373"/>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П_1.19.4</a:t>
            </a:r>
            <a:r>
              <a:rPr lang="ru-RU" sz="1979" b="1" i="0" u="none" strike="noStrike" cap="none" dirty="0">
                <a:solidFill>
                  <a:srgbClr val="000000"/>
                </a:solidFill>
                <a:latin typeface="Times New Roman"/>
                <a:ea typeface="Times New Roman"/>
                <a:cs typeface="Times New Roman"/>
                <a:sym typeface="Times New Roman"/>
              </a:rPr>
              <a:t>. «Дифференциальные уравнения и динамические системы»</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smtClean="0">
                <a:latin typeface="Times New Roman"/>
                <a:ea typeface="Times New Roman"/>
                <a:cs typeface="Times New Roman"/>
                <a:sym typeface="Times New Roman"/>
              </a:rPr>
              <a:t>Романов В.Г. </a:t>
            </a:r>
            <a:r>
              <a:rPr lang="ru-RU" sz="1600" b="0" i="0" u="none" strike="noStrike" cap="none" dirty="0" smtClean="0">
                <a:solidFill>
                  <a:srgbClr val="000000"/>
                </a:solidFill>
                <a:latin typeface="Times New Roman"/>
                <a:ea typeface="Times New Roman"/>
                <a:cs typeface="Times New Roman"/>
                <a:sym typeface="Times New Roman"/>
              </a:rPr>
              <a:t>(член-корреспондент РАН,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dirty="0">
                <a:latin typeface="Times New Roman"/>
                <a:ea typeface="Times New Roman"/>
                <a:cs typeface="Times New Roman"/>
                <a:sym typeface="Times New Roman"/>
              </a:rPr>
              <a:t>V. Romanov, A. </a:t>
            </a:r>
            <a:r>
              <a:rPr lang="en-US" sz="1600" dirty="0" err="1">
                <a:latin typeface="Times New Roman"/>
                <a:ea typeface="Times New Roman"/>
                <a:cs typeface="Times New Roman"/>
                <a:sym typeface="Times New Roman"/>
              </a:rPr>
              <a:t>Hasanov</a:t>
            </a:r>
            <a:r>
              <a:rPr lang="en-US" sz="1600" dirty="0">
                <a:latin typeface="Times New Roman"/>
                <a:ea typeface="Times New Roman"/>
                <a:cs typeface="Times New Roman"/>
                <a:sym typeface="Times New Roman"/>
              </a:rPr>
              <a:t>, Recovering a potential in damped wave equation from Neumann-to-</a:t>
            </a:r>
            <a:r>
              <a:rPr lang="en-US" sz="1600" dirty="0" err="1">
                <a:latin typeface="Times New Roman"/>
                <a:ea typeface="Times New Roman"/>
                <a:cs typeface="Times New Roman"/>
                <a:sym typeface="Times New Roman"/>
              </a:rPr>
              <a:t>Dirichlet</a:t>
            </a:r>
            <a:r>
              <a:rPr lang="en-US" sz="1600" dirty="0">
                <a:latin typeface="Times New Roman"/>
                <a:ea typeface="Times New Roman"/>
                <a:cs typeface="Times New Roman"/>
                <a:sym typeface="Times New Roman"/>
              </a:rPr>
              <a:t> operator, Inverse Problems, 2020, V. 36, N. 11, </a:t>
            </a:r>
            <a:r>
              <a:rPr lang="en-US" sz="1600" dirty="0" smtClean="0">
                <a:latin typeface="Times New Roman"/>
                <a:ea typeface="Times New Roman"/>
                <a:cs typeface="Times New Roman"/>
                <a:sym typeface="Times New Roman"/>
              </a:rPr>
              <a:t>115011</a:t>
            </a:r>
            <a:endParaRPr lang="en-US" sz="1600" dirty="0">
              <a:latin typeface="Times New Roman"/>
              <a:ea typeface="Times New Roman"/>
              <a:cs typeface="Times New Roman"/>
              <a:sym typeface="Times New Roman"/>
            </a:endParaRPr>
          </a:p>
          <a:p>
            <a:pPr lvl="0">
              <a:lnSpc>
                <a:spcPct val="80000"/>
              </a:lnSpc>
            </a:pPr>
            <a:r>
              <a:rPr lang="en-US" sz="1600" dirty="0" smtClean="0">
                <a:latin typeface="Times New Roman"/>
                <a:ea typeface="Times New Roman"/>
                <a:cs typeface="Times New Roman"/>
                <a:sym typeface="Times New Roman"/>
              </a:rPr>
              <a:t>[</a:t>
            </a:r>
            <a:r>
              <a:rPr lang="ru-RU" sz="1600" dirty="0" smtClean="0">
                <a:latin typeface="Times New Roman"/>
                <a:ea typeface="Times New Roman"/>
                <a:cs typeface="Times New Roman"/>
                <a:sym typeface="Times New Roman"/>
              </a:rPr>
              <a:t>2</a:t>
            </a:r>
            <a:r>
              <a:rPr lang="en-US" sz="1600" dirty="0" smtClean="0">
                <a:latin typeface="Times New Roman"/>
                <a:ea typeface="Times New Roman"/>
                <a:cs typeface="Times New Roman"/>
                <a:sym typeface="Times New Roman"/>
              </a:rPr>
              <a:t>] V</a:t>
            </a:r>
            <a:r>
              <a:rPr lang="en-US" sz="1600" dirty="0">
                <a:latin typeface="Times New Roman"/>
                <a:ea typeface="Times New Roman"/>
                <a:cs typeface="Times New Roman"/>
                <a:sym typeface="Times New Roman"/>
              </a:rPr>
              <a:t>. Romanov, Regularization of a continuation problem for electrodynamic equations, Journal of Inverse and Ill-Posed Problems, V. 28, N. 5, 751-760</a:t>
            </a:r>
          </a:p>
          <a:p>
            <a:pPr lvl="0">
              <a:lnSpc>
                <a:spcPct val="80000"/>
              </a:lnSpc>
            </a:pP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2709908"/>
            <a:ext cx="8815236" cy="3773102"/>
          </a:xfrm>
          <a:prstGeom prst="rect">
            <a:avLst/>
          </a:prstGeom>
          <a:noFill/>
          <a:ln>
            <a:noFill/>
          </a:ln>
        </p:spPr>
        <p:txBody>
          <a:bodyPr spcFirstLastPara="1" wrap="square" lIns="91425" tIns="45700" rIns="91425" bIns="45700" anchor="t" anchorCtr="0">
            <a:normAutofit fontScale="62500" lnSpcReduction="20000"/>
          </a:bodyPr>
          <a:lstStyle/>
          <a:p>
            <a:pPr algn="just"/>
            <a:r>
              <a:rPr lang="ru-RU" sz="4100" dirty="0">
                <a:latin typeface="Times New Roman" panose="02020603050405020304" pitchFamily="18" charset="0"/>
                <a:cs typeface="Times New Roman" panose="02020603050405020304" pitchFamily="18" charset="0"/>
              </a:rPr>
              <a:t>Была рассмотрена задача продолжения решения электродинамических уравнений из время-подобной полуплоскости. Был предложен метод регуляризации для решения этой задачи с приближенными данными, сходимость этого метода для класса функций аналитических по пространственным переменным была установлена. Были доказаны теоремы о глобальной единственности, компактности и </a:t>
            </a:r>
            <a:r>
              <a:rPr lang="ru-RU" sz="4100" dirty="0" err="1">
                <a:latin typeface="Times New Roman" panose="02020603050405020304" pitchFamily="18" charset="0"/>
                <a:cs typeface="Times New Roman" panose="02020603050405020304" pitchFamily="18" charset="0"/>
              </a:rPr>
              <a:t>Липшицевой</a:t>
            </a:r>
            <a:r>
              <a:rPr lang="ru-RU" sz="4100" dirty="0">
                <a:latin typeface="Times New Roman" panose="02020603050405020304" pitchFamily="18" charset="0"/>
                <a:cs typeface="Times New Roman" panose="02020603050405020304" pitchFamily="18" charset="0"/>
              </a:rPr>
              <a:t> непрерывности оператора Неймана-Дирихле для обратной задачи восстановления потенциала.</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5213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923261"/>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П_2.19.1</a:t>
            </a:r>
            <a:r>
              <a:rPr lang="ru-RU" sz="1979" b="1" i="0" u="none" strike="noStrike" cap="none" dirty="0">
                <a:solidFill>
                  <a:srgbClr val="000000"/>
                </a:solidFill>
                <a:latin typeface="Times New Roman"/>
                <a:ea typeface="Times New Roman"/>
                <a:cs typeface="Times New Roman"/>
                <a:sym typeface="Times New Roman"/>
              </a:rPr>
              <a:t>. «Цифровизация математических моделей и интеллектуальные системы обработки данных»</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err="1">
                <a:latin typeface="Times New Roman"/>
                <a:ea typeface="Times New Roman"/>
                <a:cs typeface="Times New Roman"/>
                <a:sym typeface="Times New Roman"/>
              </a:rPr>
              <a:t>Стукачев</a:t>
            </a:r>
            <a:r>
              <a:rPr lang="ru-RU" sz="1600" b="1" dirty="0">
                <a:latin typeface="Times New Roman"/>
                <a:ea typeface="Times New Roman"/>
                <a:cs typeface="Times New Roman"/>
                <a:sym typeface="Times New Roman"/>
              </a:rPr>
              <a:t> А.И.</a:t>
            </a:r>
            <a:r>
              <a:rPr lang="ru-RU" sz="1600" b="0" i="0" u="none" strike="noStrike" cap="none" dirty="0">
                <a:solidFill>
                  <a:srgbClr val="000000"/>
                </a:solidFill>
                <a:latin typeface="Times New Roman"/>
                <a:ea typeface="Times New Roman"/>
                <a:cs typeface="Times New Roman"/>
                <a:sym typeface="Times New Roman"/>
              </a:rPr>
              <a:t> (к.ф.-м.н., </a:t>
            </a:r>
            <a:r>
              <a:rPr lang="ru-RU" sz="1600" b="0" i="0" u="none" strike="noStrike" cap="none" dirty="0" err="1">
                <a:solidFill>
                  <a:srgbClr val="000000"/>
                </a:solidFill>
                <a:latin typeface="Times New Roman"/>
                <a:ea typeface="Times New Roman"/>
                <a:cs typeface="Times New Roman"/>
                <a:sym typeface="Times New Roman"/>
              </a:rPr>
              <a:t>с.н.с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a:solidFill>
                  <a:srgbClr val="000000"/>
                </a:solidFill>
                <a:latin typeface="Times New Roman"/>
                <a:ea typeface="Times New Roman"/>
                <a:cs typeface="Times New Roman"/>
                <a:sym typeface="Times New Roman"/>
              </a:rPr>
              <a:t>A. </a:t>
            </a:r>
            <a:r>
              <a:rPr lang="en-US" sz="1600" b="0" i="0" u="none" strike="noStrike" cap="none" dirty="0" err="1">
                <a:solidFill>
                  <a:srgbClr val="000000"/>
                </a:solidFill>
                <a:latin typeface="Times New Roman"/>
                <a:ea typeface="Times New Roman"/>
                <a:cs typeface="Times New Roman"/>
                <a:sym typeface="Times New Roman"/>
              </a:rPr>
              <a:t>Stukachev</a:t>
            </a:r>
            <a:r>
              <a:rPr lang="en-US" sz="1600" b="0" i="0" u="none" strike="noStrike" cap="none" dirty="0">
                <a:solidFill>
                  <a:srgbClr val="000000"/>
                </a:solidFill>
                <a:latin typeface="Times New Roman"/>
                <a:ea typeface="Times New Roman"/>
                <a:cs typeface="Times New Roman"/>
                <a:sym typeface="Times New Roman"/>
              </a:rPr>
              <a:t>, Temporal approximation spaces and interval semantics, </a:t>
            </a:r>
            <a:r>
              <a:rPr lang="ru-RU" sz="1600" b="0" i="0" u="none" strike="noStrike" cap="none" dirty="0">
                <a:solidFill>
                  <a:srgbClr val="000000"/>
                </a:solidFill>
                <a:latin typeface="Times New Roman"/>
                <a:ea typeface="Times New Roman"/>
                <a:cs typeface="Times New Roman"/>
                <a:sym typeface="Times New Roman"/>
              </a:rPr>
              <a:t>Работа сдана в Сибирский математический журнал</a:t>
            </a: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1988598"/>
            <a:ext cx="8815236" cy="4494412"/>
          </a:xfrm>
          <a:prstGeom prst="rect">
            <a:avLst/>
          </a:prstGeom>
          <a:noFill/>
          <a:ln>
            <a:noFill/>
          </a:ln>
        </p:spPr>
        <p:txBody>
          <a:bodyPr spcFirstLastPara="1" wrap="square" lIns="91425" tIns="45700" rIns="91425" bIns="45700" anchor="t" anchorCtr="0">
            <a:normAutofit fontScale="62500" lnSpcReduction="20000"/>
          </a:bodyPr>
          <a:lstStyle/>
          <a:p>
            <a:pPr algn="just"/>
            <a:r>
              <a:rPr lang="ru-RU" sz="4100" dirty="0">
                <a:latin typeface="Times New Roman" panose="02020603050405020304" pitchFamily="18" charset="0"/>
                <a:cs typeface="Times New Roman" panose="02020603050405020304" pitchFamily="18" charset="0"/>
              </a:rPr>
              <a:t>Одним из основных направлений исследований научной группы является обобщенная вычислимость, основанная на теории допустимых множеств. В рамках данного подхода вычислимость можно задавать посредством семантики HW-логики. При этом каждой </a:t>
            </a:r>
            <a:r>
              <a:rPr lang="ru-RU" sz="4100" dirty="0" err="1">
                <a:latin typeface="Times New Roman" panose="02020603050405020304" pitchFamily="18" charset="0"/>
                <a:cs typeface="Times New Roman" panose="02020603050405020304" pitchFamily="18" charset="0"/>
              </a:rPr>
              <a:t>полиномиально</a:t>
            </a:r>
            <a:r>
              <a:rPr lang="ru-RU" sz="4100" dirty="0">
                <a:latin typeface="Times New Roman" panose="02020603050405020304" pitchFamily="18" charset="0"/>
                <a:cs typeface="Times New Roman" panose="02020603050405020304" pitchFamily="18" charset="0"/>
              </a:rPr>
              <a:t> вычислимой алгебраической структуре S естественным образом сопоставляется булева алгебра B[S], состоящая из всех подмножеств S, определимых Δ_0-формулами HW-логики. В рамках работы было получено полное описание типов изоморфизма алгебр B[S] для </a:t>
            </a:r>
            <a:r>
              <a:rPr lang="ru-RU" sz="4100" dirty="0" err="1">
                <a:latin typeface="Times New Roman" panose="02020603050405020304" pitchFamily="18" charset="0"/>
                <a:cs typeface="Times New Roman" panose="02020603050405020304" pitchFamily="18" charset="0"/>
              </a:rPr>
              <a:t>полиномиально</a:t>
            </a:r>
            <a:r>
              <a:rPr lang="ru-RU" sz="4100" dirty="0">
                <a:latin typeface="Times New Roman" panose="02020603050405020304" pitchFamily="18" charset="0"/>
                <a:cs typeface="Times New Roman" panose="02020603050405020304" pitchFamily="18" charset="0"/>
              </a:rPr>
              <a:t> вычислимых алгебраических структур S. Данный результат устанавливает новую связь </a:t>
            </a:r>
            <a:r>
              <a:rPr lang="ru-RU" sz="4100" dirty="0" err="1">
                <a:latin typeface="Times New Roman" panose="02020603050405020304" pitchFamily="18" charset="0"/>
                <a:cs typeface="Times New Roman" panose="02020603050405020304" pitchFamily="18" charset="0"/>
              </a:rPr>
              <a:t>полиномиально</a:t>
            </a:r>
            <a:r>
              <a:rPr lang="ru-RU" sz="4100" dirty="0">
                <a:latin typeface="Times New Roman" panose="02020603050405020304" pitchFamily="18" charset="0"/>
                <a:cs typeface="Times New Roman" panose="02020603050405020304" pitchFamily="18" charset="0"/>
              </a:rPr>
              <a:t> вычислимых структур с классической теорией рекурсии.</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349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349079"/>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П_2.19.3</a:t>
            </a:r>
            <a:r>
              <a:rPr lang="ru-RU" sz="1979" b="1" i="0" u="none" strike="noStrike" cap="none" dirty="0">
                <a:solidFill>
                  <a:srgbClr val="000000"/>
                </a:solidFill>
                <a:latin typeface="Times New Roman"/>
                <a:ea typeface="Times New Roman"/>
                <a:cs typeface="Times New Roman"/>
                <a:sym typeface="Times New Roman"/>
              </a:rPr>
              <a:t>. «Криптография и информационная безопасность»</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en-US" sz="1600" b="1" i="0" u="none" strike="noStrike" cap="none" dirty="0" smtClean="0">
                <a:solidFill>
                  <a:srgbClr val="000000"/>
                </a:solidFill>
                <a:latin typeface="Times New Roman"/>
                <a:ea typeface="Times New Roman"/>
                <a:cs typeface="Times New Roman"/>
                <a:sym typeface="Times New Roman"/>
              </a:rPr>
              <a:t>K. </a:t>
            </a:r>
            <a:r>
              <a:rPr lang="en-US" sz="1600" b="1" i="0" u="none" strike="noStrike" cap="none" dirty="0" err="1" smtClean="0">
                <a:solidFill>
                  <a:srgbClr val="000000"/>
                </a:solidFill>
                <a:latin typeface="Times New Roman"/>
                <a:ea typeface="Times New Roman"/>
                <a:cs typeface="Times New Roman"/>
                <a:sym typeface="Times New Roman"/>
              </a:rPr>
              <a:t>Kalgin</a:t>
            </a:r>
            <a:r>
              <a:rPr lang="en-US" sz="1600" b="1" i="0" u="none" strike="noStrike" cap="none" dirty="0" smtClean="0">
                <a:solidFill>
                  <a:srgbClr val="000000"/>
                </a:solidFill>
                <a:latin typeface="Times New Roman"/>
                <a:ea typeface="Times New Roman"/>
                <a:cs typeface="Times New Roman"/>
                <a:sym typeface="Times New Roman"/>
              </a:rPr>
              <a:t>, V. </a:t>
            </a:r>
            <a:r>
              <a:rPr lang="en-US" sz="1600" b="1" i="0" u="none" strike="noStrike" cap="none" dirty="0" err="1" smtClean="0">
                <a:solidFill>
                  <a:srgbClr val="000000"/>
                </a:solidFill>
                <a:latin typeface="Times New Roman"/>
                <a:ea typeface="Times New Roman"/>
                <a:cs typeface="Times New Roman"/>
                <a:sym typeface="Times New Roman"/>
              </a:rPr>
              <a:t>Idrisova</a:t>
            </a:r>
            <a:r>
              <a:rPr lang="ru-RU" sz="1600" b="1" i="0" u="none" strike="noStrike" cap="none" dirty="0" smtClean="0">
                <a:solidFill>
                  <a:srgbClr val="000000"/>
                </a:solidFill>
                <a:latin typeface="Times New Roman"/>
                <a:ea typeface="Times New Roman"/>
                <a:cs typeface="Times New Roman"/>
                <a:sym typeface="Times New Roman"/>
              </a:rPr>
              <a:t>. </a:t>
            </a:r>
            <a:r>
              <a:rPr lang="en-US" sz="1600" dirty="0" smtClean="0">
                <a:latin typeface="Times New Roman"/>
                <a:ea typeface="Times New Roman"/>
                <a:cs typeface="Times New Roman"/>
                <a:sym typeface="Times New Roman"/>
              </a:rPr>
              <a:t>On combinatorial approaches to search for APN</a:t>
            </a:r>
          </a:p>
          <a:p>
            <a:pPr lvl="0">
              <a:lnSpc>
                <a:spcPct val="80000"/>
              </a:lnSpc>
            </a:pPr>
            <a:r>
              <a:rPr lang="en-US" sz="1600" dirty="0" smtClean="0">
                <a:latin typeface="Times New Roman"/>
                <a:ea typeface="Times New Roman"/>
                <a:cs typeface="Times New Roman"/>
                <a:sym typeface="Times New Roman"/>
              </a:rPr>
              <a:t>functions and the classification of quadratic APN functions in 7 variables // Cryptography and Communications. 2021. </a:t>
            </a:r>
            <a:r>
              <a:rPr lang="ru-RU" sz="1600" dirty="0" smtClean="0">
                <a:latin typeface="Times New Roman"/>
                <a:ea typeface="Times New Roman"/>
                <a:cs typeface="Times New Roman"/>
                <a:sym typeface="Times New Roman"/>
              </a:rPr>
              <a:t>Принято к печати</a:t>
            </a:r>
            <a:r>
              <a:rPr lang="en-US" sz="1600" dirty="0" smtClean="0">
                <a:latin typeface="Times New Roman"/>
                <a:ea typeface="Times New Roman"/>
                <a:cs typeface="Times New Roman"/>
                <a:sym typeface="Times New Roman"/>
              </a:rPr>
              <a:t>.</a:t>
            </a: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83432" y="1704976"/>
            <a:ext cx="7227018" cy="1771650"/>
          </a:xfrm>
          <a:prstGeom prst="rect">
            <a:avLst/>
          </a:prstGeom>
          <a:noFill/>
          <a:ln>
            <a:noFill/>
          </a:ln>
        </p:spPr>
        <p:txBody>
          <a:bodyPr spcFirstLastPara="1" wrap="square" lIns="91425" tIns="45700" rIns="91425" bIns="45700" anchor="t" anchorCtr="0">
            <a:normAutofit fontScale="40000" lnSpcReduction="20000"/>
          </a:bodyPr>
          <a:lstStyle/>
          <a:p>
            <a:pPr algn="just"/>
            <a:r>
              <a:rPr lang="ru-RU" sz="4100" dirty="0" smtClean="0">
                <a:latin typeface="Times New Roman" panose="02020603050405020304" pitchFamily="18" charset="0"/>
                <a:cs typeface="Times New Roman" panose="02020603050405020304" pitchFamily="18" charset="0"/>
              </a:rPr>
              <a:t>Для защиты блочного шифра от дифференциального </a:t>
            </a:r>
            <a:r>
              <a:rPr lang="ru-RU" sz="4100" dirty="0" err="1" smtClean="0">
                <a:latin typeface="Times New Roman" panose="02020603050405020304" pitchFamily="18" charset="0"/>
                <a:cs typeface="Times New Roman" panose="02020603050405020304" pitchFamily="18" charset="0"/>
              </a:rPr>
              <a:t>криптоанализа</a:t>
            </a:r>
            <a:r>
              <a:rPr lang="ru-RU" sz="4100" dirty="0" smtClean="0">
                <a:latin typeface="Times New Roman" panose="02020603050405020304" pitchFamily="18" charset="0"/>
                <a:cs typeface="Times New Roman" panose="02020603050405020304" pitchFamily="18" charset="0"/>
              </a:rPr>
              <a:t> необходимо использовать </a:t>
            </a:r>
            <a:r>
              <a:rPr lang="en-US" sz="4100" dirty="0" smtClean="0">
                <a:latin typeface="Times New Roman" panose="02020603050405020304" pitchFamily="18" charset="0"/>
                <a:cs typeface="Times New Roman" panose="02020603050405020304" pitchFamily="18" charset="0"/>
              </a:rPr>
              <a:t>APN-</a:t>
            </a:r>
            <a:r>
              <a:rPr lang="ru-RU" sz="4100" dirty="0" smtClean="0">
                <a:latin typeface="Times New Roman" panose="02020603050405020304" pitchFamily="18" charset="0"/>
                <a:cs typeface="Times New Roman" panose="02020603050405020304" pitchFamily="18" charset="0"/>
              </a:rPr>
              <a:t>функции в его конструкции. </a:t>
            </a:r>
          </a:p>
          <a:p>
            <a:pPr algn="just"/>
            <a:endParaRPr lang="ru-RU" sz="4100" dirty="0" smtClean="0">
              <a:latin typeface="Times New Roman" panose="02020603050405020304" pitchFamily="18" charset="0"/>
              <a:cs typeface="Times New Roman" panose="02020603050405020304" pitchFamily="18" charset="0"/>
            </a:endParaRPr>
          </a:p>
          <a:p>
            <a:pPr algn="just"/>
            <a:r>
              <a:rPr lang="ru-RU" sz="4100" dirty="0" smtClean="0">
                <a:latin typeface="Times New Roman" panose="02020603050405020304" pitchFamily="18" charset="0"/>
                <a:cs typeface="Times New Roman" panose="02020603050405020304" pitchFamily="18" charset="0"/>
              </a:rPr>
              <a:t>Пусть </a:t>
            </a:r>
            <a:r>
              <a:rPr lang="en-US" sz="4100" dirty="0" smtClean="0">
                <a:latin typeface="Times New Roman" panose="02020603050405020304" pitchFamily="18" charset="0"/>
                <a:cs typeface="Times New Roman" panose="02020603050405020304" pitchFamily="18" charset="0"/>
              </a:rPr>
              <a:t>F: Z</a:t>
            </a:r>
            <a:r>
              <a:rPr lang="en-US" sz="4100" baseline="-25000" dirty="0" smtClean="0">
                <a:latin typeface="Times New Roman" panose="02020603050405020304" pitchFamily="18" charset="0"/>
                <a:cs typeface="Times New Roman" panose="02020603050405020304" pitchFamily="18" charset="0"/>
              </a:rPr>
              <a:t>2</a:t>
            </a:r>
            <a:r>
              <a:rPr lang="en-US" sz="4100" baseline="30000" dirty="0" smtClean="0">
                <a:latin typeface="Times New Roman" panose="02020603050405020304" pitchFamily="18" charset="0"/>
                <a:cs typeface="Times New Roman" panose="02020603050405020304" pitchFamily="18" charset="0"/>
              </a:rPr>
              <a:t>n</a:t>
            </a:r>
            <a:r>
              <a:rPr lang="en-US" sz="4100" dirty="0" smtClean="0">
                <a:latin typeface="Times New Roman" panose="02020603050405020304" pitchFamily="18" charset="0"/>
                <a:cs typeface="Times New Roman" panose="02020603050405020304" pitchFamily="18" charset="0"/>
              </a:rPr>
              <a:t> </a:t>
            </a:r>
            <a:r>
              <a:rPr lang="en-US" sz="4100" dirty="0" smtClean="0">
                <a:latin typeface="Times New Roman" panose="02020603050405020304" pitchFamily="18" charset="0"/>
                <a:cs typeface="Times New Roman" panose="02020603050405020304" pitchFamily="18" charset="0"/>
                <a:sym typeface="Wingdings" pitchFamily="2" charset="2"/>
              </a:rPr>
              <a:t> </a:t>
            </a:r>
            <a:r>
              <a:rPr lang="en-US" sz="4100" dirty="0" smtClean="0">
                <a:latin typeface="Times New Roman" panose="02020603050405020304" pitchFamily="18" charset="0"/>
                <a:cs typeface="Times New Roman" panose="02020603050405020304" pitchFamily="18" charset="0"/>
              </a:rPr>
              <a:t>Z</a:t>
            </a:r>
            <a:r>
              <a:rPr lang="en-US" sz="4100" baseline="-25000" dirty="0" smtClean="0">
                <a:latin typeface="Times New Roman" panose="02020603050405020304" pitchFamily="18" charset="0"/>
                <a:cs typeface="Times New Roman" panose="02020603050405020304" pitchFamily="18" charset="0"/>
              </a:rPr>
              <a:t>2</a:t>
            </a:r>
            <a:r>
              <a:rPr lang="en-US" sz="4100" baseline="30000" dirty="0" smtClean="0">
                <a:latin typeface="Times New Roman" panose="02020603050405020304" pitchFamily="18" charset="0"/>
                <a:cs typeface="Times New Roman" panose="02020603050405020304" pitchFamily="18" charset="0"/>
              </a:rPr>
              <a:t>n</a:t>
            </a:r>
            <a:r>
              <a:rPr lang="en-US" sz="4100" dirty="0" smtClean="0">
                <a:latin typeface="Times New Roman" panose="02020603050405020304" pitchFamily="18" charset="0"/>
                <a:cs typeface="Times New Roman" panose="02020603050405020304" pitchFamily="18" charset="0"/>
              </a:rPr>
              <a:t> – </a:t>
            </a:r>
            <a:r>
              <a:rPr lang="ru-RU" sz="4100" dirty="0" smtClean="0">
                <a:latin typeface="Times New Roman" panose="02020603050405020304" pitchFamily="18" charset="0"/>
                <a:cs typeface="Times New Roman" panose="02020603050405020304" pitchFamily="18" charset="0"/>
              </a:rPr>
              <a:t>векторная булева функция (</a:t>
            </a:r>
            <a:r>
              <a:rPr lang="en-US" sz="4100" dirty="0" smtClean="0">
                <a:latin typeface="Times New Roman" panose="02020603050405020304" pitchFamily="18" charset="0"/>
                <a:cs typeface="Times New Roman" panose="02020603050405020304" pitchFamily="18" charset="0"/>
              </a:rPr>
              <a:t>S-</a:t>
            </a:r>
            <a:r>
              <a:rPr lang="ru-RU" sz="4100" dirty="0" smtClean="0">
                <a:latin typeface="Times New Roman" panose="02020603050405020304" pitchFamily="18" charset="0"/>
                <a:cs typeface="Times New Roman" panose="02020603050405020304" pitchFamily="18" charset="0"/>
              </a:rPr>
              <a:t>блок). </a:t>
            </a:r>
          </a:p>
          <a:p>
            <a:pPr algn="just"/>
            <a:r>
              <a:rPr lang="ru-RU" sz="4100" dirty="0" smtClean="0">
                <a:latin typeface="Times New Roman" panose="02020603050405020304" pitchFamily="18" charset="0"/>
                <a:cs typeface="Times New Roman" panose="02020603050405020304" pitchFamily="18" charset="0"/>
              </a:rPr>
              <a:t>Рассмотрим уравнение </a:t>
            </a:r>
            <a:r>
              <a:rPr lang="en-US" sz="4100" dirty="0" smtClean="0">
                <a:latin typeface="Times New Roman" panose="02020603050405020304" pitchFamily="18" charset="0"/>
                <a:cs typeface="Times New Roman" panose="02020603050405020304" pitchFamily="18" charset="0"/>
              </a:rPr>
              <a:t>F(x + a) + F(x) = b, </a:t>
            </a:r>
            <a:r>
              <a:rPr lang="ru-RU" sz="4100" dirty="0" smtClean="0">
                <a:latin typeface="Times New Roman" panose="02020603050405020304" pitchFamily="18" charset="0"/>
                <a:cs typeface="Times New Roman" panose="02020603050405020304" pitchFamily="18" charset="0"/>
              </a:rPr>
              <a:t>где </a:t>
            </a:r>
            <a:r>
              <a:rPr lang="en-US" sz="4100" dirty="0" smtClean="0">
                <a:latin typeface="Times New Roman" panose="02020603050405020304" pitchFamily="18" charset="0"/>
                <a:cs typeface="Times New Roman" panose="02020603050405020304" pitchFamily="18" charset="0"/>
              </a:rPr>
              <a:t>a, b </a:t>
            </a:r>
            <a:r>
              <a:rPr lang="ru-RU" sz="4100" dirty="0" smtClean="0">
                <a:latin typeface="Times New Roman" panose="02020603050405020304" pitchFamily="18" charset="0"/>
                <a:cs typeface="Times New Roman" panose="02020603050405020304" pitchFamily="18" charset="0"/>
              </a:rPr>
              <a:t>– двоичные векторы длины </a:t>
            </a:r>
            <a:r>
              <a:rPr lang="en-US" sz="4100" dirty="0" smtClean="0">
                <a:latin typeface="Times New Roman" panose="02020603050405020304" pitchFamily="18" charset="0"/>
                <a:cs typeface="Times New Roman" panose="02020603050405020304" pitchFamily="18" charset="0"/>
              </a:rPr>
              <a:t>n.</a:t>
            </a:r>
            <a:endParaRPr lang="ru-RU" sz="4100" dirty="0" smtClean="0">
              <a:latin typeface="Times New Roman" panose="02020603050405020304" pitchFamily="18" charset="0"/>
              <a:cs typeface="Times New Roman" panose="02020603050405020304" pitchFamily="18" charset="0"/>
            </a:endParaRPr>
          </a:p>
          <a:p>
            <a:pPr algn="just"/>
            <a:r>
              <a:rPr lang="en-US" sz="4100" dirty="0" smtClean="0">
                <a:latin typeface="Times New Roman" panose="02020603050405020304" pitchFamily="18" charset="0"/>
                <a:cs typeface="Times New Roman" panose="02020603050405020304" pitchFamily="18" charset="0"/>
              </a:rPr>
              <a:t> </a:t>
            </a:r>
            <a:endParaRPr lang="ru-RU" sz="4100" dirty="0" smtClean="0">
              <a:latin typeface="Times New Roman" panose="02020603050405020304" pitchFamily="18" charset="0"/>
              <a:cs typeface="Times New Roman" panose="02020603050405020304" pitchFamily="18" charset="0"/>
            </a:endParaRPr>
          </a:p>
          <a:p>
            <a:pPr algn="just"/>
            <a:r>
              <a:rPr lang="ru-RU" sz="4100" dirty="0" smtClean="0">
                <a:latin typeface="Times New Roman" panose="02020603050405020304" pitchFamily="18" charset="0"/>
                <a:cs typeface="Times New Roman" panose="02020603050405020304" pitchFamily="18" charset="0"/>
              </a:rPr>
              <a:t>Если число решений уравнения при любых </a:t>
            </a:r>
            <a:r>
              <a:rPr lang="en-US" sz="4100" dirty="0" smtClean="0">
                <a:latin typeface="Times New Roman" panose="02020603050405020304" pitchFamily="18" charset="0"/>
                <a:cs typeface="Times New Roman" panose="02020603050405020304" pitchFamily="18" charset="0"/>
              </a:rPr>
              <a:t>a≠0</a:t>
            </a:r>
            <a:r>
              <a:rPr lang="ru-RU" sz="4100" dirty="0" smtClean="0">
                <a:latin typeface="Times New Roman" panose="02020603050405020304" pitchFamily="18" charset="0"/>
                <a:cs typeface="Times New Roman" panose="02020603050405020304" pitchFamily="18" charset="0"/>
              </a:rPr>
              <a:t> и</a:t>
            </a:r>
            <a:r>
              <a:rPr lang="en-US" sz="4100" dirty="0" smtClean="0">
                <a:latin typeface="Times New Roman" panose="02020603050405020304" pitchFamily="18" charset="0"/>
                <a:cs typeface="Times New Roman" panose="02020603050405020304" pitchFamily="18" charset="0"/>
              </a:rPr>
              <a:t> b </a:t>
            </a:r>
            <a:r>
              <a:rPr lang="ru-RU" sz="4100" dirty="0" smtClean="0">
                <a:latin typeface="Times New Roman" panose="02020603050405020304" pitchFamily="18" charset="0"/>
                <a:cs typeface="Times New Roman" panose="02020603050405020304" pitchFamily="18" charset="0"/>
              </a:rPr>
              <a:t>минимально (равно 0 или 2), то функция </a:t>
            </a:r>
            <a:r>
              <a:rPr lang="en-US" sz="4100" dirty="0" smtClean="0">
                <a:latin typeface="Times New Roman" panose="02020603050405020304" pitchFamily="18" charset="0"/>
                <a:cs typeface="Times New Roman" panose="02020603050405020304" pitchFamily="18" charset="0"/>
              </a:rPr>
              <a:t>F </a:t>
            </a:r>
            <a:r>
              <a:rPr lang="ru-RU" sz="4100" dirty="0" smtClean="0">
                <a:latin typeface="Times New Roman" panose="02020603050405020304" pitchFamily="18" charset="0"/>
                <a:cs typeface="Times New Roman" panose="02020603050405020304" pitchFamily="18" charset="0"/>
              </a:rPr>
              <a:t>называется </a:t>
            </a:r>
            <a:r>
              <a:rPr lang="en-US" sz="4100" b="1" dirty="0" smtClean="0">
                <a:latin typeface="Times New Roman" panose="02020603050405020304" pitchFamily="18" charset="0"/>
                <a:cs typeface="Times New Roman" panose="02020603050405020304" pitchFamily="18" charset="0"/>
              </a:rPr>
              <a:t>APN-</a:t>
            </a:r>
            <a:r>
              <a:rPr lang="ru-RU" sz="4100" b="1" dirty="0" smtClean="0">
                <a:latin typeface="Times New Roman" panose="02020603050405020304" pitchFamily="18" charset="0"/>
                <a:cs typeface="Times New Roman" panose="02020603050405020304" pitchFamily="18" charset="0"/>
              </a:rPr>
              <a:t>функцией </a:t>
            </a:r>
            <a:r>
              <a:rPr lang="ru-RU" sz="4100" dirty="0" smtClean="0">
                <a:latin typeface="Times New Roman" panose="02020603050405020304" pitchFamily="18" charset="0"/>
                <a:cs typeface="Times New Roman" panose="02020603050405020304" pitchFamily="18" charset="0"/>
              </a:rPr>
              <a:t>(</a:t>
            </a:r>
            <a:r>
              <a:rPr lang="en-US" sz="4100" dirty="0" smtClean="0">
                <a:latin typeface="Times New Roman" panose="02020603050405020304" pitchFamily="18" charset="0"/>
                <a:cs typeface="Times New Roman" panose="02020603050405020304" pitchFamily="18" charset="0"/>
              </a:rPr>
              <a:t>Almost Perfect Nonlinear</a:t>
            </a:r>
            <a:r>
              <a:rPr lang="ru-RU" sz="4100" dirty="0" smtClean="0">
                <a:latin typeface="Times New Roman" panose="02020603050405020304" pitchFamily="18" charset="0"/>
                <a:cs typeface="Times New Roman" panose="02020603050405020304" pitchFamily="18" charset="0"/>
              </a:rPr>
              <a:t>)</a:t>
            </a:r>
            <a:r>
              <a:rPr lang="en-US" sz="4100" dirty="0" smtClean="0">
                <a:latin typeface="Times New Roman" panose="02020603050405020304" pitchFamily="18" charset="0"/>
                <a:cs typeface="Times New Roman" panose="02020603050405020304" pitchFamily="18" charset="0"/>
              </a:rPr>
              <a:t>. </a:t>
            </a:r>
            <a:endParaRPr lang="ru-RU" sz="4100" dirty="0" smtClean="0">
              <a:latin typeface="Times New Roman" panose="02020603050405020304" pitchFamily="18" charset="0"/>
              <a:cs typeface="Times New Roman" panose="02020603050405020304" pitchFamily="18" charset="0"/>
            </a:endParaRPr>
          </a:p>
          <a:p>
            <a:pPr algn="just"/>
            <a:endParaRPr lang="ru-RU" sz="4100" dirty="0" smtClean="0">
              <a:latin typeface="Times New Roman" panose="02020603050405020304" pitchFamily="18" charset="0"/>
              <a:cs typeface="Times New Roman" panose="02020603050405020304" pitchFamily="18" charset="0"/>
            </a:endParaRP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pic>
        <p:nvPicPr>
          <p:cNvPr id="5" name="Рисунок 4" descr="s-box.jpg"/>
          <p:cNvPicPr>
            <a:picLocks noChangeAspect="1"/>
          </p:cNvPicPr>
          <p:nvPr/>
        </p:nvPicPr>
        <p:blipFill>
          <a:blip r:embed="rId3" cstate="print"/>
          <a:stretch>
            <a:fillRect/>
          </a:stretch>
        </p:blipFill>
        <p:spPr>
          <a:xfrm>
            <a:off x="7381875" y="1707382"/>
            <a:ext cx="1506312" cy="1750678"/>
          </a:xfrm>
          <a:prstGeom prst="rect">
            <a:avLst/>
          </a:prstGeom>
        </p:spPr>
      </p:pic>
      <p:sp>
        <p:nvSpPr>
          <p:cNvPr id="6" name="Google Shape;333;p15"/>
          <p:cNvSpPr txBox="1"/>
          <p:nvPr/>
        </p:nvSpPr>
        <p:spPr>
          <a:xfrm>
            <a:off x="147789" y="3600449"/>
            <a:ext cx="8815236" cy="3057525"/>
          </a:xfrm>
          <a:prstGeom prst="rect">
            <a:avLst/>
          </a:prstGeom>
          <a:noFill/>
          <a:ln>
            <a:noFill/>
          </a:ln>
        </p:spPr>
        <p:txBody>
          <a:bodyPr spcFirstLastPara="1" wrap="square" lIns="91425" tIns="45700" rIns="91425" bIns="45700" anchor="t" anchorCtr="0">
            <a:normAutofit fontScale="40000" lnSpcReduction="20000"/>
          </a:bodyPr>
          <a:lstStyle/>
          <a:p>
            <a:pPr algn="just"/>
            <a:r>
              <a:rPr lang="ru-RU" sz="4100" dirty="0" smtClean="0">
                <a:latin typeface="Times New Roman" panose="02020603050405020304" pitchFamily="18" charset="0"/>
                <a:cs typeface="Times New Roman" panose="02020603050405020304" pitchFamily="18" charset="0"/>
              </a:rPr>
              <a:t>В криптографии широко известен открытый вопрос о существовании взаимно однозначных таких функций (</a:t>
            </a:r>
            <a:r>
              <a:rPr lang="en-US" sz="4100" dirty="0" smtClean="0">
                <a:latin typeface="Times New Roman" panose="02020603050405020304" pitchFamily="18" charset="0"/>
                <a:cs typeface="Times New Roman" panose="02020603050405020304" pitchFamily="18" charset="0"/>
              </a:rPr>
              <a:t>The Big APN Problem</a:t>
            </a:r>
            <a:r>
              <a:rPr lang="ru-RU" sz="4100" dirty="0" smtClean="0">
                <a:latin typeface="Times New Roman" panose="02020603050405020304" pitchFamily="18" charset="0"/>
                <a:cs typeface="Times New Roman" panose="02020603050405020304" pitchFamily="18" charset="0"/>
              </a:rPr>
              <a:t>). Единственная известная такая функция (при </a:t>
            </a:r>
            <a:r>
              <a:rPr lang="en-US" sz="4100" dirty="0" smtClean="0">
                <a:latin typeface="Times New Roman" panose="02020603050405020304" pitchFamily="18" charset="0"/>
                <a:cs typeface="Times New Roman" panose="02020603050405020304" pitchFamily="18" charset="0"/>
              </a:rPr>
              <a:t>n=6</a:t>
            </a:r>
            <a:r>
              <a:rPr lang="ru-RU" sz="4100" dirty="0" smtClean="0">
                <a:latin typeface="Times New Roman" panose="02020603050405020304" pitchFamily="18" charset="0"/>
                <a:cs typeface="Times New Roman" panose="02020603050405020304" pitchFamily="18" charset="0"/>
              </a:rPr>
              <a:t>)</a:t>
            </a:r>
            <a:r>
              <a:rPr lang="en-US" sz="4100" dirty="0" smtClean="0">
                <a:latin typeface="Times New Roman" panose="02020603050405020304" pitchFamily="18" charset="0"/>
                <a:cs typeface="Times New Roman" panose="02020603050405020304" pitchFamily="18" charset="0"/>
              </a:rPr>
              <a:t> </a:t>
            </a:r>
            <a:r>
              <a:rPr lang="ru-RU" sz="4100" dirty="0" smtClean="0">
                <a:latin typeface="Times New Roman" panose="02020603050405020304" pitchFamily="18" charset="0"/>
                <a:cs typeface="Times New Roman" panose="02020603050405020304" pitchFamily="18" charset="0"/>
              </a:rPr>
              <a:t>была построена в 2009 математиками из АНБ США и сразу положена в основу нового современного шифра </a:t>
            </a:r>
            <a:r>
              <a:rPr lang="en-US" sz="4100" dirty="0" smtClean="0">
                <a:latin typeface="Times New Roman" panose="02020603050405020304" pitchFamily="18" charset="0"/>
                <a:cs typeface="Times New Roman" panose="02020603050405020304" pitchFamily="18" charset="0"/>
              </a:rPr>
              <a:t>FIDES.</a:t>
            </a:r>
            <a:r>
              <a:rPr lang="ru-RU" sz="4100" dirty="0" smtClean="0">
                <a:latin typeface="Times New Roman" panose="02020603050405020304" pitchFamily="18" charset="0"/>
                <a:cs typeface="Times New Roman" panose="02020603050405020304" pitchFamily="18" charset="0"/>
              </a:rPr>
              <a:t> </a:t>
            </a:r>
            <a:endParaRPr lang="en-US" sz="4100" dirty="0" smtClean="0">
              <a:latin typeface="Times New Roman" panose="02020603050405020304" pitchFamily="18" charset="0"/>
              <a:cs typeface="Times New Roman" panose="02020603050405020304" pitchFamily="18" charset="0"/>
            </a:endParaRPr>
          </a:p>
          <a:p>
            <a:pPr algn="just"/>
            <a:endParaRPr lang="en-US" sz="4100" dirty="0" smtClean="0">
              <a:latin typeface="Times New Roman" panose="02020603050405020304" pitchFamily="18" charset="0"/>
              <a:cs typeface="Times New Roman" panose="02020603050405020304" pitchFamily="18" charset="0"/>
            </a:endParaRPr>
          </a:p>
          <a:p>
            <a:pPr algn="just"/>
            <a:r>
              <a:rPr lang="en-US" sz="4100" dirty="0" smtClean="0">
                <a:latin typeface="Times New Roman" panose="02020603050405020304" pitchFamily="18" charset="0"/>
                <a:cs typeface="Times New Roman" panose="02020603050405020304" pitchFamily="18" charset="0"/>
              </a:rPr>
              <a:t>APN-</a:t>
            </a:r>
            <a:r>
              <a:rPr lang="ru-RU" sz="4100" dirty="0" smtClean="0">
                <a:latin typeface="Times New Roman" panose="02020603050405020304" pitchFamily="18" charset="0"/>
                <a:cs typeface="Times New Roman" panose="02020603050405020304" pitchFamily="18" charset="0"/>
              </a:rPr>
              <a:t>функции исследуются в России с 50-х годов (работы были засекречены), открыто во всём мире – с 1993 года, начиная с работы </a:t>
            </a:r>
            <a:r>
              <a:rPr lang="en-US" sz="4100" dirty="0" err="1" smtClean="0">
                <a:latin typeface="Times New Roman" panose="02020603050405020304" pitchFamily="18" charset="0"/>
                <a:cs typeface="Times New Roman" panose="02020603050405020304" pitchFamily="18" charset="0"/>
              </a:rPr>
              <a:t>K.Nyberg</a:t>
            </a:r>
            <a:r>
              <a:rPr lang="en-US" sz="4100" dirty="0" smtClean="0">
                <a:latin typeface="Times New Roman" panose="02020603050405020304" pitchFamily="18" charset="0"/>
                <a:cs typeface="Times New Roman" panose="02020603050405020304" pitchFamily="18" charset="0"/>
              </a:rPr>
              <a:t>. </a:t>
            </a:r>
            <a:r>
              <a:rPr lang="ru-RU" sz="4100" dirty="0" smtClean="0">
                <a:latin typeface="Times New Roman" panose="02020603050405020304" pitchFamily="18" charset="0"/>
                <a:cs typeface="Times New Roman" panose="02020603050405020304" pitchFamily="18" charset="0"/>
              </a:rPr>
              <a:t>В связи с приложениями в криптографии особо остро стоит вопрос </a:t>
            </a:r>
            <a:r>
              <a:rPr lang="ru-RU" sz="4100" u="sng" dirty="0" smtClean="0">
                <a:latin typeface="Times New Roman" panose="02020603050405020304" pitchFamily="18" charset="0"/>
                <a:cs typeface="Times New Roman" panose="02020603050405020304" pitchFamily="18" charset="0"/>
              </a:rPr>
              <a:t>классификации </a:t>
            </a:r>
            <a:r>
              <a:rPr lang="en-US" sz="4100" u="sng" dirty="0" smtClean="0">
                <a:latin typeface="Times New Roman" panose="02020603050405020304" pitchFamily="18" charset="0"/>
                <a:cs typeface="Times New Roman" panose="02020603050405020304" pitchFamily="18" charset="0"/>
              </a:rPr>
              <a:t>APN-</a:t>
            </a:r>
            <a:r>
              <a:rPr lang="ru-RU" sz="4100" u="sng" dirty="0" smtClean="0">
                <a:latin typeface="Times New Roman" panose="02020603050405020304" pitchFamily="18" charset="0"/>
                <a:cs typeface="Times New Roman" panose="02020603050405020304" pitchFamily="18" charset="0"/>
              </a:rPr>
              <a:t>функций</a:t>
            </a:r>
            <a:r>
              <a:rPr lang="ru-RU" sz="4100" dirty="0" smtClean="0">
                <a:latin typeface="Times New Roman" panose="02020603050405020304" pitchFamily="18" charset="0"/>
                <a:cs typeface="Times New Roman" panose="02020603050405020304" pitchFamily="18" charset="0"/>
              </a:rPr>
              <a:t>.  </a:t>
            </a:r>
            <a:endParaRPr lang="en-US" sz="4100" dirty="0" smtClean="0">
              <a:latin typeface="Times New Roman" panose="02020603050405020304" pitchFamily="18" charset="0"/>
              <a:cs typeface="Times New Roman" panose="02020603050405020304" pitchFamily="18" charset="0"/>
            </a:endParaRPr>
          </a:p>
          <a:p>
            <a:pPr algn="just"/>
            <a:endParaRPr lang="en-US" sz="4100" dirty="0" smtClean="0">
              <a:latin typeface="Times New Roman" panose="02020603050405020304" pitchFamily="18" charset="0"/>
              <a:cs typeface="Times New Roman" panose="02020603050405020304" pitchFamily="18" charset="0"/>
            </a:endParaRPr>
          </a:p>
          <a:p>
            <a:pPr algn="just"/>
            <a:r>
              <a:rPr lang="ru-RU" sz="4100" b="1" dirty="0" err="1" smtClean="0">
                <a:latin typeface="Times New Roman" panose="02020603050405020304" pitchFamily="18" charset="0"/>
                <a:cs typeface="Times New Roman" panose="02020603050405020304" pitchFamily="18" charset="0"/>
              </a:rPr>
              <a:t>К.Калгин</a:t>
            </a:r>
            <a:r>
              <a:rPr lang="ru-RU" sz="4100" dirty="0" smtClean="0">
                <a:latin typeface="Times New Roman" panose="02020603050405020304" pitchFamily="18" charset="0"/>
                <a:cs typeface="Times New Roman" panose="02020603050405020304" pitchFamily="18" charset="0"/>
              </a:rPr>
              <a:t> и </a:t>
            </a:r>
            <a:r>
              <a:rPr lang="ru-RU" sz="4100" b="1" dirty="0" smtClean="0">
                <a:latin typeface="Times New Roman" panose="02020603050405020304" pitchFamily="18" charset="0"/>
                <a:cs typeface="Times New Roman" panose="02020603050405020304" pitchFamily="18" charset="0"/>
              </a:rPr>
              <a:t>В.Идрисова</a:t>
            </a:r>
            <a:r>
              <a:rPr lang="ru-RU" sz="4100" dirty="0" smtClean="0">
                <a:latin typeface="Times New Roman" panose="02020603050405020304" pitchFamily="18" charset="0"/>
                <a:cs typeface="Times New Roman" panose="02020603050405020304" pitchFamily="18" charset="0"/>
              </a:rPr>
              <a:t> в 2020 году получили </a:t>
            </a:r>
            <a:r>
              <a:rPr lang="ru-RU" sz="4100" u="sng" dirty="0" smtClean="0">
                <a:latin typeface="Times New Roman" panose="02020603050405020304" pitchFamily="18" charset="0"/>
                <a:cs typeface="Times New Roman" panose="02020603050405020304" pitchFamily="18" charset="0"/>
              </a:rPr>
              <a:t>полную классификацию </a:t>
            </a:r>
            <a:r>
              <a:rPr lang="ru-RU" sz="4100" u="sng" dirty="0">
                <a:latin typeface="Times New Roman" panose="02020603050405020304" pitchFamily="18" charset="0"/>
                <a:cs typeface="Times New Roman" panose="02020603050405020304" pitchFamily="18" charset="0"/>
              </a:rPr>
              <a:t>квадратичных APN-функций от 7 переменных</a:t>
            </a:r>
            <a:r>
              <a:rPr lang="ru-RU" sz="4100" dirty="0">
                <a:latin typeface="Times New Roman" panose="02020603050405020304" pitchFamily="18" charset="0"/>
                <a:cs typeface="Times New Roman" panose="02020603050405020304" pitchFamily="18" charset="0"/>
              </a:rPr>
              <a:t>, тем самым </a:t>
            </a:r>
            <a:r>
              <a:rPr lang="ru-RU" sz="4100" dirty="0" smtClean="0">
                <a:latin typeface="Times New Roman" panose="02020603050405020304" pitchFamily="18" charset="0"/>
                <a:cs typeface="Times New Roman" panose="02020603050405020304" pitchFamily="18" charset="0"/>
              </a:rPr>
              <a:t>решив открытую проблему, стоявшую более </a:t>
            </a:r>
            <a:r>
              <a:rPr lang="ru-RU" sz="4100" dirty="0">
                <a:latin typeface="Times New Roman" panose="02020603050405020304" pitchFamily="18" charset="0"/>
                <a:cs typeface="Times New Roman" panose="02020603050405020304" pitchFamily="18" charset="0"/>
              </a:rPr>
              <a:t>40 </a:t>
            </a:r>
            <a:r>
              <a:rPr lang="ru-RU" sz="4100" dirty="0" smtClean="0">
                <a:latin typeface="Times New Roman" panose="02020603050405020304" pitchFamily="18" charset="0"/>
                <a:cs typeface="Times New Roman" panose="02020603050405020304" pitchFamily="18" charset="0"/>
              </a:rPr>
              <a:t>лет (работы </a:t>
            </a:r>
            <a:r>
              <a:rPr lang="ru-RU" sz="4100" dirty="0" err="1" smtClean="0">
                <a:latin typeface="Times New Roman" panose="02020603050405020304" pitchFamily="18" charset="0"/>
                <a:cs typeface="Times New Roman" panose="02020603050405020304" pitchFamily="18" charset="0"/>
              </a:rPr>
              <a:t>М.М.Глухова</a:t>
            </a:r>
            <a:r>
              <a:rPr lang="ru-RU" sz="4100" dirty="0" smtClean="0">
                <a:latin typeface="Times New Roman" panose="02020603050405020304" pitchFamily="18" charset="0"/>
                <a:cs typeface="Times New Roman" panose="02020603050405020304" pitchFamily="18" charset="0"/>
              </a:rPr>
              <a:t>, позднее – </a:t>
            </a:r>
            <a:r>
              <a:rPr lang="en-US" sz="4100" dirty="0" err="1" smtClean="0">
                <a:latin typeface="Times New Roman" panose="02020603050405020304" pitchFamily="18" charset="0"/>
                <a:cs typeface="Times New Roman" panose="02020603050405020304" pitchFamily="18" charset="0"/>
              </a:rPr>
              <a:t>K.Nyberg</a:t>
            </a:r>
            <a:r>
              <a:rPr lang="en-US" sz="4100" dirty="0" smtClean="0">
                <a:latin typeface="Times New Roman" panose="02020603050405020304" pitchFamily="18" charset="0"/>
                <a:cs typeface="Times New Roman" panose="02020603050405020304" pitchFamily="18" charset="0"/>
              </a:rPr>
              <a:t>, </a:t>
            </a:r>
            <a:r>
              <a:rPr lang="en-US" sz="4100" dirty="0" err="1" smtClean="0">
                <a:latin typeface="Times New Roman" panose="02020603050405020304" pitchFamily="18" charset="0"/>
                <a:cs typeface="Times New Roman" panose="02020603050405020304" pitchFamily="18" charset="0"/>
              </a:rPr>
              <a:t>C.Carlet</a:t>
            </a:r>
            <a:r>
              <a:rPr lang="en-US" sz="4100" dirty="0" smtClean="0">
                <a:latin typeface="Times New Roman" panose="02020603050405020304" pitchFamily="18" charset="0"/>
                <a:cs typeface="Times New Roman" panose="02020603050405020304" pitchFamily="18" charset="0"/>
              </a:rPr>
              <a:t> </a:t>
            </a:r>
            <a:r>
              <a:rPr lang="ru-RU" sz="4100" dirty="0" smtClean="0">
                <a:latin typeface="Times New Roman" panose="02020603050405020304" pitchFamily="18" charset="0"/>
                <a:cs typeface="Times New Roman" panose="02020603050405020304" pitchFamily="18" charset="0"/>
              </a:rPr>
              <a:t>и др.).</a:t>
            </a:r>
            <a:r>
              <a:rPr lang="en-US" sz="4100" dirty="0" smtClean="0">
                <a:latin typeface="Times New Roman" panose="02020603050405020304" pitchFamily="18" charset="0"/>
                <a:cs typeface="Times New Roman" panose="02020603050405020304" pitchFamily="18" charset="0"/>
              </a:rPr>
              <a:t> </a:t>
            </a:r>
            <a:r>
              <a:rPr lang="ru-RU" sz="4100" dirty="0" smtClean="0">
                <a:latin typeface="Times New Roman" panose="02020603050405020304" pitchFamily="18" charset="0"/>
                <a:cs typeface="Times New Roman" panose="02020603050405020304" pitchFamily="18" charset="0"/>
              </a:rPr>
              <a:t>Ими найден представитель последнего, 491-го, класса </a:t>
            </a:r>
            <a:r>
              <a:rPr lang="en-US" sz="4100" smtClean="0">
                <a:latin typeface="Times New Roman" panose="02020603050405020304" pitchFamily="18" charset="0"/>
                <a:cs typeface="Times New Roman" panose="02020603050405020304" pitchFamily="18" charset="0"/>
              </a:rPr>
              <a:t>CCZ-</a:t>
            </a:r>
            <a:r>
              <a:rPr lang="ru-RU" sz="4100" smtClean="0">
                <a:latin typeface="Times New Roman" panose="02020603050405020304" pitchFamily="18" charset="0"/>
                <a:cs typeface="Times New Roman" panose="02020603050405020304" pitchFamily="18" charset="0"/>
              </a:rPr>
              <a:t>эквивалентности </a:t>
            </a:r>
            <a:r>
              <a:rPr lang="ru-RU" sz="4100" dirty="0" smtClean="0">
                <a:latin typeface="Times New Roman" panose="02020603050405020304" pitchFamily="18" charset="0"/>
                <a:cs typeface="Times New Roman" panose="02020603050405020304" pitchFamily="18" charset="0"/>
              </a:rPr>
              <a:t>таких </a:t>
            </a:r>
            <a:r>
              <a:rPr lang="en-US" sz="4100" dirty="0" smtClean="0">
                <a:latin typeface="Times New Roman" panose="02020603050405020304" pitchFamily="18" charset="0"/>
                <a:cs typeface="Times New Roman" panose="02020603050405020304" pitchFamily="18" charset="0"/>
              </a:rPr>
              <a:t>APN-</a:t>
            </a:r>
            <a:r>
              <a:rPr lang="ru-RU" sz="4100" dirty="0" smtClean="0">
                <a:latin typeface="Times New Roman" panose="02020603050405020304" pitchFamily="18" charset="0"/>
                <a:cs typeface="Times New Roman" panose="02020603050405020304" pitchFamily="18" charset="0"/>
              </a:rPr>
              <a:t>функций и доказано, что других классов нет.</a:t>
            </a:r>
          </a:p>
          <a:p>
            <a:pPr algn="just"/>
            <a:endParaRPr lang="ru-RU" sz="4100" dirty="0" smtClean="0">
              <a:latin typeface="Times New Roman" panose="02020603050405020304" pitchFamily="18" charset="0"/>
              <a:cs typeface="Times New Roman" panose="02020603050405020304" pitchFamily="18" charset="0"/>
            </a:endParaRPr>
          </a:p>
          <a:p>
            <a:pPr algn="just"/>
            <a:r>
              <a:rPr lang="ru-RU" sz="4100" dirty="0" smtClean="0">
                <a:latin typeface="Times New Roman" panose="02020603050405020304" pitchFamily="18" charset="0"/>
                <a:cs typeface="Times New Roman" panose="02020603050405020304" pitchFamily="18" charset="0"/>
              </a:rPr>
              <a:t>Это самая последняя на данный момент известная полная классификация. При </a:t>
            </a:r>
            <a:r>
              <a:rPr lang="en-US" sz="4100" dirty="0" smtClean="0">
                <a:latin typeface="Times New Roman" panose="02020603050405020304" pitchFamily="18" charset="0"/>
                <a:cs typeface="Times New Roman" panose="02020603050405020304" pitchFamily="18" charset="0"/>
              </a:rPr>
              <a:t>n=8 </a:t>
            </a:r>
            <a:r>
              <a:rPr lang="ru-RU" sz="4100" dirty="0" smtClean="0">
                <a:latin typeface="Times New Roman" panose="02020603050405020304" pitchFamily="18" charset="0"/>
                <a:cs typeface="Times New Roman" panose="02020603050405020304" pitchFamily="18" charset="0"/>
              </a:rPr>
              <a:t>вопрос открыт.</a:t>
            </a:r>
            <a:endParaRPr lang="ru-RU" sz="4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73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923261"/>
          </a:xfrm>
          <a:prstGeom prst="rect">
            <a:avLst/>
          </a:prstGeom>
          <a:noFill/>
          <a:ln>
            <a:noFill/>
          </a:ln>
        </p:spPr>
        <p:txBody>
          <a:bodyPr spcFirstLastPara="1" wrap="square" lIns="91425" tIns="45700" rIns="91425" bIns="45700" anchor="t" anchorCtr="0">
            <a:normAutofit lnSpcReduction="10000"/>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П_3.19.2</a:t>
            </a:r>
            <a:r>
              <a:rPr lang="ru-RU" sz="1979" b="1" i="0" u="none" strike="noStrike" cap="none" dirty="0">
                <a:solidFill>
                  <a:srgbClr val="000000"/>
                </a:solidFill>
                <a:latin typeface="Times New Roman"/>
                <a:ea typeface="Times New Roman"/>
                <a:cs typeface="Times New Roman"/>
                <a:sym typeface="Times New Roman"/>
              </a:rPr>
              <a:t>. «</a:t>
            </a:r>
            <a:r>
              <a:rPr lang="ru-RU" sz="1979" b="1" i="0" u="none" strike="noStrike" cap="none" dirty="0" err="1">
                <a:solidFill>
                  <a:srgbClr val="000000"/>
                </a:solidFill>
                <a:latin typeface="Times New Roman"/>
                <a:ea typeface="Times New Roman"/>
                <a:cs typeface="Times New Roman"/>
                <a:sym typeface="Times New Roman"/>
              </a:rPr>
              <a:t>Алгебро</a:t>
            </a:r>
            <a:r>
              <a:rPr lang="ru-RU" sz="1979" b="1" i="0" u="none" strike="noStrike" cap="none" dirty="0">
                <a:solidFill>
                  <a:srgbClr val="000000"/>
                </a:solidFill>
                <a:latin typeface="Times New Roman"/>
                <a:ea typeface="Times New Roman"/>
                <a:cs typeface="Times New Roman"/>
                <a:sym typeface="Times New Roman"/>
              </a:rPr>
              <a:t>-логические методы решения задач криптографии, универсальной алгебраической геометрии и машинного обучения»</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a:latin typeface="Times New Roman"/>
                <a:ea typeface="Times New Roman"/>
                <a:cs typeface="Times New Roman"/>
                <a:sym typeface="Times New Roman"/>
              </a:rPr>
              <a:t>В.А. Романьков</a:t>
            </a:r>
            <a:r>
              <a:rPr lang="ru-RU" sz="1600" dirty="0">
                <a:latin typeface="Times New Roman"/>
                <a:ea typeface="Times New Roman"/>
                <a:cs typeface="Times New Roman"/>
                <a:sym typeface="Times New Roman"/>
              </a:rPr>
              <a:t>(д.ф.-м.н., </a:t>
            </a:r>
            <a:r>
              <a:rPr lang="ru-RU" sz="1600" dirty="0" err="1">
                <a:latin typeface="Times New Roman"/>
                <a:ea typeface="Times New Roman"/>
                <a:cs typeface="Times New Roman"/>
                <a:sym typeface="Times New Roman"/>
              </a:rPr>
              <a:t>г.н.с</a:t>
            </a:r>
            <a:r>
              <a:rPr lang="ru-RU" sz="1600" dirty="0">
                <a:latin typeface="Times New Roman"/>
                <a:ea typeface="Times New Roman"/>
                <a:cs typeface="Times New Roman"/>
                <a:sym typeface="Times New Roman"/>
              </a:rPr>
              <a:t>.)</a:t>
            </a:r>
            <a:endParaRPr lang="ru-RU" sz="1600" i="0" u="none" strike="noStrike" cap="none" dirty="0">
              <a:solidFill>
                <a:srgbClr val="000000"/>
              </a:solidFill>
              <a:latin typeface="Times New Roman"/>
              <a:ea typeface="Times New Roman"/>
              <a:cs typeface="Times New Roman"/>
              <a:sym typeface="Times New Roman"/>
            </a:endParaRPr>
          </a:p>
          <a:p>
            <a:pPr lvl="0">
              <a:lnSpc>
                <a:spcPct val="80000"/>
              </a:lnSpc>
            </a:pPr>
            <a:endParaRPr lang="ru-RU" sz="1600" dirty="0">
              <a:latin typeface="Times New Roman"/>
              <a:ea typeface="Times New Roman"/>
              <a:cs typeface="Times New Roman"/>
              <a:sym typeface="Times New Roman"/>
            </a:endParaRPr>
          </a:p>
          <a:p>
            <a:pPr lvl="0">
              <a:lnSpc>
                <a:spcPct val="80000"/>
              </a:lnSpc>
            </a:pPr>
            <a:r>
              <a:rPr lang="en-US" sz="1600" dirty="0">
                <a:latin typeface="Times New Roman"/>
                <a:ea typeface="Times New Roman"/>
                <a:cs typeface="Times New Roman"/>
                <a:sym typeface="Times New Roman"/>
              </a:rPr>
              <a:t>[1] V. </a:t>
            </a:r>
            <a:r>
              <a:rPr lang="en-US" sz="1600" dirty="0" err="1">
                <a:latin typeface="Times New Roman"/>
                <a:ea typeface="Times New Roman"/>
                <a:cs typeface="Times New Roman"/>
                <a:sym typeface="Times New Roman"/>
              </a:rPr>
              <a:t>Roman’kov</a:t>
            </a:r>
            <a:r>
              <a:rPr lang="en-US" sz="1600" dirty="0">
                <a:latin typeface="Times New Roman"/>
                <a:ea typeface="Times New Roman"/>
                <a:cs typeface="Times New Roman"/>
                <a:sym typeface="Times New Roman"/>
              </a:rPr>
              <a:t>, Embedding theorems for solvable groups, </a:t>
            </a:r>
            <a:r>
              <a:rPr lang="ru-RU" sz="1600" dirty="0">
                <a:latin typeface="Times New Roman"/>
                <a:ea typeface="Times New Roman"/>
                <a:cs typeface="Times New Roman"/>
                <a:sym typeface="Times New Roman"/>
              </a:rPr>
              <a:t>Работа сдана в  </a:t>
            </a:r>
            <a:r>
              <a:rPr lang="en-US" sz="1600" dirty="0">
                <a:latin typeface="Times New Roman"/>
                <a:ea typeface="Times New Roman"/>
                <a:cs typeface="Times New Roman"/>
                <a:sym typeface="Times New Roman"/>
              </a:rPr>
              <a:t>Proceedings of the American Mathematical Society</a:t>
            </a: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2183907"/>
            <a:ext cx="8815236" cy="4181382"/>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Установлено, что любая конечно порожденная группа G из многообразия M </a:t>
            </a:r>
            <a:r>
              <a:rPr lang="ru-RU" sz="4100" dirty="0" err="1">
                <a:latin typeface="Times New Roman" panose="02020603050405020304" pitchFamily="18" charset="0"/>
                <a:cs typeface="Times New Roman" panose="02020603050405020304" pitchFamily="18" charset="0"/>
              </a:rPr>
              <a:t>вложима</a:t>
            </a:r>
            <a:r>
              <a:rPr lang="ru-RU" sz="4100" dirty="0">
                <a:latin typeface="Times New Roman" panose="02020603050405020304" pitchFamily="18" charset="0"/>
                <a:cs typeface="Times New Roman" panose="02020603050405020304" pitchFamily="18" charset="0"/>
              </a:rPr>
              <a:t> в 4-порожденную группу H из множества MA, где A обозначает многообразие всех абелевых групп. Отсюда следует, что любая конечно порожденная (конечная) разрешимая группа G ступени разрешимости N </a:t>
            </a:r>
            <a:r>
              <a:rPr lang="ru-RU" sz="4100" dirty="0" err="1">
                <a:latin typeface="Times New Roman" panose="02020603050405020304" pitchFamily="18" charset="0"/>
                <a:cs typeface="Times New Roman" panose="02020603050405020304" pitchFamily="18" charset="0"/>
              </a:rPr>
              <a:t>вложима</a:t>
            </a:r>
            <a:r>
              <a:rPr lang="ru-RU" sz="4100" dirty="0">
                <a:latin typeface="Times New Roman" panose="02020603050405020304" pitchFamily="18" charset="0"/>
                <a:cs typeface="Times New Roman" panose="02020603050405020304" pitchFamily="18" charset="0"/>
              </a:rPr>
              <a:t> в 4-порожденную разрешимую (конечную) группу H ступени N+1. Этот результат дает ответ на известный вопрос В. Г. Микаеляна и А. Ю. Ольшанского. </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2517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7"/>
            <a:ext cx="8229600" cy="1665807"/>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440" b="1" i="0" u="none" strike="noStrike" cap="none" dirty="0" smtClean="0">
                <a:solidFill>
                  <a:srgbClr val="000000"/>
                </a:solidFill>
                <a:latin typeface="Times New Roman"/>
                <a:ea typeface="Times New Roman"/>
                <a:cs typeface="Times New Roman"/>
                <a:sym typeface="Times New Roman"/>
              </a:rPr>
              <a:t> </a:t>
            </a:r>
            <a:r>
              <a:rPr lang="ru-RU" sz="2000" b="1" i="0" u="none" strike="noStrike" cap="none" dirty="0" smtClean="0">
                <a:solidFill>
                  <a:srgbClr val="000000"/>
                </a:solidFill>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П_1.19.1</a:t>
            </a:r>
            <a:r>
              <a:rPr lang="ru-RU" sz="1979" b="1" i="0" u="none" strike="noStrike" cap="none" dirty="0">
                <a:solidFill>
                  <a:srgbClr val="000000"/>
                </a:solidFill>
                <a:latin typeface="Times New Roman"/>
                <a:ea typeface="Times New Roman"/>
                <a:cs typeface="Times New Roman"/>
                <a:sym typeface="Times New Roman"/>
              </a:rPr>
              <a:t>. «Геометрические аспекты математической физики» </a:t>
            </a:r>
            <a:br>
              <a:rPr lang="ru-RU" sz="1979" b="1" i="0" u="none" strike="noStrike" cap="none" dirty="0">
                <a:solidFill>
                  <a:srgbClr val="000000"/>
                </a:solidFill>
                <a:latin typeface="Times New Roman"/>
                <a:ea typeface="Times New Roman"/>
                <a:cs typeface="Times New Roman"/>
                <a:sym typeface="Times New Roman"/>
              </a:rPr>
            </a:b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i="0" u="none" strike="noStrike" cap="none" dirty="0">
                <a:solidFill>
                  <a:srgbClr val="000000"/>
                </a:solidFill>
                <a:latin typeface="Times New Roman"/>
                <a:ea typeface="Times New Roman"/>
                <a:cs typeface="Times New Roman"/>
                <a:sym typeface="Times New Roman"/>
              </a:rPr>
              <a:t>Миронов А.Е.</a:t>
            </a:r>
            <a:r>
              <a:rPr lang="ru-RU" sz="1600" b="0" i="0" u="none" strike="noStrike" cap="none" dirty="0">
                <a:solidFill>
                  <a:srgbClr val="000000"/>
                </a:solidFill>
                <a:latin typeface="Times New Roman"/>
                <a:ea typeface="Times New Roman"/>
                <a:cs typeface="Times New Roman"/>
                <a:sym typeface="Times New Roman"/>
              </a:rPr>
              <a:t> (член-корреспондент РАН,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a:solidFill>
                  <a:srgbClr val="000000"/>
                </a:solidFill>
                <a:latin typeface="Times New Roman"/>
                <a:ea typeface="Times New Roman"/>
                <a:cs typeface="Times New Roman"/>
                <a:sym typeface="Times New Roman"/>
              </a:rPr>
              <a:t>M. </a:t>
            </a:r>
            <a:r>
              <a:rPr lang="en-US" sz="1600" b="0" i="0" u="none" strike="noStrike" cap="none" dirty="0" err="1">
                <a:solidFill>
                  <a:srgbClr val="000000"/>
                </a:solidFill>
                <a:latin typeface="Times New Roman"/>
                <a:ea typeface="Times New Roman"/>
                <a:cs typeface="Times New Roman"/>
                <a:sym typeface="Times New Roman"/>
              </a:rPr>
              <a:t>Bialya</a:t>
            </a:r>
            <a:r>
              <a:rPr lang="en-US" sz="1600" b="0" i="0" u="none" strike="noStrike" cap="none" dirty="0">
                <a:solidFill>
                  <a:srgbClr val="000000"/>
                </a:solidFill>
                <a:latin typeface="Times New Roman"/>
                <a:ea typeface="Times New Roman"/>
                <a:cs typeface="Times New Roman"/>
                <a:sym typeface="Times New Roman"/>
              </a:rPr>
              <a:t>, A. Mironov, L. Shalom, Magnetic billiards: Non-integrability for strong magnetic field; </a:t>
            </a:r>
            <a:r>
              <a:rPr lang="en-US" sz="1600" b="0" i="0" u="none" strike="noStrike" cap="none" dirty="0" err="1">
                <a:solidFill>
                  <a:srgbClr val="000000"/>
                </a:solidFill>
                <a:latin typeface="Times New Roman"/>
                <a:ea typeface="Times New Roman"/>
                <a:cs typeface="Times New Roman"/>
                <a:sym typeface="Times New Roman"/>
              </a:rPr>
              <a:t>Gutkin</a:t>
            </a:r>
            <a:r>
              <a:rPr lang="en-US" sz="1600" b="0" i="0" u="none" strike="noStrike" cap="none" dirty="0">
                <a:solidFill>
                  <a:srgbClr val="000000"/>
                </a:solidFill>
                <a:latin typeface="Times New Roman"/>
                <a:ea typeface="Times New Roman"/>
                <a:cs typeface="Times New Roman"/>
                <a:sym typeface="Times New Roman"/>
              </a:rPr>
              <a:t> type examples, Journal of Geometry and Physics, 2020, V. 154, 103716</a:t>
            </a: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212036" y="1837678"/>
            <a:ext cx="8806068" cy="4858397"/>
          </a:xfrm>
          <a:prstGeom prst="rect">
            <a:avLst/>
          </a:prstGeom>
          <a:noFill/>
          <a:ln>
            <a:noFill/>
          </a:ln>
        </p:spPr>
        <p:txBody>
          <a:bodyPr spcFirstLastPara="1" wrap="square" lIns="91425" tIns="45700" rIns="91425" bIns="45700" anchor="t" anchorCtr="0">
            <a:normAutofit fontScale="62500" lnSpcReduction="20000"/>
          </a:bodyPr>
          <a:lstStyle/>
          <a:p>
            <a:pPr algn="just"/>
            <a:r>
              <a:rPr lang="ru-RU" sz="4100" dirty="0">
                <a:latin typeface="Times New Roman" panose="02020603050405020304" pitchFamily="18" charset="0"/>
                <a:cs typeface="Times New Roman" panose="02020603050405020304" pitchFamily="18" charset="0"/>
              </a:rPr>
              <a:t>Построены примеры магнитного бильярда, обладающего так называемым свойством </a:t>
            </a:r>
            <a:r>
              <a:rPr lang="ru-RU" sz="4100" dirty="0" err="1" smtClean="0">
                <a:latin typeface="Times New Roman" panose="02020603050405020304" pitchFamily="18" charset="0"/>
                <a:cs typeface="Times New Roman" panose="02020603050405020304" pitchFamily="18" charset="0"/>
              </a:rPr>
              <a:t>Гуткина</a:t>
            </a:r>
            <a:r>
              <a:rPr lang="ru-RU" sz="4100" dirty="0">
                <a:latin typeface="Times New Roman" panose="02020603050405020304" pitchFamily="18" charset="0"/>
                <a:cs typeface="Times New Roman" panose="02020603050405020304" pitchFamily="18" charset="0"/>
              </a:rPr>
              <a:t>, что означает, что любая </a:t>
            </a:r>
            <a:r>
              <a:rPr lang="ru-RU" sz="4100" dirty="0" err="1">
                <a:latin typeface="Times New Roman" panose="02020603050405020304" pitchFamily="18" charset="0"/>
                <a:cs typeface="Times New Roman" panose="02020603050405020304" pitchFamily="18" charset="0"/>
              </a:rPr>
              <a:t>ларморова</a:t>
            </a:r>
            <a:r>
              <a:rPr lang="ru-RU" sz="4100" dirty="0">
                <a:latin typeface="Times New Roman" panose="02020603050405020304" pitchFamily="18" charset="0"/>
                <a:cs typeface="Times New Roman" panose="02020603050405020304" pitchFamily="18" charset="0"/>
              </a:rPr>
              <a:t> окружность, входящая в область с углом δ, выходит из области с тем же углом δ. Построенная конструкция магнитного бильярда </a:t>
            </a:r>
            <a:r>
              <a:rPr lang="ru-RU" sz="4100" dirty="0" err="1">
                <a:latin typeface="Times New Roman" panose="02020603050405020304" pitchFamily="18" charset="0"/>
                <a:cs typeface="Times New Roman" panose="02020603050405020304" pitchFamily="18" charset="0"/>
              </a:rPr>
              <a:t>Гуткина</a:t>
            </a:r>
            <a:r>
              <a:rPr lang="ru-RU" sz="4100" dirty="0">
                <a:latin typeface="Times New Roman" panose="02020603050405020304" pitchFamily="18" charset="0"/>
                <a:cs typeface="Times New Roman" panose="02020603050405020304" pitchFamily="18" charset="0"/>
              </a:rPr>
              <a:t> опирается на примеры Ф. </a:t>
            </a:r>
            <a:r>
              <a:rPr lang="ru-RU" sz="4100" dirty="0" err="1">
                <a:latin typeface="Times New Roman" panose="02020603050405020304" pitchFamily="18" charset="0"/>
                <a:cs typeface="Times New Roman" panose="02020603050405020304" pitchFamily="18" charset="0"/>
              </a:rPr>
              <a:t>Вегнера</a:t>
            </a:r>
            <a:r>
              <a:rPr lang="ru-RU" sz="4100" dirty="0">
                <a:latin typeface="Times New Roman" panose="02020603050405020304" pitchFamily="18" charset="0"/>
                <a:cs typeface="Times New Roman" panose="02020603050405020304" pitchFamily="18" charset="0"/>
              </a:rPr>
              <a:t> так называемых кривых </a:t>
            </a:r>
            <a:r>
              <a:rPr lang="ru-RU" sz="4100" dirty="0" err="1">
                <a:latin typeface="Times New Roman" panose="02020603050405020304" pitchFamily="18" charset="0"/>
                <a:cs typeface="Times New Roman" panose="02020603050405020304" pitchFamily="18" charset="0"/>
              </a:rPr>
              <a:t>Циндлера</a:t>
            </a:r>
            <a:r>
              <a:rPr lang="ru-RU" sz="4100" dirty="0">
                <a:latin typeface="Times New Roman" panose="02020603050405020304" pitchFamily="18" charset="0"/>
                <a:cs typeface="Times New Roman" panose="02020603050405020304" pitchFamily="18" charset="0"/>
              </a:rPr>
              <a:t>, которые связаны с проблемой равновесия плавающих тел, восходящей к С. </a:t>
            </a:r>
            <a:r>
              <a:rPr lang="ru-RU" sz="4100" dirty="0" err="1">
                <a:latin typeface="Times New Roman" panose="02020603050405020304" pitchFamily="18" charset="0"/>
                <a:cs typeface="Times New Roman" panose="02020603050405020304" pitchFamily="18" charset="0"/>
              </a:rPr>
              <a:t>Уламу</a:t>
            </a:r>
            <a:r>
              <a:rPr lang="ru-RU" sz="4100" dirty="0">
                <a:latin typeface="Times New Roman" panose="02020603050405020304" pitchFamily="18" charset="0"/>
                <a:cs typeface="Times New Roman" panose="02020603050405020304" pitchFamily="18" charset="0"/>
              </a:rPr>
              <a:t>. Группой было установлено, что магнитный бильярд </a:t>
            </a:r>
            <a:r>
              <a:rPr lang="ru-RU" sz="4100" dirty="0" err="1">
                <a:latin typeface="Times New Roman" panose="02020603050405020304" pitchFamily="18" charset="0"/>
                <a:cs typeface="Times New Roman" panose="02020603050405020304" pitchFamily="18" charset="0"/>
              </a:rPr>
              <a:t>Гуткина</a:t>
            </a:r>
            <a:r>
              <a:rPr lang="ru-RU" sz="4100" dirty="0">
                <a:latin typeface="Times New Roman" panose="02020603050405020304" pitchFamily="18" charset="0"/>
                <a:cs typeface="Times New Roman" panose="02020603050405020304" pitchFamily="18" charset="0"/>
              </a:rPr>
              <a:t> может быть получен в виде параллельной кривой </a:t>
            </a:r>
            <a:r>
              <a:rPr lang="ru-RU" sz="4100" dirty="0" err="1">
                <a:latin typeface="Times New Roman" panose="02020603050405020304" pitchFamily="18" charset="0"/>
                <a:cs typeface="Times New Roman" panose="02020603050405020304" pitchFamily="18" charset="0"/>
              </a:rPr>
              <a:t>Вегнера</a:t>
            </a:r>
            <a:r>
              <a:rPr lang="ru-RU" sz="4100" dirty="0">
                <a:latin typeface="Times New Roman" panose="02020603050405020304" pitchFamily="18" charset="0"/>
                <a:cs typeface="Times New Roman" panose="02020603050405020304" pitchFamily="18" charset="0"/>
              </a:rPr>
              <a:t>. Кривые </a:t>
            </a:r>
            <a:r>
              <a:rPr lang="ru-RU" sz="4100" dirty="0" err="1">
                <a:latin typeface="Times New Roman" panose="02020603050405020304" pitchFamily="18" charset="0"/>
                <a:cs typeface="Times New Roman" panose="02020603050405020304" pitchFamily="18" charset="0"/>
              </a:rPr>
              <a:t>Вегнера</a:t>
            </a:r>
            <a:r>
              <a:rPr lang="ru-RU" sz="4100" dirty="0">
                <a:latin typeface="Times New Roman" panose="02020603050405020304" pitchFamily="18" charset="0"/>
                <a:cs typeface="Times New Roman" panose="02020603050405020304" pitchFamily="18" charset="0"/>
              </a:rPr>
              <a:t> могут быть записаны эллиптическими функциями в полярных координатах, поэтому, хотя магнитный биллиард </a:t>
            </a:r>
            <a:r>
              <a:rPr lang="ru-RU" sz="4100" dirty="0" err="1">
                <a:latin typeface="Times New Roman" panose="02020603050405020304" pitchFamily="18" charset="0"/>
                <a:cs typeface="Times New Roman" panose="02020603050405020304" pitchFamily="18" charset="0"/>
              </a:rPr>
              <a:t>Гуткина</a:t>
            </a:r>
            <a:r>
              <a:rPr lang="ru-RU" sz="4100" dirty="0">
                <a:latin typeface="Times New Roman" panose="02020603050405020304" pitchFamily="18" charset="0"/>
                <a:cs typeface="Times New Roman" panose="02020603050405020304" pitchFamily="18" charset="0"/>
              </a:rPr>
              <a:t> построен явно, его конструкция достаточно сложна.</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46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923261"/>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П_2.19.2</a:t>
            </a:r>
            <a:r>
              <a:rPr lang="ru-RU" sz="1979" b="1" i="0" u="none" strike="noStrike" cap="none" dirty="0">
                <a:solidFill>
                  <a:srgbClr val="000000"/>
                </a:solidFill>
                <a:latin typeface="Times New Roman"/>
                <a:ea typeface="Times New Roman"/>
                <a:cs typeface="Times New Roman"/>
                <a:sym typeface="Times New Roman"/>
              </a:rPr>
              <a:t>. «Современные направления теории вероятностей и ее приложений»</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a:latin typeface="Times New Roman"/>
                <a:ea typeface="Times New Roman"/>
                <a:cs typeface="Times New Roman"/>
                <a:sym typeface="Times New Roman"/>
              </a:rPr>
              <a:t>Фосс С.Г.</a:t>
            </a:r>
            <a:r>
              <a:rPr lang="ru-RU" sz="1600" b="0" i="0" u="none" strike="noStrike" cap="none" dirty="0">
                <a:solidFill>
                  <a:srgbClr val="000000"/>
                </a:solidFill>
                <a:latin typeface="Times New Roman"/>
                <a:ea typeface="Times New Roman"/>
                <a:cs typeface="Times New Roman"/>
                <a:sym typeface="Times New Roman"/>
              </a:rPr>
              <a:t> (д.ф.-м.н.,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a:solidFill>
                  <a:srgbClr val="000000"/>
                </a:solidFill>
                <a:latin typeface="Times New Roman"/>
                <a:ea typeface="Times New Roman"/>
                <a:cs typeface="Times New Roman"/>
                <a:sym typeface="Times New Roman"/>
              </a:rPr>
              <a:t>S. Foss, M. Schulte, Non-standard limits for a family of autoregressive stochastic sequences, </a:t>
            </a:r>
            <a:r>
              <a:rPr lang="en-US" sz="1600" b="0" i="0" u="none" strike="noStrike" cap="none" dirty="0" err="1">
                <a:solidFill>
                  <a:srgbClr val="000000"/>
                </a:solidFill>
                <a:latin typeface="Times New Roman"/>
                <a:ea typeface="Times New Roman"/>
                <a:cs typeface="Times New Roman"/>
                <a:sym typeface="Times New Roman"/>
              </a:rPr>
              <a:t>Работа</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сдана</a:t>
            </a:r>
            <a:r>
              <a:rPr lang="en-US" sz="1600" b="0" i="0" u="none" strike="noStrike" cap="none" dirty="0">
                <a:solidFill>
                  <a:srgbClr val="000000"/>
                </a:solidFill>
                <a:latin typeface="Times New Roman"/>
                <a:ea typeface="Times New Roman"/>
                <a:cs typeface="Times New Roman"/>
                <a:sym typeface="Times New Roman"/>
              </a:rPr>
              <a:t> в The Annals of Probability</a:t>
            </a: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4382" y="2183907"/>
            <a:ext cx="8815236" cy="3142696"/>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Для одного класса направленных случайных графов (типа графов Барака–</a:t>
            </a:r>
            <a:r>
              <a:rPr lang="ru-RU" sz="4100" dirty="0" err="1">
                <a:latin typeface="Times New Roman" panose="02020603050405020304" pitchFamily="18" charset="0"/>
                <a:cs typeface="Times New Roman" panose="02020603050405020304" pitchFamily="18" charset="0"/>
              </a:rPr>
              <a:t>Эрдоша</a:t>
            </a:r>
            <a:r>
              <a:rPr lang="ru-RU" sz="4100" dirty="0">
                <a:latin typeface="Times New Roman" panose="02020603050405020304" pitchFamily="18" charset="0"/>
                <a:cs typeface="Times New Roman" panose="02020603050405020304" pitchFamily="18" charset="0"/>
              </a:rPr>
              <a:t>) найдена логарифмическая асимптотика вероятностей больших уклонений для максимальной длины пути. Для этого потребовалось получить новые результаты о существовании показательных моментов длительностей так называемых циклов регенерации. </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939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
          <p:cNvSpPr txBox="1">
            <a:spLocks noGrp="1"/>
          </p:cNvSpPr>
          <p:nvPr>
            <p:ph type="title"/>
          </p:nvPr>
        </p:nvSpPr>
        <p:spPr>
          <a:xfrm>
            <a:off x="1619251" y="116632"/>
            <a:ext cx="7524749" cy="140419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Основные научные направления ИМ СО РАН</a:t>
            </a:r>
            <a:endParaRPr/>
          </a:p>
        </p:txBody>
      </p:sp>
      <p:sp>
        <p:nvSpPr>
          <p:cNvPr id="243" name="Google Shape;243;p2"/>
          <p:cNvSpPr txBox="1">
            <a:spLocks noGrp="1"/>
          </p:cNvSpPr>
          <p:nvPr>
            <p:ph type="body" idx="1"/>
          </p:nvPr>
        </p:nvSpPr>
        <p:spPr>
          <a:xfrm>
            <a:off x="0" y="1988840"/>
            <a:ext cx="9144000" cy="4869160"/>
          </a:xfrm>
          <a:prstGeom prst="rect">
            <a:avLst/>
          </a:prstGeom>
          <a:noFill/>
          <a:ln>
            <a:noFill/>
          </a:ln>
        </p:spPr>
        <p:txBody>
          <a:bodyPr spcFirstLastPara="1" wrap="square" lIns="91425" tIns="45700" rIns="91425" bIns="45700" anchor="t" anchorCtr="0">
            <a:noAutofit/>
          </a:bodyPr>
          <a:lstStyle/>
          <a:p>
            <a:pPr marL="228600" lvl="0" indent="-182880" algn="just" rtl="0">
              <a:lnSpc>
                <a:spcPct val="100000"/>
              </a:lnSpc>
              <a:spcBef>
                <a:spcPts val="0"/>
              </a:spcBef>
              <a:spcAft>
                <a:spcPts val="0"/>
              </a:spcAft>
              <a:buSzPts val="2470"/>
              <a:buFont typeface="Noto Sans Symbols"/>
              <a:buNone/>
            </a:pPr>
            <a:r>
              <a:rPr lang="ru-RU" sz="1900"/>
              <a:t>	</a:t>
            </a:r>
            <a:r>
              <a:rPr lang="ru-RU" sz="1800"/>
              <a:t>Согласно Уставу Института главной целью Института является выполнение фундаментальных теоретических и прикладных научных исследований в области математики, математической физики и информатики. Основными (приоритетными) направлениями являются: </a:t>
            </a:r>
            <a:endParaRPr/>
          </a:p>
          <a:p>
            <a:pPr marL="228600" lvl="0" indent="-182880" algn="l" rtl="0">
              <a:lnSpc>
                <a:spcPct val="100000"/>
              </a:lnSpc>
              <a:spcBef>
                <a:spcPts val="1560"/>
              </a:spcBef>
              <a:spcAft>
                <a:spcPts val="0"/>
              </a:spcAft>
              <a:buSzPts val="2340"/>
              <a:buChar char="*"/>
            </a:pPr>
            <a:r>
              <a:rPr lang="ru-RU" sz="1800"/>
              <a:t>алгебра, теория чисел и математическая логика; </a:t>
            </a:r>
            <a:endParaRPr/>
          </a:p>
          <a:p>
            <a:pPr marL="228600" lvl="0" indent="-182880" algn="l" rtl="0">
              <a:lnSpc>
                <a:spcPct val="100000"/>
              </a:lnSpc>
              <a:spcBef>
                <a:spcPts val="660"/>
              </a:spcBef>
              <a:spcAft>
                <a:spcPts val="0"/>
              </a:spcAft>
              <a:buSzPts val="2340"/>
              <a:buChar char="*"/>
            </a:pPr>
            <a:r>
              <a:rPr lang="ru-RU" sz="1800"/>
              <a:t>геометрия и топология; </a:t>
            </a:r>
            <a:endParaRPr/>
          </a:p>
          <a:p>
            <a:pPr marL="228600" lvl="0" indent="-182880" algn="l" rtl="0">
              <a:lnSpc>
                <a:spcPct val="100000"/>
              </a:lnSpc>
              <a:spcBef>
                <a:spcPts val="660"/>
              </a:spcBef>
              <a:spcAft>
                <a:spcPts val="0"/>
              </a:spcAft>
              <a:buSzPts val="2340"/>
              <a:buChar char="*"/>
            </a:pPr>
            <a:r>
              <a:rPr lang="ru-RU" sz="1800"/>
              <a:t>математический анализ, дифференциальные уравнения и математическая физика; </a:t>
            </a:r>
            <a:endParaRPr/>
          </a:p>
          <a:p>
            <a:pPr marL="228600" lvl="0" indent="-182880" algn="l" rtl="0">
              <a:lnSpc>
                <a:spcPct val="100000"/>
              </a:lnSpc>
              <a:spcBef>
                <a:spcPts val="660"/>
              </a:spcBef>
              <a:spcAft>
                <a:spcPts val="0"/>
              </a:spcAft>
              <a:buSzPts val="2340"/>
              <a:buChar char="*"/>
            </a:pPr>
            <a:r>
              <a:rPr lang="ru-RU" sz="1800"/>
              <a:t>теория вероятностей и математическая статистика; </a:t>
            </a:r>
            <a:endParaRPr/>
          </a:p>
          <a:p>
            <a:pPr marL="228600" lvl="0" indent="-182880" algn="l" rtl="0">
              <a:lnSpc>
                <a:spcPct val="100000"/>
              </a:lnSpc>
              <a:spcBef>
                <a:spcPts val="660"/>
              </a:spcBef>
              <a:spcAft>
                <a:spcPts val="0"/>
              </a:spcAft>
              <a:buSzPts val="2340"/>
              <a:buChar char="*"/>
            </a:pPr>
            <a:r>
              <a:rPr lang="ru-RU" sz="1800"/>
              <a:t>вычислительная математика; </a:t>
            </a:r>
            <a:endParaRPr/>
          </a:p>
          <a:p>
            <a:pPr marL="228600" lvl="0" indent="-182880" algn="l" rtl="0">
              <a:lnSpc>
                <a:spcPct val="100000"/>
              </a:lnSpc>
              <a:spcBef>
                <a:spcPts val="660"/>
              </a:spcBef>
              <a:spcAft>
                <a:spcPts val="0"/>
              </a:spcAft>
              <a:buSzPts val="2340"/>
              <a:buChar char="*"/>
            </a:pPr>
            <a:r>
              <a:rPr lang="ru-RU" sz="1800"/>
              <a:t>дискретная математика, информатика и математическая кибернетика; </a:t>
            </a:r>
            <a:endParaRPr/>
          </a:p>
          <a:p>
            <a:pPr marL="228600" lvl="0" indent="-182880" algn="l" rtl="0">
              <a:lnSpc>
                <a:spcPct val="100000"/>
              </a:lnSpc>
              <a:spcBef>
                <a:spcPts val="660"/>
              </a:spcBef>
              <a:spcAft>
                <a:spcPts val="0"/>
              </a:spcAft>
              <a:buSzPts val="2340"/>
              <a:buChar char="*"/>
            </a:pPr>
            <a:r>
              <a:rPr lang="ru-RU" sz="1800"/>
              <a:t>математическое моделирование и методы прикладной математики.</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7"/>
            <a:ext cx="8229600" cy="1665807"/>
          </a:xfrm>
          <a:prstGeom prst="rect">
            <a:avLst/>
          </a:prstGeom>
          <a:noFill/>
          <a:ln>
            <a:noFill/>
          </a:ln>
        </p:spPr>
        <p:txBody>
          <a:bodyPr spcFirstLastPara="1" wrap="square" lIns="91425" tIns="45700" rIns="91425" bIns="45700" anchor="t" anchorCtr="0">
            <a:normAutofit lnSpcReduction="10000"/>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П_1.19.3</a:t>
            </a:r>
            <a:r>
              <a:rPr lang="ru-RU" sz="1979" b="1" i="0" u="none" strike="noStrike" cap="none" dirty="0">
                <a:solidFill>
                  <a:srgbClr val="000000"/>
                </a:solidFill>
                <a:latin typeface="Times New Roman"/>
                <a:ea typeface="Times New Roman"/>
                <a:cs typeface="Times New Roman"/>
                <a:sym typeface="Times New Roman"/>
              </a:rPr>
              <a:t>. «Обратные задачи естествознания»</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i="0" u="none" strike="noStrike" cap="none" dirty="0" err="1">
                <a:solidFill>
                  <a:srgbClr val="000000"/>
                </a:solidFill>
                <a:latin typeface="Times New Roman"/>
                <a:ea typeface="Times New Roman"/>
                <a:cs typeface="Times New Roman"/>
                <a:sym typeface="Times New Roman"/>
              </a:rPr>
              <a:t>Кабанихин</a:t>
            </a:r>
            <a:r>
              <a:rPr lang="ru-RU" sz="1600" b="1" i="0" u="none" strike="noStrike" cap="none" dirty="0">
                <a:solidFill>
                  <a:srgbClr val="000000"/>
                </a:solidFill>
                <a:latin typeface="Times New Roman"/>
                <a:ea typeface="Times New Roman"/>
                <a:cs typeface="Times New Roman"/>
                <a:sym typeface="Times New Roman"/>
              </a:rPr>
              <a:t> С.И.</a:t>
            </a:r>
            <a:r>
              <a:rPr lang="ru-RU" sz="1600" b="0" i="0" u="none" strike="noStrike" cap="none" dirty="0">
                <a:solidFill>
                  <a:srgbClr val="000000"/>
                </a:solidFill>
                <a:latin typeface="Times New Roman"/>
                <a:ea typeface="Times New Roman"/>
                <a:cs typeface="Times New Roman"/>
                <a:sym typeface="Times New Roman"/>
              </a:rPr>
              <a:t> (член-корреспондент РАН, </a:t>
            </a:r>
            <a:r>
              <a:rPr lang="ru-RU" sz="1600" b="0" i="0" u="none" strike="noStrike" cap="none" dirty="0" err="1">
                <a:solidFill>
                  <a:srgbClr val="000000"/>
                </a:solidFill>
                <a:latin typeface="Times New Roman"/>
                <a:ea typeface="Times New Roman"/>
                <a:cs typeface="Times New Roman"/>
                <a:sym typeface="Times New Roman"/>
              </a:rPr>
              <a:t>г.н.с</a:t>
            </a:r>
            <a:r>
              <a:rPr lang="ru-RU" sz="1600" b="0" i="0" u="none" strike="noStrike" cap="none" dirty="0">
                <a:solidFill>
                  <a:srgbClr val="000000"/>
                </a:solidFill>
                <a:latin typeface="Times New Roman"/>
                <a:ea typeface="Times New Roman"/>
                <a:cs typeface="Times New Roman"/>
                <a:sym typeface="Times New Roman"/>
              </a:rPr>
              <a:t>.)</a:t>
            </a:r>
            <a:r>
              <a:rPr lang="ru-RU" sz="1600" i="0" u="none" strike="noStrike" cap="none" dirty="0">
                <a:solidFill>
                  <a:srgbClr val="000000"/>
                </a:solidFill>
                <a:latin typeface="Times New Roman"/>
                <a:ea typeface="Times New Roman"/>
                <a:cs typeface="Times New Roman"/>
                <a:sym typeface="Times New Roman"/>
              </a:rPr>
              <a:t>.</a:t>
            </a: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
            </a:r>
            <a:br>
              <a:rPr lang="ru-RU" sz="160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a:solidFill>
                  <a:srgbClr val="000000"/>
                </a:solidFill>
                <a:latin typeface="Times New Roman"/>
                <a:ea typeface="Times New Roman"/>
                <a:cs typeface="Times New Roman"/>
                <a:sym typeface="Times New Roman"/>
              </a:rPr>
              <a:t>O. </a:t>
            </a:r>
            <a:r>
              <a:rPr lang="en-US" sz="1600" b="0" i="0" u="none" strike="noStrike" cap="none" dirty="0" err="1">
                <a:solidFill>
                  <a:srgbClr val="000000"/>
                </a:solidFill>
                <a:latin typeface="Times New Roman"/>
                <a:ea typeface="Times New Roman"/>
                <a:cs typeface="Times New Roman"/>
                <a:sym typeface="Times New Roman"/>
              </a:rPr>
              <a:t>Krivorotko</a:t>
            </a:r>
            <a:r>
              <a:rPr lang="en-US" sz="1600" b="0" i="0" u="none" strike="noStrike" cap="none" dirty="0">
                <a:solidFill>
                  <a:srgbClr val="000000"/>
                </a:solidFill>
                <a:latin typeface="Times New Roman"/>
                <a:ea typeface="Times New Roman"/>
                <a:cs typeface="Times New Roman"/>
                <a:sym typeface="Times New Roman"/>
              </a:rPr>
              <a:t>, S. </a:t>
            </a:r>
            <a:r>
              <a:rPr lang="en-US" sz="1600" b="0" i="0" u="none" strike="noStrike" cap="none" dirty="0" err="1">
                <a:solidFill>
                  <a:srgbClr val="000000"/>
                </a:solidFill>
                <a:latin typeface="Times New Roman"/>
                <a:ea typeface="Times New Roman"/>
                <a:cs typeface="Times New Roman"/>
                <a:sym typeface="Times New Roman"/>
              </a:rPr>
              <a:t>Kabanikhin</a:t>
            </a:r>
            <a:r>
              <a:rPr lang="en-US" sz="1600" b="0" i="0" u="none" strike="noStrike" cap="none" dirty="0">
                <a:solidFill>
                  <a:srgbClr val="000000"/>
                </a:solidFill>
                <a:latin typeface="Times New Roman"/>
                <a:ea typeface="Times New Roman"/>
                <a:cs typeface="Times New Roman"/>
                <a:sym typeface="Times New Roman"/>
              </a:rPr>
              <a:t>, N. </a:t>
            </a:r>
            <a:r>
              <a:rPr lang="en-US" sz="1600" b="0" i="0" u="none" strike="noStrike" cap="none" dirty="0" err="1">
                <a:solidFill>
                  <a:srgbClr val="000000"/>
                </a:solidFill>
                <a:latin typeface="Times New Roman"/>
                <a:ea typeface="Times New Roman"/>
                <a:cs typeface="Times New Roman"/>
                <a:sym typeface="Times New Roman"/>
              </a:rPr>
              <a:t>Zyatkov</a:t>
            </a:r>
            <a:r>
              <a:rPr lang="en-US" sz="1600" b="0" i="0" u="none" strike="noStrike" cap="none" dirty="0">
                <a:solidFill>
                  <a:srgbClr val="000000"/>
                </a:solidFill>
                <a:latin typeface="Times New Roman"/>
                <a:ea typeface="Times New Roman"/>
                <a:cs typeface="Times New Roman"/>
                <a:sym typeface="Times New Roman"/>
              </a:rPr>
              <a:t>, A. </a:t>
            </a:r>
            <a:r>
              <a:rPr lang="en-US" sz="1600" b="0" i="0" u="none" strike="noStrike" cap="none" dirty="0" err="1">
                <a:solidFill>
                  <a:srgbClr val="000000"/>
                </a:solidFill>
                <a:latin typeface="Times New Roman"/>
                <a:ea typeface="Times New Roman"/>
                <a:cs typeface="Times New Roman"/>
                <a:sym typeface="Times New Roman"/>
              </a:rPr>
              <a:t>Prikhodko</a:t>
            </a:r>
            <a:r>
              <a:rPr lang="en-US" sz="1600" b="0" i="0" u="none" strike="noStrike" cap="none" dirty="0">
                <a:solidFill>
                  <a:srgbClr val="000000"/>
                </a:solidFill>
                <a:latin typeface="Times New Roman"/>
                <a:ea typeface="Times New Roman"/>
                <a:cs typeface="Times New Roman"/>
                <a:sym typeface="Times New Roman"/>
              </a:rPr>
              <a:t>, N. </a:t>
            </a:r>
            <a:r>
              <a:rPr lang="en-US" sz="1600" b="0" i="0" u="none" strike="noStrike" cap="none" dirty="0" err="1">
                <a:solidFill>
                  <a:srgbClr val="000000"/>
                </a:solidFill>
                <a:latin typeface="Times New Roman"/>
                <a:ea typeface="Times New Roman"/>
                <a:cs typeface="Times New Roman"/>
                <a:sym typeface="Times New Roman"/>
              </a:rPr>
              <a:t>Prokhoshin</a:t>
            </a:r>
            <a:r>
              <a:rPr lang="en-US" sz="1600" b="0" i="0" u="none" strike="noStrike" cap="none" dirty="0">
                <a:solidFill>
                  <a:srgbClr val="000000"/>
                </a:solidFill>
                <a:latin typeface="Times New Roman"/>
                <a:ea typeface="Times New Roman"/>
                <a:cs typeface="Times New Roman"/>
                <a:sym typeface="Times New Roman"/>
              </a:rPr>
              <a:t>, M. </a:t>
            </a:r>
            <a:r>
              <a:rPr lang="en-US" sz="1600" b="0" i="0" u="none" strike="noStrike" cap="none" dirty="0" err="1">
                <a:solidFill>
                  <a:srgbClr val="000000"/>
                </a:solidFill>
                <a:latin typeface="Times New Roman"/>
                <a:ea typeface="Times New Roman"/>
                <a:cs typeface="Times New Roman"/>
                <a:sym typeface="Times New Roman"/>
              </a:rPr>
              <a:t>Shishlenin</a:t>
            </a:r>
            <a:r>
              <a:rPr lang="en-US" sz="1600" b="0" i="0" u="none" strike="noStrike" cap="none" dirty="0">
                <a:solidFill>
                  <a:srgbClr val="000000"/>
                </a:solidFill>
                <a:latin typeface="Times New Roman"/>
                <a:ea typeface="Times New Roman"/>
                <a:cs typeface="Times New Roman"/>
                <a:sym typeface="Times New Roman"/>
              </a:rPr>
              <a:t>, Mathematical modeling and forecasting of COVID-19 in Moscow and Novosibirsk region, Numerical Analysis and Application, 2020, V. 13, N. 4, 395–414</a:t>
            </a:r>
            <a: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t/>
            </a:r>
            <a:br>
              <a:rPr lang="ru-RU" b="0" i="0" u="none" strike="noStrike" cap="none" dirty="0">
                <a:solidFill>
                  <a:srgbClr val="000000"/>
                </a:solidFill>
                <a:latin typeface="Times New Roman" panose="02020603050405020304" pitchFamily="18" charset="0"/>
                <a:cs typeface="Times New Roman" panose="02020603050405020304" pitchFamily="18" charset="0"/>
                <a:sym typeface="Arial"/>
              </a:rPr>
            </a:b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168966" y="2132079"/>
            <a:ext cx="8806068" cy="4858397"/>
          </a:xfrm>
          <a:prstGeom prst="rect">
            <a:avLst/>
          </a:prstGeom>
          <a:noFill/>
          <a:ln>
            <a:noFill/>
          </a:ln>
        </p:spPr>
        <p:txBody>
          <a:bodyPr spcFirstLastPara="1" wrap="square" lIns="91425" tIns="45700" rIns="91425" bIns="45700" anchor="t" anchorCtr="0">
            <a:normAutofit fontScale="70000" lnSpcReduction="20000"/>
          </a:bodyPr>
          <a:lstStyle/>
          <a:p>
            <a:pPr algn="just"/>
            <a:r>
              <a:rPr lang="ru-RU" sz="4100" dirty="0">
                <a:latin typeface="Times New Roman" panose="02020603050405020304" pitchFamily="18" charset="0"/>
                <a:cs typeface="Times New Roman" panose="02020603050405020304" pitchFamily="18" charset="0"/>
              </a:rPr>
              <a:t>Получены уточненные сценарии развития коронавирусной инфекции COVID-19 в г. Москве и в Новосибирской области с учетом индекса самоизоляции и процента тестирований выявленных случаев для временного промежутка с 23 марта 2020 года по 30 июня 2020 года. Моделирование производилось путем решения задачи уточнения параметров для математической модели SEIR-HCD и SEIR-D. Для достаточно большого временного промежутка статистические данные накапливают ошибку, а неизвестные параметры уточнены с большей погрешностью. </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152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457200" y="260646"/>
            <a:ext cx="8229600" cy="1923261"/>
          </a:xfrm>
          <a:prstGeom prst="rect">
            <a:avLst/>
          </a:prstGeom>
          <a:noFill/>
          <a:ln>
            <a:noFill/>
          </a:ln>
        </p:spPr>
        <p:txBody>
          <a:bodyPr spcFirstLastPara="1" wrap="square" lIns="91425" tIns="45700" rIns="91425" bIns="45700" anchor="t" anchorCtr="0">
            <a:normAutofit/>
          </a:bodyPr>
          <a:lstStyle/>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800" b="1" dirty="0">
                <a:latin typeface="Times New Roman"/>
                <a:ea typeface="Times New Roman"/>
                <a:cs typeface="Times New Roman"/>
                <a:sym typeface="Times New Roman"/>
              </a:rPr>
              <a:t>МЦА - </a:t>
            </a:r>
            <a:r>
              <a:rPr lang="ru-RU" sz="1979" b="1" i="0" u="none" strike="noStrike" cap="none" dirty="0" smtClean="0">
                <a:solidFill>
                  <a:srgbClr val="000000"/>
                </a:solidFill>
                <a:latin typeface="Times New Roman"/>
                <a:ea typeface="Times New Roman"/>
                <a:cs typeface="Times New Roman"/>
                <a:sym typeface="Times New Roman"/>
              </a:rPr>
              <a:t>П_3.19.3</a:t>
            </a:r>
            <a:r>
              <a:rPr lang="ru-RU" sz="1979" b="1" i="0" u="none" strike="noStrike" cap="none" dirty="0">
                <a:solidFill>
                  <a:srgbClr val="000000"/>
                </a:solidFill>
                <a:latin typeface="Times New Roman"/>
                <a:ea typeface="Times New Roman"/>
                <a:cs typeface="Times New Roman"/>
                <a:sym typeface="Times New Roman"/>
              </a:rPr>
              <a:t>. «Многомерный анализ вычислительной сложности и доказуемо оптимальные алгоритмы»</a:t>
            </a:r>
          </a:p>
          <a:p>
            <a:pPr lvl="0">
              <a:lnSpc>
                <a:spcPct val="80000"/>
              </a:lnSpc>
            </a:pPr>
            <a:r>
              <a:rPr lang="ru-RU" sz="1440" b="0" i="0" u="none" strike="noStrike" cap="none" dirty="0">
                <a:solidFill>
                  <a:srgbClr val="000000"/>
                </a:solidFill>
                <a:latin typeface="Times New Roman"/>
                <a:ea typeface="Times New Roman"/>
                <a:cs typeface="Times New Roman"/>
                <a:sym typeface="Times New Roman"/>
              </a:rPr>
              <a:t/>
            </a:r>
            <a:br>
              <a:rPr lang="ru-RU" sz="1440" b="0" i="0" u="none" strike="noStrike" cap="none" dirty="0">
                <a:solidFill>
                  <a:srgbClr val="000000"/>
                </a:solidFill>
                <a:latin typeface="Times New Roman"/>
                <a:ea typeface="Times New Roman"/>
                <a:cs typeface="Times New Roman"/>
                <a:sym typeface="Times New Roman"/>
              </a:rPr>
            </a:br>
            <a:r>
              <a:rPr lang="ru-RU" sz="1600" b="0" i="0" u="none" strike="noStrike" cap="none" dirty="0">
                <a:solidFill>
                  <a:srgbClr val="000000"/>
                </a:solidFill>
                <a:latin typeface="Times New Roman"/>
                <a:ea typeface="Times New Roman"/>
                <a:cs typeface="Times New Roman"/>
                <a:sym typeface="Times New Roman"/>
              </a:rPr>
              <a:t>Авторы: </a:t>
            </a:r>
            <a:r>
              <a:rPr lang="ru-RU" sz="1600" b="1" dirty="0">
                <a:latin typeface="Times New Roman"/>
                <a:ea typeface="Times New Roman"/>
                <a:cs typeface="Times New Roman"/>
                <a:sym typeface="Times New Roman"/>
              </a:rPr>
              <a:t>Р. Ван </a:t>
            </a:r>
            <a:r>
              <a:rPr lang="ru-RU" sz="1600" b="1" dirty="0" err="1">
                <a:latin typeface="Times New Roman"/>
                <a:ea typeface="Times New Roman"/>
                <a:cs typeface="Times New Roman"/>
                <a:sym typeface="Times New Roman"/>
              </a:rPr>
              <a:t>Беверн</a:t>
            </a:r>
            <a:r>
              <a:rPr lang="ru-RU" sz="1600" b="1" dirty="0">
                <a:latin typeface="Times New Roman"/>
                <a:ea typeface="Times New Roman"/>
                <a:cs typeface="Times New Roman"/>
                <a:sym typeface="Times New Roman"/>
              </a:rPr>
              <a:t> </a:t>
            </a:r>
            <a:r>
              <a:rPr lang="ru-RU" sz="1600" dirty="0">
                <a:latin typeface="Times New Roman"/>
                <a:ea typeface="Times New Roman"/>
                <a:cs typeface="Times New Roman"/>
                <a:sym typeface="Times New Roman"/>
              </a:rPr>
              <a:t>(</a:t>
            </a:r>
            <a:r>
              <a:rPr lang="en-US" sz="1600" dirty="0">
                <a:latin typeface="Times New Roman"/>
                <a:ea typeface="Times New Roman"/>
                <a:cs typeface="Times New Roman"/>
                <a:sym typeface="Times New Roman"/>
              </a:rPr>
              <a:t>PhD</a:t>
            </a:r>
            <a:r>
              <a:rPr lang="ru-RU" sz="1600" dirty="0">
                <a:latin typeface="Times New Roman"/>
                <a:ea typeface="Times New Roman"/>
                <a:cs typeface="Times New Roman"/>
                <a:sym typeface="Times New Roman"/>
              </a:rPr>
              <a:t>)</a:t>
            </a:r>
            <a:endParaRPr lang="ru-RU" sz="1600" i="0" u="none" strike="noStrike" cap="none" dirty="0">
              <a:solidFill>
                <a:srgbClr val="000000"/>
              </a:solidFill>
              <a:latin typeface="Times New Roman"/>
              <a:ea typeface="Times New Roman"/>
              <a:cs typeface="Times New Roman"/>
              <a:sym typeface="Times New Roman"/>
            </a:endParaRPr>
          </a:p>
          <a:p>
            <a:pPr lvl="0">
              <a:lnSpc>
                <a:spcPct val="80000"/>
              </a:lnSpc>
            </a:pPr>
            <a:endParaRPr lang="ru-RU" sz="1600" dirty="0">
              <a:latin typeface="Times New Roman"/>
              <a:ea typeface="Times New Roman"/>
              <a:cs typeface="Times New Roman"/>
              <a:sym typeface="Times New Roman"/>
            </a:endParaRPr>
          </a:p>
          <a:p>
            <a:pPr lvl="0">
              <a:lnSpc>
                <a:spcPct val="80000"/>
              </a:lnSpc>
            </a:pPr>
            <a:r>
              <a:rPr lang="en-US" sz="1600" dirty="0">
                <a:latin typeface="Times New Roman"/>
                <a:ea typeface="Times New Roman"/>
                <a:cs typeface="Times New Roman"/>
                <a:sym typeface="Times New Roman"/>
              </a:rPr>
              <a:t>[1] M. </a:t>
            </a:r>
            <a:r>
              <a:rPr lang="en-US" sz="1600" dirty="0" err="1">
                <a:latin typeface="Times New Roman"/>
                <a:ea typeface="Times New Roman"/>
                <a:cs typeface="Times New Roman"/>
                <a:sym typeface="Times New Roman"/>
              </a:rPr>
              <a:t>Bentert</a:t>
            </a:r>
            <a:r>
              <a:rPr lang="en-US" sz="1600" dirty="0">
                <a:latin typeface="Times New Roman"/>
                <a:ea typeface="Times New Roman"/>
                <a:cs typeface="Times New Roman"/>
                <a:sym typeface="Times New Roman"/>
              </a:rPr>
              <a:t>, R. van </a:t>
            </a:r>
            <a:r>
              <a:rPr lang="en-US" sz="1600" dirty="0" err="1">
                <a:latin typeface="Times New Roman"/>
                <a:ea typeface="Times New Roman"/>
                <a:cs typeface="Times New Roman"/>
                <a:sym typeface="Times New Roman"/>
              </a:rPr>
              <a:t>Bevern</a:t>
            </a:r>
            <a:r>
              <a:rPr lang="en-US" sz="1600" dirty="0">
                <a:latin typeface="Times New Roman"/>
                <a:ea typeface="Times New Roman"/>
                <a:cs typeface="Times New Roman"/>
                <a:sym typeface="Times New Roman"/>
              </a:rPr>
              <a:t>, A. </a:t>
            </a:r>
            <a:r>
              <a:rPr lang="en-US" sz="1600" dirty="0" err="1">
                <a:latin typeface="Times New Roman"/>
                <a:ea typeface="Times New Roman"/>
                <a:cs typeface="Times New Roman"/>
                <a:sym typeface="Times New Roman"/>
              </a:rPr>
              <a:t>Nichterlein</a:t>
            </a:r>
            <a:r>
              <a:rPr lang="en-US" sz="1600" dirty="0">
                <a:latin typeface="Times New Roman"/>
                <a:ea typeface="Times New Roman"/>
                <a:cs typeface="Times New Roman"/>
                <a:sym typeface="Times New Roman"/>
              </a:rPr>
              <a:t>, R. </a:t>
            </a:r>
            <a:r>
              <a:rPr lang="en-US" sz="1600" dirty="0" err="1">
                <a:latin typeface="Times New Roman"/>
                <a:ea typeface="Times New Roman"/>
                <a:cs typeface="Times New Roman"/>
                <a:sym typeface="Times New Roman"/>
              </a:rPr>
              <a:t>Niedermeier</a:t>
            </a:r>
            <a:r>
              <a:rPr lang="en-US" sz="1600" dirty="0">
                <a:latin typeface="Times New Roman"/>
                <a:ea typeface="Times New Roman"/>
                <a:cs typeface="Times New Roman"/>
                <a:sym typeface="Times New Roman"/>
              </a:rPr>
              <a:t>, P. V. Smirnov, Parameterized algorithms for power-efficiently connecting wireless sensor networks: Theory and experiments, </a:t>
            </a:r>
            <a:r>
              <a:rPr lang="ru-RU" sz="1600" dirty="0">
                <a:latin typeface="Times New Roman"/>
                <a:ea typeface="Times New Roman"/>
                <a:cs typeface="Times New Roman"/>
                <a:sym typeface="Times New Roman"/>
              </a:rPr>
              <a:t>Работа сдана в </a:t>
            </a:r>
            <a:r>
              <a:rPr lang="en-US" sz="1600" dirty="0">
                <a:latin typeface="Times New Roman"/>
                <a:ea typeface="Times New Roman"/>
                <a:cs typeface="Times New Roman"/>
                <a:sym typeface="Times New Roman"/>
              </a:rPr>
              <a:t>INFORMS Journal on Computing</a:t>
            </a:r>
            <a:endParaRPr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333" name="Google Shape;333;p15"/>
          <p:cNvSpPr txBox="1"/>
          <p:nvPr/>
        </p:nvSpPr>
        <p:spPr>
          <a:xfrm>
            <a:off x="221942" y="2361459"/>
            <a:ext cx="8757676" cy="4003829"/>
          </a:xfrm>
          <a:prstGeom prst="rect">
            <a:avLst/>
          </a:prstGeom>
          <a:noFill/>
          <a:ln>
            <a:noFill/>
          </a:ln>
        </p:spPr>
        <p:txBody>
          <a:bodyPr spcFirstLastPara="1" wrap="square" lIns="91425" tIns="45700" rIns="91425" bIns="45700" anchor="t" anchorCtr="0">
            <a:normAutofit fontScale="77500" lnSpcReduction="20000"/>
          </a:bodyPr>
          <a:lstStyle/>
          <a:p>
            <a:pPr algn="just"/>
            <a:r>
              <a:rPr lang="ru-RU" sz="4100" dirty="0">
                <a:latin typeface="Times New Roman" panose="02020603050405020304" pitchFamily="18" charset="0"/>
                <a:cs typeface="Times New Roman" panose="02020603050405020304" pitchFamily="18" charset="0"/>
              </a:rPr>
              <a:t>Проведена работа над многомерным анализом сложности задачи об энергоэффективном установлении связности беспроводной коммуникационной сети. В частности, были получены новые нижние оценки и положительные экспериментальные результаты относительно следующих параметров задачи: число узлов сети n, число компонент связности сети C, разность между стоимостью оптимального решения и нижней оценкой d.</a:t>
            </a:r>
          </a:p>
        </p:txBody>
      </p:sp>
      <p:sp>
        <p:nvSpPr>
          <p:cNvPr id="334" name="Google Shape;334;p15"/>
          <p:cNvSpPr/>
          <p:nvPr/>
        </p:nvSpPr>
        <p:spPr>
          <a:xfrm>
            <a:off x="5220072" y="4407410"/>
            <a:ext cx="3528392" cy="3077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619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574675" y="304803"/>
            <a:ext cx="8001000" cy="7303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304"/>
              <a:buNone/>
            </a:pPr>
            <a:r>
              <a:rPr lang="ru-RU" sz="1600" b="0" dirty="0">
                <a:solidFill>
                  <a:srgbClr val="000000"/>
                </a:solidFill>
              </a:rPr>
              <a:t>Количество научных публикаций в рецензируемых отечественных и рейтинговых зарубежных журналах по </a:t>
            </a:r>
            <a:r>
              <a:rPr lang="ru-RU" sz="1600" b="0" dirty="0" smtClean="0">
                <a:solidFill>
                  <a:srgbClr val="000000"/>
                </a:solidFill>
              </a:rPr>
              <a:t>базовым проектам </a:t>
            </a:r>
            <a:r>
              <a:rPr lang="ru-RU" sz="1600" b="0" dirty="0">
                <a:solidFill>
                  <a:srgbClr val="000000"/>
                </a:solidFill>
              </a:rPr>
              <a:t>в </a:t>
            </a:r>
            <a:r>
              <a:rPr lang="ru-RU" sz="1600" b="0" dirty="0" smtClean="0">
                <a:solidFill>
                  <a:srgbClr val="000000"/>
                </a:solidFill>
              </a:rPr>
              <a:t>2020 </a:t>
            </a:r>
            <a:r>
              <a:rPr lang="ru-RU" sz="1600" b="0" dirty="0">
                <a:solidFill>
                  <a:srgbClr val="000000"/>
                </a:solidFill>
              </a:rPr>
              <a:t>году</a:t>
            </a:r>
            <a:r>
              <a:rPr lang="ru-RU" sz="4800" b="0" dirty="0">
                <a:solidFill>
                  <a:srgbClr val="000000"/>
                </a:solidFill>
              </a:rPr>
              <a:t/>
            </a:r>
            <a:br>
              <a:rPr lang="ru-RU" sz="4800" b="0" dirty="0">
                <a:solidFill>
                  <a:srgbClr val="000000"/>
                </a:solidFill>
              </a:rPr>
            </a:br>
            <a:endParaRPr dirty="0"/>
          </a:p>
        </p:txBody>
      </p:sp>
      <p:graphicFrame>
        <p:nvGraphicFramePr>
          <p:cNvPr id="341" name="Google Shape;341;p16"/>
          <p:cNvGraphicFramePr/>
          <p:nvPr>
            <p:extLst>
              <p:ext uri="{D42A27DB-BD31-4B8C-83A1-F6EECF244321}">
                <p14:modId xmlns:p14="http://schemas.microsoft.com/office/powerpoint/2010/main" val="540006552"/>
              </p:ext>
            </p:extLst>
          </p:nvPr>
        </p:nvGraphicFramePr>
        <p:xfrm>
          <a:off x="336430" y="1027553"/>
          <a:ext cx="8495150" cy="5395030"/>
        </p:xfrm>
        <a:graphic>
          <a:graphicData uri="http://schemas.openxmlformats.org/drawingml/2006/table">
            <a:tbl>
              <a:tblPr firstRow="1" bandRow="1">
                <a:noFill/>
                <a:tableStyleId>{6477B0C2-0DF3-4077-A144-EF0BA455FE28}</a:tableStyleId>
              </a:tblPr>
              <a:tblGrid>
                <a:gridCol w="687800"/>
                <a:gridCol w="1849050"/>
                <a:gridCol w="1420275"/>
                <a:gridCol w="910905"/>
                <a:gridCol w="982980"/>
                <a:gridCol w="979803"/>
                <a:gridCol w="1664337"/>
              </a:tblGrid>
              <a:tr h="2161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Публикации </a:t>
                      </a:r>
                      <a:r>
                        <a:rPr lang="ru-RU" sz="1200" b="1" u="none" strike="noStrike" cap="none" dirty="0" smtClean="0">
                          <a:latin typeface="Arial"/>
                          <a:ea typeface="Arial"/>
                          <a:cs typeface="Arial"/>
                          <a:sym typeface="Arial"/>
                        </a:rPr>
                        <a:t>2020 </a:t>
                      </a:r>
                      <a:endParaRPr sz="1200" u="none" strike="noStrike" cap="none" dirty="0">
                        <a:latin typeface="Arial"/>
                        <a:ea typeface="Arial"/>
                        <a:cs typeface="Arial"/>
                        <a:sym typeface="Arial"/>
                      </a:endParaRPr>
                    </a:p>
                  </a:txBody>
                  <a:tcPr marL="91450" marR="91450" marT="45725" marB="45725" anchor="ctr"/>
                </a:tc>
                <a:tc h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err="1" smtClean="0">
                          <a:latin typeface="Arial"/>
                          <a:ea typeface="Arial"/>
                          <a:cs typeface="Arial"/>
                          <a:sym typeface="Arial"/>
                        </a:rPr>
                        <a:t>WoS</a:t>
                      </a:r>
                      <a:r>
                        <a:rPr lang="en-US" sz="1200" b="1" u="none" strike="noStrike" cap="none" dirty="0" smtClean="0">
                          <a:latin typeface="Arial"/>
                          <a:ea typeface="Arial"/>
                          <a:cs typeface="Arial"/>
                          <a:sym typeface="Arial"/>
                        </a:rPr>
                        <a:t> </a:t>
                      </a:r>
                      <a:r>
                        <a:rPr lang="ru-RU" sz="1200" b="1" u="none" strike="noStrike" cap="none" dirty="0" smtClean="0">
                          <a:latin typeface="Arial"/>
                          <a:ea typeface="Arial"/>
                          <a:cs typeface="Arial"/>
                          <a:sym typeface="Arial"/>
                        </a:rPr>
                        <a:t>и </a:t>
                      </a:r>
                      <a:r>
                        <a:rPr lang="en-US" sz="1200" b="1" u="none" strike="noStrike" cap="none" dirty="0" smtClean="0">
                          <a:latin typeface="Arial"/>
                          <a:ea typeface="Arial"/>
                          <a:cs typeface="Arial"/>
                          <a:sym typeface="Arial"/>
                        </a:rPr>
                        <a:t>Scopus 2020</a:t>
                      </a:r>
                      <a:endParaRPr lang="ru-RU" dirty="0"/>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b="1" u="none" strike="noStrike" cap="none" dirty="0" smtClean="0">
                          <a:latin typeface="Arial"/>
                          <a:ea typeface="Arial"/>
                          <a:cs typeface="Arial"/>
                          <a:sym typeface="Arial"/>
                        </a:rPr>
                        <a:t>План 2021</a:t>
                      </a:r>
                      <a:endParaRPr dirty="0"/>
                    </a:p>
                  </a:txBody>
                  <a:tcPr marL="91450" marR="91450" marT="45725" marB="45725" anchor="ctr"/>
                </a:tc>
              </a:tr>
              <a:tr h="2551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0250-</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smtClean="0">
                          <a:latin typeface="Arial"/>
                          <a:ea typeface="Arial"/>
                          <a:cs typeface="Arial"/>
                          <a:sym typeface="Arial"/>
                        </a:rPr>
                        <a:t>Фундаментальные проблемы математики</a:t>
                      </a:r>
                      <a:endParaRPr dirty="0" smtClean="0"/>
                    </a:p>
                    <a:p>
                      <a:pPr marL="0" marR="0" lvl="0" indent="0" algn="l" rtl="0">
                        <a:lnSpc>
                          <a:spcPct val="100000"/>
                        </a:lnSpc>
                        <a:spcBef>
                          <a:spcPts val="0"/>
                        </a:spcBef>
                        <a:spcAft>
                          <a:spcPts val="0"/>
                        </a:spcAft>
                        <a:buNone/>
                      </a:pPr>
                      <a:r>
                        <a:rPr lang="ru-RU" sz="1200" b="0" u="none" strike="noStrike" cap="none" dirty="0" smtClean="0">
                          <a:latin typeface="Arial"/>
                          <a:ea typeface="Arial"/>
                          <a:cs typeface="Arial"/>
                          <a:sym typeface="Arial"/>
                        </a:rPr>
                        <a:t>в цифровых</a:t>
                      </a:r>
                      <a:endParaRPr dirty="0" smtClean="0"/>
                    </a:p>
                    <a:p>
                      <a:pPr marL="0" marR="0" lvl="0" indent="0" algn="l" rtl="0">
                        <a:lnSpc>
                          <a:spcPct val="100000"/>
                        </a:lnSpc>
                        <a:spcBef>
                          <a:spcPts val="0"/>
                        </a:spcBef>
                        <a:spcAft>
                          <a:spcPts val="0"/>
                        </a:spcAft>
                        <a:buNone/>
                      </a:pPr>
                      <a:r>
                        <a:rPr lang="ru-RU" sz="1200" b="0" u="none" strike="noStrike" cap="none" dirty="0" smtClean="0">
                          <a:latin typeface="Arial"/>
                          <a:ea typeface="Arial"/>
                          <a:cs typeface="Arial"/>
                          <a:sym typeface="Arial"/>
                        </a:rPr>
                        <a:t>технологиях</a:t>
                      </a:r>
                      <a:endParaRPr sz="1200" b="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Ю.С. Волков</a:t>
                      </a:r>
                      <a:endParaRPr dirty="0"/>
                    </a:p>
                  </a:txBody>
                  <a:tcPr marL="91450" marR="91450" marT="45725" marB="45725"/>
                </a:tc>
                <a:tc>
                  <a:txBody>
                    <a:bodyPr/>
                    <a:lstStyle/>
                    <a:p>
                      <a:pPr algn="ctr" fontAlgn="t"/>
                      <a:r>
                        <a:rPr lang="ru-RU" sz="2000" b="1"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7</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6</a:t>
                      </a:r>
                      <a:endParaRPr sz="2000" b="1" dirty="0"/>
                    </a:p>
                  </a:txBody>
                  <a:tcPr marL="91450" marR="91450" marT="45725" marB="45725" anchor="ct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0314-2019-0001</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Строение, представления и алгоритмические проблемы групп и алгебр</a:t>
                      </a:r>
                      <a:endParaRPr sz="1200" b="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Е.П. </a:t>
                      </a:r>
                      <a:r>
                        <a:rPr lang="ru-RU" sz="1200" b="0" u="none" strike="noStrike" cap="none" dirty="0" smtClean="0">
                          <a:latin typeface="Arial"/>
                          <a:ea typeface="Arial"/>
                          <a:cs typeface="Arial"/>
                          <a:sym typeface="Arial"/>
                        </a:rPr>
                        <a:t>Вдовин, П.С. Колесников</a:t>
                      </a:r>
                    </a:p>
                  </a:txBody>
                  <a:tcPr marL="91450" marR="91450" marT="45725" marB="45725"/>
                </a:tc>
                <a:tc>
                  <a:txBody>
                    <a:bodyPr/>
                    <a:lstStyle/>
                    <a:p>
                      <a:pPr algn="ctr" fontAlgn="t"/>
                      <a:r>
                        <a:rPr lang="ru-RU" sz="2000" b="1"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ctr"/>
                </a:tc>
                <a:tc>
                  <a:txBody>
                    <a:bodyPr/>
                    <a:lstStyle/>
                    <a:p>
                      <a:pPr marL="0" marR="0" lvl="0" indent="0" algn="ctr" rtl="0">
                        <a:lnSpc>
                          <a:spcPct val="100000"/>
                        </a:lnSpc>
                        <a:spcBef>
                          <a:spcPts val="0"/>
                        </a:spcBef>
                        <a:spcAft>
                          <a:spcPts val="0"/>
                        </a:spcAft>
                        <a:buNone/>
                      </a:pPr>
                      <a:r>
                        <a:rPr lang="ru-RU" sz="2000" b="1" dirty="0" smtClean="0"/>
                        <a:t>27</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28</a:t>
                      </a:r>
                      <a:endParaRPr sz="2000" b="1" dirty="0"/>
                    </a:p>
                  </a:txBody>
                  <a:tcPr marL="91450" marR="91450" marT="45725" marB="45725" anchor="ctr"/>
                </a:tc>
              </a:tr>
              <a:tr h="737125">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2019-0002</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Формальные логические языки и алгоритмические и структурные свойства</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С.С. Гончаров</a:t>
                      </a:r>
                      <a:endParaRPr dirty="0"/>
                    </a:p>
                  </a:txBody>
                  <a:tcPr marL="91450" marR="91450" marT="45725" marB="45725"/>
                </a:tc>
                <a:tc>
                  <a:txBody>
                    <a:bodyPr/>
                    <a:lstStyle/>
                    <a:p>
                      <a:pPr algn="ctr" fontAlgn="t"/>
                      <a:r>
                        <a:rPr lang="ru-RU" sz="2000" b="1"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ctr"/>
                </a:tc>
                <a:tc>
                  <a:txBody>
                    <a:bodyPr/>
                    <a:lstStyle/>
                    <a:p>
                      <a:pPr marL="0" marR="0" lvl="0" indent="0" algn="ctr" rtl="0">
                        <a:lnSpc>
                          <a:spcPct val="100000"/>
                        </a:lnSpc>
                        <a:spcBef>
                          <a:spcPts val="0"/>
                        </a:spcBef>
                        <a:spcAft>
                          <a:spcPts val="0"/>
                        </a:spcAft>
                        <a:buNone/>
                      </a:pPr>
                      <a:r>
                        <a:rPr lang="ru-RU" sz="2000" b="1" dirty="0" smtClean="0"/>
                        <a:t>33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32</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18</a:t>
                      </a:r>
                      <a:endParaRPr sz="2000" b="1" dirty="0"/>
                    </a:p>
                  </a:txBody>
                  <a:tcPr marL="91450" marR="91450" marT="45725" marB="45725" anchor="ctr"/>
                </a:tc>
              </a:tr>
              <a:tr h="604200">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0003</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Неклассические системы и обобщенная вычислимость</a:t>
                      </a:r>
                      <a:endParaRPr sz="1200" b="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А.С. Морозов</a:t>
                      </a:r>
                      <a:endParaRPr dirty="0"/>
                    </a:p>
                  </a:txBody>
                  <a:tcPr marL="91450" marR="91450" marT="45725" marB="45725"/>
                </a:tc>
                <a:tc>
                  <a:txBody>
                    <a:bodyPr/>
                    <a:lstStyle/>
                    <a:p>
                      <a:pPr algn="ctr" fontAlgn="t"/>
                      <a:r>
                        <a:rPr lang="ru-RU" sz="2000" b="1"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r>
              <a:tr h="1002950">
                <a:tc>
                  <a:txBody>
                    <a:bodyPr/>
                    <a:lstStyle/>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0314-</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2019-</a:t>
                      </a:r>
                      <a:endParaRPr/>
                    </a:p>
                    <a:p>
                      <a:pPr marL="0" marR="0" lvl="0" indent="0" algn="l" rtl="0">
                        <a:lnSpc>
                          <a:spcPct val="100000"/>
                        </a:lnSpc>
                        <a:spcBef>
                          <a:spcPts val="0"/>
                        </a:spcBef>
                        <a:spcAft>
                          <a:spcPts val="0"/>
                        </a:spcAft>
                        <a:buNone/>
                      </a:pPr>
                      <a:r>
                        <a:rPr lang="ru-RU" sz="1100" b="0" u="none" strike="noStrike" cap="none">
                          <a:latin typeface="Arial"/>
                          <a:ea typeface="Arial"/>
                          <a:cs typeface="Arial"/>
                          <a:sym typeface="Arial"/>
                        </a:rPr>
                        <a:t>0004</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a:latin typeface="Arial"/>
                          <a:ea typeface="Arial"/>
                          <a:cs typeface="Arial"/>
                          <a:sym typeface="Arial"/>
                        </a:rPr>
                        <a:t>Универсальная алгебраическая геометрия: теоретико-модельные и алгоритмические аспекты</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В.Н.</a:t>
                      </a:r>
                      <a:endParaRPr dirty="0"/>
                    </a:p>
                    <a:p>
                      <a:pPr marL="0" marR="0" lvl="0" indent="0" algn="l" rtl="0">
                        <a:lnSpc>
                          <a:spcPct val="100000"/>
                        </a:lnSpc>
                        <a:spcBef>
                          <a:spcPts val="0"/>
                        </a:spcBef>
                        <a:spcAft>
                          <a:spcPts val="0"/>
                        </a:spcAft>
                        <a:buNone/>
                      </a:pPr>
                      <a:r>
                        <a:rPr lang="ru-RU" sz="1200" b="0" u="none" strike="noStrike" cap="none" dirty="0">
                          <a:latin typeface="Arial"/>
                          <a:ea typeface="Arial"/>
                          <a:cs typeface="Arial"/>
                          <a:sym typeface="Arial"/>
                        </a:rPr>
                        <a:t>Ремесленников</a:t>
                      </a:r>
                      <a:endParaRPr dirty="0"/>
                    </a:p>
                  </a:txBody>
                  <a:tcPr marL="91450" marR="91450" marT="45725" marB="45725"/>
                </a:tc>
                <a:tc>
                  <a:txBody>
                    <a:bodyPr/>
                    <a:lstStyle/>
                    <a:p>
                      <a:pPr algn="ctr" fontAlgn="t"/>
                      <a:r>
                        <a:rPr lang="ru-RU" sz="2000" b="1"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12</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12</a:t>
                      </a:r>
                      <a:endParaRPr sz="2000" b="1" dirty="0"/>
                    </a:p>
                  </a:txBody>
                  <a:tcPr marL="91450" marR="91450" marT="45725" marB="45725"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txBox="1">
            <a:spLocks noGrp="1"/>
          </p:cNvSpPr>
          <p:nvPr>
            <p:ph type="title"/>
          </p:nvPr>
        </p:nvSpPr>
        <p:spPr>
          <a:xfrm>
            <a:off x="574675" y="304803"/>
            <a:ext cx="8001000" cy="695862"/>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a:t>
            </a:r>
            <a:r>
              <a:rPr lang="ru-RU" sz="1600" b="0" dirty="0" smtClean="0">
                <a:solidFill>
                  <a:srgbClr val="000000"/>
                </a:solidFill>
              </a:rPr>
              <a:t>2020 </a:t>
            </a:r>
            <a:r>
              <a:rPr lang="ru-RU" sz="1600" b="0" dirty="0">
                <a:solidFill>
                  <a:srgbClr val="000000"/>
                </a:solidFill>
              </a:rPr>
              <a:t>году</a:t>
            </a:r>
            <a:r>
              <a:rPr lang="ru-RU" sz="4800" b="0" dirty="0">
                <a:solidFill>
                  <a:srgbClr val="000000"/>
                </a:solidFill>
              </a:rPr>
              <a:t/>
            </a:r>
            <a:br>
              <a:rPr lang="ru-RU" sz="4800" b="0" dirty="0">
                <a:solidFill>
                  <a:srgbClr val="000000"/>
                </a:solidFill>
              </a:rPr>
            </a:br>
            <a:endParaRPr sz="1600" dirty="0"/>
          </a:p>
        </p:txBody>
      </p:sp>
      <p:graphicFrame>
        <p:nvGraphicFramePr>
          <p:cNvPr id="347" name="Google Shape;347;p17"/>
          <p:cNvGraphicFramePr/>
          <p:nvPr>
            <p:extLst>
              <p:ext uri="{D42A27DB-BD31-4B8C-83A1-F6EECF244321}">
                <p14:modId xmlns:p14="http://schemas.microsoft.com/office/powerpoint/2010/main" val="4176569434"/>
              </p:ext>
            </p:extLst>
          </p:nvPr>
        </p:nvGraphicFramePr>
        <p:xfrm>
          <a:off x="293299" y="909670"/>
          <a:ext cx="8538281" cy="5659695"/>
        </p:xfrm>
        <a:graphic>
          <a:graphicData uri="http://schemas.openxmlformats.org/drawingml/2006/table">
            <a:tbl>
              <a:tblPr firstRow="1" bandRow="1">
                <a:noFill/>
                <a:tableStyleId>{6477B0C2-0DF3-4077-A144-EF0BA455FE28}</a:tableStyleId>
              </a:tblPr>
              <a:tblGrid>
                <a:gridCol w="682061"/>
                <a:gridCol w="2567940"/>
                <a:gridCol w="1356360"/>
                <a:gridCol w="754380"/>
                <a:gridCol w="800100"/>
                <a:gridCol w="929640"/>
                <a:gridCol w="1447800"/>
              </a:tblGrid>
              <a:tr h="302475">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Публикации </a:t>
                      </a:r>
                      <a:r>
                        <a:rPr lang="ru-RU" sz="1200" b="1" u="none" strike="noStrike" cap="none" dirty="0" smtClean="0">
                          <a:latin typeface="Arial"/>
                          <a:ea typeface="Arial"/>
                          <a:cs typeface="Arial"/>
                          <a:sym typeface="Arial"/>
                        </a:rPr>
                        <a:t>2020 </a:t>
                      </a:r>
                      <a:endParaRPr sz="1200" u="none" strike="noStrike" cap="none" dirty="0">
                        <a:latin typeface="Arial"/>
                        <a:ea typeface="Arial"/>
                        <a:cs typeface="Arial"/>
                        <a:sym typeface="Arial"/>
                      </a:endParaRPr>
                    </a:p>
                  </a:txBody>
                  <a:tcPr marL="91450" marR="91450" marT="45725" marB="45725" anchor="ctr"/>
                </a:tc>
                <a:tc h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err="1" smtClean="0">
                          <a:latin typeface="Arial"/>
                          <a:ea typeface="Arial"/>
                          <a:cs typeface="Arial"/>
                          <a:sym typeface="Arial"/>
                        </a:rPr>
                        <a:t>WoS</a:t>
                      </a:r>
                      <a:r>
                        <a:rPr lang="en-US" sz="1200" b="1" u="none" strike="noStrike" cap="none" dirty="0" smtClean="0">
                          <a:latin typeface="Arial"/>
                          <a:ea typeface="Arial"/>
                          <a:cs typeface="Arial"/>
                          <a:sym typeface="Arial"/>
                        </a:rPr>
                        <a:t> </a:t>
                      </a:r>
                      <a:r>
                        <a:rPr lang="ru-RU" sz="1200" b="1" u="none" strike="noStrike" cap="none" dirty="0" smtClean="0">
                          <a:latin typeface="Arial"/>
                          <a:ea typeface="Arial"/>
                          <a:cs typeface="Arial"/>
                          <a:sym typeface="Arial"/>
                        </a:rPr>
                        <a:t>и </a:t>
                      </a:r>
                      <a:r>
                        <a:rPr lang="en-US" sz="1200" b="1" u="none" strike="noStrike" cap="none" dirty="0" smtClean="0">
                          <a:latin typeface="Arial"/>
                          <a:ea typeface="Arial"/>
                          <a:cs typeface="Arial"/>
                          <a:sym typeface="Arial"/>
                        </a:rPr>
                        <a:t>Scopus </a:t>
                      </a:r>
                      <a:r>
                        <a:rPr lang="ru-RU" sz="1200" b="1" u="none" strike="noStrike" cap="none" dirty="0" smtClean="0">
                          <a:latin typeface="Arial"/>
                          <a:ea typeface="Arial"/>
                          <a:cs typeface="Arial"/>
                          <a:sym typeface="Arial"/>
                        </a:rPr>
                        <a:t>2020</a:t>
                      </a:r>
                      <a:endParaRPr lang="ru-RU" dirty="0"/>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b="1" u="none" strike="noStrike" cap="none" dirty="0" smtClean="0">
                          <a:latin typeface="Arial"/>
                          <a:ea typeface="Arial"/>
                          <a:cs typeface="Arial"/>
                          <a:sym typeface="Arial"/>
                        </a:rPr>
                        <a:t>План 2021</a:t>
                      </a:r>
                      <a:endParaRPr dirty="0"/>
                    </a:p>
                  </a:txBody>
                  <a:tcPr marL="91450" marR="91450" marT="45725" marB="45725" anchor="ctr"/>
                </a:tc>
              </a:tr>
              <a:tr h="3024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576000">
                <a:tc>
                  <a:txBody>
                    <a:bodyPr/>
                    <a:lstStyle/>
                    <a:p>
                      <a:pPr marL="0" marR="0" lvl="0" indent="0" algn="l" rtl="0">
                        <a:lnSpc>
                          <a:spcPct val="100000"/>
                        </a:lnSpc>
                        <a:spcBef>
                          <a:spcPts val="0"/>
                        </a:spcBef>
                        <a:spcAft>
                          <a:spcPts val="0"/>
                        </a:spcAft>
                        <a:buNone/>
                      </a:pPr>
                      <a:r>
                        <a:rPr lang="ru-RU" sz="1100" b="0" u="none" strike="noStrike" cap="none"/>
                        <a:t>0314-2019-</a:t>
                      </a:r>
                      <a:endParaRPr/>
                    </a:p>
                    <a:p>
                      <a:pPr marL="0" marR="0" lvl="0" indent="0" algn="l" rtl="0">
                        <a:lnSpc>
                          <a:spcPct val="100000"/>
                        </a:lnSpc>
                        <a:spcBef>
                          <a:spcPts val="0"/>
                        </a:spcBef>
                        <a:spcAft>
                          <a:spcPts val="0"/>
                        </a:spcAft>
                        <a:buNone/>
                      </a:pPr>
                      <a:r>
                        <a:rPr lang="ru-RU" sz="1100" b="0" u="none" strike="noStrike" cap="none"/>
                        <a:t>0005</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Геометрия и функциональный анализ</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И.А. </a:t>
                      </a:r>
                      <a:r>
                        <a:rPr lang="ru-RU" sz="1200" u="none" strike="noStrike" cap="none" dirty="0" err="1"/>
                        <a:t>Тайманов</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17</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17</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r>
              <a:tr h="612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0006</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Анализ и геометрия на метрических структурах и их применения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Ю.Г. </a:t>
                      </a:r>
                      <a:r>
                        <a:rPr lang="ru-RU" sz="1200" u="none" strike="noStrike" cap="none" dirty="0" err="1"/>
                        <a:t>Решетняк</a:t>
                      </a:r>
                      <a:r>
                        <a:rPr lang="ru-RU" sz="1200" u="none" strike="noStrike" cap="none" dirty="0"/>
                        <a:t>,</a:t>
                      </a:r>
                      <a:endParaRPr dirty="0"/>
                    </a:p>
                    <a:p>
                      <a:pPr marL="0" marR="0" lvl="0" indent="0" algn="l" rtl="0">
                        <a:lnSpc>
                          <a:spcPct val="100000"/>
                        </a:lnSpc>
                        <a:spcBef>
                          <a:spcPts val="0"/>
                        </a:spcBef>
                        <a:spcAft>
                          <a:spcPts val="0"/>
                        </a:spcAft>
                        <a:buNone/>
                      </a:pPr>
                      <a:r>
                        <a:rPr lang="ru-RU" sz="1200" u="none" strike="noStrike" cap="none" dirty="0"/>
                        <a:t>С.К. Водопьянов</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15</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r>
              <a:tr h="951905">
                <a:tc>
                  <a:txBody>
                    <a:bodyPr/>
                    <a:lstStyle/>
                    <a:p>
                      <a:pPr marL="0" marR="0" lvl="0" indent="0" algn="l" rtl="0">
                        <a:lnSpc>
                          <a:spcPct val="100000"/>
                        </a:lnSpc>
                        <a:spcBef>
                          <a:spcPts val="0"/>
                        </a:spcBef>
                        <a:spcAft>
                          <a:spcPts val="0"/>
                        </a:spcAft>
                        <a:buNone/>
                      </a:pPr>
                      <a:r>
                        <a:rPr lang="ru-RU" sz="1100" u="none" strike="noStrike" cap="none"/>
                        <a:t>0314-2019-0007</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Методы геометрической теории функций и их применение в теории многообразий, дифференциальных и интегральных уравнениях</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А.Д. Медных</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r>
              <a:tr h="6013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0008</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Предельные теоремы теории вероятностей и математической статистики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А.А. Боровков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r>
              <a:tr h="112714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0009</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Исследование математических моделей динамики популяций, коллективно- диффузионных и биомедицинских процессов на основе стохастических и численных методов</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В.А. </a:t>
                      </a:r>
                      <a:r>
                        <a:rPr lang="ru-RU" sz="1200" u="none" strike="noStrike" cap="none" dirty="0" err="1"/>
                        <a:t>Топчий</a:t>
                      </a:r>
                      <a:endParaRPr sz="12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16</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16</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r>
              <a:tr h="6480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0010</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a:t>Теория дифференциально-разностных уравнений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200" u="none" strike="noStrike" cap="none" dirty="0"/>
                        <a:t>Г.В. Демиденко</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18</a:t>
                      </a:r>
                      <a:endParaRPr sz="2000" b="1" dirty="0"/>
                    </a:p>
                  </a:txBody>
                  <a:tcPr marL="91450" marR="91450" marT="45725" marB="45725"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title"/>
          </p:nvPr>
        </p:nvSpPr>
        <p:spPr>
          <a:xfrm>
            <a:off x="574675" y="304803"/>
            <a:ext cx="8001000" cy="687236"/>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a:t>
            </a:r>
            <a:r>
              <a:rPr lang="ru-RU" sz="1600" b="0" dirty="0" smtClean="0">
                <a:solidFill>
                  <a:srgbClr val="000000"/>
                </a:solidFill>
              </a:rPr>
              <a:t>2020 </a:t>
            </a:r>
            <a:r>
              <a:rPr lang="ru-RU" sz="1600" b="0" dirty="0">
                <a:solidFill>
                  <a:srgbClr val="000000"/>
                </a:solidFill>
              </a:rPr>
              <a:t>году</a:t>
            </a:r>
            <a:r>
              <a:rPr lang="ru-RU" sz="4800" b="0" dirty="0">
                <a:solidFill>
                  <a:srgbClr val="000000"/>
                </a:solidFill>
              </a:rPr>
              <a:t/>
            </a:r>
            <a:br>
              <a:rPr lang="ru-RU" sz="4800" b="0" dirty="0">
                <a:solidFill>
                  <a:srgbClr val="000000"/>
                </a:solidFill>
              </a:rPr>
            </a:br>
            <a:endParaRPr sz="1600" dirty="0">
              <a:latin typeface="Arial"/>
              <a:ea typeface="Arial"/>
              <a:cs typeface="Arial"/>
              <a:sym typeface="Arial"/>
            </a:endParaRPr>
          </a:p>
        </p:txBody>
      </p:sp>
      <p:graphicFrame>
        <p:nvGraphicFramePr>
          <p:cNvPr id="353" name="Google Shape;353;p18"/>
          <p:cNvGraphicFramePr/>
          <p:nvPr>
            <p:extLst>
              <p:ext uri="{D42A27DB-BD31-4B8C-83A1-F6EECF244321}">
                <p14:modId xmlns:p14="http://schemas.microsoft.com/office/powerpoint/2010/main" val="2627571298"/>
              </p:ext>
            </p:extLst>
          </p:nvPr>
        </p:nvGraphicFramePr>
        <p:xfrm>
          <a:off x="465827" y="948905"/>
          <a:ext cx="8259073" cy="5764885"/>
        </p:xfrm>
        <a:graphic>
          <a:graphicData uri="http://schemas.openxmlformats.org/drawingml/2006/table">
            <a:tbl>
              <a:tblPr firstRow="1" bandRow="1">
                <a:noFill/>
                <a:tableStyleId>{6477B0C2-0DF3-4077-A144-EF0BA455FE28}</a:tableStyleId>
              </a:tblPr>
              <a:tblGrid>
                <a:gridCol w="718125"/>
                <a:gridCol w="2191708"/>
                <a:gridCol w="1295400"/>
                <a:gridCol w="914400"/>
                <a:gridCol w="807720"/>
                <a:gridCol w="1097280"/>
                <a:gridCol w="1234440"/>
              </a:tblGrid>
              <a:tr h="2873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Руководитель</a:t>
                      </a:r>
                      <a:endParaRPr dirty="0"/>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Публикации </a:t>
                      </a:r>
                      <a:r>
                        <a:rPr lang="ru-RU" sz="1200" b="1" u="none" strike="noStrike" cap="none" dirty="0" smtClean="0">
                          <a:latin typeface="Arial"/>
                          <a:ea typeface="Arial"/>
                          <a:cs typeface="Arial"/>
                          <a:sym typeface="Arial"/>
                        </a:rPr>
                        <a:t>2020 </a:t>
                      </a:r>
                      <a:endParaRPr sz="1200" u="none" strike="noStrike" cap="none" dirty="0">
                        <a:latin typeface="Arial"/>
                        <a:ea typeface="Arial"/>
                        <a:cs typeface="Arial"/>
                        <a:sym typeface="Arial"/>
                      </a:endParaRPr>
                    </a:p>
                  </a:txBody>
                  <a:tcPr marL="91450" marR="91450" marT="45725" marB="45725" anchor="ctr"/>
                </a:tc>
                <a:tc h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err="1" smtClean="0">
                          <a:latin typeface="Arial"/>
                          <a:ea typeface="Arial"/>
                          <a:cs typeface="Arial"/>
                          <a:sym typeface="Arial"/>
                        </a:rPr>
                        <a:t>WoS</a:t>
                      </a:r>
                      <a:r>
                        <a:rPr lang="en-US" sz="1200" b="1" u="none" strike="noStrike" cap="none" dirty="0" smtClean="0">
                          <a:latin typeface="Arial"/>
                          <a:ea typeface="Arial"/>
                          <a:cs typeface="Arial"/>
                          <a:sym typeface="Arial"/>
                        </a:rPr>
                        <a:t> </a:t>
                      </a:r>
                      <a:r>
                        <a:rPr lang="ru-RU" sz="1200" b="1" u="none" strike="noStrike" cap="none" dirty="0" smtClean="0">
                          <a:latin typeface="Arial"/>
                          <a:ea typeface="Arial"/>
                          <a:cs typeface="Arial"/>
                          <a:sym typeface="Arial"/>
                        </a:rPr>
                        <a:t>и </a:t>
                      </a:r>
                      <a:r>
                        <a:rPr lang="en-US" sz="1200" b="1" u="none" strike="noStrike" cap="none" dirty="0" smtClean="0">
                          <a:latin typeface="Arial"/>
                          <a:ea typeface="Arial"/>
                          <a:cs typeface="Arial"/>
                          <a:sym typeface="Arial"/>
                        </a:rPr>
                        <a:t>Scopus 2020</a:t>
                      </a:r>
                      <a:endParaRPr sz="1200" b="1" u="none" strike="noStrike" cap="none" dirty="0">
                        <a:latin typeface="Arial"/>
                        <a:ea typeface="Arial"/>
                        <a:cs typeface="Arial"/>
                        <a:sym typeface="Arial"/>
                      </a:endParaRP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План</a:t>
                      </a:r>
                      <a:endParaRPr dirty="0"/>
                    </a:p>
                    <a:p>
                      <a:pPr marL="0" marR="0" lvl="0" indent="0" algn="ctr" rtl="0">
                        <a:lnSpc>
                          <a:spcPct val="100000"/>
                        </a:lnSpc>
                        <a:spcBef>
                          <a:spcPts val="0"/>
                        </a:spcBef>
                        <a:spcAft>
                          <a:spcPts val="0"/>
                        </a:spcAft>
                        <a:buNone/>
                      </a:pPr>
                      <a:r>
                        <a:rPr lang="ru-RU" sz="1200" b="1" u="none" strike="noStrike" cap="none" dirty="0" smtClean="0">
                          <a:latin typeface="Arial"/>
                          <a:ea typeface="Arial"/>
                          <a:cs typeface="Arial"/>
                          <a:sym typeface="Arial"/>
                        </a:rPr>
                        <a:t>2021</a:t>
                      </a:r>
                      <a:endParaRPr dirty="0"/>
                    </a:p>
                  </a:txBody>
                  <a:tcPr marL="91450" marR="91450" marT="45725" marB="45725" anchor="ctr"/>
                </a:tc>
              </a:tr>
              <a:tr h="2873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5745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0011</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Обратные задачи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В.Г. Романов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21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31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23</a:t>
                      </a:r>
                      <a:endParaRPr sz="2000" b="1" dirty="0"/>
                    </a:p>
                  </a:txBody>
                  <a:tcPr marL="91450" marR="91450" marT="45725" marB="45725" anchor="ctr"/>
                </a:tc>
              </a:tr>
              <a:tr h="8987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0012</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Новые вопросы качественной теории уравнений математической физики и их приложения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В.С. </a:t>
                      </a:r>
                      <a:r>
                        <a:rPr lang="ru-RU" sz="1100" u="none" strike="noStrike" cap="none" dirty="0" err="1"/>
                        <a:t>Белоносов</a:t>
                      </a:r>
                      <a:endParaRPr sz="11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7</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9</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r>
              <a:tr h="1384900">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0013</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Методы математического моделирования в задачах механики и электродинамики сплошной среды, биологии и микроэлектроники</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А.М. Блохин</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23</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r>
              <a:tr h="8987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0014</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Исследование дискретных экстремальных задач и построение алгоритмов их решения</a:t>
                      </a:r>
                      <a:endParaRPr sz="11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В.Л. </a:t>
                      </a:r>
                      <a:r>
                        <a:rPr lang="ru-RU" sz="1100" u="none" strike="noStrike" cap="none" dirty="0" err="1"/>
                        <a:t>Береснев</a:t>
                      </a:r>
                      <a:endParaRPr sz="11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19</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19</a:t>
                      </a:r>
                      <a:endParaRPr sz="2000" b="1" dirty="0"/>
                    </a:p>
                  </a:txBody>
                  <a:tcPr marL="91450" marR="91450" marT="45725" marB="45725" anchor="ctr"/>
                </a:tc>
              </a:tr>
              <a:tr h="10607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0015</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a:t>Экстремальные задачи и вычислительные технологии анализа данных, распознавания образов и прогнозирования</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В.Б. </a:t>
                      </a:r>
                      <a:r>
                        <a:rPr lang="ru-RU" sz="1100" u="none" strike="noStrike" cap="none" dirty="0" err="1" smtClean="0"/>
                        <a:t>Бериков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26</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9"/>
          <p:cNvSpPr txBox="1">
            <a:spLocks noGrp="1"/>
          </p:cNvSpPr>
          <p:nvPr>
            <p:ph type="title"/>
          </p:nvPr>
        </p:nvSpPr>
        <p:spPr>
          <a:xfrm>
            <a:off x="574675" y="304802"/>
            <a:ext cx="8001000" cy="704489"/>
          </a:xfrm>
          <a:prstGeom prst="rect">
            <a:avLst/>
          </a:prstGeom>
          <a:noFill/>
          <a:ln>
            <a:noFill/>
          </a:ln>
        </p:spPr>
        <p:txBody>
          <a:bodyPr spcFirstLastPara="1" wrap="square" lIns="91425" tIns="45700" rIns="91425" bIns="45700" anchor="t" anchorCtr="0">
            <a:noAutofit/>
          </a:bodyPr>
          <a:lstStyle/>
          <a:p>
            <a:pPr lvl="0" algn="l">
              <a:buNone/>
            </a:pPr>
            <a:r>
              <a:rPr lang="ru-RU" sz="1600" b="0" dirty="0">
                <a:solidFill>
                  <a:srgbClr val="000000"/>
                </a:solidFill>
              </a:rPr>
              <a:t>Количество научных публикаций в рецензируемых отечественных и рейтинговых зарубежных журналах по базовым проектам в </a:t>
            </a:r>
            <a:r>
              <a:rPr lang="ru-RU" sz="1600" b="0" dirty="0" smtClean="0">
                <a:solidFill>
                  <a:srgbClr val="000000"/>
                </a:solidFill>
              </a:rPr>
              <a:t>2020 </a:t>
            </a:r>
            <a:r>
              <a:rPr lang="ru-RU" sz="1600" b="0" dirty="0">
                <a:solidFill>
                  <a:srgbClr val="000000"/>
                </a:solidFill>
              </a:rPr>
              <a:t>году</a:t>
            </a:r>
            <a:r>
              <a:rPr lang="ru-RU" sz="4800" b="0" dirty="0">
                <a:solidFill>
                  <a:srgbClr val="000000"/>
                </a:solidFill>
              </a:rPr>
              <a:t/>
            </a:r>
            <a:br>
              <a:rPr lang="ru-RU" sz="4800" b="0" dirty="0">
                <a:solidFill>
                  <a:srgbClr val="000000"/>
                </a:solidFill>
              </a:rPr>
            </a:br>
            <a:endParaRPr sz="1600" dirty="0"/>
          </a:p>
        </p:txBody>
      </p:sp>
      <p:graphicFrame>
        <p:nvGraphicFramePr>
          <p:cNvPr id="359" name="Google Shape;359;p19"/>
          <p:cNvGraphicFramePr/>
          <p:nvPr>
            <p:extLst>
              <p:ext uri="{D42A27DB-BD31-4B8C-83A1-F6EECF244321}">
                <p14:modId xmlns:p14="http://schemas.microsoft.com/office/powerpoint/2010/main" val="4083752023"/>
              </p:ext>
            </p:extLst>
          </p:nvPr>
        </p:nvGraphicFramePr>
        <p:xfrm>
          <a:off x="276046" y="1017916"/>
          <a:ext cx="8464094" cy="5459030"/>
        </p:xfrm>
        <a:graphic>
          <a:graphicData uri="http://schemas.openxmlformats.org/drawingml/2006/table">
            <a:tbl>
              <a:tblPr firstRow="1" bandRow="1">
                <a:noFill/>
                <a:tableStyleId>{6477B0C2-0DF3-4077-A144-EF0BA455FE28}</a:tableStyleId>
              </a:tblPr>
              <a:tblGrid>
                <a:gridCol w="681475"/>
                <a:gridCol w="2517199"/>
                <a:gridCol w="1386840"/>
                <a:gridCol w="822960"/>
                <a:gridCol w="906780"/>
                <a:gridCol w="1082040"/>
                <a:gridCol w="1066800"/>
              </a:tblGrid>
              <a:tr h="432000">
                <a:tc rowSpan="2">
                  <a:txBody>
                    <a:bodyPr/>
                    <a:lstStyle/>
                    <a:p>
                      <a:pPr marL="0" marR="0" lvl="0" indent="0" algn="l" rtl="0">
                        <a:lnSpc>
                          <a:spcPct val="100000"/>
                        </a:lnSpc>
                        <a:spcBef>
                          <a:spcPts val="0"/>
                        </a:spcBef>
                        <a:spcAft>
                          <a:spcPts val="0"/>
                        </a:spcAft>
                        <a:buNone/>
                      </a:pPr>
                      <a:r>
                        <a:rPr lang="ru-RU" sz="1200" b="1" u="none" strike="noStrike" cap="none" dirty="0">
                          <a:latin typeface="Arial"/>
                          <a:ea typeface="Arial"/>
                          <a:cs typeface="Arial"/>
                          <a:sym typeface="Arial"/>
                        </a:rPr>
                        <a:t>Номер</a:t>
                      </a:r>
                      <a:endParaRPr dirty="0"/>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Название</a:t>
                      </a:r>
                      <a:endParaRPr/>
                    </a:p>
                  </a:txBody>
                  <a:tcPr marL="91450" marR="91450" marT="45725" marB="45725"/>
                </a:tc>
                <a:tc rowSpan="2">
                  <a:txBody>
                    <a:bodyPr/>
                    <a:lstStyle/>
                    <a:p>
                      <a:pPr marL="0" marR="0" lvl="0" indent="0" algn="l" rtl="0">
                        <a:lnSpc>
                          <a:spcPct val="100000"/>
                        </a:lnSpc>
                        <a:spcBef>
                          <a:spcPts val="0"/>
                        </a:spcBef>
                        <a:spcAft>
                          <a:spcPts val="0"/>
                        </a:spcAft>
                        <a:buNone/>
                      </a:pPr>
                      <a:r>
                        <a:rPr lang="ru-RU" sz="1200" b="1" u="none" strike="noStrike" cap="none">
                          <a:latin typeface="Arial"/>
                          <a:ea typeface="Arial"/>
                          <a:cs typeface="Arial"/>
                          <a:sym typeface="Arial"/>
                        </a:rPr>
                        <a:t>Руководитель</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Публикации </a:t>
                      </a:r>
                      <a:r>
                        <a:rPr lang="ru-RU" sz="1200" b="1" u="none" strike="noStrike" cap="none" dirty="0" smtClean="0">
                          <a:latin typeface="Arial"/>
                          <a:ea typeface="Arial"/>
                          <a:cs typeface="Arial"/>
                          <a:sym typeface="Arial"/>
                        </a:rPr>
                        <a:t>2020 </a:t>
                      </a:r>
                      <a:endParaRPr sz="1200" u="none" strike="noStrike" cap="none" dirty="0">
                        <a:latin typeface="Arial"/>
                        <a:ea typeface="Arial"/>
                        <a:cs typeface="Arial"/>
                        <a:sym typeface="Arial"/>
                      </a:endParaRPr>
                    </a:p>
                  </a:txBody>
                  <a:tcPr marL="91450" marR="91450" marT="45725" marB="45725" anchor="ctr"/>
                </a:tc>
                <a:tc h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err="1" smtClean="0">
                          <a:latin typeface="Arial"/>
                          <a:ea typeface="Arial"/>
                          <a:cs typeface="Arial"/>
                          <a:sym typeface="Arial"/>
                        </a:rPr>
                        <a:t>WoS</a:t>
                      </a:r>
                      <a:r>
                        <a:rPr lang="en-US" sz="1200" b="1" u="none" strike="noStrike" cap="none" dirty="0" smtClean="0">
                          <a:latin typeface="Arial"/>
                          <a:ea typeface="Arial"/>
                          <a:cs typeface="Arial"/>
                          <a:sym typeface="Arial"/>
                        </a:rPr>
                        <a:t> </a:t>
                      </a:r>
                      <a:r>
                        <a:rPr lang="ru-RU" sz="1200" b="1" u="none" strike="noStrike" cap="none" dirty="0" smtClean="0">
                          <a:latin typeface="Arial"/>
                          <a:ea typeface="Arial"/>
                          <a:cs typeface="Arial"/>
                          <a:sym typeface="Arial"/>
                        </a:rPr>
                        <a:t>и </a:t>
                      </a:r>
                      <a:r>
                        <a:rPr lang="en-US" sz="1200" b="1" u="none" strike="noStrike" cap="none" dirty="0" smtClean="0">
                          <a:latin typeface="Arial"/>
                          <a:ea typeface="Arial"/>
                          <a:cs typeface="Arial"/>
                          <a:sym typeface="Arial"/>
                        </a:rPr>
                        <a:t>Scopus 2020</a:t>
                      </a:r>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200" b="1" u="none" strike="noStrike" cap="none" dirty="0">
                          <a:latin typeface="Arial"/>
                          <a:ea typeface="Arial"/>
                          <a:cs typeface="Arial"/>
                          <a:sym typeface="Arial"/>
                        </a:rPr>
                        <a:t>План</a:t>
                      </a:r>
                      <a:endParaRPr dirty="0"/>
                    </a:p>
                    <a:p>
                      <a:pPr marL="0" marR="0" lvl="0" indent="0" algn="ctr" rtl="0">
                        <a:lnSpc>
                          <a:spcPct val="100000"/>
                        </a:lnSpc>
                        <a:spcBef>
                          <a:spcPts val="0"/>
                        </a:spcBef>
                        <a:spcAft>
                          <a:spcPts val="0"/>
                        </a:spcAft>
                        <a:buNone/>
                      </a:pPr>
                      <a:r>
                        <a:rPr lang="ru-RU" sz="1200" b="1" u="none" strike="noStrike" cap="none" dirty="0" smtClean="0">
                          <a:latin typeface="Arial"/>
                          <a:ea typeface="Arial"/>
                          <a:cs typeface="Arial"/>
                          <a:sym typeface="Arial"/>
                        </a:rPr>
                        <a:t>2021</a:t>
                      </a:r>
                      <a:endParaRPr dirty="0"/>
                    </a:p>
                  </a:txBody>
                  <a:tcPr marL="91450" marR="91450" marT="45725" marB="45725" anchor="ctr"/>
                </a:tc>
              </a:tr>
              <a:tr h="1524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План</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ru-RU" sz="1200" b="1" u="none" strike="noStrike" cap="none">
                          <a:latin typeface="Arial"/>
                          <a:ea typeface="Arial"/>
                          <a:cs typeface="Arial"/>
                          <a:sym typeface="Arial"/>
                        </a:rPr>
                        <a:t>ФАКТ</a:t>
                      </a:r>
                      <a:endParaRPr/>
                    </a:p>
                  </a:txBody>
                  <a:tcPr marL="91450" marR="91450" marT="45725" marB="45725" anchor="ctr"/>
                </a:tc>
                <a:tc vMerge="1">
                  <a:txBody>
                    <a:bodyPr/>
                    <a:lstStyle/>
                    <a:p>
                      <a:endParaRPr lang="ru-RU"/>
                    </a:p>
                  </a:txBody>
                  <a:tcPr/>
                </a:tc>
              </a:tr>
              <a:tr h="67047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0016</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Комбинаторно-алгебраические инварианты графов</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u="none" strike="noStrike" cap="none" dirty="0"/>
                        <a:t>О.В.</a:t>
                      </a:r>
                      <a:r>
                        <a:rPr lang="ru-RU" sz="1400" u="none" strike="noStrike" cap="none" dirty="0"/>
                        <a:t> </a:t>
                      </a:r>
                      <a:r>
                        <a:rPr lang="ru-RU" sz="1100" u="none" strike="noStrike" cap="none" dirty="0"/>
                        <a:t>Бородин,</a:t>
                      </a:r>
                      <a:endParaRPr dirty="0"/>
                    </a:p>
                    <a:p>
                      <a:pPr marL="0" marR="0" lvl="0" indent="0" algn="l" rtl="0">
                        <a:lnSpc>
                          <a:spcPct val="100000"/>
                        </a:lnSpc>
                        <a:spcBef>
                          <a:spcPts val="0"/>
                        </a:spcBef>
                        <a:spcAft>
                          <a:spcPts val="0"/>
                        </a:spcAft>
                        <a:buNone/>
                      </a:pPr>
                      <a:r>
                        <a:rPr lang="ru-RU" sz="1100" u="none" strike="noStrike" cap="none" dirty="0"/>
                        <a:t>С.В. </a:t>
                      </a:r>
                      <a:r>
                        <a:rPr lang="ru-RU" sz="1100" u="none" strike="noStrike" cap="none" dirty="0" err="1"/>
                        <a:t>Августинович</a:t>
                      </a:r>
                      <a:endParaRPr sz="11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16</a:t>
                      </a:r>
                      <a:endParaRPr sz="2000" b="1" dirty="0"/>
                    </a:p>
                  </a:txBody>
                  <a:tcPr marL="91450" marR="91450" marT="45725" marB="45725" anchor="ctr"/>
                </a:tc>
              </a:tr>
              <a:tr h="670475">
                <a:tc>
                  <a:txBody>
                    <a:bodyPr/>
                    <a:lstStyle/>
                    <a:p>
                      <a:pPr marL="0" marR="0" lvl="0" indent="0" algn="l" rtl="0">
                        <a:lnSpc>
                          <a:spcPct val="100000"/>
                        </a:lnSpc>
                        <a:spcBef>
                          <a:spcPts val="0"/>
                        </a:spcBef>
                        <a:spcAft>
                          <a:spcPts val="0"/>
                        </a:spcAft>
                        <a:buNone/>
                      </a:pPr>
                      <a:r>
                        <a:rPr lang="ru-RU" sz="1100" u="none" strike="noStrike" cap="none" dirty="0"/>
                        <a:t>0314-</a:t>
                      </a:r>
                      <a:endParaRPr dirty="0"/>
                    </a:p>
                    <a:p>
                      <a:pPr marL="0" marR="0" lvl="0" indent="0" algn="l" rtl="0">
                        <a:lnSpc>
                          <a:spcPct val="100000"/>
                        </a:lnSpc>
                        <a:spcBef>
                          <a:spcPts val="0"/>
                        </a:spcBef>
                        <a:spcAft>
                          <a:spcPts val="0"/>
                        </a:spcAft>
                        <a:buNone/>
                      </a:pPr>
                      <a:r>
                        <a:rPr lang="ru-RU" sz="1100" u="none" strike="noStrike" cap="none" dirty="0"/>
                        <a:t>2019-</a:t>
                      </a:r>
                      <a:endParaRPr dirty="0"/>
                    </a:p>
                    <a:p>
                      <a:pPr marL="0" marR="0" lvl="0" indent="0" algn="l" rtl="0">
                        <a:lnSpc>
                          <a:spcPct val="100000"/>
                        </a:lnSpc>
                        <a:spcBef>
                          <a:spcPts val="0"/>
                        </a:spcBef>
                        <a:spcAft>
                          <a:spcPts val="0"/>
                        </a:spcAft>
                        <a:buNone/>
                      </a:pPr>
                      <a:r>
                        <a:rPr lang="ru-RU" sz="1100" u="none" strike="noStrike" cap="none" dirty="0"/>
                        <a:t>0017</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Метрические и комбинаторные задачи дискретного анализа</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А.А. Евдокимов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20</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10</a:t>
                      </a:r>
                      <a:endParaRPr sz="2000" b="1" dirty="0"/>
                    </a:p>
                  </a:txBody>
                  <a:tcPr marL="91450" marR="91450" marT="45725" marB="45725" anchor="ctr"/>
                </a:tc>
              </a:tr>
              <a:tr h="720000">
                <a:tc>
                  <a:txBody>
                    <a:bodyPr/>
                    <a:lstStyle/>
                    <a:p>
                      <a:pPr marL="0" marR="0" lvl="0" indent="0" algn="l" rtl="0">
                        <a:lnSpc>
                          <a:spcPct val="100000"/>
                        </a:lnSpc>
                        <a:spcBef>
                          <a:spcPts val="0"/>
                        </a:spcBef>
                        <a:spcAft>
                          <a:spcPts val="0"/>
                        </a:spcAft>
                        <a:buNone/>
                      </a:pPr>
                      <a:r>
                        <a:rPr lang="ru-RU" sz="1100" u="none" strike="noStrike" cap="none" dirty="0"/>
                        <a:t>0314-</a:t>
                      </a:r>
                      <a:endParaRPr dirty="0"/>
                    </a:p>
                    <a:p>
                      <a:pPr marL="0" marR="0" lvl="0" indent="0" algn="l" rtl="0">
                        <a:lnSpc>
                          <a:spcPct val="100000"/>
                        </a:lnSpc>
                        <a:spcBef>
                          <a:spcPts val="0"/>
                        </a:spcBef>
                        <a:spcAft>
                          <a:spcPts val="0"/>
                        </a:spcAft>
                        <a:buNone/>
                      </a:pPr>
                      <a:r>
                        <a:rPr lang="ru-RU" sz="1100" u="none" strike="noStrike" cap="none" dirty="0"/>
                        <a:t>2019-</a:t>
                      </a:r>
                      <a:endParaRPr dirty="0"/>
                    </a:p>
                    <a:p>
                      <a:pPr marL="0" marR="0" lvl="0" indent="0" algn="l" rtl="0">
                        <a:lnSpc>
                          <a:spcPct val="100000"/>
                        </a:lnSpc>
                        <a:spcBef>
                          <a:spcPts val="0"/>
                        </a:spcBef>
                        <a:spcAft>
                          <a:spcPts val="0"/>
                        </a:spcAft>
                        <a:buNone/>
                      </a:pPr>
                      <a:r>
                        <a:rPr lang="ru-RU" sz="1100" u="none" strike="noStrike" cap="none" dirty="0"/>
                        <a:t>0018</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Развитие современных методов и моделей математической экономики</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В.И. </a:t>
                      </a:r>
                      <a:r>
                        <a:rPr lang="ru-RU" sz="1100" b="0" u="none" strike="noStrike" cap="none" dirty="0" err="1"/>
                        <a:t>Шмырев</a:t>
                      </a:r>
                      <a:r>
                        <a:rPr lang="ru-RU" sz="1100" b="0" u="none" strike="noStrike" cap="none" dirty="0"/>
                        <a:t>,</a:t>
                      </a:r>
                      <a:endParaRPr dirty="0"/>
                    </a:p>
                    <a:p>
                      <a:pPr marL="0" marR="0" lvl="0" indent="0" algn="l" rtl="0">
                        <a:lnSpc>
                          <a:spcPct val="100000"/>
                        </a:lnSpc>
                        <a:spcBef>
                          <a:spcPts val="0"/>
                        </a:spcBef>
                        <a:spcAft>
                          <a:spcPts val="0"/>
                        </a:spcAft>
                        <a:buNone/>
                      </a:pPr>
                      <a:r>
                        <a:rPr lang="ru-RU" sz="1100" b="0" u="none" strike="noStrike" cap="none" dirty="0"/>
                        <a:t>И.А. Быкадоров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6</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14</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r>
              <a:tr h="792000">
                <a:tc>
                  <a:txBody>
                    <a:bodyPr/>
                    <a:lstStyle/>
                    <a:p>
                      <a:pPr marL="0" marR="0" lvl="0" indent="0" algn="l" rtl="0">
                        <a:lnSpc>
                          <a:spcPct val="100000"/>
                        </a:lnSpc>
                        <a:spcBef>
                          <a:spcPts val="0"/>
                        </a:spcBef>
                        <a:spcAft>
                          <a:spcPts val="0"/>
                        </a:spcAft>
                        <a:buNone/>
                      </a:pPr>
                      <a:r>
                        <a:rPr lang="ru-RU" sz="1100" u="none" strike="noStrike" cap="none" dirty="0"/>
                        <a:t>0314-</a:t>
                      </a:r>
                      <a:endParaRPr dirty="0"/>
                    </a:p>
                    <a:p>
                      <a:pPr marL="0" marR="0" lvl="0" indent="0" algn="l" rtl="0">
                        <a:lnSpc>
                          <a:spcPct val="100000"/>
                        </a:lnSpc>
                        <a:spcBef>
                          <a:spcPts val="0"/>
                        </a:spcBef>
                        <a:spcAft>
                          <a:spcPts val="0"/>
                        </a:spcAft>
                        <a:buNone/>
                      </a:pPr>
                      <a:r>
                        <a:rPr lang="ru-RU" sz="1100" u="none" strike="noStrike" cap="none" dirty="0"/>
                        <a:t>2019-</a:t>
                      </a:r>
                      <a:endParaRPr dirty="0"/>
                    </a:p>
                    <a:p>
                      <a:pPr marL="0" marR="0" lvl="0" indent="0" algn="l" rtl="0">
                        <a:lnSpc>
                          <a:spcPct val="100000"/>
                        </a:lnSpc>
                        <a:spcBef>
                          <a:spcPts val="0"/>
                        </a:spcBef>
                        <a:spcAft>
                          <a:spcPts val="0"/>
                        </a:spcAft>
                        <a:buNone/>
                      </a:pPr>
                      <a:r>
                        <a:rPr lang="ru-RU" sz="1100" u="none" strike="noStrike" cap="none" dirty="0"/>
                        <a:t>0019</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Анализ и решение задач проектирования сложных систем методами дискретной оптимизации</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А.В. Еремеев</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11</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9</a:t>
                      </a:r>
                      <a:endParaRPr sz="2000" b="1" dirty="0"/>
                    </a:p>
                  </a:txBody>
                  <a:tcPr marL="91450" marR="91450" marT="45725" marB="45725" anchor="ctr"/>
                </a:tc>
              </a:tr>
              <a:tr h="418325">
                <a:tc>
                  <a:txBody>
                    <a:bodyPr/>
                    <a:lstStyle/>
                    <a:p>
                      <a:pPr marL="0" marR="0" lvl="0" indent="0" algn="l" rtl="0">
                        <a:lnSpc>
                          <a:spcPct val="100000"/>
                        </a:lnSpc>
                        <a:spcBef>
                          <a:spcPts val="0"/>
                        </a:spcBef>
                        <a:spcAft>
                          <a:spcPts val="0"/>
                        </a:spcAft>
                        <a:buNone/>
                      </a:pPr>
                      <a:r>
                        <a:rPr lang="ru-RU" sz="1100" u="none" strike="noStrike" cap="none" dirty="0"/>
                        <a:t>0314-</a:t>
                      </a:r>
                      <a:endParaRPr dirty="0"/>
                    </a:p>
                    <a:p>
                      <a:pPr marL="0" marR="0" lvl="0" indent="0" algn="l" rtl="0">
                        <a:lnSpc>
                          <a:spcPct val="100000"/>
                        </a:lnSpc>
                        <a:spcBef>
                          <a:spcPts val="0"/>
                        </a:spcBef>
                        <a:spcAft>
                          <a:spcPts val="0"/>
                        </a:spcAft>
                        <a:buNone/>
                      </a:pPr>
                      <a:r>
                        <a:rPr lang="ru-RU" sz="1100" u="none" strike="noStrike" cap="none" dirty="0"/>
                        <a:t>2019-</a:t>
                      </a:r>
                      <a:endParaRPr dirty="0"/>
                    </a:p>
                    <a:p>
                      <a:pPr marL="0" marR="0" lvl="0" indent="0" algn="l" rtl="0">
                        <a:lnSpc>
                          <a:spcPct val="100000"/>
                        </a:lnSpc>
                        <a:spcBef>
                          <a:spcPts val="0"/>
                        </a:spcBef>
                        <a:spcAft>
                          <a:spcPts val="0"/>
                        </a:spcAft>
                        <a:buNone/>
                      </a:pPr>
                      <a:r>
                        <a:rPr lang="ru-RU" sz="1100" u="none" strike="noStrike" cap="none" dirty="0"/>
                        <a:t>0020</a:t>
                      </a:r>
                      <a:endParaRPr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Модели и методы информационного обеспечения процесса принятия решений</a:t>
                      </a:r>
                      <a:endParaRPr sz="1100" b="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С.В. Зыкин </a:t>
                      </a:r>
                      <a:endParaRPr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6</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12</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r>
              <a:tr h="418325">
                <a:tc>
                  <a:txBody>
                    <a:bodyPr/>
                    <a:lstStyle/>
                    <a:p>
                      <a:pPr marL="0" marR="0" lvl="0" indent="0" algn="l" rtl="0">
                        <a:lnSpc>
                          <a:spcPct val="100000"/>
                        </a:lnSpc>
                        <a:spcBef>
                          <a:spcPts val="0"/>
                        </a:spcBef>
                        <a:spcAft>
                          <a:spcPts val="0"/>
                        </a:spcAft>
                        <a:buNone/>
                      </a:pPr>
                      <a:r>
                        <a:rPr lang="ru-RU" sz="1100" u="none" strike="noStrike" cap="none"/>
                        <a:t>0314-</a:t>
                      </a:r>
                      <a:endParaRPr/>
                    </a:p>
                    <a:p>
                      <a:pPr marL="0" marR="0" lvl="0" indent="0" algn="l" rtl="0">
                        <a:lnSpc>
                          <a:spcPct val="100000"/>
                        </a:lnSpc>
                        <a:spcBef>
                          <a:spcPts val="0"/>
                        </a:spcBef>
                        <a:spcAft>
                          <a:spcPts val="0"/>
                        </a:spcAft>
                        <a:buNone/>
                      </a:pPr>
                      <a:r>
                        <a:rPr lang="ru-RU" sz="1100" u="none" strike="noStrike" cap="none"/>
                        <a:t>2019-</a:t>
                      </a:r>
                      <a:endParaRPr/>
                    </a:p>
                    <a:p>
                      <a:pPr marL="0" marR="0" lvl="0" indent="0" algn="l" rtl="0">
                        <a:lnSpc>
                          <a:spcPct val="100000"/>
                        </a:lnSpc>
                        <a:spcBef>
                          <a:spcPts val="0"/>
                        </a:spcBef>
                        <a:spcAft>
                          <a:spcPts val="0"/>
                        </a:spcAft>
                        <a:buNone/>
                      </a:pPr>
                      <a:r>
                        <a:rPr lang="ru-RU" sz="1100" u="none" strike="noStrike" cap="none"/>
                        <a:t>0021</a:t>
                      </a:r>
                      <a:endParaRPr/>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a:t>Квантовая теория поля и исследование физических процессов в рамках Стандартной модели и за ее пределами с учетом новых экспериментальных возможностей</a:t>
                      </a:r>
                      <a:endParaRPr sz="11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ru-RU" sz="1100" b="0" u="none" strike="noStrike" cap="none" dirty="0"/>
                        <a:t>Н.Н. </a:t>
                      </a:r>
                      <a:r>
                        <a:rPr lang="ru-RU" sz="1100" b="0" u="none" strike="noStrike" cap="none" dirty="0" err="1"/>
                        <a:t>Ачасов</a:t>
                      </a:r>
                      <a:endParaRPr sz="1100" b="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ru-RU" sz="2000" b="1" dirty="0" smtClean="0"/>
                        <a:t>9</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9</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8</a:t>
                      </a:r>
                      <a:endParaRPr sz="2000" b="1" dirty="0"/>
                    </a:p>
                  </a:txBody>
                  <a:tcPr marL="91450" marR="91450" marT="45725" marB="45725" anchor="ctr"/>
                </a:tc>
                <a:tc>
                  <a:txBody>
                    <a:bodyPr/>
                    <a:lstStyle/>
                    <a:p>
                      <a:pPr marL="0" marR="0" lvl="0" indent="0" algn="ctr" rtl="0">
                        <a:lnSpc>
                          <a:spcPct val="100000"/>
                        </a:lnSpc>
                        <a:spcBef>
                          <a:spcPts val="0"/>
                        </a:spcBef>
                        <a:spcAft>
                          <a:spcPts val="0"/>
                        </a:spcAft>
                        <a:buNone/>
                      </a:pPr>
                      <a:r>
                        <a:rPr lang="ru-RU" sz="2000" b="1" dirty="0" smtClean="0"/>
                        <a:t>9</a:t>
                      </a:r>
                      <a:endParaRPr sz="2000" b="1" dirty="0"/>
                    </a:p>
                  </a:txBody>
                  <a:tcPr marL="91450" marR="91450" marT="45725" marB="4572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927184" cy="424206"/>
          </a:xfrm>
        </p:spPr>
        <p:txBody>
          <a:bodyPr/>
          <a:lstStyle/>
          <a:p>
            <a:pPr algn="ctr">
              <a:buNone/>
            </a:pPr>
            <a:r>
              <a:rPr lang="ru-RU" sz="2400" dirty="0"/>
              <a:t>Комплексный балл </a:t>
            </a:r>
            <a:r>
              <a:rPr lang="ru-RU" sz="2400" dirty="0" smtClean="0"/>
              <a:t>публикационной </a:t>
            </a:r>
            <a:r>
              <a:rPr lang="ru-RU" sz="2400" dirty="0"/>
              <a:t>результативности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2344"/>
            <a:ext cx="9144000" cy="14645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041"/>
            <a:ext cx="9144000" cy="4605303"/>
          </a:xfrm>
          <a:prstGeom prst="rect">
            <a:avLst/>
          </a:prstGeom>
        </p:spPr>
      </p:pic>
    </p:spTree>
    <p:extLst>
      <p:ext uri="{BB962C8B-B14F-4D97-AF65-F5344CB8AC3E}">
        <p14:creationId xmlns:p14="http://schemas.microsoft.com/office/powerpoint/2010/main" val="200980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Государственное задание ИМ СО РАН на 2020 год</a:t>
            </a:r>
            <a:endParaRPr lang="ru-RU" sz="2800" dirty="0"/>
          </a:p>
        </p:txBody>
      </p:sp>
      <mc:AlternateContent xmlns:mc="http://schemas.openxmlformats.org/markup-compatibility/2006" xmlns:a14="http://schemas.microsoft.com/office/drawing/2010/main">
        <mc:Choice Requires="a14">
          <p:sp>
            <p:nvSpPr>
              <p:cNvPr id="3" name="Текст 2"/>
              <p:cNvSpPr>
                <a:spLocks noGrp="1"/>
              </p:cNvSpPr>
              <p:nvPr>
                <p:ph type="body" idx="1"/>
              </p:nvPr>
            </p:nvSpPr>
            <p:spPr>
              <a:xfrm>
                <a:off x="377072" y="882349"/>
                <a:ext cx="8427563" cy="5650426"/>
              </a:xfrm>
            </p:spPr>
            <p:txBody>
              <a:bodyPr/>
              <a:lstStyle/>
              <a:p>
                <a:pPr marL="80010" indent="0" algn="ctr">
                  <a:buNone/>
                </a:pPr>
                <a:r>
                  <a:rPr lang="ru-RU" sz="2400" dirty="0" smtClean="0"/>
                  <a:t>Комплексный балл публикационной </a:t>
                </a:r>
              </a:p>
              <a:p>
                <a:pPr marL="80010" indent="0" algn="ctr">
                  <a:buNone/>
                </a:pPr>
                <a:r>
                  <a:rPr lang="ru-RU" sz="2400" dirty="0" smtClean="0"/>
                  <a:t>результативности по </a:t>
                </a:r>
                <a:r>
                  <a:rPr lang="ru-RU" sz="2400" dirty="0" err="1" smtClean="0"/>
                  <a:t>Госзаданию</a:t>
                </a:r>
                <a:r>
                  <a:rPr lang="ru-RU" sz="2400" dirty="0" smtClean="0"/>
                  <a:t>: </a:t>
                </a:r>
              </a:p>
              <a:p>
                <a:pPr marL="80010" indent="0" algn="ctr">
                  <a:buNone/>
                </a:pPr>
                <a14:m>
                  <m:oMath xmlns:m="http://schemas.openxmlformats.org/officeDocument/2006/math">
                    <m:r>
                      <a:rPr lang="ru-RU" sz="4800" b="0" i="1" dirty="0" smtClean="0">
                        <a:latin typeface="Cambria Math"/>
                      </a:rPr>
                      <m:t>КБП</m:t>
                    </m:r>
                    <m:sSub>
                      <m:sSubPr>
                        <m:ctrlPr>
                          <a:rPr lang="ru-RU" sz="4800" i="1" dirty="0" smtClean="0">
                            <a:latin typeface="Cambria Math"/>
                          </a:rPr>
                        </m:ctrlPr>
                      </m:sSubPr>
                      <m:e>
                        <m:r>
                          <a:rPr lang="ru-RU" sz="4800" b="0" i="1" dirty="0" smtClean="0">
                            <a:latin typeface="Cambria Math"/>
                          </a:rPr>
                          <m:t>Р</m:t>
                        </m:r>
                      </m:e>
                      <m:sub>
                        <m:r>
                          <a:rPr lang="ru-RU" sz="4800" b="0" i="1" dirty="0" smtClean="0">
                            <a:latin typeface="Cambria Math"/>
                          </a:rPr>
                          <m:t>ГЗ</m:t>
                        </m:r>
                      </m:sub>
                    </m:sSub>
                  </m:oMath>
                </a14:m>
                <a:r>
                  <a:rPr lang="ru-RU" sz="4800" dirty="0" smtClean="0"/>
                  <a:t> = 540,02</a:t>
                </a:r>
              </a:p>
              <a:p>
                <a:pPr marL="80010" indent="0" algn="ctr">
                  <a:buNone/>
                </a:pPr>
                <a:endParaRPr lang="ru-RU" sz="2400" b="1" dirty="0" smtClean="0"/>
              </a:p>
              <a:p>
                <a:pPr marL="80010" indent="0" algn="ctr">
                  <a:buNone/>
                </a:pPr>
                <a14:m>
                  <m:oMathPara xmlns:m="http://schemas.openxmlformats.org/officeDocument/2006/math">
                    <m:oMathParaPr>
                      <m:jc m:val="centerGroup"/>
                    </m:oMathParaPr>
                    <m:oMath xmlns:m="http://schemas.openxmlformats.org/officeDocument/2006/math">
                      <m:r>
                        <a:rPr lang="ru-RU" sz="2400" b="1" i="1" dirty="0">
                          <a:latin typeface="Cambria Math"/>
                        </a:rPr>
                        <m:t>КБП</m:t>
                      </m:r>
                      <m:sSub>
                        <m:sSubPr>
                          <m:ctrlPr>
                            <a:rPr lang="ru-RU" sz="2400" b="1" i="1" dirty="0">
                              <a:latin typeface="Cambria Math"/>
                            </a:rPr>
                          </m:ctrlPr>
                        </m:sSubPr>
                        <m:e>
                          <m:r>
                            <a:rPr lang="ru-RU" sz="2400" b="1" i="1" dirty="0">
                              <a:latin typeface="Cambria Math"/>
                            </a:rPr>
                            <m:t>Р</m:t>
                          </m:r>
                        </m:e>
                        <m:sub>
                          <m:r>
                            <a:rPr lang="ru-RU" sz="2400" b="1" i="1" dirty="0">
                              <a:latin typeface="Cambria Math"/>
                            </a:rPr>
                            <m:t>ГЗ</m:t>
                          </m:r>
                        </m:sub>
                      </m:sSub>
                      <m:r>
                        <a:rPr lang="ru-RU" sz="2400" b="1" i="1" dirty="0" smtClean="0">
                          <a:latin typeface="Cambria Math"/>
                        </a:rPr>
                        <m:t>=</m:t>
                      </m:r>
                      <m:r>
                        <a:rPr lang="ru-RU" sz="2400" b="1" i="1" dirty="0">
                          <a:latin typeface="Cambria Math"/>
                        </a:rPr>
                        <m:t>КБПР</m:t>
                      </m:r>
                      <m:f>
                        <m:fPr>
                          <m:ctrlPr>
                            <a:rPr lang="ru-RU" sz="2400" b="1" i="1" dirty="0" smtClean="0">
                              <a:latin typeface="Cambria Math"/>
                            </a:rPr>
                          </m:ctrlPr>
                        </m:fPr>
                        <m:num>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ГЗ</m:t>
                              </m:r>
                            </m:sub>
                          </m:sSub>
                        </m:num>
                        <m:den>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ГЗ</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РНФ</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РФФИ</m:t>
                              </m:r>
                            </m:sub>
                          </m:sSub>
                          <m:r>
                            <a:rPr lang="ru-RU" sz="2400" b="1" i="1" dirty="0" smtClean="0">
                              <a:latin typeface="Cambria Math"/>
                            </a:rPr>
                            <m:t>+ФИ</m:t>
                          </m:r>
                          <m:sSub>
                            <m:sSubPr>
                              <m:ctrlPr>
                                <a:rPr lang="ru-RU" sz="2400" b="1" i="1" dirty="0" smtClean="0">
                                  <a:latin typeface="Cambria Math"/>
                                </a:rPr>
                              </m:ctrlPr>
                            </m:sSubPr>
                            <m:e>
                              <m:r>
                                <a:rPr lang="ru-RU" sz="2400" b="1" i="1" dirty="0" smtClean="0">
                                  <a:latin typeface="Cambria Math"/>
                                </a:rPr>
                                <m:t>Н</m:t>
                              </m:r>
                            </m:e>
                            <m:sub>
                              <m:r>
                                <a:rPr lang="ru-RU" sz="2400" b="1" i="1" dirty="0" smtClean="0">
                                  <a:latin typeface="Cambria Math"/>
                                </a:rPr>
                                <m:t>МЦА</m:t>
                              </m:r>
                            </m:sub>
                          </m:sSub>
                        </m:den>
                      </m:f>
                    </m:oMath>
                  </m:oMathPara>
                </a14:m>
                <a:endParaRPr lang="ru-RU" sz="2400" b="1" dirty="0" smtClean="0"/>
              </a:p>
              <a:p>
                <a:pPr marL="80010" indent="0" algn="ctr">
                  <a:buNone/>
                </a:pPr>
                <a:endParaRPr lang="ru-RU" sz="2400" b="1" dirty="0" smtClean="0"/>
              </a:p>
              <a:p>
                <a:pPr marL="80010" indent="0" algn="ctr">
                  <a:buNone/>
                </a:pPr>
                <a14:m>
                  <m:oMath xmlns:m="http://schemas.openxmlformats.org/officeDocument/2006/math">
                    <m:r>
                      <a:rPr lang="ru-RU" sz="5400" i="1">
                        <a:latin typeface="Cambria Math"/>
                      </a:rPr>
                      <m:t>КБПР</m:t>
                    </m:r>
                    <m:r>
                      <a:rPr lang="ru-RU" sz="5400" i="1">
                        <a:latin typeface="Cambria Math"/>
                        <a:ea typeface="Cambria Math"/>
                      </a:rPr>
                      <m:t>≈</m:t>
                    </m:r>
                  </m:oMath>
                </a14:m>
                <a:r>
                  <a:rPr lang="ru-RU" sz="5400" dirty="0"/>
                  <a:t> </a:t>
                </a:r>
                <a:r>
                  <a:rPr lang="ru-RU" sz="5400" dirty="0" smtClean="0"/>
                  <a:t>760 план</a:t>
                </a:r>
                <a:endParaRPr lang="ru-RU" sz="5400" i="1" dirty="0" smtClean="0">
                  <a:latin typeface="Cambria Math"/>
                </a:endParaRPr>
              </a:p>
              <a:p>
                <a:pPr marL="80010" indent="0" algn="ctr">
                  <a:buNone/>
                </a:pPr>
                <a14:m>
                  <m:oMath xmlns:m="http://schemas.openxmlformats.org/officeDocument/2006/math">
                    <m:r>
                      <a:rPr lang="ru-RU" sz="5400" i="1">
                        <a:latin typeface="Cambria Math"/>
                      </a:rPr>
                      <m:t>КБПР</m:t>
                    </m:r>
                    <m:r>
                      <a:rPr lang="ru-RU" sz="5400" i="1">
                        <a:latin typeface="Cambria Math"/>
                        <a:ea typeface="Cambria Math"/>
                      </a:rPr>
                      <m:t>≈</m:t>
                    </m:r>
                  </m:oMath>
                </a14:m>
                <a:r>
                  <a:rPr lang="ru-RU" sz="5400" dirty="0"/>
                  <a:t> </a:t>
                </a:r>
                <a:r>
                  <a:rPr lang="ru-RU" sz="5400" dirty="0" smtClean="0"/>
                  <a:t>1180 выполнено</a:t>
                </a:r>
                <a:endParaRPr lang="ru-RU" sz="5400" dirty="0"/>
              </a:p>
              <a:p>
                <a:pPr marL="80010" indent="0" algn="ctr">
                  <a:buNone/>
                </a:pPr>
                <a:endParaRPr lang="ru-RU" sz="5400" dirty="0"/>
              </a:p>
            </p:txBody>
          </p:sp>
        </mc:Choice>
        <mc:Fallback xmlns="">
          <p:sp>
            <p:nvSpPr>
              <p:cNvPr id="3" name="Текст 2"/>
              <p:cNvSpPr>
                <a:spLocks noGrp="1" noRot="1" noChangeAspect="1" noMove="1" noResize="1" noEditPoints="1" noAdjustHandles="1" noChangeArrowheads="1" noChangeShapeType="1" noTextEdit="1"/>
              </p:cNvSpPr>
              <p:nvPr>
                <p:ph type="body" idx="1"/>
              </p:nvPr>
            </p:nvSpPr>
            <p:spPr>
              <a:xfrm>
                <a:off x="377072" y="882349"/>
                <a:ext cx="8427563" cy="5650426"/>
              </a:xfrm>
              <a:blipFill rotWithShape="1">
                <a:blip r:embed="rId2"/>
                <a:stretch>
                  <a:fillRect r="-1302"/>
                </a:stretch>
              </a:blipFill>
            </p:spPr>
            <p:txBody>
              <a:bodyPr/>
              <a:lstStyle/>
              <a:p>
                <a:r>
                  <a:rPr lang="ru-RU">
                    <a:noFill/>
                  </a:rPr>
                  <a:t> </a:t>
                </a:r>
              </a:p>
            </p:txBody>
          </p:sp>
        </mc:Fallback>
      </mc:AlternateContent>
    </p:spTree>
    <p:extLst>
      <p:ext uri="{BB962C8B-B14F-4D97-AF65-F5344CB8AC3E}">
        <p14:creationId xmlns:p14="http://schemas.microsoft.com/office/powerpoint/2010/main" val="164073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3485002183"/>
              </p:ext>
            </p:extLst>
          </p:nvPr>
        </p:nvGraphicFramePr>
        <p:xfrm>
          <a:off x="793631" y="670898"/>
          <a:ext cx="7522233" cy="6119242"/>
        </p:xfrm>
        <a:graphic>
          <a:graphicData uri="http://schemas.openxmlformats.org/drawingml/2006/table">
            <a:tbl>
              <a:tblPr>
                <a:tableStyleId>{6477B0C2-0DF3-4077-A144-EF0BA455FE28}</a:tableStyleId>
              </a:tblPr>
              <a:tblGrid>
                <a:gridCol w="2328035"/>
                <a:gridCol w="993134"/>
                <a:gridCol w="862642"/>
                <a:gridCol w="694584"/>
                <a:gridCol w="838147"/>
                <a:gridCol w="882665"/>
                <a:gridCol w="923026"/>
              </a:tblGrid>
              <a:tr h="665114">
                <a:tc>
                  <a:txBody>
                    <a:bodyPr/>
                    <a:lstStyle/>
                    <a:p>
                      <a:pPr algn="l" fontAlgn="ctr"/>
                      <a:r>
                        <a:rPr lang="ru-RU" sz="1300" u="none" strike="noStrike" dirty="0">
                          <a:effectLst/>
                        </a:rPr>
                        <a:t>Целевые показатели реализации Программы развития</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Единица измерения</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План 2020</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ru-RU" sz="1300" b="0" i="0" u="none" strike="noStrike" dirty="0" smtClean="0">
                          <a:solidFill>
                            <a:srgbClr val="FF0000"/>
                          </a:solidFill>
                          <a:effectLst/>
                          <a:latin typeface="+mn-lt"/>
                        </a:rPr>
                        <a:t>Факт 2020</a:t>
                      </a:r>
                      <a:endParaRPr lang="ru-RU" sz="1300" b="0" i="0" u="none" strike="noStrike" dirty="0">
                        <a:solidFill>
                          <a:srgbClr val="FF0000"/>
                        </a:solidFill>
                        <a:effectLst/>
                        <a:latin typeface="+mn-lt"/>
                      </a:endParaRPr>
                    </a:p>
                  </a:txBody>
                  <a:tcPr marL="5850" marR="5850" marT="5850" marB="0" anchor="ctr"/>
                </a:tc>
                <a:tc>
                  <a:txBody>
                    <a:bodyPr/>
                    <a:lstStyle/>
                    <a:p>
                      <a:pPr algn="ctr" fontAlgn="ctr"/>
                      <a:r>
                        <a:rPr lang="ru-RU" sz="1300" u="none" strike="noStrike">
                          <a:effectLst/>
                        </a:rPr>
                        <a:t>План 2021</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2022</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План 2023</a:t>
                      </a:r>
                      <a:endParaRPr lang="ru-RU" sz="1300" b="0"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число статей, в изданиях, индексируемых в базе данных Web of Science Core Collection (WoS)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ед.</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370</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372</a:t>
                      </a:r>
                      <a:endParaRPr lang="en-US"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a:effectLst/>
                        </a:rPr>
                        <a:t>396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424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454</a:t>
                      </a:r>
                      <a:endParaRPr lang="en-US" sz="1300" b="1"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число статей в изданиях, индексируемых в базе данных Scopus</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ед.</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456</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511</a:t>
                      </a:r>
                      <a:endParaRPr lang="en-US"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dirty="0">
                          <a:effectLst/>
                        </a:rPr>
                        <a:t>488</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522</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559</a:t>
                      </a:r>
                      <a:endParaRPr lang="en-US" sz="1300" b="1" i="0" u="none" strike="noStrike">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Количество полученных охранных документов на РИД</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dirty="0">
                          <a:effectLst/>
                        </a:rPr>
                        <a:t>ед.</a:t>
                      </a:r>
                      <a:endParaRPr lang="ru-RU" sz="1300" b="0"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3+2</a:t>
                      </a:r>
                      <a:endParaRPr lang="en-US"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a:effectLst/>
                        </a:rPr>
                        <a:t>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Объем внебюджетных средств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тыс. руб.</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b="1" u="none" strike="noStrike">
                          <a:effectLst/>
                        </a:rPr>
                        <a:t>84817.8 </a:t>
                      </a:r>
                      <a:endParaRPr lang="ru-RU" sz="1300" b="1" i="0" u="none" strike="noStrike">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150595</a:t>
                      </a:r>
                      <a:endParaRPr lang="ru-RU"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a:effectLst/>
                        </a:rPr>
                        <a:t>90754.8</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u="none" strike="noStrike">
                          <a:effectLst/>
                        </a:rPr>
                        <a:t>97107.9</a:t>
                      </a:r>
                      <a:endParaRPr lang="ru-RU" sz="1300" b="1" i="0" u="none" strike="noStrike">
                        <a:solidFill>
                          <a:srgbClr val="000000"/>
                        </a:solidFill>
                        <a:effectLst/>
                        <a:latin typeface="Times New Roman"/>
                      </a:endParaRPr>
                    </a:p>
                  </a:txBody>
                  <a:tcPr marL="5850" marR="5850" marT="5850" marB="0" anchor="ctr"/>
                </a:tc>
                <a:tc>
                  <a:txBody>
                    <a:bodyPr/>
                    <a:lstStyle/>
                    <a:p>
                      <a:pPr algn="ctr" fontAlgn="ctr"/>
                      <a:r>
                        <a:rPr lang="ru-RU" sz="1300" b="1" u="none" strike="noStrike" dirty="0">
                          <a:effectLst/>
                        </a:rPr>
                        <a:t>103905.4</a:t>
                      </a:r>
                      <a:endParaRPr lang="ru-RU"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исследователей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256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254,7</a:t>
                      </a:r>
                      <a:endParaRPr lang="en-US" sz="1300" b="1" i="0" u="none" strike="noStrike" dirty="0">
                        <a:solidFill>
                          <a:srgbClr val="FF0000"/>
                        </a:solidFill>
                        <a:effectLst/>
                        <a:latin typeface="+mn-lt"/>
                      </a:endParaRPr>
                    </a:p>
                  </a:txBody>
                  <a:tcPr marL="5850" marR="5850" marT="5850" marB="0" anchor="ctr">
                    <a:solidFill>
                      <a:srgbClr val="FFFF00"/>
                    </a:solidFill>
                  </a:tcPr>
                </a:tc>
                <a:tc>
                  <a:txBody>
                    <a:bodyPr/>
                    <a:lstStyle/>
                    <a:p>
                      <a:pPr algn="ctr" fontAlgn="ctr"/>
                      <a:r>
                        <a:rPr lang="en-US" sz="1300" b="1" u="none" strike="noStrike">
                          <a:effectLst/>
                        </a:rPr>
                        <a:t>261</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266</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272</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исследователей в возрасте до 39 лет (включительно)</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94</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114</a:t>
                      </a:r>
                      <a:endParaRPr lang="en-US"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dirty="0">
                          <a:effectLst/>
                        </a:rPr>
                        <a:t>96</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98</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101</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Численность аспирантов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30</a:t>
                      </a:r>
                      <a:endParaRPr lang="en-US" sz="1300" b="1" i="0" u="none" strike="noStrike" dirty="0">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35</a:t>
                      </a:r>
                      <a:endParaRPr lang="en-US" sz="1300" b="1" i="0" u="none" strike="noStrike" dirty="0">
                        <a:solidFill>
                          <a:srgbClr val="FF0000"/>
                        </a:solidFill>
                        <a:effectLst/>
                        <a:latin typeface="+mn-lt"/>
                      </a:endParaRPr>
                    </a:p>
                  </a:txBody>
                  <a:tcPr marL="5850" marR="5850" marT="5850" marB="0" anchor="ctr"/>
                </a:tc>
                <a:tc>
                  <a:txBody>
                    <a:bodyPr/>
                    <a:lstStyle/>
                    <a:p>
                      <a:pPr algn="ctr" fontAlgn="ctr"/>
                      <a:r>
                        <a:rPr lang="en-US" sz="1300" b="1" u="none" strike="noStrike">
                          <a:effectLst/>
                        </a:rPr>
                        <a:t>31</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32</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33</a:t>
                      </a:r>
                      <a:endParaRPr lang="en-US" sz="1300" b="1" i="0" u="none" strike="noStrike" dirty="0">
                        <a:solidFill>
                          <a:srgbClr val="000000"/>
                        </a:solidFill>
                        <a:effectLst/>
                        <a:latin typeface="Times New Roman"/>
                      </a:endParaRPr>
                    </a:p>
                  </a:txBody>
                  <a:tcPr marL="5850" marR="5850" marT="5850" marB="0" anchor="ctr"/>
                </a:tc>
              </a:tr>
              <a:tr h="665114">
                <a:tc>
                  <a:txBody>
                    <a:bodyPr/>
                    <a:lstStyle/>
                    <a:p>
                      <a:pPr algn="l" fontAlgn="ctr"/>
                      <a:r>
                        <a:rPr lang="ru-RU" sz="1300" u="none" strike="noStrike">
                          <a:effectLst/>
                        </a:rPr>
                        <a:t>Из них: численность аспирантов, защитившихся в срок </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ru-RU" sz="1300" u="none" strike="noStrike">
                          <a:effectLst/>
                        </a:rPr>
                        <a:t>чел.</a:t>
                      </a:r>
                      <a:endParaRPr lang="ru-RU" sz="1300" b="0"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ru-RU" sz="1300" b="1" i="0" u="none" strike="noStrike" dirty="0" smtClean="0">
                          <a:solidFill>
                            <a:srgbClr val="FF0000"/>
                          </a:solidFill>
                          <a:effectLst/>
                          <a:latin typeface="+mn-lt"/>
                        </a:rPr>
                        <a:t>0</a:t>
                      </a:r>
                      <a:endParaRPr lang="en-US" sz="1300" b="1" i="0" u="none" strike="noStrike" dirty="0">
                        <a:solidFill>
                          <a:srgbClr val="FF0000"/>
                        </a:solidFill>
                        <a:effectLst/>
                        <a:latin typeface="+mn-lt"/>
                      </a:endParaRPr>
                    </a:p>
                  </a:txBody>
                  <a:tcPr marL="5850" marR="5850" marT="5850" marB="0" anchor="ctr">
                    <a:solidFill>
                      <a:srgbClr val="FFFF00"/>
                    </a:solidFill>
                  </a:tcP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a:effectLst/>
                        </a:rPr>
                        <a:t>3</a:t>
                      </a:r>
                      <a:endParaRPr lang="en-US" sz="1300" b="1" i="0" u="none" strike="noStrike">
                        <a:solidFill>
                          <a:srgbClr val="000000"/>
                        </a:solidFill>
                        <a:effectLst/>
                        <a:latin typeface="Times New Roman"/>
                      </a:endParaRPr>
                    </a:p>
                  </a:txBody>
                  <a:tcPr marL="5850" marR="5850" marT="5850" marB="0" anchor="ctr"/>
                </a:tc>
                <a:tc>
                  <a:txBody>
                    <a:bodyPr/>
                    <a:lstStyle/>
                    <a:p>
                      <a:pPr algn="ctr" fontAlgn="ctr"/>
                      <a:r>
                        <a:rPr lang="en-US" sz="1300" b="1" u="none" strike="noStrike" dirty="0">
                          <a:effectLst/>
                        </a:rPr>
                        <a:t>4</a:t>
                      </a:r>
                      <a:endParaRPr lang="en-US" sz="1300" b="1" i="0" u="none" strike="noStrike" dirty="0">
                        <a:solidFill>
                          <a:srgbClr val="000000"/>
                        </a:solidFill>
                        <a:effectLst/>
                        <a:latin typeface="Times New Roman"/>
                      </a:endParaRPr>
                    </a:p>
                  </a:txBody>
                  <a:tcPr marL="5850" marR="5850" marT="5850" marB="0" anchor="ctr"/>
                </a:tc>
              </a:tr>
            </a:tbl>
          </a:graphicData>
        </a:graphic>
      </p:graphicFrame>
    </p:spTree>
    <p:extLst>
      <p:ext uri="{BB962C8B-B14F-4D97-AF65-F5344CB8AC3E}">
        <p14:creationId xmlns:p14="http://schemas.microsoft.com/office/powerpoint/2010/main" val="1306394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120098090"/>
              </p:ext>
            </p:extLst>
          </p:nvPr>
        </p:nvGraphicFramePr>
        <p:xfrm>
          <a:off x="955490" y="602809"/>
          <a:ext cx="7524276" cy="5874032"/>
        </p:xfrm>
        <a:graphic>
          <a:graphicData uri="http://schemas.openxmlformats.org/drawingml/2006/table">
            <a:tbl>
              <a:tblPr>
                <a:tableStyleId>{6477B0C2-0DF3-4077-A144-EF0BA455FE28}</a:tableStyleId>
              </a:tblPr>
              <a:tblGrid>
                <a:gridCol w="2512329"/>
                <a:gridCol w="931653"/>
                <a:gridCol w="810883"/>
                <a:gridCol w="785003"/>
                <a:gridCol w="810884"/>
                <a:gridCol w="871267"/>
                <a:gridCol w="802257"/>
              </a:tblGrid>
              <a:tr h="679956">
                <a:tc>
                  <a:txBody>
                    <a:bodyPr/>
                    <a:lstStyle/>
                    <a:p>
                      <a:pPr algn="l" fontAlgn="ctr"/>
                      <a:r>
                        <a:rPr lang="ru-RU" sz="1300" u="none" strike="noStrike" dirty="0">
                          <a:effectLst/>
                          <a:latin typeface="+mn-lt"/>
                        </a:rPr>
                        <a:t>Целевые показатели реализации Программы развития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Единица измерения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2020</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b="0" i="0" u="none" strike="noStrike" dirty="0" smtClean="0">
                          <a:solidFill>
                            <a:srgbClr val="000000"/>
                          </a:solidFill>
                          <a:effectLst/>
                          <a:latin typeface="+mn-lt"/>
                        </a:rPr>
                        <a:t>Факт 2020</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2021</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2022</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2023</a:t>
                      </a:r>
                      <a:endParaRPr lang="ru-RU" sz="1300" b="0" i="0" u="none" strike="noStrike" dirty="0">
                        <a:solidFill>
                          <a:srgbClr val="000000"/>
                        </a:solidFill>
                        <a:effectLst/>
                        <a:latin typeface="+mn-lt"/>
                      </a:endParaRPr>
                    </a:p>
                  </a:txBody>
                  <a:tcPr marL="5850" marR="5850" marT="5850" marB="0" anchor="ctr"/>
                </a:tc>
              </a:tr>
              <a:tr h="1451809">
                <a:tc>
                  <a:txBody>
                    <a:bodyPr/>
                    <a:lstStyle/>
                    <a:p>
                      <a:pPr algn="l" fontAlgn="ctr"/>
                      <a:r>
                        <a:rPr lang="ru-RU" sz="1300" b="0" i="0" u="none" strike="noStrike" dirty="0">
                          <a:solidFill>
                            <a:srgbClr val="000000"/>
                          </a:solidFill>
                          <a:effectLst/>
                          <a:latin typeface="+mn-lt"/>
                        </a:rPr>
                        <a:t>Численность российских и зарубежных </a:t>
                      </a:r>
                      <a:r>
                        <a:rPr lang="ru-RU" sz="1300" b="0" i="0" u="none" strike="noStrike" dirty="0" err="1">
                          <a:solidFill>
                            <a:srgbClr val="000000"/>
                          </a:solidFill>
                          <a:effectLst/>
                          <a:latin typeface="+mn-lt"/>
                        </a:rPr>
                        <a:t>ученых</a:t>
                      </a:r>
                      <a:r>
                        <a:rPr lang="ru-RU" sz="1300" b="0" i="0" u="none" strike="noStrike" dirty="0">
                          <a:solidFill>
                            <a:srgbClr val="000000"/>
                          </a:solidFill>
                          <a:effectLst/>
                          <a:latin typeface="+mn-lt"/>
                        </a:rPr>
                        <a:t>, работающих в организации и имеющих статьи в научных изданиях первого и второго квартилей, индексируемых в международных базах данных </a:t>
                      </a:r>
                    </a:p>
                  </a:txBody>
                  <a:tcPr marL="9525" marR="9525" marT="9525" marB="0" anchor="ctr"/>
                </a:tc>
                <a:tc>
                  <a:txBody>
                    <a:bodyPr/>
                    <a:lstStyle/>
                    <a:p>
                      <a:pPr algn="ctr" fontAlgn="ctr"/>
                      <a:r>
                        <a:rPr lang="ru-RU" sz="1300" b="0" i="0" u="none" strike="noStrike">
                          <a:solidFill>
                            <a:srgbClr val="000000"/>
                          </a:solidFill>
                          <a:effectLst/>
                          <a:latin typeface="+mn-lt"/>
                        </a:rPr>
                        <a:t>чел.</a:t>
                      </a:r>
                    </a:p>
                  </a:txBody>
                  <a:tcPr marL="9525" marR="9525" marT="9525" marB="0" anchor="ctr"/>
                </a:tc>
                <a:tc>
                  <a:txBody>
                    <a:bodyPr/>
                    <a:lstStyle/>
                    <a:p>
                      <a:pPr algn="ctr" fontAlgn="ctr"/>
                      <a:r>
                        <a:rPr lang="en-US" sz="1300" b="1" i="0" u="none" strike="noStrike" dirty="0">
                          <a:solidFill>
                            <a:srgbClr val="000000"/>
                          </a:solidFill>
                          <a:effectLst/>
                          <a:latin typeface="+mn-lt"/>
                        </a:rPr>
                        <a:t>102</a:t>
                      </a:r>
                    </a:p>
                  </a:txBody>
                  <a:tcPr marL="9525" marR="9525" marT="9525" marB="0" anchor="ctr"/>
                </a:tc>
                <a:tc>
                  <a:txBody>
                    <a:bodyPr/>
                    <a:lstStyle/>
                    <a:p>
                      <a:pPr algn="ctr" fontAlgn="ctr"/>
                      <a:r>
                        <a:rPr lang="ru-RU" sz="1300" b="1" i="0" u="none" strike="noStrike" dirty="0" smtClean="0">
                          <a:solidFill>
                            <a:srgbClr val="FF0000"/>
                          </a:solidFill>
                          <a:effectLst/>
                          <a:latin typeface="+mn-lt"/>
                        </a:rPr>
                        <a:t>170</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dirty="0">
                          <a:solidFill>
                            <a:srgbClr val="000000"/>
                          </a:solidFill>
                          <a:effectLst/>
                          <a:latin typeface="+mn-lt"/>
                        </a:rPr>
                        <a:t>111</a:t>
                      </a:r>
                    </a:p>
                  </a:txBody>
                  <a:tcPr marL="9525" marR="9525" marT="9525" marB="0" anchor="ctr"/>
                </a:tc>
                <a:tc>
                  <a:txBody>
                    <a:bodyPr/>
                    <a:lstStyle/>
                    <a:p>
                      <a:pPr algn="ctr" fontAlgn="ctr"/>
                      <a:r>
                        <a:rPr lang="en-US" sz="1300" b="1" i="0" u="none" strike="noStrike">
                          <a:solidFill>
                            <a:srgbClr val="000000"/>
                          </a:solidFill>
                          <a:effectLst/>
                          <a:latin typeface="+mn-lt"/>
                        </a:rPr>
                        <a:t>120</a:t>
                      </a:r>
                    </a:p>
                  </a:txBody>
                  <a:tcPr marL="9525" marR="9525" marT="9525" marB="0" anchor="ctr"/>
                </a:tc>
                <a:tc>
                  <a:txBody>
                    <a:bodyPr/>
                    <a:lstStyle/>
                    <a:p>
                      <a:pPr algn="ctr" fontAlgn="ctr"/>
                      <a:r>
                        <a:rPr lang="en-US" sz="1300" b="1" i="0" u="none" strike="noStrike" dirty="0">
                          <a:solidFill>
                            <a:srgbClr val="000000"/>
                          </a:solidFill>
                          <a:effectLst/>
                          <a:latin typeface="+mn-lt"/>
                        </a:rPr>
                        <a:t>128</a:t>
                      </a:r>
                    </a:p>
                  </a:txBody>
                  <a:tcPr marL="9525" marR="9525" marT="9525" marB="0" anchor="ctr"/>
                </a:tc>
              </a:tr>
              <a:tr h="679956">
                <a:tc>
                  <a:txBody>
                    <a:bodyPr/>
                    <a:lstStyle/>
                    <a:p>
                      <a:pPr algn="l" fontAlgn="ctr"/>
                      <a:r>
                        <a:rPr lang="ru-RU" sz="1300" b="0" i="0" u="none" strike="noStrike">
                          <a:solidFill>
                            <a:srgbClr val="000000"/>
                          </a:solidFill>
                          <a:effectLst/>
                          <a:latin typeface="+mn-lt"/>
                        </a:rPr>
                        <a:t>Общая балансовая стоимость научного оборудования </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147937</a:t>
                      </a:r>
                    </a:p>
                  </a:txBody>
                  <a:tcPr marL="9525" marR="9525" marT="9525" marB="0" anchor="ctr"/>
                </a:tc>
                <a:tc>
                  <a:txBody>
                    <a:bodyPr/>
                    <a:lstStyle/>
                    <a:p>
                      <a:pPr algn="ctr" fontAlgn="ctr"/>
                      <a:r>
                        <a:rPr lang="ru-RU" sz="1300" b="1" i="0" u="none" strike="noStrike" dirty="0" smtClean="0">
                          <a:solidFill>
                            <a:srgbClr val="FF0000"/>
                          </a:solidFill>
                          <a:effectLst/>
                          <a:latin typeface="+mn-lt"/>
                        </a:rPr>
                        <a:t>17577,8</a:t>
                      </a:r>
                      <a:endParaRPr lang="en-US" sz="1300" b="1" i="0" u="none" strike="noStrike" dirty="0">
                        <a:solidFill>
                          <a:srgbClr val="FF0000"/>
                        </a:solidFill>
                        <a:effectLst/>
                        <a:latin typeface="+mn-lt"/>
                      </a:endParaRPr>
                    </a:p>
                  </a:txBody>
                  <a:tcPr marL="9525" marR="9525" marT="9525" marB="0" anchor="ctr">
                    <a:solidFill>
                      <a:srgbClr val="FFFF00"/>
                    </a:solidFill>
                  </a:tcPr>
                </a:tc>
                <a:tc>
                  <a:txBody>
                    <a:bodyPr/>
                    <a:lstStyle/>
                    <a:p>
                      <a:pPr algn="ctr" fontAlgn="ctr"/>
                      <a:r>
                        <a:rPr lang="en-US" sz="1300" b="1" i="0" u="none" strike="noStrike">
                          <a:solidFill>
                            <a:srgbClr val="000000"/>
                          </a:solidFill>
                          <a:effectLst/>
                          <a:latin typeface="+mn-lt"/>
                        </a:rPr>
                        <a:t>149437</a:t>
                      </a:r>
                    </a:p>
                  </a:txBody>
                  <a:tcPr marL="9525" marR="9525" marT="9525" marB="0" anchor="ctr"/>
                </a:tc>
                <a:tc>
                  <a:txBody>
                    <a:bodyPr/>
                    <a:lstStyle/>
                    <a:p>
                      <a:pPr algn="ctr" fontAlgn="ctr"/>
                      <a:r>
                        <a:rPr lang="en-US" sz="1300" b="1" i="0" u="none" strike="noStrike">
                          <a:solidFill>
                            <a:srgbClr val="000000"/>
                          </a:solidFill>
                          <a:effectLst/>
                          <a:latin typeface="+mn-lt"/>
                        </a:rPr>
                        <a:t>150936.8</a:t>
                      </a:r>
                    </a:p>
                  </a:txBody>
                  <a:tcPr marL="9525" marR="9525" marT="9525" marB="0" anchor="ctr"/>
                </a:tc>
                <a:tc>
                  <a:txBody>
                    <a:bodyPr/>
                    <a:lstStyle/>
                    <a:p>
                      <a:pPr algn="ctr" fontAlgn="ctr"/>
                      <a:r>
                        <a:rPr lang="en-US" sz="1300" b="1" i="0" u="none" strike="noStrike" dirty="0">
                          <a:solidFill>
                            <a:srgbClr val="000000"/>
                          </a:solidFill>
                          <a:effectLst/>
                          <a:latin typeface="+mn-lt"/>
                        </a:rPr>
                        <a:t>152436.8</a:t>
                      </a:r>
                    </a:p>
                  </a:txBody>
                  <a:tcPr marL="9525" marR="9525" marT="9525" marB="0" anchor="ctr"/>
                </a:tc>
              </a:tr>
              <a:tr h="679956">
                <a:tc>
                  <a:txBody>
                    <a:bodyPr/>
                    <a:lstStyle/>
                    <a:p>
                      <a:pPr algn="l" fontAlgn="ctr"/>
                      <a:r>
                        <a:rPr lang="ru-RU" sz="1300" b="0" i="0" u="none" strike="noStrike">
                          <a:solidFill>
                            <a:srgbClr val="000000"/>
                          </a:solidFill>
                          <a:effectLst/>
                          <a:latin typeface="+mn-lt"/>
                        </a:rPr>
                        <a:t>Балансовая стоимость научного оборудования в возрасте до 5 лет </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106895</a:t>
                      </a:r>
                    </a:p>
                  </a:txBody>
                  <a:tcPr marL="9525" marR="9525" marT="9525" marB="0" anchor="ctr"/>
                </a:tc>
                <a:tc>
                  <a:txBody>
                    <a:bodyPr/>
                    <a:lstStyle/>
                    <a:p>
                      <a:pPr algn="ctr" fontAlgn="ctr"/>
                      <a:r>
                        <a:rPr lang="ru-RU" sz="1300" b="1" i="0" u="none" strike="noStrike" dirty="0" smtClean="0">
                          <a:solidFill>
                            <a:srgbClr val="FF0000"/>
                          </a:solidFill>
                          <a:effectLst/>
                          <a:latin typeface="+mn-lt"/>
                        </a:rPr>
                        <a:t>8327</a:t>
                      </a:r>
                      <a:endParaRPr lang="en-US" sz="1300" b="1" i="0" u="none" strike="noStrike" dirty="0">
                        <a:solidFill>
                          <a:srgbClr val="FF0000"/>
                        </a:solidFill>
                        <a:effectLst/>
                        <a:latin typeface="+mn-lt"/>
                      </a:endParaRPr>
                    </a:p>
                  </a:txBody>
                  <a:tcPr marL="9525" marR="9525" marT="9525" marB="0" anchor="ctr">
                    <a:solidFill>
                      <a:srgbClr val="FFFF00"/>
                    </a:solidFill>
                  </a:tcPr>
                </a:tc>
                <a:tc>
                  <a:txBody>
                    <a:bodyPr/>
                    <a:lstStyle/>
                    <a:p>
                      <a:pPr algn="ctr" fontAlgn="ctr"/>
                      <a:r>
                        <a:rPr lang="en-US" sz="1300" b="1" i="0" u="none" strike="noStrike">
                          <a:solidFill>
                            <a:srgbClr val="000000"/>
                          </a:solidFill>
                          <a:effectLst/>
                          <a:latin typeface="+mn-lt"/>
                        </a:rPr>
                        <a:t>103640</a:t>
                      </a:r>
                    </a:p>
                  </a:txBody>
                  <a:tcPr marL="9525" marR="9525" marT="9525" marB="0" anchor="ctr"/>
                </a:tc>
                <a:tc>
                  <a:txBody>
                    <a:bodyPr/>
                    <a:lstStyle/>
                    <a:p>
                      <a:pPr algn="ctr" fontAlgn="ctr"/>
                      <a:r>
                        <a:rPr lang="en-US" sz="1300" b="1" i="0" u="none" strike="noStrike">
                          <a:solidFill>
                            <a:srgbClr val="000000"/>
                          </a:solidFill>
                          <a:effectLst/>
                          <a:latin typeface="+mn-lt"/>
                        </a:rPr>
                        <a:t>4154.2</a:t>
                      </a:r>
                    </a:p>
                  </a:txBody>
                  <a:tcPr marL="9525" marR="9525" marT="9525" marB="0" anchor="ctr"/>
                </a:tc>
                <a:tc>
                  <a:txBody>
                    <a:bodyPr/>
                    <a:lstStyle/>
                    <a:p>
                      <a:pPr algn="ctr" fontAlgn="ctr"/>
                      <a:r>
                        <a:rPr lang="ru-RU" sz="1300" b="1" i="0" u="none" strike="noStrike" dirty="0">
                          <a:solidFill>
                            <a:srgbClr val="000000"/>
                          </a:solidFill>
                          <a:effectLst/>
                          <a:latin typeface="+mn-lt"/>
                        </a:rPr>
                        <a:t> </a:t>
                      </a:r>
                      <a:r>
                        <a:rPr lang="ru-RU" sz="1300" b="1" i="0" u="none" strike="noStrike" dirty="0" smtClean="0">
                          <a:solidFill>
                            <a:srgbClr val="000000"/>
                          </a:solidFill>
                          <a:effectLst/>
                          <a:latin typeface="+mn-lt"/>
                        </a:rPr>
                        <a:t>-</a:t>
                      </a:r>
                      <a:endParaRPr lang="ru-RU" sz="1300" b="1" i="0" u="none" strike="noStrike" dirty="0">
                        <a:solidFill>
                          <a:srgbClr val="000000"/>
                        </a:solidFill>
                        <a:effectLst/>
                        <a:latin typeface="+mn-lt"/>
                      </a:endParaRPr>
                    </a:p>
                  </a:txBody>
                  <a:tcPr marL="9525" marR="9525" marT="9525" marB="0" anchor="ctr"/>
                </a:tc>
              </a:tr>
              <a:tr h="679956">
                <a:tc>
                  <a:txBody>
                    <a:bodyPr/>
                    <a:lstStyle/>
                    <a:p>
                      <a:pPr algn="just" fontAlgn="ctr"/>
                      <a:r>
                        <a:rPr lang="ru-RU" sz="1300" b="0" i="0" u="none" strike="noStrike">
                          <a:solidFill>
                            <a:srgbClr val="000000"/>
                          </a:solidFill>
                          <a:effectLst/>
                          <a:latin typeface="+mn-lt"/>
                        </a:rPr>
                        <a:t>Объем расходов на эксплуатацию обновляемого научного оборудования</a:t>
                      </a:r>
                    </a:p>
                  </a:txBody>
                  <a:tcPr marL="9525" marR="9525" marT="9525" marB="0" anchor="ctr"/>
                </a:tc>
                <a:tc>
                  <a:txBody>
                    <a:bodyPr/>
                    <a:lstStyle/>
                    <a:p>
                      <a:pPr algn="ctr" fontAlgn="ctr"/>
                      <a:r>
                        <a:rPr lang="ru-RU" sz="1300" b="0" i="0" u="none" strike="noStrike">
                          <a:solidFill>
                            <a:srgbClr val="000000"/>
                          </a:solidFill>
                          <a:effectLst/>
                          <a:latin typeface="+mn-lt"/>
                        </a:rPr>
                        <a:t>тыс. руб.</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ru-RU" sz="1300" b="1" i="0" u="none" strike="noStrike" dirty="0" smtClean="0">
                          <a:solidFill>
                            <a:srgbClr val="FF0000"/>
                          </a:solidFill>
                          <a:effectLst/>
                          <a:latin typeface="+mn-lt"/>
                        </a:rPr>
                        <a:t>62</a:t>
                      </a:r>
                      <a:endParaRPr lang="en-US" sz="1300" b="1" i="0" u="none" strike="noStrike" dirty="0">
                        <a:solidFill>
                          <a:srgbClr val="FF0000"/>
                        </a:solidFill>
                        <a:effectLst/>
                        <a:latin typeface="+mn-lt"/>
                      </a:endParaRPr>
                    </a:p>
                  </a:txBody>
                  <a:tcPr marL="9525" marR="9525" marT="9525" marB="0" anchor="ctr">
                    <a:solidFill>
                      <a:srgbClr val="FFFF00"/>
                    </a:solidFill>
                  </a:tcP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c>
                  <a:txBody>
                    <a:bodyPr/>
                    <a:lstStyle/>
                    <a:p>
                      <a:pPr algn="ctr" fontAlgn="ctr"/>
                      <a:r>
                        <a:rPr lang="en-US" sz="1300" b="1" i="0" u="none" strike="noStrike">
                          <a:solidFill>
                            <a:srgbClr val="000000"/>
                          </a:solidFill>
                          <a:effectLst/>
                          <a:latin typeface="+mn-lt"/>
                        </a:rPr>
                        <a:t>500</a:t>
                      </a:r>
                    </a:p>
                  </a:txBody>
                  <a:tcPr marL="9525" marR="9525" marT="9525" marB="0" anchor="ctr"/>
                </a:tc>
              </a:tr>
              <a:tr h="1022443">
                <a:tc>
                  <a:txBody>
                    <a:bodyPr/>
                    <a:lstStyle/>
                    <a:p>
                      <a:pPr algn="l" fontAlgn="ctr"/>
                      <a:r>
                        <a:rPr lang="ru-RU" sz="1300" b="0" i="0" u="none" strike="noStrike">
                          <a:solidFill>
                            <a:srgbClr val="000000"/>
                          </a:solidFill>
                          <a:effectLst/>
                          <a:latin typeface="+mn-lt"/>
                        </a:rPr>
                        <a:t>Количество научных конференций (более 150 участников), в которых организация выступит(ла) организатором</a:t>
                      </a:r>
                    </a:p>
                  </a:txBody>
                  <a:tcPr marL="9525" marR="9525" marT="9525" marB="0" anchor="ctr"/>
                </a:tc>
                <a:tc>
                  <a:txBody>
                    <a:bodyPr/>
                    <a:lstStyle/>
                    <a:p>
                      <a:pPr algn="ctr" fontAlgn="ctr"/>
                      <a:r>
                        <a:rPr lang="ru-RU" sz="1300" b="0" i="0" u="none" strike="noStrike">
                          <a:solidFill>
                            <a:srgbClr val="000000"/>
                          </a:solidFill>
                          <a:effectLst/>
                          <a:latin typeface="+mn-lt"/>
                        </a:rPr>
                        <a:t>ед.</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ru-RU" sz="1300" b="1" i="0" u="none" strike="noStrike" dirty="0" smtClean="0">
                          <a:solidFill>
                            <a:srgbClr val="FF0000"/>
                          </a:solidFill>
                          <a:effectLst/>
                          <a:latin typeface="+mn-lt"/>
                        </a:rPr>
                        <a:t>5</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3</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r>
              <a:tr h="679956">
                <a:tc>
                  <a:txBody>
                    <a:bodyPr/>
                    <a:lstStyle/>
                    <a:p>
                      <a:pPr algn="l" fontAlgn="ctr"/>
                      <a:r>
                        <a:rPr lang="ru-RU" sz="1300" b="0" i="0" u="none" strike="noStrike">
                          <a:solidFill>
                            <a:srgbClr val="000000"/>
                          </a:solidFill>
                          <a:effectLst/>
                          <a:latin typeface="+mn-lt"/>
                        </a:rPr>
                        <a:t>В том числе международных</a:t>
                      </a:r>
                    </a:p>
                  </a:txBody>
                  <a:tcPr marL="9525" marR="9525" marT="9525" marB="0" anchor="ctr"/>
                </a:tc>
                <a:tc>
                  <a:txBody>
                    <a:bodyPr/>
                    <a:lstStyle/>
                    <a:p>
                      <a:pPr algn="ctr" fontAlgn="ctr"/>
                      <a:r>
                        <a:rPr lang="ru-RU" sz="1300" b="0" i="0" u="none" strike="noStrike">
                          <a:solidFill>
                            <a:srgbClr val="000000"/>
                          </a:solidFill>
                          <a:effectLst/>
                          <a:latin typeface="+mn-lt"/>
                        </a:rPr>
                        <a:t>ед.</a:t>
                      </a: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ru-RU" sz="1300" b="1" i="0" u="none" strike="noStrike" dirty="0" smtClean="0">
                          <a:solidFill>
                            <a:srgbClr val="FF0000"/>
                          </a:solidFill>
                          <a:effectLst/>
                          <a:latin typeface="+mn-lt"/>
                        </a:rPr>
                        <a:t>5</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2</a:t>
                      </a:r>
                    </a:p>
                  </a:txBody>
                  <a:tcPr marL="9525" marR="9525" marT="9525" marB="0" anchor="ctr"/>
                </a:tc>
                <a:tc>
                  <a:txBody>
                    <a:bodyPr/>
                    <a:lstStyle/>
                    <a:p>
                      <a:pPr algn="ctr" fontAlgn="ctr"/>
                      <a:r>
                        <a:rPr lang="en-US" sz="1300" b="1" i="0" u="none" strike="noStrike">
                          <a:solidFill>
                            <a:srgbClr val="000000"/>
                          </a:solidFill>
                          <a:effectLst/>
                          <a:latin typeface="+mn-lt"/>
                        </a:rPr>
                        <a:t>3</a:t>
                      </a:r>
                    </a:p>
                  </a:txBody>
                  <a:tcPr marL="9525" marR="9525" marT="9525" marB="0" anchor="ctr"/>
                </a:tc>
                <a:tc>
                  <a:txBody>
                    <a:bodyPr/>
                    <a:lstStyle/>
                    <a:p>
                      <a:pPr algn="ctr" fontAlgn="ctr"/>
                      <a:r>
                        <a:rPr lang="en-US" sz="1300" b="1" i="0" u="none" strike="noStrike" dirty="0">
                          <a:solidFill>
                            <a:srgbClr val="000000"/>
                          </a:solidFill>
                          <a:effectLst/>
                          <a:latin typeface="+mn-lt"/>
                        </a:rPr>
                        <a:t>2</a:t>
                      </a:r>
                    </a:p>
                  </a:txBody>
                  <a:tcPr marL="9525" marR="9525" marT="9525" marB="0" anchor="ctr"/>
                </a:tc>
              </a:tr>
            </a:tbl>
          </a:graphicData>
        </a:graphic>
      </p:graphicFrame>
    </p:spTree>
    <p:extLst>
      <p:ext uri="{BB962C8B-B14F-4D97-AF65-F5344CB8AC3E}">
        <p14:creationId xmlns:p14="http://schemas.microsoft.com/office/powerpoint/2010/main" val="12843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
          <p:cNvSpPr txBox="1">
            <a:spLocks noGrp="1"/>
          </p:cNvSpPr>
          <p:nvPr>
            <p:ph type="title"/>
          </p:nvPr>
        </p:nvSpPr>
        <p:spPr>
          <a:xfrm>
            <a:off x="1763688" y="260648"/>
            <a:ext cx="7356093" cy="125526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Структура Института</a:t>
            </a:r>
            <a:endParaRPr/>
          </a:p>
        </p:txBody>
      </p:sp>
      <p:sp>
        <p:nvSpPr>
          <p:cNvPr id="250" name="Google Shape;250;p3"/>
          <p:cNvSpPr txBox="1">
            <a:spLocks noGrp="1"/>
          </p:cNvSpPr>
          <p:nvPr>
            <p:ph type="body" idx="1"/>
          </p:nvPr>
        </p:nvSpPr>
        <p:spPr>
          <a:xfrm>
            <a:off x="0" y="1772816"/>
            <a:ext cx="9144000" cy="4968552"/>
          </a:xfrm>
          <a:prstGeom prst="rect">
            <a:avLst/>
          </a:prstGeom>
          <a:noFill/>
          <a:ln>
            <a:noFill/>
          </a:ln>
        </p:spPr>
        <p:txBody>
          <a:bodyPr spcFirstLastPara="1" wrap="square" lIns="91425" tIns="45700" rIns="91425" bIns="45700" anchor="t" anchorCtr="0">
            <a:noAutofit/>
          </a:bodyPr>
          <a:lstStyle/>
          <a:p>
            <a:pPr marL="228600" lvl="0" indent="-182880" algn="just" rtl="0">
              <a:lnSpc>
                <a:spcPct val="100000"/>
              </a:lnSpc>
              <a:spcBef>
                <a:spcPts val="0"/>
              </a:spcBef>
              <a:spcAft>
                <a:spcPts val="0"/>
              </a:spcAft>
              <a:buSzPts val="2470"/>
              <a:buFont typeface="Noto Sans Symbols"/>
              <a:buNone/>
            </a:pPr>
            <a:r>
              <a:rPr lang="ru-RU" sz="1900" dirty="0"/>
              <a:t>	</a:t>
            </a:r>
            <a:endParaRPr sz="1600" dirty="0"/>
          </a:p>
          <a:p>
            <a:pPr marL="228600" lvl="0" indent="-182880" algn="l" rtl="0">
              <a:lnSpc>
                <a:spcPct val="100000"/>
              </a:lnSpc>
              <a:spcBef>
                <a:spcPts val="1600"/>
              </a:spcBef>
              <a:spcAft>
                <a:spcPts val="0"/>
              </a:spcAft>
              <a:buSzPts val="2600"/>
              <a:buFont typeface="Noto Sans Symbols"/>
              <a:buChar char="❑"/>
            </a:pPr>
            <a:r>
              <a:rPr lang="ru-RU" sz="2000" dirty="0"/>
              <a:t>Дирекция</a:t>
            </a:r>
            <a:endParaRPr dirty="0"/>
          </a:p>
          <a:p>
            <a:pPr marL="228600" lvl="0" indent="-182880" algn="l" rtl="0">
              <a:lnSpc>
                <a:spcPct val="100000"/>
              </a:lnSpc>
              <a:spcBef>
                <a:spcPts val="700"/>
              </a:spcBef>
              <a:spcAft>
                <a:spcPts val="0"/>
              </a:spcAft>
              <a:buSzPts val="2600"/>
              <a:buFont typeface="Noto Sans Symbols"/>
              <a:buChar char="❑"/>
            </a:pPr>
            <a:r>
              <a:rPr lang="ru-RU" sz="2000" dirty="0"/>
              <a:t>Подразделения административного персонала</a:t>
            </a:r>
            <a:endParaRPr dirty="0"/>
          </a:p>
          <a:p>
            <a:pPr marL="228600" lvl="0" indent="-182880" algn="l" rtl="0">
              <a:lnSpc>
                <a:spcPct val="100000"/>
              </a:lnSpc>
              <a:spcBef>
                <a:spcPts val="700"/>
              </a:spcBef>
              <a:spcAft>
                <a:spcPts val="0"/>
              </a:spcAft>
              <a:buSzPts val="2600"/>
              <a:buFont typeface="Noto Sans Symbols"/>
              <a:buChar char="❑"/>
            </a:pPr>
            <a:r>
              <a:rPr lang="ru-RU" sz="2000" dirty="0"/>
              <a:t>Научные подразделения: Международный математический центр, </a:t>
            </a:r>
            <a:endParaRPr dirty="0"/>
          </a:p>
          <a:p>
            <a:pPr marL="45720" lvl="0" indent="0" algn="l" rtl="0">
              <a:lnSpc>
                <a:spcPct val="100000"/>
              </a:lnSpc>
              <a:spcBef>
                <a:spcPts val="700"/>
              </a:spcBef>
              <a:spcAft>
                <a:spcPts val="0"/>
              </a:spcAft>
              <a:buSzPts val="2600"/>
              <a:buNone/>
            </a:pPr>
            <a:r>
              <a:rPr lang="ru-RU" sz="2000" dirty="0" smtClean="0"/>
              <a:t>24 лаборатории </a:t>
            </a:r>
            <a:r>
              <a:rPr lang="ru-RU" sz="2000" dirty="0"/>
              <a:t>и </a:t>
            </a:r>
            <a:r>
              <a:rPr lang="ru-RU" sz="2000" dirty="0" smtClean="0"/>
              <a:t>9 ВТК</a:t>
            </a:r>
            <a:endParaRPr dirty="0"/>
          </a:p>
          <a:p>
            <a:pPr marL="228600" lvl="0" indent="-182880" algn="l" rtl="0">
              <a:lnSpc>
                <a:spcPct val="100000"/>
              </a:lnSpc>
              <a:spcBef>
                <a:spcPts val="700"/>
              </a:spcBef>
              <a:spcAft>
                <a:spcPts val="0"/>
              </a:spcAft>
              <a:buSzPts val="2600"/>
              <a:buFont typeface="Noto Sans Symbols"/>
              <a:buChar char="❑"/>
            </a:pPr>
            <a:r>
              <a:rPr lang="ru-RU" sz="2000" dirty="0"/>
              <a:t>Научно-вспомогательные подразделения</a:t>
            </a:r>
            <a:endParaRPr dirty="0"/>
          </a:p>
          <a:p>
            <a:pPr marL="228600" lvl="0" indent="-182880" algn="l" rtl="0">
              <a:lnSpc>
                <a:spcPct val="100000"/>
              </a:lnSpc>
              <a:spcBef>
                <a:spcPts val="700"/>
              </a:spcBef>
              <a:spcAft>
                <a:spcPts val="0"/>
              </a:spcAft>
              <a:buSzPts val="2600"/>
              <a:buFont typeface="Noto Sans Symbols"/>
              <a:buChar char="❑"/>
            </a:pPr>
            <a:r>
              <a:rPr lang="ru-RU" sz="2000" dirty="0"/>
              <a:t>Советы по защитам (специальности: 01.01.01,  01.01.02,  1.01.04, 01.01.05,  01.01.06,  01.01.07,  01.01.09,  05.13.11, 05.13.17, 05.13.18)</a:t>
            </a:r>
            <a:endParaRPr dirty="0"/>
          </a:p>
          <a:p>
            <a:pPr marL="228600" lvl="0" indent="-182880" algn="l" rtl="0">
              <a:lnSpc>
                <a:spcPct val="100000"/>
              </a:lnSpc>
              <a:spcBef>
                <a:spcPts val="700"/>
              </a:spcBef>
              <a:spcAft>
                <a:spcPts val="0"/>
              </a:spcAft>
              <a:buSzPts val="2600"/>
              <a:buFont typeface="Noto Sans Symbols"/>
              <a:buChar char="❑"/>
            </a:pPr>
            <a:r>
              <a:rPr lang="ru-RU" sz="2000" dirty="0"/>
              <a:t>Филиал в г. Омске</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0106"/>
            <a:ext cx="8927184" cy="510917"/>
          </a:xfrm>
        </p:spPr>
        <p:txBody>
          <a:bodyPr/>
          <a:lstStyle/>
          <a:p>
            <a:pPr>
              <a:buNone/>
            </a:pPr>
            <a:r>
              <a:rPr lang="ru-RU" sz="2800" dirty="0" smtClean="0"/>
              <a:t>Программа развития ИМ СО РАН на 2019-2023гг</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val="738303456"/>
              </p:ext>
            </p:extLst>
          </p:nvPr>
        </p:nvGraphicFramePr>
        <p:xfrm>
          <a:off x="989994" y="670897"/>
          <a:ext cx="7040000" cy="5457803"/>
        </p:xfrm>
        <a:graphic>
          <a:graphicData uri="http://schemas.openxmlformats.org/drawingml/2006/table">
            <a:tbl>
              <a:tblPr>
                <a:tableStyleId>{6477B0C2-0DF3-4077-A144-EF0BA455FE28}</a:tableStyleId>
              </a:tblPr>
              <a:tblGrid>
                <a:gridCol w="2189968"/>
                <a:gridCol w="837002"/>
                <a:gridCol w="802606"/>
                <a:gridCol w="802606"/>
                <a:gridCol w="802606"/>
                <a:gridCol w="802606"/>
                <a:gridCol w="802606"/>
              </a:tblGrid>
              <a:tr h="665114">
                <a:tc>
                  <a:txBody>
                    <a:bodyPr/>
                    <a:lstStyle/>
                    <a:p>
                      <a:pPr algn="l" fontAlgn="ctr"/>
                      <a:r>
                        <a:rPr lang="ru-RU" sz="1300" u="none" strike="noStrike" dirty="0">
                          <a:effectLst/>
                          <a:latin typeface="+mn-lt"/>
                        </a:rPr>
                        <a:t>Целевые показатели реализации Программы развития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Единица измерения</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2020</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b="0" i="0" u="none" strike="noStrike" dirty="0" smtClean="0">
                          <a:solidFill>
                            <a:srgbClr val="000000"/>
                          </a:solidFill>
                          <a:effectLst/>
                          <a:latin typeface="+mn-lt"/>
                        </a:rPr>
                        <a:t>Факт </a:t>
                      </a:r>
                    </a:p>
                    <a:p>
                      <a:pPr algn="ctr" fontAlgn="ctr"/>
                      <a:r>
                        <a:rPr lang="ru-RU" sz="1300" b="0" i="0" u="none" strike="noStrike" dirty="0" smtClean="0">
                          <a:solidFill>
                            <a:srgbClr val="000000"/>
                          </a:solidFill>
                          <a:effectLst/>
                          <a:latin typeface="+mn-lt"/>
                        </a:rPr>
                        <a:t>2020</a:t>
                      </a:r>
                      <a:endParaRPr lang="ru-RU" sz="1300" b="0" i="0" u="none" strike="noStrike" dirty="0">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2021</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a:effectLst/>
                          <a:latin typeface="+mn-lt"/>
                        </a:rPr>
                        <a:t>План 2022</a:t>
                      </a:r>
                      <a:endParaRPr lang="ru-RU" sz="1300" b="0" i="0" u="none" strike="noStrike">
                        <a:solidFill>
                          <a:srgbClr val="000000"/>
                        </a:solidFill>
                        <a:effectLst/>
                        <a:latin typeface="+mn-lt"/>
                      </a:endParaRPr>
                    </a:p>
                  </a:txBody>
                  <a:tcPr marL="5850" marR="5850" marT="5850" marB="0" anchor="ctr"/>
                </a:tc>
                <a:tc>
                  <a:txBody>
                    <a:bodyPr/>
                    <a:lstStyle/>
                    <a:p>
                      <a:pPr algn="ctr" fontAlgn="ctr"/>
                      <a:r>
                        <a:rPr lang="ru-RU" sz="1300" u="none" strike="noStrike" dirty="0">
                          <a:effectLst/>
                          <a:latin typeface="+mn-lt"/>
                        </a:rPr>
                        <a:t>План 2023</a:t>
                      </a:r>
                      <a:endParaRPr lang="ru-RU" sz="1300" b="0" i="0" u="none" strike="noStrike" dirty="0">
                        <a:solidFill>
                          <a:srgbClr val="000000"/>
                        </a:solidFill>
                        <a:effectLst/>
                        <a:latin typeface="+mn-lt"/>
                      </a:endParaRPr>
                    </a:p>
                  </a:txBody>
                  <a:tcPr marL="5850" marR="5850" marT="5850" marB="0" anchor="ctr"/>
                </a:tc>
              </a:tr>
              <a:tr h="665114">
                <a:tc gridSpan="7">
                  <a:txBody>
                    <a:bodyPr/>
                    <a:lstStyle/>
                    <a:p>
                      <a:pPr algn="ctr" fontAlgn="ctr"/>
                      <a:r>
                        <a:rPr lang="ru-RU" sz="1300" b="0" i="0" u="none" strike="noStrike" dirty="0">
                          <a:solidFill>
                            <a:srgbClr val="000000"/>
                          </a:solidFill>
                          <a:effectLst/>
                          <a:latin typeface="+mn-lt"/>
                        </a:rPr>
                        <a:t>Дополнительные показатели развития приборной базы Омского филиала</a:t>
                      </a: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65114">
                <a:tc>
                  <a:txBody>
                    <a:bodyPr/>
                    <a:lstStyle/>
                    <a:p>
                      <a:pPr algn="l" fontAlgn="ctr"/>
                      <a:r>
                        <a:rPr lang="ru-RU" sz="1300" b="0" i="0" u="none" strike="noStrike">
                          <a:solidFill>
                            <a:srgbClr val="000000"/>
                          </a:solidFill>
                          <a:effectLst/>
                          <a:latin typeface="+mn-lt"/>
                        </a:rPr>
                        <a:t>Уровень загрузки научного оборудования.</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ru-RU" sz="1300" b="1" i="0" u="none" strike="noStrike" dirty="0" smtClean="0">
                          <a:solidFill>
                            <a:srgbClr val="FF0000"/>
                          </a:solidFill>
                          <a:effectLst/>
                          <a:latin typeface="+mn-lt"/>
                        </a:rPr>
                        <a:t>84,29</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c>
                  <a:txBody>
                    <a:bodyPr/>
                    <a:lstStyle/>
                    <a:p>
                      <a:pPr algn="ctr" fontAlgn="ctr"/>
                      <a:r>
                        <a:rPr lang="en-US" sz="1300" b="1" i="0" u="none" strike="noStrike">
                          <a:solidFill>
                            <a:srgbClr val="000000"/>
                          </a:solidFill>
                          <a:effectLst/>
                          <a:latin typeface="+mn-lt"/>
                        </a:rPr>
                        <a:t>75</a:t>
                      </a:r>
                    </a:p>
                  </a:txBody>
                  <a:tcPr marL="9525" marR="9525" marT="9525" marB="0" anchor="ctr"/>
                </a:tc>
              </a:tr>
              <a:tr h="665114">
                <a:tc>
                  <a:txBody>
                    <a:bodyPr/>
                    <a:lstStyle/>
                    <a:p>
                      <a:pPr algn="l" fontAlgn="ctr"/>
                      <a:r>
                        <a:rPr lang="ru-RU" sz="1300" b="0" i="0" u="none" strike="noStrike">
                          <a:solidFill>
                            <a:srgbClr val="000000"/>
                          </a:solidFill>
                          <a:effectLst/>
                          <a:latin typeface="+mn-lt"/>
                        </a:rPr>
                        <a:t>Доля внешних пользователей.</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dirty="0" smtClean="0">
                          <a:solidFill>
                            <a:srgbClr val="FF0000"/>
                          </a:solidFill>
                          <a:effectLst/>
                          <a:latin typeface="+mn-lt"/>
                        </a:rPr>
                        <a:t>22,86</a:t>
                      </a:r>
                      <a:endParaRPr lang="ru-RU" sz="1300" b="1" i="0" u="none" strike="noStrike" dirty="0">
                        <a:solidFill>
                          <a:srgbClr val="FF0000"/>
                        </a:solidFill>
                        <a:effectLst/>
                        <a:latin typeface="+mn-lt"/>
                      </a:endParaRP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a:solidFill>
                            <a:srgbClr val="000000"/>
                          </a:solidFill>
                          <a:effectLst/>
                          <a:latin typeface="+mn-lt"/>
                        </a:rPr>
                        <a:t>22</a:t>
                      </a:r>
                    </a:p>
                  </a:txBody>
                  <a:tcPr marL="9525" marR="9525" marT="9525" marB="0" anchor="ctr"/>
                </a:tc>
                <a:tc>
                  <a:txBody>
                    <a:bodyPr/>
                    <a:lstStyle/>
                    <a:p>
                      <a:pPr algn="ctr" fontAlgn="ctr"/>
                      <a:r>
                        <a:rPr lang="ru-RU" sz="1300" b="1" i="0" u="none" strike="noStrike">
                          <a:solidFill>
                            <a:srgbClr val="000000"/>
                          </a:solidFill>
                          <a:effectLst/>
                          <a:latin typeface="+mn-lt"/>
                        </a:rPr>
                        <a:t>25</a:t>
                      </a:r>
                    </a:p>
                  </a:txBody>
                  <a:tcPr marL="9525" marR="9525" marT="9525" marB="0" anchor="ctr"/>
                </a:tc>
              </a:tr>
              <a:tr h="665114">
                <a:tc>
                  <a:txBody>
                    <a:bodyPr/>
                    <a:lstStyle/>
                    <a:p>
                      <a:pPr algn="l" fontAlgn="ctr"/>
                      <a:r>
                        <a:rPr lang="ru-RU" sz="1300" b="0" i="0" u="none" strike="noStrike">
                          <a:solidFill>
                            <a:srgbClr val="000000"/>
                          </a:solidFill>
                          <a:effectLst/>
                          <a:latin typeface="+mn-lt"/>
                        </a:rPr>
                        <a:t>Доля исследований, проводимых под руководством молодых ученых.</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ru-RU" sz="1300" b="1" i="0" u="none" strike="noStrike">
                          <a:solidFill>
                            <a:srgbClr val="000000"/>
                          </a:solidFill>
                          <a:effectLst/>
                          <a:latin typeface="+mn-lt"/>
                        </a:rPr>
                        <a:t>20</a:t>
                      </a:r>
                    </a:p>
                  </a:txBody>
                  <a:tcPr marL="9525" marR="9525" marT="9525" marB="0" anchor="ctr"/>
                </a:tc>
                <a:tc>
                  <a:txBody>
                    <a:bodyPr/>
                    <a:lstStyle/>
                    <a:p>
                      <a:pPr algn="ctr" fontAlgn="ctr"/>
                      <a:r>
                        <a:rPr lang="ru-RU" sz="1300" b="1" i="0" u="none" strike="noStrike" dirty="0" smtClean="0">
                          <a:solidFill>
                            <a:srgbClr val="FF0000"/>
                          </a:solidFill>
                          <a:effectLst/>
                          <a:latin typeface="+mn-lt"/>
                        </a:rPr>
                        <a:t>7,9</a:t>
                      </a:r>
                      <a:endParaRPr lang="ru-RU" sz="1300" b="1" i="0" u="none" strike="noStrike" dirty="0">
                        <a:solidFill>
                          <a:srgbClr val="FF0000"/>
                        </a:solidFill>
                        <a:effectLst/>
                        <a:latin typeface="+mn-lt"/>
                      </a:endParaRPr>
                    </a:p>
                  </a:txBody>
                  <a:tcPr marL="9525" marR="9525" marT="9525" marB="0" anchor="ctr">
                    <a:solidFill>
                      <a:srgbClr val="FFFF00"/>
                    </a:solidFill>
                  </a:tcPr>
                </a:tc>
                <a:tc>
                  <a:txBody>
                    <a:bodyPr/>
                    <a:lstStyle/>
                    <a:p>
                      <a:pPr algn="ctr" fontAlgn="ctr"/>
                      <a:r>
                        <a:rPr lang="ru-RU" sz="1300" b="1" i="0" u="none" strike="noStrike">
                          <a:solidFill>
                            <a:srgbClr val="000000"/>
                          </a:solidFill>
                          <a:effectLst/>
                          <a:latin typeface="+mn-lt"/>
                        </a:rPr>
                        <a:t>20</a:t>
                      </a:r>
                    </a:p>
                  </a:txBody>
                  <a:tcPr marL="9525" marR="9525" marT="9525" marB="0" anchor="ctr"/>
                </a:tc>
                <a:tc>
                  <a:txBody>
                    <a:bodyPr/>
                    <a:lstStyle/>
                    <a:p>
                      <a:pPr algn="ctr" fontAlgn="ctr"/>
                      <a:r>
                        <a:rPr lang="ru-RU" sz="1300" b="1" i="0" u="none" strike="noStrike">
                          <a:solidFill>
                            <a:srgbClr val="000000"/>
                          </a:solidFill>
                          <a:effectLst/>
                          <a:latin typeface="+mn-lt"/>
                        </a:rPr>
                        <a:t>23</a:t>
                      </a:r>
                    </a:p>
                  </a:txBody>
                  <a:tcPr marL="9525" marR="9525" marT="9525" marB="0" anchor="ctr"/>
                </a:tc>
                <a:tc>
                  <a:txBody>
                    <a:bodyPr/>
                    <a:lstStyle/>
                    <a:p>
                      <a:pPr algn="ctr" fontAlgn="ctr"/>
                      <a:r>
                        <a:rPr lang="ru-RU" sz="1300" b="1" i="0" u="none" strike="noStrike">
                          <a:solidFill>
                            <a:srgbClr val="000000"/>
                          </a:solidFill>
                          <a:effectLst/>
                          <a:latin typeface="+mn-lt"/>
                        </a:rPr>
                        <a:t>25</a:t>
                      </a:r>
                    </a:p>
                  </a:txBody>
                  <a:tcPr marL="9525" marR="9525" marT="9525" marB="0" anchor="ctr"/>
                </a:tc>
              </a:tr>
              <a:tr h="665114">
                <a:tc>
                  <a:txBody>
                    <a:bodyPr/>
                    <a:lstStyle/>
                    <a:p>
                      <a:pPr algn="l" fontAlgn="ctr"/>
                      <a:r>
                        <a:rPr lang="ru-RU" sz="1300" b="0" i="0" u="none" strike="noStrike">
                          <a:solidFill>
                            <a:srgbClr val="000000"/>
                          </a:solidFill>
                          <a:effectLst/>
                          <a:latin typeface="+mn-lt"/>
                        </a:rPr>
                        <a:t>Процент привлечения внебюджетных средств.</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ru-RU" sz="1300" b="1" i="0" u="none" strike="noStrike" dirty="0" smtClean="0">
                          <a:solidFill>
                            <a:srgbClr val="FF0000"/>
                          </a:solidFill>
                          <a:effectLst/>
                          <a:latin typeface="+mn-lt"/>
                        </a:rPr>
                        <a:t>38,4</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c>
                  <a:txBody>
                    <a:bodyPr/>
                    <a:lstStyle/>
                    <a:p>
                      <a:pPr algn="ctr" fontAlgn="ctr"/>
                      <a:r>
                        <a:rPr lang="en-US" sz="1300" b="1" i="0" u="none" strike="noStrike">
                          <a:solidFill>
                            <a:srgbClr val="000000"/>
                          </a:solidFill>
                          <a:effectLst/>
                          <a:latin typeface="+mn-lt"/>
                        </a:rPr>
                        <a:t>18</a:t>
                      </a:r>
                    </a:p>
                  </a:txBody>
                  <a:tcPr marL="9525" marR="9525" marT="9525" marB="0" anchor="ctr"/>
                </a:tc>
              </a:tr>
              <a:tr h="665114">
                <a:tc>
                  <a:txBody>
                    <a:bodyPr/>
                    <a:lstStyle/>
                    <a:p>
                      <a:pPr algn="l" fontAlgn="ctr"/>
                      <a:r>
                        <a:rPr lang="ru-RU" sz="1300" b="0" i="0" u="none" strike="noStrike">
                          <a:solidFill>
                            <a:srgbClr val="000000"/>
                          </a:solidFill>
                          <a:effectLst/>
                          <a:latin typeface="+mn-lt"/>
                        </a:rPr>
                        <a:t>Процент обновления приборной базы.</a:t>
                      </a:r>
                    </a:p>
                  </a:txBody>
                  <a:tcPr marL="9525" marR="9525" marT="9525" marB="0" anchor="ctr"/>
                </a:tc>
                <a:tc>
                  <a:txBody>
                    <a:bodyPr/>
                    <a:lstStyle/>
                    <a:p>
                      <a:pPr algn="ctr" fontAlgn="ctr"/>
                      <a:r>
                        <a:rPr lang="en-US" sz="1300" b="0" i="0" u="none" strike="noStrike">
                          <a:solidFill>
                            <a:srgbClr val="000000"/>
                          </a:solidFill>
                          <a:effectLst/>
                          <a:latin typeface="+mn-lt"/>
                        </a:rPr>
                        <a:t>%</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ru-RU" sz="1300" b="1" i="0" u="none" strike="noStrike" dirty="0" smtClean="0">
                          <a:solidFill>
                            <a:srgbClr val="FF0000"/>
                          </a:solidFill>
                          <a:effectLst/>
                          <a:latin typeface="+mn-lt"/>
                        </a:rPr>
                        <a:t>9</a:t>
                      </a:r>
                      <a:endParaRPr lang="en-US" sz="1300" b="1" i="0" u="none" strike="noStrike" dirty="0">
                        <a:solidFill>
                          <a:srgbClr val="FF0000"/>
                        </a:solidFill>
                        <a:effectLst/>
                        <a:latin typeface="+mn-lt"/>
                      </a:endParaRP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c>
                  <a:txBody>
                    <a:bodyPr/>
                    <a:lstStyle/>
                    <a:p>
                      <a:pPr algn="ctr" fontAlgn="ctr"/>
                      <a:r>
                        <a:rPr lang="en-US" sz="1300" b="1" i="0" u="none" strike="noStrike">
                          <a:solidFill>
                            <a:srgbClr val="000000"/>
                          </a:solidFill>
                          <a:effectLst/>
                          <a:latin typeface="+mn-lt"/>
                        </a:rPr>
                        <a:t>0</a:t>
                      </a:r>
                    </a:p>
                  </a:txBody>
                  <a:tcPr marL="9525" marR="9525" marT="9525" marB="0" anchor="ctr"/>
                </a:tc>
              </a:tr>
              <a:tr h="665114">
                <a:tc>
                  <a:txBody>
                    <a:bodyPr/>
                    <a:lstStyle/>
                    <a:p>
                      <a:pPr algn="l" fontAlgn="ctr"/>
                      <a:r>
                        <a:rPr lang="ru-RU" sz="1300" b="0" i="0" u="none" strike="noStrike">
                          <a:solidFill>
                            <a:srgbClr val="000000"/>
                          </a:solidFill>
                          <a:effectLst/>
                          <a:latin typeface="+mn-lt"/>
                        </a:rPr>
                        <a:t>Количество статей в журналах, индексируемых в Web of Science и Scopus</a:t>
                      </a:r>
                    </a:p>
                  </a:txBody>
                  <a:tcPr marL="9525" marR="9525" marT="9525" marB="0" anchor="ctr"/>
                </a:tc>
                <a:tc>
                  <a:txBody>
                    <a:bodyPr/>
                    <a:lstStyle/>
                    <a:p>
                      <a:pPr algn="ctr" fontAlgn="ctr"/>
                      <a:r>
                        <a:rPr lang="ru-RU" sz="1300" b="0" i="0" u="none" strike="noStrike">
                          <a:solidFill>
                            <a:srgbClr val="000000"/>
                          </a:solidFill>
                          <a:effectLst/>
                          <a:latin typeface="+mn-lt"/>
                        </a:rPr>
                        <a:t>шт.</a:t>
                      </a:r>
                    </a:p>
                  </a:txBody>
                  <a:tcPr marL="9525" marR="9525" marT="9525" marB="0" anchor="ctr"/>
                </a:tc>
                <a:tc>
                  <a:txBody>
                    <a:bodyPr/>
                    <a:lstStyle/>
                    <a:p>
                      <a:pPr algn="ctr" fontAlgn="ctr"/>
                      <a:r>
                        <a:rPr lang="ru-RU" sz="1300" b="1" i="0" u="none" strike="noStrike">
                          <a:solidFill>
                            <a:srgbClr val="000000"/>
                          </a:solidFill>
                          <a:effectLst/>
                          <a:latin typeface="+mn-lt"/>
                        </a:rPr>
                        <a:t>3</a:t>
                      </a:r>
                    </a:p>
                  </a:txBody>
                  <a:tcPr marL="9525" marR="9525" marT="9525" marB="0" anchor="ctr"/>
                </a:tc>
                <a:tc>
                  <a:txBody>
                    <a:bodyPr/>
                    <a:lstStyle/>
                    <a:p>
                      <a:pPr algn="ctr" fontAlgn="ctr"/>
                      <a:r>
                        <a:rPr lang="ru-RU" sz="1300" b="1" i="0" u="none" strike="noStrike" dirty="0" smtClean="0">
                          <a:solidFill>
                            <a:srgbClr val="FF0000"/>
                          </a:solidFill>
                          <a:effectLst/>
                          <a:latin typeface="+mn-lt"/>
                        </a:rPr>
                        <a:t>3</a:t>
                      </a:r>
                      <a:endParaRPr lang="ru-RU" sz="1300" b="1" i="0" u="none" strike="noStrike" dirty="0">
                        <a:solidFill>
                          <a:srgbClr val="FF0000"/>
                        </a:solidFill>
                        <a:effectLst/>
                        <a:latin typeface="+mn-lt"/>
                      </a:endParaRPr>
                    </a:p>
                  </a:txBody>
                  <a:tcPr marL="9525" marR="9525" marT="9525" marB="0" anchor="ctr"/>
                </a:tc>
                <a:tc>
                  <a:txBody>
                    <a:bodyPr/>
                    <a:lstStyle/>
                    <a:p>
                      <a:pPr algn="ctr" fontAlgn="ctr"/>
                      <a:r>
                        <a:rPr lang="ru-RU" sz="1300" b="1" i="0" u="none" strike="noStrike">
                          <a:solidFill>
                            <a:srgbClr val="000000"/>
                          </a:solidFill>
                          <a:effectLst/>
                          <a:latin typeface="+mn-lt"/>
                        </a:rPr>
                        <a:t>4</a:t>
                      </a:r>
                    </a:p>
                  </a:txBody>
                  <a:tcPr marL="9525" marR="9525" marT="9525" marB="0" anchor="ctr"/>
                </a:tc>
                <a:tc>
                  <a:txBody>
                    <a:bodyPr/>
                    <a:lstStyle/>
                    <a:p>
                      <a:pPr algn="ctr" fontAlgn="ctr"/>
                      <a:r>
                        <a:rPr lang="en-US" sz="1300" b="1" i="0" u="none" strike="noStrike">
                          <a:solidFill>
                            <a:srgbClr val="000000"/>
                          </a:solidFill>
                          <a:effectLst/>
                          <a:latin typeface="+mn-lt"/>
                        </a:rPr>
                        <a:t>5</a:t>
                      </a:r>
                    </a:p>
                  </a:txBody>
                  <a:tcPr marL="9525" marR="9525" marT="9525" marB="0" anchor="ctr"/>
                </a:tc>
                <a:tc>
                  <a:txBody>
                    <a:bodyPr/>
                    <a:lstStyle/>
                    <a:p>
                      <a:pPr algn="ctr" fontAlgn="ctr"/>
                      <a:r>
                        <a:rPr lang="en-US" sz="1300" b="1" i="0" u="none" strike="noStrike" dirty="0">
                          <a:solidFill>
                            <a:srgbClr val="000000"/>
                          </a:solidFill>
                          <a:effectLst/>
                          <a:latin typeface="+mn-lt"/>
                        </a:rPr>
                        <a:t>6</a:t>
                      </a:r>
                    </a:p>
                  </a:txBody>
                  <a:tcPr marL="9525" marR="9525" marT="9525" marB="0" anchor="ctr"/>
                </a:tc>
              </a:tr>
            </a:tbl>
          </a:graphicData>
        </a:graphic>
      </p:graphicFrame>
    </p:spTree>
    <p:extLst>
      <p:ext uri="{BB962C8B-B14F-4D97-AF65-F5344CB8AC3E}">
        <p14:creationId xmlns:p14="http://schemas.microsoft.com/office/powerpoint/2010/main" val="2300744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2411416" y="304802"/>
            <a:ext cx="6408737"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Среднемесячная заработная плата </a:t>
            </a:r>
            <a:r>
              <a:rPr lang="ru-RU" sz="1800"/>
              <a:t>(тыс. руб.)</a:t>
            </a:r>
            <a:endParaRPr/>
          </a:p>
        </p:txBody>
      </p:sp>
      <p:graphicFrame>
        <p:nvGraphicFramePr>
          <p:cNvPr id="365" name="Google Shape;365;p20"/>
          <p:cNvGraphicFramePr/>
          <p:nvPr>
            <p:extLst>
              <p:ext uri="{D42A27DB-BD31-4B8C-83A1-F6EECF244321}">
                <p14:modId xmlns:p14="http://schemas.microsoft.com/office/powerpoint/2010/main" val="2862597207"/>
              </p:ext>
            </p:extLst>
          </p:nvPr>
        </p:nvGraphicFramePr>
        <p:xfrm>
          <a:off x="611188" y="1974554"/>
          <a:ext cx="8247050" cy="4155186"/>
        </p:xfrm>
        <a:graphic>
          <a:graphicData uri="http://schemas.openxmlformats.org/drawingml/2006/table">
            <a:tbl>
              <a:tblPr>
                <a:noFill/>
                <a:tableStyleId>{6477B0C2-0DF3-4077-A144-EF0BA455FE28}</a:tableStyleId>
              </a:tblPr>
              <a:tblGrid>
                <a:gridCol w="2633204"/>
                <a:gridCol w="935641"/>
                <a:gridCol w="935641"/>
                <a:gridCol w="935641"/>
                <a:gridCol w="935641"/>
                <a:gridCol w="935641"/>
                <a:gridCol w="935641"/>
              </a:tblGrid>
              <a:tr h="639375">
                <a:tc>
                  <a:txBody>
                    <a:bodyPr/>
                    <a:lstStyle/>
                    <a:p>
                      <a:pPr marL="0" marR="0" lvl="0" indent="0" algn="l" rtl="0">
                        <a:lnSpc>
                          <a:spcPct val="115000"/>
                        </a:lnSpc>
                        <a:spcBef>
                          <a:spcPts val="0"/>
                        </a:spcBef>
                        <a:spcAft>
                          <a:spcPts val="0"/>
                        </a:spcAft>
                        <a:buClr>
                          <a:srgbClr val="000000"/>
                        </a:buClr>
                        <a:buSzPts val="1400"/>
                        <a:buFont typeface="Arial"/>
                        <a:buNone/>
                      </a:pPr>
                      <a:r>
                        <a:rPr lang="ru-RU" sz="1800" u="none" strike="noStrike" cap="none" dirty="0">
                          <a:latin typeface="Times New Roman"/>
                          <a:ea typeface="Times New Roman"/>
                          <a:cs typeface="Times New Roman"/>
                          <a:sym typeface="Times New Roman"/>
                        </a:rPr>
                        <a:t> </a:t>
                      </a:r>
                      <a:endParaRPr sz="180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2015</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2016</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2017</a:t>
                      </a:r>
                      <a:endParaRPr sz="1800" b="1" u="none" strike="noStrike" cap="none">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2018</a:t>
                      </a:r>
                      <a:endParaRPr sz="1800" b="1" u="none" strike="noStrike" cap="none">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latin typeface="Times New Roman"/>
                          <a:ea typeface="Times New Roman"/>
                          <a:cs typeface="Times New Roman"/>
                          <a:sym typeface="Times New Roman"/>
                        </a:rPr>
                        <a:t>2019</a:t>
                      </a:r>
                      <a:endParaRPr sz="1800" b="1" u="none" strike="noStrike" cap="none" dirty="0">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latin typeface="Times New Roman"/>
                          <a:ea typeface="Times New Roman"/>
                          <a:cs typeface="Times New Roman"/>
                          <a:sym typeface="Times New Roman"/>
                        </a:rPr>
                        <a:t>2020</a:t>
                      </a:r>
                      <a:endParaRPr sz="1800" b="1" u="none" strike="noStrike" cap="none" dirty="0">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53382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Научные работники</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58,0</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68,4</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78,9</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Times New Roman"/>
                          <a:ea typeface="Times New Roman"/>
                          <a:cs typeface="Times New Roman"/>
                          <a:sym typeface="Times New Roman"/>
                        </a:rPr>
                        <a:t>73</a:t>
                      </a:r>
                      <a:r>
                        <a:rPr lang="en-US" sz="1800" b="1" u="none" strike="noStrike" cap="none" dirty="0" smtClean="0">
                          <a:solidFill>
                            <a:srgbClr val="FF0000"/>
                          </a:solidFill>
                          <a:latin typeface="Times New Roman"/>
                          <a:ea typeface="Times New Roman"/>
                          <a:cs typeface="Times New Roman"/>
                          <a:sym typeface="Times New Roman"/>
                        </a:rPr>
                        <a:t>,8</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995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в т.ч.       доктора наук</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70,0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69,1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dirty="0">
                          <a:solidFill>
                            <a:schemeClr val="dk1"/>
                          </a:solidFill>
                          <a:latin typeface="Times New Roman"/>
                          <a:ea typeface="Times New Roman"/>
                          <a:cs typeface="Times New Roman"/>
                          <a:sym typeface="Times New Roman"/>
                        </a:rPr>
                        <a:t>82,7</a:t>
                      </a:r>
                      <a:endParaRPr sz="1800"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90,7</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101,3</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109,0</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99500">
                <a:tc>
                  <a:txBody>
                    <a:bodyPr/>
                    <a:lstStyle/>
                    <a:p>
                      <a:pPr marL="0" marR="0" lvl="0" indent="450215" algn="l" rtl="0">
                        <a:lnSpc>
                          <a:spcPct val="115000"/>
                        </a:lnSpc>
                        <a:spcBef>
                          <a:spcPts val="0"/>
                        </a:spcBef>
                        <a:spcAft>
                          <a:spcPts val="0"/>
                        </a:spcAft>
                        <a:buClr>
                          <a:srgbClr val="000000"/>
                        </a:buClr>
                        <a:buSzPts val="1400"/>
                        <a:buFont typeface="Arial"/>
                        <a:buNone/>
                      </a:pPr>
                      <a:r>
                        <a:rPr lang="ru-RU" sz="1800" b="1" u="none" strike="noStrike" cap="none" dirty="0">
                          <a:latin typeface="Times New Roman"/>
                          <a:ea typeface="Times New Roman"/>
                          <a:cs typeface="Times New Roman"/>
                          <a:sym typeface="Times New Roman"/>
                        </a:rPr>
                        <a:t>        кандидаты </a:t>
                      </a:r>
                      <a:r>
                        <a:rPr lang="en-US" sz="1800" b="1" u="none" strike="noStrike" cap="none" dirty="0" smtClean="0">
                          <a:latin typeface="Times New Roman"/>
                          <a:ea typeface="Times New Roman"/>
                          <a:cs typeface="Times New Roman"/>
                          <a:sym typeface="Times New Roman"/>
                        </a:rPr>
                        <a:t>   </a:t>
                      </a:r>
                    </a:p>
                    <a:p>
                      <a:pPr marL="0" marR="0" lvl="0" indent="450215" algn="l" rtl="0">
                        <a:lnSpc>
                          <a:spcPct val="115000"/>
                        </a:lnSpc>
                        <a:spcBef>
                          <a:spcPts val="0"/>
                        </a:spcBef>
                        <a:spcAft>
                          <a:spcPts val="0"/>
                        </a:spcAft>
                        <a:buClr>
                          <a:srgbClr val="000000"/>
                        </a:buClr>
                        <a:buSzPts val="1400"/>
                        <a:buFont typeface="Arial"/>
                        <a:buNone/>
                      </a:pPr>
                      <a:r>
                        <a:rPr lang="en-US" sz="1800" b="1" u="none" strike="noStrike" cap="none" dirty="0" smtClean="0">
                          <a:latin typeface="Times New Roman"/>
                          <a:ea typeface="Times New Roman"/>
                          <a:cs typeface="Times New Roman"/>
                          <a:sym typeface="Times New Roman"/>
                        </a:rPr>
                        <a:t>        </a:t>
                      </a:r>
                      <a:r>
                        <a:rPr lang="ru-RU" sz="1800" b="1" u="none" strike="noStrike" cap="none" dirty="0" smtClean="0">
                          <a:latin typeface="Times New Roman"/>
                          <a:ea typeface="Times New Roman"/>
                          <a:cs typeface="Times New Roman"/>
                          <a:sym typeface="Times New Roman"/>
                        </a:rPr>
                        <a:t>наук</a:t>
                      </a:r>
                      <a:endParaRPr sz="1800" b="1"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40,8</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38,1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44,3</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50,6</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63,3</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66,3</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39950">
                <a:tc>
                  <a:txBody>
                    <a:bodyPr/>
                    <a:lstStyle/>
                    <a:p>
                      <a:pPr marL="0" marR="0" lvl="0" indent="450215"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        без степени</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26,0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28,6</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28,8</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58,2</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103,5</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995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научно-технические</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25,0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22,2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26,0</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31,2</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30,0</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30,2</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7215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рабочие</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22,5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16,7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16,6</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16,7</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19,8</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19,5</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43995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Times New Roman"/>
                          <a:ea typeface="Times New Roman"/>
                          <a:cs typeface="Times New Roman"/>
                          <a:sym typeface="Times New Roman"/>
                        </a:rPr>
                        <a:t>АУП</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50,5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49,9</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u="none" strike="noStrike" cap="none">
                          <a:solidFill>
                            <a:schemeClr val="dk1"/>
                          </a:solidFill>
                          <a:latin typeface="Times New Roman"/>
                          <a:ea typeface="Times New Roman"/>
                          <a:cs typeface="Times New Roman"/>
                          <a:sym typeface="Times New Roman"/>
                        </a:rPr>
                        <a:t>50,1</a:t>
                      </a:r>
                      <a:endParaRPr sz="1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Times New Roman"/>
                          <a:ea typeface="Times New Roman"/>
                          <a:cs typeface="Times New Roman"/>
                          <a:sym typeface="Times New Roman"/>
                        </a:rPr>
                        <a:t>59,3</a:t>
                      </a:r>
                      <a:endParaRPr sz="1800" b="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Times New Roman"/>
                          <a:ea typeface="Times New Roman"/>
                          <a:cs typeface="Times New Roman"/>
                          <a:sym typeface="Times New Roman"/>
                        </a:rPr>
                        <a:t>62,7</a:t>
                      </a:r>
                      <a:endParaRPr sz="1800" b="0" u="none" strike="noStrike" cap="none" dirty="0">
                        <a:solidFill>
                          <a:schemeClr val="tx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Times New Roman"/>
                          <a:ea typeface="Times New Roman"/>
                          <a:cs typeface="Times New Roman"/>
                          <a:sym typeface="Times New Roman"/>
                        </a:rPr>
                        <a:t>69,8</a:t>
                      </a:r>
                      <a:endParaRPr sz="1800" b="1" u="none" strike="noStrike" cap="none" dirty="0">
                        <a:solidFill>
                          <a:srgbClr val="FF0000"/>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366" name="Google Shape;366;p20"/>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80132952"/>
              </p:ext>
            </p:extLst>
          </p:nvPr>
        </p:nvGraphicFramePr>
        <p:xfrm>
          <a:off x="441960" y="327658"/>
          <a:ext cx="8450581" cy="4527202"/>
        </p:xfrm>
        <a:graphic>
          <a:graphicData uri="http://schemas.openxmlformats.org/drawingml/2006/table">
            <a:tbl>
              <a:tblPr>
                <a:tableStyleId>{6477B0C2-0DF3-4077-A144-EF0BA455FE28}</a:tableStyleId>
              </a:tblPr>
              <a:tblGrid>
                <a:gridCol w="2288158"/>
                <a:gridCol w="728050"/>
                <a:gridCol w="1118077"/>
                <a:gridCol w="1131078"/>
                <a:gridCol w="1131078"/>
                <a:gridCol w="1027070"/>
                <a:gridCol w="1027070"/>
              </a:tblGrid>
              <a:tr h="479845">
                <a:tc rowSpan="3">
                  <a:txBody>
                    <a:bodyPr/>
                    <a:lstStyle/>
                    <a:p>
                      <a:pPr algn="ctr" fontAlgn="ctr"/>
                      <a:r>
                        <a:rPr lang="ru-RU" sz="1050" u="none" strike="noStrike" dirty="0">
                          <a:effectLst/>
                        </a:rPr>
                        <a:t>Должность работников</a:t>
                      </a:r>
                      <a:endParaRPr lang="ru-RU" sz="1050" b="0" i="0" u="none" strike="noStrike" dirty="0">
                        <a:solidFill>
                          <a:srgbClr val="000000"/>
                        </a:solidFill>
                        <a:effectLst/>
                        <a:latin typeface="Calibri"/>
                      </a:endParaRPr>
                    </a:p>
                  </a:txBody>
                  <a:tcPr marL="5945" marR="5945" marT="5945" marB="0" anchor="ctr"/>
                </a:tc>
                <a:tc rowSpan="3">
                  <a:txBody>
                    <a:bodyPr/>
                    <a:lstStyle/>
                    <a:p>
                      <a:pPr algn="ctr" fontAlgn="ctr"/>
                      <a:r>
                        <a:rPr lang="ru-RU" sz="1050" u="none" strike="noStrike" dirty="0">
                          <a:effectLst/>
                        </a:rPr>
                        <a:t> </a:t>
                      </a:r>
                      <a:endParaRPr lang="ru-RU" sz="1050" b="1" i="0" u="none" strike="noStrike" dirty="0">
                        <a:solidFill>
                          <a:srgbClr val="000000"/>
                        </a:solidFill>
                        <a:effectLst/>
                        <a:latin typeface="Calibri"/>
                      </a:endParaRPr>
                    </a:p>
                    <a:p>
                      <a:pPr algn="ctr" fontAlgn="ctr"/>
                      <a:r>
                        <a:rPr lang="ru-RU" sz="1050" u="none" strike="noStrike" dirty="0">
                          <a:effectLst/>
                        </a:rPr>
                        <a:t>среднесписочная </a:t>
                      </a:r>
                      <a:endParaRPr lang="ru-RU" sz="1050" b="0" i="0" u="none" strike="noStrike" dirty="0">
                        <a:solidFill>
                          <a:srgbClr val="000000"/>
                        </a:solidFill>
                        <a:effectLst/>
                        <a:latin typeface="Calibri"/>
                      </a:endParaRPr>
                    </a:p>
                  </a:txBody>
                  <a:tcPr marL="5945" marR="5945" marT="5945" marB="0" anchor="ctr"/>
                </a:tc>
                <a:tc gridSpan="3">
                  <a:txBody>
                    <a:bodyPr/>
                    <a:lstStyle/>
                    <a:p>
                      <a:pPr algn="ctr" fontAlgn="ctr"/>
                      <a:r>
                        <a:rPr lang="ru-RU" sz="1050" u="none" strike="noStrike">
                          <a:effectLst/>
                        </a:rPr>
                        <a:t>Фонд начисленной заработной платы, тыс. руб.</a:t>
                      </a:r>
                      <a:endParaRPr lang="ru-RU" sz="1050" b="1" i="0" u="none" strike="noStrike">
                        <a:solidFill>
                          <a:srgbClr val="000000"/>
                        </a:solidFill>
                        <a:effectLst/>
                        <a:latin typeface="Calibri"/>
                      </a:endParaRPr>
                    </a:p>
                  </a:txBody>
                  <a:tcPr marL="5945" marR="5945" marT="5945" marB="0" anchor="ctr"/>
                </a:tc>
                <a:tc hMerge="1">
                  <a:txBody>
                    <a:bodyPr/>
                    <a:lstStyle/>
                    <a:p>
                      <a:endParaRPr lang="ru-RU"/>
                    </a:p>
                  </a:txBody>
                  <a:tcPr/>
                </a:tc>
                <a:tc hMerge="1">
                  <a:txBody>
                    <a:bodyPr/>
                    <a:lstStyle/>
                    <a:p>
                      <a:endParaRPr lang="ru-RU"/>
                    </a:p>
                  </a:txBody>
                  <a:tcPr/>
                </a:tc>
                <a:tc rowSpan="2" gridSpan="2">
                  <a:txBody>
                    <a:bodyPr/>
                    <a:lstStyle/>
                    <a:p>
                      <a:pPr algn="ctr" fontAlgn="ctr"/>
                      <a:r>
                        <a:rPr lang="ru-RU" sz="1050" u="none" strike="noStrike" dirty="0">
                          <a:effectLst/>
                        </a:rPr>
                        <a:t>Работники с заработной платой не менее 200% от среднемесячного дохода от трудовой деятельности по региону</a:t>
                      </a:r>
                      <a:endParaRPr lang="ru-RU" sz="1050" b="0" i="0" u="none" strike="noStrike" dirty="0">
                        <a:solidFill>
                          <a:srgbClr val="000000"/>
                        </a:solidFill>
                        <a:effectLst/>
                        <a:latin typeface="Calibri"/>
                      </a:endParaRPr>
                    </a:p>
                  </a:txBody>
                  <a:tcPr marL="5945" marR="5945" marT="5945" marB="0" anchor="ctr"/>
                </a:tc>
                <a:tc rowSpan="2" hMerge="1">
                  <a:txBody>
                    <a:bodyPr/>
                    <a:lstStyle/>
                    <a:p>
                      <a:endParaRPr lang="ru-RU"/>
                    </a:p>
                  </a:txBody>
                  <a:tcPr/>
                </a:tc>
              </a:tr>
              <a:tr h="578157">
                <a:tc vMerge="1">
                  <a:txBody>
                    <a:bodyPr/>
                    <a:lstStyle/>
                    <a:p>
                      <a:endParaRPr lang="ru-RU"/>
                    </a:p>
                  </a:txBody>
                  <a:tcPr/>
                </a:tc>
                <a:tc vMerge="1">
                  <a:txBody>
                    <a:bodyPr/>
                    <a:lstStyle/>
                    <a:p>
                      <a:endParaRPr lang="ru-RU"/>
                    </a:p>
                  </a:txBody>
                  <a:tcPr/>
                </a:tc>
                <a:tc rowSpan="2">
                  <a:txBody>
                    <a:bodyPr/>
                    <a:lstStyle/>
                    <a:p>
                      <a:pPr algn="ctr" fontAlgn="ctr"/>
                      <a:r>
                        <a:rPr lang="ru-RU" sz="1050" u="none" strike="noStrike">
                          <a:effectLst/>
                        </a:rPr>
                        <a:t>всего</a:t>
                      </a:r>
                      <a:endParaRPr lang="ru-RU" sz="1050" b="0" i="0" u="none" strike="noStrike">
                        <a:solidFill>
                          <a:srgbClr val="000000"/>
                        </a:solidFill>
                        <a:effectLst/>
                        <a:latin typeface="Calibri"/>
                      </a:endParaRPr>
                    </a:p>
                  </a:txBody>
                  <a:tcPr marL="5945" marR="5945" marT="5945" marB="0" anchor="ctr"/>
                </a:tc>
                <a:tc gridSpan="2">
                  <a:txBody>
                    <a:bodyPr/>
                    <a:lstStyle/>
                    <a:p>
                      <a:pPr algn="ctr" fontAlgn="ctr"/>
                      <a:r>
                        <a:rPr lang="ru-RU" sz="1050" u="none" strike="noStrike" dirty="0">
                          <a:effectLst/>
                        </a:rPr>
                        <a:t>в том числе:</a:t>
                      </a:r>
                      <a:endParaRPr lang="ru-RU" sz="1050" b="0" i="0" u="none" strike="noStrike" dirty="0">
                        <a:solidFill>
                          <a:srgbClr val="000000"/>
                        </a:solidFill>
                        <a:effectLst/>
                        <a:latin typeface="Calibri"/>
                      </a:endParaRPr>
                    </a:p>
                  </a:txBody>
                  <a:tcPr marL="5945" marR="5945" marT="5945" marB="0" anchor="ct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84822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a:effectLst/>
                        </a:rPr>
                        <a:t>бюджет</a:t>
                      </a:r>
                      <a:endParaRPr lang="ru-RU" sz="1050" b="0" i="0" u="none" strike="noStrike">
                        <a:solidFill>
                          <a:srgbClr val="000000"/>
                        </a:solidFill>
                        <a:effectLst/>
                        <a:latin typeface="Calibri"/>
                      </a:endParaRPr>
                    </a:p>
                  </a:txBody>
                  <a:tcPr marL="5945" marR="5945" marT="5945" marB="0" anchor="ctr"/>
                </a:tc>
                <a:tc>
                  <a:txBody>
                    <a:bodyPr/>
                    <a:lstStyle/>
                    <a:p>
                      <a:pPr algn="ctr" fontAlgn="ctr"/>
                      <a:r>
                        <a:rPr lang="ru-RU" sz="1050" u="none" strike="noStrike">
                          <a:effectLst/>
                        </a:rPr>
                        <a:t>внебюджет</a:t>
                      </a:r>
                      <a:endParaRPr lang="ru-RU" sz="1050" b="0" i="0" u="none" strike="noStrike">
                        <a:solidFill>
                          <a:srgbClr val="000000"/>
                        </a:solidFill>
                        <a:effectLst/>
                        <a:latin typeface="Calibri"/>
                      </a:endParaRPr>
                    </a:p>
                  </a:txBody>
                  <a:tcPr marL="5945" marR="5945" marT="5945" marB="0" anchor="ctr"/>
                </a:tc>
                <a:tc>
                  <a:txBody>
                    <a:bodyPr/>
                    <a:lstStyle/>
                    <a:p>
                      <a:pPr algn="ctr" fontAlgn="ctr"/>
                      <a:r>
                        <a:rPr lang="ru-RU" sz="1050" u="none" strike="noStrike">
                          <a:effectLst/>
                        </a:rPr>
                        <a:t>Среднесписочная численность, чел.</a:t>
                      </a:r>
                      <a:endParaRPr lang="ru-RU" sz="1050" b="0" i="0" u="none" strike="noStrike">
                        <a:solidFill>
                          <a:srgbClr val="000000"/>
                        </a:solidFill>
                        <a:effectLst/>
                        <a:latin typeface="Calibri"/>
                      </a:endParaRPr>
                    </a:p>
                  </a:txBody>
                  <a:tcPr marL="5945" marR="5945" marT="5945" marB="0" anchor="ctr"/>
                </a:tc>
                <a:tc>
                  <a:txBody>
                    <a:bodyPr/>
                    <a:lstStyle/>
                    <a:p>
                      <a:pPr algn="ctr" fontAlgn="ctr"/>
                      <a:r>
                        <a:rPr lang="ru-RU" sz="1050" u="none" strike="noStrike">
                          <a:effectLst/>
                        </a:rPr>
                        <a:t>Доля в общей численности </a:t>
                      </a:r>
                      <a:endParaRPr lang="ru-RU" sz="1050" b="0" i="0" u="none" strike="noStrike">
                        <a:solidFill>
                          <a:srgbClr val="000000"/>
                        </a:solidFill>
                        <a:effectLst/>
                        <a:latin typeface="Calibri"/>
                      </a:endParaRPr>
                    </a:p>
                  </a:txBody>
                  <a:tcPr marL="5945" marR="5945" marT="5945" marB="0" anchor="ctr"/>
                </a:tc>
              </a:tr>
              <a:tr h="218875">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младшие научные сотрудники</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6 772,9</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1 334,5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5 438,4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0,5</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14%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r>
              <a:tr h="457655">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научные сотрудники</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52,8</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39 048,4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24 466,3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14 582,1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18,1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34%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r>
              <a:tr h="218875">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старшие научные сотрудники</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76,4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54 308,8</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45 326,6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8 982,2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21,6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28%</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r>
              <a:tr h="218875">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ведущие научные сотрудники</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38,6</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44 711,9</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36 022,5</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8 689,4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22,8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59%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r>
              <a:tr h="218875">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главные научные сотрудники</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32,0</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61 135,7</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45 533,4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15 602,3</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94%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r>
              <a:tr h="218875">
                <a:tc>
                  <a:txBody>
                    <a:bodyPr/>
                    <a:lstStyle/>
                    <a:p>
                      <a:pPr algn="l" fontAlgn="b"/>
                      <a:r>
                        <a:rPr lang="ru-RU" sz="1400" b="1" u="none" strike="noStrike">
                          <a:effectLst/>
                          <a:latin typeface="Times New Roman" panose="02020603050405020304" pitchFamily="18" charset="0"/>
                          <a:cs typeface="Times New Roman" panose="02020603050405020304" pitchFamily="18" charset="0"/>
                        </a:rPr>
                        <a:t>всего научных сотрудников</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1340"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203,3</a:t>
                      </a:r>
                      <a:endParaRPr lang="ru-RU"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205 977,7</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152 683,3</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53 294,4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93,0</a:t>
                      </a:r>
                      <a:endParaRPr lang="ru-RU" sz="1400" b="1" i="0" u="none" strike="noStrike">
                        <a:solidFill>
                          <a:srgbClr val="FF0000"/>
                        </a:solidFill>
                        <a:effectLst/>
                        <a:latin typeface="Times New Roman" panose="02020603050405020304" pitchFamily="18" charset="0"/>
                        <a:cs typeface="Times New Roman" panose="02020603050405020304" pitchFamily="18" charset="0"/>
                      </a:endParaRPr>
                    </a:p>
                  </a:txBody>
                  <a:tcPr marL="5945" marR="5945" marT="5945" marB="0" anchor="ct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a:t>
                      </a:r>
                      <a:r>
                        <a:rPr lang="en-US" sz="1400" b="1" u="none" strike="noStrike" smtClean="0">
                          <a:effectLst/>
                          <a:latin typeface="Times New Roman" panose="02020603050405020304" pitchFamily="18" charset="0"/>
                          <a:cs typeface="Times New Roman" panose="02020603050405020304" pitchFamily="18" charset="0"/>
                        </a:rPr>
                        <a:t>45,75%</a:t>
                      </a:r>
                      <a:endParaRPr lang="ru-RU"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5945" marR="5945" marT="5945" marB="0"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894295083"/>
              </p:ext>
            </p:extLst>
          </p:nvPr>
        </p:nvGraphicFramePr>
        <p:xfrm>
          <a:off x="1645920" y="5067300"/>
          <a:ext cx="6096000" cy="1013460"/>
        </p:xfrm>
        <a:graphic>
          <a:graphicData uri="http://schemas.openxmlformats.org/drawingml/2006/table">
            <a:tbl>
              <a:tblPr>
                <a:tableStyleId>{6477B0C2-0DF3-4077-A144-EF0BA455FE28}</a:tableStyleId>
              </a:tblPr>
              <a:tblGrid>
                <a:gridCol w="1554480"/>
                <a:gridCol w="4541520"/>
              </a:tblGrid>
              <a:tr h="289560">
                <a:tc>
                  <a:txBody>
                    <a:bodyPr/>
                    <a:lstStyle/>
                    <a:p>
                      <a:pPr algn="l" fontAlgn="b"/>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ru-RU" sz="2000" b="1" u="none" strike="noStrike" dirty="0" smtClean="0">
                          <a:effectLst/>
                          <a:latin typeface="Times New Roman" panose="02020603050405020304" pitchFamily="18" charset="0"/>
                          <a:cs typeface="Times New Roman" panose="02020603050405020304" pitchFamily="18" charset="0"/>
                        </a:rPr>
                        <a:t>% имеют зарплату не менее 200%</a:t>
                      </a:r>
                      <a:endParaRPr lang="ru-RU" sz="2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r>
              <a:tr h="350520">
                <a:tc>
                  <a:txBody>
                    <a:bodyPr/>
                    <a:lstStyle/>
                    <a:p>
                      <a:pPr algn="l" fontAlgn="b"/>
                      <a:r>
                        <a:rPr lang="ru-RU" sz="2000" b="1" u="none" strike="noStrike" dirty="0">
                          <a:effectLst/>
                          <a:latin typeface="Times New Roman" panose="02020603050405020304" pitchFamily="18" charset="0"/>
                          <a:cs typeface="Times New Roman" panose="02020603050405020304" pitchFamily="18" charset="0"/>
                        </a:rPr>
                        <a:t>НС  все</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45,75</a:t>
                      </a:r>
                      <a:endParaRPr lang="ru-RU" sz="2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r>
              <a:tr h="350520">
                <a:tc>
                  <a:txBody>
                    <a:bodyPr/>
                    <a:lstStyle/>
                    <a:p>
                      <a:pPr algn="l" fontAlgn="b"/>
                      <a:r>
                        <a:rPr lang="ru-RU" sz="2000" b="1" u="none" strike="noStrike">
                          <a:effectLst/>
                          <a:latin typeface="Times New Roman" panose="02020603050405020304" pitchFamily="18" charset="0"/>
                          <a:cs typeface="Times New Roman" panose="02020603050405020304" pitchFamily="18" charset="0"/>
                        </a:rPr>
                        <a:t>НС до 39 лет</a:t>
                      </a:r>
                      <a:endParaRPr lang="ru-RU" sz="2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43,75</a:t>
                      </a:r>
                      <a:endParaRPr lang="ru-RU" sz="2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20" marR="7620" marT="7620" marB="0" anchor="b"/>
                </a:tc>
              </a:tr>
            </a:tbl>
          </a:graphicData>
        </a:graphic>
      </p:graphicFrame>
    </p:spTree>
    <p:extLst>
      <p:ext uri="{BB962C8B-B14F-4D97-AF65-F5344CB8AC3E}">
        <p14:creationId xmlns:p14="http://schemas.microsoft.com/office/powerpoint/2010/main" val="725519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title"/>
          </p:nvPr>
        </p:nvSpPr>
        <p:spPr>
          <a:xfrm>
            <a:off x="1400176" y="304802"/>
            <a:ext cx="7486649"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Финансирование </a:t>
            </a:r>
            <a:br>
              <a:rPr lang="ru-RU"/>
            </a:br>
            <a:r>
              <a:rPr lang="ru-RU" sz="2000"/>
              <a:t>(тыс. руб.)</a:t>
            </a:r>
            <a:endParaRPr/>
          </a:p>
        </p:txBody>
      </p:sp>
      <p:graphicFrame>
        <p:nvGraphicFramePr>
          <p:cNvPr id="372" name="Google Shape;372;p21"/>
          <p:cNvGraphicFramePr/>
          <p:nvPr>
            <p:extLst>
              <p:ext uri="{D42A27DB-BD31-4B8C-83A1-F6EECF244321}">
                <p14:modId xmlns:p14="http://schemas.microsoft.com/office/powerpoint/2010/main" val="3708497476"/>
              </p:ext>
            </p:extLst>
          </p:nvPr>
        </p:nvGraphicFramePr>
        <p:xfrm>
          <a:off x="285751" y="1686518"/>
          <a:ext cx="8615327" cy="4414275"/>
        </p:xfrm>
        <a:graphic>
          <a:graphicData uri="http://schemas.openxmlformats.org/drawingml/2006/table">
            <a:tbl>
              <a:tblPr>
                <a:noFill/>
                <a:tableStyleId>{6477B0C2-0DF3-4077-A144-EF0BA455FE28}</a:tableStyleId>
              </a:tblPr>
              <a:tblGrid>
                <a:gridCol w="2512955"/>
                <a:gridCol w="1017062"/>
                <a:gridCol w="1017062"/>
                <a:gridCol w="1017062"/>
                <a:gridCol w="1017062"/>
                <a:gridCol w="1017062"/>
                <a:gridCol w="1017062"/>
              </a:tblGrid>
              <a:tr h="799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2015</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2016</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2017</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2018</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latin typeface="Calibri"/>
                          <a:ea typeface="Calibri"/>
                          <a:cs typeface="Calibri"/>
                          <a:sym typeface="Calibri"/>
                        </a:rPr>
                        <a:t>2019</a:t>
                      </a:r>
                      <a:endParaRPr sz="1800" b="1"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latin typeface="Calibri"/>
                          <a:ea typeface="Calibri"/>
                          <a:cs typeface="Calibri"/>
                          <a:sym typeface="Calibri"/>
                        </a:rPr>
                        <a:t>2020</a:t>
                      </a:r>
                      <a:endParaRPr sz="1800" b="1"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Госбюджет </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259935</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212321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dk1"/>
                          </a:solidFill>
                          <a:latin typeface="Calibri"/>
                          <a:ea typeface="Calibri"/>
                          <a:cs typeface="Calibri"/>
                          <a:sym typeface="Calibri"/>
                        </a:rPr>
                        <a:t>207546</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dk1"/>
                          </a:solidFill>
                          <a:latin typeface="Calibri"/>
                          <a:ea typeface="Calibri"/>
                          <a:cs typeface="Calibri"/>
                          <a:sym typeface="Calibri"/>
                        </a:rPr>
                        <a:t>277333</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Calibri"/>
                          <a:ea typeface="Calibri"/>
                          <a:cs typeface="Calibri"/>
                          <a:sym typeface="Calibri"/>
                        </a:rPr>
                        <a:t>285210</a:t>
                      </a:r>
                      <a:endParaRPr sz="1800" b="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306266</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dirty="0" smtClean="0">
                          <a:latin typeface="Calibri"/>
                          <a:ea typeface="Calibri"/>
                          <a:cs typeface="Calibri"/>
                          <a:sym typeface="Calibri"/>
                        </a:rPr>
                        <a:t>Гранты РФФИ</a:t>
                      </a:r>
                      <a:r>
                        <a:rPr lang="ru-RU" sz="1800" b="1" u="none" strike="noStrike" cap="none" dirty="0">
                          <a:latin typeface="Calibri"/>
                          <a:ea typeface="Calibri"/>
                          <a:cs typeface="Calibri"/>
                          <a:sym typeface="Calibri"/>
                        </a:rPr>
                        <a:t>, </a:t>
                      </a:r>
                      <a:r>
                        <a:rPr lang="ru-RU" sz="1800" b="1" u="none" strike="noStrike" cap="none" dirty="0" smtClean="0">
                          <a:latin typeface="Calibri"/>
                          <a:ea typeface="Calibri"/>
                          <a:cs typeface="Calibri"/>
                          <a:sym typeface="Calibri"/>
                        </a:rPr>
                        <a:t>РНФ </a:t>
                      </a:r>
                      <a:r>
                        <a:rPr lang="ru-RU" sz="1800" b="1" u="none" strike="noStrike" cap="none" baseline="0" smtClean="0">
                          <a:latin typeface="Calibri"/>
                          <a:ea typeface="Calibri"/>
                          <a:cs typeface="Calibri"/>
                          <a:sym typeface="Calibri"/>
                        </a:rPr>
                        <a:t>и другие</a:t>
                      </a:r>
                      <a:endParaRPr sz="1800" b="1"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75851</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98216</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74417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0" u="none" strike="noStrike" cap="none" dirty="0" smtClean="0">
                          <a:solidFill>
                            <a:schemeClr val="dk1"/>
                          </a:solidFill>
                          <a:latin typeface="Calibri"/>
                          <a:ea typeface="Calibri"/>
                          <a:cs typeface="Calibri"/>
                          <a:sym typeface="Calibri"/>
                        </a:rPr>
                        <a:t>86358</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smtClean="0">
                          <a:solidFill>
                            <a:schemeClr val="tx1"/>
                          </a:solidFill>
                          <a:latin typeface="Calibri"/>
                          <a:ea typeface="Calibri"/>
                          <a:cs typeface="Calibri"/>
                          <a:sym typeface="Calibri"/>
                        </a:rPr>
                        <a:t>80380</a:t>
                      </a:r>
                      <a:endParaRPr sz="1800" b="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79431</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Программы РАН и СО РАН</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3570 </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3419</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smtClean="0">
                          <a:solidFill>
                            <a:schemeClr val="dk1"/>
                          </a:solidFill>
                          <a:latin typeface="Calibri"/>
                          <a:ea typeface="Calibri"/>
                          <a:cs typeface="Calibri"/>
                          <a:sym typeface="Calibri"/>
                        </a:rPr>
                        <a:t>4210</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tx1"/>
                          </a:solidFill>
                          <a:latin typeface="Calibri"/>
                          <a:ea typeface="Calibri"/>
                          <a:cs typeface="Calibri"/>
                          <a:sym typeface="Calibri"/>
                        </a:rPr>
                        <a:t>4271</a:t>
                      </a:r>
                      <a:endParaRPr sz="1800" b="0" u="none" strike="noStrike" cap="none">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ФЦП и Минобрнаука</a:t>
                      </a:r>
                      <a:endParaRPr sz="1800" b="1"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24000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600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600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2670</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smtClean="0">
                          <a:solidFill>
                            <a:schemeClr val="tx1"/>
                          </a:solidFill>
                          <a:latin typeface="Calibri"/>
                          <a:ea typeface="Calibri"/>
                          <a:cs typeface="Calibri"/>
                          <a:sym typeface="Calibri"/>
                        </a:rPr>
                        <a:t>43270</a:t>
                      </a:r>
                      <a:endParaRPr sz="1800" b="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80000</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722975">
                <a:tc>
                  <a:txBody>
                    <a:bodyPr/>
                    <a:lstStyle/>
                    <a:p>
                      <a:pPr marL="0" marR="0" lvl="0" indent="0" algn="l"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Всего</a:t>
                      </a:r>
                      <a:endParaRPr sz="18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359786</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314707</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a:solidFill>
                            <a:schemeClr val="dk1"/>
                          </a:solidFill>
                          <a:latin typeface="Calibri"/>
                          <a:ea typeface="Calibri"/>
                          <a:cs typeface="Calibri"/>
                          <a:sym typeface="Calibri"/>
                        </a:rPr>
                        <a:t>285292</a:t>
                      </a:r>
                      <a:endParaRPr sz="1800" b="0" u="none" strike="noStrike" cap="none">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0" u="none" strike="noStrike" cap="none" dirty="0" smtClean="0">
                          <a:solidFill>
                            <a:schemeClr val="dk1"/>
                          </a:solidFill>
                          <a:latin typeface="Calibri"/>
                          <a:ea typeface="Calibri"/>
                          <a:cs typeface="Calibri"/>
                          <a:sym typeface="Calibri"/>
                        </a:rPr>
                        <a:t>370571</a:t>
                      </a:r>
                      <a:endParaRPr sz="1800" b="0" u="none" strike="noStrike" cap="none" dirty="0">
                        <a:solidFill>
                          <a:schemeClr val="dk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0" u="none" strike="noStrike" cap="none" dirty="0">
                          <a:solidFill>
                            <a:schemeClr val="tx1"/>
                          </a:solidFill>
                          <a:latin typeface="Calibri"/>
                          <a:ea typeface="Calibri"/>
                          <a:cs typeface="Calibri"/>
                          <a:sym typeface="Calibri"/>
                        </a:rPr>
                        <a:t>413131</a:t>
                      </a:r>
                      <a:endParaRPr sz="1800" b="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rgbClr val="FF0000"/>
                          </a:solidFill>
                          <a:latin typeface="Calibri"/>
                          <a:ea typeface="Calibri"/>
                          <a:cs typeface="Calibri"/>
                          <a:sym typeface="Calibri"/>
                        </a:rPr>
                        <a:t>456697</a:t>
                      </a:r>
                      <a:endParaRPr sz="18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pic>
        <p:nvPicPr>
          <p:cNvPr id="373" name="Google Shape;373;p21"/>
          <p:cNvPicPr preferRelativeResize="0"/>
          <p:nvPr/>
        </p:nvPicPr>
        <p:blipFill rotWithShape="1">
          <a:blip r:embed="rId3">
            <a:alphaModFix/>
          </a:blip>
          <a:srcRect/>
          <a:stretch/>
        </p:blipFill>
        <p:spPr>
          <a:xfrm>
            <a:off x="268288" y="176213"/>
            <a:ext cx="990600" cy="962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2"/>
          <p:cNvSpPr/>
          <p:nvPr/>
        </p:nvSpPr>
        <p:spPr>
          <a:xfrm>
            <a:off x="179512" y="1700808"/>
            <a:ext cx="8640642" cy="4942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ru-RU" sz="1800" b="0" i="0" u="none" strike="noStrike" cap="none" dirty="0">
                <a:solidFill>
                  <a:schemeClr val="dk1"/>
                </a:solidFill>
                <a:latin typeface="Verdana"/>
                <a:ea typeface="Verdana"/>
                <a:cs typeface="Verdana"/>
                <a:sym typeface="Verdana"/>
              </a:rPr>
              <a:t>С ОАО «Силовые машины»</a:t>
            </a:r>
            <a:br>
              <a:rPr lang="ru-RU" sz="1800" b="0" i="0" u="none" strike="noStrike" cap="none" dirty="0">
                <a:solidFill>
                  <a:schemeClr val="dk1"/>
                </a:solidFill>
                <a:latin typeface="Verdana"/>
                <a:ea typeface="Verdana"/>
                <a:cs typeface="Verdana"/>
                <a:sym typeface="Verdana"/>
              </a:rPr>
            </a:br>
            <a:r>
              <a:rPr lang="ru-RU" sz="1800" b="1" i="0" u="none" strike="noStrike" cap="none" dirty="0">
                <a:solidFill>
                  <a:schemeClr val="dk1"/>
                </a:solidFill>
                <a:latin typeface="Verdana"/>
                <a:ea typeface="Verdana"/>
                <a:cs typeface="Verdana"/>
                <a:sym typeface="Verdana"/>
              </a:rPr>
              <a:t>Тема</a:t>
            </a:r>
            <a:r>
              <a:rPr lang="ru-RU" sz="1800" b="0" i="0" u="none" strike="noStrike" cap="none" dirty="0">
                <a:solidFill>
                  <a:schemeClr val="dk1"/>
                </a:solidFill>
                <a:latin typeface="Verdana"/>
                <a:ea typeface="Verdana"/>
                <a:cs typeface="Verdana"/>
                <a:sym typeface="Verdana"/>
              </a:rPr>
              <a:t>: «Разработка программного комплекса прогнозирования энергетических и </a:t>
            </a:r>
            <a:r>
              <a:rPr lang="ru-RU" sz="1800" b="0" i="0" u="none" strike="noStrike" cap="none" dirty="0" err="1">
                <a:solidFill>
                  <a:schemeClr val="dk1"/>
                </a:solidFill>
                <a:latin typeface="Verdana"/>
                <a:ea typeface="Verdana"/>
                <a:cs typeface="Verdana"/>
                <a:sym typeface="Verdana"/>
              </a:rPr>
              <a:t>кавитационных</a:t>
            </a:r>
            <a:r>
              <a:rPr lang="ru-RU" sz="1800" b="0" i="0" u="none" strike="noStrike" cap="none" dirty="0">
                <a:solidFill>
                  <a:schemeClr val="dk1"/>
                </a:solidFill>
                <a:latin typeface="Verdana"/>
                <a:ea typeface="Verdana"/>
                <a:cs typeface="Verdana"/>
                <a:sym typeface="Verdana"/>
              </a:rPr>
              <a:t> характеристик РО и ПЛ гидротурбин»</a:t>
            </a:r>
            <a:br>
              <a:rPr lang="ru-RU" sz="1800" b="0" i="0" u="none" strike="noStrike" cap="none" dirty="0">
                <a:solidFill>
                  <a:schemeClr val="dk1"/>
                </a:solidFill>
                <a:latin typeface="Verdana"/>
                <a:ea typeface="Verdana"/>
                <a:cs typeface="Verdana"/>
                <a:sym typeface="Verdana"/>
              </a:rPr>
            </a:br>
            <a:r>
              <a:rPr lang="ru-RU" sz="1800" b="0" i="0" u="none" strike="noStrike" cap="none" dirty="0">
                <a:solidFill>
                  <a:schemeClr val="dk1"/>
                </a:solidFill>
                <a:latin typeface="Verdana"/>
                <a:ea typeface="Verdana"/>
                <a:cs typeface="Verdana"/>
                <a:sym typeface="Verdana"/>
              </a:rPr>
              <a:t>Сумма на </a:t>
            </a:r>
            <a:r>
              <a:rPr lang="ru-RU" sz="1800" b="0" i="0" u="none" strike="noStrike" cap="none" dirty="0" smtClean="0">
                <a:solidFill>
                  <a:schemeClr val="dk1"/>
                </a:solidFill>
                <a:latin typeface="Verdana"/>
                <a:ea typeface="Verdana"/>
                <a:cs typeface="Verdana"/>
                <a:sym typeface="Verdana"/>
              </a:rPr>
              <a:t>20</a:t>
            </a:r>
            <a:r>
              <a:rPr lang="en-US" sz="1800" b="0" i="0" u="none" strike="noStrike" cap="none" dirty="0" smtClean="0">
                <a:solidFill>
                  <a:schemeClr val="dk1"/>
                </a:solidFill>
                <a:latin typeface="Verdana"/>
                <a:ea typeface="Verdana"/>
                <a:cs typeface="Verdana"/>
                <a:sym typeface="Verdana"/>
              </a:rPr>
              <a:t>20</a:t>
            </a:r>
            <a:r>
              <a:rPr lang="ru-RU" sz="1800" b="0" i="0" u="none" strike="noStrike" cap="none" dirty="0" smtClean="0">
                <a:solidFill>
                  <a:schemeClr val="dk1"/>
                </a:solidFill>
                <a:latin typeface="Verdana"/>
                <a:ea typeface="Verdana"/>
                <a:cs typeface="Verdana"/>
                <a:sym typeface="Verdana"/>
              </a:rPr>
              <a:t> </a:t>
            </a:r>
            <a:r>
              <a:rPr lang="ru-RU" sz="1800" b="0" i="0" u="none" strike="noStrike" cap="none" dirty="0">
                <a:solidFill>
                  <a:schemeClr val="dk1"/>
                </a:solidFill>
                <a:latin typeface="Verdana"/>
                <a:ea typeface="Verdana"/>
                <a:cs typeface="Verdana"/>
                <a:sym typeface="Verdana"/>
              </a:rPr>
              <a:t>г. – </a:t>
            </a:r>
            <a:r>
              <a:rPr lang="ru-RU" sz="1800" b="1" i="0" u="none" strike="noStrike" cap="none" dirty="0" smtClean="0">
                <a:solidFill>
                  <a:schemeClr val="dk1"/>
                </a:solidFill>
                <a:latin typeface="Verdana"/>
                <a:ea typeface="Verdana"/>
                <a:cs typeface="Verdana"/>
                <a:sym typeface="Verdana"/>
              </a:rPr>
              <a:t> </a:t>
            </a:r>
            <a:r>
              <a:rPr lang="en-US" sz="1800" b="1" i="0" u="none" strike="noStrike" cap="none" dirty="0" smtClean="0">
                <a:solidFill>
                  <a:schemeClr val="dk1"/>
                </a:solidFill>
                <a:latin typeface="Verdana"/>
                <a:ea typeface="Verdana"/>
                <a:cs typeface="Verdana"/>
                <a:sym typeface="Verdana"/>
              </a:rPr>
              <a:t>7</a:t>
            </a:r>
            <a:r>
              <a:rPr lang="ru-RU" sz="1800" b="1" i="0" u="none" strike="noStrike" cap="none" dirty="0" smtClean="0">
                <a:solidFill>
                  <a:schemeClr val="dk1"/>
                </a:solidFill>
                <a:latin typeface="Verdana"/>
                <a:ea typeface="Verdana"/>
                <a:cs typeface="Verdana"/>
                <a:sym typeface="Verdana"/>
              </a:rPr>
              <a:t>50 </a:t>
            </a:r>
            <a:r>
              <a:rPr lang="ru-RU" sz="1800" b="1" i="0" u="none" strike="noStrike" cap="none" dirty="0">
                <a:solidFill>
                  <a:schemeClr val="dk1"/>
                </a:solidFill>
                <a:latin typeface="Verdana"/>
                <a:ea typeface="Verdana"/>
                <a:cs typeface="Verdana"/>
                <a:sym typeface="Verdana"/>
              </a:rPr>
              <a:t>000 </a:t>
            </a:r>
            <a:r>
              <a:rPr lang="ru-RU" sz="1800" b="0" i="0" u="none" strike="noStrike" cap="none" dirty="0">
                <a:solidFill>
                  <a:schemeClr val="dk1"/>
                </a:solidFill>
                <a:latin typeface="Verdana"/>
                <a:ea typeface="Verdana"/>
                <a:cs typeface="Verdana"/>
                <a:sym typeface="Verdana"/>
              </a:rPr>
              <a:t>руб.</a:t>
            </a:r>
            <a:endParaRPr sz="1800" b="0" i="0" u="none" strike="noStrike" cap="none" dirty="0">
              <a:solidFill>
                <a:schemeClr val="dk1"/>
              </a:solidFill>
              <a:latin typeface="Verdana"/>
              <a:ea typeface="Verdana"/>
              <a:cs typeface="Verdana"/>
              <a:sym typeface="Verdana"/>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2. С Северо-Восточным Федеральным университетом </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им. М.К. </a:t>
            </a:r>
            <a:r>
              <a:rPr lang="ru-RU" sz="1800" b="0" i="0" u="none" strike="noStrike" cap="none" dirty="0" err="1">
                <a:solidFill>
                  <a:schemeClr val="dk1"/>
                </a:solidFill>
                <a:latin typeface="Verdana"/>
                <a:ea typeface="Verdana"/>
                <a:cs typeface="Verdana"/>
                <a:sym typeface="Verdana"/>
              </a:rPr>
              <a:t>Аммосова</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1" i="0" u="none" strike="noStrike" cap="none" dirty="0">
                <a:solidFill>
                  <a:schemeClr val="dk1"/>
                </a:solidFill>
                <a:latin typeface="Verdana"/>
                <a:ea typeface="Verdana"/>
                <a:cs typeface="Verdana"/>
                <a:sym typeface="Verdana"/>
              </a:rPr>
              <a:t>    Тема</a:t>
            </a:r>
            <a:r>
              <a:rPr lang="ru-RU" sz="1800" b="0" i="0" u="none" strike="noStrike" cap="none" dirty="0">
                <a:solidFill>
                  <a:schemeClr val="dk1"/>
                </a:solidFill>
                <a:latin typeface="Verdana"/>
                <a:ea typeface="Verdana"/>
                <a:cs typeface="Verdana"/>
                <a:sym typeface="Verdana"/>
              </a:rPr>
              <a:t>: «Редакционно-издательские услуги по журналу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Математические </a:t>
            </a:r>
            <a:r>
              <a:rPr lang="ru-RU" sz="1800" b="0" i="0" u="none" strike="noStrike" cap="none" dirty="0" smtClean="0">
                <a:solidFill>
                  <a:schemeClr val="dk1"/>
                </a:solidFill>
                <a:latin typeface="Verdana"/>
                <a:ea typeface="Verdana"/>
                <a:cs typeface="Verdana"/>
                <a:sym typeface="Verdana"/>
              </a:rPr>
              <a:t>заметки ЯГУ»</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Сумма на </a:t>
            </a:r>
            <a:r>
              <a:rPr lang="ru-RU" sz="1800" b="0" i="0" u="none" strike="noStrike" cap="none" dirty="0" smtClean="0">
                <a:solidFill>
                  <a:schemeClr val="dk1"/>
                </a:solidFill>
                <a:latin typeface="Verdana"/>
                <a:ea typeface="Verdana"/>
                <a:cs typeface="Verdana"/>
                <a:sym typeface="Verdana"/>
              </a:rPr>
              <a:t>20</a:t>
            </a:r>
            <a:r>
              <a:rPr lang="en-US" sz="1800" b="0" i="0" u="none" strike="noStrike" cap="none" dirty="0" smtClean="0">
                <a:solidFill>
                  <a:schemeClr val="dk1"/>
                </a:solidFill>
                <a:latin typeface="Verdana"/>
                <a:ea typeface="Verdana"/>
                <a:cs typeface="Verdana"/>
                <a:sym typeface="Verdana"/>
              </a:rPr>
              <a:t>20</a:t>
            </a:r>
            <a:r>
              <a:rPr lang="ru-RU" sz="1800" b="0" i="0" u="none" strike="noStrike" cap="none" dirty="0" smtClean="0">
                <a:solidFill>
                  <a:schemeClr val="dk1"/>
                </a:solidFill>
                <a:latin typeface="Verdana"/>
                <a:ea typeface="Verdana"/>
                <a:cs typeface="Verdana"/>
                <a:sym typeface="Verdana"/>
              </a:rPr>
              <a:t> </a:t>
            </a:r>
            <a:r>
              <a:rPr lang="ru-RU" sz="1800" b="0" i="0" u="none" strike="noStrike" cap="none" dirty="0">
                <a:solidFill>
                  <a:schemeClr val="dk1"/>
                </a:solidFill>
                <a:latin typeface="Verdana"/>
                <a:ea typeface="Verdana"/>
                <a:cs typeface="Verdana"/>
                <a:sym typeface="Verdana"/>
              </a:rPr>
              <a:t>г. - </a:t>
            </a:r>
            <a:r>
              <a:rPr lang="en-US" sz="1800" b="1" i="0" u="none" strike="noStrike" cap="none" dirty="0" smtClean="0">
                <a:solidFill>
                  <a:schemeClr val="dk1"/>
                </a:solidFill>
                <a:latin typeface="Verdana"/>
                <a:ea typeface="Verdana"/>
                <a:cs typeface="Verdana"/>
                <a:sym typeface="Verdana"/>
              </a:rPr>
              <a:t>9</a:t>
            </a:r>
            <a:r>
              <a:rPr lang="ru-RU" sz="1800" b="1" i="0" u="none" strike="noStrike" cap="none" dirty="0" smtClean="0">
                <a:solidFill>
                  <a:schemeClr val="dk1"/>
                </a:solidFill>
                <a:latin typeface="Verdana"/>
                <a:ea typeface="Verdana"/>
                <a:cs typeface="Verdana"/>
                <a:sym typeface="Verdana"/>
              </a:rPr>
              <a:t>2</a:t>
            </a:r>
            <a:r>
              <a:rPr lang="en-US" sz="1800" b="1" i="0" u="none" strike="noStrike" cap="none" dirty="0" smtClean="0">
                <a:solidFill>
                  <a:schemeClr val="dk1"/>
                </a:solidFill>
                <a:latin typeface="Verdana"/>
                <a:ea typeface="Verdana"/>
                <a:cs typeface="Verdana"/>
                <a:sym typeface="Verdana"/>
              </a:rPr>
              <a:t>9</a:t>
            </a:r>
            <a:r>
              <a:rPr lang="ru-RU" sz="1800" b="1" i="0" u="none" strike="noStrike" cap="none" dirty="0" smtClean="0">
                <a:solidFill>
                  <a:schemeClr val="dk1"/>
                </a:solidFill>
                <a:latin typeface="Verdana"/>
                <a:ea typeface="Verdana"/>
                <a:cs typeface="Verdana"/>
                <a:sym typeface="Verdana"/>
              </a:rPr>
              <a:t> </a:t>
            </a:r>
            <a:r>
              <a:rPr lang="en-US" sz="1800" b="1" i="0" u="none" strike="noStrike" cap="none" dirty="0" smtClean="0">
                <a:solidFill>
                  <a:schemeClr val="dk1"/>
                </a:solidFill>
                <a:latin typeface="Verdana"/>
                <a:ea typeface="Verdana"/>
                <a:cs typeface="Verdana"/>
                <a:sym typeface="Verdana"/>
              </a:rPr>
              <a:t>583,33</a:t>
            </a:r>
            <a:r>
              <a:rPr lang="ru-RU" sz="1800" b="1" i="0" u="none" strike="noStrike" cap="none" dirty="0" smtClean="0">
                <a:solidFill>
                  <a:schemeClr val="dk1"/>
                </a:solidFill>
                <a:latin typeface="Verdana"/>
                <a:ea typeface="Verdana"/>
                <a:cs typeface="Verdana"/>
                <a:sym typeface="Verdana"/>
              </a:rPr>
              <a:t> </a:t>
            </a:r>
            <a:r>
              <a:rPr lang="ru-RU" sz="1800" b="0" i="0" u="none" strike="noStrike" cap="none" dirty="0">
                <a:solidFill>
                  <a:schemeClr val="dk1"/>
                </a:solidFill>
                <a:latin typeface="Verdana"/>
                <a:ea typeface="Verdana"/>
                <a:cs typeface="Verdana"/>
                <a:sym typeface="Verdana"/>
              </a:rPr>
              <a:t>руб.</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3. </a:t>
            </a:r>
            <a:r>
              <a:rPr lang="ru-RU" sz="1800" b="0" i="0" u="none" strike="noStrike" cap="none" dirty="0" smtClean="0">
                <a:solidFill>
                  <a:schemeClr val="dk1"/>
                </a:solidFill>
                <a:latin typeface="Verdana"/>
                <a:ea typeface="Verdana"/>
                <a:cs typeface="Verdana"/>
                <a:sym typeface="Verdana"/>
              </a:rPr>
              <a:t>С</a:t>
            </a:r>
            <a:r>
              <a:rPr lang="en-US" sz="1800" b="0" i="0" u="none" strike="noStrike" cap="none" dirty="0" smtClean="0">
                <a:solidFill>
                  <a:schemeClr val="dk1"/>
                </a:solidFill>
                <a:latin typeface="Verdana"/>
                <a:ea typeface="Verdana"/>
                <a:cs typeface="Verdana"/>
                <a:sym typeface="Verdana"/>
              </a:rPr>
              <a:t> </a:t>
            </a:r>
            <a:r>
              <a:rPr lang="ru-RU" sz="1800" b="0" i="0" u="none" strike="noStrike" cap="none" dirty="0" smtClean="0">
                <a:solidFill>
                  <a:schemeClr val="dk1"/>
                </a:solidFill>
                <a:latin typeface="Verdana"/>
                <a:ea typeface="Verdana"/>
                <a:cs typeface="Verdana"/>
                <a:sym typeface="Verdana"/>
              </a:rPr>
              <a:t>ООО «</a:t>
            </a:r>
            <a:r>
              <a:rPr lang="ru-RU" sz="1800" b="0" i="0" u="none" strike="noStrike" cap="none" dirty="0" err="1" smtClean="0">
                <a:solidFill>
                  <a:schemeClr val="dk1"/>
                </a:solidFill>
                <a:latin typeface="Verdana"/>
                <a:ea typeface="Verdana"/>
                <a:cs typeface="Verdana"/>
                <a:sym typeface="Verdana"/>
              </a:rPr>
              <a:t>Техкомпания</a:t>
            </a:r>
            <a:r>
              <a:rPr lang="ru-RU" sz="1800" b="0" i="0" u="none" strike="noStrike" cap="none" dirty="0" smtClean="0">
                <a:solidFill>
                  <a:schemeClr val="dk1"/>
                </a:solidFill>
                <a:latin typeface="Verdana"/>
                <a:ea typeface="Verdana"/>
                <a:cs typeface="Verdana"/>
                <a:sym typeface="Verdana"/>
              </a:rPr>
              <a:t> </a:t>
            </a:r>
            <a:r>
              <a:rPr lang="ru-RU" sz="1800" b="0" i="0" u="none" strike="noStrike" cap="none" dirty="0" err="1" smtClean="0">
                <a:solidFill>
                  <a:schemeClr val="dk1"/>
                </a:solidFill>
                <a:latin typeface="Verdana"/>
                <a:ea typeface="Verdana"/>
                <a:cs typeface="Verdana"/>
                <a:sym typeface="Verdana"/>
              </a:rPr>
              <a:t>Хуавэй</a:t>
            </a:r>
            <a:r>
              <a:rPr lang="ru-RU" sz="1800" b="0" i="0" u="none" strike="noStrike" cap="none" dirty="0" smtClean="0">
                <a:solidFill>
                  <a:schemeClr val="dk1"/>
                </a:solidFill>
                <a:latin typeface="Verdana"/>
                <a:ea typeface="Verdana"/>
                <a:cs typeface="Verdana"/>
                <a:sym typeface="Verdana"/>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a:t>
            </a:r>
            <a:r>
              <a:rPr lang="ru-RU" sz="1800" b="1" i="0" u="none" strike="noStrike" cap="none" dirty="0">
                <a:solidFill>
                  <a:schemeClr val="dk1"/>
                </a:solidFill>
                <a:latin typeface="Verdana"/>
                <a:ea typeface="Verdana"/>
                <a:cs typeface="Verdana"/>
                <a:sym typeface="Verdana"/>
              </a:rPr>
              <a:t>Тема</a:t>
            </a:r>
            <a:r>
              <a:rPr lang="ru-RU" sz="1800" b="0" i="0" u="none" strike="noStrike" cap="none" dirty="0">
                <a:solidFill>
                  <a:schemeClr val="dk1"/>
                </a:solidFill>
                <a:latin typeface="Verdana"/>
                <a:ea typeface="Verdana"/>
                <a:cs typeface="Verdana"/>
                <a:sym typeface="Verdana"/>
              </a:rPr>
              <a:t>: </a:t>
            </a:r>
            <a:endParaRPr lang="ru-RU" sz="1800" b="0" i="0" u="none" strike="noStrike" cap="none" dirty="0" smtClean="0">
              <a:solidFill>
                <a:schemeClr val="dk1"/>
              </a:solidFill>
              <a:latin typeface="Verdana"/>
              <a:ea typeface="Verdana"/>
              <a:cs typeface="Verdana"/>
              <a:sym typeface="Verdana"/>
            </a:endParaRPr>
          </a:p>
          <a:p>
            <a:pPr lvl="0">
              <a:buSzPts val="1800"/>
            </a:pPr>
            <a:r>
              <a:rPr lang="ru-RU" sz="1800" dirty="0">
                <a:solidFill>
                  <a:schemeClr val="dk1"/>
                </a:solidFill>
                <a:latin typeface="Verdana"/>
                <a:ea typeface="Verdana"/>
                <a:cs typeface="Verdana"/>
                <a:sym typeface="Verdana"/>
              </a:rPr>
              <a:t> </a:t>
            </a:r>
            <a:r>
              <a:rPr lang="ru-RU" sz="1800" dirty="0" smtClean="0">
                <a:solidFill>
                  <a:schemeClr val="dk1"/>
                </a:solidFill>
                <a:latin typeface="Verdana"/>
                <a:ea typeface="Verdana"/>
                <a:cs typeface="Verdana"/>
                <a:sym typeface="Verdana"/>
              </a:rPr>
              <a:t>   </a:t>
            </a:r>
            <a:r>
              <a:rPr lang="ru-RU" sz="1800" b="0" i="0" u="none" strike="noStrike" cap="none" dirty="0" smtClean="0">
                <a:solidFill>
                  <a:schemeClr val="dk1"/>
                </a:solidFill>
                <a:latin typeface="Verdana"/>
                <a:ea typeface="Verdana"/>
                <a:cs typeface="Verdana"/>
                <a:sym typeface="Verdana"/>
              </a:rPr>
              <a:t>Сумма </a:t>
            </a:r>
            <a:r>
              <a:rPr lang="ru-RU" sz="1800" b="0" i="0" u="none" strike="noStrike" cap="none" dirty="0">
                <a:solidFill>
                  <a:schemeClr val="dk1"/>
                </a:solidFill>
                <a:latin typeface="Verdana"/>
                <a:ea typeface="Verdana"/>
                <a:cs typeface="Verdana"/>
                <a:sym typeface="Verdana"/>
              </a:rPr>
              <a:t>на </a:t>
            </a:r>
            <a:r>
              <a:rPr lang="ru-RU" sz="1800" b="0" i="0" u="none" strike="noStrike" cap="none" dirty="0" smtClean="0">
                <a:solidFill>
                  <a:schemeClr val="dk1"/>
                </a:solidFill>
                <a:latin typeface="Verdana"/>
                <a:ea typeface="Verdana"/>
                <a:cs typeface="Verdana"/>
                <a:sym typeface="Verdana"/>
              </a:rPr>
              <a:t>2020 </a:t>
            </a:r>
            <a:r>
              <a:rPr lang="ru-RU" sz="1800" b="0" i="0" u="none" strike="noStrike" cap="none" dirty="0">
                <a:solidFill>
                  <a:schemeClr val="dk1"/>
                </a:solidFill>
                <a:latin typeface="Verdana"/>
                <a:ea typeface="Verdana"/>
                <a:cs typeface="Verdana"/>
                <a:sym typeface="Verdana"/>
              </a:rPr>
              <a:t>г. – </a:t>
            </a:r>
            <a:r>
              <a:rPr lang="ru-RU" sz="1800" b="1" dirty="0" smtClean="0">
                <a:latin typeface="Verdana" panose="020B0604030504040204" pitchFamily="34" charset="0"/>
                <a:ea typeface="Verdana" panose="020B0604030504040204" pitchFamily="34" charset="0"/>
                <a:cs typeface="Verdana" panose="020B0604030504040204" pitchFamily="34" charset="0"/>
              </a:rPr>
              <a:t>3 </a:t>
            </a:r>
            <a:r>
              <a:rPr lang="ru-RU" sz="1800" b="1" dirty="0">
                <a:latin typeface="Verdana" panose="020B0604030504040204" pitchFamily="34" charset="0"/>
                <a:ea typeface="Verdana" panose="020B0604030504040204" pitchFamily="34" charset="0"/>
                <a:cs typeface="Verdana" panose="020B0604030504040204" pitchFamily="34" charset="0"/>
              </a:rPr>
              <a:t>365 848 </a:t>
            </a:r>
            <a:r>
              <a:rPr lang="ru-RU" sz="1800" b="0" i="0" u="none" strike="noStrike" cap="none" dirty="0" smtClean="0">
                <a:solidFill>
                  <a:schemeClr val="dk1"/>
                </a:solidFill>
                <a:latin typeface="Verdana"/>
                <a:ea typeface="Verdana"/>
                <a:cs typeface="Verdana"/>
                <a:sym typeface="Verdana"/>
              </a:rPr>
              <a:t>руб</a:t>
            </a:r>
            <a:r>
              <a:rPr lang="ru-RU" sz="1800" b="0" i="0" u="none" strike="noStrike" cap="none" dirty="0">
                <a:solidFill>
                  <a:schemeClr val="dk1"/>
                </a:solidFill>
                <a:latin typeface="Verdana"/>
                <a:ea typeface="Verdana"/>
                <a:cs typeface="Verdana"/>
                <a:sym typeface="Verdana"/>
              </a:rPr>
              <a:t>.</a:t>
            </a:r>
            <a:endParaRPr sz="1800" b="1"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endParaRPr sz="1800" b="0" i="0" u="none" strike="noStrike" cap="none" dirty="0">
              <a:solidFill>
                <a:schemeClr val="dk1"/>
              </a:solidFill>
              <a:latin typeface="Verdana"/>
              <a:ea typeface="Verdana"/>
              <a:cs typeface="Verdana"/>
              <a:sym typeface="Verdana"/>
            </a:endParaRPr>
          </a:p>
        </p:txBody>
      </p:sp>
      <p:sp>
        <p:nvSpPr>
          <p:cNvPr id="379" name="Google Shape;379;p22"/>
          <p:cNvSpPr txBox="1"/>
          <p:nvPr/>
        </p:nvSpPr>
        <p:spPr>
          <a:xfrm>
            <a:off x="1691683" y="304802"/>
            <a:ext cx="7128471" cy="1216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Trebuchet MS"/>
              <a:buNone/>
            </a:pPr>
            <a:r>
              <a:rPr lang="ru-RU" sz="3800" b="0" i="0" u="none" strike="noStrike" cap="none" dirty="0">
                <a:solidFill>
                  <a:schemeClr val="dk2"/>
                </a:solidFill>
                <a:latin typeface="Trebuchet MS"/>
                <a:ea typeface="Trebuchet MS"/>
                <a:cs typeface="Trebuchet MS"/>
                <a:sym typeface="Trebuchet MS"/>
              </a:rPr>
              <a:t>Хоздоговора в </a:t>
            </a:r>
            <a:r>
              <a:rPr lang="ru-RU" sz="3800" b="0" i="0" u="none" strike="noStrike" cap="none" dirty="0" smtClean="0">
                <a:solidFill>
                  <a:schemeClr val="dk2"/>
                </a:solidFill>
                <a:latin typeface="Trebuchet MS"/>
                <a:ea typeface="Trebuchet MS"/>
                <a:cs typeface="Trebuchet MS"/>
                <a:sym typeface="Trebuchet MS"/>
              </a:rPr>
              <a:t>20</a:t>
            </a:r>
            <a:r>
              <a:rPr lang="en-US" sz="3800" b="0" i="0" u="none" strike="noStrike" cap="none" dirty="0" smtClean="0">
                <a:solidFill>
                  <a:schemeClr val="dk2"/>
                </a:solidFill>
                <a:latin typeface="Trebuchet MS"/>
                <a:ea typeface="Trebuchet MS"/>
                <a:cs typeface="Trebuchet MS"/>
                <a:sym typeface="Trebuchet MS"/>
              </a:rPr>
              <a:t>20</a:t>
            </a:r>
            <a:r>
              <a:rPr lang="ru-RU" sz="3800" b="0" i="0" u="none" strike="noStrike" cap="none" dirty="0" smtClean="0">
                <a:solidFill>
                  <a:schemeClr val="dk2"/>
                </a:solidFill>
                <a:latin typeface="Trebuchet MS"/>
                <a:ea typeface="Trebuchet MS"/>
                <a:cs typeface="Trebuchet MS"/>
                <a:sym typeface="Trebuchet MS"/>
              </a:rPr>
              <a:t> </a:t>
            </a:r>
            <a:r>
              <a:rPr lang="ru-RU" sz="3800" b="0" i="0" u="none" strike="noStrike" cap="none" dirty="0">
                <a:solidFill>
                  <a:schemeClr val="dk2"/>
                </a:solidFill>
                <a:latin typeface="Trebuchet MS"/>
                <a:ea typeface="Trebuchet MS"/>
                <a:cs typeface="Trebuchet MS"/>
                <a:sym typeface="Trebuchet MS"/>
              </a:rPr>
              <a:t>году</a:t>
            </a:r>
            <a:endParaRPr sz="2000" b="0" i="0" u="none" strike="noStrike" cap="none" dirty="0">
              <a:solidFill>
                <a:schemeClr val="dk2"/>
              </a:solidFill>
              <a:latin typeface="Trebuchet MS"/>
              <a:ea typeface="Trebuchet MS"/>
              <a:cs typeface="Trebuchet MS"/>
              <a:sym typeface="Trebuchet MS"/>
            </a:endParaRPr>
          </a:p>
        </p:txBody>
      </p:sp>
      <p:pic>
        <p:nvPicPr>
          <p:cNvPr id="380" name="Google Shape;380;p22"/>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p:nvPr/>
        </p:nvSpPr>
        <p:spPr>
          <a:xfrm>
            <a:off x="179512" y="1700808"/>
            <a:ext cx="8640642" cy="49428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1800" b="0" i="0" u="none" strike="noStrike" cap="none" dirty="0">
                <a:solidFill>
                  <a:schemeClr val="dk1"/>
                </a:solidFill>
                <a:latin typeface="Verdana"/>
                <a:ea typeface="Verdana"/>
                <a:cs typeface="Verdana"/>
                <a:sym typeface="Verdana"/>
              </a:rPr>
              <a:t>4. С НГУ</a:t>
            </a:r>
            <a:br>
              <a:rPr lang="ru-RU" sz="1800" b="0" i="0" u="none" strike="noStrike" cap="none" dirty="0">
                <a:solidFill>
                  <a:schemeClr val="dk1"/>
                </a:solidFill>
                <a:latin typeface="Verdana"/>
                <a:ea typeface="Verdana"/>
                <a:cs typeface="Verdana"/>
                <a:sym typeface="Verdana"/>
              </a:rPr>
            </a:br>
            <a:r>
              <a:rPr lang="en-US" sz="1800" b="0" i="0" u="none" strike="noStrike" cap="none" dirty="0" smtClean="0">
                <a:solidFill>
                  <a:schemeClr val="dk1"/>
                </a:solidFill>
                <a:latin typeface="Verdana"/>
                <a:ea typeface="Verdana"/>
                <a:cs typeface="Verdana"/>
                <a:sym typeface="Verdana"/>
              </a:rPr>
              <a:t>    </a:t>
            </a:r>
            <a:r>
              <a:rPr lang="ru-RU" sz="1800" b="1" i="0" u="none" strike="noStrike" cap="none" dirty="0" smtClean="0">
                <a:solidFill>
                  <a:schemeClr val="dk1"/>
                </a:solidFill>
                <a:latin typeface="Verdana"/>
                <a:ea typeface="Verdana"/>
                <a:cs typeface="Verdana"/>
                <a:sym typeface="Verdana"/>
              </a:rPr>
              <a:t>Тема</a:t>
            </a:r>
            <a:r>
              <a:rPr lang="ru-RU" sz="1800" b="0" i="0" u="none" strike="noStrike" cap="none" dirty="0">
                <a:solidFill>
                  <a:schemeClr val="dk1"/>
                </a:solidFill>
                <a:latin typeface="Verdana"/>
                <a:ea typeface="Verdana"/>
                <a:cs typeface="Verdana"/>
                <a:sym typeface="Verdana"/>
              </a:rPr>
              <a:t>: «Образовательные услуги»</a:t>
            </a:r>
            <a:br>
              <a:rPr lang="ru-RU" sz="1800" b="0" i="0" u="none" strike="noStrike" cap="none" dirty="0">
                <a:solidFill>
                  <a:schemeClr val="dk1"/>
                </a:solidFill>
                <a:latin typeface="Verdana"/>
                <a:ea typeface="Verdana"/>
                <a:cs typeface="Verdana"/>
                <a:sym typeface="Verdana"/>
              </a:rPr>
            </a:br>
            <a:r>
              <a:rPr lang="en-US" sz="1800" b="0" i="0" u="none" strike="noStrike" cap="none" dirty="0" smtClean="0">
                <a:solidFill>
                  <a:schemeClr val="dk1"/>
                </a:solidFill>
                <a:latin typeface="Verdana"/>
                <a:ea typeface="Verdana"/>
                <a:cs typeface="Verdana"/>
                <a:sym typeface="Verdana"/>
              </a:rPr>
              <a:t>    </a:t>
            </a:r>
            <a:r>
              <a:rPr lang="ru-RU" sz="1800" b="0" i="0" u="none" strike="noStrike" cap="none" dirty="0" smtClean="0">
                <a:solidFill>
                  <a:schemeClr val="dk1"/>
                </a:solidFill>
                <a:latin typeface="Verdana"/>
                <a:ea typeface="Verdana"/>
                <a:cs typeface="Verdana"/>
                <a:sym typeface="Verdana"/>
              </a:rPr>
              <a:t>Сумма </a:t>
            </a:r>
            <a:r>
              <a:rPr lang="ru-RU" sz="1800" b="0" i="0" u="none" strike="noStrike" cap="none" dirty="0">
                <a:solidFill>
                  <a:schemeClr val="dk1"/>
                </a:solidFill>
                <a:latin typeface="Verdana"/>
                <a:ea typeface="Verdana"/>
                <a:cs typeface="Verdana"/>
                <a:sym typeface="Verdana"/>
              </a:rPr>
              <a:t>на </a:t>
            </a:r>
            <a:r>
              <a:rPr lang="ru-RU" sz="1800" b="0" i="0" u="none" strike="noStrike" cap="none" dirty="0" smtClean="0">
                <a:solidFill>
                  <a:schemeClr val="dk1"/>
                </a:solidFill>
                <a:latin typeface="Verdana"/>
                <a:ea typeface="Verdana"/>
                <a:cs typeface="Verdana"/>
                <a:sym typeface="Verdana"/>
              </a:rPr>
              <a:t>20</a:t>
            </a:r>
            <a:r>
              <a:rPr lang="en-US" sz="1800" b="0" i="0" u="none" strike="noStrike" cap="none" dirty="0" smtClean="0">
                <a:solidFill>
                  <a:schemeClr val="dk1"/>
                </a:solidFill>
                <a:latin typeface="Verdana"/>
                <a:ea typeface="Verdana"/>
                <a:cs typeface="Verdana"/>
                <a:sym typeface="Verdana"/>
              </a:rPr>
              <a:t>20</a:t>
            </a:r>
            <a:r>
              <a:rPr lang="ru-RU" sz="1800" b="0" i="0" u="none" strike="noStrike" cap="none" dirty="0" smtClean="0">
                <a:solidFill>
                  <a:schemeClr val="dk1"/>
                </a:solidFill>
                <a:latin typeface="Verdana"/>
                <a:ea typeface="Verdana"/>
                <a:cs typeface="Verdana"/>
                <a:sym typeface="Verdana"/>
              </a:rPr>
              <a:t> </a:t>
            </a:r>
            <a:r>
              <a:rPr lang="ru-RU" sz="1800" b="0" i="0" u="none" strike="noStrike" cap="none" dirty="0">
                <a:solidFill>
                  <a:schemeClr val="dk1"/>
                </a:solidFill>
                <a:latin typeface="Verdana"/>
                <a:ea typeface="Verdana"/>
                <a:cs typeface="Verdana"/>
                <a:sym typeface="Verdana"/>
              </a:rPr>
              <a:t>г. – </a:t>
            </a:r>
            <a:r>
              <a:rPr lang="en-US" sz="1800" b="1" i="0" u="none" strike="noStrike" cap="none" dirty="0" smtClean="0">
                <a:solidFill>
                  <a:schemeClr val="dk1"/>
                </a:solidFill>
                <a:latin typeface="Verdana"/>
                <a:ea typeface="Verdana"/>
                <a:cs typeface="Verdana"/>
                <a:sym typeface="Verdana"/>
              </a:rPr>
              <a:t>41</a:t>
            </a:r>
            <a:r>
              <a:rPr lang="ru-RU" sz="1800" b="1" i="0" u="none" strike="noStrike" cap="none" dirty="0" smtClean="0">
                <a:solidFill>
                  <a:schemeClr val="dk1"/>
                </a:solidFill>
                <a:latin typeface="Verdana"/>
                <a:ea typeface="Verdana"/>
                <a:cs typeface="Verdana"/>
                <a:sym typeface="Verdana"/>
              </a:rPr>
              <a:t> </a:t>
            </a:r>
            <a:r>
              <a:rPr lang="en-US" sz="1800" b="1" i="0" u="none" strike="noStrike" cap="none" dirty="0" smtClean="0">
                <a:solidFill>
                  <a:schemeClr val="dk1"/>
                </a:solidFill>
                <a:latin typeface="Verdana"/>
                <a:ea typeface="Verdana"/>
                <a:cs typeface="Verdana"/>
                <a:sym typeface="Verdana"/>
              </a:rPr>
              <a:t>666,67</a:t>
            </a:r>
            <a:r>
              <a:rPr lang="ru-RU" sz="1800" b="1" i="0" u="none" strike="noStrike" cap="none" dirty="0" smtClean="0">
                <a:solidFill>
                  <a:schemeClr val="dk1"/>
                </a:solidFill>
                <a:latin typeface="Verdana"/>
                <a:ea typeface="Verdana"/>
                <a:cs typeface="Verdana"/>
                <a:sym typeface="Verdana"/>
              </a:rPr>
              <a:t> </a:t>
            </a:r>
            <a:r>
              <a:rPr lang="ru-RU" sz="1800" b="0" i="0" u="none" strike="noStrike" cap="none" dirty="0">
                <a:solidFill>
                  <a:schemeClr val="dk1"/>
                </a:solidFill>
                <a:latin typeface="Verdana"/>
                <a:ea typeface="Verdana"/>
                <a:cs typeface="Verdana"/>
                <a:sym typeface="Verdana"/>
              </a:rPr>
              <a:t>руб.</a:t>
            </a:r>
            <a:endParaRPr sz="1800" b="0" i="0" u="none" strike="noStrike" cap="none" dirty="0">
              <a:solidFill>
                <a:schemeClr val="dk1"/>
              </a:solidFill>
              <a:latin typeface="Verdana"/>
              <a:ea typeface="Verdana"/>
              <a:cs typeface="Verdana"/>
              <a:sym typeface="Verdana"/>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a:buSzPts val="1800"/>
            </a:pPr>
            <a:r>
              <a:rPr lang="ru-RU" sz="1800" b="0" i="0" u="none" strike="noStrike" cap="none" dirty="0">
                <a:solidFill>
                  <a:schemeClr val="dk1"/>
                </a:solidFill>
                <a:latin typeface="Verdana"/>
                <a:ea typeface="Verdana"/>
                <a:cs typeface="Verdana"/>
                <a:sym typeface="Verdana"/>
              </a:rPr>
              <a:t>5. </a:t>
            </a:r>
            <a:r>
              <a:rPr lang="ru-RU" sz="1800" b="0" i="0" u="none" strike="noStrike" cap="none" dirty="0" smtClean="0">
                <a:solidFill>
                  <a:schemeClr val="dk1"/>
                </a:solidFill>
                <a:latin typeface="Verdana"/>
                <a:ea typeface="Verdana"/>
                <a:cs typeface="Verdana"/>
                <a:sym typeface="Verdana"/>
              </a:rPr>
              <a:t>С</a:t>
            </a:r>
            <a:r>
              <a:rPr lang="en-US" dirty="0" smtClean="0"/>
              <a:t> </a:t>
            </a:r>
            <a:r>
              <a:rPr lang="en-US" sz="1800" dirty="0"/>
              <a:t>«</a:t>
            </a:r>
            <a:r>
              <a:rPr lang="en-US" sz="1800" dirty="0" err="1"/>
              <a:t>Stetellar</a:t>
            </a:r>
            <a:r>
              <a:rPr lang="en-US" sz="1800" dirty="0"/>
              <a:t> Solvers» LLC (</a:t>
            </a:r>
            <a:r>
              <a:rPr lang="ru-RU" sz="1800" dirty="0"/>
              <a:t>США</a:t>
            </a:r>
            <a:r>
              <a:rPr lang="en-US" sz="1800" dirty="0"/>
              <a:t>). </a:t>
            </a:r>
            <a:endParaRPr lang="ru-RU" sz="1800" dirty="0" smtClean="0"/>
          </a:p>
          <a:p>
            <a:pPr>
              <a:buSzPts val="1800"/>
            </a:pPr>
            <a:r>
              <a:rPr lang="ru-RU" sz="1800" b="1" i="0" u="none" strike="noStrike" cap="none" dirty="0">
                <a:solidFill>
                  <a:schemeClr val="dk1"/>
                </a:solidFill>
                <a:latin typeface="Verdana"/>
                <a:ea typeface="Verdana"/>
                <a:cs typeface="Verdana"/>
                <a:sym typeface="Verdana"/>
              </a:rPr>
              <a:t> </a:t>
            </a:r>
            <a:r>
              <a:rPr lang="ru-RU" sz="1800" b="1" i="0" u="none" strike="noStrike" cap="none" dirty="0" smtClean="0">
                <a:solidFill>
                  <a:schemeClr val="dk1"/>
                </a:solidFill>
                <a:latin typeface="Verdana"/>
                <a:ea typeface="Verdana"/>
                <a:cs typeface="Verdana"/>
                <a:sym typeface="Verdana"/>
              </a:rPr>
              <a:t>   Тема</a:t>
            </a:r>
            <a:r>
              <a:rPr lang="ru-RU" sz="1800" b="0" i="0" u="none" strike="noStrike" cap="none" dirty="0">
                <a:solidFill>
                  <a:schemeClr val="dk1"/>
                </a:solidFill>
                <a:latin typeface="Verdana"/>
                <a:ea typeface="Verdana"/>
                <a:cs typeface="Verdana"/>
                <a:sym typeface="Verdana"/>
              </a:rPr>
              <a:t>: </a:t>
            </a:r>
            <a:endParaRPr lang="ru-RU" sz="1800" b="0" i="0" u="none" strike="noStrike" cap="none" dirty="0" smtClean="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dirty="0">
                <a:solidFill>
                  <a:schemeClr val="dk1"/>
                </a:solidFill>
                <a:latin typeface="Verdana"/>
                <a:ea typeface="Verdana"/>
                <a:cs typeface="Verdana"/>
                <a:sym typeface="Verdana"/>
              </a:rPr>
              <a:t> </a:t>
            </a:r>
            <a:r>
              <a:rPr lang="ru-RU" sz="1800" dirty="0" smtClean="0">
                <a:solidFill>
                  <a:schemeClr val="dk1"/>
                </a:solidFill>
                <a:latin typeface="Verdana"/>
                <a:ea typeface="Verdana"/>
                <a:cs typeface="Verdana"/>
                <a:sym typeface="Verdana"/>
              </a:rPr>
              <a:t>   </a:t>
            </a:r>
            <a:r>
              <a:rPr lang="ru-RU" sz="1800" b="0" i="0" u="none" strike="noStrike" cap="none" dirty="0" smtClean="0">
                <a:solidFill>
                  <a:schemeClr val="dk1"/>
                </a:solidFill>
                <a:latin typeface="Verdana"/>
                <a:ea typeface="Verdana"/>
                <a:cs typeface="Verdana"/>
                <a:sym typeface="Verdana"/>
              </a:rPr>
              <a:t>Сумма </a:t>
            </a:r>
            <a:r>
              <a:rPr lang="ru-RU" sz="1800" b="0" i="0" u="none" strike="noStrike" cap="none" dirty="0">
                <a:solidFill>
                  <a:schemeClr val="dk1"/>
                </a:solidFill>
                <a:latin typeface="Verdana"/>
                <a:ea typeface="Verdana"/>
                <a:cs typeface="Verdana"/>
                <a:sym typeface="Verdana"/>
              </a:rPr>
              <a:t>на </a:t>
            </a:r>
            <a:r>
              <a:rPr lang="ru-RU" sz="1800" b="0" i="0" u="none" strike="noStrike" cap="none" dirty="0" smtClean="0">
                <a:solidFill>
                  <a:schemeClr val="dk1"/>
                </a:solidFill>
                <a:latin typeface="Verdana"/>
                <a:ea typeface="Verdana"/>
                <a:cs typeface="Verdana"/>
                <a:sym typeface="Verdana"/>
              </a:rPr>
              <a:t>2020 </a:t>
            </a:r>
            <a:r>
              <a:rPr lang="ru-RU" sz="1800" b="0" i="0" u="none" strike="noStrike" cap="none" dirty="0">
                <a:solidFill>
                  <a:schemeClr val="dk1"/>
                </a:solidFill>
                <a:latin typeface="Verdana"/>
                <a:ea typeface="Verdana"/>
                <a:cs typeface="Verdana"/>
                <a:sym typeface="Verdana"/>
              </a:rPr>
              <a:t>г. </a:t>
            </a:r>
            <a:r>
              <a:rPr lang="ru-RU" sz="1800" b="0" i="0" u="none" strike="noStrike" cap="none" dirty="0" smtClean="0">
                <a:solidFill>
                  <a:schemeClr val="dk1"/>
                </a:solidFill>
                <a:latin typeface="Verdana"/>
                <a:ea typeface="Verdana"/>
                <a:cs typeface="Verdana"/>
                <a:sym typeface="Verdana"/>
              </a:rPr>
              <a:t>– </a:t>
            </a:r>
            <a:r>
              <a:rPr lang="ru-RU" sz="1800" b="1" i="0" u="none" strike="noStrike" cap="none" dirty="0" smtClean="0">
                <a:solidFill>
                  <a:schemeClr val="dk1"/>
                </a:solidFill>
                <a:latin typeface="Verdana"/>
                <a:ea typeface="Verdana"/>
                <a:cs typeface="Verdana"/>
                <a:sym typeface="Verdana"/>
              </a:rPr>
              <a:t>872 411 </a:t>
            </a:r>
            <a:r>
              <a:rPr lang="ru-RU" sz="1800" b="0" i="0" u="none" strike="noStrike" cap="none" dirty="0">
                <a:solidFill>
                  <a:schemeClr val="dk1"/>
                </a:solidFill>
                <a:latin typeface="Verdana"/>
                <a:ea typeface="Verdana"/>
                <a:cs typeface="Verdana"/>
                <a:sym typeface="Verdana"/>
              </a:rPr>
              <a:t>руб.</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r>
              <a:rPr lang="ru-RU" sz="1800" b="0" i="0" u="none" strike="noStrike" cap="none" dirty="0">
                <a:solidFill>
                  <a:schemeClr val="dk1"/>
                </a:solidFill>
                <a:latin typeface="Verdana"/>
                <a:ea typeface="Verdana"/>
                <a:cs typeface="Verdana"/>
                <a:sym typeface="Verdana"/>
              </a:rPr>
              <a:t/>
            </a:r>
            <a:br>
              <a:rPr lang="ru-RU" sz="1800" b="0" i="0" u="none" strike="noStrike" cap="none" dirty="0">
                <a:solidFill>
                  <a:schemeClr val="dk1"/>
                </a:solidFill>
                <a:latin typeface="Verdana"/>
                <a:ea typeface="Verdana"/>
                <a:cs typeface="Verdana"/>
                <a:sym typeface="Verdana"/>
              </a:rPr>
            </a:br>
            <a:endParaRPr sz="1800" b="0" i="0" u="none" strike="noStrike" cap="none" dirty="0">
              <a:solidFill>
                <a:schemeClr val="dk1"/>
              </a:solidFill>
              <a:latin typeface="Verdana"/>
              <a:ea typeface="Verdana"/>
              <a:cs typeface="Verdana"/>
              <a:sym typeface="Verdana"/>
            </a:endParaRPr>
          </a:p>
        </p:txBody>
      </p:sp>
      <p:sp>
        <p:nvSpPr>
          <p:cNvPr id="386" name="Google Shape;386;p23"/>
          <p:cNvSpPr txBox="1"/>
          <p:nvPr/>
        </p:nvSpPr>
        <p:spPr>
          <a:xfrm>
            <a:off x="1691683" y="304802"/>
            <a:ext cx="7128471" cy="1216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Trebuchet MS"/>
              <a:buNone/>
            </a:pPr>
            <a:r>
              <a:rPr lang="ru-RU" sz="3800" b="0" i="0" u="none" strike="noStrike" cap="none" dirty="0">
                <a:solidFill>
                  <a:schemeClr val="dk2"/>
                </a:solidFill>
                <a:latin typeface="Trebuchet MS"/>
                <a:ea typeface="Trebuchet MS"/>
                <a:cs typeface="Trebuchet MS"/>
                <a:sym typeface="Trebuchet MS"/>
              </a:rPr>
              <a:t>Хоздоговора в </a:t>
            </a:r>
            <a:r>
              <a:rPr lang="ru-RU" sz="3800" b="0" i="0" u="none" strike="noStrike" cap="none" dirty="0" smtClean="0">
                <a:solidFill>
                  <a:schemeClr val="dk2"/>
                </a:solidFill>
                <a:latin typeface="Trebuchet MS"/>
                <a:ea typeface="Trebuchet MS"/>
                <a:cs typeface="Trebuchet MS"/>
                <a:sym typeface="Trebuchet MS"/>
              </a:rPr>
              <a:t>2020 </a:t>
            </a:r>
            <a:r>
              <a:rPr lang="ru-RU" sz="3800" b="0" i="0" u="none" strike="noStrike" cap="none" dirty="0">
                <a:solidFill>
                  <a:schemeClr val="dk2"/>
                </a:solidFill>
                <a:latin typeface="Trebuchet MS"/>
                <a:ea typeface="Trebuchet MS"/>
                <a:cs typeface="Trebuchet MS"/>
                <a:sym typeface="Trebuchet MS"/>
              </a:rPr>
              <a:t>году</a:t>
            </a:r>
            <a:endParaRPr sz="2000" b="0" i="0" u="none" strike="noStrike" cap="none" dirty="0">
              <a:solidFill>
                <a:schemeClr val="dk2"/>
              </a:solidFill>
              <a:latin typeface="Trebuchet MS"/>
              <a:ea typeface="Trebuchet MS"/>
              <a:cs typeface="Trebuchet MS"/>
              <a:sym typeface="Trebuchet MS"/>
            </a:endParaRPr>
          </a:p>
        </p:txBody>
      </p:sp>
      <p:pic>
        <p:nvPicPr>
          <p:cNvPr id="387" name="Google Shape;387;p23"/>
          <p:cNvPicPr preferRelativeResize="0"/>
          <p:nvPr/>
        </p:nvPicPr>
        <p:blipFill rotWithShape="1">
          <a:blip r:embed="rId3">
            <a:alphaModFix/>
          </a:blip>
          <a:srcRect/>
          <a:stretch/>
        </p:blipFill>
        <p:spPr>
          <a:xfrm>
            <a:off x="611188" y="404813"/>
            <a:ext cx="990600" cy="96202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2411415" y="14287"/>
            <a:ext cx="6164263" cy="96202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393" name="Google Shape;393;p24"/>
          <p:cNvSpPr txBox="1">
            <a:spLocks noGrp="1"/>
          </p:cNvSpPr>
          <p:nvPr>
            <p:ph type="body" idx="1"/>
          </p:nvPr>
        </p:nvSpPr>
        <p:spPr>
          <a:xfrm>
            <a:off x="0" y="976312"/>
            <a:ext cx="9144000" cy="5820727"/>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dirty="0"/>
              <a:t>	</a:t>
            </a:r>
            <a:r>
              <a:rPr lang="ru-RU" sz="1650" b="1" dirty="0">
                <a:solidFill>
                  <a:schemeClr val="dk1"/>
                </a:solidFill>
              </a:rPr>
              <a:t>В Институте ведётся большая работа по подготовке научных кадров высшей квалификации. Институт является базовым  для 10 кафедр ММФ Новосибирского государственного университета:</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алгебры и логики (заведующий проф. А.В. Васильев);</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геометрии и топологии (заведующий академик  И.А. </a:t>
            </a:r>
            <a:r>
              <a:rPr lang="ru-RU" sz="1650" b="1" dirty="0" err="1">
                <a:solidFill>
                  <a:schemeClr val="dk1"/>
                </a:solidFill>
              </a:rPr>
              <a:t>Тайманов</a:t>
            </a:r>
            <a:r>
              <a:rPr lang="ru-RU" sz="1650" b="1" dirty="0">
                <a:solidFill>
                  <a:schemeClr val="dk1"/>
                </a:solidFill>
              </a:rPr>
              <a:t>);</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дискретной математики и информатики (заведующий академик С.С. Гончаров);</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дифференциальных уравнений </a:t>
            </a:r>
            <a:r>
              <a:rPr lang="ru-RU" sz="1650" b="1" dirty="0" smtClean="0">
                <a:solidFill>
                  <a:schemeClr val="dk1"/>
                </a:solidFill>
              </a:rPr>
              <a:t>(</a:t>
            </a:r>
            <a:r>
              <a:rPr lang="ru-RU" sz="1650" b="1" dirty="0" err="1" smtClean="0">
                <a:solidFill>
                  <a:schemeClr val="dk1"/>
                </a:solidFill>
              </a:rPr>
              <a:t>и.о</a:t>
            </a:r>
            <a:r>
              <a:rPr lang="ru-RU" sz="1650" b="1" dirty="0" smtClean="0">
                <a:solidFill>
                  <a:schemeClr val="dk1"/>
                </a:solidFill>
              </a:rPr>
              <a:t>. заведующего </a:t>
            </a:r>
            <a:r>
              <a:rPr lang="ru-RU" sz="1650" b="1" dirty="0">
                <a:solidFill>
                  <a:schemeClr val="dk1"/>
                </a:solidFill>
              </a:rPr>
              <a:t>проф. </a:t>
            </a:r>
            <a:r>
              <a:rPr lang="ru-RU" sz="1650" b="1" dirty="0" smtClean="0">
                <a:solidFill>
                  <a:schemeClr val="dk1"/>
                </a:solidFill>
              </a:rPr>
              <a:t>Г.В. Демиденко);</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математического анализа (заведующий проф. С.К. Водопьянов);</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математической экономики (заведующий проф. В.А. Васильев</a:t>
            </a:r>
            <a:r>
              <a:rPr lang="ru-RU" sz="1650" b="1" dirty="0" smtClean="0">
                <a:solidFill>
                  <a:schemeClr val="dk1"/>
                </a:solidFill>
              </a:rPr>
              <a:t>);</a:t>
            </a:r>
          </a:p>
          <a:p>
            <a:pPr marL="331470" lvl="0" indent="-285750" algn="just">
              <a:lnSpc>
                <a:spcPct val="80000"/>
              </a:lnSpc>
              <a:spcBef>
                <a:spcPts val="620"/>
              </a:spcBef>
              <a:buSzPts val="2080"/>
              <a:buFont typeface="Noto Sans Symbols"/>
              <a:buChar char="❑"/>
            </a:pPr>
            <a:r>
              <a:rPr lang="ru-RU" sz="1650" b="1" dirty="0" smtClean="0">
                <a:solidFill>
                  <a:schemeClr val="dk1"/>
                </a:solidFill>
              </a:rPr>
              <a:t>прикладной математики (заведующий проф. В.С. </a:t>
            </a:r>
            <a:r>
              <a:rPr lang="ru-RU" sz="1650" b="1" dirty="0" err="1" smtClean="0">
                <a:solidFill>
                  <a:schemeClr val="dk1"/>
                </a:solidFill>
              </a:rPr>
              <a:t>Белоносов</a:t>
            </a:r>
            <a:r>
              <a:rPr lang="ru-RU" sz="1650" b="1" dirty="0" smtClean="0">
                <a:solidFill>
                  <a:schemeClr val="dk1"/>
                </a:solidFill>
              </a:rPr>
              <a:t>);</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теории вероятностей (заведующий проф. В.И. Лотов);</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теории функций (заведующий проф. А.Д. Медных);</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теоретической кибернетики (заведующий проф. А.И. </a:t>
            </a:r>
            <a:r>
              <a:rPr lang="ru-RU" sz="1650" b="1" dirty="0" err="1">
                <a:solidFill>
                  <a:schemeClr val="dk1"/>
                </a:solidFill>
              </a:rPr>
              <a:t>Ерзин</a:t>
            </a:r>
            <a:r>
              <a:rPr lang="ru-RU" sz="1650" b="1" dirty="0">
                <a:solidFill>
                  <a:schemeClr val="dk1"/>
                </a:solidFill>
              </a:rPr>
              <a:t>).</a:t>
            </a:r>
            <a:endParaRPr sz="1650" b="1" dirty="0">
              <a:solidFill>
                <a:schemeClr val="dk1"/>
              </a:solidFill>
            </a:endParaRPr>
          </a:p>
          <a:p>
            <a:pPr marL="331470" lvl="0" indent="-285750" algn="just" rtl="0">
              <a:lnSpc>
                <a:spcPct val="80000"/>
              </a:lnSpc>
              <a:spcBef>
                <a:spcPts val="620"/>
              </a:spcBef>
              <a:spcAft>
                <a:spcPts val="0"/>
              </a:spcAft>
              <a:buSzPts val="2080"/>
              <a:buFont typeface="Noto Sans Symbols"/>
              <a:buChar char="❑"/>
            </a:pPr>
            <a:r>
              <a:rPr lang="ru-RU" sz="1650" b="1" dirty="0">
                <a:solidFill>
                  <a:schemeClr val="dk1"/>
                </a:solidFill>
              </a:rPr>
              <a:t>математических наук СУНЦ и ММФ НГУ (заведующий член-корр. А.Е. Миронов)</a:t>
            </a:r>
            <a:endParaRPr dirty="0"/>
          </a:p>
          <a:p>
            <a:pPr marL="228600" lvl="0" indent="-182880" algn="just" rtl="0">
              <a:lnSpc>
                <a:spcPct val="70000"/>
              </a:lnSpc>
              <a:spcBef>
                <a:spcPts val="0"/>
              </a:spcBef>
              <a:spcAft>
                <a:spcPts val="0"/>
              </a:spcAft>
              <a:buSzPts val="2080"/>
              <a:buNone/>
            </a:pPr>
            <a:r>
              <a:rPr lang="ru-RU" sz="1650" b="1" dirty="0" smtClean="0">
                <a:solidFill>
                  <a:schemeClr val="dk1"/>
                </a:solidFill>
              </a:rPr>
              <a:t>Кроме </a:t>
            </a:r>
            <a:r>
              <a:rPr lang="ru-RU" sz="1650" b="1" dirty="0">
                <a:solidFill>
                  <a:schemeClr val="dk1"/>
                </a:solidFill>
              </a:rPr>
              <a:t>того Институт является базовым для кафедры ФИТ НГУ:</a:t>
            </a:r>
            <a:endParaRPr dirty="0"/>
          </a:p>
          <a:p>
            <a:pPr marL="331470" lvl="0" indent="-285750" algn="just" rtl="0">
              <a:lnSpc>
                <a:spcPct val="70000"/>
              </a:lnSpc>
              <a:spcBef>
                <a:spcPts val="620"/>
              </a:spcBef>
              <a:spcAft>
                <a:spcPts val="0"/>
              </a:spcAft>
              <a:buSzPts val="2080"/>
              <a:buFont typeface="Noto Sans Symbols"/>
              <a:buChar char="❑"/>
            </a:pPr>
            <a:r>
              <a:rPr lang="ru-RU" sz="1650" b="1" dirty="0">
                <a:solidFill>
                  <a:schemeClr val="dk1"/>
                </a:solidFill>
              </a:rPr>
              <a:t>математики (заведующий профессор А.И. Кожанов);</a:t>
            </a:r>
            <a:endParaRPr dirty="0"/>
          </a:p>
          <a:p>
            <a:pPr marL="331470" lvl="0" indent="-285750" algn="just" rtl="0">
              <a:lnSpc>
                <a:spcPct val="70000"/>
              </a:lnSpc>
              <a:spcBef>
                <a:spcPts val="620"/>
              </a:spcBef>
              <a:spcAft>
                <a:spcPts val="0"/>
              </a:spcAft>
              <a:buSzPts val="2080"/>
              <a:buFont typeface="Noto Sans Symbols"/>
              <a:buChar char="❑"/>
            </a:pPr>
            <a:r>
              <a:rPr lang="ru-RU" sz="1650" b="1" dirty="0">
                <a:solidFill>
                  <a:schemeClr val="dk1"/>
                </a:solidFill>
              </a:rPr>
              <a:t>общей информатики (заведующий профессор Д.Е. </a:t>
            </a:r>
            <a:r>
              <a:rPr lang="ru-RU" sz="1650" b="1" dirty="0" err="1">
                <a:solidFill>
                  <a:schemeClr val="dk1"/>
                </a:solidFill>
              </a:rPr>
              <a:t>Пальчунов</a:t>
            </a:r>
            <a:r>
              <a:rPr lang="ru-RU" sz="1650" b="1" dirty="0">
                <a:solidFill>
                  <a:schemeClr val="dk1"/>
                </a:solidFill>
              </a:rPr>
              <a:t>);</a:t>
            </a:r>
            <a:endParaRPr dirty="0"/>
          </a:p>
          <a:p>
            <a:pPr marL="331470" lvl="0" indent="-285750" algn="just" rtl="0">
              <a:lnSpc>
                <a:spcPct val="70000"/>
              </a:lnSpc>
              <a:spcBef>
                <a:spcPts val="620"/>
              </a:spcBef>
              <a:spcAft>
                <a:spcPts val="0"/>
              </a:spcAft>
              <a:buSzPts val="2080"/>
              <a:buFont typeface="Noto Sans Symbols"/>
              <a:buChar char="❑"/>
            </a:pPr>
            <a:r>
              <a:rPr lang="ru-RU" sz="1650" b="1" dirty="0">
                <a:solidFill>
                  <a:schemeClr val="dk1"/>
                </a:solidFill>
              </a:rPr>
              <a:t>дискретного анализа и исследования операций (заведующий проф. В.Л. </a:t>
            </a:r>
            <a:r>
              <a:rPr lang="ru-RU" sz="1650" b="1" dirty="0" err="1">
                <a:solidFill>
                  <a:schemeClr val="dk1"/>
                </a:solidFill>
              </a:rPr>
              <a:t>Береснев</a:t>
            </a:r>
            <a:r>
              <a:rPr lang="ru-RU" sz="1650" b="1" dirty="0" smtClean="0">
                <a:solidFill>
                  <a:schemeClr val="dk1"/>
                </a:solidFill>
              </a:rPr>
              <a:t>).</a:t>
            </a:r>
          </a:p>
          <a:p>
            <a:pPr marL="45720" lvl="0" indent="0" algn="just">
              <a:lnSpc>
                <a:spcPct val="70000"/>
              </a:lnSpc>
              <a:spcBef>
                <a:spcPts val="620"/>
              </a:spcBef>
              <a:buSzPts val="2080"/>
              <a:buNone/>
            </a:pPr>
            <a:r>
              <a:rPr lang="ru-RU" sz="1650" b="1" dirty="0" smtClean="0">
                <a:solidFill>
                  <a:schemeClr val="dk1"/>
                </a:solidFill>
              </a:rPr>
              <a:t>ОФИМ: Институт </a:t>
            </a:r>
            <a:r>
              <a:rPr lang="ru-RU" sz="1650" b="1" dirty="0">
                <a:solidFill>
                  <a:schemeClr val="dk1"/>
                </a:solidFill>
              </a:rPr>
              <a:t>математики и информационных технологий </a:t>
            </a:r>
            <a:r>
              <a:rPr lang="ru-RU" sz="1650" b="1" dirty="0" err="1" smtClean="0">
                <a:solidFill>
                  <a:schemeClr val="dk1"/>
                </a:solidFill>
              </a:rPr>
              <a:t>ОмГУ</a:t>
            </a:r>
            <a:r>
              <a:rPr lang="ru-RU" sz="1650" b="1" dirty="0" smtClean="0">
                <a:solidFill>
                  <a:schemeClr val="dk1"/>
                </a:solidFill>
              </a:rPr>
              <a:t> </a:t>
            </a:r>
          </a:p>
          <a:p>
            <a:pPr marL="331470" lvl="0" indent="-285750" algn="just">
              <a:lnSpc>
                <a:spcPct val="70000"/>
              </a:lnSpc>
              <a:spcBef>
                <a:spcPts val="620"/>
              </a:spcBef>
              <a:buSzPts val="2080"/>
              <a:buFont typeface="Noto Sans Symbols"/>
              <a:buChar char="❑"/>
            </a:pPr>
            <a:r>
              <a:rPr lang="ru-RU" sz="1650" b="1" dirty="0" smtClean="0">
                <a:solidFill>
                  <a:schemeClr val="dk1"/>
                </a:solidFill>
              </a:rPr>
              <a:t>Кафедра </a:t>
            </a:r>
            <a:r>
              <a:rPr lang="ru-RU" sz="1650" b="1" dirty="0">
                <a:solidFill>
                  <a:schemeClr val="dk1"/>
                </a:solidFill>
              </a:rPr>
              <a:t>прикладной и вычислительной </a:t>
            </a:r>
            <a:r>
              <a:rPr lang="ru-RU" sz="1650" b="1" dirty="0" smtClean="0">
                <a:solidFill>
                  <a:schemeClr val="dk1"/>
                </a:solidFill>
              </a:rPr>
              <a:t>математики (заведующая Т.В. </a:t>
            </a:r>
            <a:r>
              <a:rPr lang="ru-RU" sz="1650" b="1" dirty="0" err="1" smtClean="0">
                <a:solidFill>
                  <a:schemeClr val="dk1"/>
                </a:solidFill>
              </a:rPr>
              <a:t>Леванова</a:t>
            </a:r>
            <a:r>
              <a:rPr lang="ru-RU" sz="1650" b="1" dirty="0" smtClean="0">
                <a:solidFill>
                  <a:schemeClr val="dk1"/>
                </a:solidFill>
              </a:rPr>
              <a:t>).</a:t>
            </a:r>
            <a:endParaRPr sz="1650" b="1" dirty="0">
              <a:solidFill>
                <a:schemeClr val="dk1"/>
              </a:solidFill>
            </a:endParaRPr>
          </a:p>
          <a:p>
            <a:pPr marL="45720" lvl="0" indent="0" algn="just" rtl="0">
              <a:lnSpc>
                <a:spcPct val="80000"/>
              </a:lnSpc>
              <a:spcBef>
                <a:spcPts val="620"/>
              </a:spcBef>
              <a:spcAft>
                <a:spcPts val="0"/>
              </a:spcAft>
              <a:buSzPts val="2080"/>
              <a:buNone/>
            </a:pPr>
            <a:r>
              <a:rPr lang="ru-RU" sz="1650" b="1" dirty="0">
                <a:solidFill>
                  <a:schemeClr val="dk1"/>
                </a:solidFill>
              </a:rPr>
              <a:t>Кроме работы в университете, сотрудники Института активно участвуют в работе со школьниками. Около </a:t>
            </a:r>
            <a:r>
              <a:rPr lang="ru-RU" sz="1650" b="1" dirty="0" smtClean="0">
                <a:solidFill>
                  <a:schemeClr val="dk1"/>
                </a:solidFill>
              </a:rPr>
              <a:t>10 </a:t>
            </a:r>
            <a:r>
              <a:rPr lang="ru-RU" sz="1650" b="1" dirty="0">
                <a:solidFill>
                  <a:schemeClr val="dk1"/>
                </a:solidFill>
              </a:rPr>
              <a:t>научных сотрудников являются по совместительству преподавателями физико-математической (СУНЦ) школы при НГУ.</a:t>
            </a:r>
            <a:endParaRPr dirty="0"/>
          </a:p>
          <a:p>
            <a:pPr marL="45720" lvl="0" indent="0" algn="just" rtl="0">
              <a:lnSpc>
                <a:spcPct val="80000"/>
              </a:lnSpc>
              <a:spcBef>
                <a:spcPts val="620"/>
              </a:spcBef>
              <a:spcAft>
                <a:spcPts val="0"/>
              </a:spcAft>
              <a:buSzPts val="2080"/>
              <a:buNone/>
            </a:pPr>
            <a:endParaRPr dirty="0">
              <a:solidFill>
                <a:schemeClr val="dk1"/>
              </a:solidFill>
            </a:endParaRPr>
          </a:p>
        </p:txBody>
      </p:sp>
      <p:pic>
        <p:nvPicPr>
          <p:cNvPr id="394" name="Google Shape;394;p24"/>
          <p:cNvPicPr preferRelativeResize="0"/>
          <p:nvPr/>
        </p:nvPicPr>
        <p:blipFill rotWithShape="1">
          <a:blip r:embed="rId3">
            <a:alphaModFix/>
          </a:blip>
          <a:srcRect/>
          <a:stretch/>
        </p:blipFill>
        <p:spPr>
          <a:xfrm>
            <a:off x="92075" y="14287"/>
            <a:ext cx="990600" cy="96202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400" name="Google Shape;400;p25"/>
          <p:cNvSpPr txBox="1">
            <a:spLocks noGrp="1"/>
          </p:cNvSpPr>
          <p:nvPr>
            <p:ph type="body" idx="1"/>
          </p:nvPr>
        </p:nvSpPr>
        <p:spPr>
          <a:xfrm>
            <a:off x="107952" y="1233996"/>
            <a:ext cx="8807448" cy="5452554"/>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620"/>
              </a:spcBef>
              <a:spcAft>
                <a:spcPts val="0"/>
              </a:spcAft>
              <a:buSzPts val="2080"/>
              <a:buNone/>
            </a:pPr>
            <a:r>
              <a:rPr lang="ru-RU" sz="2400" dirty="0"/>
              <a:t>В Институте действуют пять диссертационных советов  по защитам докторских и кандидатских диссертаций.</a:t>
            </a:r>
            <a:endParaRPr sz="2400" dirty="0"/>
          </a:p>
          <a:p>
            <a:pPr marL="0" lvl="0" indent="0" algn="just" rtl="0">
              <a:lnSpc>
                <a:spcPct val="70000"/>
              </a:lnSpc>
              <a:spcBef>
                <a:spcPts val="633"/>
              </a:spcBef>
              <a:spcAft>
                <a:spcPts val="0"/>
              </a:spcAft>
              <a:buSzPts val="1924"/>
              <a:buFont typeface="Noto Sans Symbols"/>
              <a:buNone/>
            </a:pPr>
            <a:r>
              <a:rPr lang="ru-RU" sz="2400" dirty="0"/>
              <a:t>На конец </a:t>
            </a:r>
            <a:r>
              <a:rPr lang="ru-RU" sz="2400" dirty="0" smtClean="0"/>
              <a:t>2020 </a:t>
            </a:r>
            <a:r>
              <a:rPr lang="ru-RU" sz="2400" dirty="0"/>
              <a:t>года в аспирантуре Института обучалось </a:t>
            </a:r>
            <a:r>
              <a:rPr lang="ru-RU" sz="2400" dirty="0" smtClean="0"/>
              <a:t>35 человек </a:t>
            </a:r>
            <a:r>
              <a:rPr lang="ru-RU" sz="2400" dirty="0"/>
              <a:t>(из них </a:t>
            </a:r>
            <a:r>
              <a:rPr lang="en-US" sz="2400" dirty="0" smtClean="0"/>
              <a:t>10</a:t>
            </a:r>
            <a:r>
              <a:rPr lang="ru-RU" sz="2400" dirty="0" smtClean="0">
                <a:solidFill>
                  <a:srgbClr val="FF0000"/>
                </a:solidFill>
              </a:rPr>
              <a:t> </a:t>
            </a:r>
            <a:r>
              <a:rPr lang="ru-RU" sz="2400" dirty="0" smtClean="0"/>
              <a:t>человек </a:t>
            </a:r>
            <a:r>
              <a:rPr lang="ru-RU" sz="2400" dirty="0"/>
              <a:t>в ОФ). В </a:t>
            </a:r>
            <a:r>
              <a:rPr lang="ru-RU" sz="2400" dirty="0" smtClean="0"/>
              <a:t>2020 году защит аспирантов не было.</a:t>
            </a:r>
          </a:p>
          <a:p>
            <a:pPr marL="0" lvl="0" indent="0" algn="just" rtl="0">
              <a:lnSpc>
                <a:spcPct val="70000"/>
              </a:lnSpc>
              <a:spcBef>
                <a:spcPts val="633"/>
              </a:spcBef>
              <a:spcAft>
                <a:spcPts val="0"/>
              </a:spcAft>
              <a:buSzPts val="1924"/>
              <a:buFont typeface="Noto Sans Symbols"/>
              <a:buNone/>
            </a:pPr>
            <a:endParaRPr sz="2400" dirty="0"/>
          </a:p>
          <a:p>
            <a:pPr marL="0" lvl="0" indent="0" algn="just" rtl="0">
              <a:lnSpc>
                <a:spcPct val="70000"/>
              </a:lnSpc>
              <a:spcBef>
                <a:spcPts val="633"/>
              </a:spcBef>
              <a:spcAft>
                <a:spcPts val="0"/>
              </a:spcAft>
              <a:buSzPts val="2165"/>
              <a:buNone/>
            </a:pPr>
            <a:r>
              <a:rPr lang="ru-RU" sz="2400" dirty="0"/>
              <a:t>Защита докторских диссертаций:</a:t>
            </a:r>
            <a:endParaRPr sz="2400" dirty="0"/>
          </a:p>
          <a:p>
            <a:pPr marL="0" lvl="0" indent="-137477" algn="just" rtl="0">
              <a:lnSpc>
                <a:spcPct val="70000"/>
              </a:lnSpc>
              <a:spcBef>
                <a:spcPts val="633"/>
              </a:spcBef>
              <a:spcAft>
                <a:spcPts val="0"/>
              </a:spcAft>
              <a:buSzPts val="2165"/>
              <a:buFont typeface="Trebuchet MS"/>
              <a:buAutoNum type="arabicParenR"/>
            </a:pPr>
            <a:r>
              <a:rPr lang="ru-RU" sz="2400" dirty="0"/>
              <a:t> </a:t>
            </a:r>
            <a:r>
              <a:rPr lang="ru-RU" sz="2400" b="1" dirty="0" smtClean="0"/>
              <a:t>Плясунов Александр </a:t>
            </a:r>
            <a:r>
              <a:rPr lang="ru-RU" sz="2400" b="1" dirty="0"/>
              <a:t>Владимирович </a:t>
            </a:r>
            <a:r>
              <a:rPr lang="ru-RU" sz="2400" b="1" dirty="0" smtClean="0"/>
              <a:t>«</a:t>
            </a:r>
            <a:r>
              <a:rPr lang="ru-RU" sz="2400" dirty="0" smtClean="0"/>
              <a:t>Двухуровневые</a:t>
            </a:r>
            <a:r>
              <a:rPr lang="ru-RU" sz="2400" b="1" dirty="0" smtClean="0"/>
              <a:t> </a:t>
            </a:r>
            <a:r>
              <a:rPr lang="ru-RU" sz="2400" dirty="0" smtClean="0"/>
              <a:t>задачи размещения и ценообразования: вычислительная сложность и методы решения</a:t>
            </a:r>
            <a:r>
              <a:rPr lang="ru-RU" sz="2400" b="1" dirty="0" smtClean="0"/>
              <a:t>» </a:t>
            </a:r>
            <a:r>
              <a:rPr lang="ru-RU" sz="2400" dirty="0"/>
              <a:t>(01.01.09</a:t>
            </a:r>
            <a:r>
              <a:rPr lang="ru-RU" sz="2400" b="1" dirty="0" smtClean="0"/>
              <a:t>)</a:t>
            </a:r>
            <a:endParaRPr lang="en-US" sz="2400" b="1" dirty="0" smtClean="0"/>
          </a:p>
          <a:p>
            <a:pPr marL="0" lvl="0" indent="-137477" algn="just">
              <a:lnSpc>
                <a:spcPct val="70000"/>
              </a:lnSpc>
              <a:spcBef>
                <a:spcPts val="633"/>
              </a:spcBef>
              <a:buSzPts val="2165"/>
              <a:buFont typeface="Trebuchet MS"/>
              <a:buAutoNum type="arabicParenR"/>
            </a:pPr>
            <a:r>
              <a:rPr lang="ru-RU" sz="2400" b="1" dirty="0" smtClean="0"/>
              <a:t> </a:t>
            </a:r>
            <a:r>
              <a:rPr lang="ru-RU" sz="2400" b="1" dirty="0" err="1" smtClean="0"/>
              <a:t>Терсенов</a:t>
            </a:r>
            <a:r>
              <a:rPr lang="ru-RU" sz="2400" b="1" dirty="0" smtClean="0"/>
              <a:t> </a:t>
            </a:r>
            <a:r>
              <a:rPr lang="ru-RU" sz="2400" b="1" dirty="0" err="1" smtClean="0"/>
              <a:t>Арис</a:t>
            </a:r>
            <a:r>
              <a:rPr lang="ru-RU" sz="2400" b="1" dirty="0" smtClean="0"/>
              <a:t> </a:t>
            </a:r>
            <a:r>
              <a:rPr lang="ru-RU" sz="2400" b="1" dirty="0" err="1" smtClean="0"/>
              <a:t>Саввич</a:t>
            </a:r>
            <a:r>
              <a:rPr lang="ru-RU" sz="2400" b="1" dirty="0" smtClean="0"/>
              <a:t> «</a:t>
            </a:r>
            <a:r>
              <a:rPr lang="ru-RU" sz="2400" dirty="0" smtClean="0"/>
              <a:t>Краевые задачи для уравнений с </a:t>
            </a:r>
            <a:r>
              <a:rPr lang="en-US" sz="2400" dirty="0" smtClean="0"/>
              <a:t>p-</a:t>
            </a:r>
            <a:r>
              <a:rPr lang="ru-RU" sz="2400" dirty="0" smtClean="0"/>
              <a:t>лапласианом и их анизотропных аналогов» (01.01.02)</a:t>
            </a:r>
          </a:p>
          <a:p>
            <a:pPr marL="0" lvl="0" indent="-137477" algn="just">
              <a:lnSpc>
                <a:spcPct val="70000"/>
              </a:lnSpc>
              <a:spcBef>
                <a:spcPts val="633"/>
              </a:spcBef>
              <a:buSzPts val="2165"/>
              <a:buFont typeface="Trebuchet MS"/>
              <a:buAutoNum type="arabicParenR"/>
            </a:pPr>
            <a:r>
              <a:rPr lang="ru-RU" sz="2400" dirty="0"/>
              <a:t> </a:t>
            </a:r>
            <a:r>
              <a:rPr lang="ru-RU" sz="2400" b="1" dirty="0" smtClean="0"/>
              <a:t>Горшков Илья Борисович </a:t>
            </a:r>
            <a:r>
              <a:rPr lang="ru-RU" sz="2400" dirty="0" smtClean="0"/>
              <a:t>«Структура конечных групп с данными размерами классов сопряженных элементов» (01.01.06)</a:t>
            </a:r>
          </a:p>
          <a:p>
            <a:pPr marL="0" lvl="0" indent="0" algn="just" rtl="0">
              <a:lnSpc>
                <a:spcPct val="70000"/>
              </a:lnSpc>
              <a:spcBef>
                <a:spcPts val="633"/>
              </a:spcBef>
              <a:spcAft>
                <a:spcPts val="0"/>
              </a:spcAft>
              <a:buSzPts val="2165"/>
              <a:buFont typeface="Noto Sans Symbols"/>
              <a:buNone/>
            </a:pPr>
            <a:endParaRPr lang="ru-RU" sz="1700" dirty="0" smtClean="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endParaRPr sz="1600" dirty="0"/>
          </a:p>
          <a:p>
            <a:pPr marL="0" lvl="0" indent="0" algn="just" rtl="0">
              <a:lnSpc>
                <a:spcPct val="70000"/>
              </a:lnSpc>
              <a:spcBef>
                <a:spcPts val="633"/>
              </a:spcBef>
              <a:spcAft>
                <a:spcPts val="0"/>
              </a:spcAft>
              <a:buSzPts val="2165"/>
              <a:buNone/>
            </a:pPr>
            <a:r>
              <a:rPr lang="ru-RU" sz="1600" b="1" dirty="0"/>
              <a:t>   </a:t>
            </a:r>
            <a:endParaRPr sz="1600" dirty="0"/>
          </a:p>
          <a:p>
            <a:pPr marL="0" lvl="0" indent="0" algn="just" rtl="0">
              <a:lnSpc>
                <a:spcPct val="70000"/>
              </a:lnSpc>
              <a:spcBef>
                <a:spcPts val="633"/>
              </a:spcBef>
              <a:spcAft>
                <a:spcPts val="0"/>
              </a:spcAft>
              <a:buSzPts val="2165"/>
              <a:buNone/>
            </a:pPr>
            <a:endParaRPr sz="1665" b="1" dirty="0"/>
          </a:p>
          <a:p>
            <a:pPr marL="342900" lvl="0" indent="-205422" algn="just" rtl="0">
              <a:lnSpc>
                <a:spcPct val="70000"/>
              </a:lnSpc>
              <a:spcBef>
                <a:spcPts val="633"/>
              </a:spcBef>
              <a:spcAft>
                <a:spcPts val="0"/>
              </a:spcAft>
              <a:buSzPts val="2165"/>
              <a:buNone/>
            </a:pPr>
            <a:endParaRPr sz="1600" b="1" dirty="0"/>
          </a:p>
          <a:p>
            <a:pPr marL="228600" lvl="0" indent="-182880" algn="just" rtl="0">
              <a:lnSpc>
                <a:spcPct val="70000"/>
              </a:lnSpc>
              <a:spcBef>
                <a:spcPts val="633"/>
              </a:spcBef>
              <a:spcAft>
                <a:spcPts val="0"/>
              </a:spcAft>
              <a:buSzPts val="2165"/>
              <a:buNone/>
            </a:pPr>
            <a:endParaRPr sz="1665" b="1" dirty="0"/>
          </a:p>
          <a:p>
            <a:pPr marL="228600" lvl="0" indent="-182880" algn="just" rtl="0">
              <a:lnSpc>
                <a:spcPct val="70000"/>
              </a:lnSpc>
              <a:spcBef>
                <a:spcPts val="633"/>
              </a:spcBef>
              <a:spcAft>
                <a:spcPts val="0"/>
              </a:spcAft>
              <a:buSzPts val="2165"/>
              <a:buNone/>
            </a:pPr>
            <a:r>
              <a:rPr lang="ru-RU" sz="1665" b="1" dirty="0"/>
              <a:t>      </a:t>
            </a:r>
            <a:endParaRPr dirty="0"/>
          </a:p>
        </p:txBody>
      </p:sp>
      <p:pic>
        <p:nvPicPr>
          <p:cNvPr id="401" name="Google Shape;401;p25"/>
          <p:cNvPicPr preferRelativeResize="0"/>
          <p:nvPr/>
        </p:nvPicPr>
        <p:blipFill rotWithShape="1">
          <a:blip r:embed="rId3">
            <a:alphaModFix/>
          </a:blip>
          <a:srcRect/>
          <a:stretch/>
        </p:blipFill>
        <p:spPr>
          <a:xfrm>
            <a:off x="107951" y="161926"/>
            <a:ext cx="990600" cy="962025"/>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dirty="0"/>
              <a:t>Подготовка кадров</a:t>
            </a:r>
            <a:endParaRPr dirty="0"/>
          </a:p>
        </p:txBody>
      </p:sp>
      <p:sp>
        <p:nvSpPr>
          <p:cNvPr id="407" name="Google Shape;407;p26"/>
          <p:cNvSpPr txBox="1">
            <a:spLocks noGrp="1"/>
          </p:cNvSpPr>
          <p:nvPr>
            <p:ph type="body" idx="1"/>
          </p:nvPr>
        </p:nvSpPr>
        <p:spPr>
          <a:xfrm>
            <a:off x="395536" y="1366838"/>
            <a:ext cx="8424935" cy="5014490"/>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dirty="0"/>
              <a:t>	</a:t>
            </a:r>
            <a:endParaRPr sz="1600" dirty="0"/>
          </a:p>
          <a:p>
            <a:pPr marL="228600" lvl="0" indent="-182880" algn="just" rtl="0">
              <a:lnSpc>
                <a:spcPct val="80000"/>
              </a:lnSpc>
              <a:spcBef>
                <a:spcPts val="660"/>
              </a:spcBef>
              <a:spcAft>
                <a:spcPts val="0"/>
              </a:spcAft>
              <a:buSzPts val="2340"/>
              <a:buFont typeface="Noto Sans Symbols"/>
              <a:buNone/>
            </a:pPr>
            <a:r>
              <a:rPr lang="ru-RU" sz="1800" dirty="0"/>
              <a:t>В </a:t>
            </a:r>
            <a:r>
              <a:rPr lang="ru-RU" sz="1800" dirty="0" smtClean="0"/>
              <a:t>20</a:t>
            </a:r>
            <a:r>
              <a:rPr lang="en-US" sz="1800" dirty="0" smtClean="0"/>
              <a:t>20</a:t>
            </a:r>
            <a:r>
              <a:rPr lang="ru-RU" sz="1800" dirty="0" smtClean="0"/>
              <a:t> </a:t>
            </a:r>
            <a:r>
              <a:rPr lang="ru-RU" sz="1800" dirty="0"/>
              <a:t>году в аспирантуру Института </a:t>
            </a:r>
            <a:r>
              <a:rPr lang="ru-RU" sz="1800" dirty="0" smtClean="0"/>
              <a:t>поступил 21 </a:t>
            </a:r>
            <a:r>
              <a:rPr lang="ru-RU" sz="1800" dirty="0"/>
              <a:t>человек.</a:t>
            </a:r>
            <a:endParaRPr dirty="0"/>
          </a:p>
          <a:p>
            <a:pPr marL="228600" lvl="0" indent="-182880" algn="just" rtl="0">
              <a:lnSpc>
                <a:spcPct val="80000"/>
              </a:lnSpc>
              <a:spcBef>
                <a:spcPts val="660"/>
              </a:spcBef>
              <a:spcAft>
                <a:spcPts val="0"/>
              </a:spcAft>
              <a:buSzPts val="2340"/>
              <a:buFont typeface="Noto Sans Symbols"/>
              <a:buNone/>
            </a:pPr>
            <a:r>
              <a:rPr lang="ru-RU" sz="1800" dirty="0"/>
              <a:t>      </a:t>
            </a:r>
            <a:endParaRPr sz="1800" dirty="0"/>
          </a:p>
          <a:p>
            <a:pPr marL="228600" lvl="0" indent="-182880" algn="just" rtl="0">
              <a:lnSpc>
                <a:spcPct val="80000"/>
              </a:lnSpc>
              <a:spcBef>
                <a:spcPts val="660"/>
              </a:spcBef>
              <a:spcAft>
                <a:spcPts val="0"/>
              </a:spcAft>
              <a:buSzPts val="2340"/>
              <a:buFont typeface="Noto Sans Symbols"/>
              <a:buNone/>
            </a:pPr>
            <a:endParaRPr sz="1800" dirty="0"/>
          </a:p>
        </p:txBody>
      </p:sp>
      <p:pic>
        <p:nvPicPr>
          <p:cNvPr id="408" name="Google Shape;408;p26"/>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09" name="Google Shape;409;p26"/>
          <p:cNvGraphicFramePr/>
          <p:nvPr>
            <p:extLst>
              <p:ext uri="{D42A27DB-BD31-4B8C-83A1-F6EECF244321}">
                <p14:modId xmlns:p14="http://schemas.microsoft.com/office/powerpoint/2010/main" val="920888548"/>
              </p:ext>
            </p:extLst>
          </p:nvPr>
        </p:nvGraphicFramePr>
        <p:xfrm>
          <a:off x="560717" y="2276874"/>
          <a:ext cx="8259745" cy="3909003"/>
        </p:xfrm>
        <a:graphic>
          <a:graphicData uri="http://schemas.openxmlformats.org/drawingml/2006/table">
            <a:tbl>
              <a:tblPr>
                <a:noFill/>
                <a:tableStyleId>{3246F8D7-3BCD-4D5A-864E-84553E888DB6}</a:tableStyleId>
              </a:tblPr>
              <a:tblGrid>
                <a:gridCol w="3679020"/>
                <a:gridCol w="1235250"/>
                <a:gridCol w="3345475"/>
              </a:tblGrid>
              <a:tr h="325400">
                <a:tc>
                  <a:txBody>
                    <a:bodyPr/>
                    <a:lstStyle/>
                    <a:p>
                      <a:pPr algn="l">
                        <a:lnSpc>
                          <a:spcPct val="100000"/>
                        </a:lnSpc>
                        <a:spcAft>
                          <a:spcPts val="0"/>
                        </a:spcAft>
                      </a:pPr>
                      <a:r>
                        <a:rPr lang="ru-RU" sz="1600" dirty="0" smtClean="0">
                          <a:effectLst/>
                          <a:latin typeface="Trebuchet MS" panose="020B0603020202020204" pitchFamily="34" charset="0"/>
                          <a:ea typeface="Calibri"/>
                          <a:cs typeface="Times New Roman"/>
                        </a:rPr>
                        <a:t>Аспирант</a:t>
                      </a:r>
                      <a:endParaRPr lang="ru-RU" sz="1600" dirty="0">
                        <a:effectLst/>
                        <a:latin typeface="Trebuchet MS" panose="020B0603020202020204" pitchFamily="34" charset="0"/>
                        <a:ea typeface="Calibri"/>
                        <a:cs typeface="Times New Roman"/>
                      </a:endParaRPr>
                    </a:p>
                  </a:txBody>
                  <a:tcPr marL="45720" marR="45720" anchor="ctr"/>
                </a:tc>
                <a:tc>
                  <a:txBody>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dirty="0" smtClean="0">
                          <a:solidFill>
                            <a:srgbClr val="000000"/>
                          </a:solidFill>
                          <a:latin typeface="Trebuchet MS" panose="020B0603020202020204" pitchFamily="34" charset="0"/>
                          <a:ea typeface="Arial"/>
                          <a:cs typeface="Arial"/>
                          <a:sym typeface="Arial"/>
                        </a:rPr>
                        <a:t>Спец.</a:t>
                      </a:r>
                      <a:endParaRPr sz="1600" b="0" i="0" u="none" strike="noStrike" cap="none" dirty="0">
                        <a:solidFill>
                          <a:srgbClr val="000000"/>
                        </a:solidFill>
                        <a:latin typeface="Trebuchet MS" panose="020B0603020202020204" pitchFamily="34" charset="0"/>
                        <a:ea typeface="Arial"/>
                        <a:cs typeface="Arial"/>
                        <a:sym typeface="Aria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ru-RU" sz="1600" b="0" i="0" u="none" strike="noStrike" cap="none" dirty="0" smtClean="0">
                          <a:solidFill>
                            <a:schemeClr val="dk1"/>
                          </a:solidFill>
                          <a:effectLst/>
                          <a:latin typeface="Trebuchet MS" panose="020B0603020202020204" pitchFamily="34" charset="0"/>
                          <a:ea typeface="Trebuchet MS"/>
                          <a:cs typeface="Trebuchet MS"/>
                          <a:sym typeface="Arial"/>
                        </a:rPr>
                        <a:t>Руководитель</a:t>
                      </a:r>
                    </a:p>
                  </a:txBody>
                  <a:tcPr marL="45720" marR="45720"/>
                </a:tc>
              </a:tr>
              <a:tr h="325400">
                <a:tc>
                  <a:txBody>
                    <a:bodyPr/>
                    <a:lstStyle/>
                    <a:p>
                      <a:pPr algn="l">
                        <a:lnSpc>
                          <a:spcPct val="107000"/>
                        </a:lnSpc>
                        <a:spcAft>
                          <a:spcPts val="0"/>
                        </a:spcAft>
                      </a:pPr>
                      <a:r>
                        <a:rPr lang="ru-RU" sz="1400" dirty="0" err="1">
                          <a:effectLst/>
                          <a:latin typeface="Trebuchet MS" panose="020B0603020202020204" pitchFamily="34" charset="0"/>
                          <a:ea typeface="Calibri"/>
                          <a:cs typeface="Times New Roman"/>
                        </a:rPr>
                        <a:t>Аборнев</a:t>
                      </a:r>
                      <a:r>
                        <a:rPr lang="ru-RU" sz="1400" dirty="0">
                          <a:effectLst/>
                          <a:latin typeface="Trebuchet MS" panose="020B0603020202020204" pitchFamily="34" charset="0"/>
                          <a:ea typeface="Calibri"/>
                          <a:cs typeface="Times New Roman"/>
                        </a:rPr>
                        <a:t> Антон Евгеньевич</a:t>
                      </a:r>
                    </a:p>
                  </a:txBody>
                  <a:tcPr marL="45720" marR="45720" anchor="ctr"/>
                </a:tc>
                <a:tc>
                  <a:txBody>
                    <a:bodyPr/>
                    <a:lstStyle/>
                    <a:p>
                      <a:pPr marL="0" marR="0" lvl="0" indent="0" algn="l" rtl="0">
                        <a:lnSpc>
                          <a:spcPct val="100000"/>
                        </a:lnSpc>
                        <a:spcBef>
                          <a:spcPts val="0"/>
                        </a:spcBef>
                        <a:spcAft>
                          <a:spcPts val="0"/>
                        </a:spcAft>
                        <a:buClr>
                          <a:srgbClr val="000000"/>
                        </a:buClr>
                        <a:buSzPts val="1600"/>
                        <a:buFont typeface="Arial"/>
                        <a:buNone/>
                      </a:pPr>
                      <a:r>
                        <a:rPr lang="ru-RU" sz="1400" b="0" i="0" u="none" strike="noStrike" cap="none" dirty="0" smtClean="0">
                          <a:solidFill>
                            <a:schemeClr val="dk1"/>
                          </a:solidFill>
                          <a:effectLst/>
                          <a:latin typeface="Trebuchet MS"/>
                          <a:ea typeface="Trebuchet MS"/>
                          <a:cs typeface="Trebuchet MS"/>
                          <a:sym typeface="Arial"/>
                        </a:rPr>
                        <a:t>05.13.11</a:t>
                      </a:r>
                      <a:endParaRPr sz="1400" b="0" i="0" u="none" strike="noStrike" cap="none" dirty="0">
                        <a:solidFill>
                          <a:srgbClr val="000000"/>
                        </a:solidFill>
                        <a:latin typeface="Arial"/>
                        <a:ea typeface="Arial"/>
                        <a:cs typeface="Arial"/>
                        <a:sym typeface="Aria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Промский</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Алексей Владимирович</a:t>
                      </a:r>
                    </a:p>
                  </a:txBody>
                  <a:tcPr marL="45720" marR="45720"/>
                </a:tc>
              </a:tr>
              <a:tr h="325400">
                <a:tc>
                  <a:txBody>
                    <a:bodyPr/>
                    <a:lstStyle/>
                    <a:p>
                      <a:pPr algn="l">
                        <a:lnSpc>
                          <a:spcPct val="107000"/>
                        </a:lnSpc>
                        <a:spcAft>
                          <a:spcPts val="0"/>
                        </a:spcAft>
                      </a:pPr>
                      <a:r>
                        <a:rPr lang="ru-RU" sz="1400" dirty="0" err="1">
                          <a:effectLst/>
                          <a:latin typeface="Trebuchet MS" panose="020B0603020202020204" pitchFamily="34" charset="0"/>
                          <a:ea typeface="Calibri"/>
                          <a:cs typeface="Times New Roman"/>
                        </a:rPr>
                        <a:t>Азаубаев</a:t>
                      </a:r>
                      <a:r>
                        <a:rPr lang="ru-RU" sz="1400" dirty="0">
                          <a:effectLst/>
                          <a:latin typeface="Trebuchet MS" panose="020B0603020202020204" pitchFamily="34" charset="0"/>
                          <a:ea typeface="Calibri"/>
                          <a:cs typeface="Times New Roman"/>
                        </a:rPr>
                        <a:t> Виктор Сергеевич</a:t>
                      </a:r>
                    </a:p>
                  </a:txBody>
                  <a:tcPr marL="45720" marR="45720" anchor="ctr"/>
                </a:tc>
                <a:tc>
                  <a:txBody>
                    <a:bodyPr/>
                    <a:lstStyle/>
                    <a:p>
                      <a:pPr marL="0" marR="0" lvl="0" indent="0" algn="l" rtl="0">
                        <a:lnSpc>
                          <a:spcPct val="100000"/>
                        </a:lnSpc>
                        <a:spcBef>
                          <a:spcPts val="0"/>
                        </a:spcBef>
                        <a:spcAft>
                          <a:spcPts val="0"/>
                        </a:spcAft>
                        <a:buClr>
                          <a:schemeClr val="dk1"/>
                        </a:buClr>
                        <a:buSzPts val="1600"/>
                        <a:buFont typeface="Arial"/>
                        <a:buNone/>
                      </a:pPr>
                      <a:r>
                        <a:rPr lang="ru-RU" sz="1400" b="0" i="0" u="none" strike="noStrike" cap="none" dirty="0" smtClean="0">
                          <a:solidFill>
                            <a:schemeClr val="dk1"/>
                          </a:solidFill>
                          <a:effectLst/>
                          <a:latin typeface="Trebuchet MS"/>
                          <a:ea typeface="Trebuchet MS"/>
                          <a:cs typeface="Trebuchet MS"/>
                          <a:sym typeface="Arial"/>
                        </a:rPr>
                        <a:t>05.13.01</a:t>
                      </a:r>
                      <a:endParaRPr sz="1400" b="0" i="0" u="none" strike="noStrike" cap="none" dirty="0">
                        <a:solidFill>
                          <a:srgbClr val="000000"/>
                        </a:solidFill>
                        <a:latin typeface="Arial"/>
                        <a:ea typeface="Arial"/>
                        <a:cs typeface="Arial"/>
                        <a:sym typeface="Arial"/>
                      </a:endParaRPr>
                    </a:p>
                  </a:txBody>
                  <a:tcPr marL="45720" marR="45720"/>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Пальчунов</a:t>
                      </a:r>
                      <a:r>
                        <a:rPr lang="en-US" sz="1400" b="0" i="0" u="none" strike="noStrike" cap="none" dirty="0" smtClean="0">
                          <a:solidFill>
                            <a:schemeClr val="dk1"/>
                          </a:solidFill>
                          <a:effectLst/>
                          <a:latin typeface="Trebuchet MS" panose="020B0603020202020204" pitchFamily="34" charset="0"/>
                          <a:ea typeface="Trebuchet MS"/>
                          <a:cs typeface="Trebuchet MS"/>
                          <a:sym typeface="Arial"/>
                        </a:rPr>
                        <a:t> </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Дмитрий Евгеньевич </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4"/>
                      </a:endParaRPr>
                    </a:p>
                  </a:txBody>
                  <a:tcPr marL="45720" marR="45720"/>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Глушко Алексей Вячеславович</a:t>
                      </a:r>
                    </a:p>
                  </a:txBody>
                  <a:tcPr marL="45720" marR="45720" anchor="ctr"/>
                </a:tc>
                <a:tc>
                  <a:txBody>
                    <a:bodyPr/>
                    <a:lstStyle/>
                    <a:p>
                      <a:pPr marL="0" marR="0" lvl="0" indent="0" algn="l" rtl="0">
                        <a:lnSpc>
                          <a:spcPct val="100000"/>
                        </a:lnSpc>
                        <a:spcBef>
                          <a:spcPts val="0"/>
                        </a:spcBef>
                        <a:spcAft>
                          <a:spcPts val="0"/>
                        </a:spcAft>
                        <a:buClr>
                          <a:srgbClr val="000000"/>
                        </a:buClr>
                        <a:buSzPts val="1600"/>
                        <a:buFont typeface="Arial"/>
                        <a:buNone/>
                      </a:pPr>
                      <a:r>
                        <a:rPr lang="ru-RU" sz="1400" b="0" i="0" u="none" strike="noStrike" cap="none" dirty="0" smtClean="0">
                          <a:solidFill>
                            <a:schemeClr val="dk1"/>
                          </a:solidFill>
                          <a:effectLst/>
                          <a:latin typeface="Trebuchet MS"/>
                          <a:ea typeface="Trebuchet MS"/>
                          <a:cs typeface="Trebuchet MS"/>
                          <a:sym typeface="Arial"/>
                        </a:rPr>
                        <a:t>05.13.11</a:t>
                      </a:r>
                      <a:endParaRPr sz="1400" b="0" i="0" u="none" strike="noStrike" cap="none" dirty="0">
                        <a:solidFill>
                          <a:srgbClr val="000000"/>
                        </a:solidFill>
                        <a:latin typeface="Arial"/>
                        <a:ea typeface="Arial"/>
                        <a:cs typeface="Arial"/>
                        <a:sym typeface="Arial"/>
                      </a:endParaRPr>
                    </a:p>
                  </a:txBody>
                  <a:tcPr marL="45720" marR="45720"/>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Бульонков</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Михаил Алексеевич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5"/>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Головачев Михаил Олегович</a:t>
                      </a:r>
                    </a:p>
                  </a:txBody>
                  <a:tcPr marL="45720" marR="45720" anchor="ctr"/>
                </a:tc>
                <a:tc>
                  <a:txBody>
                    <a:bodyPr/>
                    <a:lstStyle/>
                    <a:p>
                      <a:pPr marL="0" marR="0" lvl="0" indent="0" algn="l" rtl="0">
                        <a:lnSpc>
                          <a:spcPct val="100000"/>
                        </a:lnSpc>
                        <a:spcBef>
                          <a:spcPts val="0"/>
                        </a:spcBef>
                        <a:spcAft>
                          <a:spcPts val="0"/>
                        </a:spcAft>
                        <a:buClr>
                          <a:srgbClr val="000000"/>
                        </a:buClr>
                        <a:buSzPts val="1600"/>
                        <a:buFont typeface="Arial"/>
                        <a:buNone/>
                      </a:pPr>
                      <a:r>
                        <a:rPr lang="ru-RU" sz="1400" b="0" i="0" u="none" strike="noStrike" cap="none" dirty="0" smtClean="0">
                          <a:solidFill>
                            <a:schemeClr val="dk1"/>
                          </a:solidFill>
                          <a:effectLst/>
                          <a:latin typeface="Trebuchet MS"/>
                          <a:ea typeface="Trebuchet MS"/>
                          <a:cs typeface="Trebuchet MS"/>
                          <a:sym typeface="Arial"/>
                        </a:rPr>
                        <a:t>01.01.09</a:t>
                      </a:r>
                      <a:endParaRPr sz="1400" b="0" i="0" u="none" strike="noStrike" cap="none" dirty="0">
                        <a:solidFill>
                          <a:srgbClr val="000000"/>
                        </a:solidFill>
                        <a:latin typeface="Arial"/>
                        <a:ea typeface="Arial"/>
                        <a:cs typeface="Arial"/>
                        <a:sym typeface="Arial"/>
                      </a:endParaRPr>
                    </a:p>
                  </a:txBody>
                  <a:tcPr marL="45720" marR="45720"/>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Пяткин</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Артем Валерьевич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6"/>
                      </a:endParaRPr>
                    </a:p>
                  </a:txBody>
                  <a:tcPr marL="45720" marR="45720" anchor="ctr"/>
                </a:tc>
              </a:tr>
              <a:tr h="3099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Кириченко Михаил Дмитриевич</a:t>
                      </a:r>
                    </a:p>
                  </a:txBody>
                  <a:tcPr marL="45720" marR="45720" anchor="ctr"/>
                </a:tc>
                <a:tc>
                  <a:txBody>
                    <a:bodyPr/>
                    <a:lstStyle/>
                    <a:p>
                      <a:pPr marL="0" marR="0" lvl="0" indent="0" algn="l" rtl="0">
                        <a:lnSpc>
                          <a:spcPct val="100000"/>
                        </a:lnSpc>
                        <a:spcBef>
                          <a:spcPts val="0"/>
                        </a:spcBef>
                        <a:spcAft>
                          <a:spcPts val="0"/>
                        </a:spcAft>
                        <a:buClr>
                          <a:schemeClr val="dk1"/>
                        </a:buClr>
                        <a:buSzPts val="1600"/>
                        <a:buFont typeface="Arial"/>
                        <a:buNone/>
                      </a:pPr>
                      <a:r>
                        <a:rPr lang="ru-RU" sz="1400" b="0" i="0" u="none" strike="noStrike" cap="none" dirty="0" smtClean="0">
                          <a:solidFill>
                            <a:schemeClr val="dk1"/>
                          </a:solidFill>
                          <a:effectLst/>
                          <a:latin typeface="Trebuchet MS"/>
                          <a:ea typeface="Trebuchet MS"/>
                          <a:cs typeface="Trebuchet MS"/>
                          <a:sym typeface="Arial"/>
                        </a:rPr>
                        <a:t>05.13.11</a:t>
                      </a:r>
                      <a:endParaRPr sz="1400" b="0" i="0" u="none" strike="noStrike" cap="none" dirty="0">
                        <a:solidFill>
                          <a:srgbClr val="000000"/>
                        </a:solidFill>
                        <a:latin typeface="Arial"/>
                        <a:ea typeface="Arial"/>
                        <a:cs typeface="Arial"/>
                        <a:sym typeface="Arial"/>
                      </a:endParaRPr>
                    </a:p>
                  </a:txBody>
                  <a:tcPr marL="45720" marR="45720"/>
                </a:tc>
                <a:tc>
                  <a:txBody>
                    <a:bodyPr/>
                    <a:lstStyle/>
                    <a:p>
                      <a:pPr algn="just">
                        <a:lnSpc>
                          <a:spcPct val="107000"/>
                        </a:lnSpc>
                        <a:spcAft>
                          <a:spcPts val="0"/>
                        </a:spcAft>
                      </a:pPr>
                      <a:r>
                        <a:rPr lang="ru-RU" sz="1400" dirty="0" err="1">
                          <a:effectLst/>
                          <a:latin typeface="Trebuchet MS" panose="020B0603020202020204" pitchFamily="34" charset="0"/>
                          <a:ea typeface="Calibri"/>
                          <a:cs typeface="Times New Roman"/>
                        </a:rPr>
                        <a:t>Городняя</a:t>
                      </a:r>
                      <a:r>
                        <a:rPr lang="ru-RU" sz="1400" dirty="0">
                          <a:effectLst/>
                          <a:latin typeface="Trebuchet MS" panose="020B0603020202020204" pitchFamily="34" charset="0"/>
                          <a:ea typeface="Calibri"/>
                          <a:cs typeface="Times New Roman"/>
                        </a:rPr>
                        <a:t> Лидия </a:t>
                      </a:r>
                      <a:r>
                        <a:rPr lang="ru-RU" sz="1400" dirty="0" smtClean="0">
                          <a:effectLst/>
                          <a:latin typeface="Trebuchet MS" panose="020B0603020202020204" pitchFamily="34" charset="0"/>
                          <a:ea typeface="Calibri"/>
                          <a:cs typeface="Times New Roman"/>
                        </a:rPr>
                        <a:t>Васильевна</a:t>
                      </a:r>
                      <a:endParaRPr lang="ru-RU" sz="1400" dirty="0">
                        <a:effectLst/>
                        <a:latin typeface="Trebuchet MS" panose="020B0603020202020204" pitchFamily="34" charset="0"/>
                        <a:ea typeface="Calibri"/>
                        <a:cs typeface="Times New Roman"/>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Кривоногова Ольга Сергеевна</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Черных Илья Дмитриевич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7"/>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Кузьмин Георгий Андреевич</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05.13.18</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Бибердорф</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Элина Арнольдовна</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8"/>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Куклин Алексей Анатольевич</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01.01.02</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Бибердорф</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Элина Арнольдовна</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8"/>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Малышев Александр Григорьевич</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05.13.11</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Бериков</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Владимир Борисович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9"/>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Некрасова Ольга Михайловна</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Плясунов Александр Владимирович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10"/>
                      </a:endParaRPr>
                    </a:p>
                  </a:txBody>
                  <a:tcPr marL="45720" marR="45720" anchor="ctr"/>
                </a:tc>
              </a:tr>
              <a:tr h="325400">
                <a:tc>
                  <a:txBody>
                    <a:bodyPr/>
                    <a:lstStyle/>
                    <a:p>
                      <a:pPr marL="0" algn="l">
                        <a:lnSpc>
                          <a:spcPct val="107000"/>
                        </a:lnSpc>
                        <a:spcBef>
                          <a:spcPts val="0"/>
                        </a:spcBef>
                        <a:spcAft>
                          <a:spcPts val="0"/>
                        </a:spcAft>
                      </a:pPr>
                      <a:r>
                        <a:rPr lang="ru-RU" sz="1400" dirty="0" err="1">
                          <a:effectLst/>
                          <a:latin typeface="Trebuchet MS" panose="020B0603020202020204" pitchFamily="34" charset="0"/>
                          <a:ea typeface="Calibri"/>
                          <a:cs typeface="Times New Roman"/>
                        </a:rPr>
                        <a:t>Осицын</a:t>
                      </a:r>
                      <a:r>
                        <a:rPr lang="ru-RU" sz="1400" dirty="0">
                          <a:effectLst/>
                          <a:latin typeface="Trebuchet MS" panose="020B0603020202020204" pitchFamily="34" charset="0"/>
                          <a:ea typeface="Calibri"/>
                          <a:cs typeface="Times New Roman"/>
                        </a:rPr>
                        <a:t> Александр Андреевич</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Константинова Елена Валентиновна</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11"/>
                      </a:endParaRPr>
                    </a:p>
                  </a:txBody>
                  <a:tcPr marL="45720" marR="45720" anchor="ctr"/>
                </a:tc>
              </a:tr>
            </a:tbl>
          </a:graphicData>
        </a:graphic>
      </p:graphicFrame>
    </p:spTree>
    <p:extLst>
      <p:ext uri="{BB962C8B-B14F-4D97-AF65-F5344CB8AC3E}">
        <p14:creationId xmlns:p14="http://schemas.microsoft.com/office/powerpoint/2010/main" val="1821817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dirty="0"/>
              <a:t>Подготовка кадров</a:t>
            </a:r>
            <a:endParaRPr dirty="0"/>
          </a:p>
        </p:txBody>
      </p:sp>
      <p:sp>
        <p:nvSpPr>
          <p:cNvPr id="407" name="Google Shape;407;p26"/>
          <p:cNvSpPr txBox="1">
            <a:spLocks noGrp="1"/>
          </p:cNvSpPr>
          <p:nvPr>
            <p:ph type="body" idx="1"/>
          </p:nvPr>
        </p:nvSpPr>
        <p:spPr>
          <a:xfrm>
            <a:off x="395536" y="1366838"/>
            <a:ext cx="8424935" cy="5014490"/>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dirty="0"/>
              <a:t>	</a:t>
            </a:r>
            <a:endParaRPr sz="1600" dirty="0"/>
          </a:p>
          <a:p>
            <a:pPr marL="228600" lvl="0" indent="-182880" algn="just" rtl="0">
              <a:lnSpc>
                <a:spcPct val="80000"/>
              </a:lnSpc>
              <a:spcBef>
                <a:spcPts val="660"/>
              </a:spcBef>
              <a:spcAft>
                <a:spcPts val="0"/>
              </a:spcAft>
              <a:buSzPts val="2340"/>
              <a:buFont typeface="Noto Sans Symbols"/>
              <a:buNone/>
            </a:pPr>
            <a:r>
              <a:rPr lang="ru-RU" sz="1800" dirty="0" smtClean="0"/>
              <a:t>      </a:t>
            </a:r>
            <a:endParaRPr sz="1800" dirty="0"/>
          </a:p>
          <a:p>
            <a:pPr marL="228600" lvl="0" indent="-182880" algn="just" rtl="0">
              <a:lnSpc>
                <a:spcPct val="80000"/>
              </a:lnSpc>
              <a:spcBef>
                <a:spcPts val="660"/>
              </a:spcBef>
              <a:spcAft>
                <a:spcPts val="0"/>
              </a:spcAft>
              <a:buSzPts val="2340"/>
              <a:buFont typeface="Noto Sans Symbols"/>
              <a:buNone/>
            </a:pPr>
            <a:endParaRPr sz="1800" dirty="0"/>
          </a:p>
        </p:txBody>
      </p:sp>
      <p:pic>
        <p:nvPicPr>
          <p:cNvPr id="408" name="Google Shape;408;p26"/>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09" name="Google Shape;409;p26"/>
          <p:cNvGraphicFramePr/>
          <p:nvPr>
            <p:extLst>
              <p:ext uri="{D42A27DB-BD31-4B8C-83A1-F6EECF244321}">
                <p14:modId xmlns:p14="http://schemas.microsoft.com/office/powerpoint/2010/main" val="3415279488"/>
              </p:ext>
            </p:extLst>
          </p:nvPr>
        </p:nvGraphicFramePr>
        <p:xfrm>
          <a:off x="560717" y="2276874"/>
          <a:ext cx="8259745" cy="3851610"/>
        </p:xfrm>
        <a:graphic>
          <a:graphicData uri="http://schemas.openxmlformats.org/drawingml/2006/table">
            <a:tbl>
              <a:tblPr>
                <a:noFill/>
                <a:tableStyleId>{3246F8D7-3BCD-4D5A-864E-84553E888DB6}</a:tableStyleId>
              </a:tblPr>
              <a:tblGrid>
                <a:gridCol w="3679020"/>
                <a:gridCol w="1235250"/>
                <a:gridCol w="3345475"/>
              </a:tblGrid>
              <a:tr h="325400">
                <a:tc>
                  <a:txBody>
                    <a:bodyPr/>
                    <a:lstStyle/>
                    <a:p>
                      <a:pPr algn="l">
                        <a:lnSpc>
                          <a:spcPct val="100000"/>
                        </a:lnSpc>
                        <a:spcAft>
                          <a:spcPts val="0"/>
                        </a:spcAft>
                      </a:pPr>
                      <a:r>
                        <a:rPr lang="ru-RU" sz="1600" dirty="0" smtClean="0">
                          <a:effectLst/>
                          <a:latin typeface="Trebuchet MS" panose="020B0603020202020204" pitchFamily="34" charset="0"/>
                          <a:ea typeface="Calibri"/>
                          <a:cs typeface="Times New Roman"/>
                        </a:rPr>
                        <a:t>Аспирант</a:t>
                      </a:r>
                      <a:endParaRPr lang="ru-RU" sz="1600" dirty="0">
                        <a:effectLst/>
                        <a:latin typeface="Trebuchet MS" panose="020B0603020202020204" pitchFamily="34" charset="0"/>
                        <a:ea typeface="Calibri"/>
                        <a:cs typeface="Times New Roman"/>
                      </a:endParaRPr>
                    </a:p>
                  </a:txBody>
                  <a:tcPr marL="45720" marR="45720" anchor="ctr"/>
                </a:tc>
                <a:tc>
                  <a:txBody>
                    <a:bodyPr/>
                    <a:lstStyle/>
                    <a:p>
                      <a:pPr marL="0" marR="0" lvl="0" indent="0" algn="l" rtl="0">
                        <a:lnSpc>
                          <a:spcPct val="100000"/>
                        </a:lnSpc>
                        <a:spcBef>
                          <a:spcPts val="0"/>
                        </a:spcBef>
                        <a:spcAft>
                          <a:spcPts val="0"/>
                        </a:spcAft>
                        <a:buClr>
                          <a:srgbClr val="000000"/>
                        </a:buClr>
                        <a:buSzPts val="1600"/>
                        <a:buFont typeface="Arial"/>
                        <a:buNone/>
                      </a:pPr>
                      <a:r>
                        <a:rPr lang="ru-RU" sz="1600" b="0" i="0" u="none" strike="noStrike" cap="none" dirty="0" smtClean="0">
                          <a:solidFill>
                            <a:srgbClr val="000000"/>
                          </a:solidFill>
                          <a:latin typeface="Trebuchet MS" panose="020B0603020202020204" pitchFamily="34" charset="0"/>
                          <a:ea typeface="Arial"/>
                          <a:cs typeface="Arial"/>
                          <a:sym typeface="Arial"/>
                        </a:rPr>
                        <a:t>Спец.</a:t>
                      </a:r>
                      <a:endParaRPr sz="1600" b="0" i="0" u="none" strike="noStrike" cap="none" dirty="0">
                        <a:solidFill>
                          <a:srgbClr val="000000"/>
                        </a:solidFill>
                        <a:latin typeface="Trebuchet MS" panose="020B0603020202020204" pitchFamily="34" charset="0"/>
                        <a:ea typeface="Arial"/>
                        <a:cs typeface="Arial"/>
                        <a:sym typeface="Aria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ru-RU" sz="1600" b="0" i="0" u="none" strike="noStrike" cap="none" dirty="0" smtClean="0">
                          <a:solidFill>
                            <a:schemeClr val="dk1"/>
                          </a:solidFill>
                          <a:effectLst/>
                          <a:latin typeface="Trebuchet MS" panose="020B0603020202020204" pitchFamily="34" charset="0"/>
                          <a:ea typeface="Trebuchet MS"/>
                          <a:cs typeface="Trebuchet MS"/>
                          <a:sym typeface="Arial"/>
                        </a:rPr>
                        <a:t>Руководитель</a:t>
                      </a:r>
                    </a:p>
                  </a:txBody>
                  <a:tcPr marL="45720" marR="45720"/>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Прохоров Дмитрий Игоревич</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05.13.18</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Базайкин</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Ярослав Владимирович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4"/>
                      </a:endParaRPr>
                    </a:p>
                  </a:txBody>
                  <a:tcPr marL="45720" marR="45720" anchor="ctr"/>
                </a:tc>
              </a:tr>
              <a:tr h="325400">
                <a:tc>
                  <a:txBody>
                    <a:bodyPr/>
                    <a:lstStyle/>
                    <a:p>
                      <a:pPr marL="0" algn="l">
                        <a:lnSpc>
                          <a:spcPct val="107000"/>
                        </a:lnSpc>
                        <a:spcBef>
                          <a:spcPts val="0"/>
                        </a:spcBef>
                        <a:spcAft>
                          <a:spcPts val="0"/>
                        </a:spcAft>
                      </a:pPr>
                      <a:r>
                        <a:rPr lang="ru-RU" sz="1400" dirty="0">
                          <a:effectLst/>
                          <a:latin typeface="Trebuchet MS" panose="020B0603020202020204" pitchFamily="34" charset="0"/>
                          <a:ea typeface="Calibri"/>
                          <a:cs typeface="Times New Roman"/>
                        </a:rPr>
                        <a:t>Сом Людмила Васильевна</a:t>
                      </a:r>
                    </a:p>
                  </a:txBody>
                  <a:tcPr marL="45720" marR="4572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45720" marR="4572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Плясунов Александр Владимирович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5"/>
                      </a:endParaRPr>
                    </a:p>
                  </a:txBody>
                  <a:tcPr marL="45720" marR="4572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Старцев Павел Анатольевич</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05.13.11</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Пальянов Андрей Юрьевич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6"/>
                      </a:endParaRPr>
                    </a:p>
                  </a:txBody>
                  <a:tcPr marL="68580" marR="68580" marT="0" marB="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Тесемников Павел Игоревич</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01.01.05</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Фосс Сергей Георгиевич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7"/>
                      </a:endParaRPr>
                    </a:p>
                  </a:txBody>
                  <a:tcPr marL="68580" marR="68580" marT="0" marB="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Толстых Даниил Вячеславович</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Давыдов Иван Александрович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8"/>
                      </a:endParaRPr>
                    </a:p>
                  </a:txBody>
                  <a:tcPr marL="68580" marR="68580" marT="0" marB="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Храмова Антонина Павловна</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01.01.09</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Черных Илья Дмитриевич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9"/>
                      </a:endParaRPr>
                    </a:p>
                  </a:txBody>
                  <a:tcPr marL="68580" marR="68580" marT="0" marB="0" anchor="ctr"/>
                </a:tc>
              </a:tr>
              <a:tr h="325400">
                <a:tc>
                  <a:txBody>
                    <a:bodyPr/>
                    <a:lstStyle/>
                    <a:p>
                      <a:pPr algn="l">
                        <a:lnSpc>
                          <a:spcPct val="107000"/>
                        </a:lnSpc>
                        <a:spcAft>
                          <a:spcPts val="0"/>
                        </a:spcAft>
                      </a:pPr>
                      <a:r>
                        <a:rPr lang="ru-RU" sz="1400" dirty="0" err="1">
                          <a:effectLst/>
                          <a:latin typeface="Trebuchet MS" panose="020B0603020202020204" pitchFamily="34" charset="0"/>
                          <a:ea typeface="Calibri"/>
                          <a:cs typeface="Times New Roman"/>
                        </a:rPr>
                        <a:t>Шапель</a:t>
                      </a:r>
                      <a:r>
                        <a:rPr lang="ru-RU" sz="1400" dirty="0">
                          <a:effectLst/>
                          <a:latin typeface="Trebuchet MS" panose="020B0603020202020204" pitchFamily="34" charset="0"/>
                          <a:ea typeface="Calibri"/>
                          <a:cs typeface="Times New Roman"/>
                        </a:rPr>
                        <a:t> Владимир </a:t>
                      </a:r>
                      <a:r>
                        <a:rPr lang="ru-RU" sz="1400">
                          <a:effectLst/>
                          <a:latin typeface="Trebuchet MS" panose="020B0603020202020204" pitchFamily="34" charset="0"/>
                          <a:ea typeface="Calibri"/>
                          <a:cs typeface="Times New Roman"/>
                        </a:rPr>
                        <a:t>Антонович</a:t>
                      </a:r>
                      <a:r>
                        <a:rPr lang="ru-RU" sz="1400">
                          <a:solidFill>
                            <a:srgbClr val="FF0000"/>
                          </a:solidFill>
                          <a:effectLst/>
                          <a:latin typeface="Trebuchet MS" panose="020B0603020202020204" pitchFamily="34" charset="0"/>
                          <a:ea typeface="Calibri"/>
                          <a:cs typeface="Times New Roman"/>
                        </a:rPr>
                        <a:t> </a:t>
                      </a:r>
                      <a:endParaRPr lang="ru-RU" sz="1400" smtClean="0">
                        <a:solidFill>
                          <a:srgbClr val="FF0000"/>
                        </a:solidFill>
                        <a:effectLst/>
                        <a:latin typeface="Trebuchet MS" panose="020B0603020202020204" pitchFamily="34" charset="0"/>
                        <a:ea typeface="Calibri"/>
                        <a:cs typeface="Times New Roman"/>
                      </a:endParaRPr>
                    </a:p>
                    <a:p>
                      <a:pPr algn="l">
                        <a:lnSpc>
                          <a:spcPct val="107000"/>
                        </a:lnSpc>
                        <a:spcAft>
                          <a:spcPts val="0"/>
                        </a:spcAft>
                      </a:pPr>
                      <a:r>
                        <a:rPr lang="ru-RU" sz="1400" smtClean="0">
                          <a:solidFill>
                            <a:srgbClr val="FF0000"/>
                          </a:solidFill>
                          <a:effectLst/>
                          <a:latin typeface="Trebuchet MS" panose="020B0603020202020204" pitchFamily="34" charset="0"/>
                          <a:ea typeface="Calibri"/>
                          <a:cs typeface="Times New Roman"/>
                        </a:rPr>
                        <a:t>ОТЧИСЛЕН</a:t>
                      </a:r>
                      <a:r>
                        <a:rPr lang="en-US" sz="1400" dirty="0" smtClean="0">
                          <a:solidFill>
                            <a:srgbClr val="FF0000"/>
                          </a:solidFill>
                          <a:effectLst/>
                          <a:latin typeface="Trebuchet MS" panose="020B0603020202020204" pitchFamily="34" charset="0"/>
                          <a:ea typeface="Calibri"/>
                          <a:cs typeface="Times New Roman"/>
                        </a:rPr>
                        <a:t> </a:t>
                      </a:r>
                      <a:r>
                        <a:rPr lang="en-US" sz="1400" dirty="0">
                          <a:solidFill>
                            <a:srgbClr val="FF0000"/>
                          </a:solidFill>
                          <a:effectLst/>
                          <a:latin typeface="Trebuchet MS" panose="020B0603020202020204" pitchFamily="34" charset="0"/>
                          <a:ea typeface="Calibri"/>
                          <a:cs typeface="Times New Roman"/>
                        </a:rPr>
                        <a:t>21.01.2021</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05.13.11</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pPr algn="just">
                        <a:lnSpc>
                          <a:spcPct val="107000"/>
                        </a:lnSpc>
                        <a:spcAft>
                          <a:spcPts val="0"/>
                        </a:spcAft>
                      </a:pPr>
                      <a:r>
                        <a:rPr lang="ru-RU" sz="1400" dirty="0">
                          <a:solidFill>
                            <a:srgbClr val="FF0000"/>
                          </a:solidFill>
                          <a:effectLst/>
                          <a:latin typeface="Trebuchet MS" panose="020B0603020202020204" pitchFamily="34" charset="0"/>
                          <a:ea typeface="Calibri"/>
                          <a:cs typeface="Times New Roman"/>
                        </a:rPr>
                        <a:t>нет руководителя</a:t>
                      </a:r>
                      <a:endParaRPr lang="ru-RU" sz="1400" dirty="0">
                        <a:effectLst/>
                        <a:latin typeface="Trebuchet MS" panose="020B0603020202020204" pitchFamily="34" charset="0"/>
                        <a:ea typeface="Calibri"/>
                        <a:cs typeface="Times New Roman"/>
                      </a:endParaRPr>
                    </a:p>
                    <a:p>
                      <a:pPr algn="just">
                        <a:lnSpc>
                          <a:spcPct val="107000"/>
                        </a:lnSpc>
                        <a:spcAft>
                          <a:spcPts val="0"/>
                        </a:spcAft>
                      </a:pPr>
                      <a:r>
                        <a:rPr lang="ru-RU" sz="1400" dirty="0">
                          <a:effectLst/>
                          <a:latin typeface="Trebuchet MS" panose="020B0603020202020204" pitchFamily="34" charset="0"/>
                          <a:ea typeface="Calibri"/>
                          <a:cs typeface="Times New Roman"/>
                        </a:rPr>
                        <a:t> </a:t>
                      </a:r>
                    </a:p>
                  </a:txBody>
                  <a:tcPr marL="68580" marR="68580" marT="0" marB="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Шатекова Альмира Имангалиевна</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05.13.18</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err="1" smtClean="0">
                          <a:solidFill>
                            <a:schemeClr val="dk1"/>
                          </a:solidFill>
                          <a:effectLst/>
                          <a:latin typeface="Trebuchet MS" panose="020B0603020202020204" pitchFamily="34" charset="0"/>
                          <a:ea typeface="Trebuchet MS"/>
                          <a:cs typeface="Trebuchet MS"/>
                          <a:sym typeface="Arial"/>
                        </a:rPr>
                        <a:t>Базайкин</a:t>
                      </a:r>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 Ярослав Владимирович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4"/>
                      </a:endParaRPr>
                    </a:p>
                  </a:txBody>
                  <a:tcPr marL="68580" marR="68580" marT="0" marB="0" anchor="ctr"/>
                </a:tc>
              </a:tr>
              <a:tr h="325400">
                <a:tc>
                  <a:txBody>
                    <a:bodyPr/>
                    <a:lstStyle/>
                    <a:p>
                      <a:pPr algn="l">
                        <a:lnSpc>
                          <a:spcPct val="107000"/>
                        </a:lnSpc>
                        <a:spcAft>
                          <a:spcPts val="0"/>
                        </a:spcAft>
                      </a:pPr>
                      <a:r>
                        <a:rPr lang="ru-RU" sz="1400">
                          <a:effectLst/>
                          <a:latin typeface="Trebuchet MS" panose="020B0603020202020204" pitchFamily="34" charset="0"/>
                          <a:ea typeface="Calibri"/>
                          <a:cs typeface="Times New Roman"/>
                        </a:rPr>
                        <a:t>Шеметова Валентина Владимировна</a:t>
                      </a: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01.01.02</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Демиденко Геннадий Владимирович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10"/>
                      </a:endParaRPr>
                    </a:p>
                  </a:txBody>
                  <a:tcPr marL="68580" marR="68580" marT="0" marB="0" anchor="ctr"/>
                </a:tc>
              </a:tr>
              <a:tr h="325400">
                <a:tc>
                  <a:txBody>
                    <a:bodyPr/>
                    <a:lstStyle/>
                    <a:p>
                      <a:pPr algn="l">
                        <a:lnSpc>
                          <a:spcPct val="107000"/>
                        </a:lnSpc>
                        <a:spcAft>
                          <a:spcPts val="0"/>
                        </a:spcAft>
                      </a:pPr>
                      <a:r>
                        <a:rPr lang="ru-RU" sz="1400" dirty="0">
                          <a:effectLst/>
                          <a:latin typeface="Trebuchet MS" panose="020B0603020202020204" pitchFamily="34" charset="0"/>
                          <a:ea typeface="Calibri"/>
                          <a:cs typeface="Times New Roman"/>
                        </a:rPr>
                        <a:t>Шнайдер Александр Михайлович</a:t>
                      </a:r>
                    </a:p>
                    <a:p>
                      <a:pPr algn="l">
                        <a:lnSpc>
                          <a:spcPct val="107000"/>
                        </a:lnSpc>
                        <a:spcAft>
                          <a:spcPts val="0"/>
                        </a:spcAft>
                      </a:pPr>
                      <a:r>
                        <a:rPr lang="ru-RU" sz="1400" dirty="0">
                          <a:solidFill>
                            <a:srgbClr val="FF0000"/>
                          </a:solidFill>
                          <a:effectLst/>
                          <a:latin typeface="Trebuchet MS" panose="020B0603020202020204" pitchFamily="34" charset="0"/>
                          <a:ea typeface="Calibri"/>
                          <a:cs typeface="Times New Roman"/>
                        </a:rPr>
                        <a:t>ОТЧИСЛЕН </a:t>
                      </a:r>
                      <a:r>
                        <a:rPr lang="en-US" sz="1400" dirty="0">
                          <a:solidFill>
                            <a:srgbClr val="FF0000"/>
                          </a:solidFill>
                          <a:effectLst/>
                          <a:latin typeface="Trebuchet MS" panose="020B0603020202020204" pitchFamily="34" charset="0"/>
                          <a:ea typeface="Calibri"/>
                          <a:cs typeface="Times New Roman"/>
                        </a:rPr>
                        <a:t>21.01.2021</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pPr algn="l">
                        <a:lnSpc>
                          <a:spcPct val="107000"/>
                        </a:lnSpc>
                        <a:spcAft>
                          <a:spcPts val="0"/>
                        </a:spcAft>
                      </a:pPr>
                      <a:r>
                        <a:rPr lang="ru-RU" sz="1400" dirty="0" smtClean="0">
                          <a:effectLst/>
                          <a:latin typeface="Trebuchet MS" panose="020B0603020202020204" pitchFamily="34" charset="0"/>
                          <a:ea typeface="Calibri"/>
                          <a:cs typeface="Times New Roman"/>
                        </a:rPr>
                        <a:t>01.01.01</a:t>
                      </a:r>
                      <a:endParaRPr lang="ru-RU" sz="1400" dirty="0">
                        <a:effectLst/>
                        <a:latin typeface="Trebuchet MS" panose="020B0603020202020204" pitchFamily="34" charset="0"/>
                        <a:ea typeface="Calibri"/>
                        <a:cs typeface="Times New Roman"/>
                      </a:endParaRPr>
                    </a:p>
                  </a:txBody>
                  <a:tcPr marL="68580" marR="68580" marT="0" marB="0" anchor="ctr"/>
                </a:tc>
                <a:tc>
                  <a:txBody>
                    <a:bodyPr/>
                    <a:lstStyle/>
                    <a:p>
                      <a:r>
                        <a:rPr lang="ru-RU" sz="1400" b="0" i="0" u="none" strike="noStrike" cap="none" dirty="0" smtClean="0">
                          <a:solidFill>
                            <a:schemeClr val="dk1"/>
                          </a:solidFill>
                          <a:effectLst/>
                          <a:latin typeface="Trebuchet MS" panose="020B0603020202020204" pitchFamily="34" charset="0"/>
                          <a:ea typeface="Trebuchet MS"/>
                          <a:cs typeface="Trebuchet MS"/>
                          <a:sym typeface="Arial"/>
                        </a:rPr>
                        <a:t>Гутман Александр Ефимович</a:t>
                      </a:r>
                      <a:endParaRPr lang="ru-RU" sz="1400" b="0" i="0" u="none" strike="noStrike" cap="none" dirty="0">
                        <a:solidFill>
                          <a:schemeClr val="dk1"/>
                        </a:solidFill>
                        <a:effectLst/>
                        <a:latin typeface="Trebuchet MS" panose="020B0603020202020204" pitchFamily="34" charset="0"/>
                        <a:ea typeface="Trebuchet MS"/>
                        <a:cs typeface="Trebuchet MS"/>
                        <a:sym typeface="Arial"/>
                        <a:hlinkClick r:id="rId11"/>
                      </a:endParaRPr>
                    </a:p>
                  </a:txBody>
                  <a:tcPr marL="68580" marR="68580" marT="0" marB="0" anchor="ctr"/>
                </a:tc>
              </a:tr>
            </a:tbl>
          </a:graphicData>
        </a:graphic>
      </p:graphicFrame>
    </p:spTree>
    <p:extLst>
      <p:ext uri="{BB962C8B-B14F-4D97-AF65-F5344CB8AC3E}">
        <p14:creationId xmlns:p14="http://schemas.microsoft.com/office/powerpoint/2010/main" val="272588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a:xfrm>
            <a:off x="1691680" y="332656"/>
            <a:ext cx="7201495" cy="118817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Управление Институтом</a:t>
            </a:r>
            <a:endParaRPr/>
          </a:p>
        </p:txBody>
      </p:sp>
      <p:sp>
        <p:nvSpPr>
          <p:cNvPr id="264" name="Google Shape;264;p5"/>
          <p:cNvSpPr txBox="1">
            <a:spLocks noGrp="1"/>
          </p:cNvSpPr>
          <p:nvPr>
            <p:ph type="body" idx="1"/>
          </p:nvPr>
        </p:nvSpPr>
        <p:spPr>
          <a:xfrm>
            <a:off x="566739" y="1543050"/>
            <a:ext cx="8001000" cy="5043488"/>
          </a:xfrm>
          <a:prstGeom prst="rect">
            <a:avLst/>
          </a:prstGeom>
          <a:noFill/>
          <a:ln>
            <a:noFill/>
          </a:ln>
        </p:spPr>
        <p:txBody>
          <a:bodyPr spcFirstLastPara="1" wrap="square" lIns="91425" tIns="45700" rIns="91425" bIns="45700" anchor="t" anchorCtr="0">
            <a:noAutofit/>
          </a:bodyPr>
          <a:lstStyle/>
          <a:p>
            <a:pPr marL="469900" lvl="1" indent="0" algn="l" rtl="0">
              <a:lnSpc>
                <a:spcPct val="70000"/>
              </a:lnSpc>
              <a:spcBef>
                <a:spcPts val="0"/>
              </a:spcBef>
              <a:spcAft>
                <a:spcPts val="0"/>
              </a:spcAft>
              <a:buSzPts val="2405"/>
              <a:buFont typeface="Noto Sans Symbols"/>
              <a:buNone/>
            </a:pPr>
            <a:r>
              <a:rPr lang="ru-RU" sz="1800" dirty="0"/>
              <a:t>Руководители института</a:t>
            </a:r>
            <a:endParaRPr sz="1800" dirty="0"/>
          </a:p>
          <a:p>
            <a:pPr marL="228600" lvl="0" indent="-182880" algn="l" rtl="0">
              <a:lnSpc>
                <a:spcPct val="70000"/>
              </a:lnSpc>
              <a:spcBef>
                <a:spcPts val="896"/>
              </a:spcBef>
              <a:spcAft>
                <a:spcPts val="0"/>
              </a:spcAft>
              <a:buSzPts val="1924"/>
              <a:buFont typeface="Noto Sans Symbols"/>
              <a:buChar char="⮚"/>
            </a:pPr>
            <a:r>
              <a:rPr lang="ru-RU" sz="1800" dirty="0"/>
              <a:t>1957-1983 гг. – академик С.Л. Соболев</a:t>
            </a:r>
            <a:endParaRPr sz="1800" dirty="0"/>
          </a:p>
          <a:p>
            <a:pPr marL="228600" lvl="0" indent="-182880" algn="l" rtl="0">
              <a:lnSpc>
                <a:spcPct val="70000"/>
              </a:lnSpc>
              <a:spcBef>
                <a:spcPts val="596"/>
              </a:spcBef>
              <a:spcAft>
                <a:spcPts val="0"/>
              </a:spcAft>
              <a:buSzPts val="1924"/>
              <a:buFont typeface="Noto Sans Symbols"/>
              <a:buChar char="⮚"/>
            </a:pPr>
            <a:r>
              <a:rPr lang="ru-RU" sz="1800" dirty="0"/>
              <a:t>1984-1986 гг. – академик С.К. Годунов</a:t>
            </a:r>
            <a:endParaRPr sz="1800" dirty="0"/>
          </a:p>
          <a:p>
            <a:pPr marL="228600" lvl="0" indent="-182880" algn="l" rtl="0">
              <a:lnSpc>
                <a:spcPct val="70000"/>
              </a:lnSpc>
              <a:spcBef>
                <a:spcPts val="596"/>
              </a:spcBef>
              <a:spcAft>
                <a:spcPts val="0"/>
              </a:spcAft>
              <a:buSzPts val="1924"/>
              <a:buFont typeface="Noto Sans Symbols"/>
              <a:buChar char="⮚"/>
            </a:pPr>
            <a:r>
              <a:rPr lang="ru-RU" sz="1800" dirty="0"/>
              <a:t>1987-2002 гг. – академик М.М. Лаврентьев </a:t>
            </a:r>
            <a:endParaRPr sz="1800" dirty="0"/>
          </a:p>
          <a:p>
            <a:pPr marL="228600" lvl="0" indent="-182880" algn="l" rtl="0">
              <a:lnSpc>
                <a:spcPct val="70000"/>
              </a:lnSpc>
              <a:spcBef>
                <a:spcPts val="596"/>
              </a:spcBef>
              <a:spcAft>
                <a:spcPts val="0"/>
              </a:spcAft>
              <a:buSzPts val="1924"/>
              <a:buFont typeface="Noto Sans Symbols"/>
              <a:buChar char="⮚"/>
            </a:pPr>
            <a:r>
              <a:rPr lang="ru-RU" sz="1800" dirty="0"/>
              <a:t>2002-2011 гг. – академик Ю.Л. Ершов</a:t>
            </a:r>
            <a:endParaRPr sz="1800" dirty="0"/>
          </a:p>
          <a:p>
            <a:pPr marL="228600" lvl="0" indent="-182880" algn="l" rtl="0">
              <a:lnSpc>
                <a:spcPct val="70000"/>
              </a:lnSpc>
              <a:spcBef>
                <a:spcPts val="596"/>
              </a:spcBef>
              <a:spcAft>
                <a:spcPts val="0"/>
              </a:spcAft>
              <a:buSzPts val="1924"/>
              <a:buFont typeface="Noto Sans Symbols"/>
              <a:buChar char="⮚"/>
            </a:pPr>
            <a:r>
              <a:rPr lang="ru-RU" sz="1800" dirty="0"/>
              <a:t>2011-н. </a:t>
            </a:r>
            <a:r>
              <a:rPr lang="ru-RU" sz="1800" dirty="0" err="1"/>
              <a:t>вр</a:t>
            </a:r>
            <a:r>
              <a:rPr lang="ru-RU" sz="1800" dirty="0"/>
              <a:t>.    - академик С.С. Гончаров</a:t>
            </a:r>
            <a:endParaRPr sz="1800" dirty="0"/>
          </a:p>
          <a:p>
            <a:pPr marL="469900" lvl="1" indent="0" algn="l" rtl="0">
              <a:lnSpc>
                <a:spcPct val="70000"/>
              </a:lnSpc>
              <a:spcBef>
                <a:spcPts val="670"/>
              </a:spcBef>
              <a:spcAft>
                <a:spcPts val="0"/>
              </a:spcAft>
              <a:buSzPts val="2405"/>
              <a:buFont typeface="Noto Sans Symbols"/>
              <a:buNone/>
            </a:pPr>
            <a:r>
              <a:rPr lang="ru-RU" sz="1800" dirty="0"/>
              <a:t>Заместители директора</a:t>
            </a:r>
            <a:endParaRPr sz="1800" dirty="0"/>
          </a:p>
          <a:p>
            <a:pPr marL="228600" lvl="0" indent="-182880" algn="l" rtl="0">
              <a:lnSpc>
                <a:spcPct val="70000"/>
              </a:lnSpc>
              <a:spcBef>
                <a:spcPts val="896"/>
              </a:spcBef>
              <a:spcAft>
                <a:spcPts val="0"/>
              </a:spcAft>
              <a:buSzPts val="1924"/>
              <a:buFont typeface="Noto Sans Symbols"/>
              <a:buChar char="⮚"/>
            </a:pPr>
            <a:r>
              <a:rPr lang="ru-RU" sz="1800" dirty="0"/>
              <a:t>д.ф.-м.н. Ю.С. Волков,</a:t>
            </a:r>
            <a:endParaRPr sz="1800" dirty="0"/>
          </a:p>
          <a:p>
            <a:pPr marL="228600" lvl="0" indent="-182880" algn="l" rtl="0">
              <a:lnSpc>
                <a:spcPct val="70000"/>
              </a:lnSpc>
              <a:spcBef>
                <a:spcPts val="596"/>
              </a:spcBef>
              <a:spcAft>
                <a:spcPts val="0"/>
              </a:spcAft>
              <a:buSzPts val="1924"/>
              <a:buFont typeface="Noto Sans Symbols"/>
              <a:buChar char="⮚"/>
            </a:pPr>
            <a:r>
              <a:rPr lang="ru-RU" sz="1800" dirty="0"/>
              <a:t>д.ф.-м.н. Е.П. Вдовин (директор МЦА),</a:t>
            </a:r>
            <a:endParaRPr sz="1800" dirty="0"/>
          </a:p>
          <a:p>
            <a:pPr marL="228600" lvl="0" indent="-182880" algn="l" rtl="0">
              <a:lnSpc>
                <a:spcPct val="70000"/>
              </a:lnSpc>
              <a:spcBef>
                <a:spcPts val="596"/>
              </a:spcBef>
              <a:spcAft>
                <a:spcPts val="0"/>
              </a:spcAft>
              <a:buSzPts val="1924"/>
              <a:buFont typeface="Noto Sans Symbols"/>
              <a:buChar char="⮚"/>
            </a:pPr>
            <a:r>
              <a:rPr lang="ru-RU" sz="1800" dirty="0"/>
              <a:t>д.ф.-м.н. Г.В. Демиденко,</a:t>
            </a:r>
            <a:endParaRPr dirty="0"/>
          </a:p>
          <a:p>
            <a:pPr marL="228600" lvl="0" indent="-182880" algn="l" rtl="0">
              <a:lnSpc>
                <a:spcPct val="70000"/>
              </a:lnSpc>
              <a:spcBef>
                <a:spcPts val="596"/>
              </a:spcBef>
              <a:spcAft>
                <a:spcPts val="0"/>
              </a:spcAft>
              <a:buSzPts val="1924"/>
              <a:buFont typeface="Noto Sans Symbols"/>
              <a:buChar char="⮚"/>
            </a:pPr>
            <a:r>
              <a:rPr lang="ru-RU" sz="1800" dirty="0"/>
              <a:t>д.ф.-м.н. Н.Т. </a:t>
            </a:r>
            <a:r>
              <a:rPr lang="ru-RU" sz="1800" dirty="0" err="1"/>
              <a:t>Когабаев</a:t>
            </a:r>
            <a:endParaRPr sz="1800" dirty="0"/>
          </a:p>
          <a:p>
            <a:pPr marL="45720" lvl="0" indent="0" algn="l" rtl="0">
              <a:lnSpc>
                <a:spcPct val="70000"/>
              </a:lnSpc>
              <a:spcBef>
                <a:spcPts val="651"/>
              </a:spcBef>
              <a:spcAft>
                <a:spcPts val="0"/>
              </a:spcAft>
              <a:buSzPts val="2284"/>
              <a:buNone/>
            </a:pPr>
            <a:endParaRPr lang="ru-RU" sz="1800" dirty="0" smtClean="0"/>
          </a:p>
          <a:p>
            <a:pPr marL="45720" lvl="0" indent="0" algn="l" rtl="0">
              <a:lnSpc>
                <a:spcPct val="70000"/>
              </a:lnSpc>
              <a:spcBef>
                <a:spcPts val="651"/>
              </a:spcBef>
              <a:spcAft>
                <a:spcPts val="0"/>
              </a:spcAft>
              <a:buSzPts val="2284"/>
              <a:buNone/>
            </a:pPr>
            <a:r>
              <a:rPr lang="ru-RU" sz="1800" dirty="0" smtClean="0"/>
              <a:t>      Заместитель директора - Директор </a:t>
            </a:r>
            <a:r>
              <a:rPr lang="ru-RU" sz="1800" dirty="0"/>
              <a:t>ОФ ИМ</a:t>
            </a:r>
            <a:endParaRPr sz="1800" dirty="0"/>
          </a:p>
          <a:p>
            <a:pPr marL="228600" lvl="0" indent="-182880" algn="l" rtl="0">
              <a:lnSpc>
                <a:spcPct val="70000"/>
              </a:lnSpc>
              <a:spcBef>
                <a:spcPts val="596"/>
              </a:spcBef>
              <a:spcAft>
                <a:spcPts val="0"/>
              </a:spcAft>
              <a:buSzPts val="1924"/>
              <a:buFont typeface="Noto Sans Symbols"/>
              <a:buChar char="⮚"/>
            </a:pPr>
            <a:r>
              <a:rPr lang="ru-RU" sz="1800" b="1" dirty="0"/>
              <a:t>д.ф.-м.н. </a:t>
            </a:r>
            <a:r>
              <a:rPr lang="ru-RU" sz="1800" b="1" dirty="0" smtClean="0"/>
              <a:t>А.В. Еремеев</a:t>
            </a:r>
            <a:endParaRPr sz="1800" b="1" dirty="0"/>
          </a:p>
          <a:p>
            <a:pPr marL="469900" lvl="1" indent="0" algn="l" rtl="0">
              <a:lnSpc>
                <a:spcPct val="70000"/>
              </a:lnSpc>
              <a:spcBef>
                <a:spcPts val="1500"/>
              </a:spcBef>
              <a:spcAft>
                <a:spcPts val="0"/>
              </a:spcAft>
              <a:buSzPts val="2405"/>
              <a:buFont typeface="Noto Sans Symbols"/>
              <a:buNone/>
            </a:pPr>
            <a:r>
              <a:rPr lang="ru-RU" sz="1800" dirty="0"/>
              <a:t>Учёный секретарь</a:t>
            </a:r>
            <a:endParaRPr sz="1800" dirty="0"/>
          </a:p>
          <a:p>
            <a:pPr marL="228600" lvl="0" indent="-182880" algn="l" rtl="0">
              <a:lnSpc>
                <a:spcPct val="70000"/>
              </a:lnSpc>
              <a:spcBef>
                <a:spcPts val="896"/>
              </a:spcBef>
              <a:spcAft>
                <a:spcPts val="0"/>
              </a:spcAft>
              <a:buSzPts val="1924"/>
              <a:buFont typeface="Noto Sans Symbols"/>
              <a:buChar char="⮚"/>
            </a:pPr>
            <a:r>
              <a:rPr lang="ru-RU" sz="1800" dirty="0"/>
              <a:t>к.ф.-м.н. И.Е. Светов</a:t>
            </a:r>
            <a:endParaRPr sz="1800" dirty="0"/>
          </a:p>
          <a:p>
            <a:pPr marL="228600" lvl="0" indent="-60705" algn="l" rtl="0">
              <a:lnSpc>
                <a:spcPct val="70000"/>
              </a:lnSpc>
              <a:spcBef>
                <a:spcPts val="596"/>
              </a:spcBef>
              <a:spcAft>
                <a:spcPts val="0"/>
              </a:spcAft>
              <a:buSzPts val="1924"/>
              <a:buFont typeface="Noto Sans Symbols"/>
              <a:buNone/>
            </a:pPr>
            <a:endParaRPr sz="1480" dirty="0"/>
          </a:p>
          <a:p>
            <a:pPr marL="228600" lvl="0" indent="-60705" algn="l" rtl="0">
              <a:lnSpc>
                <a:spcPct val="70000"/>
              </a:lnSpc>
              <a:spcBef>
                <a:spcPts val="596"/>
              </a:spcBef>
              <a:spcAft>
                <a:spcPts val="0"/>
              </a:spcAft>
              <a:buSzPts val="1924"/>
              <a:buFont typeface="Noto Sans Symbols"/>
              <a:buNone/>
            </a:pPr>
            <a:endParaRPr sz="1480" dirty="0"/>
          </a:p>
          <a:p>
            <a:pPr marL="228600" lvl="0" indent="-60705" algn="l" rtl="0">
              <a:lnSpc>
                <a:spcPct val="70000"/>
              </a:lnSpc>
              <a:spcBef>
                <a:spcPts val="596"/>
              </a:spcBef>
              <a:spcAft>
                <a:spcPts val="0"/>
              </a:spcAft>
              <a:buSzPts val="1924"/>
              <a:buFont typeface="Noto Sans Symbols"/>
              <a:buNone/>
            </a:pPr>
            <a:endParaRPr sz="148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7"/>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Подготовка кадров</a:t>
            </a:r>
            <a:endParaRPr/>
          </a:p>
        </p:txBody>
      </p:sp>
      <p:sp>
        <p:nvSpPr>
          <p:cNvPr id="415" name="Google Shape;415;p27"/>
          <p:cNvSpPr txBox="1">
            <a:spLocks noGrp="1"/>
          </p:cNvSpPr>
          <p:nvPr>
            <p:ph type="body" idx="1"/>
          </p:nvPr>
        </p:nvSpPr>
        <p:spPr>
          <a:xfrm>
            <a:off x="395536" y="1366838"/>
            <a:ext cx="8424935" cy="5014490"/>
          </a:xfrm>
          <a:prstGeom prst="rect">
            <a:avLst/>
          </a:prstGeom>
          <a:noFill/>
          <a:ln>
            <a:noFill/>
          </a:ln>
        </p:spPr>
        <p:txBody>
          <a:bodyPr spcFirstLastPara="1" wrap="square" lIns="91425" tIns="45700" rIns="91425" bIns="45700" anchor="t" anchorCtr="0">
            <a:noAutofit/>
          </a:bodyPr>
          <a:lstStyle/>
          <a:p>
            <a:pPr marL="228600" lvl="0" indent="-182880" algn="just" rtl="0">
              <a:lnSpc>
                <a:spcPct val="80000"/>
              </a:lnSpc>
              <a:spcBef>
                <a:spcPts val="0"/>
              </a:spcBef>
              <a:spcAft>
                <a:spcPts val="0"/>
              </a:spcAft>
              <a:buSzPts val="2080"/>
              <a:buFont typeface="Noto Sans Symbols"/>
              <a:buNone/>
            </a:pPr>
            <a:r>
              <a:rPr lang="ru-RU" sz="1600" dirty="0"/>
              <a:t>	</a:t>
            </a:r>
            <a:endParaRPr sz="1600" dirty="0"/>
          </a:p>
          <a:p>
            <a:pPr marL="228600" lvl="0" indent="-182880" algn="just" rtl="0">
              <a:lnSpc>
                <a:spcPct val="80000"/>
              </a:lnSpc>
              <a:spcBef>
                <a:spcPts val="620"/>
              </a:spcBef>
              <a:spcAft>
                <a:spcPts val="0"/>
              </a:spcAft>
              <a:buSzPts val="2080"/>
              <a:buFont typeface="Noto Sans Symbols"/>
              <a:buNone/>
            </a:pPr>
            <a:endParaRPr sz="1600" dirty="0"/>
          </a:p>
          <a:p>
            <a:pPr marL="273050" lvl="0" indent="0" algn="just" rtl="0">
              <a:lnSpc>
                <a:spcPct val="80000"/>
              </a:lnSpc>
              <a:spcBef>
                <a:spcPts val="660"/>
              </a:spcBef>
              <a:spcAft>
                <a:spcPts val="0"/>
              </a:spcAft>
              <a:buSzPts val="2340"/>
              <a:buNone/>
            </a:pPr>
            <a:endParaRPr sz="1800" dirty="0"/>
          </a:p>
          <a:p>
            <a:pPr marL="273050" lvl="0" indent="0" algn="just" rtl="0">
              <a:lnSpc>
                <a:spcPct val="80000"/>
              </a:lnSpc>
              <a:spcBef>
                <a:spcPts val="660"/>
              </a:spcBef>
              <a:spcAft>
                <a:spcPts val="0"/>
              </a:spcAft>
              <a:buSzPts val="2340"/>
              <a:buNone/>
            </a:pPr>
            <a:endParaRPr sz="1800" dirty="0"/>
          </a:p>
          <a:p>
            <a:pPr marL="273050" lvl="0" indent="0" algn="just" rtl="0">
              <a:lnSpc>
                <a:spcPct val="80000"/>
              </a:lnSpc>
              <a:spcBef>
                <a:spcPts val="660"/>
              </a:spcBef>
              <a:spcAft>
                <a:spcPts val="0"/>
              </a:spcAft>
              <a:buSzPts val="2340"/>
              <a:buNone/>
            </a:pPr>
            <a:endParaRPr sz="1800" dirty="0"/>
          </a:p>
          <a:p>
            <a:pPr marL="273050" lvl="0" indent="0" algn="just" rtl="0">
              <a:lnSpc>
                <a:spcPct val="80000"/>
              </a:lnSpc>
              <a:spcBef>
                <a:spcPts val="700"/>
              </a:spcBef>
              <a:spcAft>
                <a:spcPts val="0"/>
              </a:spcAft>
              <a:buSzPts val="2600"/>
              <a:buNone/>
            </a:pPr>
            <a:r>
              <a:rPr lang="ru-RU" sz="2000" dirty="0"/>
              <a:t>Контрольные цифры приема в аспирантуру Института по укрупненным группам направлений подготовки на </a:t>
            </a:r>
            <a:r>
              <a:rPr lang="ru-RU" sz="2000" dirty="0" smtClean="0"/>
              <a:t>2021 </a:t>
            </a:r>
            <a:r>
              <a:rPr lang="ru-RU" sz="2000" dirty="0"/>
              <a:t>год.</a:t>
            </a:r>
            <a:endParaRPr sz="1800" dirty="0"/>
          </a:p>
          <a:p>
            <a:pPr marL="228600" lvl="0" indent="-182880" algn="just" rtl="0">
              <a:lnSpc>
                <a:spcPct val="80000"/>
              </a:lnSpc>
              <a:spcBef>
                <a:spcPts val="660"/>
              </a:spcBef>
              <a:spcAft>
                <a:spcPts val="0"/>
              </a:spcAft>
              <a:buSzPts val="2340"/>
              <a:buFont typeface="Noto Sans Symbols"/>
              <a:buNone/>
            </a:pPr>
            <a:endParaRPr sz="1800" dirty="0"/>
          </a:p>
        </p:txBody>
      </p:sp>
      <p:pic>
        <p:nvPicPr>
          <p:cNvPr id="416" name="Google Shape;416;p27"/>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17" name="Google Shape;417;p27"/>
          <p:cNvGraphicFramePr/>
          <p:nvPr>
            <p:extLst>
              <p:ext uri="{D42A27DB-BD31-4B8C-83A1-F6EECF244321}">
                <p14:modId xmlns:p14="http://schemas.microsoft.com/office/powerpoint/2010/main" val="1435902777"/>
              </p:ext>
            </p:extLst>
          </p:nvPr>
        </p:nvGraphicFramePr>
        <p:xfrm>
          <a:off x="827584" y="3717032"/>
          <a:ext cx="7848850" cy="1872225"/>
        </p:xfrm>
        <a:graphic>
          <a:graphicData uri="http://schemas.openxmlformats.org/drawingml/2006/table">
            <a:tbl>
              <a:tblPr firstRow="1" firstCol="1" bandRow="1">
                <a:noFill/>
                <a:tableStyleId>{3246F8D7-3BCD-4D5A-864E-84553E888DB6}</a:tableStyleId>
              </a:tblPr>
              <a:tblGrid>
                <a:gridCol w="6316350"/>
                <a:gridCol w="1532500"/>
              </a:tblGrid>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dirty="0"/>
                        <a:t>Всего:</a:t>
                      </a:r>
                      <a:endParaRPr sz="2400" u="none" strike="noStrike" cap="none" dirty="0">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dirty="0" smtClean="0">
                          <a:latin typeface="Arial"/>
                          <a:ea typeface="Arial"/>
                          <a:cs typeface="Arial"/>
                          <a:sym typeface="Arial"/>
                        </a:rPr>
                        <a:t>24</a:t>
                      </a:r>
                      <a:endParaRPr sz="2400" u="none" strike="noStrike" cap="none" dirty="0">
                        <a:latin typeface="Arial"/>
                        <a:ea typeface="Arial"/>
                        <a:cs typeface="Arial"/>
                        <a:sym typeface="Arial"/>
                      </a:endParaRPr>
                    </a:p>
                  </a:txBody>
                  <a:tcPr marL="24700" marR="24700" marT="24700" marB="24700"/>
                </a:tc>
              </a:tr>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a:t>Математика и механика</a:t>
                      </a:r>
                      <a:endParaRPr sz="2400" u="none" strike="noStrike" cap="none">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dirty="0" smtClean="0">
                          <a:latin typeface="Arial"/>
                          <a:ea typeface="Arial"/>
                          <a:cs typeface="Arial"/>
                          <a:sym typeface="Arial"/>
                        </a:rPr>
                        <a:t>15</a:t>
                      </a:r>
                      <a:endParaRPr sz="2400" u="none" strike="noStrike" cap="none" dirty="0">
                        <a:latin typeface="Arial"/>
                        <a:ea typeface="Arial"/>
                        <a:cs typeface="Arial"/>
                        <a:sym typeface="Arial"/>
                      </a:endParaRPr>
                    </a:p>
                  </a:txBody>
                  <a:tcPr marL="24700" marR="24700" marT="24700" marB="24700"/>
                </a:tc>
              </a:tr>
              <a:tr h="624075">
                <a:tc>
                  <a:txBody>
                    <a:bodyPr/>
                    <a:lstStyle/>
                    <a:p>
                      <a:pPr marL="0" marR="0" lvl="0" indent="0" algn="l" rtl="0">
                        <a:lnSpc>
                          <a:spcPct val="115000"/>
                        </a:lnSpc>
                        <a:spcBef>
                          <a:spcPts val="0"/>
                        </a:spcBef>
                        <a:spcAft>
                          <a:spcPts val="0"/>
                        </a:spcAft>
                        <a:buClr>
                          <a:srgbClr val="000000"/>
                        </a:buClr>
                        <a:buSzPts val="2400"/>
                        <a:buFont typeface="Arial"/>
                        <a:buNone/>
                      </a:pPr>
                      <a:r>
                        <a:rPr lang="ru-RU" sz="2400" u="none" strike="noStrike" cap="none"/>
                        <a:t>Информатика и вычислительная техника</a:t>
                      </a:r>
                      <a:endParaRPr sz="2400" u="none" strike="noStrike" cap="none">
                        <a:latin typeface="Arial"/>
                        <a:ea typeface="Arial"/>
                        <a:cs typeface="Arial"/>
                        <a:sym typeface="Arial"/>
                      </a:endParaRPr>
                    </a:p>
                  </a:txBody>
                  <a:tcPr marL="24700" marR="24700" marT="24700" marB="24700"/>
                </a:tc>
                <a:tc>
                  <a:txBody>
                    <a:bodyPr/>
                    <a:lstStyle/>
                    <a:p>
                      <a:pPr marL="0" marR="0" lvl="0" indent="0" algn="ctr" rtl="0">
                        <a:lnSpc>
                          <a:spcPct val="115000"/>
                        </a:lnSpc>
                        <a:spcBef>
                          <a:spcPts val="0"/>
                        </a:spcBef>
                        <a:spcAft>
                          <a:spcPts val="0"/>
                        </a:spcAft>
                        <a:buClr>
                          <a:srgbClr val="000000"/>
                        </a:buClr>
                        <a:buSzPts val="2400"/>
                        <a:buFont typeface="Arial"/>
                        <a:buNone/>
                      </a:pPr>
                      <a:r>
                        <a:rPr lang="ru-RU" sz="2400" u="none" strike="noStrike" cap="none" dirty="0" smtClean="0">
                          <a:latin typeface="Arial"/>
                          <a:ea typeface="Arial"/>
                          <a:cs typeface="Arial"/>
                          <a:sym typeface="Arial"/>
                        </a:rPr>
                        <a:t>9</a:t>
                      </a:r>
                      <a:endParaRPr sz="2400" u="none" strike="noStrike" cap="none" dirty="0">
                        <a:latin typeface="Arial"/>
                        <a:ea typeface="Arial"/>
                        <a:cs typeface="Arial"/>
                        <a:sym typeface="Arial"/>
                      </a:endParaRPr>
                    </a:p>
                  </a:txBody>
                  <a:tcPr marL="24700" marR="24700" marT="24700" marB="24700"/>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8"/>
          <p:cNvSpPr txBox="1">
            <a:spLocks noGrp="1"/>
          </p:cNvSpPr>
          <p:nvPr>
            <p:ph type="title"/>
          </p:nvPr>
        </p:nvSpPr>
        <p:spPr>
          <a:xfrm>
            <a:off x="1763688" y="304802"/>
            <a:ext cx="7380312" cy="132399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a:t>Издательская деятельность </a:t>
            </a:r>
            <a:endParaRPr/>
          </a:p>
        </p:txBody>
      </p:sp>
      <p:sp>
        <p:nvSpPr>
          <p:cNvPr id="423" name="Google Shape;423;p28"/>
          <p:cNvSpPr txBox="1">
            <a:spLocks noGrp="1"/>
          </p:cNvSpPr>
          <p:nvPr>
            <p:ph type="body" idx="1"/>
          </p:nvPr>
        </p:nvSpPr>
        <p:spPr>
          <a:xfrm>
            <a:off x="539752" y="1526959"/>
            <a:ext cx="8275636" cy="4696287"/>
          </a:xfrm>
          <a:prstGeom prst="rect">
            <a:avLst/>
          </a:prstGeom>
          <a:noFill/>
          <a:ln>
            <a:noFill/>
          </a:ln>
        </p:spPr>
        <p:txBody>
          <a:bodyPr spcFirstLastPara="1" wrap="square" lIns="91425" tIns="45700" rIns="91425" bIns="45700" anchor="t" anchorCtr="0">
            <a:noAutofit/>
          </a:bodyPr>
          <a:lstStyle/>
          <a:p>
            <a:pPr marL="228600" lvl="0" indent="-60705" algn="just" rtl="0">
              <a:lnSpc>
                <a:spcPct val="80000"/>
              </a:lnSpc>
              <a:spcBef>
                <a:spcPts val="596"/>
              </a:spcBef>
              <a:spcAft>
                <a:spcPts val="0"/>
              </a:spcAft>
              <a:buSzPts val="1924"/>
              <a:buFont typeface="Noto Sans Symbols"/>
              <a:buNone/>
            </a:pPr>
            <a:endParaRPr sz="1480"/>
          </a:p>
          <a:p>
            <a:pPr marL="228600" lvl="0" indent="-60705" algn="just" rtl="0">
              <a:lnSpc>
                <a:spcPct val="80000"/>
              </a:lnSpc>
              <a:spcBef>
                <a:spcPts val="596"/>
              </a:spcBef>
              <a:spcAft>
                <a:spcPts val="0"/>
              </a:spcAft>
              <a:buSzPts val="1924"/>
              <a:buFont typeface="Noto Sans Symbols"/>
              <a:buNone/>
            </a:pPr>
            <a:endParaRPr sz="1480"/>
          </a:p>
        </p:txBody>
      </p:sp>
      <p:pic>
        <p:nvPicPr>
          <p:cNvPr id="424" name="Google Shape;424;p28"/>
          <p:cNvPicPr preferRelativeResize="0"/>
          <p:nvPr/>
        </p:nvPicPr>
        <p:blipFill rotWithShape="1">
          <a:blip r:embed="rId3">
            <a:alphaModFix/>
          </a:blip>
          <a:srcRect/>
          <a:stretch/>
        </p:blipFill>
        <p:spPr>
          <a:xfrm>
            <a:off x="611188" y="404813"/>
            <a:ext cx="990600" cy="962025"/>
          </a:xfrm>
          <a:prstGeom prst="rect">
            <a:avLst/>
          </a:prstGeom>
          <a:noFill/>
          <a:ln>
            <a:noFill/>
          </a:ln>
        </p:spPr>
      </p:pic>
      <p:graphicFrame>
        <p:nvGraphicFramePr>
          <p:cNvPr id="425" name="Google Shape;425;p28"/>
          <p:cNvGraphicFramePr/>
          <p:nvPr>
            <p:extLst>
              <p:ext uri="{D42A27DB-BD31-4B8C-83A1-F6EECF244321}">
                <p14:modId xmlns:p14="http://schemas.microsoft.com/office/powerpoint/2010/main" val="1897820475"/>
              </p:ext>
            </p:extLst>
          </p:nvPr>
        </p:nvGraphicFramePr>
        <p:xfrm>
          <a:off x="142876" y="1428750"/>
          <a:ext cx="8801125" cy="5304390"/>
        </p:xfrm>
        <a:graphic>
          <a:graphicData uri="http://schemas.openxmlformats.org/drawingml/2006/table">
            <a:tbl>
              <a:tblPr firstRow="1" bandRow="1">
                <a:noFill/>
                <a:tableStyleId>{6477B0C2-0DF3-4077-A144-EF0BA455FE28}</a:tableStyleId>
              </a:tblPr>
              <a:tblGrid>
                <a:gridCol w="2808850"/>
                <a:gridCol w="1997425"/>
                <a:gridCol w="1997425"/>
                <a:gridCol w="1997425"/>
              </a:tblGrid>
              <a:tr h="511125">
                <a:tc>
                  <a:txBody>
                    <a:bodyPr/>
                    <a:lstStyle/>
                    <a:p>
                      <a:pPr marL="0" marR="0" lvl="0" indent="0" algn="ctr" rtl="0">
                        <a:lnSpc>
                          <a:spcPct val="100000"/>
                        </a:lnSpc>
                        <a:spcBef>
                          <a:spcPts val="0"/>
                        </a:spcBef>
                        <a:spcAft>
                          <a:spcPts val="0"/>
                        </a:spcAft>
                        <a:buNone/>
                      </a:pPr>
                      <a:r>
                        <a:rPr lang="ru-RU" sz="1400" b="1" u="none" strike="noStrike" cap="none" dirty="0"/>
                        <a:t>Журнал</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Переводная версия</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Web of Science</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a:t>Scopus</a:t>
                      </a:r>
                      <a:endParaRPr sz="1400" b="1" u="none" strike="noStrike" cap="none"/>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Алгебра и логика</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Algebra</a:t>
                      </a:r>
                      <a:r>
                        <a:rPr lang="ru-RU" sz="1400" b="1" u="none" strike="noStrike" cap="none" dirty="0"/>
                        <a:t> </a:t>
                      </a:r>
                      <a:r>
                        <a:rPr lang="ru-RU" sz="1400" b="1" u="none" strike="noStrike" cap="none" dirty="0" err="1"/>
                        <a:t>and</a:t>
                      </a:r>
                      <a:r>
                        <a:rPr lang="ru-RU" sz="1400" b="1" u="none" strike="noStrike" cap="none" dirty="0"/>
                        <a:t> </a:t>
                      </a:r>
                      <a:r>
                        <a:rPr lang="ru-RU" sz="1400" b="1" u="none" strike="noStrike" cap="none" dirty="0" err="1"/>
                        <a:t>logic</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dirty="0" err="1"/>
                        <a:t>Logic</a:t>
                      </a:r>
                      <a:r>
                        <a:rPr lang="ru-RU" sz="1400" b="1" u="none" strike="noStrike" cap="none" dirty="0"/>
                        <a:t> </a:t>
                      </a:r>
                      <a:r>
                        <a:rPr lang="ru-RU" sz="1400" b="1" u="none" strike="noStrike" cap="none" dirty="0" smtClean="0"/>
                        <a:t>– Q</a:t>
                      </a:r>
                      <a:r>
                        <a:rPr lang="en-US" sz="1400" b="1" u="none" strike="noStrike" cap="none" dirty="0" smtClean="0"/>
                        <a:t>3</a:t>
                      </a:r>
                      <a:r>
                        <a:rPr lang="ru-RU" sz="1400" b="1" u="none" strike="noStrike" cap="none" dirty="0" smtClean="0"/>
                        <a:t> (</a:t>
                      </a:r>
                      <a:r>
                        <a:rPr lang="en-US" sz="1400" b="1" u="none" strike="noStrike" cap="none" dirty="0" smtClean="0"/>
                        <a:t>14</a:t>
                      </a:r>
                      <a:r>
                        <a:rPr lang="ru-RU" sz="1400" b="1" u="none" strike="noStrike" cap="none" dirty="0" smtClean="0"/>
                        <a:t> </a:t>
                      </a:r>
                      <a:r>
                        <a:rPr lang="ru-RU" sz="1400" b="1" u="none" strike="noStrike" cap="none" dirty="0"/>
                        <a:t>/ </a:t>
                      </a:r>
                      <a:r>
                        <a:rPr lang="ru-RU" sz="1400" b="1" u="none" strike="noStrike" cap="none" dirty="0" smtClean="0"/>
                        <a:t>2</a:t>
                      </a:r>
                      <a:r>
                        <a:rPr lang="en-US" sz="1400" b="1" u="none" strike="noStrike" cap="none" dirty="0" smtClean="0"/>
                        <a:t>1</a:t>
                      </a:r>
                      <a:r>
                        <a:rPr lang="ru-RU" sz="1400" b="1" u="none" strike="noStrike" cap="none" dirty="0" smtClean="0"/>
                        <a:t>)</a:t>
                      </a:r>
                      <a:endParaRPr sz="1400" b="1" u="none" strike="noStrike" cap="none" dirty="0"/>
                    </a:p>
                    <a:p>
                      <a:pPr marL="0" marR="0" lvl="0" indent="0" algn="ctr" rtl="0">
                        <a:lnSpc>
                          <a:spcPct val="100000"/>
                        </a:lnSpc>
                        <a:spcBef>
                          <a:spcPts val="0"/>
                        </a:spcBef>
                        <a:spcAft>
                          <a:spcPts val="0"/>
                        </a:spcAft>
                        <a:buNone/>
                      </a:pPr>
                      <a:r>
                        <a:rPr lang="ru-RU" sz="1400" b="1" u="none" strike="noStrike" cap="none" dirty="0"/>
                        <a:t>Mathematics – Q3 (</a:t>
                      </a:r>
                      <a:r>
                        <a:rPr lang="ru-RU" sz="1400" b="1" u="none" strike="noStrike" cap="none" dirty="0" smtClean="0"/>
                        <a:t>2</a:t>
                      </a:r>
                      <a:r>
                        <a:rPr lang="en-US" sz="1400" b="1" u="none" strike="noStrike" cap="none" dirty="0" smtClean="0"/>
                        <a:t>23</a:t>
                      </a:r>
                      <a:r>
                        <a:rPr lang="ru-RU" sz="1400" b="1" u="none" strike="noStrike" cap="none" dirty="0" smtClean="0"/>
                        <a:t> </a:t>
                      </a:r>
                      <a:r>
                        <a:rPr lang="ru-RU" sz="1400" b="1" u="none" strike="noStrike" cap="none" dirty="0"/>
                        <a:t>/ </a:t>
                      </a:r>
                      <a:r>
                        <a:rPr lang="ru-RU" sz="1400" b="1" u="none" strike="noStrike" cap="none" dirty="0" smtClean="0"/>
                        <a:t>3</a:t>
                      </a:r>
                      <a:r>
                        <a:rPr lang="en-US" sz="1400" b="1" u="none" strike="noStrike" cap="none" dirty="0" smtClean="0"/>
                        <a:t>25</a:t>
                      </a:r>
                      <a:r>
                        <a:rPr lang="ru-RU" sz="1400" b="1" u="none" strike="noStrike" cap="none" dirty="0" smtClean="0"/>
                        <a:t>)</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dirty="0" smtClean="0"/>
                        <a:t>Algebra and number theory – Q3</a:t>
                      </a:r>
                    </a:p>
                    <a:p>
                      <a:pPr marL="0" marR="0" lvl="0" indent="0" algn="ctr" rtl="0">
                        <a:lnSpc>
                          <a:spcPct val="100000"/>
                        </a:lnSpc>
                        <a:spcBef>
                          <a:spcPts val="0"/>
                        </a:spcBef>
                        <a:spcAft>
                          <a:spcPts val="0"/>
                        </a:spcAft>
                        <a:buNone/>
                      </a:pPr>
                      <a:r>
                        <a:rPr lang="ru-RU" sz="1400" b="1" u="none" strike="noStrike" cap="none" dirty="0" err="1" smtClean="0"/>
                        <a:t>Logic</a:t>
                      </a:r>
                      <a:r>
                        <a:rPr lang="ru-RU" sz="1400" b="1" u="none" strike="noStrike" cap="none" dirty="0" smtClean="0"/>
                        <a:t> </a:t>
                      </a:r>
                      <a:r>
                        <a:rPr lang="ru-RU" sz="1400" b="1" u="none" strike="noStrike" cap="none" dirty="0"/>
                        <a:t>– </a:t>
                      </a:r>
                      <a:r>
                        <a:rPr lang="ru-RU" sz="1400" b="1" u="none" strike="noStrike" cap="none" dirty="0" smtClean="0"/>
                        <a:t>Q</a:t>
                      </a:r>
                      <a:r>
                        <a:rPr lang="en-US" sz="1400" b="1" u="none" strike="noStrike" cap="none" dirty="0" smtClean="0"/>
                        <a:t>3</a:t>
                      </a:r>
                      <a:endParaRPr dirty="0"/>
                    </a:p>
                    <a:p>
                      <a:pPr marL="0" marR="0" lvl="0" indent="0" algn="ctr" rtl="0">
                        <a:lnSpc>
                          <a:spcPct val="100000"/>
                        </a:lnSpc>
                        <a:spcBef>
                          <a:spcPts val="0"/>
                        </a:spcBef>
                        <a:spcAft>
                          <a:spcPts val="0"/>
                        </a:spcAft>
                        <a:buNone/>
                      </a:pPr>
                      <a:r>
                        <a:rPr lang="ru-RU" sz="1400" b="1" u="none" strike="noStrike" cap="none" dirty="0" err="1"/>
                        <a:t>Analysis</a:t>
                      </a:r>
                      <a:r>
                        <a:rPr lang="ru-RU" sz="1400" b="1" u="none" strike="noStrike" cap="none" dirty="0"/>
                        <a:t> – Q3</a:t>
                      </a:r>
                      <a:endParaRPr sz="1400" b="1" u="none" strike="noStrike" cap="none" dirty="0"/>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Сибирский математический журнал</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Siberian</a:t>
                      </a:r>
                      <a:r>
                        <a:rPr lang="ru-RU" sz="1400" b="1" u="none" strike="noStrike" cap="none" dirty="0"/>
                        <a:t> </a:t>
                      </a:r>
                      <a:r>
                        <a:rPr lang="ru-RU" sz="1400" b="1" u="none" strike="noStrike" cap="none" dirty="0" err="1"/>
                        <a:t>mathematical</a:t>
                      </a:r>
                      <a:r>
                        <a:rPr lang="ru-RU" sz="1400" b="1" u="none" strike="noStrike" cap="none" dirty="0"/>
                        <a:t> </a:t>
                      </a:r>
                      <a:r>
                        <a:rPr lang="ru-RU" sz="1400" b="1" u="none" strike="noStrike" cap="none" dirty="0" err="1"/>
                        <a:t>journal</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 Q3 (</a:t>
                      </a:r>
                      <a:r>
                        <a:rPr lang="ru-RU" sz="1400" b="1" u="none" strike="noStrike" cap="none" dirty="0" smtClean="0"/>
                        <a:t>1</a:t>
                      </a:r>
                      <a:r>
                        <a:rPr lang="en-US" sz="1400" b="1" u="none" strike="noStrike" cap="none" dirty="0" smtClean="0"/>
                        <a:t>92</a:t>
                      </a:r>
                      <a:r>
                        <a:rPr lang="ru-RU" sz="1400" b="1" u="none" strike="noStrike" cap="none" dirty="0" smtClean="0"/>
                        <a:t> </a:t>
                      </a:r>
                      <a:r>
                        <a:rPr lang="ru-RU" sz="1400" b="1" u="none" strike="noStrike" cap="none" dirty="0"/>
                        <a:t>/ </a:t>
                      </a:r>
                      <a:r>
                        <a:rPr lang="ru-RU" sz="1400" b="1" u="none" strike="noStrike" cap="none" dirty="0" smtClean="0"/>
                        <a:t>3</a:t>
                      </a:r>
                      <a:r>
                        <a:rPr lang="en-US" sz="1400" b="1" u="none" strike="noStrike" cap="none" smtClean="0"/>
                        <a:t>25</a:t>
                      </a:r>
                      <a:r>
                        <a:rPr lang="ru-RU" sz="1400" b="1" u="none" strike="noStrike" cap="none" smtClean="0"/>
                        <a:t>)</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ru-RU" sz="1400" b="1" u="none" strike="noStrike" cap="none" dirty="0"/>
                        <a:t>Mathematics </a:t>
                      </a:r>
                      <a:r>
                        <a:rPr lang="en-US" sz="1400" b="1" u="none" strike="noStrike" cap="none" dirty="0" smtClean="0"/>
                        <a:t> </a:t>
                      </a:r>
                      <a:r>
                        <a:rPr lang="ru-RU" sz="1400" b="1" u="none" strike="noStrike" cap="none" dirty="0" smtClean="0"/>
                        <a:t>(</a:t>
                      </a:r>
                      <a:r>
                        <a:rPr lang="ru-RU" sz="1400" b="1" u="none" strike="noStrike" cap="none" dirty="0"/>
                        <a:t>miscellaneous) – </a:t>
                      </a:r>
                      <a:r>
                        <a:rPr lang="ru-RU" sz="1400" b="1" u="none" strike="noStrike" cap="none" dirty="0" smtClean="0"/>
                        <a:t>Q</a:t>
                      </a:r>
                      <a:r>
                        <a:rPr lang="en-US" sz="1400" b="1" u="none" strike="noStrike" cap="none" dirty="0" smtClean="0"/>
                        <a:t>2</a:t>
                      </a:r>
                      <a:endParaRPr sz="1400" b="1" u="none" strike="noStrike" cap="none" dirty="0"/>
                    </a:p>
                  </a:txBody>
                  <a:tcPr marL="91450" marR="91450" marT="45725" marB="45725" anchor="ctr"/>
                </a:tc>
              </a:tr>
              <a:tr h="769675">
                <a:tc gridSpan="2">
                  <a:txBody>
                    <a:bodyPr/>
                    <a:lstStyle/>
                    <a:p>
                      <a:pPr marL="0" marR="0" lvl="0" indent="0" algn="ctr" rtl="0">
                        <a:lnSpc>
                          <a:spcPct val="100000"/>
                        </a:lnSpc>
                        <a:spcBef>
                          <a:spcPts val="0"/>
                        </a:spcBef>
                        <a:spcAft>
                          <a:spcPts val="0"/>
                        </a:spcAft>
                        <a:buNone/>
                      </a:pPr>
                      <a:r>
                        <a:rPr lang="ru-RU" sz="1400" b="1" u="none" strike="noStrike" cap="none"/>
                        <a:t>Сибирские электронные математические известия (СЭМИ, SEMR)</a:t>
                      </a:r>
                      <a:endParaRPr sz="1400" b="1" u="none" strike="noStrike" cap="none"/>
                    </a:p>
                  </a:txBody>
                  <a:tcPr marL="91450" marR="91450" marT="45725" marB="45725" anchor="ctr"/>
                </a:tc>
                <a:tc hMerge="1">
                  <a:txBody>
                    <a:bodyPr/>
                    <a:lstStyle/>
                    <a:p>
                      <a:endParaRPr lang="ru-RU"/>
                    </a:p>
                  </a:txBody>
                  <a:tcPr/>
                </a:tc>
                <a:tc>
                  <a:txBody>
                    <a:bodyPr/>
                    <a:lstStyle/>
                    <a:p>
                      <a:pPr marL="0" marR="0" lvl="0" indent="0" algn="ctr" rtl="0">
                        <a:lnSpc>
                          <a:spcPct val="100000"/>
                        </a:lnSpc>
                        <a:spcBef>
                          <a:spcPts val="0"/>
                        </a:spcBef>
                        <a:spcAft>
                          <a:spcPts val="0"/>
                        </a:spcAft>
                        <a:buNone/>
                      </a:pPr>
                      <a:r>
                        <a:rPr lang="ru-RU" sz="1400" b="1" u="none" strike="noStrike" cap="none"/>
                        <a:t>Q</a:t>
                      </a:r>
                      <a:endParaRPr sz="1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(miscellaneous) – </a:t>
                      </a:r>
                      <a:r>
                        <a:rPr lang="ru-RU" sz="1400" b="1" u="none" strike="noStrike" cap="none" dirty="0" smtClean="0"/>
                        <a:t>Q</a:t>
                      </a:r>
                      <a:r>
                        <a:rPr lang="en-US" sz="1400" b="1" u="none" strike="noStrike" cap="none" dirty="0" smtClean="0"/>
                        <a:t>3</a:t>
                      </a:r>
                      <a:endParaRPr sz="1400" b="1" u="none" strike="noStrike" cap="none" dirty="0"/>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Сибирский журнал индустриальной математики </a:t>
                      </a:r>
                      <a:endParaRPr/>
                    </a:p>
                  </a:txBody>
                  <a:tcPr marL="91450" marR="91450" marT="45725" marB="45725" anchor="ctr"/>
                </a:tc>
                <a:tc rowSpan="2">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Journal</a:t>
                      </a:r>
                      <a:r>
                        <a:rPr lang="ru-RU" sz="1400" b="1" u="none" strike="noStrike" cap="none" dirty="0"/>
                        <a:t> </a:t>
                      </a:r>
                      <a:r>
                        <a:rPr lang="ru-RU" sz="1400" b="1" u="none" strike="noStrike" cap="none" dirty="0" err="1"/>
                        <a:t>of</a:t>
                      </a:r>
                      <a:r>
                        <a:rPr lang="ru-RU" sz="1400" b="1" u="none" strike="noStrike" cap="none" dirty="0"/>
                        <a:t> </a:t>
                      </a:r>
                      <a:r>
                        <a:rPr lang="ru-RU" sz="1400" b="1" u="none" strike="noStrike" cap="none" dirty="0" err="1"/>
                        <a:t>Applied</a:t>
                      </a:r>
                      <a:r>
                        <a:rPr lang="ru-RU" sz="1400" b="1" u="none" strike="noStrike" cap="none" dirty="0"/>
                        <a:t> </a:t>
                      </a:r>
                      <a:r>
                        <a:rPr lang="ru-RU" sz="1400" b="1" u="none" strike="noStrike" cap="none" dirty="0" err="1"/>
                        <a:t>and</a:t>
                      </a:r>
                      <a:r>
                        <a:rPr lang="ru-RU" sz="1400" b="1" u="none" strike="noStrike" cap="none" dirty="0"/>
                        <a:t> </a:t>
                      </a:r>
                      <a:r>
                        <a:rPr lang="ru-RU" sz="1400" b="1" u="none" strike="noStrike" cap="none" dirty="0" err="1"/>
                        <a:t>Industrial</a:t>
                      </a:r>
                      <a:r>
                        <a:rPr lang="ru-RU" sz="1400" b="1" u="none" strike="noStrike" cap="none" dirty="0"/>
                        <a:t> Mathematics</a:t>
                      </a:r>
                      <a:endParaRPr sz="1400" b="1" u="none" strike="noStrike" cap="none" dirty="0"/>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400" b="1" u="none" strike="noStrike" cap="none"/>
                        <a:t>RSCI</a:t>
                      </a:r>
                      <a:endParaRPr sz="1400" b="1" u="none" strike="noStrike" cap="none"/>
                    </a:p>
                  </a:txBody>
                  <a:tcPr marL="91450" marR="91450" marT="45725" marB="45725" anchor="ctr"/>
                </a:tc>
                <a:tc rowSpan="2">
                  <a:txBody>
                    <a:bodyPr/>
                    <a:lstStyle/>
                    <a:p>
                      <a:pPr marL="0" marR="0" lvl="0" indent="0" algn="ctr" rtl="0">
                        <a:lnSpc>
                          <a:spcPct val="100000"/>
                        </a:lnSpc>
                        <a:spcBef>
                          <a:spcPts val="0"/>
                        </a:spcBef>
                        <a:spcAft>
                          <a:spcPts val="0"/>
                        </a:spcAft>
                        <a:buNone/>
                      </a:pPr>
                      <a:r>
                        <a:rPr lang="ru-RU" sz="1400" b="1" u="none" strike="noStrike" cap="none" dirty="0" err="1"/>
                        <a:t>Industrial</a:t>
                      </a:r>
                      <a:r>
                        <a:rPr lang="ru-RU" sz="1400" b="1" u="none" strike="noStrike" cap="none" dirty="0"/>
                        <a:t> </a:t>
                      </a:r>
                      <a:r>
                        <a:rPr lang="ru-RU" sz="1400" b="1" u="none" strike="noStrike" cap="none" dirty="0" err="1"/>
                        <a:t>and</a:t>
                      </a:r>
                      <a:r>
                        <a:rPr lang="ru-RU" sz="1400" b="1" u="none" strike="noStrike" cap="none" dirty="0"/>
                        <a:t> </a:t>
                      </a:r>
                      <a:r>
                        <a:rPr lang="ru-RU" sz="1400" b="1" u="none" strike="noStrike" cap="none" dirty="0" err="1"/>
                        <a:t>Manufacturing</a:t>
                      </a:r>
                      <a:r>
                        <a:rPr lang="ru-RU" sz="1400" b="1" u="none" strike="noStrike" cap="none" dirty="0"/>
                        <a:t> </a:t>
                      </a:r>
                      <a:r>
                        <a:rPr lang="ru-RU" sz="1400" b="1" u="none" strike="noStrike" cap="none" dirty="0" err="1"/>
                        <a:t>Engineering</a:t>
                      </a:r>
                      <a:r>
                        <a:rPr lang="ru-RU" sz="1400" b="1" u="none" strike="noStrike" cap="none" dirty="0"/>
                        <a:t> – Q3</a:t>
                      </a:r>
                      <a:endParaRPr dirty="0"/>
                    </a:p>
                    <a:p>
                      <a:pPr marL="0" marR="0" lvl="0" indent="0" algn="ctr" rtl="0">
                        <a:lnSpc>
                          <a:spcPct val="100000"/>
                        </a:lnSpc>
                        <a:spcBef>
                          <a:spcPts val="0"/>
                        </a:spcBef>
                        <a:spcAft>
                          <a:spcPts val="0"/>
                        </a:spcAft>
                        <a:buNone/>
                      </a:pPr>
                      <a:r>
                        <a:rPr lang="ru-RU" sz="1400" b="1" u="none" strike="noStrike" cap="none" dirty="0" err="1"/>
                        <a:t>Applied</a:t>
                      </a:r>
                      <a:r>
                        <a:rPr lang="ru-RU" sz="1400" b="1" u="none" strike="noStrike" cap="none" dirty="0"/>
                        <a:t> Mathematics – Q4</a:t>
                      </a:r>
                      <a:endParaRPr sz="1400" b="1" u="none" strike="noStrike" cap="none" dirty="0"/>
                    </a:p>
                  </a:txBody>
                  <a:tcPr marL="91450" marR="91450" marT="45725" marB="45725" anchor="ctr"/>
                </a:tc>
              </a:tr>
              <a:tr h="769675">
                <a:tc>
                  <a:txBody>
                    <a:bodyPr/>
                    <a:lstStyle/>
                    <a:p>
                      <a:pPr marL="0" marR="0" lvl="0" indent="0" algn="ctr" rtl="0">
                        <a:lnSpc>
                          <a:spcPct val="100000"/>
                        </a:lnSpc>
                        <a:spcBef>
                          <a:spcPts val="0"/>
                        </a:spcBef>
                        <a:spcAft>
                          <a:spcPts val="0"/>
                        </a:spcAft>
                        <a:buNone/>
                      </a:pPr>
                      <a:r>
                        <a:rPr lang="ru-RU" sz="1400" b="1" u="none" strike="noStrike" cap="none"/>
                        <a:t>Дискретный анализ и исследование операций</a:t>
                      </a:r>
                      <a:endParaRPr/>
                    </a:p>
                  </a:txBody>
                  <a:tcPr marL="91450" marR="91450" marT="45725" marB="45725" anchor="ctr"/>
                </a:tc>
                <a:tc vMerge="1">
                  <a:txBody>
                    <a:bodyPr/>
                    <a:lstStyle/>
                    <a:p>
                      <a:endParaRPr lang="ru-RU"/>
                    </a:p>
                  </a:txBody>
                  <a:tcPr/>
                </a:tc>
                <a:tc vMerge="1">
                  <a:txBody>
                    <a:bodyPr/>
                    <a:lstStyle/>
                    <a:p>
                      <a:endParaRPr lang="ru-RU"/>
                    </a:p>
                  </a:txBody>
                  <a:tcPr/>
                </a:tc>
                <a:tc vMerge="1">
                  <a:txBody>
                    <a:bodyPr/>
                    <a:lstStyle/>
                    <a:p>
                      <a:endParaRPr lang="ru-RU"/>
                    </a:p>
                  </a:txBody>
                  <a:tcPr/>
                </a:tc>
              </a:tr>
              <a:tr h="769675">
                <a:tc>
                  <a:txBody>
                    <a:bodyPr/>
                    <a:lstStyle/>
                    <a:p>
                      <a:pPr marL="0" marR="0" lvl="0" indent="0" algn="ctr" rtl="0">
                        <a:lnSpc>
                          <a:spcPct val="100000"/>
                        </a:lnSpc>
                        <a:spcBef>
                          <a:spcPts val="0"/>
                        </a:spcBef>
                        <a:spcAft>
                          <a:spcPts val="0"/>
                        </a:spcAft>
                        <a:buNone/>
                      </a:pPr>
                      <a:r>
                        <a:rPr lang="ru-RU" sz="1400" b="1" u="none" strike="noStrike" cap="none"/>
                        <a:t>Математические труды</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err="1"/>
                        <a:t>Siberian</a:t>
                      </a:r>
                      <a:r>
                        <a:rPr lang="ru-RU" sz="1400" b="1" u="none" strike="noStrike" cap="none" dirty="0"/>
                        <a:t> </a:t>
                      </a:r>
                      <a:r>
                        <a:rPr lang="ru-RU" sz="1400" b="1" u="none" strike="noStrike" cap="none" dirty="0" err="1"/>
                        <a:t>Advances</a:t>
                      </a:r>
                      <a:r>
                        <a:rPr lang="ru-RU" sz="1400" b="1" u="none" strike="noStrike" cap="none" dirty="0"/>
                        <a:t> </a:t>
                      </a:r>
                      <a:r>
                        <a:rPr lang="ru-RU" sz="1400" b="1" u="none" strike="noStrike" cap="none" dirty="0" err="1"/>
                        <a:t>in</a:t>
                      </a:r>
                      <a:r>
                        <a:rPr lang="ru-RU" sz="1400" b="1" u="none" strike="noStrike" cap="none" dirty="0"/>
                        <a:t> Mathematics</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dirty="0" smtClean="0"/>
                        <a:t>RSCI</a:t>
                      </a:r>
                      <a:endParaRPr sz="1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ru-RU" sz="1400" b="1" u="none" strike="noStrike" cap="none" dirty="0"/>
                        <a:t>Mathematics (miscellaneous) – Q4</a:t>
                      </a:r>
                      <a:endParaRPr dirty="0"/>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title"/>
          </p:nvPr>
        </p:nvSpPr>
        <p:spPr>
          <a:xfrm>
            <a:off x="1691680" y="304802"/>
            <a:ext cx="7452319"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dirty="0"/>
              <a:t>Издательская деятельность</a:t>
            </a:r>
            <a:endParaRPr dirty="0"/>
          </a:p>
        </p:txBody>
      </p:sp>
      <p:sp>
        <p:nvSpPr>
          <p:cNvPr id="431" name="Google Shape;431;p29"/>
          <p:cNvSpPr txBox="1">
            <a:spLocks noGrp="1"/>
          </p:cNvSpPr>
          <p:nvPr>
            <p:ph type="body" idx="1"/>
          </p:nvPr>
        </p:nvSpPr>
        <p:spPr>
          <a:xfrm>
            <a:off x="179512" y="1815069"/>
            <a:ext cx="3525407" cy="4399300"/>
          </a:xfrm>
          <a:prstGeom prst="rect">
            <a:avLst/>
          </a:prstGeom>
          <a:noFill/>
          <a:ln>
            <a:noFill/>
          </a:ln>
        </p:spPr>
        <p:txBody>
          <a:bodyPr spcFirstLastPara="1" wrap="square" lIns="91425" tIns="45700" rIns="91425" bIns="45700" anchor="t" anchorCtr="0">
            <a:noAutofit/>
          </a:bodyPr>
          <a:lstStyle/>
          <a:p>
            <a:pPr marL="0" lvl="0" indent="533400" algn="just" rtl="0">
              <a:lnSpc>
                <a:spcPct val="100000"/>
              </a:lnSpc>
              <a:spcBef>
                <a:spcPts val="0"/>
              </a:spcBef>
              <a:spcAft>
                <a:spcPts val="0"/>
              </a:spcAft>
              <a:buSzPts val="2600"/>
              <a:buFont typeface="Noto Sans Symbols"/>
              <a:buNone/>
            </a:pPr>
            <a:r>
              <a:rPr lang="ru-RU" sz="2000" dirty="0"/>
              <a:t>Ежегодно Институт выпускает в свет 5-6 монографий, авторами которых являются в основном ведущие сотрудники Института, а также сотрудники других институтов СО РАН.</a:t>
            </a:r>
            <a:endParaRPr dirty="0"/>
          </a:p>
          <a:p>
            <a:pPr marL="0" lvl="0" indent="533400" algn="l" rtl="0">
              <a:lnSpc>
                <a:spcPct val="100000"/>
              </a:lnSpc>
              <a:spcBef>
                <a:spcPts val="700"/>
              </a:spcBef>
              <a:spcAft>
                <a:spcPts val="0"/>
              </a:spcAft>
              <a:buSzPts val="2600"/>
              <a:buNone/>
            </a:pPr>
            <a:r>
              <a:rPr lang="ru-RU" sz="2000" dirty="0"/>
              <a:t>В </a:t>
            </a:r>
            <a:r>
              <a:rPr lang="ru-RU" sz="2000" dirty="0" smtClean="0"/>
              <a:t>2020 </a:t>
            </a:r>
            <a:r>
              <a:rPr lang="ru-RU" sz="2000" dirty="0"/>
              <a:t>г. было издано </a:t>
            </a:r>
            <a:r>
              <a:rPr lang="ru-RU" sz="2000" dirty="0" smtClean="0"/>
              <a:t>5 монографий  </a:t>
            </a:r>
            <a:r>
              <a:rPr lang="ru-RU" sz="2000" dirty="0"/>
              <a:t>и </a:t>
            </a:r>
            <a:r>
              <a:rPr lang="ru-RU" sz="2000" dirty="0" smtClean="0"/>
              <a:t>3 </a:t>
            </a:r>
            <a:r>
              <a:rPr lang="ru-RU" sz="2000" dirty="0"/>
              <a:t>главы в монографиях, </a:t>
            </a:r>
            <a:r>
              <a:rPr lang="ru-RU" sz="2000" dirty="0" smtClean="0"/>
              <a:t>1</a:t>
            </a:r>
            <a:r>
              <a:rPr lang="en-US" sz="2000" dirty="0" smtClean="0"/>
              <a:t>2</a:t>
            </a:r>
            <a:r>
              <a:rPr lang="ru-RU" sz="2000" dirty="0" smtClean="0"/>
              <a:t> </a:t>
            </a:r>
            <a:r>
              <a:rPr lang="ru-RU" sz="2000" dirty="0"/>
              <a:t>учебников  и учебных пособий.</a:t>
            </a:r>
            <a:endParaRPr dirty="0"/>
          </a:p>
          <a:p>
            <a:pPr marL="0" lvl="0" indent="533400" algn="l" rtl="0">
              <a:lnSpc>
                <a:spcPct val="100000"/>
              </a:lnSpc>
              <a:spcBef>
                <a:spcPts val="700"/>
              </a:spcBef>
              <a:spcAft>
                <a:spcPts val="0"/>
              </a:spcAft>
              <a:buSzPts val="2600"/>
              <a:buFont typeface="Noto Sans Symbols"/>
              <a:buNone/>
            </a:pPr>
            <a:endParaRPr dirty="0"/>
          </a:p>
        </p:txBody>
      </p:sp>
      <p:pic>
        <p:nvPicPr>
          <p:cNvPr id="432" name="Google Shape;432;p29"/>
          <p:cNvPicPr preferRelativeResize="0">
            <a:picLocks noGrp="1"/>
          </p:cNvPicPr>
          <p:nvPr>
            <p:ph type="body" idx="2"/>
          </p:nvPr>
        </p:nvPicPr>
        <p:blipFill rotWithShape="1">
          <a:blip r:embed="rId3">
            <a:alphaModFix/>
          </a:blip>
          <a:srcRect/>
          <a:stretch/>
        </p:blipFill>
        <p:spPr>
          <a:xfrm>
            <a:off x="611188" y="404813"/>
            <a:ext cx="990600" cy="962025"/>
          </a:xfrm>
          <a:prstGeom prst="rect">
            <a:avLst/>
          </a:prstGeom>
          <a:noFill/>
          <a:ln>
            <a:noFill/>
          </a:ln>
        </p:spPr>
      </p:pic>
      <p:pic>
        <p:nvPicPr>
          <p:cNvPr id="433" name="Google Shape;433;p29"/>
          <p:cNvPicPr preferRelativeResize="0"/>
          <p:nvPr/>
        </p:nvPicPr>
        <p:blipFill>
          <a:blip r:embed="rId4">
            <a:extLst>
              <a:ext uri="{28A0092B-C50C-407E-A947-70E740481C1C}">
                <a14:useLocalDpi xmlns:a14="http://schemas.microsoft.com/office/drawing/2010/main" val="0"/>
              </a:ext>
            </a:extLst>
          </a:blip>
          <a:stretch>
            <a:fillRect/>
          </a:stretch>
        </p:blipFill>
        <p:spPr>
          <a:xfrm>
            <a:off x="3704919" y="1816761"/>
            <a:ext cx="5184370" cy="3885991"/>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0"/>
          <p:cNvSpPr txBox="1">
            <a:spLocks noGrp="1"/>
          </p:cNvSpPr>
          <p:nvPr>
            <p:ph type="title"/>
          </p:nvPr>
        </p:nvSpPr>
        <p:spPr>
          <a:xfrm>
            <a:off x="2411415" y="304802"/>
            <a:ext cx="616426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Научные семинары</a:t>
            </a:r>
            <a:endParaRPr/>
          </a:p>
        </p:txBody>
      </p:sp>
      <p:sp>
        <p:nvSpPr>
          <p:cNvPr id="439" name="Google Shape;439;p30"/>
          <p:cNvSpPr txBox="1">
            <a:spLocks noGrp="1"/>
          </p:cNvSpPr>
          <p:nvPr>
            <p:ph type="body" idx="1"/>
          </p:nvPr>
        </p:nvSpPr>
        <p:spPr>
          <a:xfrm>
            <a:off x="566739" y="1752600"/>
            <a:ext cx="39243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60"/>
              <a:buNone/>
            </a:pPr>
            <a:r>
              <a:rPr lang="ru-RU" dirty="0"/>
              <a:t>В Институте работают 30 семинаров по всем разделам проводимых научных исследований. </a:t>
            </a:r>
            <a:endParaRPr dirty="0"/>
          </a:p>
          <a:p>
            <a:pPr marL="0" lvl="0" indent="0" algn="l" rtl="0">
              <a:lnSpc>
                <a:spcPct val="100000"/>
              </a:lnSpc>
              <a:spcBef>
                <a:spcPts val="740"/>
              </a:spcBef>
              <a:spcAft>
                <a:spcPts val="0"/>
              </a:spcAft>
              <a:buSzPts val="2860"/>
              <a:buNone/>
            </a:pPr>
            <a:r>
              <a:rPr lang="ru-RU" dirty="0"/>
              <a:t>Важнейшие результаты сотрудников Института докладываются на Общеинститутском математическом семинаре</a:t>
            </a:r>
            <a:endParaRPr dirty="0"/>
          </a:p>
          <a:p>
            <a:pPr marL="0" lvl="0" indent="0" algn="l" rtl="0">
              <a:lnSpc>
                <a:spcPct val="100000"/>
              </a:lnSpc>
              <a:spcBef>
                <a:spcPts val="740"/>
              </a:spcBef>
              <a:spcAft>
                <a:spcPts val="0"/>
              </a:spcAft>
              <a:buSzPts val="2860"/>
              <a:buFont typeface="Noto Sans Symbols"/>
              <a:buNone/>
            </a:pPr>
            <a:r>
              <a:rPr lang="ru-RU" dirty="0"/>
              <a:t>- </a:t>
            </a:r>
            <a:r>
              <a:rPr lang="ru-RU" b="1" dirty="0"/>
              <a:t>руководитель  семинара  академик Ю.Г. </a:t>
            </a:r>
            <a:r>
              <a:rPr lang="ru-RU" b="1" dirty="0" err="1"/>
              <a:t>Решетняк</a:t>
            </a:r>
            <a:endParaRPr dirty="0"/>
          </a:p>
          <a:p>
            <a:pPr marL="446088" lvl="0" indent="0" algn="just" rtl="0">
              <a:lnSpc>
                <a:spcPct val="100000"/>
              </a:lnSpc>
              <a:spcBef>
                <a:spcPts val="660"/>
              </a:spcBef>
              <a:spcAft>
                <a:spcPts val="0"/>
              </a:spcAft>
              <a:buSzPts val="2340"/>
              <a:buFont typeface="Noto Sans Symbols"/>
              <a:buNone/>
            </a:pPr>
            <a:endParaRPr sz="1800" dirty="0"/>
          </a:p>
        </p:txBody>
      </p:sp>
      <p:pic>
        <p:nvPicPr>
          <p:cNvPr id="440" name="Google Shape;440;p30"/>
          <p:cNvPicPr preferRelativeResize="0">
            <a:picLocks noGrp="1"/>
          </p:cNvPicPr>
          <p:nvPr>
            <p:ph type="body" idx="2"/>
          </p:nvPr>
        </p:nvPicPr>
        <p:blipFill rotWithShape="1">
          <a:blip r:embed="rId3">
            <a:alphaModFix/>
          </a:blip>
          <a:srcRect/>
          <a:stretch/>
        </p:blipFill>
        <p:spPr>
          <a:xfrm>
            <a:off x="611188" y="404813"/>
            <a:ext cx="990600" cy="962025"/>
          </a:xfrm>
          <a:prstGeom prst="rect">
            <a:avLst/>
          </a:prstGeom>
          <a:noFill/>
          <a:ln>
            <a:noFill/>
          </a:ln>
        </p:spPr>
      </p:pic>
      <p:pic>
        <p:nvPicPr>
          <p:cNvPr id="441" name="Google Shape;441;p30" descr="conf13"/>
          <p:cNvPicPr preferRelativeResize="0"/>
          <p:nvPr/>
        </p:nvPicPr>
        <p:blipFill rotWithShape="1">
          <a:blip r:embed="rId4">
            <a:alphaModFix/>
          </a:blip>
          <a:srcRect/>
          <a:stretch/>
        </p:blipFill>
        <p:spPr>
          <a:xfrm>
            <a:off x="4254069" y="1916114"/>
            <a:ext cx="4521634" cy="295304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7766" y="304802"/>
            <a:ext cx="4667909" cy="1216025"/>
          </a:xfrm>
        </p:spPr>
        <p:txBody>
          <a:bodyPr/>
          <a:lstStyle/>
          <a:p>
            <a:pPr>
              <a:buNone/>
            </a:pPr>
            <a:r>
              <a:rPr lang="ru-RU" dirty="0" smtClean="0"/>
              <a:t>Конференции</a:t>
            </a:r>
            <a:endParaRPr lang="ru-RU" dirty="0"/>
          </a:p>
        </p:txBody>
      </p:sp>
      <p:sp>
        <p:nvSpPr>
          <p:cNvPr id="3" name="Текст 2"/>
          <p:cNvSpPr>
            <a:spLocks noGrp="1"/>
          </p:cNvSpPr>
          <p:nvPr>
            <p:ph type="body" idx="1"/>
          </p:nvPr>
        </p:nvSpPr>
        <p:spPr>
          <a:xfrm>
            <a:off x="566739" y="1224951"/>
            <a:ext cx="8001000" cy="1069675"/>
          </a:xfrm>
        </p:spPr>
        <p:txBody>
          <a:bodyPr/>
          <a:lstStyle/>
          <a:p>
            <a:pPr marL="80010" indent="0">
              <a:buNone/>
            </a:pPr>
            <a:r>
              <a:rPr lang="ru-RU" sz="1800" dirty="0"/>
              <a:t>Сотрудники Института активно участвуют в организации и проведении конференций. Количество организованных Институтом конференций и семинаров по годам:</a:t>
            </a:r>
          </a:p>
        </p:txBody>
      </p:sp>
      <p:sp>
        <p:nvSpPr>
          <p:cNvPr id="4" name="Текст 3"/>
          <p:cNvSpPr>
            <a:spLocks noGrp="1"/>
          </p:cNvSpPr>
          <p:nvPr>
            <p:ph type="body" idx="2"/>
          </p:nvPr>
        </p:nvSpPr>
        <p:spPr>
          <a:xfrm>
            <a:off x="566739" y="2191109"/>
            <a:ext cx="8001000" cy="4382219"/>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4" y="2173857"/>
            <a:ext cx="8341743" cy="45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74" y="298091"/>
            <a:ext cx="9937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701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p:nvPr/>
        </p:nvSpPr>
        <p:spPr>
          <a:xfrm>
            <a:off x="179550" y="2109198"/>
            <a:ext cx="8784900" cy="3958800"/>
          </a:xfrm>
          <a:prstGeom prst="rect">
            <a:avLst/>
          </a:prstGeom>
          <a:noFill/>
          <a:ln>
            <a:noFill/>
          </a:ln>
        </p:spPr>
        <p:txBody>
          <a:bodyPr spcFirstLastPara="1" wrap="square" lIns="91425" tIns="45700" rIns="91425" bIns="45700" anchor="ctr" anchorCtr="0">
            <a:noAutofit/>
          </a:bodyPr>
          <a:lstStyle/>
          <a:p>
            <a:pPr marL="180975" marR="145789" lvl="0" indent="0" algn="l" rtl="0">
              <a:lnSpc>
                <a:spcPct val="100000"/>
              </a:lnSpc>
              <a:spcBef>
                <a:spcPts val="0"/>
              </a:spcBef>
              <a:spcAft>
                <a:spcPts val="0"/>
              </a:spcAft>
              <a:buNone/>
            </a:pPr>
            <a:endParaRPr sz="1300" b="0" i="0" u="none" strike="noStrike" cap="none">
              <a:solidFill>
                <a:srgbClr val="000000"/>
              </a:solidFill>
              <a:latin typeface="Trebuchet MS"/>
              <a:ea typeface="Trebuchet MS"/>
              <a:cs typeface="Trebuchet MS"/>
              <a:sym typeface="Trebuchet MS"/>
            </a:endParaRPr>
          </a:p>
        </p:txBody>
      </p:sp>
      <p:sp>
        <p:nvSpPr>
          <p:cNvPr id="458" name="Google Shape;458;p32"/>
          <p:cNvSpPr txBox="1"/>
          <p:nvPr/>
        </p:nvSpPr>
        <p:spPr>
          <a:xfrm>
            <a:off x="1375425" y="29811"/>
            <a:ext cx="6956100" cy="11989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2745"/>
              </a:buClr>
              <a:buSzPts val="3800"/>
              <a:buFont typeface="Trebuchet MS"/>
              <a:buNone/>
            </a:pPr>
            <a:r>
              <a:rPr lang="ru-RU" sz="3800" b="0" i="0" u="none" strike="noStrike" cap="none" dirty="0">
                <a:solidFill>
                  <a:srgbClr val="212745"/>
                </a:solidFill>
                <a:latin typeface="Trebuchet MS"/>
                <a:ea typeface="Trebuchet MS"/>
                <a:cs typeface="Trebuchet MS"/>
                <a:sym typeface="Trebuchet MS"/>
              </a:rPr>
              <a:t>Конференции и семинары </a:t>
            </a:r>
            <a:r>
              <a:rPr lang="ru-RU" sz="3800" b="0" i="0" u="none" strike="noStrike" cap="none" dirty="0" smtClean="0">
                <a:solidFill>
                  <a:srgbClr val="212745"/>
                </a:solidFill>
                <a:latin typeface="Trebuchet MS"/>
                <a:ea typeface="Trebuchet MS"/>
                <a:cs typeface="Trebuchet MS"/>
                <a:sym typeface="Trebuchet MS"/>
              </a:rPr>
              <a:t>2020 </a:t>
            </a:r>
            <a:r>
              <a:rPr lang="ru-RU" sz="3800" b="0" i="0" u="none" strike="noStrike" cap="none" dirty="0">
                <a:solidFill>
                  <a:srgbClr val="212745"/>
                </a:solidFill>
                <a:latin typeface="Trebuchet MS"/>
                <a:ea typeface="Trebuchet MS"/>
                <a:cs typeface="Trebuchet MS"/>
                <a:sym typeface="Trebuchet MS"/>
              </a:rPr>
              <a:t>года</a:t>
            </a:r>
            <a:endParaRPr sz="1400" b="0" i="0" u="none" strike="noStrike" cap="none" dirty="0">
              <a:solidFill>
                <a:srgbClr val="000000"/>
              </a:solidFill>
              <a:latin typeface="Arial"/>
              <a:ea typeface="Arial"/>
              <a:cs typeface="Arial"/>
              <a:sym typeface="Arial"/>
            </a:endParaRPr>
          </a:p>
        </p:txBody>
      </p:sp>
      <p:pic>
        <p:nvPicPr>
          <p:cNvPr id="459" name="Google Shape;459;p32"/>
          <p:cNvPicPr preferRelativeResize="0"/>
          <p:nvPr/>
        </p:nvPicPr>
        <p:blipFill rotWithShape="1">
          <a:blip r:embed="rId3">
            <a:alphaModFix/>
          </a:blip>
          <a:srcRect/>
          <a:stretch/>
        </p:blipFill>
        <p:spPr>
          <a:xfrm>
            <a:off x="384825" y="266700"/>
            <a:ext cx="990600" cy="962025"/>
          </a:xfrm>
          <a:prstGeom prst="rect">
            <a:avLst/>
          </a:prstGeom>
          <a:noFill/>
          <a:ln>
            <a:noFill/>
          </a:ln>
        </p:spPr>
      </p:pic>
      <p:sp>
        <p:nvSpPr>
          <p:cNvPr id="460" name="Google Shape;460;p32"/>
          <p:cNvSpPr/>
          <p:nvPr/>
        </p:nvSpPr>
        <p:spPr>
          <a:xfrm>
            <a:off x="179550" y="1102578"/>
            <a:ext cx="8784900"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ru-RU" sz="16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b="0" i="0" u="none" strike="noStrike" cap="none" dirty="0" smtClean="0">
                <a:solidFill>
                  <a:srgbClr val="000000"/>
                </a:solidFill>
                <a:latin typeface="Trebuchet MS" panose="020B0603020202020204" pitchFamily="34" charset="0"/>
                <a:sym typeface="Arial"/>
              </a:rPr>
              <a:t>ИМ </a:t>
            </a:r>
            <a:r>
              <a:rPr lang="ru-RU" b="0" i="0" u="none" strike="noStrike" cap="none" dirty="0">
                <a:solidFill>
                  <a:srgbClr val="000000"/>
                </a:solidFill>
                <a:latin typeface="Trebuchet MS" panose="020B0603020202020204" pitchFamily="34" charset="0"/>
                <a:sym typeface="Arial"/>
              </a:rPr>
              <a:t>СО РАН был организатором и со-организатором </a:t>
            </a:r>
            <a:r>
              <a:rPr lang="ru-RU" b="0" i="0" u="none" strike="noStrike" cap="none" dirty="0" smtClean="0">
                <a:solidFill>
                  <a:srgbClr val="000000"/>
                </a:solidFill>
                <a:latin typeface="Trebuchet MS" panose="020B0603020202020204" pitchFamily="34" charset="0"/>
                <a:sym typeface="Arial"/>
              </a:rPr>
              <a:t>13 </a:t>
            </a:r>
            <a:r>
              <a:rPr lang="ru-RU" b="0" i="0" u="none" strike="noStrike" cap="none" dirty="0">
                <a:solidFill>
                  <a:srgbClr val="000000"/>
                </a:solidFill>
                <a:latin typeface="Trebuchet MS" panose="020B0603020202020204" pitchFamily="34" charset="0"/>
                <a:sym typeface="Arial"/>
              </a:rPr>
              <a:t>конференций, школ и семинаров (все международные или с международным участием), из </a:t>
            </a:r>
            <a:r>
              <a:rPr lang="ru-RU" b="0" i="0" u="none" strike="noStrike" cap="none" dirty="0" smtClean="0">
                <a:solidFill>
                  <a:srgbClr val="000000"/>
                </a:solidFill>
                <a:latin typeface="Trebuchet MS" panose="020B0603020202020204" pitchFamily="34" charset="0"/>
                <a:sym typeface="Arial"/>
              </a:rPr>
              <a:t>них</a:t>
            </a:r>
            <a:r>
              <a:rPr lang="en-US" b="0" i="0" u="none" strike="noStrike" cap="none" dirty="0" smtClean="0">
                <a:solidFill>
                  <a:srgbClr val="000000"/>
                </a:solidFill>
                <a:latin typeface="Trebuchet MS" panose="020B0603020202020204" pitchFamily="34" charset="0"/>
                <a:sym typeface="Arial"/>
              </a:rPr>
              <a:t> 5</a:t>
            </a:r>
            <a:r>
              <a:rPr lang="ru-RU" b="0" i="0" u="none" strike="noStrike" cap="none" dirty="0" smtClean="0">
                <a:solidFill>
                  <a:srgbClr val="000000"/>
                </a:solidFill>
                <a:latin typeface="Trebuchet MS" panose="020B0603020202020204" pitchFamily="34" charset="0"/>
                <a:sym typeface="Arial"/>
              </a:rPr>
              <a:t>  </a:t>
            </a:r>
            <a:r>
              <a:rPr lang="ru-RU" b="0" i="0" u="none" strike="noStrike" cap="none" dirty="0">
                <a:solidFill>
                  <a:srgbClr val="000000"/>
                </a:solidFill>
                <a:latin typeface="Trebuchet MS" panose="020B0603020202020204" pitchFamily="34" charset="0"/>
                <a:sym typeface="Arial"/>
              </a:rPr>
              <a:t>с числом участников – более 150</a:t>
            </a:r>
            <a:r>
              <a:rPr lang="ru-RU" b="0" i="0" u="none" strike="noStrike" cap="none" dirty="0" smtClean="0">
                <a:solidFill>
                  <a:srgbClr val="000000"/>
                </a:solidFill>
                <a:latin typeface="Trebuchet MS" panose="020B0603020202020204" pitchFamily="34" charset="0"/>
                <a:sym typeface="Arial"/>
              </a:rPr>
              <a:t>:</a:t>
            </a:r>
          </a:p>
          <a:p>
            <a:pPr marL="0" marR="0" lvl="0" indent="0" algn="l" rtl="0">
              <a:lnSpc>
                <a:spcPct val="100000"/>
              </a:lnSpc>
              <a:spcBef>
                <a:spcPts val="0"/>
              </a:spcBef>
              <a:spcAft>
                <a:spcPts val="0"/>
              </a:spcAft>
              <a:buNone/>
            </a:pPr>
            <a:endParaRPr lang="ru-RU" b="0" i="0" u="none" strike="noStrike" cap="none" dirty="0" smtClean="0">
              <a:solidFill>
                <a:srgbClr val="000000"/>
              </a:solidFill>
              <a:latin typeface="Trebuchet MS" panose="020B0603020202020204" pitchFamily="34" charset="0"/>
              <a:sym typeface="Arial"/>
            </a:endParaRPr>
          </a:p>
          <a:p>
            <a:r>
              <a:rPr lang="ru-RU" dirty="0">
                <a:latin typeface="Trebuchet MS" panose="020B0603020202020204" pitchFamily="34" charset="0"/>
              </a:rPr>
              <a:t>1. </a:t>
            </a:r>
            <a:r>
              <a:rPr lang="en-US" dirty="0">
                <a:latin typeface="Trebuchet MS" panose="020B0603020202020204" pitchFamily="34" charset="0"/>
              </a:rPr>
              <a:t>IV </a:t>
            </a:r>
            <a:r>
              <a:rPr lang="ru-RU" dirty="0">
                <a:latin typeface="Trebuchet MS" panose="020B0603020202020204" pitchFamily="34" charset="0"/>
              </a:rPr>
              <a:t>Международная научно-техническая конференция «</a:t>
            </a:r>
            <a:r>
              <a:rPr lang="en-US" dirty="0">
                <a:latin typeface="Trebuchet MS" panose="020B0603020202020204" pitchFamily="34" charset="0"/>
              </a:rPr>
              <a:t>Mechanical Science and Technology Update</a:t>
            </a:r>
            <a:r>
              <a:rPr lang="ru-RU" dirty="0">
                <a:latin typeface="Trebuchet MS" panose="020B0603020202020204" pitchFamily="34" charset="0"/>
              </a:rPr>
              <a:t>» (Проблемы машиноведения) / </a:t>
            </a:r>
            <a:r>
              <a:rPr lang="en-US" dirty="0">
                <a:latin typeface="Trebuchet MS" panose="020B0603020202020204" pitchFamily="34" charset="0"/>
              </a:rPr>
              <a:t>IV International scientific conference</a:t>
            </a:r>
            <a:r>
              <a:rPr lang="ru-RU" dirty="0">
                <a:latin typeface="Trebuchet MS" panose="020B0603020202020204" pitchFamily="34" charset="0"/>
              </a:rPr>
              <a:t> «</a:t>
            </a:r>
            <a:r>
              <a:rPr lang="en-US" dirty="0">
                <a:latin typeface="Trebuchet MS" panose="020B0603020202020204" pitchFamily="34" charset="0"/>
              </a:rPr>
              <a:t>Mechanical Science and Technology Update</a:t>
            </a:r>
            <a:r>
              <a:rPr lang="ru-RU" dirty="0">
                <a:latin typeface="Trebuchet MS" panose="020B0603020202020204" pitchFamily="34" charset="0"/>
              </a:rPr>
              <a:t>» (</a:t>
            </a:r>
            <a:r>
              <a:rPr lang="en-US" dirty="0">
                <a:latin typeface="Trebuchet MS" panose="020B0603020202020204" pitchFamily="34" charset="0"/>
              </a:rPr>
              <a:t>MSTU</a:t>
            </a:r>
            <a:r>
              <a:rPr lang="ru-RU" dirty="0">
                <a:latin typeface="Trebuchet MS" panose="020B0603020202020204" pitchFamily="34" charset="0"/>
              </a:rPr>
              <a:t>-2020) (17.03 – 19.03.2020, Омск, Омский Государственный Технический университет), число участников – 600. </a:t>
            </a:r>
          </a:p>
          <a:p>
            <a:r>
              <a:rPr lang="ru-RU" dirty="0">
                <a:latin typeface="Trebuchet MS" panose="020B0603020202020204" pitchFamily="34" charset="0"/>
              </a:rPr>
              <a:t> </a:t>
            </a:r>
          </a:p>
          <a:p>
            <a:r>
              <a:rPr lang="ru-RU" dirty="0">
                <a:latin typeface="Trebuchet MS" panose="020B0603020202020204" pitchFamily="34" charset="0"/>
              </a:rPr>
              <a:t>2. Х Международная молодежная научно-практическая конференция с элементами научной школы «Прикладная математика и фундаментальная информатика», посвященная 10-летию кафедры «Прикладная математика и фундаментальная информатика» (23.04 – 30.04.2020, Омск, Омский Государственный Технический университет), число участников – 100. </a:t>
            </a:r>
          </a:p>
          <a:p>
            <a:r>
              <a:rPr lang="ru-RU" dirty="0">
                <a:latin typeface="Trebuchet MS" panose="020B0603020202020204" pitchFamily="34" charset="0"/>
              </a:rPr>
              <a:t> </a:t>
            </a:r>
          </a:p>
          <a:p>
            <a:r>
              <a:rPr lang="ru-RU" dirty="0">
                <a:latin typeface="Trebuchet MS" panose="020B0603020202020204" pitchFamily="34" charset="0"/>
              </a:rPr>
              <a:t>3. </a:t>
            </a:r>
            <a:r>
              <a:rPr lang="en-US" dirty="0">
                <a:latin typeface="Trebuchet MS" panose="020B0603020202020204" pitchFamily="34" charset="0"/>
              </a:rPr>
              <a:t>XIV </a:t>
            </a:r>
            <a:r>
              <a:rPr lang="ru-RU" dirty="0">
                <a:latin typeface="Trebuchet MS" panose="020B0603020202020204" pitchFamily="34" charset="0"/>
              </a:rPr>
              <a:t>Международная </a:t>
            </a:r>
            <a:r>
              <a:rPr lang="en-US" dirty="0">
                <a:latin typeface="Trebuchet MS" panose="020B0603020202020204" pitchFamily="34" charset="0"/>
              </a:rPr>
              <a:t>IEEE </a:t>
            </a:r>
            <a:r>
              <a:rPr lang="ru-RU" dirty="0">
                <a:latin typeface="Trebuchet MS" panose="020B0603020202020204" pitchFamily="34" charset="0"/>
              </a:rPr>
              <a:t>научно-техническая конференция «Динамика систем, механизмов и машин» / </a:t>
            </a:r>
            <a:r>
              <a:rPr lang="en-US" dirty="0">
                <a:latin typeface="Trebuchet MS" panose="020B0603020202020204" pitchFamily="34" charset="0"/>
              </a:rPr>
              <a:t>XIV International scientific and technical conference</a:t>
            </a:r>
            <a:r>
              <a:rPr lang="ru-RU" dirty="0">
                <a:latin typeface="Trebuchet MS" panose="020B0603020202020204" pitchFamily="34" charset="0"/>
              </a:rPr>
              <a:t> «</a:t>
            </a:r>
            <a:r>
              <a:rPr lang="en-US" dirty="0">
                <a:latin typeface="Trebuchet MS" panose="020B0603020202020204" pitchFamily="34" charset="0"/>
              </a:rPr>
              <a:t>Dynamics of Systems</a:t>
            </a:r>
            <a:r>
              <a:rPr lang="ru-RU" dirty="0">
                <a:latin typeface="Trebuchet MS" panose="020B0603020202020204" pitchFamily="34" charset="0"/>
              </a:rPr>
              <a:t>, </a:t>
            </a:r>
            <a:r>
              <a:rPr lang="en-US" dirty="0">
                <a:latin typeface="Trebuchet MS" panose="020B0603020202020204" pitchFamily="34" charset="0"/>
              </a:rPr>
              <a:t>Mechanisms and Machines</a:t>
            </a:r>
            <a:r>
              <a:rPr lang="ru-RU" dirty="0">
                <a:latin typeface="Trebuchet MS" panose="020B0603020202020204" pitchFamily="34" charset="0"/>
              </a:rPr>
              <a:t>» (10.11 – 12.11.2020, Омск, Омский Государственный Технический университет), число участников – 740.</a:t>
            </a:r>
          </a:p>
          <a:p>
            <a:r>
              <a:rPr lang="ru-RU" dirty="0">
                <a:latin typeface="Trebuchet MS" panose="020B0603020202020204" pitchFamily="34" charset="0"/>
              </a:rPr>
              <a:t> </a:t>
            </a:r>
          </a:p>
          <a:p>
            <a:r>
              <a:rPr lang="en-US" dirty="0">
                <a:latin typeface="Trebuchet MS" panose="020B0603020202020204" pitchFamily="34" charset="0"/>
              </a:rPr>
              <a:t>4. Applied Probability Workshop 2020, (Novosibirsk State University, August 26-28, 2020), Online, </a:t>
            </a:r>
            <a:r>
              <a:rPr lang="ru-RU" dirty="0">
                <a:latin typeface="Trebuchet MS" panose="020B0603020202020204" pitchFamily="34" charset="0"/>
              </a:rPr>
              <a:t>число участников</a:t>
            </a:r>
            <a:r>
              <a:rPr lang="en-US" dirty="0">
                <a:latin typeface="Trebuchet MS" panose="020B0603020202020204" pitchFamily="34" charset="0"/>
              </a:rPr>
              <a:t> – 40.</a:t>
            </a:r>
            <a:endParaRPr lang="ru-RU" dirty="0">
              <a:latin typeface="Trebuchet MS" panose="020B0603020202020204" pitchFamily="34" charset="0"/>
            </a:endParaRPr>
          </a:p>
          <a:p>
            <a:r>
              <a:rPr lang="en-US" dirty="0">
                <a:latin typeface="Trebuchet MS" panose="020B0603020202020204" pitchFamily="34" charset="0"/>
              </a:rPr>
              <a:t> </a:t>
            </a:r>
            <a:endParaRPr lang="ru-RU" dirty="0">
              <a:latin typeface="Trebuchet MS" panose="020B0603020202020204" pitchFamily="34" charset="0"/>
            </a:endParaRPr>
          </a:p>
          <a:p>
            <a:r>
              <a:rPr lang="ru-RU" dirty="0">
                <a:latin typeface="Trebuchet MS" panose="020B0603020202020204" pitchFamily="34" charset="0"/>
              </a:rPr>
              <a:t>5. </a:t>
            </a:r>
            <a:r>
              <a:rPr lang="ru-RU" dirty="0" smtClean="0">
                <a:latin typeface="Trebuchet MS" panose="020B0603020202020204" pitchFamily="34" charset="0"/>
              </a:rPr>
              <a:t>IX </a:t>
            </a:r>
            <a:r>
              <a:rPr lang="ru-RU" dirty="0">
                <a:latin typeface="Trebuchet MS" panose="020B0603020202020204" pitchFamily="34" charset="0"/>
              </a:rPr>
              <a:t>Международная конференция по математическому моделированию, посвященная 75-летию Владимира Николаевича </a:t>
            </a:r>
            <a:r>
              <a:rPr lang="ru-RU" dirty="0" err="1">
                <a:latin typeface="Trebuchet MS" panose="020B0603020202020204" pitchFamily="34" charset="0"/>
              </a:rPr>
              <a:t>Врагова</a:t>
            </a:r>
            <a:r>
              <a:rPr lang="ru-RU" dirty="0">
                <a:latin typeface="Trebuchet MS" panose="020B0603020202020204" pitchFamily="34" charset="0"/>
              </a:rPr>
              <a:t> (Якутск, 27 июля – 1 августа 2020), число участников – 160</a:t>
            </a:r>
            <a:r>
              <a:rPr lang="ru-RU" dirty="0" smtClean="0">
                <a:latin typeface="Trebuchet MS" panose="020B0603020202020204" pitchFamily="34" charset="0"/>
              </a:rPr>
              <a:t>.</a:t>
            </a:r>
            <a:endParaRPr lang="ru-RU" dirty="0">
              <a:latin typeface="Trebuchet MS" panose="020B0603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p:nvPr/>
        </p:nvSpPr>
        <p:spPr>
          <a:xfrm>
            <a:off x="179550" y="2109198"/>
            <a:ext cx="8784900" cy="3958800"/>
          </a:xfrm>
          <a:prstGeom prst="rect">
            <a:avLst/>
          </a:prstGeom>
          <a:noFill/>
          <a:ln>
            <a:noFill/>
          </a:ln>
        </p:spPr>
        <p:txBody>
          <a:bodyPr spcFirstLastPara="1" wrap="square" lIns="91425" tIns="45700" rIns="91425" bIns="45700" anchor="ctr" anchorCtr="0">
            <a:noAutofit/>
          </a:bodyPr>
          <a:lstStyle/>
          <a:p>
            <a:pPr marL="180975" marR="145789" lvl="0" indent="0" algn="l" rtl="0">
              <a:lnSpc>
                <a:spcPct val="100000"/>
              </a:lnSpc>
              <a:spcBef>
                <a:spcPts val="0"/>
              </a:spcBef>
              <a:spcAft>
                <a:spcPts val="0"/>
              </a:spcAft>
              <a:buNone/>
            </a:pPr>
            <a:endParaRPr sz="1300" b="0" i="0" u="none" strike="noStrike" cap="none">
              <a:solidFill>
                <a:srgbClr val="000000"/>
              </a:solidFill>
              <a:latin typeface="Trebuchet MS"/>
              <a:ea typeface="Trebuchet MS"/>
              <a:cs typeface="Trebuchet MS"/>
              <a:sym typeface="Trebuchet MS"/>
            </a:endParaRPr>
          </a:p>
        </p:txBody>
      </p:sp>
      <p:sp>
        <p:nvSpPr>
          <p:cNvPr id="458" name="Google Shape;458;p32"/>
          <p:cNvSpPr txBox="1"/>
          <p:nvPr/>
        </p:nvSpPr>
        <p:spPr>
          <a:xfrm>
            <a:off x="1375425" y="29811"/>
            <a:ext cx="6956100" cy="119891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2745"/>
              </a:buClr>
              <a:buSzPts val="3800"/>
              <a:buFont typeface="Trebuchet MS"/>
              <a:buNone/>
            </a:pPr>
            <a:r>
              <a:rPr lang="ru-RU" sz="3800" b="0" i="0" u="none" strike="noStrike" cap="none" dirty="0">
                <a:solidFill>
                  <a:srgbClr val="212745"/>
                </a:solidFill>
                <a:latin typeface="Trebuchet MS"/>
                <a:ea typeface="Trebuchet MS"/>
                <a:cs typeface="Trebuchet MS"/>
                <a:sym typeface="Trebuchet MS"/>
              </a:rPr>
              <a:t>Конференции и семинары </a:t>
            </a:r>
            <a:r>
              <a:rPr lang="ru-RU" sz="3800" b="0" i="0" u="none" strike="noStrike" cap="none" dirty="0" smtClean="0">
                <a:solidFill>
                  <a:srgbClr val="212745"/>
                </a:solidFill>
                <a:latin typeface="Trebuchet MS"/>
                <a:ea typeface="Trebuchet MS"/>
                <a:cs typeface="Trebuchet MS"/>
                <a:sym typeface="Trebuchet MS"/>
              </a:rPr>
              <a:t>2020 </a:t>
            </a:r>
            <a:r>
              <a:rPr lang="ru-RU" sz="3800" b="0" i="0" u="none" strike="noStrike" cap="none" dirty="0">
                <a:solidFill>
                  <a:srgbClr val="212745"/>
                </a:solidFill>
                <a:latin typeface="Trebuchet MS"/>
                <a:ea typeface="Trebuchet MS"/>
                <a:cs typeface="Trebuchet MS"/>
                <a:sym typeface="Trebuchet MS"/>
              </a:rPr>
              <a:t>года</a:t>
            </a:r>
            <a:endParaRPr sz="1400" b="0" i="0" u="none" strike="noStrike" cap="none" dirty="0">
              <a:solidFill>
                <a:srgbClr val="000000"/>
              </a:solidFill>
              <a:latin typeface="Arial"/>
              <a:ea typeface="Arial"/>
              <a:cs typeface="Arial"/>
              <a:sym typeface="Arial"/>
            </a:endParaRPr>
          </a:p>
        </p:txBody>
      </p:sp>
      <p:pic>
        <p:nvPicPr>
          <p:cNvPr id="459" name="Google Shape;459;p32"/>
          <p:cNvPicPr preferRelativeResize="0"/>
          <p:nvPr/>
        </p:nvPicPr>
        <p:blipFill rotWithShape="1">
          <a:blip r:embed="rId3">
            <a:alphaModFix/>
          </a:blip>
          <a:srcRect/>
          <a:stretch/>
        </p:blipFill>
        <p:spPr>
          <a:xfrm>
            <a:off x="384825" y="266700"/>
            <a:ext cx="990600" cy="962025"/>
          </a:xfrm>
          <a:prstGeom prst="rect">
            <a:avLst/>
          </a:prstGeom>
          <a:noFill/>
          <a:ln>
            <a:noFill/>
          </a:ln>
        </p:spPr>
      </p:pic>
      <p:sp>
        <p:nvSpPr>
          <p:cNvPr id="460" name="Google Shape;460;p32"/>
          <p:cNvSpPr/>
          <p:nvPr/>
        </p:nvSpPr>
        <p:spPr>
          <a:xfrm>
            <a:off x="179550" y="1102578"/>
            <a:ext cx="8784900" cy="4862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lang="ru-RU" sz="1600" b="0" i="0" u="none" strike="noStrike" cap="none" dirty="0" smtClean="0">
              <a:solidFill>
                <a:srgbClr val="000000"/>
              </a:solidFill>
              <a:latin typeface="Arial"/>
              <a:ea typeface="Arial"/>
              <a:cs typeface="Arial"/>
              <a:sym typeface="Arial"/>
            </a:endParaRPr>
          </a:p>
          <a:p>
            <a:r>
              <a:rPr lang="en-US" dirty="0">
                <a:latin typeface="Trebuchet MS" panose="020B0603020202020204" pitchFamily="34" charset="0"/>
              </a:rPr>
              <a:t>6. Winter School on Topological Data Analysis (</a:t>
            </a:r>
            <a:r>
              <a:rPr lang="ru-RU" dirty="0">
                <a:latin typeface="Trebuchet MS" panose="020B0603020202020204" pitchFamily="34" charset="0"/>
              </a:rPr>
              <a:t>школа-конференция) (Новосибирск, 3-8 февраля 2020), число участников – 30. </a:t>
            </a:r>
          </a:p>
          <a:p>
            <a:r>
              <a:rPr lang="ru-RU" dirty="0">
                <a:latin typeface="Trebuchet MS" panose="020B0603020202020204" pitchFamily="34" charset="0"/>
              </a:rPr>
              <a:t> </a:t>
            </a:r>
          </a:p>
          <a:p>
            <a:r>
              <a:rPr lang="ru-RU" dirty="0">
                <a:latin typeface="Trebuchet MS" panose="020B0603020202020204" pitchFamily="34" charset="0"/>
              </a:rPr>
              <a:t>7. </a:t>
            </a:r>
            <a:r>
              <a:rPr lang="en-US" dirty="0">
                <a:latin typeface="Trebuchet MS" panose="020B0603020202020204" pitchFamily="34" charset="0"/>
              </a:rPr>
              <a:t>Dynamics in Siberia (</a:t>
            </a:r>
            <a:r>
              <a:rPr lang="ru-RU" dirty="0">
                <a:latin typeface="Trebuchet MS" panose="020B0603020202020204" pitchFamily="34" charset="0"/>
              </a:rPr>
              <a:t>конференция) (Новосибирск, 24-29 февраля 2020), число участников – 80.</a:t>
            </a:r>
          </a:p>
          <a:p>
            <a:r>
              <a:rPr lang="ru-RU" dirty="0">
                <a:latin typeface="Trebuchet MS" panose="020B0603020202020204" pitchFamily="34" charset="0"/>
              </a:rPr>
              <a:t> </a:t>
            </a:r>
          </a:p>
          <a:p>
            <a:r>
              <a:rPr lang="ru-RU" dirty="0">
                <a:latin typeface="Trebuchet MS" panose="020B0603020202020204" pitchFamily="34" charset="0"/>
              </a:rPr>
              <a:t>8. </a:t>
            </a:r>
            <a:r>
              <a:rPr lang="en-US" dirty="0" smtClean="0">
                <a:latin typeface="Trebuchet MS" panose="020B0603020202020204" pitchFamily="34" charset="0"/>
              </a:rPr>
              <a:t>BACK </a:t>
            </a:r>
            <a:r>
              <a:rPr lang="en-US" dirty="0">
                <a:latin typeface="Trebuchet MS" panose="020B0603020202020204" pitchFamily="34" charset="0"/>
              </a:rPr>
              <a:t>TO SCHOOL! (</a:t>
            </a:r>
            <a:r>
              <a:rPr lang="ru-RU" dirty="0">
                <a:latin typeface="Trebuchet MS" panose="020B0603020202020204" pitchFamily="34" charset="0"/>
              </a:rPr>
              <a:t>онлайн школа) (Москва, 27-28 августа 2020), число участников – 40.</a:t>
            </a:r>
          </a:p>
          <a:p>
            <a:r>
              <a:rPr lang="ru-RU" dirty="0">
                <a:latin typeface="Trebuchet MS" panose="020B0603020202020204" pitchFamily="34" charset="0"/>
              </a:rPr>
              <a:t> </a:t>
            </a:r>
          </a:p>
          <a:p>
            <a:r>
              <a:rPr lang="ru-RU" dirty="0">
                <a:latin typeface="Trebuchet MS" panose="020B0603020202020204" pitchFamily="34" charset="0"/>
              </a:rPr>
              <a:t>9. </a:t>
            </a:r>
            <a:r>
              <a:rPr lang="ru-RU" dirty="0" smtClean="0">
                <a:latin typeface="Trebuchet MS" panose="020B0603020202020204" pitchFamily="34" charset="0"/>
              </a:rPr>
              <a:t>Дни </a:t>
            </a:r>
            <a:r>
              <a:rPr lang="ru-RU" dirty="0">
                <a:latin typeface="Trebuchet MS" panose="020B0603020202020204" pitchFamily="34" charset="0"/>
              </a:rPr>
              <a:t>геометрии в Новосибирске — 2020 (конференция в смешанном формате: онлайн и офлайн) (Новосибирск, 17-19 сентября 2020), число участников – 20. </a:t>
            </a:r>
          </a:p>
          <a:p>
            <a:r>
              <a:rPr lang="ru-RU" dirty="0">
                <a:latin typeface="Trebuchet MS" panose="020B0603020202020204" pitchFamily="34" charset="0"/>
              </a:rPr>
              <a:t> </a:t>
            </a:r>
          </a:p>
          <a:p>
            <a:r>
              <a:rPr lang="ru-RU" dirty="0">
                <a:latin typeface="Trebuchet MS" panose="020B0603020202020204" pitchFamily="34" charset="0"/>
              </a:rPr>
              <a:t>10. </a:t>
            </a:r>
            <a:r>
              <a:rPr lang="en-US" dirty="0" smtClean="0">
                <a:latin typeface="Trebuchet MS" panose="020B0603020202020204" pitchFamily="34" charset="0"/>
              </a:rPr>
              <a:t>The </a:t>
            </a:r>
            <a:r>
              <a:rPr lang="en-US" dirty="0">
                <a:latin typeface="Trebuchet MS" panose="020B0603020202020204" pitchFamily="34" charset="0"/>
              </a:rPr>
              <a:t>second Workshop on Algebraic Graph Theory (Novosibirsk, 14-17 March 2020), </a:t>
            </a:r>
            <a:r>
              <a:rPr lang="ru-RU" dirty="0">
                <a:latin typeface="Trebuchet MS" panose="020B0603020202020204" pitchFamily="34" charset="0"/>
              </a:rPr>
              <a:t>число участников – 28. </a:t>
            </a:r>
          </a:p>
          <a:p>
            <a:r>
              <a:rPr lang="ru-RU" dirty="0">
                <a:latin typeface="Trebuchet MS" panose="020B0603020202020204" pitchFamily="34" charset="0"/>
              </a:rPr>
              <a:t> </a:t>
            </a:r>
          </a:p>
          <a:p>
            <a:r>
              <a:rPr lang="ru-RU" dirty="0">
                <a:latin typeface="Trebuchet MS" panose="020B0603020202020204" pitchFamily="34" charset="0"/>
              </a:rPr>
              <a:t>11. </a:t>
            </a:r>
            <a:r>
              <a:rPr lang="en-US" dirty="0" smtClean="0">
                <a:latin typeface="Trebuchet MS" panose="020B0603020202020204" pitchFamily="34" charset="0"/>
              </a:rPr>
              <a:t>The </a:t>
            </a:r>
            <a:r>
              <a:rPr lang="en-US" dirty="0">
                <a:latin typeface="Trebuchet MS" panose="020B0603020202020204" pitchFamily="34" charset="0"/>
              </a:rPr>
              <a:t>third Workshop on Algebraic Graph Theory (Novosibirsk, 2-8 November 2020), </a:t>
            </a:r>
            <a:r>
              <a:rPr lang="ru-RU" dirty="0">
                <a:latin typeface="Trebuchet MS" panose="020B0603020202020204" pitchFamily="34" charset="0"/>
              </a:rPr>
              <a:t>число участников – 35.</a:t>
            </a:r>
          </a:p>
          <a:p>
            <a:r>
              <a:rPr lang="ru-RU" dirty="0">
                <a:latin typeface="Trebuchet MS" panose="020B0603020202020204" pitchFamily="34" charset="0"/>
              </a:rPr>
              <a:t> </a:t>
            </a:r>
          </a:p>
          <a:p>
            <a:r>
              <a:rPr lang="ru-RU" dirty="0">
                <a:latin typeface="Trebuchet MS" panose="020B0603020202020204" pitchFamily="34" charset="0"/>
              </a:rPr>
              <a:t>12. Международная конференция Мальцевские чтения - 2020, (16-20 ноября 2020, Новосибирск), число участников – 170.</a:t>
            </a:r>
          </a:p>
          <a:p>
            <a:r>
              <a:rPr lang="ru-RU" dirty="0">
                <a:latin typeface="Trebuchet MS" panose="020B0603020202020204" pitchFamily="34" charset="0"/>
              </a:rPr>
              <a:t> </a:t>
            </a:r>
          </a:p>
          <a:p>
            <a:r>
              <a:rPr lang="ru-RU" dirty="0">
                <a:latin typeface="Trebuchet MS" panose="020B0603020202020204" pitchFamily="34" charset="0"/>
              </a:rPr>
              <a:t>13. </a:t>
            </a:r>
            <a:r>
              <a:rPr lang="en-US" dirty="0" smtClean="0">
                <a:latin typeface="Trebuchet MS" panose="020B0603020202020204" pitchFamily="34" charset="0"/>
              </a:rPr>
              <a:t>International </a:t>
            </a:r>
            <a:r>
              <a:rPr lang="en-US" dirty="0">
                <a:latin typeface="Trebuchet MS" panose="020B0603020202020204" pitchFamily="34" charset="0"/>
              </a:rPr>
              <a:t>conference “Mathematical Optimization Theory and Operations Research” (MOTOR 2020) (July 6-10, 2020, Novosibirsk), </a:t>
            </a:r>
            <a:r>
              <a:rPr lang="ru-RU" dirty="0">
                <a:latin typeface="Trebuchet MS" panose="020B0603020202020204" pitchFamily="34" charset="0"/>
              </a:rPr>
              <a:t>число участников – 200.</a:t>
            </a:r>
          </a:p>
        </p:txBody>
      </p:sp>
    </p:spTree>
    <p:extLst>
      <p:ext uri="{BB962C8B-B14F-4D97-AF65-F5344CB8AC3E}">
        <p14:creationId xmlns:p14="http://schemas.microsoft.com/office/powerpoint/2010/main" val="1613495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4"/>
          <p:cNvSpPr txBox="1">
            <a:spLocks noGrp="1"/>
          </p:cNvSpPr>
          <p:nvPr>
            <p:ph type="title"/>
          </p:nvPr>
        </p:nvSpPr>
        <p:spPr>
          <a:xfrm>
            <a:off x="0" y="0"/>
            <a:ext cx="9144000" cy="4667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4352"/>
              <a:buNone/>
            </a:pPr>
            <a:r>
              <a:rPr lang="ru-RU" sz="3400" dirty="0"/>
              <a:t>      </a:t>
            </a:r>
            <a:r>
              <a:rPr lang="ru-RU" sz="3600" dirty="0"/>
              <a:t>Гранты РНФ в </a:t>
            </a:r>
            <a:r>
              <a:rPr lang="ru-RU" sz="3600" dirty="0" smtClean="0"/>
              <a:t>2020 </a:t>
            </a:r>
            <a:r>
              <a:rPr lang="ru-RU" sz="3600" dirty="0"/>
              <a:t>году </a:t>
            </a:r>
            <a:r>
              <a:rPr lang="ru-RU" sz="3400" dirty="0"/>
              <a:t> </a:t>
            </a:r>
            <a:endParaRPr dirty="0"/>
          </a:p>
        </p:txBody>
      </p:sp>
      <p:sp>
        <p:nvSpPr>
          <p:cNvPr id="475" name="Google Shape;475;p34"/>
          <p:cNvSpPr txBox="1">
            <a:spLocks noGrp="1"/>
          </p:cNvSpPr>
          <p:nvPr>
            <p:ph type="body" idx="1"/>
          </p:nvPr>
        </p:nvSpPr>
        <p:spPr>
          <a:xfrm>
            <a:off x="94270" y="557213"/>
            <a:ext cx="8946036" cy="6062662"/>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580"/>
              </a:spcBef>
              <a:spcAft>
                <a:spcPts val="0"/>
              </a:spcAft>
              <a:buSzPts val="1820"/>
              <a:buChar char="*"/>
            </a:pPr>
            <a:r>
              <a:rPr lang="ru-RU" sz="2000" b="1" i="1" dirty="0">
                <a:solidFill>
                  <a:srgbClr val="5667B1"/>
                </a:solidFill>
              </a:rPr>
              <a:t>Вдовин Е.П. </a:t>
            </a:r>
            <a:r>
              <a:rPr lang="ru-RU" sz="2000" b="1" i="1" dirty="0"/>
              <a:t>- </a:t>
            </a:r>
            <a:r>
              <a:rPr lang="ru-RU" sz="2000" b="1" i="1" dirty="0">
                <a:solidFill>
                  <a:srgbClr val="000000"/>
                </a:solidFill>
              </a:rPr>
              <a:t>Приложение теории групп к алгоритмическим проблемам</a:t>
            </a:r>
            <a:endParaRPr sz="2000" b="1" i="1" dirty="0">
              <a:solidFill>
                <a:srgbClr val="FF0000"/>
              </a:solidFill>
            </a:endParaRPr>
          </a:p>
          <a:p>
            <a:pPr marL="228600" lvl="0" indent="-149860">
              <a:spcBef>
                <a:spcPts val="580"/>
              </a:spcBef>
              <a:buSzPts val="1820"/>
            </a:pPr>
            <a:r>
              <a:rPr lang="ru-RU" sz="2000" b="1" i="1" dirty="0" smtClean="0">
                <a:solidFill>
                  <a:srgbClr val="5667B1"/>
                </a:solidFill>
              </a:rPr>
              <a:t>Бородин </a:t>
            </a:r>
            <a:r>
              <a:rPr lang="ru-RU" sz="2000" b="1" i="1" dirty="0">
                <a:solidFill>
                  <a:srgbClr val="5667B1"/>
                </a:solidFill>
              </a:rPr>
              <a:t>О.В.</a:t>
            </a:r>
            <a:r>
              <a:rPr lang="ru-RU" sz="2000" b="1" i="1" dirty="0"/>
              <a:t>- Комбинаторное строение цепей, циклов и звезд в </a:t>
            </a:r>
            <a:r>
              <a:rPr lang="ru-RU" sz="2000" b="1" i="1" dirty="0" err="1"/>
              <a:t>эйлеровых</a:t>
            </a:r>
            <a:r>
              <a:rPr lang="ru-RU" sz="2000" b="1" i="1" dirty="0"/>
              <a:t> многогранниках </a:t>
            </a:r>
            <a:endParaRPr sz="2000" b="1" dirty="0"/>
          </a:p>
          <a:p>
            <a:pPr marL="228600" lvl="0" indent="-148590" algn="l" rtl="0">
              <a:lnSpc>
                <a:spcPct val="100000"/>
              </a:lnSpc>
              <a:spcBef>
                <a:spcPts val="580"/>
              </a:spcBef>
              <a:spcAft>
                <a:spcPts val="0"/>
              </a:spcAft>
              <a:buSzPts val="1800"/>
              <a:buChar char="*"/>
            </a:pPr>
            <a:r>
              <a:rPr lang="ru-RU" sz="2000" b="1" i="1" dirty="0" err="1" smtClean="0">
                <a:solidFill>
                  <a:srgbClr val="5667B1"/>
                </a:solidFill>
              </a:rPr>
              <a:t>Могульский</a:t>
            </a:r>
            <a:r>
              <a:rPr lang="ru-RU" sz="2000" b="1" i="1" dirty="0" smtClean="0">
                <a:solidFill>
                  <a:srgbClr val="5667B1"/>
                </a:solidFill>
              </a:rPr>
              <a:t> </a:t>
            </a:r>
            <a:r>
              <a:rPr lang="ru-RU" sz="2000" b="1" i="1" dirty="0">
                <a:solidFill>
                  <a:srgbClr val="5667B1"/>
                </a:solidFill>
              </a:rPr>
              <a:t>А.А. </a:t>
            </a:r>
            <a:r>
              <a:rPr lang="ru-RU" sz="2000" b="1" i="1" dirty="0">
                <a:solidFill>
                  <a:srgbClr val="000000"/>
                </a:solidFill>
              </a:rPr>
              <a:t>- </a:t>
            </a:r>
            <a:r>
              <a:rPr lang="ru-RU" sz="2000" b="1" i="1" dirty="0"/>
              <a:t>Новые предельные теоремы теории вероятностей и их приложения</a:t>
            </a:r>
            <a:endParaRPr sz="2000" dirty="0"/>
          </a:p>
          <a:p>
            <a:pPr marL="228600" lvl="0" indent="-148590" algn="l" rtl="0">
              <a:lnSpc>
                <a:spcPct val="100000"/>
              </a:lnSpc>
              <a:spcBef>
                <a:spcPts val="580"/>
              </a:spcBef>
              <a:spcAft>
                <a:spcPts val="0"/>
              </a:spcAft>
              <a:buSzPts val="1800"/>
              <a:buChar char="*"/>
            </a:pPr>
            <a:r>
              <a:rPr lang="ru-RU" sz="2000" b="1" i="1" dirty="0">
                <a:solidFill>
                  <a:srgbClr val="5667B1"/>
                </a:solidFill>
              </a:rPr>
              <a:t>Кротов Д.С. </a:t>
            </a:r>
            <a:r>
              <a:rPr lang="ru-RU" sz="2000" b="1" i="1" dirty="0"/>
              <a:t>- Существование совершенных кодов и трейдов</a:t>
            </a:r>
            <a:endParaRPr sz="2000" dirty="0"/>
          </a:p>
          <a:p>
            <a:pPr marL="228600" lvl="0" indent="-148590" algn="l" rtl="0">
              <a:lnSpc>
                <a:spcPct val="100000"/>
              </a:lnSpc>
              <a:spcBef>
                <a:spcPts val="580"/>
              </a:spcBef>
              <a:spcAft>
                <a:spcPts val="0"/>
              </a:spcAft>
              <a:buSzPts val="1800"/>
              <a:buChar char="*"/>
            </a:pPr>
            <a:r>
              <a:rPr lang="ru-RU" sz="2000" b="1" i="1" dirty="0">
                <a:solidFill>
                  <a:srgbClr val="5667B1"/>
                </a:solidFill>
              </a:rPr>
              <a:t>Плотников Р.В.</a:t>
            </a:r>
            <a:r>
              <a:rPr lang="ru-RU" sz="2000" b="1" i="1" dirty="0"/>
              <a:t> - Оптимизация структуры и </a:t>
            </a:r>
            <a:r>
              <a:rPr lang="ru-RU" sz="2000" b="1" i="1" dirty="0" err="1"/>
              <a:t>энергоэффективного</a:t>
            </a:r>
            <a:r>
              <a:rPr lang="ru-RU" sz="2000" b="1" i="1" dirty="0"/>
              <a:t> функционирования беспроводных сетей передачи данных</a:t>
            </a:r>
            <a:endParaRPr sz="2000" dirty="0"/>
          </a:p>
          <a:p>
            <a:pPr marL="228600" lvl="0" indent="-148590" algn="l" rtl="0">
              <a:lnSpc>
                <a:spcPct val="100000"/>
              </a:lnSpc>
              <a:spcBef>
                <a:spcPts val="580"/>
              </a:spcBef>
              <a:spcAft>
                <a:spcPts val="0"/>
              </a:spcAft>
              <a:buSzPts val="1800"/>
              <a:buChar char="*"/>
            </a:pPr>
            <a:r>
              <a:rPr lang="ru-RU" sz="2000" b="1" i="1" dirty="0" err="1">
                <a:solidFill>
                  <a:srgbClr val="5667B1"/>
                </a:solidFill>
              </a:rPr>
              <a:t>Шевляков</a:t>
            </a:r>
            <a:r>
              <a:rPr lang="ru-RU" sz="2000" b="1" i="1" dirty="0">
                <a:solidFill>
                  <a:srgbClr val="5667B1"/>
                </a:solidFill>
              </a:rPr>
              <a:t> А.Н.</a:t>
            </a:r>
            <a:r>
              <a:rPr lang="ru-RU" sz="2000" b="1" i="1" dirty="0"/>
              <a:t> - </a:t>
            </a:r>
            <a:r>
              <a:rPr lang="ru-RU" sz="2000" b="1" i="1" dirty="0" err="1"/>
              <a:t>Алгебро</a:t>
            </a:r>
            <a:r>
              <a:rPr lang="ru-RU" sz="2000" b="1" i="1" dirty="0"/>
              <a:t>-логические и статистические методы изучения предельных комбинаторных объектов</a:t>
            </a:r>
            <a:endParaRPr sz="2000" dirty="0"/>
          </a:p>
          <a:p>
            <a:pPr marL="228600" lvl="0" indent="-148590" algn="l" rtl="0">
              <a:lnSpc>
                <a:spcPct val="100000"/>
              </a:lnSpc>
              <a:spcBef>
                <a:spcPts val="580"/>
              </a:spcBef>
              <a:spcAft>
                <a:spcPts val="0"/>
              </a:spcAft>
              <a:buSzPts val="1800"/>
              <a:buChar char="*"/>
            </a:pPr>
            <a:r>
              <a:rPr lang="ru-RU" sz="2000" b="1" i="1" dirty="0" err="1">
                <a:solidFill>
                  <a:srgbClr val="5667B1"/>
                </a:solidFill>
              </a:rPr>
              <a:t>Роменский</a:t>
            </a:r>
            <a:r>
              <a:rPr lang="ru-RU" sz="2000" b="1" i="1" dirty="0">
                <a:solidFill>
                  <a:srgbClr val="5667B1"/>
                </a:solidFill>
              </a:rPr>
              <a:t> Е.И. </a:t>
            </a:r>
            <a:r>
              <a:rPr lang="ru-RU" sz="2000" b="1" i="1" dirty="0">
                <a:solidFill>
                  <a:srgbClr val="000000"/>
                </a:solidFill>
              </a:rPr>
              <a:t>– Проявление связности систем трещин в волновых полях – численные исследования процессов распространения сейсмических и акустических волн в </a:t>
            </a:r>
            <a:r>
              <a:rPr lang="ru-RU" sz="2000" b="1" i="1" dirty="0" err="1">
                <a:solidFill>
                  <a:srgbClr val="000000"/>
                </a:solidFill>
              </a:rPr>
              <a:t>флюидонасыщенных</a:t>
            </a:r>
            <a:r>
              <a:rPr lang="ru-RU" sz="2000" b="1" i="1" dirty="0">
                <a:solidFill>
                  <a:srgbClr val="000000"/>
                </a:solidFill>
              </a:rPr>
              <a:t> трещиновато-пористых средах</a:t>
            </a:r>
            <a:endParaRPr sz="2000" dirty="0"/>
          </a:p>
          <a:p>
            <a:pPr marL="228600" lvl="0" indent="-148590" algn="l" rtl="0">
              <a:lnSpc>
                <a:spcPct val="100000"/>
              </a:lnSpc>
              <a:spcBef>
                <a:spcPts val="580"/>
              </a:spcBef>
              <a:spcAft>
                <a:spcPts val="0"/>
              </a:spcAft>
              <a:buSzPts val="1800"/>
              <a:buChar char="*"/>
            </a:pPr>
            <a:r>
              <a:rPr lang="ru-RU" sz="2000" b="1" i="1" dirty="0">
                <a:solidFill>
                  <a:srgbClr val="5667B1"/>
                </a:solidFill>
              </a:rPr>
              <a:t>Ремесленников В.Н. </a:t>
            </a:r>
            <a:r>
              <a:rPr lang="ru-RU" sz="2000" b="1" i="1" dirty="0">
                <a:solidFill>
                  <a:srgbClr val="000000"/>
                </a:solidFill>
              </a:rPr>
              <a:t>- Универсальные классы основных алгебраических систем</a:t>
            </a:r>
            <a:endParaRPr sz="2000" dirty="0"/>
          </a:p>
          <a:p>
            <a:pPr marL="80010" lvl="0" indent="0" algn="l" rtl="0">
              <a:lnSpc>
                <a:spcPct val="100000"/>
              </a:lnSpc>
              <a:spcBef>
                <a:spcPts val="580"/>
              </a:spcBef>
              <a:spcAft>
                <a:spcPts val="0"/>
              </a:spcAft>
              <a:buSzPts val="1800"/>
              <a:buNone/>
            </a:pPr>
            <a:r>
              <a:rPr lang="ru-RU" sz="1600" b="1" i="1" dirty="0">
                <a:solidFill>
                  <a:srgbClr val="0D78C9"/>
                </a:solidFill>
              </a:rPr>
              <a:t> </a:t>
            </a:r>
            <a:endParaRPr dirty="0"/>
          </a:p>
          <a:p>
            <a:pPr marL="228600" lvl="0" indent="-34289" algn="l" rtl="0">
              <a:lnSpc>
                <a:spcPct val="100000"/>
              </a:lnSpc>
              <a:spcBef>
                <a:spcPts val="580"/>
              </a:spcBef>
              <a:spcAft>
                <a:spcPts val="0"/>
              </a:spcAft>
              <a:buSzPts val="1800"/>
              <a:buNone/>
            </a:pPr>
            <a:endParaRPr sz="1600" b="1" i="1" dirty="0"/>
          </a:p>
          <a:p>
            <a:pPr marL="228600" lvl="0" indent="-34289" algn="l" rtl="0">
              <a:lnSpc>
                <a:spcPct val="100000"/>
              </a:lnSpc>
              <a:spcBef>
                <a:spcPts val="580"/>
              </a:spcBef>
              <a:spcAft>
                <a:spcPts val="0"/>
              </a:spcAft>
              <a:buSzPts val="1800"/>
              <a:buNone/>
            </a:pPr>
            <a:endParaRPr sz="1600" b="1" i="1" dirty="0"/>
          </a:p>
          <a:p>
            <a:pPr marL="228600" lvl="0" indent="-67309" algn="l" rtl="0">
              <a:lnSpc>
                <a:spcPct val="100000"/>
              </a:lnSpc>
              <a:spcBef>
                <a:spcPts val="580"/>
              </a:spcBef>
              <a:spcAft>
                <a:spcPts val="0"/>
              </a:spcAft>
              <a:buSzPts val="1820"/>
              <a:buNone/>
            </a:pPr>
            <a:endParaRPr sz="1400"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350520" y="188642"/>
            <a:ext cx="8190032"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smtClean="0"/>
              <a:t>Проекты под руководством молодых ученых</a:t>
            </a:r>
            <a:endParaRPr sz="3600" dirty="0"/>
          </a:p>
        </p:txBody>
      </p:sp>
      <p:sp>
        <p:nvSpPr>
          <p:cNvPr id="487" name="Google Shape;487;p36"/>
          <p:cNvSpPr txBox="1">
            <a:spLocks noGrp="1"/>
          </p:cNvSpPr>
          <p:nvPr>
            <p:ph type="body" idx="1"/>
          </p:nvPr>
        </p:nvSpPr>
        <p:spPr>
          <a:xfrm flipH="1">
            <a:off x="248573" y="1190625"/>
            <a:ext cx="8355873" cy="526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sz="2000" dirty="0"/>
          </a:p>
          <a:p>
            <a:pPr marL="457200" lvl="0" indent="-45720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p:txBody>
      </p:sp>
      <p:sp>
        <p:nvSpPr>
          <p:cNvPr id="488" name="Google Shape;488;p36"/>
          <p:cNvSpPr/>
          <p:nvPr/>
        </p:nvSpPr>
        <p:spPr>
          <a:xfrm>
            <a:off x="459747" y="1014413"/>
            <a:ext cx="8280920" cy="5343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Под </a:t>
            </a:r>
            <a:r>
              <a:rPr lang="ru-RU" sz="1800" b="1" dirty="0">
                <a:solidFill>
                  <a:schemeClr val="dk1"/>
                </a:solidFill>
                <a:latin typeface="+mn-lt"/>
                <a:ea typeface="Trebuchet MS"/>
                <a:cs typeface="Trebuchet MS"/>
                <a:sym typeface="Trebuchet MS"/>
              </a:rPr>
              <a:t>руководством молодых научных сотрудников в возрасте до 39 лет в 2020 году выполнялись работы по 4 проектам Математического центра в Академгородке:</a:t>
            </a:r>
          </a:p>
          <a:p>
            <a:pPr marL="285750" lvl="0" indent="-285750">
              <a:buSzPts val="2400"/>
              <a:buFontTx/>
              <a:buChar char="-"/>
            </a:pPr>
            <a:endParaRPr lang="ru-RU" sz="1800" b="1" dirty="0" smtClean="0">
              <a:solidFill>
                <a:schemeClr val="dk1"/>
              </a:solidFill>
              <a:latin typeface="+mn-lt"/>
              <a:ea typeface="Trebuchet MS"/>
              <a:cs typeface="Trebuchet MS"/>
              <a:sym typeface="Trebuchet MS"/>
            </a:endParaRPr>
          </a:p>
          <a:p>
            <a:pPr marL="285750" lvl="0" indent="-285750">
              <a:buSzPts val="2400"/>
              <a:buFontTx/>
              <a:buChar char="-"/>
            </a:pPr>
            <a:r>
              <a:rPr lang="ru-RU" sz="1800" b="1" dirty="0" smtClean="0">
                <a:solidFill>
                  <a:schemeClr val="dk1"/>
                </a:solidFill>
                <a:latin typeface="+mn-lt"/>
                <a:ea typeface="Trebuchet MS"/>
                <a:cs typeface="Trebuchet MS"/>
                <a:sym typeface="Trebuchet MS"/>
              </a:rPr>
              <a:t>Дифференциальные </a:t>
            </a:r>
            <a:r>
              <a:rPr lang="ru-RU" sz="1800" b="1" dirty="0">
                <a:solidFill>
                  <a:schemeClr val="dk1"/>
                </a:solidFill>
                <a:latin typeface="+mn-lt"/>
                <a:ea typeface="Trebuchet MS"/>
                <a:cs typeface="Trebuchet MS"/>
                <a:sym typeface="Trebuchet MS"/>
              </a:rPr>
              <a:t>уравнения и динамические системы </a:t>
            </a: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a:t>
            </a:r>
            <a:r>
              <a:rPr lang="ru-RU" sz="1800" b="1" dirty="0">
                <a:solidFill>
                  <a:schemeClr val="dk1"/>
                </a:solidFill>
                <a:latin typeface="+mn-lt"/>
                <a:ea typeface="Trebuchet MS"/>
                <a:cs typeface="Trebuchet MS"/>
                <a:sym typeface="Trebuchet MS"/>
              </a:rPr>
              <a:t>рук. – Бондарь Л.Н</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marL="285750" lvl="0" indent="-285750">
              <a:buSzPts val="2400"/>
              <a:buFontTx/>
              <a:buChar char="-"/>
            </a:pPr>
            <a:endParaRPr lang="ru-RU" sz="1800" b="1" dirty="0" smtClean="0">
              <a:solidFill>
                <a:schemeClr val="dk1"/>
              </a:solidFill>
              <a:latin typeface="+mn-lt"/>
              <a:ea typeface="Trebuchet MS"/>
              <a:cs typeface="Trebuchet MS"/>
              <a:sym typeface="Trebuchet MS"/>
            </a:endParaRPr>
          </a:p>
          <a:p>
            <a:pPr marL="285750" lvl="0" indent="-285750">
              <a:buSzPts val="2400"/>
              <a:buFontTx/>
              <a:buChar char="-"/>
            </a:pPr>
            <a:r>
              <a:rPr lang="ru-RU" sz="1800" b="1" dirty="0" err="1" smtClean="0">
                <a:solidFill>
                  <a:schemeClr val="dk1"/>
                </a:solidFill>
                <a:latin typeface="+mn-lt"/>
                <a:ea typeface="Trebuchet MS"/>
                <a:cs typeface="Trebuchet MS"/>
                <a:sym typeface="Trebuchet MS"/>
              </a:rPr>
              <a:t>Цифровизация</a:t>
            </a: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математических моделей и интеллектуальные системы обработки данных </a:t>
            </a: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a:t>
            </a:r>
            <a:r>
              <a:rPr lang="ru-RU" sz="1800" b="1" dirty="0">
                <a:solidFill>
                  <a:schemeClr val="dk1"/>
                </a:solidFill>
                <a:latin typeface="+mn-lt"/>
                <a:ea typeface="Trebuchet MS"/>
                <a:cs typeface="Trebuchet MS"/>
                <a:sym typeface="Trebuchet MS"/>
              </a:rPr>
              <a:t>рук. – Баженов Н.А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marL="285750" lvl="0" indent="-285750">
              <a:buSzPts val="2400"/>
              <a:buFontTx/>
              <a:buChar char="-"/>
            </a:pPr>
            <a:endParaRPr lang="ru-RU" sz="1800" b="1" dirty="0" smtClean="0">
              <a:solidFill>
                <a:schemeClr val="dk1"/>
              </a:solidFill>
              <a:latin typeface="+mn-lt"/>
              <a:ea typeface="Trebuchet MS"/>
              <a:cs typeface="Trebuchet MS"/>
              <a:sym typeface="Trebuchet MS"/>
            </a:endParaRPr>
          </a:p>
          <a:p>
            <a:pPr marL="285750" lvl="0" indent="-285750">
              <a:buSzPts val="2400"/>
              <a:buFontTx/>
              <a:buChar char="-"/>
            </a:pPr>
            <a:r>
              <a:rPr lang="ru-RU" sz="1800" b="1" dirty="0" smtClean="0">
                <a:solidFill>
                  <a:schemeClr val="dk1"/>
                </a:solidFill>
                <a:latin typeface="+mn-lt"/>
                <a:ea typeface="Trebuchet MS"/>
                <a:cs typeface="Trebuchet MS"/>
                <a:sym typeface="Trebuchet MS"/>
              </a:rPr>
              <a:t>Теория </a:t>
            </a:r>
            <a:r>
              <a:rPr lang="ru-RU" sz="1800" b="1" dirty="0">
                <a:solidFill>
                  <a:schemeClr val="dk1"/>
                </a:solidFill>
                <a:latin typeface="+mn-lt"/>
                <a:ea typeface="Trebuchet MS"/>
                <a:cs typeface="Trebuchet MS"/>
                <a:sym typeface="Trebuchet MS"/>
              </a:rPr>
              <a:t>оптимального управления </a:t>
            </a: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a:t>
            </a:r>
            <a:r>
              <a:rPr lang="ru-RU" sz="1800" b="1" dirty="0">
                <a:solidFill>
                  <a:schemeClr val="dk1"/>
                </a:solidFill>
                <a:latin typeface="+mn-lt"/>
                <a:ea typeface="Trebuchet MS"/>
                <a:cs typeface="Trebuchet MS"/>
                <a:sym typeface="Trebuchet MS"/>
              </a:rPr>
              <a:t>рук. – Карманова </a:t>
            </a:r>
            <a:r>
              <a:rPr lang="ru-RU" sz="1800" b="1" dirty="0" smtClean="0">
                <a:solidFill>
                  <a:schemeClr val="dk1"/>
                </a:solidFill>
                <a:latin typeface="+mn-lt"/>
                <a:ea typeface="Trebuchet MS"/>
                <a:cs typeface="Trebuchet MS"/>
                <a:sym typeface="Trebuchet MS"/>
              </a:rPr>
              <a:t>М.Б.);</a:t>
            </a:r>
            <a:endParaRPr lang="ru-RU" sz="1800" b="1" dirty="0">
              <a:solidFill>
                <a:schemeClr val="dk1"/>
              </a:solidFill>
              <a:latin typeface="+mn-lt"/>
              <a:ea typeface="Trebuchet MS"/>
              <a:cs typeface="Trebuchet MS"/>
              <a:sym typeface="Trebuchet MS"/>
            </a:endParaRPr>
          </a:p>
          <a:p>
            <a:pPr marL="285750" lvl="0" indent="-285750">
              <a:buSzPts val="2400"/>
              <a:buFontTx/>
              <a:buChar char="-"/>
            </a:pPr>
            <a:endParaRPr lang="ru-RU" sz="1800" b="1" dirty="0" smtClean="0">
              <a:solidFill>
                <a:schemeClr val="dk1"/>
              </a:solidFill>
              <a:latin typeface="+mn-lt"/>
              <a:ea typeface="Trebuchet MS"/>
              <a:cs typeface="Trebuchet MS"/>
              <a:sym typeface="Trebuchet MS"/>
            </a:endParaRPr>
          </a:p>
          <a:p>
            <a:pPr marL="285750" lvl="0" indent="-285750">
              <a:buSzPts val="2400"/>
              <a:buFontTx/>
              <a:buChar char="-"/>
            </a:pPr>
            <a:r>
              <a:rPr lang="ru-RU" sz="1800" b="1" dirty="0" smtClean="0">
                <a:solidFill>
                  <a:schemeClr val="dk1"/>
                </a:solidFill>
                <a:latin typeface="+mn-lt"/>
                <a:ea typeface="Trebuchet MS"/>
                <a:cs typeface="Trebuchet MS"/>
                <a:sym typeface="Trebuchet MS"/>
              </a:rPr>
              <a:t>Криптография </a:t>
            </a:r>
            <a:r>
              <a:rPr lang="ru-RU" sz="1800" b="1" dirty="0">
                <a:solidFill>
                  <a:schemeClr val="dk1"/>
                </a:solidFill>
                <a:latin typeface="+mn-lt"/>
                <a:ea typeface="Trebuchet MS"/>
                <a:cs typeface="Trebuchet MS"/>
                <a:sym typeface="Trebuchet MS"/>
              </a:rPr>
              <a:t>и информационная безопасность </a:t>
            </a: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a:t>
            </a:r>
            <a:r>
              <a:rPr lang="ru-RU" sz="1800" b="1" dirty="0">
                <a:solidFill>
                  <a:schemeClr val="dk1"/>
                </a:solidFill>
                <a:latin typeface="+mn-lt"/>
                <a:ea typeface="Trebuchet MS"/>
                <a:cs typeface="Trebuchet MS"/>
                <a:sym typeface="Trebuchet MS"/>
              </a:rPr>
              <a:t>рук. – Токарева Н.Н</a:t>
            </a:r>
            <a:r>
              <a:rPr lang="ru-RU" sz="1800" b="1" dirty="0" smtClean="0">
                <a:solidFill>
                  <a:schemeClr val="dk1"/>
                </a:solidFill>
                <a:latin typeface="+mn-lt"/>
                <a:ea typeface="Trebuchet MS"/>
                <a:cs typeface="Trebuchet MS"/>
                <a:sym typeface="Trebuchet MS"/>
              </a:rPr>
              <a:t>.);</a:t>
            </a:r>
          </a:p>
        </p:txBody>
      </p:sp>
    </p:spTree>
    <p:extLst>
      <p:ext uri="{BB962C8B-B14F-4D97-AF65-F5344CB8AC3E}">
        <p14:creationId xmlns:p14="http://schemas.microsoft.com/office/powerpoint/2010/main" val="1428938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350520" y="188642"/>
            <a:ext cx="8190032"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smtClean="0"/>
              <a:t>Проекты под руководством молодых ученых</a:t>
            </a:r>
            <a:endParaRPr sz="3600" dirty="0"/>
          </a:p>
        </p:txBody>
      </p:sp>
      <p:sp>
        <p:nvSpPr>
          <p:cNvPr id="487" name="Google Shape;487;p36"/>
          <p:cNvSpPr txBox="1">
            <a:spLocks noGrp="1"/>
          </p:cNvSpPr>
          <p:nvPr>
            <p:ph type="body" idx="1"/>
          </p:nvPr>
        </p:nvSpPr>
        <p:spPr>
          <a:xfrm flipH="1">
            <a:off x="248573" y="1190625"/>
            <a:ext cx="8355873" cy="526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sz="2000" dirty="0"/>
          </a:p>
          <a:p>
            <a:pPr marL="457200" lvl="0" indent="-45720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lang="ru-RU" sz="2000" dirty="0" smtClean="0"/>
          </a:p>
          <a:p>
            <a:pPr marL="0" lvl="0" indent="0" algn="l" rtl="0">
              <a:lnSpc>
                <a:spcPct val="100000"/>
              </a:lnSpc>
              <a:spcBef>
                <a:spcPts val="700"/>
              </a:spcBef>
              <a:spcAft>
                <a:spcPts val="0"/>
              </a:spcAft>
              <a:buSzPts val="2600"/>
              <a:buNone/>
            </a:pPr>
            <a:endParaRPr sz="2000" dirty="0"/>
          </a:p>
        </p:txBody>
      </p:sp>
      <p:sp>
        <p:nvSpPr>
          <p:cNvPr id="488" name="Google Shape;488;p36"/>
          <p:cNvSpPr/>
          <p:nvPr/>
        </p:nvSpPr>
        <p:spPr>
          <a:xfrm>
            <a:off x="459747" y="1014413"/>
            <a:ext cx="8280920" cy="5343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Под </a:t>
            </a:r>
            <a:r>
              <a:rPr lang="ru-RU" sz="1800" b="1" dirty="0">
                <a:solidFill>
                  <a:schemeClr val="dk1"/>
                </a:solidFill>
                <a:latin typeface="+mn-lt"/>
                <a:ea typeface="Trebuchet MS"/>
                <a:cs typeface="Trebuchet MS"/>
                <a:sym typeface="Trebuchet MS"/>
              </a:rPr>
              <a:t>руководством молодых научных сотрудников в возрасте до 39 лет в 2020 году выполнялись работы по </a:t>
            </a:r>
            <a:r>
              <a:rPr lang="ru-RU" sz="1800" b="1" dirty="0" smtClean="0">
                <a:solidFill>
                  <a:schemeClr val="dk1"/>
                </a:solidFill>
                <a:latin typeface="+mn-lt"/>
                <a:ea typeface="Trebuchet MS"/>
                <a:cs typeface="Trebuchet MS"/>
                <a:sym typeface="Trebuchet MS"/>
              </a:rPr>
              <a:t>9 </a:t>
            </a:r>
            <a:r>
              <a:rPr lang="ru-RU" sz="1800" b="1" dirty="0">
                <a:solidFill>
                  <a:schemeClr val="dk1"/>
                </a:solidFill>
                <a:latin typeface="+mn-lt"/>
                <a:ea typeface="Trebuchet MS"/>
                <a:cs typeface="Trebuchet MS"/>
                <a:sym typeface="Trebuchet MS"/>
              </a:rPr>
              <a:t>проектам РФФИ:</a:t>
            </a: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- 20-31-70043 </a:t>
            </a:r>
            <a:r>
              <a:rPr lang="ru-RU" sz="1800" b="1" dirty="0">
                <a:solidFill>
                  <a:schemeClr val="dk1"/>
                </a:solidFill>
                <a:latin typeface="+mn-lt"/>
                <a:ea typeface="Trebuchet MS"/>
                <a:cs typeface="Trebuchet MS"/>
                <a:sym typeface="Trebuchet MS"/>
              </a:rPr>
              <a:t>«Стабильность 2019», Методы построения и свойства нелинейных булевых функций: APN-функции и </a:t>
            </a:r>
            <a:r>
              <a:rPr lang="ru-RU" sz="1800" b="1" dirty="0" err="1">
                <a:solidFill>
                  <a:schemeClr val="dk1"/>
                </a:solidFill>
                <a:latin typeface="+mn-lt"/>
                <a:ea typeface="Trebuchet MS"/>
                <a:cs typeface="Trebuchet MS"/>
                <a:sym typeface="Trebuchet MS"/>
              </a:rPr>
              <a:t>бент</a:t>
            </a:r>
            <a:r>
              <a:rPr lang="ru-RU" sz="1800" b="1" dirty="0">
                <a:solidFill>
                  <a:schemeClr val="dk1"/>
                </a:solidFill>
                <a:latin typeface="+mn-lt"/>
                <a:ea typeface="Trebuchet MS"/>
                <a:cs typeface="Trebuchet MS"/>
                <a:sym typeface="Trebuchet MS"/>
              </a:rPr>
              <a:t>-функции (рук. - Городилова А.А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20-31-70006 «Стабильность 2019», Универсальные классы вычислимых алгебраических структур (рук. - Баженов Н.А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19-31-60009 «Перспектива 2019», Интерполяционные методы для функций с большими градиентами и их применение в </a:t>
            </a:r>
            <a:r>
              <a:rPr lang="ru-RU" sz="1800" b="1" dirty="0" err="1">
                <a:solidFill>
                  <a:schemeClr val="dk1"/>
                </a:solidFill>
                <a:latin typeface="+mn-lt"/>
                <a:ea typeface="Trebuchet MS"/>
                <a:cs typeface="Trebuchet MS"/>
                <a:sym typeface="Trebuchet MS"/>
              </a:rPr>
              <a:t>двухсеточных</a:t>
            </a:r>
            <a:r>
              <a:rPr lang="ru-RU" sz="1800" b="1" dirty="0">
                <a:solidFill>
                  <a:schemeClr val="dk1"/>
                </a:solidFill>
                <a:latin typeface="+mn-lt"/>
                <a:ea typeface="Trebuchet MS"/>
                <a:cs typeface="Trebuchet MS"/>
                <a:sym typeface="Trebuchet MS"/>
              </a:rPr>
              <a:t> алгоритмах (рук. – Задорин Н.А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19-47-540005 «</a:t>
            </a:r>
            <a:r>
              <a:rPr lang="ru-RU" sz="1800" b="1" dirty="0" err="1">
                <a:solidFill>
                  <a:schemeClr val="dk1"/>
                </a:solidFill>
                <a:latin typeface="+mn-lt"/>
                <a:ea typeface="Trebuchet MS"/>
                <a:cs typeface="Trebuchet MS"/>
                <a:sym typeface="Trebuchet MS"/>
              </a:rPr>
              <a:t>р_а</a:t>
            </a:r>
            <a:r>
              <a:rPr lang="ru-RU" sz="1800" b="1" dirty="0">
                <a:solidFill>
                  <a:schemeClr val="dk1"/>
                </a:solidFill>
                <a:latin typeface="+mn-lt"/>
                <a:ea typeface="Trebuchet MS"/>
                <a:cs typeface="Trebuchet MS"/>
                <a:sym typeface="Trebuchet MS"/>
              </a:rPr>
              <a:t> 2019», Эффективные методы оптимизации маршрутизации грузового транспорта (рук. - Кононова П.А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p:txBody>
      </p:sp>
    </p:spTree>
    <p:extLst>
      <p:ext uri="{BB962C8B-B14F-4D97-AF65-F5344CB8AC3E}">
        <p14:creationId xmlns:p14="http://schemas.microsoft.com/office/powerpoint/2010/main" val="14864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299"/>
              <a:buNone/>
            </a:pPr>
            <a:r>
              <a:rPr lang="ru-RU" sz="4140" dirty="0"/>
              <a:t>Динамика численности   сотрудников ИМ СО </a:t>
            </a:r>
            <a:r>
              <a:rPr lang="ru-RU" sz="4140" dirty="0" smtClean="0"/>
              <a:t>РАН </a:t>
            </a:r>
            <a:r>
              <a:rPr lang="ru-RU" sz="1400" dirty="0" smtClean="0"/>
              <a:t>(на 31.12.2020)</a:t>
            </a:r>
            <a:endParaRPr sz="1400" dirty="0"/>
          </a:p>
        </p:txBody>
      </p:sp>
      <p:graphicFrame>
        <p:nvGraphicFramePr>
          <p:cNvPr id="272" name="Google Shape;272;p6"/>
          <p:cNvGraphicFramePr/>
          <p:nvPr>
            <p:extLst>
              <p:ext uri="{D42A27DB-BD31-4B8C-83A1-F6EECF244321}">
                <p14:modId xmlns:p14="http://schemas.microsoft.com/office/powerpoint/2010/main" val="2166942481"/>
              </p:ext>
            </p:extLst>
          </p:nvPr>
        </p:nvGraphicFramePr>
        <p:xfrm>
          <a:off x="471488" y="1657349"/>
          <a:ext cx="8172449" cy="5082837"/>
        </p:xfrm>
        <a:graphic>
          <a:graphicData uri="http://schemas.openxmlformats.org/drawingml/2006/table">
            <a:tbl>
              <a:tblPr>
                <a:noFill/>
                <a:tableStyleId>{6477B0C2-0DF3-4077-A144-EF0BA455FE28}</a:tableStyleId>
              </a:tblPr>
              <a:tblGrid>
                <a:gridCol w="1906963"/>
                <a:gridCol w="1089543"/>
                <a:gridCol w="1089543"/>
                <a:gridCol w="1021600"/>
                <a:gridCol w="1021600"/>
                <a:gridCol w="1021600"/>
                <a:gridCol w="1021600"/>
              </a:tblGrid>
              <a:tr h="527046">
                <a:tc>
                  <a:txBody>
                    <a:bodyPr/>
                    <a:lstStyle/>
                    <a:p>
                      <a:pPr marL="0" marR="0" lvl="0" indent="0" algn="ctr" rtl="0">
                        <a:lnSpc>
                          <a:spcPct val="100000"/>
                        </a:lnSpc>
                        <a:spcBef>
                          <a:spcPts val="0"/>
                        </a:spcBef>
                        <a:spcAft>
                          <a:spcPts val="0"/>
                        </a:spcAft>
                        <a:buClr>
                          <a:srgbClr val="000000"/>
                        </a:buClr>
                        <a:buSzPts val="1400"/>
                        <a:buFont typeface="Arial"/>
                        <a:buNone/>
                      </a:pPr>
                      <a:endParaRPr sz="1800" b="1" u="none" strike="noStrike" cap="none" dirty="0">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2015</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2018</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dirty="0">
                          <a:solidFill>
                            <a:schemeClr val="dk1"/>
                          </a:solidFill>
                          <a:latin typeface="Calibri"/>
                          <a:ea typeface="Calibri"/>
                          <a:cs typeface="Calibri"/>
                          <a:sym typeface="Calibri"/>
                        </a:rPr>
                        <a:t>2019</a:t>
                      </a:r>
                      <a:endParaRPr sz="1800" b="1" u="none" strike="noStrike" cap="none" dirty="0">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dirty="0" smtClean="0">
                          <a:solidFill>
                            <a:schemeClr val="dk1"/>
                          </a:solidFill>
                          <a:latin typeface="Calibri"/>
                          <a:ea typeface="Calibri"/>
                          <a:cs typeface="Calibri"/>
                          <a:sym typeface="Calibri"/>
                        </a:rPr>
                        <a:t>2020</a:t>
                      </a:r>
                      <a:endParaRPr sz="1800" b="1" u="none" strike="noStrike" cap="none" dirty="0">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527046">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Всего </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420</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381</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374</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389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377</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373</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640187">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научных работников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339</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300</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305</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303</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301</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301</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640187">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академиков  РАН</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5 </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6</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dk1"/>
                          </a:solidFill>
                          <a:latin typeface="Calibri"/>
                          <a:ea typeface="Calibri"/>
                          <a:cs typeface="Calibri"/>
                          <a:sym typeface="Calibri"/>
                        </a:rPr>
                        <a:t>6</a:t>
                      </a:r>
                      <a:endParaRPr sz="1800" b="1" u="none" strike="noStrike" cap="none" dirty="0">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6</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6</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527046">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чл.-корр. РАН</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4 </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6</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6</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3</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527046">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докторов наук</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137</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112</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117</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117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115</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115</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527046">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кандидатов наук</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164 </a:t>
                      </a:r>
                      <a:endParaRPr sz="18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149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143</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164</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165</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157</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640187">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молодых сотрудников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99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77</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85</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89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smtClean="0">
                          <a:solidFill>
                            <a:schemeClr val="tx1"/>
                          </a:solidFill>
                          <a:latin typeface="Calibri"/>
                          <a:ea typeface="Calibri"/>
                          <a:cs typeface="Calibri"/>
                          <a:sym typeface="Calibri"/>
                        </a:rPr>
                        <a:t>97</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92</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527046">
                <a:tc>
                  <a:txBody>
                    <a:bodyPr/>
                    <a:lstStyle/>
                    <a:p>
                      <a:pPr marL="0" marR="0" lvl="0" indent="0" algn="l"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аспирантов</a:t>
                      </a:r>
                      <a:endParaRPr sz="1800" b="1" u="none" strike="noStrike" cap="none">
                        <a:solidFill>
                          <a:schemeClr val="dk1"/>
                        </a:solidFill>
                        <a:latin typeface="Calibri"/>
                        <a:ea typeface="Calibri"/>
                        <a:cs typeface="Calibri"/>
                        <a:sym typeface="Calibri"/>
                      </a:endParaRPr>
                    </a:p>
                  </a:txBody>
                  <a:tcPr marL="91400" marR="91400" marT="45700" marB="457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39</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26</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latin typeface="Calibri"/>
                          <a:ea typeface="Calibri"/>
                          <a:cs typeface="Calibri"/>
                          <a:sym typeface="Calibri"/>
                        </a:rPr>
                        <a:t>22</a:t>
                      </a:r>
                      <a:endParaRPr sz="1800" b="1"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a:solidFill>
                            <a:schemeClr val="dk1"/>
                          </a:solidFill>
                          <a:latin typeface="Calibri"/>
                          <a:ea typeface="Calibri"/>
                          <a:cs typeface="Calibri"/>
                          <a:sym typeface="Calibri"/>
                        </a:rPr>
                        <a:t>28</a:t>
                      </a:r>
                      <a:endParaRPr sz="1800" b="1" u="none" strike="noStrike" cap="none">
                        <a:solidFill>
                          <a:schemeClr val="dk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a:solidFill>
                            <a:schemeClr val="tx1"/>
                          </a:solidFill>
                          <a:latin typeface="Calibri"/>
                          <a:ea typeface="Calibri"/>
                          <a:cs typeface="Calibri"/>
                          <a:sym typeface="Calibri"/>
                        </a:rPr>
                        <a:t>22</a:t>
                      </a:r>
                      <a:endParaRPr sz="1800" b="1" u="none" strike="noStrike" cap="none" dirty="0">
                        <a:solidFill>
                          <a:schemeClr val="tx1"/>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u="none" strike="noStrike" cap="none" dirty="0" smtClean="0">
                          <a:solidFill>
                            <a:srgbClr val="FF0000"/>
                          </a:solidFill>
                          <a:latin typeface="Calibri"/>
                          <a:ea typeface="Calibri"/>
                          <a:cs typeface="Calibri"/>
                          <a:sym typeface="Calibri"/>
                        </a:rPr>
                        <a:t>35</a:t>
                      </a:r>
                      <a:endParaRPr sz="1800" b="1" u="none" strike="noStrike" cap="none" dirty="0">
                        <a:solidFill>
                          <a:srgbClr val="FF0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73" name="Google Shape;273;p6"/>
          <p:cNvSpPr/>
          <p:nvPr/>
        </p:nvSpPr>
        <p:spPr>
          <a:xfrm>
            <a:off x="2" y="-323163"/>
            <a:ext cx="184731"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ru-RU" sz="1800" b="0" i="0" u="none" strike="noStrike" cap="none">
                <a:solidFill>
                  <a:schemeClr val="dk1"/>
                </a:solidFill>
                <a:latin typeface="Arial"/>
                <a:ea typeface="Arial"/>
                <a:cs typeface="Arial"/>
                <a:sym typeface="Arial"/>
              </a:rPr>
              <a:t/>
            </a:r>
            <a:br>
              <a:rPr lang="ru-RU"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350520" y="188642"/>
            <a:ext cx="8190032"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smtClean="0"/>
              <a:t>Проекты под руководством молодых ученых</a:t>
            </a:r>
            <a:endParaRPr sz="3600" dirty="0"/>
          </a:p>
        </p:txBody>
      </p:sp>
      <p:sp>
        <p:nvSpPr>
          <p:cNvPr id="487" name="Google Shape;487;p36"/>
          <p:cNvSpPr txBox="1">
            <a:spLocks noGrp="1"/>
          </p:cNvSpPr>
          <p:nvPr>
            <p:ph type="body" idx="1"/>
          </p:nvPr>
        </p:nvSpPr>
        <p:spPr>
          <a:xfrm flipH="1">
            <a:off x="248573" y="1190625"/>
            <a:ext cx="8355873" cy="526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sz="2000" b="1" dirty="0"/>
          </a:p>
          <a:p>
            <a:pPr marL="457200" lvl="0" indent="-45720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p:txBody>
      </p:sp>
      <p:sp>
        <p:nvSpPr>
          <p:cNvPr id="488" name="Google Shape;488;p36"/>
          <p:cNvSpPr/>
          <p:nvPr/>
        </p:nvSpPr>
        <p:spPr>
          <a:xfrm>
            <a:off x="459747" y="1014413"/>
            <a:ext cx="8280920" cy="5343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19-31-90093 «Аспиранты 2019», Метрические свойства отображений и кодов, представляющих интерес для криптографических систем и кодирования информации (рук. - Токарева Н.Н</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19-31-90031 «Аспиранты 2019», Алгоритмы с гарантированными оценками качества для квадратичной евклидовой задачи </a:t>
            </a:r>
            <a:r>
              <a:rPr lang="ru-RU" sz="1800" b="1" dirty="0" err="1">
                <a:solidFill>
                  <a:schemeClr val="dk1"/>
                </a:solidFill>
                <a:latin typeface="+mn-lt"/>
                <a:ea typeface="Trebuchet MS"/>
                <a:cs typeface="Trebuchet MS"/>
                <a:sym typeface="Trebuchet MS"/>
              </a:rPr>
              <a:t>мощностно</a:t>
            </a:r>
            <a:r>
              <a:rPr lang="ru-RU" sz="1800" b="1" dirty="0">
                <a:solidFill>
                  <a:schemeClr val="dk1"/>
                </a:solidFill>
                <a:latin typeface="+mn-lt"/>
                <a:ea typeface="Trebuchet MS"/>
                <a:cs typeface="Trebuchet MS"/>
                <a:sym typeface="Trebuchet MS"/>
              </a:rPr>
              <a:t>-взвешенной кластеризации (рук. - </a:t>
            </a:r>
            <a:r>
              <a:rPr lang="ru-RU" sz="1800" b="1" dirty="0" err="1">
                <a:solidFill>
                  <a:schemeClr val="dk1"/>
                </a:solidFill>
                <a:latin typeface="+mn-lt"/>
                <a:ea typeface="Trebuchet MS"/>
                <a:cs typeface="Trebuchet MS"/>
                <a:sym typeface="Trebuchet MS"/>
              </a:rPr>
              <a:t>Хандеев</a:t>
            </a:r>
            <a:r>
              <a:rPr lang="ru-RU" sz="1800" b="1" dirty="0">
                <a:solidFill>
                  <a:schemeClr val="dk1"/>
                </a:solidFill>
                <a:latin typeface="+mn-lt"/>
                <a:ea typeface="Trebuchet MS"/>
                <a:cs typeface="Trebuchet MS"/>
                <a:sym typeface="Trebuchet MS"/>
              </a:rPr>
              <a:t> В.И</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19-01-00308 «А 2019» Задачи дискретной оптимизации в анализе данных и распознавании образов (рук. - </a:t>
            </a:r>
            <a:r>
              <a:rPr lang="ru-RU" sz="1800" b="1" dirty="0" err="1">
                <a:solidFill>
                  <a:schemeClr val="dk1"/>
                </a:solidFill>
                <a:latin typeface="+mn-lt"/>
                <a:ea typeface="Trebuchet MS"/>
                <a:cs typeface="Trebuchet MS"/>
                <a:sym typeface="Trebuchet MS"/>
              </a:rPr>
              <a:t>Хандеев</a:t>
            </a:r>
            <a:r>
              <a:rPr lang="ru-RU" sz="1800" b="1" dirty="0">
                <a:solidFill>
                  <a:schemeClr val="dk1"/>
                </a:solidFill>
                <a:latin typeface="+mn-lt"/>
                <a:ea typeface="Trebuchet MS"/>
                <a:cs typeface="Trebuchet MS"/>
                <a:sym typeface="Trebuchet MS"/>
              </a:rPr>
              <a:t> В.И</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18-31-20011 «</a:t>
            </a:r>
            <a:r>
              <a:rPr lang="ru-RU" sz="1800" b="1" dirty="0" err="1">
                <a:solidFill>
                  <a:schemeClr val="dk1"/>
                </a:solidFill>
                <a:latin typeface="+mn-lt"/>
                <a:ea typeface="Trebuchet MS"/>
                <a:cs typeface="Trebuchet MS"/>
                <a:sym typeface="Trebuchet MS"/>
              </a:rPr>
              <a:t>мол_а_вед</a:t>
            </a:r>
            <a:r>
              <a:rPr lang="ru-RU" sz="1800" b="1" dirty="0">
                <a:solidFill>
                  <a:schemeClr val="dk1"/>
                </a:solidFill>
                <a:latin typeface="+mn-lt"/>
                <a:ea typeface="Trebuchet MS"/>
                <a:cs typeface="Trebuchet MS"/>
                <a:sym typeface="Trebuchet MS"/>
              </a:rPr>
              <a:t> 2018», Конечные и периодические группы с ограничениями на подгруппы (рук. - </a:t>
            </a:r>
            <a:r>
              <a:rPr lang="ru-RU" sz="1800" b="1" dirty="0" err="1">
                <a:solidFill>
                  <a:schemeClr val="dk1"/>
                </a:solidFill>
                <a:latin typeface="+mn-lt"/>
                <a:ea typeface="Trebuchet MS"/>
                <a:cs typeface="Trebuchet MS"/>
                <a:sym typeface="Trebuchet MS"/>
              </a:rPr>
              <a:t>Гречкосеева</a:t>
            </a:r>
            <a:r>
              <a:rPr lang="ru-RU" sz="1800" b="1" dirty="0">
                <a:solidFill>
                  <a:schemeClr val="dk1"/>
                </a:solidFill>
                <a:latin typeface="+mn-lt"/>
                <a:ea typeface="Trebuchet MS"/>
                <a:cs typeface="Trebuchet MS"/>
                <a:sym typeface="Trebuchet MS"/>
              </a:rPr>
              <a:t> М.А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18-07-01394 «А 2018», Математические методы в современных криптографических приложениях (рук. - Токарева Н.Н</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mn-lt"/>
              <a:sym typeface="Arial"/>
            </a:endParaRPr>
          </a:p>
        </p:txBody>
      </p:sp>
    </p:spTree>
    <p:extLst>
      <p:ext uri="{BB962C8B-B14F-4D97-AF65-F5344CB8AC3E}">
        <p14:creationId xmlns:p14="http://schemas.microsoft.com/office/powerpoint/2010/main" val="1461923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350520" y="188642"/>
            <a:ext cx="8190032"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smtClean="0"/>
              <a:t>Проекты под руководством молодых ученых</a:t>
            </a:r>
            <a:endParaRPr sz="3600" dirty="0"/>
          </a:p>
        </p:txBody>
      </p:sp>
      <p:sp>
        <p:nvSpPr>
          <p:cNvPr id="487" name="Google Shape;487;p36"/>
          <p:cNvSpPr txBox="1">
            <a:spLocks noGrp="1"/>
          </p:cNvSpPr>
          <p:nvPr>
            <p:ph type="body" idx="1"/>
          </p:nvPr>
        </p:nvSpPr>
        <p:spPr>
          <a:xfrm flipH="1">
            <a:off x="248573" y="1190625"/>
            <a:ext cx="8355873" cy="526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sz="2000" dirty="0"/>
          </a:p>
          <a:p>
            <a:pPr marL="457200" lvl="0" indent="-45720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a:p>
            <a:pPr marL="0" lvl="0" indent="0" algn="l" rtl="0">
              <a:lnSpc>
                <a:spcPct val="100000"/>
              </a:lnSpc>
              <a:spcBef>
                <a:spcPts val="700"/>
              </a:spcBef>
              <a:spcAft>
                <a:spcPts val="0"/>
              </a:spcAft>
              <a:buSzPts val="2600"/>
              <a:buNone/>
            </a:pPr>
            <a:endParaRPr sz="2000" dirty="0"/>
          </a:p>
        </p:txBody>
      </p:sp>
      <p:sp>
        <p:nvSpPr>
          <p:cNvPr id="488" name="Google Shape;488;p36"/>
          <p:cNvSpPr/>
          <p:nvPr/>
        </p:nvSpPr>
        <p:spPr>
          <a:xfrm>
            <a:off x="459747" y="1014413"/>
            <a:ext cx="8280920" cy="5343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lvl="0">
              <a:buSzPts val="2400"/>
            </a:pPr>
            <a:r>
              <a:rPr lang="ru-RU" sz="1800" b="1" dirty="0">
                <a:solidFill>
                  <a:schemeClr val="dk1"/>
                </a:solidFill>
                <a:latin typeface="+mn-lt"/>
                <a:ea typeface="Trebuchet MS"/>
                <a:cs typeface="Trebuchet MS"/>
                <a:sym typeface="Trebuchet MS"/>
              </a:rPr>
              <a:t>Под руководством молодых научных сотрудников в возрасте до 39 лет в 2020 году выполнялись работы по </a:t>
            </a:r>
            <a:r>
              <a:rPr lang="ru-RU" sz="1800" b="1" dirty="0" smtClean="0">
                <a:solidFill>
                  <a:schemeClr val="dk1"/>
                </a:solidFill>
                <a:latin typeface="+mn-lt"/>
                <a:ea typeface="Trebuchet MS"/>
                <a:cs typeface="Trebuchet MS"/>
                <a:sym typeface="Trebuchet MS"/>
              </a:rPr>
              <a:t>2 </a:t>
            </a:r>
            <a:r>
              <a:rPr lang="ru-RU" sz="1800" b="1" dirty="0">
                <a:solidFill>
                  <a:schemeClr val="dk1"/>
                </a:solidFill>
                <a:latin typeface="+mn-lt"/>
                <a:ea typeface="Trebuchet MS"/>
                <a:cs typeface="Trebuchet MS"/>
                <a:sym typeface="Trebuchet MS"/>
              </a:rPr>
              <a:t>проектам </a:t>
            </a:r>
            <a:r>
              <a:rPr lang="ru-RU" sz="1800" b="1" dirty="0" smtClean="0">
                <a:solidFill>
                  <a:schemeClr val="dk1"/>
                </a:solidFill>
                <a:latin typeface="+mn-lt"/>
                <a:ea typeface="Trebuchet MS"/>
                <a:cs typeface="Trebuchet MS"/>
                <a:sym typeface="Trebuchet MS"/>
              </a:rPr>
              <a:t>РНФ:</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18-71-10028 «</a:t>
            </a:r>
            <a:r>
              <a:rPr lang="ru-RU" sz="1800" b="1" dirty="0" err="1">
                <a:solidFill>
                  <a:schemeClr val="dk1"/>
                </a:solidFill>
                <a:latin typeface="+mn-lt"/>
                <a:ea typeface="Trebuchet MS"/>
                <a:cs typeface="Trebuchet MS"/>
                <a:sym typeface="Trebuchet MS"/>
              </a:rPr>
              <a:t>Алгебро</a:t>
            </a:r>
            <a:r>
              <a:rPr lang="ru-RU" sz="1800" b="1" dirty="0">
                <a:solidFill>
                  <a:schemeClr val="dk1"/>
                </a:solidFill>
                <a:latin typeface="+mn-lt"/>
                <a:ea typeface="Trebuchet MS"/>
                <a:cs typeface="Trebuchet MS"/>
                <a:sym typeface="Trebuchet MS"/>
              </a:rPr>
              <a:t>-логические и статистические методы изучения предельных комбинаторных объектов» (рук. – </a:t>
            </a:r>
            <a:r>
              <a:rPr lang="ru-RU" sz="1800" b="1" dirty="0" err="1">
                <a:solidFill>
                  <a:schemeClr val="dk1"/>
                </a:solidFill>
                <a:latin typeface="+mn-lt"/>
                <a:ea typeface="Trebuchet MS"/>
                <a:cs typeface="Trebuchet MS"/>
                <a:sym typeface="Trebuchet MS"/>
              </a:rPr>
              <a:t>Шевляков</a:t>
            </a:r>
            <a:r>
              <a:rPr lang="ru-RU" sz="1800" b="1" dirty="0">
                <a:solidFill>
                  <a:schemeClr val="dk1"/>
                </a:solidFill>
                <a:latin typeface="+mn-lt"/>
                <a:ea typeface="Trebuchet MS"/>
                <a:cs typeface="Trebuchet MS"/>
                <a:sym typeface="Trebuchet MS"/>
              </a:rPr>
              <a:t> А.Н</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- 18-71-00084 </a:t>
            </a:r>
            <a:r>
              <a:rPr lang="ru-RU" sz="1800" b="1" dirty="0">
                <a:solidFill>
                  <a:schemeClr val="dk1"/>
                </a:solidFill>
                <a:latin typeface="+mn-lt"/>
                <a:ea typeface="Trebuchet MS"/>
                <a:cs typeface="Trebuchet MS"/>
                <a:sym typeface="Trebuchet MS"/>
              </a:rPr>
              <a:t>«Оптимизация структуры и </a:t>
            </a:r>
            <a:r>
              <a:rPr lang="ru-RU" sz="1800" b="1" dirty="0" err="1">
                <a:solidFill>
                  <a:schemeClr val="dk1"/>
                </a:solidFill>
                <a:latin typeface="+mn-lt"/>
                <a:ea typeface="Trebuchet MS"/>
                <a:cs typeface="Trebuchet MS"/>
                <a:sym typeface="Trebuchet MS"/>
              </a:rPr>
              <a:t>энергоэффективного</a:t>
            </a:r>
            <a:r>
              <a:rPr lang="ru-RU" sz="1800" b="1" dirty="0">
                <a:solidFill>
                  <a:schemeClr val="dk1"/>
                </a:solidFill>
                <a:latin typeface="+mn-lt"/>
                <a:ea typeface="Trebuchet MS"/>
                <a:cs typeface="Trebuchet MS"/>
                <a:sym typeface="Trebuchet MS"/>
              </a:rPr>
              <a:t> функционирования беспроводных сетей передачи данных» </a:t>
            </a: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a:t>
            </a:r>
            <a:r>
              <a:rPr lang="ru-RU" sz="1800" b="1" dirty="0">
                <a:solidFill>
                  <a:schemeClr val="dk1"/>
                </a:solidFill>
                <a:latin typeface="+mn-lt"/>
                <a:ea typeface="Trebuchet MS"/>
                <a:cs typeface="Trebuchet MS"/>
                <a:sym typeface="Trebuchet MS"/>
              </a:rPr>
              <a:t>рук. - Плотников Р.В</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1 </a:t>
            </a:r>
            <a:r>
              <a:rPr lang="ru-RU" sz="1800" b="1" dirty="0">
                <a:solidFill>
                  <a:schemeClr val="dk1"/>
                </a:solidFill>
                <a:latin typeface="+mn-lt"/>
                <a:ea typeface="Trebuchet MS"/>
                <a:cs typeface="Trebuchet MS"/>
                <a:sym typeface="Trebuchet MS"/>
              </a:rPr>
              <a:t>проекту по грантам Президента РФ:</a:t>
            </a:r>
          </a:p>
          <a:p>
            <a:pPr lvl="0">
              <a:buSzPts val="2400"/>
            </a:pPr>
            <a:endParaRPr lang="ru-RU" sz="1800" b="1" dirty="0" smtClean="0">
              <a:solidFill>
                <a:schemeClr val="dk1"/>
              </a:solidFill>
              <a:latin typeface="+mn-lt"/>
              <a:ea typeface="Trebuchet MS"/>
              <a:cs typeface="Trebuchet MS"/>
              <a:sym typeface="Trebuchet MS"/>
            </a:endParaRPr>
          </a:p>
          <a:p>
            <a:pPr lvl="0">
              <a:buSzPts val="2400"/>
            </a:pPr>
            <a:r>
              <a:rPr lang="ru-RU" sz="1800" b="1" dirty="0" smtClean="0">
                <a:solidFill>
                  <a:schemeClr val="dk1"/>
                </a:solidFill>
                <a:latin typeface="+mn-lt"/>
                <a:ea typeface="Trebuchet MS"/>
                <a:cs typeface="Trebuchet MS"/>
                <a:sym typeface="Trebuchet MS"/>
              </a:rPr>
              <a:t>- </a:t>
            </a:r>
            <a:r>
              <a:rPr lang="ru-RU" sz="1800" b="1" dirty="0">
                <a:solidFill>
                  <a:schemeClr val="dk1"/>
                </a:solidFill>
                <a:latin typeface="+mn-lt"/>
                <a:ea typeface="Trebuchet MS"/>
                <a:cs typeface="Trebuchet MS"/>
                <a:sym typeface="Trebuchet MS"/>
              </a:rPr>
              <a:t>МК-1214.2019.1 «Полурешётки </a:t>
            </a:r>
            <a:r>
              <a:rPr lang="ru-RU" sz="1800" b="1" dirty="0" err="1">
                <a:solidFill>
                  <a:schemeClr val="dk1"/>
                </a:solidFill>
                <a:latin typeface="+mn-lt"/>
                <a:ea typeface="Trebuchet MS"/>
                <a:cs typeface="Trebuchet MS"/>
                <a:sym typeface="Trebuchet MS"/>
              </a:rPr>
              <a:t>Роджерса</a:t>
            </a:r>
            <a:r>
              <a:rPr lang="ru-RU" sz="1800" b="1" dirty="0">
                <a:solidFill>
                  <a:schemeClr val="dk1"/>
                </a:solidFill>
                <a:latin typeface="+mn-lt"/>
                <a:ea typeface="Trebuchet MS"/>
                <a:cs typeface="Trebuchet MS"/>
                <a:sym typeface="Trebuchet MS"/>
              </a:rPr>
              <a:t> и проблемы вычислимой классификации» (рук. – Баженов Н.А</a:t>
            </a:r>
            <a:r>
              <a:rPr lang="ru-RU" sz="1800" b="1" dirty="0" smtClean="0">
                <a:solidFill>
                  <a:schemeClr val="dk1"/>
                </a:solidFill>
                <a:latin typeface="+mn-lt"/>
                <a:ea typeface="Trebuchet MS"/>
                <a:cs typeface="Trebuchet MS"/>
                <a:sym typeface="Trebuchet MS"/>
              </a:rPr>
              <a:t>.).</a:t>
            </a:r>
            <a:endParaRPr lang="ru-RU" sz="1800" b="1" dirty="0">
              <a:solidFill>
                <a:schemeClr val="dk1"/>
              </a:solidFill>
              <a:latin typeface="+mn-lt"/>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mn-lt"/>
              <a:sym typeface="Arial"/>
            </a:endParaRPr>
          </a:p>
        </p:txBody>
      </p:sp>
    </p:spTree>
    <p:extLst>
      <p:ext uri="{BB962C8B-B14F-4D97-AF65-F5344CB8AC3E}">
        <p14:creationId xmlns:p14="http://schemas.microsoft.com/office/powerpoint/2010/main" val="1461923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108520" y="0"/>
            <a:ext cx="9360000" cy="626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584"/>
              <a:buNone/>
            </a:pPr>
            <a:r>
              <a:rPr lang="ru-RU" sz="2800" dirty="0"/>
              <a:t>Международные </a:t>
            </a:r>
            <a:r>
              <a:rPr lang="ru-RU" sz="2800" dirty="0" smtClean="0"/>
              <a:t>проекты, </a:t>
            </a:r>
            <a:r>
              <a:rPr lang="ru-RU" sz="2800" dirty="0"/>
              <a:t>выполняемые в </a:t>
            </a:r>
            <a:r>
              <a:rPr lang="ru-RU" sz="2800" dirty="0" smtClean="0"/>
              <a:t>2020 </a:t>
            </a:r>
            <a:r>
              <a:rPr lang="ru-RU" sz="2800" dirty="0"/>
              <a:t>г. под руководством сотрудников ИМ СО РАН</a:t>
            </a:r>
            <a:endParaRPr dirty="0"/>
          </a:p>
        </p:txBody>
      </p:sp>
      <p:sp>
        <p:nvSpPr>
          <p:cNvPr id="494" name="Google Shape;494;p37"/>
          <p:cNvSpPr txBox="1">
            <a:spLocks noGrp="1"/>
          </p:cNvSpPr>
          <p:nvPr>
            <p:ph type="body" idx="1"/>
          </p:nvPr>
        </p:nvSpPr>
        <p:spPr>
          <a:xfrm>
            <a:off x="107500" y="1143000"/>
            <a:ext cx="8928900" cy="5714925"/>
          </a:xfrm>
          <a:prstGeom prst="rect">
            <a:avLst/>
          </a:prstGeom>
          <a:noFill/>
          <a:ln>
            <a:noFill/>
          </a:ln>
        </p:spPr>
        <p:txBody>
          <a:bodyPr spcFirstLastPara="1" wrap="square" lIns="91425" tIns="45700" rIns="91425" bIns="45700" anchor="t" anchorCtr="0">
            <a:noAutofit/>
          </a:bodyPr>
          <a:lstStyle/>
          <a:p>
            <a:pPr marL="422910" lvl="0" indent="-342900" algn="l" rtl="0">
              <a:lnSpc>
                <a:spcPct val="100000"/>
              </a:lnSpc>
              <a:spcBef>
                <a:spcPts val="360"/>
              </a:spcBef>
              <a:spcAft>
                <a:spcPts val="0"/>
              </a:spcAft>
              <a:buSzPts val="2340"/>
              <a:buFont typeface="Arial"/>
              <a:buAutoNum type="arabicPeriod"/>
            </a:pPr>
            <a:r>
              <a:rPr lang="ru-RU" sz="2000" dirty="0"/>
              <a:t>Росийско-</a:t>
            </a:r>
            <a:r>
              <a:rPr lang="ru-RU" sz="2000" dirty="0" err="1"/>
              <a:t>Узбекистанский</a:t>
            </a:r>
            <a:r>
              <a:rPr lang="ru-RU" sz="2000" dirty="0"/>
              <a:t> проект РФФИ 18-51-41009 «Нелокальные краевые и обратные задачи для неклассических дифференциальных и операторно-дифференциальных уравнений» </a:t>
            </a:r>
            <a:r>
              <a:rPr lang="ru-RU" sz="2000" dirty="0" smtClean="0"/>
              <a:t>(</a:t>
            </a:r>
            <a:r>
              <a:rPr lang="ru-RU" sz="2000" dirty="0"/>
              <a:t>д.ф.-м.н. Кожанов А.И.), </a:t>
            </a:r>
            <a:endParaRPr dirty="0"/>
          </a:p>
          <a:p>
            <a:pPr marL="422910" lvl="0" indent="-342900" algn="l" rtl="0">
              <a:lnSpc>
                <a:spcPct val="100000"/>
              </a:lnSpc>
              <a:spcBef>
                <a:spcPts val="360"/>
              </a:spcBef>
              <a:spcAft>
                <a:spcPts val="0"/>
              </a:spcAft>
              <a:buSzPts val="2340"/>
              <a:buFont typeface="Arial"/>
              <a:buAutoNum type="arabicPeriod"/>
            </a:pPr>
            <a:r>
              <a:rPr lang="ru-RU" sz="2000" dirty="0" smtClean="0"/>
              <a:t>Российско-Белорусский </a:t>
            </a:r>
            <a:r>
              <a:rPr lang="ru-RU" sz="2000" dirty="0"/>
              <a:t>проект РФФИ </a:t>
            </a:r>
            <a:r>
              <a:rPr lang="ru-RU" sz="2000" dirty="0" smtClean="0"/>
              <a:t>20-51-00007 «Актуальные вопросы теории конечных и периодических групп» (чл.-корр. РАН, д.ф</a:t>
            </a:r>
            <a:r>
              <a:rPr lang="ru-RU" sz="2000" dirty="0"/>
              <a:t>.-м.н. </a:t>
            </a:r>
            <a:r>
              <a:rPr lang="ru-RU" sz="2000" dirty="0" smtClean="0"/>
              <a:t>Мазуров В.Д.), </a:t>
            </a:r>
            <a:endParaRPr dirty="0"/>
          </a:p>
          <a:p>
            <a:pPr marL="422910" lvl="0" indent="-342900" algn="l" rtl="0">
              <a:lnSpc>
                <a:spcPct val="100000"/>
              </a:lnSpc>
              <a:spcBef>
                <a:spcPts val="360"/>
              </a:spcBef>
              <a:spcAft>
                <a:spcPts val="0"/>
              </a:spcAft>
              <a:buSzPts val="2340"/>
              <a:buFont typeface="Arial"/>
              <a:buAutoNum type="arabicPeriod"/>
            </a:pPr>
            <a:r>
              <a:rPr lang="ru-RU" sz="2000" dirty="0"/>
              <a:t>Российско-Германский проект РФФИ 19-51-12008 «Рефракционная динамическая томография тензорных полей: к целостному подходу» (д.ф.-м.н. </a:t>
            </a:r>
            <a:r>
              <a:rPr lang="ru-RU" sz="2000" dirty="0" err="1"/>
              <a:t>Деревцов</a:t>
            </a:r>
            <a:r>
              <a:rPr lang="ru-RU" sz="2000" dirty="0"/>
              <a:t> Е.Ю</a:t>
            </a:r>
            <a:r>
              <a:rPr lang="ru-RU" sz="2000" dirty="0" smtClean="0"/>
              <a:t>.)</a:t>
            </a:r>
            <a:r>
              <a:rPr lang="en-US" sz="2000" dirty="0" smtClean="0"/>
              <a:t>,</a:t>
            </a:r>
            <a:r>
              <a:rPr lang="ru-RU" sz="2000" dirty="0" smtClean="0"/>
              <a:t> </a:t>
            </a:r>
          </a:p>
          <a:p>
            <a:pPr marL="422910" lvl="0" indent="-342900">
              <a:buFont typeface="Arial"/>
              <a:buAutoNum type="arabicPeriod"/>
            </a:pPr>
            <a:r>
              <a:rPr lang="ru-RU" sz="2000" dirty="0" smtClean="0"/>
              <a:t>Российско-Германский проект РФФИ </a:t>
            </a:r>
            <a:r>
              <a:rPr lang="ru-RU" sz="2000" dirty="0"/>
              <a:t>20-51-12007 «Стохастические процессы и изменяющиеся границы» </a:t>
            </a:r>
            <a:r>
              <a:rPr lang="ru-RU" sz="2000" dirty="0" smtClean="0"/>
              <a:t>(д.ф</a:t>
            </a:r>
            <a:r>
              <a:rPr lang="ru-RU" sz="2000" dirty="0"/>
              <a:t>.-м.н. </a:t>
            </a:r>
            <a:r>
              <a:rPr lang="ru-RU" sz="2000" dirty="0" err="1" smtClean="0"/>
              <a:t>Саханенко</a:t>
            </a:r>
            <a:r>
              <a:rPr lang="ru-RU" sz="2000" dirty="0"/>
              <a:t> А.И.).</a:t>
            </a:r>
            <a:endParaRPr lang="en-US" sz="2000" dirty="0" smtClean="0"/>
          </a:p>
          <a:p>
            <a:pPr marL="80010" lvl="0" indent="0" algn="l" rtl="0">
              <a:lnSpc>
                <a:spcPct val="100000"/>
              </a:lnSpc>
              <a:spcBef>
                <a:spcPts val="360"/>
              </a:spcBef>
              <a:spcAft>
                <a:spcPts val="0"/>
              </a:spcAft>
              <a:buSzPts val="2340"/>
              <a:buNone/>
            </a:pPr>
            <a:endParaRPr dirty="0"/>
          </a:p>
          <a:p>
            <a:pPr marL="422910" lvl="0" indent="-194309" algn="l" rtl="0">
              <a:lnSpc>
                <a:spcPct val="100000"/>
              </a:lnSpc>
              <a:spcBef>
                <a:spcPts val="360"/>
              </a:spcBef>
              <a:spcAft>
                <a:spcPts val="0"/>
              </a:spcAft>
              <a:buSzPts val="2340"/>
              <a:buFont typeface="Arial"/>
              <a:buNone/>
            </a:pPr>
            <a:endParaRP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9"/>
          <p:cNvSpPr txBox="1">
            <a:spLocks noGrp="1"/>
          </p:cNvSpPr>
          <p:nvPr>
            <p:ph type="title"/>
          </p:nvPr>
        </p:nvSpPr>
        <p:spPr>
          <a:xfrm>
            <a:off x="0" y="0"/>
            <a:ext cx="9144000" cy="155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ru-RU" sz="4100" dirty="0"/>
              <a:t>Премии, стипендии и грамоты сотрудникам в </a:t>
            </a:r>
            <a:r>
              <a:rPr lang="ru-RU" sz="4100" dirty="0" smtClean="0"/>
              <a:t>2020 </a:t>
            </a:r>
            <a:r>
              <a:rPr lang="ru-RU" sz="4100" dirty="0"/>
              <a:t>г.</a:t>
            </a:r>
            <a:endParaRPr sz="4100" dirty="0"/>
          </a:p>
        </p:txBody>
      </p:sp>
      <p:sp>
        <p:nvSpPr>
          <p:cNvPr id="506" name="Google Shape;506;p39"/>
          <p:cNvSpPr txBox="1">
            <a:spLocks noGrp="1"/>
          </p:cNvSpPr>
          <p:nvPr>
            <p:ph type="body" idx="1"/>
          </p:nvPr>
        </p:nvSpPr>
        <p:spPr>
          <a:xfrm>
            <a:off x="214125" y="1556808"/>
            <a:ext cx="9144000" cy="515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80"/>
              <a:buNone/>
            </a:pPr>
            <a:r>
              <a:rPr lang="ru-RU" sz="1800" b="1" dirty="0">
                <a:solidFill>
                  <a:srgbClr val="000000"/>
                </a:solidFill>
              </a:rPr>
              <a:t>Почётная грамота Президиума СО РАН:</a:t>
            </a:r>
            <a:endParaRPr sz="1800" b="1" dirty="0">
              <a:solidFill>
                <a:srgbClr val="000000"/>
              </a:solidFill>
            </a:endParaRPr>
          </a:p>
          <a:p>
            <a:pPr marL="457200" lvl="0" indent="0" algn="l" rtl="0">
              <a:lnSpc>
                <a:spcPct val="100000"/>
              </a:lnSpc>
              <a:spcBef>
                <a:spcPts val="0"/>
              </a:spcBef>
              <a:spcAft>
                <a:spcPts val="0"/>
              </a:spcAft>
              <a:buSzPts val="2340"/>
              <a:buNone/>
            </a:pPr>
            <a:endParaRPr sz="1600" dirty="0">
              <a:solidFill>
                <a:srgbClr val="3F3F3F"/>
              </a:solidFill>
            </a:endParaRPr>
          </a:p>
        </p:txBody>
      </p:sp>
      <p:graphicFrame>
        <p:nvGraphicFramePr>
          <p:cNvPr id="507" name="Google Shape;507;p39"/>
          <p:cNvGraphicFramePr/>
          <p:nvPr>
            <p:extLst>
              <p:ext uri="{D42A27DB-BD31-4B8C-83A1-F6EECF244321}">
                <p14:modId xmlns:p14="http://schemas.microsoft.com/office/powerpoint/2010/main" val="223774182"/>
              </p:ext>
            </p:extLst>
          </p:nvPr>
        </p:nvGraphicFramePr>
        <p:xfrm>
          <a:off x="386900" y="1938950"/>
          <a:ext cx="8513475" cy="4568400"/>
        </p:xfrm>
        <a:graphic>
          <a:graphicData uri="http://schemas.openxmlformats.org/drawingml/2006/table">
            <a:tbl>
              <a:tblPr>
                <a:noFill/>
                <a:tableStyleId>{0CD0E0C9-E20D-4928-B08F-A3D4FB3D8C1C}</a:tableStyleId>
              </a:tblPr>
              <a:tblGrid>
                <a:gridCol w="2837825"/>
                <a:gridCol w="2837825"/>
                <a:gridCol w="2837825"/>
              </a:tblGrid>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u="none" strike="noStrike" cap="none" dirty="0" smtClean="0">
                          <a:latin typeface="Trebuchet MS" panose="020B0603020202020204" pitchFamily="34" charset="0"/>
                          <a:ea typeface="Trebuchet MS"/>
                          <a:cs typeface="Trebuchet MS"/>
                          <a:sym typeface="Trebuchet MS"/>
                        </a:rPr>
                        <a:t>Губина Н. П.</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Шамардин</a:t>
                      </a:r>
                      <a:r>
                        <a:rPr lang="ru-RU" sz="1800" b="0" i="0" u="none" strike="noStrike" cap="none" dirty="0" smtClean="0">
                          <a:solidFill>
                            <a:srgbClr val="000000"/>
                          </a:solidFill>
                          <a:effectLst/>
                          <a:latin typeface="Trebuchet MS" panose="020B0603020202020204" pitchFamily="34" charset="0"/>
                          <a:ea typeface="Arial"/>
                          <a:cs typeface="Arial"/>
                          <a:sym typeface="Arial"/>
                        </a:rPr>
                        <a:t> Ю.В.</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Блохин А.М.</a:t>
                      </a:r>
                      <a:endParaRPr sz="1800" u="none" strike="noStrike" cap="none" dirty="0">
                        <a:solidFill>
                          <a:srgbClr val="3F3F3F"/>
                        </a:solidFill>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Андреева Е.Б. </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Фирсова С.В.</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Титкова Т.Н.</a:t>
                      </a:r>
                      <a:endParaRPr sz="1800" u="none" strike="noStrike" cap="none" dirty="0">
                        <a:solidFill>
                          <a:srgbClr val="3F3F3F"/>
                        </a:solidFill>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Добрынин А.А.</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Тарасевич Е.Н.</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Мерекин</a:t>
                      </a:r>
                      <a:r>
                        <a:rPr lang="ru-RU" sz="1800" b="0" i="0" u="none" strike="noStrike" cap="none" dirty="0" smtClean="0">
                          <a:solidFill>
                            <a:srgbClr val="000000"/>
                          </a:solidFill>
                          <a:effectLst/>
                          <a:latin typeface="Trebuchet MS" panose="020B0603020202020204" pitchFamily="34" charset="0"/>
                          <a:ea typeface="Arial"/>
                          <a:cs typeface="Arial"/>
                          <a:sym typeface="Arial"/>
                        </a:rPr>
                        <a:t> Ю.В.</a:t>
                      </a:r>
                      <a:endParaRPr sz="1800" u="none" strike="noStrike" cap="none" dirty="0">
                        <a:solidFill>
                          <a:srgbClr val="3F3F3F"/>
                        </a:solidFill>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Головкина Л.П.</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Васильев А.В.</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Егоршин А.О.</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57440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Скороспелов В.А.</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Аниконов</a:t>
                      </a:r>
                      <a:r>
                        <a:rPr lang="ru-RU" sz="1800" b="0" i="0" u="none" strike="noStrike" cap="none" dirty="0" smtClean="0">
                          <a:solidFill>
                            <a:srgbClr val="000000"/>
                          </a:solidFill>
                          <a:effectLst/>
                          <a:latin typeface="Trebuchet MS" panose="020B0603020202020204" pitchFamily="34" charset="0"/>
                          <a:ea typeface="Arial"/>
                          <a:cs typeface="Arial"/>
                          <a:sym typeface="Arial"/>
                        </a:rPr>
                        <a:t> Д.С.</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endParaRPr lang="ru-RU" dirty="0">
                        <a:latin typeface="Trebuchet MS" panose="020B0603020202020204" pitchFamily="34" charset="0"/>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Деревцов</a:t>
                      </a:r>
                      <a:r>
                        <a:rPr lang="ru-RU" sz="1800" b="0" i="0" u="none" strike="noStrike" cap="none" dirty="0" smtClean="0">
                          <a:solidFill>
                            <a:srgbClr val="000000"/>
                          </a:solidFill>
                          <a:effectLst/>
                          <a:latin typeface="Trebuchet MS" panose="020B0603020202020204" pitchFamily="34" charset="0"/>
                          <a:ea typeface="Arial"/>
                          <a:cs typeface="Arial"/>
                          <a:sym typeface="Arial"/>
                        </a:rPr>
                        <a:t> Е.Ю.</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Кутателадзе</a:t>
                      </a:r>
                      <a:r>
                        <a:rPr lang="ru-RU" sz="1800" b="0" i="0" u="none" strike="noStrike" cap="none" dirty="0" smtClean="0">
                          <a:solidFill>
                            <a:srgbClr val="000000"/>
                          </a:solidFill>
                          <a:effectLst/>
                          <a:latin typeface="Trebuchet MS" panose="020B0603020202020204" pitchFamily="34" charset="0"/>
                          <a:ea typeface="Arial"/>
                          <a:cs typeface="Arial"/>
                          <a:sym typeface="Arial"/>
                        </a:rPr>
                        <a:t> С.С.</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endParaRPr lang="ru-RU">
                        <a:latin typeface="Trebuchet MS" panose="020B0603020202020204" pitchFamily="34" charset="0"/>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Белых В.Н.</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4699"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Левашова И.В.</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endParaRPr lang="ru-RU" dirty="0">
                        <a:latin typeface="Trebuchet MS" panose="020B0603020202020204" pitchFamily="34" charset="0"/>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Ершов Ю.Л.</a:t>
                      </a: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err="1" smtClean="0">
                          <a:solidFill>
                            <a:srgbClr val="000000"/>
                          </a:solidFill>
                          <a:effectLst/>
                          <a:latin typeface="Trebuchet MS" panose="020B0603020202020204" pitchFamily="34" charset="0"/>
                          <a:ea typeface="Arial"/>
                          <a:cs typeface="Arial"/>
                          <a:sym typeface="Arial"/>
                        </a:rPr>
                        <a:t>Шмырев</a:t>
                      </a:r>
                      <a:r>
                        <a:rPr lang="ru-RU" sz="1800" b="0" i="0" u="none" strike="noStrike" cap="none" dirty="0" smtClean="0">
                          <a:solidFill>
                            <a:srgbClr val="000000"/>
                          </a:solidFill>
                          <a:effectLst/>
                          <a:latin typeface="Trebuchet MS" panose="020B0603020202020204" pitchFamily="34" charset="0"/>
                          <a:ea typeface="Arial"/>
                          <a:cs typeface="Arial"/>
                          <a:sym typeface="Arial"/>
                        </a:rPr>
                        <a:t> В.И.</a:t>
                      </a:r>
                      <a:endParaRPr sz="1800" u="none" strike="noStrike" cap="none" dirty="0">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499250">
                <a:tc>
                  <a:txBody>
                    <a:bodyPr/>
                    <a:lstStyle/>
                    <a:p>
                      <a:pPr marL="450000" marR="0" lvl="0" indent="-3357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Копылов А.П.</a:t>
                      </a:r>
                      <a:r>
                        <a:rPr lang="ru-RU" sz="1800" u="none" strike="noStrike" cap="none" dirty="0" smtClean="0">
                          <a:solidFill>
                            <a:srgbClr val="3F3F3F"/>
                          </a:solidFill>
                          <a:latin typeface="Trebuchet MS" panose="020B0603020202020204" pitchFamily="34" charset="0"/>
                          <a:ea typeface="Trebuchet MS"/>
                          <a:cs typeface="Trebuchet MS"/>
                          <a:sym typeface="Trebuchet MS"/>
                        </a:rPr>
                        <a:t> </a:t>
                      </a:r>
                      <a:endParaRPr sz="1800" u="none" strike="noStrike" cap="none" dirty="0">
                        <a:solidFill>
                          <a:srgbClr val="3F3F3F"/>
                        </a:solidFill>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C3260C"/>
                        </a:buClr>
                        <a:buSzPts val="1800"/>
                        <a:buFont typeface="Georgia"/>
                        <a:buChar char="*"/>
                      </a:pPr>
                      <a:r>
                        <a:rPr lang="ru-RU" sz="1800" b="0" i="0" u="none" strike="noStrike" cap="none" dirty="0" smtClean="0">
                          <a:solidFill>
                            <a:srgbClr val="000000"/>
                          </a:solidFill>
                          <a:effectLst/>
                          <a:latin typeface="Trebuchet MS" panose="020B0603020202020204" pitchFamily="34" charset="0"/>
                          <a:ea typeface="Arial"/>
                          <a:cs typeface="Arial"/>
                          <a:sym typeface="Arial"/>
                        </a:rPr>
                        <a:t>Беляева Т.В.</a:t>
                      </a:r>
                      <a:endParaRPr sz="1800" u="none" strike="noStrike" cap="none" dirty="0">
                        <a:solidFill>
                          <a:srgbClr val="3F3F3F"/>
                        </a:solidFill>
                        <a:latin typeface="Trebuchet MS" panose="020B0603020202020204" pitchFamily="34" charset="0"/>
                        <a:ea typeface="Trebuchet MS"/>
                        <a:cs typeface="Trebuchet MS"/>
                        <a:sym typeface="Trebuchet M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Trebuchet MS" panose="020B0603020202020204" pitchFamily="34" charset="0"/>
                        <a:ea typeface="Trebuchet MS"/>
                        <a:cs typeface="Trebuchet MS"/>
                        <a:sym typeface="Trebuchet M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title"/>
          </p:nvPr>
        </p:nvSpPr>
        <p:spPr>
          <a:xfrm>
            <a:off x="0" y="0"/>
            <a:ext cx="9144000" cy="141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299"/>
              <a:buNone/>
            </a:pPr>
            <a:r>
              <a:rPr lang="ru-RU" sz="4140" dirty="0"/>
              <a:t>Премии, стипендии и грамоты сотрудникам в </a:t>
            </a:r>
            <a:r>
              <a:rPr lang="ru-RU" sz="4140" dirty="0" smtClean="0"/>
              <a:t>2020 </a:t>
            </a:r>
            <a:r>
              <a:rPr lang="ru-RU" sz="4140" dirty="0"/>
              <a:t>г.</a:t>
            </a:r>
            <a:endParaRPr sz="4140" dirty="0"/>
          </a:p>
        </p:txBody>
      </p:sp>
      <p:graphicFrame>
        <p:nvGraphicFramePr>
          <p:cNvPr id="5" name="Таблица 4"/>
          <p:cNvGraphicFramePr>
            <a:graphicFrameLocks noGrp="1"/>
          </p:cNvGraphicFramePr>
          <p:nvPr>
            <p:extLst>
              <p:ext uri="{D42A27DB-BD31-4B8C-83A1-F6EECF244321}">
                <p14:modId xmlns:p14="http://schemas.microsoft.com/office/powerpoint/2010/main" val="3337571261"/>
              </p:ext>
            </p:extLst>
          </p:nvPr>
        </p:nvGraphicFramePr>
        <p:xfrm>
          <a:off x="304799" y="1397000"/>
          <a:ext cx="8258176" cy="4820920"/>
        </p:xfrm>
        <a:graphic>
          <a:graphicData uri="http://schemas.openxmlformats.org/drawingml/2006/table">
            <a:tbl>
              <a:tblPr firstRow="1" bandRow="1">
                <a:tableStyleId>{6477B0C2-0DF3-4077-A144-EF0BA455FE28}</a:tableStyleId>
              </a:tblPr>
              <a:tblGrid>
                <a:gridCol w="4129088"/>
                <a:gridCol w="4129088"/>
              </a:tblGrid>
              <a:tr h="37084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800" b="1" dirty="0" smtClean="0">
                          <a:solidFill>
                            <a:schemeClr val="tx1"/>
                          </a:solidFill>
                        </a:rPr>
                        <a:t>Заслуженный ветеран СО РАН:</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ru-RU" dirty="0"/>
                    </a:p>
                  </a:txBody>
                  <a:tcPr/>
                </a:tc>
              </a:tr>
              <a:tr h="370840">
                <a:tc>
                  <a:txBody>
                    <a:bodyPr/>
                    <a:lstStyle/>
                    <a:p>
                      <a:pPr marL="366712" lvl="0" indent="-285750">
                        <a:lnSpc>
                          <a:spcPct val="100000"/>
                        </a:lnSpc>
                        <a:spcBef>
                          <a:spcPts val="0"/>
                        </a:spcBef>
                        <a:buClr>
                          <a:srgbClr val="C00000"/>
                        </a:buClr>
                        <a:buSzPct val="100000"/>
                        <a:buFont typeface="Georgia" panose="02040502050405020303" pitchFamily="18" charset="0"/>
                        <a:buChar char="*"/>
                      </a:pPr>
                      <a:r>
                        <a:rPr lang="ru-RU" sz="1800" dirty="0" err="1" smtClean="0">
                          <a:solidFill>
                            <a:schemeClr val="tx1"/>
                          </a:solidFill>
                          <a:latin typeface="Trebuchet MS" panose="020B0603020202020204" pitchFamily="34" charset="0"/>
                          <a:cs typeface="Times New Roman" panose="02020603050405020304" pitchFamily="18" charset="0"/>
                        </a:rPr>
                        <a:t>Берестовский</a:t>
                      </a:r>
                      <a:r>
                        <a:rPr lang="ru-RU" sz="1800" dirty="0" smtClean="0">
                          <a:solidFill>
                            <a:schemeClr val="tx1"/>
                          </a:solidFill>
                          <a:latin typeface="Trebuchet MS" panose="020B0603020202020204" pitchFamily="34" charset="0"/>
                          <a:cs typeface="Times New Roman" panose="02020603050405020304" pitchFamily="18" charset="0"/>
                        </a:rPr>
                        <a:t> В.Н.</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00012" lvl="0" indent="-285750">
                        <a:lnSpc>
                          <a:spcPct val="100000"/>
                        </a:lnSpc>
                        <a:spcBef>
                          <a:spcPts val="0"/>
                        </a:spcBef>
                        <a:buClr>
                          <a:srgbClr val="C00000"/>
                        </a:buClr>
                        <a:buSzPct val="100000"/>
                        <a:buFont typeface="Georgia" panose="02040502050405020303" pitchFamily="18" charset="0"/>
                        <a:buChar char="*"/>
                      </a:pPr>
                      <a:r>
                        <a:rPr lang="ru-RU" sz="1800" dirty="0" err="1" smtClean="0">
                          <a:solidFill>
                            <a:schemeClr val="tx1"/>
                          </a:solidFill>
                          <a:latin typeface="Trebuchet MS" panose="020B0603020202020204" pitchFamily="34" charset="0"/>
                        </a:rPr>
                        <a:t>Пяткин</a:t>
                      </a:r>
                      <a:r>
                        <a:rPr lang="ru-RU" sz="1800" dirty="0" smtClean="0">
                          <a:solidFill>
                            <a:schemeClr val="tx1"/>
                          </a:solidFill>
                          <a:latin typeface="Trebuchet MS" panose="020B0603020202020204" pitchFamily="34" charset="0"/>
                        </a:rPr>
                        <a:t> А.В.</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a:txBody>
                    <a:bodyPr/>
                    <a:lstStyle/>
                    <a:p>
                      <a:pPr marL="366712" lvl="0" indent="-285750">
                        <a:lnSpc>
                          <a:spcPct val="100000"/>
                        </a:lnSpc>
                        <a:spcBef>
                          <a:spcPts val="0"/>
                        </a:spcBef>
                        <a:buClr>
                          <a:srgbClr val="C00000"/>
                        </a:buClr>
                        <a:buSzPct val="100000"/>
                        <a:buFont typeface="Georgia" panose="02040502050405020303" pitchFamily="18" charset="0"/>
                        <a:buChar char="*"/>
                      </a:pPr>
                      <a:r>
                        <a:rPr lang="ru-RU" sz="1800" dirty="0" smtClean="0">
                          <a:solidFill>
                            <a:schemeClr val="tx1"/>
                          </a:solidFill>
                          <a:latin typeface="Trebuchet MS" panose="020B0603020202020204" pitchFamily="34" charset="0"/>
                          <a:cs typeface="Times New Roman" panose="02020603050405020304" pitchFamily="18" charset="0"/>
                        </a:rPr>
                        <a:t>Вдовин Е.П.</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00012" lvl="0" indent="-285750">
                        <a:lnSpc>
                          <a:spcPct val="100000"/>
                        </a:lnSpc>
                        <a:spcBef>
                          <a:spcPts val="0"/>
                        </a:spcBef>
                        <a:buClr>
                          <a:srgbClr val="C00000"/>
                        </a:buClr>
                        <a:buSzPct val="100000"/>
                        <a:buFont typeface="Georgia" panose="02040502050405020303" pitchFamily="18" charset="0"/>
                        <a:buChar char="*"/>
                      </a:pPr>
                      <a:r>
                        <a:rPr lang="ru-RU" sz="1800" dirty="0" err="1" smtClean="0">
                          <a:solidFill>
                            <a:schemeClr val="tx1"/>
                          </a:solidFill>
                          <a:latin typeface="Trebuchet MS" panose="020B0603020202020204" pitchFamily="34" charset="0"/>
                        </a:rPr>
                        <a:t>Саханенко</a:t>
                      </a:r>
                      <a:r>
                        <a:rPr lang="ru-RU" sz="1800" dirty="0" smtClean="0">
                          <a:solidFill>
                            <a:schemeClr val="tx1"/>
                          </a:solidFill>
                          <a:latin typeface="Trebuchet MS" panose="020B0603020202020204" pitchFamily="34" charset="0"/>
                        </a:rPr>
                        <a:t> А.И.</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a:txBody>
                    <a:bodyPr/>
                    <a:lstStyle/>
                    <a:p>
                      <a:pPr marL="366712" lvl="0" indent="-285750">
                        <a:lnSpc>
                          <a:spcPct val="100000"/>
                        </a:lnSpc>
                        <a:spcBef>
                          <a:spcPts val="0"/>
                        </a:spcBef>
                        <a:buClr>
                          <a:srgbClr val="C00000"/>
                        </a:buClr>
                        <a:buSzPct val="100000"/>
                        <a:buFont typeface="Georgia" panose="02040502050405020303" pitchFamily="18" charset="0"/>
                        <a:buChar char="*"/>
                      </a:pPr>
                      <a:r>
                        <a:rPr lang="ru-RU" sz="1800" dirty="0" smtClean="0">
                          <a:solidFill>
                            <a:schemeClr val="tx1"/>
                          </a:solidFill>
                          <a:latin typeface="Trebuchet MS" panose="020B0603020202020204" pitchFamily="34" charset="0"/>
                          <a:cs typeface="Times New Roman" panose="02020603050405020304" pitchFamily="18" charset="0"/>
                        </a:rPr>
                        <a:t>Емельянов Э.Ю.</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00012" lvl="0" indent="-285750">
                        <a:lnSpc>
                          <a:spcPct val="100000"/>
                        </a:lnSpc>
                        <a:spcBef>
                          <a:spcPts val="0"/>
                        </a:spcBef>
                        <a:buClr>
                          <a:srgbClr val="C00000"/>
                        </a:buClr>
                        <a:buSzPct val="100000"/>
                        <a:buFont typeface="Georgia" panose="02040502050405020303" pitchFamily="18" charset="0"/>
                        <a:buChar char="*"/>
                      </a:pPr>
                      <a:r>
                        <a:rPr lang="ru-RU" sz="1800" dirty="0" smtClean="0">
                          <a:solidFill>
                            <a:schemeClr val="tx1"/>
                          </a:solidFill>
                          <a:latin typeface="Trebuchet MS" panose="020B0603020202020204" pitchFamily="34" charset="0"/>
                        </a:rPr>
                        <a:t>Судоплатов С.В.</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a:txBody>
                    <a:bodyPr/>
                    <a:lstStyle/>
                    <a:p>
                      <a:pPr marL="366712" lvl="0" indent="-285750">
                        <a:lnSpc>
                          <a:spcPct val="100000"/>
                        </a:lnSpc>
                        <a:spcBef>
                          <a:spcPts val="0"/>
                        </a:spcBef>
                        <a:buClr>
                          <a:srgbClr val="C00000"/>
                        </a:buClr>
                        <a:buSzPct val="100000"/>
                        <a:buFont typeface="Georgia" panose="02040502050405020303" pitchFamily="18" charset="0"/>
                        <a:buChar char="*"/>
                      </a:pPr>
                      <a:r>
                        <a:rPr lang="ru-RU" sz="1800" dirty="0" smtClean="0">
                          <a:solidFill>
                            <a:schemeClr val="tx1"/>
                          </a:solidFill>
                          <a:latin typeface="Trebuchet MS" panose="020B0603020202020204" pitchFamily="34" charset="0"/>
                          <a:cs typeface="Times New Roman" panose="02020603050405020304" pitchFamily="18" charset="0"/>
                        </a:rPr>
                        <a:t>Колесников П.С.</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Georgia" panose="02040502050405020303" pitchFamily="18" charset="0"/>
                        <a:buChar char="*"/>
                        <a:tabLst/>
                        <a:defRPr/>
                      </a:pPr>
                      <a:r>
                        <a:rPr lang="ru-RU" sz="1800" dirty="0" smtClean="0">
                          <a:solidFill>
                            <a:schemeClr val="tx1"/>
                          </a:solidFill>
                          <a:latin typeface="Trebuchet MS" panose="020B0603020202020204" pitchFamily="34" charset="0"/>
                        </a:rPr>
                        <a:t>Ткачев Д.Л.</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a:txBody>
                    <a:bodyPr/>
                    <a:lstStyle/>
                    <a:p>
                      <a:pPr marL="371475" marR="0" lvl="0" indent="-285750" algn="l" defTabSz="914400" rtl="0" eaLnBrk="1" fontAlgn="auto" latinLnBrk="0" hangingPunct="1">
                        <a:lnSpc>
                          <a:spcPct val="100000"/>
                        </a:lnSpc>
                        <a:spcBef>
                          <a:spcPts val="0"/>
                        </a:spcBef>
                        <a:spcAft>
                          <a:spcPts val="0"/>
                        </a:spcAft>
                        <a:buClr>
                          <a:srgbClr val="C00000"/>
                        </a:buClr>
                        <a:buSzPct val="100000"/>
                        <a:buFont typeface="Georgia" panose="02040502050405020303" pitchFamily="18" charset="0"/>
                        <a:buChar char="*"/>
                        <a:tabLst/>
                        <a:defRPr/>
                      </a:pPr>
                      <a:r>
                        <a:rPr lang="ru-RU" sz="1800" dirty="0" err="1" smtClean="0">
                          <a:solidFill>
                            <a:schemeClr val="tx1"/>
                          </a:solidFill>
                          <a:latin typeface="Trebuchet MS" panose="020B0603020202020204" pitchFamily="34" charset="0"/>
                          <a:cs typeface="Times New Roman" panose="02020603050405020304" pitchFamily="18" charset="0"/>
                        </a:rPr>
                        <a:t>Левичев</a:t>
                      </a:r>
                      <a:r>
                        <a:rPr lang="ru-RU" sz="1800" dirty="0" smtClean="0">
                          <a:solidFill>
                            <a:schemeClr val="tx1"/>
                          </a:solidFill>
                          <a:latin typeface="Trebuchet MS" panose="020B0603020202020204" pitchFamily="34" charset="0"/>
                          <a:cs typeface="Times New Roman" panose="02020603050405020304" pitchFamily="18" charset="0"/>
                        </a:rPr>
                        <a:t> А.В.</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nSpc>
                          <a:spcPct val="100000"/>
                        </a:lnSpc>
                      </a:pPr>
                      <a:endParaRPr lang="ru-RU" dirty="0"/>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gridSpan="2">
                  <a:txBody>
                    <a:bodyPr/>
                    <a:lstStyle/>
                    <a:p>
                      <a:pPr>
                        <a:lnSpc>
                          <a:spcPct val="100000"/>
                        </a:lnSpc>
                      </a:pPr>
                      <a:endParaRPr lang="ru-RU" dirty="0"/>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marL="0">
                        <a:lnSpc>
                          <a:spcPct val="100000"/>
                        </a:lnSpc>
                      </a:pPr>
                      <a:endParaRPr lang="ru-RU" dirty="0"/>
                    </a:p>
                  </a:txBody>
                  <a:tcPr/>
                </a:tc>
              </a:tr>
              <a:tr h="37084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800" b="1" dirty="0" smtClean="0">
                          <a:solidFill>
                            <a:schemeClr val="tx1"/>
                          </a:solidFill>
                        </a:rPr>
                        <a:t>Почётная грамота губернатора Новосибирской области:</a:t>
                      </a:r>
                      <a:endParaRPr lang="ru-RU" sz="1800" dirty="0" smtClean="0">
                        <a:solidFill>
                          <a:schemeClr val="tx1"/>
                        </a:solidFill>
                      </a:endParaRP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ru-RU"/>
                    </a:p>
                  </a:txBody>
                  <a:tcPr/>
                </a:tc>
              </a:tr>
              <a:tr h="370840">
                <a:tc>
                  <a:txBody>
                    <a:bodyPr/>
                    <a:lstStyle/>
                    <a:p>
                      <a:pPr marL="361950" marR="0" indent="-276225" algn="l" defTabSz="914400" rtl="0" eaLnBrk="1" fontAlgn="auto" latinLnBrk="0" hangingPunct="1">
                        <a:lnSpc>
                          <a:spcPct val="100000"/>
                        </a:lnSpc>
                        <a:spcBef>
                          <a:spcPts val="0"/>
                        </a:spcBef>
                        <a:spcAft>
                          <a:spcPts val="0"/>
                        </a:spcAft>
                        <a:buClr>
                          <a:srgbClr val="C00000"/>
                        </a:buClr>
                        <a:buSzTx/>
                        <a:buFont typeface="Georgia" panose="02040502050405020303" pitchFamily="18" charset="0"/>
                        <a:buChar char="*"/>
                        <a:tabLst/>
                        <a:defRPr/>
                      </a:pPr>
                      <a:r>
                        <a:rPr lang="ru-RU" sz="1800" dirty="0" smtClean="0">
                          <a:solidFill>
                            <a:schemeClr val="tx1"/>
                          </a:solidFill>
                          <a:latin typeface="Trebuchet MS" panose="020B0603020202020204" pitchFamily="34" charset="0"/>
                        </a:rPr>
                        <a:t>Ершов Ю.Л.</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nSpc>
                          <a:spcPct val="100000"/>
                        </a:lnSpc>
                      </a:pPr>
                      <a:endParaRPr lang="ru-RU" dirty="0"/>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gridSpan="2">
                  <a:txBody>
                    <a:bodyPr/>
                    <a:lstStyle/>
                    <a:p>
                      <a:pPr marL="0">
                        <a:lnSpc>
                          <a:spcPct val="100000"/>
                        </a:lnSpc>
                      </a:pPr>
                      <a:r>
                        <a:rPr lang="ru-RU" sz="1800" b="1" dirty="0" smtClean="0">
                          <a:solidFill>
                            <a:schemeClr val="tx1"/>
                          </a:solidFill>
                          <a:latin typeface="Trebuchet MS" panose="020B0603020202020204" pitchFamily="34" charset="0"/>
                        </a:rPr>
                        <a:t>Золотая сигма:</a:t>
                      </a:r>
                      <a:endParaRPr lang="ru-RU" sz="1800" dirty="0">
                        <a:latin typeface="Trebuchet MS" panose="020B0603020202020204" pitchFamily="34" charset="0"/>
                      </a:endParaRP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ru-RU" dirty="0"/>
                    </a:p>
                  </a:txBody>
                  <a:tcPr/>
                </a:tc>
              </a:tr>
              <a:tr h="370840">
                <a:tc>
                  <a:txBody>
                    <a:bodyPr/>
                    <a:lstStyle/>
                    <a:p>
                      <a:pPr marL="361950" marR="0" indent="-276225" algn="l" defTabSz="914400" rtl="0" eaLnBrk="1" fontAlgn="auto" latinLnBrk="0" hangingPunct="1">
                        <a:lnSpc>
                          <a:spcPct val="100000"/>
                        </a:lnSpc>
                        <a:spcBef>
                          <a:spcPts val="0"/>
                        </a:spcBef>
                        <a:spcAft>
                          <a:spcPts val="0"/>
                        </a:spcAft>
                        <a:buClr>
                          <a:srgbClr val="C00000"/>
                        </a:buClr>
                        <a:buSzTx/>
                        <a:buFont typeface="Georgia" panose="02040502050405020303" pitchFamily="18" charset="0"/>
                        <a:buChar char="*"/>
                        <a:tabLst/>
                        <a:defRPr/>
                      </a:pPr>
                      <a:r>
                        <a:rPr lang="ru-RU" sz="1800" dirty="0" smtClean="0">
                          <a:solidFill>
                            <a:schemeClr val="tx1"/>
                          </a:solidFill>
                          <a:latin typeface="Trebuchet MS" panose="020B0603020202020204" pitchFamily="34" charset="0"/>
                        </a:rPr>
                        <a:t>Ершов Ю.Л.</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nSpc>
                          <a:spcPct val="100000"/>
                        </a:lnSpc>
                      </a:pPr>
                      <a:endParaRPr lang="ru-RU" dirty="0"/>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70840">
                <a:tc gridSpan="2">
                  <a:txBody>
                    <a:bodyPr/>
                    <a:lstStyle/>
                    <a:p>
                      <a:pPr marL="85725" marR="0" indent="-85725" algn="l" defTabSz="914400" rtl="0" eaLnBrk="1" fontAlgn="auto" latinLnBrk="0" hangingPunct="1">
                        <a:lnSpc>
                          <a:spcPct val="100000"/>
                        </a:lnSpc>
                        <a:spcBef>
                          <a:spcPts val="0"/>
                        </a:spcBef>
                        <a:spcAft>
                          <a:spcPts val="0"/>
                        </a:spcAft>
                        <a:buClr>
                          <a:srgbClr val="C00000"/>
                        </a:buClr>
                        <a:buSzTx/>
                        <a:buFont typeface="Georgia" panose="02040502050405020303" pitchFamily="18" charset="0"/>
                        <a:buNone/>
                        <a:tabLst/>
                        <a:defRPr/>
                      </a:pPr>
                      <a:r>
                        <a:rPr lang="ru-RU" sz="1800" b="1" dirty="0" smtClean="0">
                          <a:solidFill>
                            <a:schemeClr val="tx1"/>
                          </a:solidFill>
                        </a:rPr>
                        <a:t>Почетная грамота мэра г. Новосибирска:</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marL="0">
                        <a:lnSpc>
                          <a:spcPct val="100000"/>
                        </a:lnSpc>
                      </a:pPr>
                      <a:endParaRPr lang="ru-RU" dirty="0"/>
                    </a:p>
                  </a:txBody>
                  <a:tcPr/>
                </a:tc>
              </a:tr>
              <a:tr h="370840">
                <a:tc>
                  <a:txBody>
                    <a:bodyPr/>
                    <a:lstStyle/>
                    <a:p>
                      <a:pPr marL="361950" marR="0" indent="-276225" algn="l" defTabSz="914400" rtl="0" eaLnBrk="1" fontAlgn="auto" latinLnBrk="0" hangingPunct="1">
                        <a:lnSpc>
                          <a:spcPct val="100000"/>
                        </a:lnSpc>
                        <a:spcBef>
                          <a:spcPts val="0"/>
                        </a:spcBef>
                        <a:spcAft>
                          <a:spcPts val="0"/>
                        </a:spcAft>
                        <a:buClr>
                          <a:srgbClr val="C00000"/>
                        </a:buClr>
                        <a:buSzTx/>
                        <a:buFont typeface="Georgia" panose="02040502050405020303" pitchFamily="18" charset="0"/>
                        <a:buChar char="*"/>
                        <a:tabLst/>
                        <a:defRPr/>
                      </a:pPr>
                      <a:r>
                        <a:rPr lang="ru-RU" sz="1800" dirty="0" smtClean="0">
                          <a:solidFill>
                            <a:schemeClr val="tx1"/>
                          </a:solidFill>
                          <a:latin typeface="Trebuchet MS" panose="020B0603020202020204" pitchFamily="34" charset="0"/>
                        </a:rPr>
                        <a:t>Ершов Ю.Л.</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nSpc>
                          <a:spcPct val="100000"/>
                        </a:lnSpc>
                      </a:pPr>
                      <a:endParaRPr lang="ru-RU" dirty="0"/>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3"/>
          <p:cNvSpPr txBox="1">
            <a:spLocks noGrp="1"/>
          </p:cNvSpPr>
          <p:nvPr>
            <p:ph type="title"/>
          </p:nvPr>
        </p:nvSpPr>
        <p:spPr>
          <a:xfrm>
            <a:off x="0" y="234925"/>
            <a:ext cx="9144000" cy="151216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5888"/>
              <a:buNone/>
            </a:pPr>
            <a:r>
              <a:rPr lang="ru-RU"/>
              <a:t>Совет научной молодёжи Профсоюз.</a:t>
            </a:r>
            <a:endParaRPr/>
          </a:p>
        </p:txBody>
      </p:sp>
      <p:sp>
        <p:nvSpPr>
          <p:cNvPr id="536" name="Google Shape;536;p43"/>
          <p:cNvSpPr txBox="1">
            <a:spLocks noGrp="1"/>
          </p:cNvSpPr>
          <p:nvPr>
            <p:ph type="body" idx="1"/>
          </p:nvPr>
        </p:nvSpPr>
        <p:spPr>
          <a:xfrm>
            <a:off x="348402" y="1700213"/>
            <a:ext cx="8568952" cy="493154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340"/>
              <a:buNone/>
            </a:pPr>
            <a:r>
              <a:rPr lang="ru-RU" sz="1800" dirty="0"/>
              <a:t>Председатель СНМ ИМ СО РАН – </a:t>
            </a:r>
            <a:r>
              <a:rPr lang="ru-RU" sz="1800" b="1" dirty="0"/>
              <a:t>Т.Р. </a:t>
            </a:r>
            <a:r>
              <a:rPr lang="ru-RU" sz="1800" b="1" dirty="0" err="1"/>
              <a:t>Насыбуллов</a:t>
            </a:r>
            <a:endParaRPr sz="1800" b="1" dirty="0"/>
          </a:p>
          <a:p>
            <a:pPr marL="0" lvl="0" indent="0" algn="just" rtl="0">
              <a:lnSpc>
                <a:spcPct val="90000"/>
              </a:lnSpc>
              <a:spcBef>
                <a:spcPts val="660"/>
              </a:spcBef>
              <a:spcAft>
                <a:spcPts val="0"/>
              </a:spcAft>
              <a:buSzPts val="2340"/>
              <a:buNone/>
            </a:pPr>
            <a:r>
              <a:rPr lang="ru-RU" sz="1800" dirty="0"/>
              <a:t>Председатель профсоюзного комитета – </a:t>
            </a:r>
            <a:r>
              <a:rPr lang="ru-RU" sz="1800" b="1" dirty="0"/>
              <a:t>Д.Л. Ткачев</a:t>
            </a:r>
            <a:endParaRPr sz="1800" b="1" dirty="0"/>
          </a:p>
          <a:p>
            <a:pPr marL="0" lvl="0" indent="0" algn="just" rtl="0">
              <a:lnSpc>
                <a:spcPct val="90000"/>
              </a:lnSpc>
              <a:spcBef>
                <a:spcPts val="660"/>
              </a:spcBef>
              <a:spcAft>
                <a:spcPts val="0"/>
              </a:spcAft>
              <a:buSzPts val="2340"/>
              <a:buNone/>
            </a:pPr>
            <a:endParaRPr sz="1800" dirty="0"/>
          </a:p>
          <a:p>
            <a:pPr marL="0" lvl="0" indent="0" algn="just" rtl="0">
              <a:lnSpc>
                <a:spcPct val="90000"/>
              </a:lnSpc>
              <a:spcBef>
                <a:spcPts val="660"/>
              </a:spcBef>
              <a:spcAft>
                <a:spcPts val="0"/>
              </a:spcAft>
              <a:buSzPts val="2340"/>
              <a:buNone/>
            </a:pPr>
            <a:r>
              <a:rPr lang="ru-RU" sz="1800" b="1" dirty="0"/>
              <a:t>В 2012 году субсидии на жилье получили 14 молодых научных сотрудников (уже отработали 5 лет): </a:t>
            </a:r>
            <a:r>
              <a:rPr lang="ru-RU" sz="1800" dirty="0"/>
              <a:t>Колесников Павел Сергеевич, </a:t>
            </a:r>
            <a:r>
              <a:rPr lang="ru-RU" sz="1800" dirty="0" err="1"/>
              <a:t>Пяткин</a:t>
            </a:r>
            <a:r>
              <a:rPr lang="ru-RU" sz="1800" dirty="0"/>
              <a:t> Артём Валерьевич, </a:t>
            </a:r>
            <a:r>
              <a:rPr lang="ru-RU" sz="1800" dirty="0" err="1"/>
              <a:t>Гречкосеева</a:t>
            </a:r>
            <a:r>
              <a:rPr lang="ru-RU" sz="1800" dirty="0"/>
              <a:t> Мария Александровна, </a:t>
            </a:r>
            <a:r>
              <a:rPr lang="ru-RU" sz="1800" dirty="0" err="1"/>
              <a:t>Заварницин</a:t>
            </a:r>
            <a:r>
              <a:rPr lang="ru-RU" sz="1800" dirty="0"/>
              <a:t> Андрей Витальевич, Кротов Денис Станиславович, </a:t>
            </a:r>
            <a:r>
              <a:rPr lang="ru-RU" sz="1800" dirty="0" err="1"/>
              <a:t>Базайкин</a:t>
            </a:r>
            <a:r>
              <a:rPr lang="ru-RU" sz="1800" dirty="0"/>
              <a:t> Ярослав Владимирович, </a:t>
            </a:r>
            <a:r>
              <a:rPr lang="ru-RU" sz="1800" dirty="0" err="1"/>
              <a:t>Исангулова</a:t>
            </a:r>
            <a:r>
              <a:rPr lang="ru-RU" sz="1800" dirty="0"/>
              <a:t> Дарья Васильевна, Карманова Мария Борисовна, Токарева Наталья Николаевна, Абросимов Николай Владимирович, </a:t>
            </a:r>
            <a:r>
              <a:rPr lang="ru-RU" sz="1800" dirty="0" err="1"/>
              <a:t>Пузынина</a:t>
            </a:r>
            <a:r>
              <a:rPr lang="ru-RU" sz="1800" dirty="0"/>
              <a:t> Светлана Александровна, Алексеева Екатерина Вячеславовна, Киселёв Алексей Владимирович, Бондарь Лина Николаевна.</a:t>
            </a:r>
            <a:endParaRPr dirty="0"/>
          </a:p>
          <a:p>
            <a:pPr marL="0" lvl="0" indent="0" algn="just" rtl="0">
              <a:lnSpc>
                <a:spcPct val="90000"/>
              </a:lnSpc>
              <a:spcBef>
                <a:spcPts val="660"/>
              </a:spcBef>
              <a:spcAft>
                <a:spcPts val="0"/>
              </a:spcAft>
              <a:buSzPts val="2340"/>
              <a:buNone/>
            </a:pPr>
            <a:r>
              <a:rPr lang="ru-RU" sz="1800" b="1" dirty="0"/>
              <a:t>В 2017 году: </a:t>
            </a:r>
            <a:r>
              <a:rPr lang="ru-RU" sz="1800" dirty="0"/>
              <a:t>Светов Иван Евгеньевич.</a:t>
            </a:r>
            <a:endParaRPr dirty="0"/>
          </a:p>
          <a:p>
            <a:pPr marL="0" lvl="0" indent="0" algn="just" rtl="0">
              <a:lnSpc>
                <a:spcPct val="90000"/>
              </a:lnSpc>
              <a:spcBef>
                <a:spcPts val="660"/>
              </a:spcBef>
              <a:spcAft>
                <a:spcPts val="0"/>
              </a:spcAft>
              <a:buSzPts val="2340"/>
              <a:buFont typeface="Noto Sans Symbols"/>
              <a:buNone/>
            </a:pPr>
            <a:r>
              <a:rPr lang="ru-RU" sz="1800" b="1" dirty="0"/>
              <a:t>В 2018 году: </a:t>
            </a:r>
            <a:r>
              <a:rPr lang="ru-RU" sz="1800" dirty="0"/>
              <a:t>Дудкин Федор Анатольевич.  </a:t>
            </a:r>
            <a:endParaRPr dirty="0"/>
          </a:p>
          <a:p>
            <a:pPr marL="0" lvl="0" indent="0" algn="just" rtl="0">
              <a:lnSpc>
                <a:spcPct val="90000"/>
              </a:lnSpc>
              <a:spcBef>
                <a:spcPts val="660"/>
              </a:spcBef>
              <a:spcAft>
                <a:spcPts val="0"/>
              </a:spcAft>
              <a:buSzPts val="2340"/>
              <a:buFont typeface="Noto Sans Symbols"/>
              <a:buNone/>
            </a:pPr>
            <a:r>
              <a:rPr lang="ru-RU" sz="1800" b="1" dirty="0"/>
              <a:t>В 2019 году:</a:t>
            </a:r>
            <a:r>
              <a:rPr lang="ru-RU" sz="1800" dirty="0"/>
              <a:t> Горшков Илья Борисович и </a:t>
            </a:r>
            <a:r>
              <a:rPr lang="ru-RU" sz="1800" dirty="0" err="1"/>
              <a:t>Малькович</a:t>
            </a:r>
            <a:r>
              <a:rPr lang="ru-RU" sz="1800" dirty="0"/>
              <a:t> Евгений </a:t>
            </a:r>
            <a:r>
              <a:rPr lang="ru-RU" sz="1800"/>
              <a:t>Геннадьевич</a:t>
            </a:r>
            <a:r>
              <a:rPr lang="ru-RU" sz="1800" smtClean="0"/>
              <a:t>.</a:t>
            </a:r>
            <a:endParaRPr lang="ru-RU" sz="18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5"/>
          <p:cNvSpPr txBox="1">
            <a:spLocks noGrp="1"/>
          </p:cNvSpPr>
          <p:nvPr>
            <p:ph type="title"/>
          </p:nvPr>
        </p:nvSpPr>
        <p:spPr>
          <a:xfrm>
            <a:off x="574675" y="304802"/>
            <a:ext cx="8001000" cy="1216025"/>
          </a:xfrm>
          <a:prstGeom prst="rect">
            <a:avLst/>
          </a:prstGeom>
          <a:noFill/>
          <a:ln>
            <a:noFill/>
          </a:ln>
        </p:spPr>
        <p:txBody>
          <a:bodyPr spcFirstLastPara="1" wrap="square" lIns="91425" tIns="45700" rIns="91425" bIns="45700" anchor="t" anchorCtr="0">
            <a:noAutofit/>
          </a:bodyPr>
          <a:lstStyle/>
          <a:p>
            <a:pPr marL="320040" lvl="0" indent="-320040" algn="ctr" rtl="0">
              <a:lnSpc>
                <a:spcPct val="100000"/>
              </a:lnSpc>
              <a:spcBef>
                <a:spcPts val="0"/>
              </a:spcBef>
              <a:spcAft>
                <a:spcPts val="0"/>
              </a:spcAft>
              <a:buSzPts val="2560"/>
              <a:buChar char="*"/>
            </a:pPr>
            <a:r>
              <a:rPr lang="ru-RU" sz="2000"/>
              <a:t>Отделение математических наук</a:t>
            </a:r>
            <a:r>
              <a:rPr lang="ru-RU" sz="2000" b="1"/>
              <a:t/>
            </a:r>
            <a:br>
              <a:rPr lang="ru-RU" sz="2000" b="1"/>
            </a:br>
            <a:r>
              <a:rPr lang="ru-RU" sz="2000" b="1"/>
              <a:t>Институт математики им. С. Л. Соболева СО РАН</a:t>
            </a:r>
            <a:r>
              <a:rPr lang="ru-RU" sz="2000"/>
              <a:t/>
            </a:r>
            <a:br>
              <a:rPr lang="ru-RU" sz="2000"/>
            </a:br>
            <a:r>
              <a:rPr lang="ru-RU" sz="2000"/>
              <a:t>Новосибирский научный центр</a:t>
            </a:r>
            <a:endParaRPr/>
          </a:p>
        </p:txBody>
      </p:sp>
      <p:sp>
        <p:nvSpPr>
          <p:cNvPr id="548" name="Google Shape;548;p45"/>
          <p:cNvSpPr txBox="1">
            <a:spLocks noGrp="1"/>
          </p:cNvSpPr>
          <p:nvPr>
            <p:ph type="body" idx="1"/>
          </p:nvPr>
        </p:nvSpPr>
        <p:spPr>
          <a:xfrm>
            <a:off x="566739" y="1752600"/>
            <a:ext cx="8001000" cy="2057400"/>
          </a:xfrm>
          <a:prstGeom prst="rect">
            <a:avLst/>
          </a:prstGeom>
          <a:noFill/>
          <a:ln>
            <a:noFill/>
          </a:ln>
        </p:spPr>
        <p:txBody>
          <a:bodyPr spcFirstLastPara="1" wrap="square" lIns="91425" tIns="45700" rIns="91425" bIns="45700" anchor="t" anchorCtr="0">
            <a:noAutofit/>
          </a:bodyPr>
          <a:lstStyle/>
          <a:p>
            <a:pPr marL="228600" lvl="0" indent="-182880" algn="ctr" rtl="0">
              <a:lnSpc>
                <a:spcPct val="100000"/>
              </a:lnSpc>
              <a:spcBef>
                <a:spcPts val="0"/>
              </a:spcBef>
              <a:spcAft>
                <a:spcPts val="0"/>
              </a:spcAft>
              <a:buSzPts val="2860"/>
              <a:buFont typeface="Noto Sans Symbols"/>
              <a:buNone/>
            </a:pPr>
            <a:r>
              <a:rPr lang="ru-RU" sz="2200"/>
              <a:t>630090 Новосибирск, пр. Академика Коптюга, 4</a:t>
            </a:r>
            <a:endParaRPr sz="2200" i="1"/>
          </a:p>
          <a:p>
            <a:pPr marL="228600" lvl="0" indent="-182880" algn="ctr" rtl="0">
              <a:lnSpc>
                <a:spcPct val="100000"/>
              </a:lnSpc>
              <a:spcBef>
                <a:spcPts val="740"/>
              </a:spcBef>
              <a:spcAft>
                <a:spcPts val="0"/>
              </a:spcAft>
              <a:buSzPts val="2860"/>
              <a:buFont typeface="Noto Sans Symbols"/>
              <a:buNone/>
            </a:pPr>
            <a:r>
              <a:rPr lang="ru-RU" sz="2200" i="1"/>
              <a:t>телефон</a:t>
            </a:r>
            <a:r>
              <a:rPr lang="ru-RU" sz="2200"/>
              <a:t>: (8-383) 333-28-92</a:t>
            </a:r>
            <a:br>
              <a:rPr lang="ru-RU" sz="2200"/>
            </a:br>
            <a:r>
              <a:rPr lang="ru-RU" sz="2200" i="1"/>
              <a:t>факс</a:t>
            </a:r>
            <a:r>
              <a:rPr lang="ru-RU" sz="2200"/>
              <a:t>: (8-383) 333-25-98</a:t>
            </a:r>
            <a:br>
              <a:rPr lang="ru-RU" sz="2200"/>
            </a:br>
            <a:r>
              <a:rPr lang="ru-RU" sz="2200" i="1"/>
              <a:t>адрес электронной почты</a:t>
            </a:r>
            <a:r>
              <a:rPr lang="ru-RU" sz="2200"/>
              <a:t>: </a:t>
            </a:r>
            <a:r>
              <a:rPr lang="ru-RU" sz="2200" u="sng">
                <a:solidFill>
                  <a:schemeClr val="hlink"/>
                </a:solidFill>
                <a:hlinkClick r:id="rId3"/>
              </a:rPr>
              <a:t>im@math.nsc.ru</a:t>
            </a:r>
            <a:r>
              <a:rPr lang="ru-RU" sz="2200"/>
              <a:t/>
            </a:r>
            <a:br>
              <a:rPr lang="ru-RU" sz="2200"/>
            </a:br>
            <a:r>
              <a:rPr lang="ru-RU" sz="2200" i="1"/>
              <a:t>www-страница</a:t>
            </a:r>
            <a:r>
              <a:rPr lang="ru-RU" sz="2200"/>
              <a:t>: </a:t>
            </a:r>
            <a:r>
              <a:rPr lang="ru-RU" sz="2200" u="sng">
                <a:solidFill>
                  <a:schemeClr val="hlink"/>
                </a:solidFill>
                <a:hlinkClick r:id="rId4"/>
              </a:rPr>
              <a:t>http://math.nsc.ru</a:t>
            </a:r>
            <a:r>
              <a:rPr lang="ru-RU" sz="2200"/>
              <a:t> </a:t>
            </a:r>
            <a:endParaRPr/>
          </a:p>
        </p:txBody>
      </p:sp>
      <p:pic>
        <p:nvPicPr>
          <p:cNvPr id="549" name="Google Shape;549;p45" descr="imwinter"/>
          <p:cNvPicPr preferRelativeResize="0">
            <a:picLocks noGrp="1"/>
          </p:cNvPicPr>
          <p:nvPr>
            <p:ph type="body" idx="2"/>
          </p:nvPr>
        </p:nvPicPr>
        <p:blipFill rotWithShape="1">
          <a:blip r:embed="rId5">
            <a:alphaModFix/>
          </a:blip>
          <a:srcRect/>
          <a:stretch/>
        </p:blipFill>
        <p:spPr>
          <a:xfrm>
            <a:off x="1472841" y="3962400"/>
            <a:ext cx="6188793" cy="20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title"/>
          </p:nvPr>
        </p:nvSpPr>
        <p:spPr>
          <a:xfrm>
            <a:off x="1734532" y="304802"/>
            <a:ext cx="6841143"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dirty="0"/>
              <a:t>Кадровый состав без ОФИМ </a:t>
            </a:r>
            <a:r>
              <a:rPr lang="ru-RU" sz="2400" dirty="0"/>
              <a:t>(возраст на </a:t>
            </a:r>
            <a:r>
              <a:rPr lang="ru-RU" sz="2400" dirty="0" smtClean="0"/>
              <a:t>31.12.2020)</a:t>
            </a:r>
            <a:endParaRPr dirty="0"/>
          </a:p>
        </p:txBody>
      </p:sp>
      <p:graphicFrame>
        <p:nvGraphicFramePr>
          <p:cNvPr id="279" name="Google Shape;279;p7"/>
          <p:cNvGraphicFramePr/>
          <p:nvPr>
            <p:extLst>
              <p:ext uri="{D42A27DB-BD31-4B8C-83A1-F6EECF244321}">
                <p14:modId xmlns:p14="http://schemas.microsoft.com/office/powerpoint/2010/main" val="2672078450"/>
              </p:ext>
            </p:extLst>
          </p:nvPr>
        </p:nvGraphicFramePr>
        <p:xfrm>
          <a:off x="251520" y="1485899"/>
          <a:ext cx="8640975" cy="5171820"/>
        </p:xfrm>
        <a:graphic>
          <a:graphicData uri="http://schemas.openxmlformats.org/drawingml/2006/table">
            <a:tbl>
              <a:tblPr>
                <a:noFill/>
                <a:tableStyleId>{6477B0C2-0DF3-4077-A144-EF0BA455FE28}</a:tableStyleId>
              </a:tblPr>
              <a:tblGrid>
                <a:gridCol w="2736300"/>
                <a:gridCol w="843525"/>
                <a:gridCol w="843525"/>
                <a:gridCol w="843525"/>
                <a:gridCol w="843525"/>
                <a:gridCol w="843525"/>
                <a:gridCol w="843525"/>
                <a:gridCol w="843525"/>
              </a:tblGrid>
              <a:tr h="759800">
                <a:tc>
                  <a:txBody>
                    <a:bodyPr/>
                    <a:lstStyle/>
                    <a:p>
                      <a:pPr marL="0" marR="0" lvl="0" indent="0" algn="ctr" rtl="0">
                        <a:lnSpc>
                          <a:spcPct val="100000"/>
                        </a:lnSpc>
                        <a:spcBef>
                          <a:spcPts val="0"/>
                        </a:spcBef>
                        <a:spcAft>
                          <a:spcPts val="0"/>
                        </a:spcAft>
                        <a:buClr>
                          <a:schemeClr val="accent2"/>
                        </a:buClr>
                        <a:buSzPts val="1100"/>
                        <a:buFont typeface="Noto Sans Symbols"/>
                        <a:buNone/>
                      </a:pPr>
                      <a:r>
                        <a:rPr lang="ru-RU" sz="1400" b="1" i="0" u="none" strike="noStrike" cap="none" dirty="0">
                          <a:solidFill>
                            <a:schemeClr val="dk1"/>
                          </a:solidFill>
                          <a:latin typeface="Trebuchet MS"/>
                          <a:ea typeface="Trebuchet MS"/>
                          <a:cs typeface="Trebuchet MS"/>
                          <a:sym typeface="Trebuchet MS"/>
                        </a:rPr>
                        <a:t>Должность</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численность</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до 35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36 до 39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40 до 49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50 до 59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от 60 до 69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старше 70 лет</a:t>
                      </a:r>
                      <a:endParaRPr sz="1400" b="1" u="none" strike="noStrike" cap="none">
                        <a:latin typeface="Trebuchet MS"/>
                        <a:ea typeface="Trebuchet MS"/>
                        <a:cs typeface="Trebuchet MS"/>
                        <a:sym typeface="Trebuchet M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Директор</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Заместитель директора по науке</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4</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US" sz="1200" b="1" u="none" strike="noStrike" cap="none" dirty="0" smtClean="0">
                          <a:solidFill>
                            <a:srgbClr val="FF0000"/>
                          </a:solidFill>
                        </a:rPr>
                        <a:t>2</a:t>
                      </a:r>
                      <a:endParaRPr sz="1200" b="1" u="none" strike="noStrike" cap="none" dirty="0">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a:solidFill>
                            <a:srgbClr val="FF0000"/>
                          </a:solidFill>
                          <a:latin typeface="Calibri"/>
                          <a:ea typeface="Calibri"/>
                          <a:cs typeface="Calibri"/>
                          <a:sym typeface="Calibri"/>
                        </a:rPr>
                        <a:t>2</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Ученый секретарь</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1</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rgbClr val="FF0000"/>
                          </a:solidFill>
                        </a:rPr>
                        <a:t>-</a:t>
                      </a:r>
                      <a:endParaRPr sz="1400" b="1" u="none" strike="noStrike" cap="none" dirty="0">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200" b="1" u="none" strike="noStrike" cap="none" dirty="0" smtClean="0">
                          <a:solidFill>
                            <a:srgbClr val="FF0000"/>
                          </a:solidFill>
                        </a:rPr>
                        <a:t>1</a:t>
                      </a:r>
                      <a:endParaRPr sz="1200" b="1" u="none" strike="noStrike" cap="none" dirty="0">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dirty="0">
                          <a:solidFill>
                            <a:srgbClr val="FF0000"/>
                          </a:solidFill>
                          <a:latin typeface="Calibri"/>
                          <a:ea typeface="Calibri"/>
                          <a:cs typeface="Calibri"/>
                          <a:sym typeface="Calibri"/>
                        </a:rPr>
                        <a:t>-</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i="0" u="none" strike="noStrike" cap="none">
                          <a:solidFill>
                            <a:srgbClr val="FF0000"/>
                          </a:solidFill>
                          <a:latin typeface="Calibri"/>
                          <a:ea typeface="Calibri"/>
                          <a:cs typeface="Calibri"/>
                          <a:sym typeface="Calibri"/>
                        </a:rPr>
                        <a:t>-</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Главный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49</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4</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5</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13</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27</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Ведущий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47</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2</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9</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12</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10</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14</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Старший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91</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13</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11</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24</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13</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19</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11</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47</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29</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6</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4</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3</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2</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3</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Младший научный сотрудник</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7</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6</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 </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15000"/>
                        </a:lnSpc>
                        <a:spcBef>
                          <a:spcPts val="0"/>
                        </a:spcBef>
                        <a:spcAft>
                          <a:spcPts val="0"/>
                        </a:spcAft>
                        <a:buClr>
                          <a:srgbClr val="000000"/>
                        </a:buClr>
                        <a:buSzPts val="1100"/>
                        <a:buFont typeface="Arial"/>
                        <a:buNone/>
                      </a:pPr>
                      <a:r>
                        <a:rPr lang="ru-RU" sz="1400" b="1" u="none" strike="noStrike" cap="none">
                          <a:latin typeface="Trebuchet MS"/>
                          <a:ea typeface="Trebuchet MS"/>
                          <a:cs typeface="Trebuchet MS"/>
                          <a:sym typeface="Trebuchet MS"/>
                        </a:rPr>
                        <a:t>Прочие научные работники</a:t>
                      </a:r>
                      <a:endParaRPr sz="1400" b="1"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11</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10</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1</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a:solidFill>
                            <a:srgbClr val="FF0000"/>
                          </a:solidFill>
                          <a:latin typeface="Calibri"/>
                          <a:ea typeface="Calibri"/>
                          <a:cs typeface="Calibri"/>
                          <a:sym typeface="Calibri"/>
                        </a:rPr>
                        <a:t>-</a:t>
                      </a:r>
                      <a:endParaRPr sz="1400" b="1" u="none" strike="noStrike" cap="none">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400" b="1" u="none" strike="noStrike" cap="none" dirty="0" smtClean="0">
                          <a:solidFill>
                            <a:srgbClr val="FF0000"/>
                          </a:solidFill>
                          <a:latin typeface="Calibri"/>
                          <a:ea typeface="Calibri"/>
                          <a:cs typeface="Calibri"/>
                          <a:sym typeface="Calibri"/>
                        </a:rPr>
                        <a:t>-</a:t>
                      </a:r>
                      <a:endParaRPr sz="1400" b="1"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32650">
                <a:tc>
                  <a:txBody>
                    <a:bodyPr/>
                    <a:lstStyle/>
                    <a:p>
                      <a:pPr marL="0" marR="0" lvl="0" indent="0" algn="l" rtl="0">
                        <a:lnSpc>
                          <a:spcPct val="100000"/>
                        </a:lnSpc>
                        <a:spcBef>
                          <a:spcPts val="0"/>
                        </a:spcBef>
                        <a:spcAft>
                          <a:spcPts val="0"/>
                        </a:spcAft>
                        <a:buClr>
                          <a:schemeClr val="accent2"/>
                        </a:buClr>
                        <a:buSzPts val="1100"/>
                        <a:buFont typeface="Noto Sans Symbols"/>
                        <a:buNone/>
                      </a:pPr>
                      <a:r>
                        <a:rPr lang="ru-RU" sz="1400" b="1" i="0" u="none" strike="noStrike" cap="none">
                          <a:solidFill>
                            <a:schemeClr val="dk1"/>
                          </a:solidFill>
                          <a:latin typeface="Trebuchet MS"/>
                          <a:ea typeface="Trebuchet MS"/>
                          <a:cs typeface="Trebuchet MS"/>
                          <a:sym typeface="Trebuchet MS"/>
                        </a:rPr>
                        <a:t>Всего</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chemeClr val="dk1"/>
                          </a:solidFill>
                          <a:latin typeface="Calibri"/>
                          <a:ea typeface="Calibri"/>
                          <a:cs typeface="Calibri"/>
                          <a:sym typeface="Calibri"/>
                        </a:rPr>
                        <a:t>258</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t>58</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t>21</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chemeClr val="dk1"/>
                          </a:solidFill>
                          <a:latin typeface="Calibri"/>
                          <a:ea typeface="Calibri"/>
                          <a:cs typeface="Calibri"/>
                          <a:sym typeface="Calibri"/>
                        </a:rPr>
                        <a:t>43</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t>34</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a:t>47</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ru-RU" sz="1400" b="1" u="none" strike="noStrike" cap="none" dirty="0" smtClean="0">
                          <a:solidFill>
                            <a:schemeClr val="dk1"/>
                          </a:solidFill>
                          <a:latin typeface="Calibri"/>
                          <a:ea typeface="Calibri"/>
                          <a:cs typeface="Calibri"/>
                          <a:sym typeface="Calibri"/>
                        </a:rPr>
                        <a:t>55</a:t>
                      </a:r>
                      <a:endParaRPr sz="14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1763689" y="304802"/>
            <a:ext cx="6811987" cy="12160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a:t>Программы и гранты</a:t>
            </a:r>
            <a:endParaRPr/>
          </a:p>
        </p:txBody>
      </p:sp>
      <p:graphicFrame>
        <p:nvGraphicFramePr>
          <p:cNvPr id="287" name="Google Shape;287;p8"/>
          <p:cNvGraphicFramePr/>
          <p:nvPr>
            <p:extLst>
              <p:ext uri="{D42A27DB-BD31-4B8C-83A1-F6EECF244321}">
                <p14:modId xmlns:p14="http://schemas.microsoft.com/office/powerpoint/2010/main" val="649262632"/>
              </p:ext>
            </p:extLst>
          </p:nvPr>
        </p:nvGraphicFramePr>
        <p:xfrm>
          <a:off x="428625" y="1485902"/>
          <a:ext cx="8472523" cy="5251740"/>
        </p:xfrm>
        <a:graphic>
          <a:graphicData uri="http://schemas.openxmlformats.org/drawingml/2006/table">
            <a:tbl>
              <a:tblPr>
                <a:noFill/>
                <a:tableStyleId>{6477B0C2-0DF3-4077-A144-EF0BA455FE28}</a:tableStyleId>
              </a:tblPr>
              <a:tblGrid>
                <a:gridCol w="2710993"/>
                <a:gridCol w="960255"/>
                <a:gridCol w="960255"/>
                <a:gridCol w="960255"/>
                <a:gridCol w="960255"/>
                <a:gridCol w="960255"/>
                <a:gridCol w="960255"/>
              </a:tblGrid>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 </a:t>
                      </a:r>
                      <a:endParaRPr sz="1800" b="1" i="0" u="none" strike="noStrike" cap="none" dirty="0">
                        <a:latin typeface="Calibri"/>
                        <a:ea typeface="Calibri"/>
                        <a:cs typeface="Calibri"/>
                        <a:sym typeface="Calibri"/>
                      </a:endParaRPr>
                    </a:p>
                  </a:txBody>
                  <a:tcPr marL="68575" marR="685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2015</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2016</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2017</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2018</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2019</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latin typeface="Calibri"/>
                          <a:ea typeface="Calibri"/>
                          <a:cs typeface="Calibri"/>
                          <a:sym typeface="Calibri"/>
                        </a:rPr>
                        <a:t>2020</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Базовые проекты</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21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22</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22</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Интеграционные проекты </a:t>
                      </a:r>
                      <a:endParaRPr sz="1800" b="1" i="0" u="none" strike="noStrike" cap="none" dirty="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СО РАН</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6</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6</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Программы Президиума РАН и ОМН РАН</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1</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РФФИ, РГНФ</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80</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76</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68</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67</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60</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4</a:t>
                      </a:r>
                      <a:r>
                        <a:rPr lang="ru-RU" sz="1800" b="1" i="0" u="none" strike="noStrike" cap="none" dirty="0" smtClean="0">
                          <a:solidFill>
                            <a:srgbClr val="FF0000"/>
                          </a:solidFill>
                          <a:latin typeface="Calibri"/>
                          <a:ea typeface="Calibri"/>
                          <a:cs typeface="Calibri"/>
                          <a:sym typeface="Calibri"/>
                        </a:rPr>
                        <a:t>7</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a:latin typeface="Calibri"/>
                          <a:ea typeface="Calibri"/>
                          <a:cs typeface="Calibri"/>
                          <a:sym typeface="Calibri"/>
                        </a:rPr>
                        <a:t>РНФ</a:t>
                      </a:r>
                      <a:endParaRPr sz="1800" b="1" i="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4</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7</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8</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10</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smtClean="0">
                          <a:solidFill>
                            <a:srgbClr val="FF0000"/>
                          </a:solidFill>
                          <a:latin typeface="Calibri"/>
                          <a:ea typeface="Calibri"/>
                          <a:cs typeface="Calibri"/>
                          <a:sym typeface="Calibri"/>
                        </a:rPr>
                        <a:t>8</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Гранты Президента РФ</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1</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1</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2</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1</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r>
              <a:tr h="612400">
                <a:tc>
                  <a:txBody>
                    <a:bodyPr/>
                    <a:lstStyle/>
                    <a:p>
                      <a:pPr marL="0" marR="0" lvl="0" indent="0" algn="l" rtl="0">
                        <a:lnSpc>
                          <a:spcPct val="115000"/>
                        </a:lnSpc>
                        <a:spcBef>
                          <a:spcPts val="0"/>
                        </a:spcBef>
                        <a:spcAft>
                          <a:spcPts val="0"/>
                        </a:spcAft>
                        <a:buClr>
                          <a:srgbClr val="000000"/>
                        </a:buClr>
                        <a:buSzPts val="1400"/>
                        <a:buFont typeface="Arial"/>
                        <a:buNone/>
                      </a:pPr>
                      <a:r>
                        <a:rPr lang="ru-RU" sz="1800" b="1" i="0" u="none" strike="noStrike" cap="none" dirty="0">
                          <a:latin typeface="Calibri"/>
                          <a:ea typeface="Calibri"/>
                          <a:cs typeface="Calibri"/>
                          <a:sym typeface="Calibri"/>
                        </a:rPr>
                        <a:t>Научные школы</a:t>
                      </a:r>
                      <a:endParaRPr sz="1800" b="1" i="0" u="none" strike="noStrike" cap="none" dirty="0">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4</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2</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a:solidFill>
                            <a:schemeClr val="tx1">
                              <a:lumMod val="95000"/>
                              <a:lumOff val="5000"/>
                            </a:schemeClr>
                          </a:solidFill>
                          <a:latin typeface="Calibri"/>
                          <a:ea typeface="Calibri"/>
                          <a:cs typeface="Calibri"/>
                          <a:sym typeface="Calibri"/>
                        </a:rPr>
                        <a:t>-</a:t>
                      </a:r>
                      <a:endParaRPr sz="1800" b="1" i="0" u="none" strike="noStrike" cap="none">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lumMod val="95000"/>
                              <a:lumOff val="5000"/>
                            </a:schemeClr>
                          </a:solidFill>
                          <a:latin typeface="Calibri"/>
                          <a:ea typeface="Calibri"/>
                          <a:cs typeface="Calibri"/>
                          <a:sym typeface="Calibri"/>
                        </a:rPr>
                        <a:t>1</a:t>
                      </a:r>
                      <a:endParaRPr sz="1800" b="1" i="0" u="none" strike="noStrike" cap="none" dirty="0">
                        <a:solidFill>
                          <a:schemeClr val="tx1">
                            <a:lumMod val="95000"/>
                            <a:lumOff val="5000"/>
                          </a:schemeClr>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ru-RU" sz="1800" b="1" i="0" u="none" strike="noStrike" cap="none" dirty="0">
                          <a:solidFill>
                            <a:schemeClr val="tx1"/>
                          </a:solidFill>
                          <a:latin typeface="Calibri"/>
                          <a:ea typeface="Calibri"/>
                          <a:cs typeface="Calibri"/>
                          <a:sym typeface="Calibri"/>
                        </a:rPr>
                        <a:t>1</a:t>
                      </a:r>
                      <a:endParaRPr sz="1800" b="1" i="0" u="none" strike="noStrike" cap="none" dirty="0">
                        <a:solidFill>
                          <a:schemeClr val="tx1"/>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800" b="1" i="0" u="none" strike="noStrike" cap="none" dirty="0" smtClean="0">
                          <a:solidFill>
                            <a:srgbClr val="FF0000"/>
                          </a:solidFill>
                          <a:latin typeface="Calibri"/>
                          <a:ea typeface="Calibri"/>
                          <a:cs typeface="Calibri"/>
                          <a:sym typeface="Calibri"/>
                        </a:rPr>
                        <a:t>-</a:t>
                      </a:r>
                      <a:endParaRPr sz="1800" b="1" i="0" u="none" strike="noStrike" cap="none" dirty="0">
                        <a:solidFill>
                          <a:srgbClr val="FF0000"/>
                        </a:solidFill>
                        <a:latin typeface="Calibri"/>
                        <a:ea typeface="Calibri"/>
                        <a:cs typeface="Calibri"/>
                        <a:sym typeface="Calibri"/>
                      </a:endParaRPr>
                    </a:p>
                  </a:txBody>
                  <a:tcPr marL="68575" marR="68575"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0" y="0"/>
            <a:ext cx="9036495" cy="61436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5888"/>
              <a:buNone/>
            </a:pPr>
            <a:r>
              <a:rPr lang="ru-RU" sz="3600"/>
              <a:t>Научные подразделения ИМ СО РАН</a:t>
            </a:r>
            <a:endParaRPr sz="3600"/>
          </a:p>
        </p:txBody>
      </p:sp>
      <p:graphicFrame>
        <p:nvGraphicFramePr>
          <p:cNvPr id="293" name="Google Shape;293;p9"/>
          <p:cNvGraphicFramePr/>
          <p:nvPr>
            <p:extLst>
              <p:ext uri="{D42A27DB-BD31-4B8C-83A1-F6EECF244321}">
                <p14:modId xmlns:p14="http://schemas.microsoft.com/office/powerpoint/2010/main" val="1709515078"/>
              </p:ext>
            </p:extLst>
          </p:nvPr>
        </p:nvGraphicFramePr>
        <p:xfrm>
          <a:off x="171451" y="757247"/>
          <a:ext cx="8829675" cy="6027795"/>
        </p:xfrm>
        <a:graphic>
          <a:graphicData uri="http://schemas.openxmlformats.org/drawingml/2006/table">
            <a:tbl>
              <a:tblPr>
                <a:noFill/>
                <a:tableStyleId>{6477B0C2-0DF3-4077-A144-EF0BA455FE28}</a:tableStyleId>
              </a:tblPr>
              <a:tblGrid>
                <a:gridCol w="285750"/>
                <a:gridCol w="6858000"/>
                <a:gridCol w="1685925"/>
              </a:tblGrid>
              <a:tr h="241450">
                <a:tc>
                  <a:txBody>
                    <a:bodyPr/>
                    <a:lstStyle/>
                    <a:p>
                      <a:pPr marL="0" marR="0" lvl="0" indent="0" algn="l" rtl="0">
                        <a:lnSpc>
                          <a:spcPct val="100000"/>
                        </a:lnSpc>
                        <a:spcBef>
                          <a:spcPts val="0"/>
                        </a:spcBef>
                        <a:spcAft>
                          <a:spcPts val="0"/>
                        </a:spcAft>
                        <a:buNone/>
                      </a:pPr>
                      <a:r>
                        <a:rPr lang="ru-RU" sz="1400" b="1" u="none" strike="noStrike" cap="none" dirty="0">
                          <a:solidFill>
                            <a:schemeClr val="tx1"/>
                          </a:solidFill>
                        </a:rPr>
                        <a:t>А1</a:t>
                      </a:r>
                      <a:endParaRPr sz="1400" b="1" i="0" u="none" strike="noStrike" cap="none" dirty="0">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chemeClr val="tx1"/>
                          </a:solidFill>
                        </a:rPr>
                        <a:t>Лаборатория алгебры</a:t>
                      </a:r>
                      <a:endParaRPr sz="1400" b="1" i="0" u="none" strike="noStrike" cap="none">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chemeClr val="tx1"/>
                          </a:solidFill>
                        </a:rPr>
                        <a:t>Колесников П.С.</a:t>
                      </a:r>
                      <a:endParaRPr sz="1400" b="1" i="0" u="none" strike="noStrike" cap="none">
                        <a:solidFill>
                          <a:schemeClr val="tx1"/>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solidFill>
                            <a:schemeClr val="tx1"/>
                          </a:solidFill>
                        </a:rPr>
                        <a:t>В1</a:t>
                      </a:r>
                      <a:endParaRPr sz="1400" b="1" i="0" u="none" strike="noStrike" cap="none">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dirty="0">
                          <a:solidFill>
                            <a:schemeClr val="tx1"/>
                          </a:solidFill>
                        </a:rPr>
                        <a:t>Лаборатория теории вероятностей и математической статистики</a:t>
                      </a:r>
                      <a:endParaRPr sz="1400" b="1" i="0" u="none" strike="noStrike" cap="none" dirty="0">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solidFill>
                            <a:schemeClr val="tx1"/>
                          </a:solidFill>
                        </a:rPr>
                        <a:t>Лотов В.И.</a:t>
                      </a:r>
                      <a:endParaRPr sz="1400" b="1" i="0" u="none" strike="noStrike" cap="none">
                        <a:solidFill>
                          <a:schemeClr val="tx1"/>
                        </a:solidFill>
                        <a:latin typeface="Calibri"/>
                        <a:ea typeface="Calibri"/>
                        <a:cs typeface="Calibri"/>
                        <a:sym typeface="Calibri"/>
                      </a:endParaRPr>
                    </a:p>
                  </a:txBody>
                  <a:tcPr marL="7250" marR="7250" marT="7250" marB="0"/>
                </a:tc>
              </a:tr>
              <a:tr h="418700">
                <a:tc>
                  <a:txBody>
                    <a:bodyPr/>
                    <a:lstStyle/>
                    <a:p>
                      <a:pPr marL="0" marR="0" lvl="0" indent="0" algn="l" rtl="0">
                        <a:lnSpc>
                          <a:spcPct val="100000"/>
                        </a:lnSpc>
                        <a:spcBef>
                          <a:spcPts val="0"/>
                        </a:spcBef>
                        <a:spcAft>
                          <a:spcPts val="0"/>
                        </a:spcAft>
                        <a:buNone/>
                      </a:pPr>
                      <a:r>
                        <a:rPr lang="ru-RU" sz="1400" b="1" u="none" strike="noStrike" cap="none">
                          <a:solidFill>
                            <a:schemeClr val="tx1"/>
                          </a:solidFill>
                        </a:rPr>
                        <a:t>В2</a:t>
                      </a:r>
                      <a:endParaRPr sz="1400" b="1" i="0" u="none" strike="noStrike" cap="none">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dirty="0">
                          <a:solidFill>
                            <a:schemeClr val="tx1"/>
                          </a:solidFill>
                        </a:rPr>
                        <a:t>Лаборатория фундаментальных проблем математики в цифровых технологиях</a:t>
                      </a:r>
                      <a:endParaRPr sz="1400" b="1" i="0" u="none" strike="noStrike" cap="none" dirty="0">
                        <a:solidFill>
                          <a:schemeClr val="tx1"/>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dirty="0">
                          <a:solidFill>
                            <a:schemeClr val="tx1"/>
                          </a:solidFill>
                        </a:rPr>
                        <a:t>Волков Ю.С.</a:t>
                      </a:r>
                      <a:endParaRPr sz="1400" b="1" i="0" u="none" strike="noStrike" cap="none" dirty="0">
                        <a:solidFill>
                          <a:schemeClr val="tx1"/>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В3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теоретической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Ачасов Н.Н.</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геометрической теории управления</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Водопьянов С.К.</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Г2</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функционального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Гутман А.Е.</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Г3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римановой геометрии и топологии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Базайкин Я.В.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вычислительных проблем задач математической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Д4</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дифференциальных уравнений и смежных вопросов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Белоносов В.С.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Д5</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дифференциальных и разностных уравнений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Демиденко Г.В.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Д6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динамических систем</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Тайманов И.А.</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И1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анализа данных</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dirty="0" err="1">
                          <a:solidFill>
                            <a:schemeClr val="tx1"/>
                          </a:solidFill>
                        </a:rPr>
                        <a:t>Бериков</a:t>
                      </a:r>
                      <a:r>
                        <a:rPr lang="ru-RU" sz="1400" b="1" u="none" strike="noStrike" cap="none" dirty="0">
                          <a:solidFill>
                            <a:schemeClr val="tx1"/>
                          </a:solidFill>
                        </a:rPr>
                        <a:t> В.Б.</a:t>
                      </a:r>
                      <a:endParaRPr sz="1400" b="1" i="0" u="none" strike="noStrike" cap="none" dirty="0">
                        <a:solidFill>
                          <a:schemeClr val="tx1"/>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дискретного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Евдокимов А.А.</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К4</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дискретной оптимизации в исследовании операций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Пяткин А.В.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К5</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математических моделей принятия решений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Береснев В.Л.</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графов</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Бородин О.В.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К7</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алгебраической комбинаторики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Августинович С.В.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Л1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логических систем</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Морозов А.С.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Л2</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вычислимости и прикладной логики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Гончаров С.С.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условно-корректных задач</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Аниконов Д.С.</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У3</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обратных задач математической физики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Нещадим М.В.</a:t>
                      </a: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У6</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теории функций</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Медных А.Д.</a:t>
                      </a:r>
                      <a:endParaRPr sz="1400" b="1" i="0" u="none" strike="noStrike" cap="none">
                        <a:solidFill>
                          <a:srgbClr val="000000"/>
                        </a:solidFill>
                        <a:latin typeface="Calibri"/>
                        <a:ea typeface="Calibri"/>
                        <a:cs typeface="Calibri"/>
                        <a:sym typeface="Calibri"/>
                      </a:endParaRPr>
                    </a:p>
                  </a:txBody>
                  <a:tcPr marL="7250" marR="7250" marT="7250" marB="0"/>
                </a:tc>
              </a:tr>
              <a:tr h="281925">
                <a:tc>
                  <a:txBody>
                    <a:bodyPr/>
                    <a:lstStyle/>
                    <a:p>
                      <a:pPr marL="0" marR="0" lvl="0" indent="0" algn="l" rtl="0">
                        <a:lnSpc>
                          <a:spcPct val="100000"/>
                        </a:lnSpc>
                        <a:spcBef>
                          <a:spcPts val="0"/>
                        </a:spcBef>
                        <a:spcAft>
                          <a:spcPts val="0"/>
                        </a:spcAft>
                        <a:buNone/>
                      </a:pPr>
                      <a:r>
                        <a:rPr lang="ru-RU" sz="1400" b="1" u="none" strike="noStrike" cap="none"/>
                        <a:t>Ч1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численных методов математического анализа</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250" marR="7250" marT="7250" marB="0"/>
                </a:tc>
              </a:tr>
              <a:tr h="241450">
                <a:tc>
                  <a:txBody>
                    <a:bodyPr/>
                    <a:lstStyle/>
                    <a:p>
                      <a:pPr marL="0" marR="0" lvl="0" indent="0" algn="l" rtl="0">
                        <a:lnSpc>
                          <a:spcPct val="100000"/>
                        </a:lnSpc>
                        <a:spcBef>
                          <a:spcPts val="0"/>
                        </a:spcBef>
                        <a:spcAft>
                          <a:spcPts val="0"/>
                        </a:spcAft>
                        <a:buNone/>
                      </a:pPr>
                      <a:r>
                        <a:rPr lang="ru-RU" sz="1400" b="1" u="none" strike="noStrike" cap="none"/>
                        <a:t>Э1</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Лаборатория методов оптимизации</a:t>
                      </a:r>
                      <a:endParaRPr sz="1400" b="1" i="0" u="none" strike="noStrike" cap="none">
                        <a:solidFill>
                          <a:srgbClr val="000000"/>
                        </a:solidFill>
                        <a:latin typeface="Calibri"/>
                        <a:ea typeface="Calibri"/>
                        <a:cs typeface="Calibri"/>
                        <a:sym typeface="Calibri"/>
                      </a:endParaRPr>
                    </a:p>
                  </a:txBody>
                  <a:tcPr marL="7250" marR="7250" marT="7250" marB="0"/>
                </a:tc>
                <a:tc>
                  <a:txBody>
                    <a:bodyPr/>
                    <a:lstStyle/>
                    <a:p>
                      <a:pPr marL="0" marR="0" lvl="0" indent="0" algn="l" rtl="0">
                        <a:lnSpc>
                          <a:spcPct val="100000"/>
                        </a:lnSpc>
                        <a:spcBef>
                          <a:spcPts val="0"/>
                        </a:spcBef>
                        <a:spcAft>
                          <a:spcPts val="0"/>
                        </a:spcAft>
                        <a:buNone/>
                      </a:pPr>
                      <a:r>
                        <a:rPr lang="ru-RU" sz="1400" b="1" u="none" strike="noStrike" cap="none"/>
                        <a:t>Быкадоров И.А.</a:t>
                      </a:r>
                      <a:endParaRPr sz="1400" b="1" i="0" u="none" strike="noStrike" cap="none">
                        <a:solidFill>
                          <a:srgbClr val="000000"/>
                        </a:solidFill>
                        <a:latin typeface="Calibri"/>
                        <a:ea typeface="Calibri"/>
                        <a:cs typeface="Calibri"/>
                        <a:sym typeface="Calibri"/>
                      </a:endParaRPr>
                    </a:p>
                  </a:txBody>
                  <a:tcPr marL="7250" marR="7250" marT="7250" marB="0"/>
                </a:tc>
              </a:tr>
            </a:tbl>
          </a:graphicData>
        </a:graphic>
      </p:graphicFrame>
    </p:spTree>
  </p:cSld>
  <p:clrMapOvr>
    <a:masterClrMapping/>
  </p:clrMapOvr>
</p:sld>
</file>

<file path=ppt/theme/theme1.xml><?xml version="1.0" encoding="utf-8"?>
<a:theme xmlns:a="http://schemas.openxmlformats.org/drawingml/2006/main" name="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TotalTime>
  <Words>5910</Words>
  <Application>Microsoft Office PowerPoint</Application>
  <PresentationFormat>Экран (4:3)</PresentationFormat>
  <Paragraphs>2154</Paragraphs>
  <Slides>66</Slides>
  <Notes>57</Notes>
  <HiddenSlides>0</HiddenSlides>
  <MMClips>0</MMClips>
  <ScaleCrop>false</ScaleCrop>
  <HeadingPairs>
    <vt:vector size="4" baseType="variant">
      <vt:variant>
        <vt:lpstr>Тема</vt:lpstr>
      </vt:variant>
      <vt:variant>
        <vt:i4>2</vt:i4>
      </vt:variant>
      <vt:variant>
        <vt:lpstr>Заголовки слайдов</vt:lpstr>
      </vt:variant>
      <vt:variant>
        <vt:i4>66</vt:i4>
      </vt:variant>
    </vt:vector>
  </HeadingPairs>
  <TitlesOfParts>
    <vt:vector size="68" baseType="lpstr">
      <vt:lpstr>Воздушный поток</vt:lpstr>
      <vt:lpstr>1_Воздушный поток</vt:lpstr>
      <vt:lpstr>Учреждение Российской академии наук Институт математики им. С.Л. Соболева Сибирского отделения РАН</vt:lpstr>
      <vt:lpstr>Состав Института</vt:lpstr>
      <vt:lpstr>Основные научные направления ИМ СО РАН</vt:lpstr>
      <vt:lpstr>Структура Института</vt:lpstr>
      <vt:lpstr>Управление Институтом</vt:lpstr>
      <vt:lpstr>Динамика численности   сотрудников ИМ СО РАН (на 31.12.2020)</vt:lpstr>
      <vt:lpstr>Кадровый состав без ОФИМ (возраст на 31.12.2020)</vt:lpstr>
      <vt:lpstr>Программы и гранты</vt:lpstr>
      <vt:lpstr>Научные подразделения ИМ СО РАН</vt:lpstr>
      <vt:lpstr>Публикации сотрудников ИМ СО РАН</vt:lpstr>
      <vt:lpstr>Публикации сотрудников ИМ СО РАН Web of Science </vt:lpstr>
      <vt:lpstr>Публикации сотрудников ИМ СО РАН Scopus</vt:lpstr>
      <vt:lpstr>Публикации сотрудников ИМ СО РАН журналы Института</vt:lpstr>
      <vt:lpstr>Публикации в 2020 г. (Импакт-фактор журнала не менее 0.2)</vt:lpstr>
      <vt:lpstr>Публикации в 2020 г. (Импакт-фактор журнала не менее 0.2)</vt:lpstr>
      <vt:lpstr>Публикации в 2020 г. (Импакт-фактор журнала не менее 0.2)</vt:lpstr>
      <vt:lpstr>Важнейшие научные результаты ИМ СО РАН за 2020 год </vt:lpstr>
      <vt:lpstr>Презентация PowerPoint</vt:lpstr>
      <vt:lpstr>Гиперболическая термодинамически согласованная модель упругопластической среды с учетом повреждаемости и разрушения</vt:lpstr>
      <vt:lpstr>Представления полей алгебраических чисел,  вычислимые за полиномиальное время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Количество научных публикаций в рецензируемых отечественных и рейтинговых зарубежных журналах по базовым проектам в 2020 году </vt:lpstr>
      <vt:lpstr>Количество научных публикаций в рецензируемых отечественных и рейтинговых зарубежных журналах по базовым проектам в 2020 году </vt:lpstr>
      <vt:lpstr>Количество научных публикаций в рецензируемых отечественных и рейтинговых зарубежных журналах по базовым проектам в 2020 году </vt:lpstr>
      <vt:lpstr>Количество научных публикаций в рецензируемых отечественных и рейтинговых зарубежных журналах по базовым проектам в 2020 году </vt:lpstr>
      <vt:lpstr>Комплексный балл публикационной результативности</vt:lpstr>
      <vt:lpstr>Государственное задание ИМ СО РАН на 2020 год</vt:lpstr>
      <vt:lpstr>Программа развития ИМ СО РАН на 2019-2023гг</vt:lpstr>
      <vt:lpstr>Программа развития ИМ СО РАН на 2019-2023гг</vt:lpstr>
      <vt:lpstr>Программа развития ИМ СО РАН на 2019-2023гг</vt:lpstr>
      <vt:lpstr>Среднемесячная заработная плата (тыс. руб.)</vt:lpstr>
      <vt:lpstr>Презентация PowerPoint</vt:lpstr>
      <vt:lpstr>Финансирование  (тыс. руб.)</vt:lpstr>
      <vt:lpstr>Презентация PowerPoint</vt:lpstr>
      <vt:lpstr>Презентация PowerPoint</vt:lpstr>
      <vt:lpstr>Подготовка кадров</vt:lpstr>
      <vt:lpstr>Подготовка кадров</vt:lpstr>
      <vt:lpstr>Подготовка кадров</vt:lpstr>
      <vt:lpstr>Подготовка кадров</vt:lpstr>
      <vt:lpstr>Подготовка кадров</vt:lpstr>
      <vt:lpstr>Издательская деятельность </vt:lpstr>
      <vt:lpstr>Издательская деятельность</vt:lpstr>
      <vt:lpstr>Научные семинары</vt:lpstr>
      <vt:lpstr>Конференции</vt:lpstr>
      <vt:lpstr>Презентация PowerPoint</vt:lpstr>
      <vt:lpstr>Презентация PowerPoint</vt:lpstr>
      <vt:lpstr>      Гранты РНФ в 2020 году  </vt:lpstr>
      <vt:lpstr>Проекты под руководством молодых ученых</vt:lpstr>
      <vt:lpstr>Проекты под руководством молодых ученых</vt:lpstr>
      <vt:lpstr>Проекты под руководством молодых ученых</vt:lpstr>
      <vt:lpstr>Проекты под руководством молодых ученых</vt:lpstr>
      <vt:lpstr>Международные проекты, выполняемые в 2020 г. под руководством сотрудников ИМ СО РАН</vt:lpstr>
      <vt:lpstr>Премии, стипендии и грамоты сотрудникам в 2020 г.</vt:lpstr>
      <vt:lpstr>Премии, стипендии и грамоты сотрудникам в 2020 г.</vt:lpstr>
      <vt:lpstr>Совет научной молодёжи Профсоюз.</vt:lpstr>
      <vt:lpstr>Отделение математических наук Институт математики им. С. Л. Соболева СО РАН Новосибирский научный центр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Учреждение Российской академии наук Институт математики им. С.Л. Соболева Сибирского отделения РАН</dc:title>
  <dc:creator>Юрий</dc:creator>
  <cp:lastModifiedBy>Пользователь</cp:lastModifiedBy>
  <cp:revision>338</cp:revision>
  <cp:lastPrinted>2021-05-13T04:58:32Z</cp:lastPrinted>
  <dcterms:modified xsi:type="dcterms:W3CDTF">2021-05-13T10:06:40Z</dcterms:modified>
</cp:coreProperties>
</file>