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4212" r:id="rId1"/>
  </p:sldMasterIdLst>
  <p:notesMasterIdLst>
    <p:notesMasterId r:id="rId54"/>
  </p:notesMasterIdLst>
  <p:sldIdLst>
    <p:sldId id="256" r:id="rId2"/>
    <p:sldId id="276" r:id="rId3"/>
    <p:sldId id="343" r:id="rId4"/>
    <p:sldId id="295" r:id="rId5"/>
    <p:sldId id="286" r:id="rId6"/>
    <p:sldId id="337" r:id="rId7"/>
    <p:sldId id="345" r:id="rId8"/>
    <p:sldId id="413" r:id="rId9"/>
    <p:sldId id="347" r:id="rId10"/>
    <p:sldId id="415" r:id="rId11"/>
    <p:sldId id="416" r:id="rId12"/>
    <p:sldId id="414" r:id="rId13"/>
    <p:sldId id="346" r:id="rId14"/>
    <p:sldId id="357" r:id="rId15"/>
    <p:sldId id="358" r:id="rId16"/>
    <p:sldId id="359" r:id="rId17"/>
    <p:sldId id="390" r:id="rId18"/>
    <p:sldId id="349" r:id="rId19"/>
    <p:sldId id="380" r:id="rId20"/>
    <p:sldId id="391" r:id="rId21"/>
    <p:sldId id="392" r:id="rId22"/>
    <p:sldId id="394" r:id="rId23"/>
    <p:sldId id="399" r:id="rId24"/>
    <p:sldId id="342" r:id="rId25"/>
    <p:sldId id="421" r:id="rId26"/>
    <p:sldId id="350" r:id="rId27"/>
    <p:sldId id="410" r:id="rId28"/>
    <p:sldId id="260" r:id="rId29"/>
    <p:sldId id="411" r:id="rId30"/>
    <p:sldId id="420" r:id="rId31"/>
    <p:sldId id="383" r:id="rId32"/>
    <p:sldId id="409" r:id="rId33"/>
    <p:sldId id="404" r:id="rId34"/>
    <p:sldId id="412" r:id="rId35"/>
    <p:sldId id="265" r:id="rId36"/>
    <p:sldId id="264" r:id="rId37"/>
    <p:sldId id="389" r:id="rId38"/>
    <p:sldId id="403" r:id="rId39"/>
    <p:sldId id="398" r:id="rId40"/>
    <p:sldId id="384" r:id="rId41"/>
    <p:sldId id="418" r:id="rId42"/>
    <p:sldId id="419" r:id="rId43"/>
    <p:sldId id="362" r:id="rId44"/>
    <p:sldId id="393" r:id="rId45"/>
    <p:sldId id="363" r:id="rId46"/>
    <p:sldId id="405" r:id="rId47"/>
    <p:sldId id="360" r:id="rId48"/>
    <p:sldId id="395" r:id="rId49"/>
    <p:sldId id="396" r:id="rId50"/>
    <p:sldId id="352" r:id="rId51"/>
    <p:sldId id="417" r:id="rId52"/>
    <p:sldId id="330" r:id="rId53"/>
  </p:sldIdLst>
  <p:sldSz cx="9144000" cy="6858000" type="screen4x3"/>
  <p:notesSz cx="6761163" cy="99425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8" autoAdjust="0"/>
    <p:restoredTop sz="86137" autoAdjust="0"/>
  </p:normalViewPr>
  <p:slideViewPr>
    <p:cSldViewPr>
      <p:cViewPr>
        <p:scale>
          <a:sx n="86" d="100"/>
          <a:sy n="86" d="100"/>
        </p:scale>
        <p:origin x="-684" y="10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1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108"/>
    </p:cViewPr>
  </p:sorterViewPr>
  <p:notesViewPr>
    <p:cSldViewPr>
      <p:cViewPr varScale="1">
        <p:scale>
          <a:sx n="54" d="100"/>
          <a:sy n="54" d="100"/>
        </p:scale>
        <p:origin x="-2286" y="-78"/>
      </p:cViewPr>
      <p:guideLst>
        <p:guide orient="horz" pos="3132"/>
        <p:guide pos="213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0574" cy="497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2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29010" y="0"/>
            <a:ext cx="2930574" cy="497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50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6938" y="746125"/>
            <a:ext cx="4967287" cy="3727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82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5801" y="4723251"/>
            <a:ext cx="5409562" cy="4473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282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3321"/>
            <a:ext cx="2930574" cy="497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2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29010" y="9443321"/>
            <a:ext cx="2930574" cy="497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C79159D0-3D15-4AEB-82A9-DF1C8CE3D6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38047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896938" y="746125"/>
            <a:ext cx="4967287" cy="3727450"/>
          </a:xfrm>
          <a:ln/>
        </p:spPr>
      </p:sp>
      <p:sp>
        <p:nvSpPr>
          <p:cNvPr id="46083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smtClean="0"/>
          </a:p>
        </p:txBody>
      </p:sp>
      <p:sp>
        <p:nvSpPr>
          <p:cNvPr id="4608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74A6036-BA66-43D2-9426-006ABB984E54}" type="slidenum">
              <a:rPr lang="ru-RU" altLang="ru-RU" smtClean="0"/>
              <a:pPr/>
              <a:t>1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96938" y="746125"/>
            <a:ext cx="4967287" cy="37274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В таблице отражены статьи из журналов,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импакт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-фактор которых не меньше 0,2.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79159D0-3D15-4AEB-82A9-DF1C8CE3D60B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2954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96938" y="746125"/>
            <a:ext cx="4967287" cy="37274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79159D0-3D15-4AEB-82A9-DF1C8CE3D60B}" type="slidenum">
              <a:rPr lang="ru-RU" smtClean="0"/>
              <a:pPr>
                <a:defRPr/>
              </a:pPr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53081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96938" y="746125"/>
            <a:ext cx="4967287" cy="37274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79159D0-3D15-4AEB-82A9-DF1C8CE3D60B}" type="slidenum">
              <a:rPr lang="ru-RU" smtClean="0"/>
              <a:pPr>
                <a:defRPr/>
              </a:pPr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7151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96938" y="746125"/>
            <a:ext cx="4967287" cy="37274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79159D0-3D15-4AEB-82A9-DF1C8CE3D60B}" type="slidenum">
              <a:rPr lang="ru-RU" smtClean="0"/>
              <a:pPr>
                <a:defRPr/>
              </a:pPr>
              <a:t>38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7151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96938" y="746125"/>
            <a:ext cx="4967287" cy="37274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79159D0-3D15-4AEB-82A9-DF1C8CE3D60B}" type="slidenum">
              <a:rPr lang="ru-RU" smtClean="0"/>
              <a:pPr>
                <a:defRPr/>
              </a:pPr>
              <a:t>40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33973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896938" y="746125"/>
            <a:ext cx="4967287" cy="3727450"/>
          </a:xfrm>
          <a:ln/>
        </p:spPr>
      </p:sp>
      <p:sp>
        <p:nvSpPr>
          <p:cNvPr id="47107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smtClean="0"/>
          </a:p>
        </p:txBody>
      </p:sp>
      <p:sp>
        <p:nvSpPr>
          <p:cNvPr id="4710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7E50B80-CB6F-4FCD-AC89-9B932934EBAE}" type="slidenum">
              <a:rPr lang="ru-RU" altLang="ru-RU" smtClean="0"/>
              <a:pPr/>
              <a:t>50</a:t>
            </a:fld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77A5F5-C95B-4ECC-9C69-0413BD44D74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2BD14A-AD36-49D9-A129-9850E379236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F1B262-51C5-4FFB-8D18-BCE569F5D40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4675" y="304802"/>
            <a:ext cx="8001000" cy="1216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566739" y="1752600"/>
            <a:ext cx="8001000" cy="42672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232C08-062B-4B78-8F51-D50C99627B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4675" y="304802"/>
            <a:ext cx="8001000" cy="1216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566739" y="1752600"/>
            <a:ext cx="39243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3439" y="1752600"/>
            <a:ext cx="39243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F99EE0-D8E5-486B-9EFE-98F870E8D4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Заголовок и два объекта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4675" y="304802"/>
            <a:ext cx="8001000" cy="1216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566739" y="1752600"/>
            <a:ext cx="3924300" cy="2057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3439" y="1752600"/>
            <a:ext cx="3924300" cy="2057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566739" y="3962400"/>
            <a:ext cx="8001000" cy="2057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76A132-5B77-47E5-973A-F894F44903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4675" y="304802"/>
            <a:ext cx="8001000" cy="1216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566739" y="1752600"/>
            <a:ext cx="8001000" cy="2057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66739" y="3962400"/>
            <a:ext cx="8001000" cy="2057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1C41D7-0A2B-4D69-BA66-DE0351C7C0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6F65BF-3186-45B7-BF7F-2F3320E2F59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8DD7A7-32EB-492B-9BE9-5D70F95922A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FBC9CB-A829-4370-B9BB-B5EBE032AF3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112585-5825-47C3-84B9-6FBB3ED7E93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EA9497-4835-4FC9-B237-C40330BA3C6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4F888F-572D-40B9-AEF5-CE2E9460F40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3134BB-C1CA-49E5-B5AE-BD0A8CB1437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DCC6ED-FA74-491C-BB28-4D07896CF13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319ECADB-4449-4B34-BF72-31CCE71BABA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13" r:id="rId1"/>
    <p:sldLayoutId id="2147484214" r:id="rId2"/>
    <p:sldLayoutId id="2147484215" r:id="rId3"/>
    <p:sldLayoutId id="2147484216" r:id="rId4"/>
    <p:sldLayoutId id="2147484217" r:id="rId5"/>
    <p:sldLayoutId id="2147484218" r:id="rId6"/>
    <p:sldLayoutId id="2147484219" r:id="rId7"/>
    <p:sldLayoutId id="2147484220" r:id="rId8"/>
    <p:sldLayoutId id="2147484221" r:id="rId9"/>
    <p:sldLayoutId id="2147484222" r:id="rId10"/>
    <p:sldLayoutId id="2147484223" r:id="rId11"/>
    <p:sldLayoutId id="2147484224" r:id="rId12"/>
    <p:sldLayoutId id="2147484225" r:id="rId13"/>
    <p:sldLayoutId id="2147484226" r:id="rId14"/>
    <p:sldLayoutId id="2147484227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a-server.math.nsc.ru/IM/SpTla.asp?TypeID=4&amp;CodID=5" TargetMode="External"/><Relationship Id="rId13" Type="http://schemas.openxmlformats.org/officeDocument/2006/relationships/hyperlink" Target="http://a-server.math.nsc.ru/IM/sotrudl.asp?CodID=248" TargetMode="External"/><Relationship Id="rId18" Type="http://schemas.openxmlformats.org/officeDocument/2006/relationships/hyperlink" Target="http://www.math.nsc.ru/LBRT/k3/" TargetMode="External"/><Relationship Id="rId26" Type="http://schemas.openxmlformats.org/officeDocument/2006/relationships/hyperlink" Target="http://a-server.math.nsc.ru/IM/SpTla.asp?TypeID=4&amp;CodID=103" TargetMode="External"/><Relationship Id="rId3" Type="http://schemas.openxmlformats.org/officeDocument/2006/relationships/hyperlink" Target="http://math.nsc.ru/LBRT/a1/" TargetMode="External"/><Relationship Id="rId21" Type="http://schemas.openxmlformats.org/officeDocument/2006/relationships/hyperlink" Target="http://a-server.math.nsc.ru/IM/lbrt.asp?CodLB=110" TargetMode="External"/><Relationship Id="rId7" Type="http://schemas.openxmlformats.org/officeDocument/2006/relationships/hyperlink" Target="http://a-server.math.nsc.ru/IM/sotrudl.asp?CodID=250" TargetMode="External"/><Relationship Id="rId12" Type="http://schemas.openxmlformats.org/officeDocument/2006/relationships/hyperlink" Target="http://www.math.nsc.ru/LBRT/logic/l1win.html" TargetMode="External"/><Relationship Id="rId17" Type="http://schemas.openxmlformats.org/officeDocument/2006/relationships/hyperlink" Target="http://a-server.math.nsc.ru/IM/SpTla.asp?TypeID=4&amp;CodID=22" TargetMode="External"/><Relationship Id="rId25" Type="http://schemas.openxmlformats.org/officeDocument/2006/relationships/hyperlink" Target="http://a-server.math.nsc.ru/IM/sotrudl.asp?CodID=336" TargetMode="External"/><Relationship Id="rId2" Type="http://schemas.openxmlformats.org/officeDocument/2006/relationships/hyperlink" Target="http://a-server.math.nsc.ru/IM/SpTla.asp?TypeID=4&amp;CodID=102" TargetMode="External"/><Relationship Id="rId16" Type="http://schemas.openxmlformats.org/officeDocument/2006/relationships/hyperlink" Target="http://a-server.math.nsc.ru/IM/sotrudl.asp?CodID=202" TargetMode="External"/><Relationship Id="rId20" Type="http://schemas.openxmlformats.org/officeDocument/2006/relationships/hyperlink" Target="http://a-server.math.nsc.ru/IM/SpTla.asp?TypeID=4&amp;CodID=110" TargetMode="External"/><Relationship Id="rId29" Type="http://schemas.openxmlformats.org/officeDocument/2006/relationships/hyperlink" Target="http://a-server.math.nsc.ru/IM/SpTla.asp?TypeID=4&amp;CodID=109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a-server.math.nsc.ru/IM/lbrt.asp?CodLB=4" TargetMode="External"/><Relationship Id="rId11" Type="http://schemas.openxmlformats.org/officeDocument/2006/relationships/hyperlink" Target="http://a-server.math.nsc.ru/IM/SpTla.asp?TypeID=4&amp;CodID=25" TargetMode="External"/><Relationship Id="rId24" Type="http://schemas.openxmlformats.org/officeDocument/2006/relationships/hyperlink" Target="http://www.math.nsc.ru/LBRT/k5/Lab/lab_win.html" TargetMode="External"/><Relationship Id="rId5" Type="http://schemas.openxmlformats.org/officeDocument/2006/relationships/hyperlink" Target="http://a-server.math.nsc.ru/IM/SpTla.asp?TypeID=4&amp;CodID=4" TargetMode="External"/><Relationship Id="rId15" Type="http://schemas.openxmlformats.org/officeDocument/2006/relationships/hyperlink" Target="http://www.math.nsc.ru/LBRT/logic/l2win.html" TargetMode="External"/><Relationship Id="rId23" Type="http://schemas.openxmlformats.org/officeDocument/2006/relationships/hyperlink" Target="http://a-server.math.nsc.ru/IM/SpTla.asp?TypeID=4&amp;CodID=81" TargetMode="External"/><Relationship Id="rId28" Type="http://schemas.openxmlformats.org/officeDocument/2006/relationships/hyperlink" Target="http://a-server.math.nsc.ru/IM/sotrudl.asp?CodID=393" TargetMode="External"/><Relationship Id="rId10" Type="http://schemas.openxmlformats.org/officeDocument/2006/relationships/hyperlink" Target="http://a-server.math.nsc.ru/IM/sotrudl.asp?CodID=887" TargetMode="External"/><Relationship Id="rId19" Type="http://schemas.openxmlformats.org/officeDocument/2006/relationships/hyperlink" Target="http://a-server.math.nsc.ru/IM/sotrudl.asp?CodID=210" TargetMode="External"/><Relationship Id="rId31" Type="http://schemas.openxmlformats.org/officeDocument/2006/relationships/hyperlink" Target="http://a-server.math.nsc.ru/IM/sotrudl.asp?CodID=159" TargetMode="External"/><Relationship Id="rId4" Type="http://schemas.openxmlformats.org/officeDocument/2006/relationships/hyperlink" Target="http://a-server.math.nsc.ru/IM/sotrudl.asp?CodID=859" TargetMode="External"/><Relationship Id="rId9" Type="http://schemas.openxmlformats.org/officeDocument/2006/relationships/hyperlink" Target="http://a-server.math.nsc.ru/IM/lbrt.asp?CodLB=5" TargetMode="External"/><Relationship Id="rId14" Type="http://schemas.openxmlformats.org/officeDocument/2006/relationships/hyperlink" Target="http://a-server.math.nsc.ru/IM/SpTla.asp?TypeID=4&amp;CodID=26" TargetMode="External"/><Relationship Id="rId22" Type="http://schemas.openxmlformats.org/officeDocument/2006/relationships/hyperlink" Target="http://a-server.math.nsc.ru/IM/sotrudl.asp?CodID=725" TargetMode="External"/><Relationship Id="rId27" Type="http://schemas.openxmlformats.org/officeDocument/2006/relationships/hyperlink" Target="http://a-server.math.nsc.ru/IM/lbrt.asp?CodLB=103" TargetMode="External"/><Relationship Id="rId30" Type="http://schemas.openxmlformats.org/officeDocument/2006/relationships/hyperlink" Target="http://a-server.math.nsc.ru/IM/lbrt.asp?CodLB=109" TargetMode="External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hyperlink" Target="http://a-server.math.nsc.ru/IM/sotrudl.asp?CodID=498" TargetMode="External"/><Relationship Id="rId18" Type="http://schemas.openxmlformats.org/officeDocument/2006/relationships/hyperlink" Target="http://www.math.nsc.ru/LBRT/d4/site/main.html" TargetMode="External"/><Relationship Id="rId26" Type="http://schemas.openxmlformats.org/officeDocument/2006/relationships/hyperlink" Target="http://a-server.math.nsc.ru/IM/SpTla.asp?TypeID=4&amp;CodID=112" TargetMode="External"/><Relationship Id="rId21" Type="http://schemas.openxmlformats.org/officeDocument/2006/relationships/hyperlink" Target="http://www.math.nsc.ru/LBRT/d5/ruswin.htm" TargetMode="External"/><Relationship Id="rId34" Type="http://schemas.openxmlformats.org/officeDocument/2006/relationships/hyperlink" Target="http://a-server.math.nsc.ru/IM/sotrudl.asp?CodID=604" TargetMode="External"/><Relationship Id="rId7" Type="http://schemas.openxmlformats.org/officeDocument/2006/relationships/hyperlink" Target="http://a-server.math.nsc.ru/IM/sotrudl.asp?CodID=354" TargetMode="External"/><Relationship Id="rId12" Type="http://schemas.openxmlformats.org/officeDocument/2006/relationships/hyperlink" Target="http://a-server.math.nsc.ru/IM/lbrt.asp?CodLB=77" TargetMode="External"/><Relationship Id="rId17" Type="http://schemas.openxmlformats.org/officeDocument/2006/relationships/hyperlink" Target="http://a-server.math.nsc.ru/IM/SpTla.asp?TypeID=4&amp;CodID=101" TargetMode="External"/><Relationship Id="rId25" Type="http://schemas.openxmlformats.org/officeDocument/2006/relationships/hyperlink" Target="http://a-server.math.nsc.ru/IM/sotrudl.asp?CodID=438" TargetMode="External"/><Relationship Id="rId33" Type="http://schemas.openxmlformats.org/officeDocument/2006/relationships/hyperlink" Target="http://a-server.math.nsc.ru/IM/lbrt.asp?CodLB=111" TargetMode="External"/><Relationship Id="rId2" Type="http://schemas.openxmlformats.org/officeDocument/2006/relationships/hyperlink" Target="http://a-server.math.nsc.ru/IM/SpTla.asp?TypeID=4&amp;CodID=57" TargetMode="External"/><Relationship Id="rId16" Type="http://schemas.openxmlformats.org/officeDocument/2006/relationships/hyperlink" Target="http://a-server.math.nsc.ru/IM/sotrudl.asp?CodID=187" TargetMode="External"/><Relationship Id="rId20" Type="http://schemas.openxmlformats.org/officeDocument/2006/relationships/hyperlink" Target="http://a-server.math.nsc.ru/IM/SpTla.asp?TypeID=4&amp;CodID=84" TargetMode="External"/><Relationship Id="rId29" Type="http://schemas.openxmlformats.org/officeDocument/2006/relationships/hyperlink" Target="http://a-server.math.nsc.ru/IM/SpTla.asp?TypeID=4&amp;CodID=12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math.nsc.ru/LBRT/u2/ruswin.html" TargetMode="External"/><Relationship Id="rId11" Type="http://schemas.openxmlformats.org/officeDocument/2006/relationships/hyperlink" Target="http://a-server.math.nsc.ru/IM/SpTla.asp?TypeID=4&amp;CodID=77" TargetMode="External"/><Relationship Id="rId24" Type="http://schemas.openxmlformats.org/officeDocument/2006/relationships/hyperlink" Target="http://math.nsc.ru/LBRT/d6/" TargetMode="External"/><Relationship Id="rId32" Type="http://schemas.openxmlformats.org/officeDocument/2006/relationships/hyperlink" Target="http://a-server.math.nsc.ru/IM/SpTla.asp?TypeID=4&amp;CodID=111" TargetMode="External"/><Relationship Id="rId37" Type="http://schemas.openxmlformats.org/officeDocument/2006/relationships/hyperlink" Target="http://a-server.math.nsc.ru/IM/sotrudl.asp?CodID=195" TargetMode="External"/><Relationship Id="rId5" Type="http://schemas.openxmlformats.org/officeDocument/2006/relationships/hyperlink" Target="http://a-server.math.nsc.ru/IM/SpTla.asp?TypeID=4&amp;CodID=58" TargetMode="External"/><Relationship Id="rId15" Type="http://schemas.openxmlformats.org/officeDocument/2006/relationships/hyperlink" Target="http://a-server.math.nsc.ru/IM/lbrt.asp?CodLB=17" TargetMode="External"/><Relationship Id="rId23" Type="http://schemas.openxmlformats.org/officeDocument/2006/relationships/hyperlink" Target="http://a-server.math.nsc.ru/IM/SpTla.asp?TypeID=4&amp;CodID=97" TargetMode="External"/><Relationship Id="rId28" Type="http://schemas.openxmlformats.org/officeDocument/2006/relationships/hyperlink" Target="http://a-server.math.nsc.ru/IM/sotrudl.asp?CodID=491" TargetMode="External"/><Relationship Id="rId36" Type="http://schemas.openxmlformats.org/officeDocument/2006/relationships/hyperlink" Target="http://a-server.math.nsc.ru/IM/lbrt.asp?CodLB=86" TargetMode="External"/><Relationship Id="rId10" Type="http://schemas.openxmlformats.org/officeDocument/2006/relationships/hyperlink" Target="http://a-server.math.nsc.ru/IM/sotrudl.asp?CodID=2" TargetMode="External"/><Relationship Id="rId19" Type="http://schemas.openxmlformats.org/officeDocument/2006/relationships/hyperlink" Target="http://a-server.math.nsc.ru/IM/sotrudl.asp?CodID=185" TargetMode="External"/><Relationship Id="rId31" Type="http://schemas.openxmlformats.org/officeDocument/2006/relationships/hyperlink" Target="http://a-server.math.nsc.ru/IM/sotrudl.asp?CodID=383" TargetMode="External"/><Relationship Id="rId4" Type="http://schemas.openxmlformats.org/officeDocument/2006/relationships/hyperlink" Target="http://a-server.math.nsc.ru/IM/sotrudl.asp?CodID=1093" TargetMode="External"/><Relationship Id="rId9" Type="http://schemas.openxmlformats.org/officeDocument/2006/relationships/hyperlink" Target="http://a-server.math.nsc.ru/IM/lbrt.asp?CodLB=59" TargetMode="External"/><Relationship Id="rId14" Type="http://schemas.openxmlformats.org/officeDocument/2006/relationships/hyperlink" Target="http://a-server.math.nsc.ru/IM/SpTla.asp?TypeID=4&amp;CodID=17" TargetMode="External"/><Relationship Id="rId22" Type="http://schemas.openxmlformats.org/officeDocument/2006/relationships/hyperlink" Target="http://a-server.math.nsc.ru/IM/sotrudl.asp?CodID=399" TargetMode="External"/><Relationship Id="rId27" Type="http://schemas.openxmlformats.org/officeDocument/2006/relationships/hyperlink" Target="http://a-server.math.nsc.ru/IM/lbrt.asp?CodLB=112" TargetMode="External"/><Relationship Id="rId30" Type="http://schemas.openxmlformats.org/officeDocument/2006/relationships/hyperlink" Target="http://www.math.nsc.ru/LBRT/g2/main.html" TargetMode="External"/><Relationship Id="rId35" Type="http://schemas.openxmlformats.org/officeDocument/2006/relationships/hyperlink" Target="http://a-server.math.nsc.ru/IM/SpTla.asp?TypeID=4&amp;CodID=86" TargetMode="External"/><Relationship Id="rId8" Type="http://schemas.openxmlformats.org/officeDocument/2006/relationships/hyperlink" Target="http://a-server.math.nsc.ru/IM/SpTla.asp?TypeID=4&amp;CodID=59" TargetMode="External"/><Relationship Id="rId3" Type="http://schemas.openxmlformats.org/officeDocument/2006/relationships/hyperlink" Target="http://a-server.math.nsc.ru/IM/lbrt.asp?CodLB=57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a-server.math.nsc.ru/IM/SpTla.asp?TypeID=4&amp;CodID=18" TargetMode="External"/><Relationship Id="rId13" Type="http://schemas.openxmlformats.org/officeDocument/2006/relationships/hyperlink" Target="http://a-server.math.nsc.ru/IM/SpTla.asp?TypeID=4&amp;CodID=107" TargetMode="External"/><Relationship Id="rId18" Type="http://schemas.openxmlformats.org/officeDocument/2006/relationships/hyperlink" Target="http://a-server.math.nsc.ru/IM/sotrudl.asp?CodID=278" TargetMode="External"/><Relationship Id="rId3" Type="http://schemas.openxmlformats.org/officeDocument/2006/relationships/hyperlink" Target="http://www.math.nsc.ru/LBRT/v1/index.html" TargetMode="External"/><Relationship Id="rId7" Type="http://schemas.openxmlformats.org/officeDocument/2006/relationships/hyperlink" Target="http://a-server.math.nsc.ru/IM/sotrudl.asp?CodID=164" TargetMode="External"/><Relationship Id="rId12" Type="http://schemas.openxmlformats.org/officeDocument/2006/relationships/hyperlink" Target="http://a-server.math.nsc.ru/IM/lbrt.asp?CodLB=88" TargetMode="External"/><Relationship Id="rId17" Type="http://schemas.openxmlformats.org/officeDocument/2006/relationships/hyperlink" Target="http://a-server.math.nsc.ru/IM/lbrt.asp?CodLB=72" TargetMode="External"/><Relationship Id="rId2" Type="http://schemas.openxmlformats.org/officeDocument/2006/relationships/hyperlink" Target="http://a-server.math.nsc.ru/IM/SpTla.asp?TypeID=4&amp;CodID=7" TargetMode="External"/><Relationship Id="rId16" Type="http://schemas.openxmlformats.org/officeDocument/2006/relationships/hyperlink" Target="http://a-server.math.nsc.ru/IM/SpTla.asp?TypeID=4&amp;CodID=72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a-server.math.nsc.ru/IM/lbrt.asp?CodLB=9" TargetMode="External"/><Relationship Id="rId11" Type="http://schemas.openxmlformats.org/officeDocument/2006/relationships/hyperlink" Target="http://a-server.math.nsc.ru/IM/SpTla.asp?TypeID=4&amp;CodID=88" TargetMode="External"/><Relationship Id="rId5" Type="http://schemas.openxmlformats.org/officeDocument/2006/relationships/hyperlink" Target="http://a-server.math.nsc.ru/IM/SpTla.asp?TypeID=4&amp;CodID=9" TargetMode="External"/><Relationship Id="rId15" Type="http://schemas.openxmlformats.org/officeDocument/2006/relationships/hyperlink" Target="http://a-server.math.nsc.ru/IM/sotrudl.asp?CodID=292" TargetMode="External"/><Relationship Id="rId10" Type="http://schemas.openxmlformats.org/officeDocument/2006/relationships/hyperlink" Target="http://a-server.math.nsc.ru/IM/sotrudl.asp?CodID=216" TargetMode="External"/><Relationship Id="rId4" Type="http://schemas.openxmlformats.org/officeDocument/2006/relationships/hyperlink" Target="http://a-server.math.nsc.ru/IM/sotrudl.asp?CodID=239" TargetMode="External"/><Relationship Id="rId9" Type="http://schemas.openxmlformats.org/officeDocument/2006/relationships/hyperlink" Target="http://a-server.math.nsc.ru/IM/lbrt.asp?CodLB=18" TargetMode="External"/><Relationship Id="rId14" Type="http://schemas.openxmlformats.org/officeDocument/2006/relationships/hyperlink" Target="http://a-server.math.nsc.ru/IM/lbrt.asp?CodLB=107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7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9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220.ru/news/index.php?ELEMENT_ID=1323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/index.php?title=%D0%A1%D0%B0%D0%BD%D0%BA%D1%82-%D0%9F%D0%B5%D1%82%D0%B5%D1%80%D0%B1%D1%83%D1%80%D0%B3%D1%81%D0%BA%D0%B8%D0%B9_%D1%8D%D0%BA%D0%BE%D0%BD%D0%BE%D0%BC%D0%B8%D0%BA%D0%BE-%D0%BC%D0%B0%D1%82%D0%B5%D0%BC%D0%B0%D1%82%D0%B8%D1%87%D0%B5%D1%81%D0%BA%D0%B8%D0%B9_%D0%B8%D0%BD%D1%81%D1%82%D0%B8%D1%82%D1%83%D1%82&amp;action=edit&amp;redlink=1" TargetMode="External"/><Relationship Id="rId3" Type="http://schemas.openxmlformats.org/officeDocument/2006/relationships/hyperlink" Target="https://ru.wikipedia.org/w/index.php?title=%D0%98%D0%BD%D1%81%D1%82%D0%B8%D1%82%D1%83%D1%82_%D0%BC%D0%B0%D1%82%D0%B5%D0%BC%D0%B0%D1%82%D0%B8%D0%BA%D0%B8_%D0%B8%D0%BC._%D0%A1%D0%BE%D0%B1%D0%BE%D0%BB%D0%B5%D0%B2%D0%B0&amp;action=edit&amp;redlink=1" TargetMode="External"/><Relationship Id="rId7" Type="http://schemas.openxmlformats.org/officeDocument/2006/relationships/hyperlink" Target="https://ru.wikipedia.org/wiki/%D0%A6%D0%B5%D0%BD%D1%82%D1%80%D0%B0%D0%BB%D1%8C%D0%BD%D1%8B%D0%B9_%D1%8D%D0%BA%D0%BE%D0%BD%D0%BE%D0%BC%D0%B8%D0%BA%D0%BE-%D0%BC%D0%B0%D1%82%D0%B5%D0%BC%D0%B0%D1%82%D0%B8%D1%87%D0%B5%D1%81%D0%BA%D0%B8%D0%B9_%D0%B8%D0%BD%D1%81%D1%82%D0%B8%D1%82%D1%83%D1%82" TargetMode="External"/><Relationship Id="rId2" Type="http://schemas.openxmlformats.org/officeDocument/2006/relationships/hyperlink" Target="https://ru.wikipedia.org/wiki/%D0%9C%D0%B0%D1%82%D0%B5%D0%BC%D0%B0%D1%82%D0%B8%D1%87%D0%B5%D1%81%D0%BA%D0%B8%D0%B9_%D0%B8%D0%BD%D1%81%D1%82%D0%B8%D1%82%D1%83%D1%82_%D0%B8%D0%BC._%D0%A1%D1%82%D0%B5%D0%BA%D0%BB%D0%BE%D0%B2%D0%B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%D0%98%D0%BD%D1%81%D1%82%D0%B8%D1%82%D1%83%D1%82_%D0%BC%D0%B0%D1%82%D0%B5%D0%BC%D0%B0%D1%82%D0%B8%D1%87%D0%B5%D1%81%D0%BA%D0%BE%D0%B3%D0%BE_%D0%BC%D0%BE%D0%B4%D0%B5%D0%BB%D0%B8%D1%80%D0%BE%D0%B2%D0%B0%D0%BD%D0%B8%D1%8F" TargetMode="External"/><Relationship Id="rId5" Type="http://schemas.openxmlformats.org/officeDocument/2006/relationships/hyperlink" Target="https://ru.wikipedia.org/wiki/%D0%98%D0%BD%D1%81%D1%82%D0%B8%D1%82%D1%83%D1%82_%D0%BC%D0%B0%D1%82%D0%B5%D0%BC%D0%B0%D1%82%D0%B8%D1%87%D0%B5%D1%81%D0%BA%D0%B8%D1%85_%D0%BF%D1%80%D0%BE%D0%B1%D0%BB%D0%B5%D0%BC_%D0%B1%D0%B8%D0%BE%D0%BB%D0%BE%D0%B3%D0%B8%D0%B8" TargetMode="External"/><Relationship Id="rId4" Type="http://schemas.openxmlformats.org/officeDocument/2006/relationships/hyperlink" Target="https://ru.wikipedia.org/w/index.php?title=%D0%9F%D0%B5%D1%82%D0%B5%D1%80%D0%B1%D1%83%D1%80%D0%B3%D1%81%D0%BA%D0%B8%D0%B9_%D0%BC%D0%B0%D1%82%D0%B5%D0%BC%D0%B0%D1%82%D0%B8%D1%87%D0%B5%D1%81%D0%BA%D0%B8%D0%B9_%D0%B8%D0%BD%D1%81%D1%82%D0%B8%D1%82%D1%83%D1%82_%D0%B8%D0%BC._%D0%A1%D1%82%D0%B5%D0%BA%D0%BB%D0%BE%D0%B2%D0%B0&amp;action=edit&amp;redlink=1" TargetMode="External"/><Relationship Id="rId9" Type="http://schemas.openxmlformats.org/officeDocument/2006/relationships/hyperlink" Target="http://www.pvti.ru/index.htm" TargetMode="Externa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://math.nsc.ru/" TargetMode="External"/><Relationship Id="rId2" Type="http://schemas.openxmlformats.org/officeDocument/2006/relationships/hyperlink" Target="mailto:im@math.nsc.ru" TargetMode="Externa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Объект 1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11188" y="404813"/>
            <a:ext cx="990600" cy="962025"/>
          </a:xfrm>
        </p:spPr>
      </p:pic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6" y="260352"/>
            <a:ext cx="6661151" cy="1216025"/>
          </a:xfrm>
        </p:spPr>
        <p:txBody>
          <a:bodyPr/>
          <a:lstStyle/>
          <a:p>
            <a:pPr eaLnBrk="1" hangingPunct="1"/>
            <a:r>
              <a:rPr lang="ru-RU" altLang="ru-RU" sz="2400" smtClean="0"/>
              <a:t>Учреждение Российской академии наук Институт математики им. С.Л. Соболева Сибирского отделения РАН</a:t>
            </a:r>
          </a:p>
        </p:txBody>
      </p:sp>
      <p:pic>
        <p:nvPicPr>
          <p:cNvPr id="3076" name="Picture 7" descr="DSCN375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875" y="1916114"/>
            <a:ext cx="4103688" cy="307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7" name="Rectangle 2"/>
          <p:cNvSpPr txBox="1">
            <a:spLocks noChangeArrowheads="1"/>
          </p:cNvSpPr>
          <p:nvPr/>
        </p:nvSpPr>
        <p:spPr bwMode="auto">
          <a:xfrm>
            <a:off x="900115" y="4949827"/>
            <a:ext cx="7343775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/>
            <a:r>
              <a:rPr lang="ru-RU" altLang="ru-RU" sz="2400" b="1" dirty="0" smtClean="0"/>
              <a:t>Отчет о работе ИМ  </a:t>
            </a:r>
            <a:r>
              <a:rPr lang="ru-RU" altLang="ru-RU" sz="2400" b="1" dirty="0"/>
              <a:t>СО РАН </a:t>
            </a:r>
            <a:endParaRPr lang="ru-RU" altLang="ru-RU" sz="2400" b="1" dirty="0" smtClean="0"/>
          </a:p>
          <a:p>
            <a:pPr algn="ctr"/>
            <a:r>
              <a:rPr lang="ru-RU" altLang="ru-RU" sz="2400" dirty="0" smtClean="0">
                <a:solidFill>
                  <a:schemeClr val="tx2"/>
                </a:solidFill>
              </a:rPr>
              <a:t>за  201</a:t>
            </a:r>
            <a:r>
              <a:rPr lang="ru-RU" altLang="ru-RU" sz="2400" dirty="0">
                <a:solidFill>
                  <a:schemeClr val="tx2"/>
                </a:solidFill>
              </a:rPr>
              <a:t>5</a:t>
            </a:r>
            <a:r>
              <a:rPr lang="ru-RU" altLang="ru-RU" sz="2400" dirty="0" smtClean="0">
                <a:solidFill>
                  <a:schemeClr val="tx2"/>
                </a:solidFill>
              </a:rPr>
              <a:t> г.</a:t>
            </a:r>
          </a:p>
          <a:p>
            <a:pPr algn="ctr"/>
            <a:r>
              <a:rPr lang="ru-RU" altLang="ru-RU" sz="2400" dirty="0" smtClean="0">
                <a:solidFill>
                  <a:schemeClr val="tx2"/>
                </a:solidFill>
              </a:rPr>
              <a:t>Директор ИМ СО РАН </a:t>
            </a:r>
            <a:r>
              <a:rPr lang="ru-RU" altLang="ru-RU" sz="2400" dirty="0" err="1" smtClean="0">
                <a:solidFill>
                  <a:schemeClr val="tx2"/>
                </a:solidFill>
              </a:rPr>
              <a:t>С.С.Гончаров</a:t>
            </a:r>
            <a:endParaRPr lang="ru-RU" altLang="ru-RU" sz="24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09345345"/>
              </p:ext>
            </p:extLst>
          </p:nvPr>
        </p:nvGraphicFramePr>
        <p:xfrm>
          <a:off x="683568" y="1556792"/>
          <a:ext cx="6480722" cy="4542618"/>
        </p:xfrm>
        <a:graphic>
          <a:graphicData uri="http://schemas.openxmlformats.org/drawingml/2006/table">
            <a:tbl>
              <a:tblPr/>
              <a:tblGrid>
                <a:gridCol w="288033"/>
                <a:gridCol w="4392488"/>
                <a:gridCol w="1800201"/>
              </a:tblGrid>
              <a:tr h="145473">
                <a:tc>
                  <a:txBody>
                    <a:bodyPr/>
                    <a:lstStyle/>
                    <a:p>
                      <a:pPr algn="l"/>
                      <a:endParaRPr lang="ru-RU" sz="14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/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/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5473">
                <a:tc>
                  <a:txBody>
                    <a:bodyPr/>
                    <a:lstStyle/>
                    <a:p>
                      <a:pPr algn="l"/>
                      <a:r>
                        <a:rPr lang="ru-RU" sz="1400" dirty="0"/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/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/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5118"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hlinkClick r:id="rId2"/>
                        </a:rPr>
                        <a:t>А1</a:t>
                      </a:r>
                      <a:endParaRPr lang="ru-RU" sz="14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>
                          <a:hlinkClick r:id="rId3"/>
                        </a:rPr>
                        <a:t>Лаборатория теории колец</a:t>
                      </a:r>
                      <a:endParaRPr lang="ru-RU" sz="1400" b="1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>
                          <a:hlinkClick r:id="rId4"/>
                        </a:rPr>
                        <a:t>Колесников П.С.</a:t>
                      </a:r>
                      <a:endParaRPr lang="ru-RU" sz="1400" b="1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5473"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hlinkClick r:id="rId5"/>
                        </a:rPr>
                        <a:t>А3</a:t>
                      </a:r>
                      <a:endParaRPr lang="ru-RU" sz="14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>
                          <a:hlinkClick r:id="rId6"/>
                        </a:rPr>
                        <a:t>Лаборатория алгебраических систем</a:t>
                      </a:r>
                      <a:endParaRPr lang="ru-RU" sz="1400" b="1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>
                          <a:hlinkClick r:id="rId7"/>
                        </a:rPr>
                        <a:t>Палютин Е.А.</a:t>
                      </a:r>
                      <a:endParaRPr lang="ru-RU" sz="1400" b="1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5473"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hlinkClick r:id="rId8"/>
                        </a:rPr>
                        <a:t>А4</a:t>
                      </a:r>
                      <a:endParaRPr lang="ru-RU" sz="14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>
                          <a:hlinkClick r:id="rId9"/>
                        </a:rPr>
                        <a:t>Лаборатория теории групп</a:t>
                      </a:r>
                      <a:endParaRPr lang="ru-RU" sz="1400" b="1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>
                          <a:hlinkClick r:id="rId10"/>
                        </a:rPr>
                        <a:t>Вдовин Е.П.</a:t>
                      </a:r>
                      <a:endParaRPr lang="ru-RU" sz="1400" b="1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5473">
                <a:tc>
                  <a:txBody>
                    <a:bodyPr/>
                    <a:lstStyle/>
                    <a:p>
                      <a:pPr algn="l"/>
                      <a:r>
                        <a:rPr lang="ru-RU" sz="1400" dirty="0"/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/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/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5473">
                <a:tc>
                  <a:txBody>
                    <a:bodyPr/>
                    <a:lstStyle/>
                    <a:p>
                      <a:pPr algn="l"/>
                      <a:r>
                        <a:rPr lang="ru-RU" sz="1400" dirty="0"/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/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/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5473"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hlinkClick r:id="rId11"/>
                        </a:rPr>
                        <a:t>Л1</a:t>
                      </a:r>
                      <a:endParaRPr lang="ru-RU" sz="14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>
                          <a:hlinkClick r:id="rId12"/>
                        </a:rPr>
                        <a:t>Лаборатория логических систем</a:t>
                      </a:r>
                      <a:endParaRPr lang="ru-RU" sz="1400" b="1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>
                          <a:hlinkClick r:id="rId13"/>
                        </a:rPr>
                        <a:t>Морозов А.С.</a:t>
                      </a:r>
                      <a:endParaRPr lang="ru-RU" sz="1400" b="1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0945"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hlinkClick r:id="rId14"/>
                        </a:rPr>
                        <a:t>Л2</a:t>
                      </a:r>
                      <a:endParaRPr lang="ru-RU" sz="14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>
                          <a:hlinkClick r:id="rId15"/>
                        </a:rPr>
                        <a:t>Лаборатория теории вычислимости и прикладной логики</a:t>
                      </a:r>
                      <a:endParaRPr lang="ru-RU" sz="1400" b="1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>
                          <a:hlinkClick r:id="rId16"/>
                        </a:rPr>
                        <a:t>Гончаров С.С.</a:t>
                      </a:r>
                      <a:endParaRPr lang="ru-RU" sz="1400" b="1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5473">
                <a:tc>
                  <a:txBody>
                    <a:bodyPr/>
                    <a:lstStyle/>
                    <a:p>
                      <a:pPr algn="l"/>
                      <a:r>
                        <a:rPr lang="ru-RU" sz="1400" dirty="0"/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/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/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5473">
                <a:tc>
                  <a:txBody>
                    <a:bodyPr/>
                    <a:lstStyle/>
                    <a:p>
                      <a:pPr algn="l"/>
                      <a:r>
                        <a:rPr lang="ru-RU" sz="1400" dirty="0"/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/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/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0945"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hlinkClick r:id="rId17"/>
                        </a:rPr>
                        <a:t>К3</a:t>
                      </a:r>
                      <a:endParaRPr lang="ru-RU" sz="14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>
                          <a:hlinkClick r:id="rId18"/>
                        </a:rPr>
                        <a:t>Лаборатория дискретного анализа</a:t>
                      </a:r>
                      <a:endParaRPr lang="ru-RU" sz="1400" b="1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>
                          <a:hlinkClick r:id="rId19"/>
                        </a:rPr>
                        <a:t>Евдокимов А.А.</a:t>
                      </a:r>
                      <a:endParaRPr lang="ru-RU" sz="1400" b="1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0945"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hlinkClick r:id="rId20"/>
                        </a:rPr>
                        <a:t>К4</a:t>
                      </a:r>
                      <a:endParaRPr lang="ru-RU" sz="14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>
                          <a:hlinkClick r:id="rId21"/>
                        </a:rPr>
                        <a:t>Лаборатория дискретной оптимизации в исследовании операций</a:t>
                      </a:r>
                      <a:endParaRPr lang="ru-RU" sz="1400" b="1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>
                          <a:hlinkClick r:id="rId22"/>
                        </a:rPr>
                        <a:t>Пяткин А.В.</a:t>
                      </a:r>
                      <a:endParaRPr lang="ru-RU" sz="1400" b="1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0945"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hlinkClick r:id="rId23"/>
                        </a:rPr>
                        <a:t>К5</a:t>
                      </a:r>
                      <a:endParaRPr lang="ru-RU" sz="14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>
                          <a:hlinkClick r:id="rId24"/>
                        </a:rPr>
                        <a:t>Лаборатория математических моделей принятия решений</a:t>
                      </a:r>
                      <a:endParaRPr lang="ru-RU" sz="1400" b="1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>
                          <a:hlinkClick r:id="rId25"/>
                        </a:rPr>
                        <a:t>Береснев В.Л.</a:t>
                      </a:r>
                      <a:endParaRPr lang="ru-RU" sz="1400" b="1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5473"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hlinkClick r:id="rId26"/>
                        </a:rPr>
                        <a:t>К6</a:t>
                      </a:r>
                      <a:endParaRPr lang="ru-RU" sz="14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>
                          <a:hlinkClick r:id="rId27"/>
                        </a:rPr>
                        <a:t>Лаборатория теории графов</a:t>
                      </a:r>
                      <a:endParaRPr lang="ru-RU" sz="1400" b="1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>
                          <a:hlinkClick r:id="rId28"/>
                        </a:rPr>
                        <a:t>Бородин О.В.</a:t>
                      </a:r>
                      <a:endParaRPr lang="ru-RU" sz="1400" b="1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0945"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hlinkClick r:id="rId29"/>
                        </a:rPr>
                        <a:t>К7</a:t>
                      </a:r>
                      <a:endParaRPr lang="ru-RU" sz="14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>
                          <a:hlinkClick r:id="rId30"/>
                        </a:rPr>
                        <a:t>Лаборатория совершенных комбинаторных структур</a:t>
                      </a:r>
                      <a:endParaRPr lang="ru-RU" sz="1400" b="1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>
                          <a:hlinkClick r:id="rId31"/>
                        </a:rPr>
                        <a:t>Августинович С.В.</a:t>
                      </a:r>
                      <a:endParaRPr lang="ru-RU" sz="1400" b="1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3964">
                <a:tc>
                  <a:txBody>
                    <a:bodyPr/>
                    <a:lstStyle/>
                    <a:p>
                      <a:pPr algn="l"/>
                      <a:r>
                        <a:rPr lang="ru-RU" sz="1400" dirty="0"/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/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L="48491" marR="48491" marT="24245" marB="24245">
                    <a:lnL>
                      <a:noFill/>
                    </a:lnL>
                    <a:lnT>
                      <a:noFill/>
                    </a:lnT>
                  </a:tcPr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Научные подразделения ИМ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25051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93784879"/>
              </p:ext>
            </p:extLst>
          </p:nvPr>
        </p:nvGraphicFramePr>
        <p:xfrm>
          <a:off x="611560" y="1844823"/>
          <a:ext cx="7776864" cy="4403344"/>
        </p:xfrm>
        <a:graphic>
          <a:graphicData uri="http://schemas.openxmlformats.org/drawingml/2006/table">
            <a:tbl>
              <a:tblPr/>
              <a:tblGrid>
                <a:gridCol w="360040"/>
                <a:gridCol w="5789107"/>
                <a:gridCol w="1627717"/>
              </a:tblGrid>
              <a:tr h="141437">
                <a:tc>
                  <a:txBody>
                    <a:bodyPr/>
                    <a:lstStyle/>
                    <a:p>
                      <a:pPr algn="l"/>
                      <a:r>
                        <a:rPr lang="ru-RU" sz="1200" dirty="0"/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/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/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2875">
                <a:tc>
                  <a:txBody>
                    <a:bodyPr/>
                    <a:lstStyle/>
                    <a:p>
                      <a:pPr algn="l"/>
                      <a:r>
                        <a:rPr lang="ru-RU" sz="1200" dirty="0">
                          <a:hlinkClick r:id="rId2"/>
                        </a:rPr>
                        <a:t>У1</a:t>
                      </a:r>
                      <a:endParaRPr lang="ru-RU" sz="12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>
                          <a:hlinkClick r:id="rId3"/>
                        </a:rPr>
                        <a:t>Лаборатория условно-корректных задач</a:t>
                      </a:r>
                      <a:endParaRPr lang="ru-RU" sz="1200" b="1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>
                          <a:hlinkClick r:id="rId4"/>
                        </a:rPr>
                        <a:t>Аниконов Д.С.</a:t>
                      </a:r>
                      <a:endParaRPr lang="ru-RU" sz="1200" b="1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0766">
                <a:tc>
                  <a:txBody>
                    <a:bodyPr/>
                    <a:lstStyle/>
                    <a:p>
                      <a:pPr algn="l"/>
                      <a:r>
                        <a:rPr lang="ru-RU" sz="1200" dirty="0">
                          <a:hlinkClick r:id="rId5"/>
                        </a:rPr>
                        <a:t>У2</a:t>
                      </a:r>
                      <a:endParaRPr lang="ru-RU" sz="12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>
                          <a:hlinkClick r:id="rId6"/>
                        </a:rPr>
                        <a:t>Лаборатория волновых процессов</a:t>
                      </a:r>
                      <a:endParaRPr lang="ru-RU" sz="1200" b="1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>
                          <a:hlinkClick r:id="rId7"/>
                        </a:rPr>
                        <a:t>Романов В.Г.</a:t>
                      </a:r>
                      <a:endParaRPr lang="ru-RU" sz="1200" b="1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2875">
                <a:tc>
                  <a:txBody>
                    <a:bodyPr/>
                    <a:lstStyle/>
                    <a:p>
                      <a:pPr algn="l"/>
                      <a:r>
                        <a:rPr lang="ru-RU" sz="1200" dirty="0">
                          <a:hlinkClick r:id="rId8"/>
                        </a:rPr>
                        <a:t>У3</a:t>
                      </a:r>
                      <a:endParaRPr lang="ru-RU" sz="12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>
                          <a:hlinkClick r:id="rId9"/>
                        </a:rPr>
                        <a:t>Лаборатория обратных задач математической физики</a:t>
                      </a:r>
                      <a:endParaRPr lang="ru-RU" sz="1200" b="1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>
                          <a:hlinkClick r:id="rId10"/>
                        </a:rPr>
                        <a:t>Аниконов Ю.Е.</a:t>
                      </a:r>
                      <a:endParaRPr lang="ru-RU" sz="1200" b="1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0766">
                <a:tc>
                  <a:txBody>
                    <a:bodyPr/>
                    <a:lstStyle/>
                    <a:p>
                      <a:pPr algn="l"/>
                      <a:r>
                        <a:rPr lang="ru-RU" sz="1200" dirty="0">
                          <a:hlinkClick r:id="rId11"/>
                        </a:rPr>
                        <a:t>У6</a:t>
                      </a:r>
                      <a:endParaRPr lang="ru-RU" sz="12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>
                          <a:hlinkClick r:id="rId12"/>
                        </a:rPr>
                        <a:t>Лаборатория теории функций</a:t>
                      </a:r>
                      <a:endParaRPr lang="ru-RU" sz="1200" b="1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>
                          <a:hlinkClick r:id="rId13"/>
                        </a:rPr>
                        <a:t>Медных А.Д.</a:t>
                      </a:r>
                      <a:endParaRPr lang="ru-RU" sz="1200" b="1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1437">
                <a:tc>
                  <a:txBody>
                    <a:bodyPr/>
                    <a:lstStyle/>
                    <a:p>
                      <a:pPr algn="l"/>
                      <a:r>
                        <a:rPr lang="ru-RU" sz="1200" dirty="0"/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/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/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1437">
                <a:tc>
                  <a:txBody>
                    <a:bodyPr/>
                    <a:lstStyle/>
                    <a:p>
                      <a:pPr algn="l"/>
                      <a:r>
                        <a:rPr lang="ru-RU" sz="1200" dirty="0"/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/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/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2875">
                <a:tc>
                  <a:txBody>
                    <a:bodyPr/>
                    <a:lstStyle/>
                    <a:p>
                      <a:pPr algn="l"/>
                      <a:r>
                        <a:rPr lang="ru-RU" sz="1200" dirty="0">
                          <a:hlinkClick r:id="rId14"/>
                        </a:rPr>
                        <a:t>Д3</a:t>
                      </a:r>
                      <a:endParaRPr lang="ru-RU" sz="12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>
                          <a:hlinkClick r:id="rId15"/>
                        </a:rPr>
                        <a:t>Лаборатория вычислительных проблем задач математической физики</a:t>
                      </a:r>
                      <a:endParaRPr lang="ru-RU" sz="1200" b="1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>
                          <a:hlinkClick r:id="rId16"/>
                        </a:rPr>
                        <a:t>Блохин А.М.</a:t>
                      </a:r>
                      <a:endParaRPr lang="ru-RU" sz="1200" b="1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2875">
                <a:tc>
                  <a:txBody>
                    <a:bodyPr/>
                    <a:lstStyle/>
                    <a:p>
                      <a:pPr algn="l"/>
                      <a:r>
                        <a:rPr lang="ru-RU" sz="1200" dirty="0">
                          <a:hlinkClick r:id="rId17"/>
                        </a:rPr>
                        <a:t>Д4</a:t>
                      </a:r>
                      <a:endParaRPr lang="ru-RU" sz="12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>
                          <a:hlinkClick r:id="rId18"/>
                        </a:rPr>
                        <a:t>Лаборатория дифференциальных уравнений и смежных вопросов анализа</a:t>
                      </a:r>
                      <a:endParaRPr lang="ru-RU" sz="1200" b="1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>
                          <a:hlinkClick r:id="rId19"/>
                        </a:rPr>
                        <a:t>Белоносов В.С.</a:t>
                      </a:r>
                      <a:endParaRPr lang="ru-RU" sz="1200" b="1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2875">
                <a:tc>
                  <a:txBody>
                    <a:bodyPr/>
                    <a:lstStyle/>
                    <a:p>
                      <a:pPr algn="l"/>
                      <a:r>
                        <a:rPr lang="ru-RU" sz="1200" dirty="0">
                          <a:hlinkClick r:id="rId20"/>
                        </a:rPr>
                        <a:t>Д5</a:t>
                      </a:r>
                      <a:endParaRPr lang="ru-RU" sz="12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>
                          <a:hlinkClick r:id="rId21"/>
                        </a:rPr>
                        <a:t>Лаборатория дифференциальных и разностных уравнений</a:t>
                      </a:r>
                      <a:endParaRPr lang="ru-RU" sz="1200" b="1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>
                          <a:hlinkClick r:id="rId22"/>
                        </a:rPr>
                        <a:t>Демиденко Г.В.</a:t>
                      </a:r>
                      <a:endParaRPr lang="ru-RU" sz="1200" b="1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2875">
                <a:tc>
                  <a:txBody>
                    <a:bodyPr/>
                    <a:lstStyle/>
                    <a:p>
                      <a:pPr algn="l"/>
                      <a:r>
                        <a:rPr lang="ru-RU" sz="1200" dirty="0">
                          <a:hlinkClick r:id="rId23"/>
                        </a:rPr>
                        <a:t>Д6</a:t>
                      </a:r>
                      <a:endParaRPr lang="ru-RU" sz="12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>
                          <a:hlinkClick r:id="rId24"/>
                        </a:rPr>
                        <a:t>Лаборатория динамических систем</a:t>
                      </a:r>
                      <a:endParaRPr lang="ru-RU" sz="1200" b="1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>
                          <a:hlinkClick r:id="rId25"/>
                        </a:rPr>
                        <a:t>Тайманов И.А.</a:t>
                      </a:r>
                      <a:endParaRPr lang="ru-RU" sz="1200" b="1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1437">
                <a:tc>
                  <a:txBody>
                    <a:bodyPr/>
                    <a:lstStyle/>
                    <a:p>
                      <a:pPr algn="l"/>
                      <a:r>
                        <a:rPr lang="ru-RU" sz="1200" dirty="0"/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/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/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1437">
                <a:tc>
                  <a:txBody>
                    <a:bodyPr/>
                    <a:lstStyle/>
                    <a:p>
                      <a:pPr algn="l"/>
                      <a:r>
                        <a:rPr lang="ru-RU" sz="1200" dirty="0"/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/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/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2875">
                <a:tc>
                  <a:txBody>
                    <a:bodyPr/>
                    <a:lstStyle/>
                    <a:p>
                      <a:pPr algn="l"/>
                      <a:r>
                        <a:rPr lang="ru-RU" sz="1200" dirty="0">
                          <a:hlinkClick r:id="rId26"/>
                        </a:rPr>
                        <a:t>Г1</a:t>
                      </a:r>
                      <a:endParaRPr lang="ru-RU" sz="12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>
                          <a:hlinkClick r:id="rId27"/>
                        </a:rPr>
                        <a:t>Лаборатория геометрического анализа</a:t>
                      </a:r>
                      <a:endParaRPr lang="ru-RU" sz="1200" b="1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>
                          <a:hlinkClick r:id="rId28"/>
                        </a:rPr>
                        <a:t>Водопьянов С.К.</a:t>
                      </a:r>
                      <a:endParaRPr lang="ru-RU" sz="1200" b="1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0766">
                <a:tc>
                  <a:txBody>
                    <a:bodyPr/>
                    <a:lstStyle/>
                    <a:p>
                      <a:pPr algn="l"/>
                      <a:r>
                        <a:rPr lang="ru-RU" sz="1200" dirty="0">
                          <a:hlinkClick r:id="rId29"/>
                        </a:rPr>
                        <a:t>Г2</a:t>
                      </a:r>
                      <a:endParaRPr lang="ru-RU" sz="12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>
                          <a:hlinkClick r:id="rId30"/>
                        </a:rPr>
                        <a:t>Лаборатория функционального анализа</a:t>
                      </a:r>
                      <a:endParaRPr lang="ru-RU" sz="1200" b="1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>
                          <a:hlinkClick r:id="rId31"/>
                        </a:rPr>
                        <a:t>Гутман А.Е.</a:t>
                      </a:r>
                      <a:endParaRPr lang="ru-RU" sz="1200" b="1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2875">
                <a:tc>
                  <a:txBody>
                    <a:bodyPr/>
                    <a:lstStyle/>
                    <a:p>
                      <a:pPr algn="l"/>
                      <a:r>
                        <a:rPr lang="ru-RU" sz="1200" dirty="0">
                          <a:hlinkClick r:id="rId32"/>
                        </a:rPr>
                        <a:t>Г3</a:t>
                      </a:r>
                      <a:endParaRPr lang="ru-RU" sz="12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>
                          <a:hlinkClick r:id="rId33"/>
                        </a:rPr>
                        <a:t>Лаборатория римановой геометрии и топологии</a:t>
                      </a:r>
                      <a:endParaRPr lang="ru-RU" sz="1200" b="1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>
                          <a:hlinkClick r:id="rId34"/>
                        </a:rPr>
                        <a:t>Базайкин Я.В.</a:t>
                      </a:r>
                      <a:endParaRPr lang="ru-RU" sz="1200" b="1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0766">
                <a:tc>
                  <a:txBody>
                    <a:bodyPr/>
                    <a:lstStyle/>
                    <a:p>
                      <a:pPr algn="l"/>
                      <a:r>
                        <a:rPr lang="ru-RU" sz="1200" dirty="0">
                          <a:hlinkClick r:id="rId35"/>
                        </a:rPr>
                        <a:t>Г4</a:t>
                      </a:r>
                      <a:endParaRPr lang="ru-RU" sz="12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>
                          <a:hlinkClick r:id="rId36"/>
                        </a:rPr>
                        <a:t>Лаборатория прикладного анализа</a:t>
                      </a:r>
                      <a:endParaRPr lang="ru-RU" sz="1200" b="1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>
                          <a:hlinkClick r:id="rId37"/>
                        </a:rPr>
                        <a:t>Веснин А.Ю.</a:t>
                      </a:r>
                      <a:endParaRPr lang="ru-RU" sz="1200" b="1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1437">
                <a:tc>
                  <a:txBody>
                    <a:bodyPr/>
                    <a:lstStyle/>
                    <a:p>
                      <a:pPr algn="l"/>
                      <a:r>
                        <a:rPr lang="ru-RU" sz="1200" dirty="0"/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/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/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Научные подразделения ИМ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1421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08212672"/>
              </p:ext>
            </p:extLst>
          </p:nvPr>
        </p:nvGraphicFramePr>
        <p:xfrm>
          <a:off x="566738" y="2057400"/>
          <a:ext cx="8001000" cy="2834640"/>
        </p:xfrm>
        <a:graphic>
          <a:graphicData uri="http://schemas.openxmlformats.org/drawingml/2006/table">
            <a:tbl>
              <a:tblPr/>
              <a:tblGrid>
                <a:gridCol w="400050"/>
                <a:gridCol w="6000750"/>
                <a:gridCol w="1600200"/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ru-RU" dirty="0"/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/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/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ru-RU" dirty="0">
                          <a:hlinkClick r:id="rId2"/>
                        </a:rPr>
                        <a:t>В1</a:t>
                      </a:r>
                      <a:endParaRPr lang="ru-RU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b="1" dirty="0">
                          <a:hlinkClick r:id="rId3"/>
                        </a:rPr>
                        <a:t>Лаборатория теории вероятностей и математической статистики</a:t>
                      </a:r>
                      <a:endParaRPr lang="ru-RU" b="1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b="1" dirty="0">
                          <a:hlinkClick r:id="rId4"/>
                        </a:rPr>
                        <a:t>Лотов В.И.</a:t>
                      </a:r>
                      <a:endParaRPr lang="ru-RU" b="1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ru-RU" dirty="0">
                          <a:hlinkClick r:id="rId5"/>
                        </a:rPr>
                        <a:t>В3</a:t>
                      </a:r>
                      <a:endParaRPr lang="ru-RU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b="1" dirty="0">
                          <a:hlinkClick r:id="rId6"/>
                        </a:rPr>
                        <a:t>Лаборатория теоретической физики</a:t>
                      </a:r>
                      <a:endParaRPr lang="ru-RU" b="1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b="1" dirty="0">
                          <a:hlinkClick r:id="rId7"/>
                        </a:rPr>
                        <a:t>Ачасов Н.Н.</a:t>
                      </a:r>
                      <a:endParaRPr lang="ru-RU" b="1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ru-RU" dirty="0">
                          <a:hlinkClick r:id="rId8"/>
                        </a:rPr>
                        <a:t>И1</a:t>
                      </a:r>
                      <a:endParaRPr lang="ru-RU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b="1" dirty="0">
                          <a:hlinkClick r:id="rId9"/>
                        </a:rPr>
                        <a:t>Лаборатория анализа данных</a:t>
                      </a:r>
                      <a:endParaRPr lang="ru-RU" b="1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b="1" dirty="0">
                          <a:hlinkClick r:id="rId10"/>
                        </a:rPr>
                        <a:t>Кельманов А.В.</a:t>
                      </a:r>
                      <a:endParaRPr lang="ru-RU" b="1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ru-RU" dirty="0">
                          <a:hlinkClick r:id="rId11"/>
                        </a:rPr>
                        <a:t>Т3</a:t>
                      </a:r>
                      <a:endParaRPr lang="ru-RU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b="1" dirty="0">
                          <a:hlinkClick r:id="rId12"/>
                        </a:rPr>
                        <a:t>ВТК "Молодые исследователи"</a:t>
                      </a:r>
                      <a:endParaRPr lang="ru-RU" b="1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b="1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ru-RU" dirty="0">
                          <a:hlinkClick r:id="rId13"/>
                        </a:rPr>
                        <a:t>Ч1</a:t>
                      </a:r>
                      <a:endParaRPr lang="ru-RU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b="1" dirty="0">
                          <a:hlinkClick r:id="rId14"/>
                        </a:rPr>
                        <a:t>Лаборатория численных методов математического анализа</a:t>
                      </a:r>
                      <a:endParaRPr lang="ru-RU" b="1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b="1" dirty="0">
                          <a:hlinkClick r:id="rId15"/>
                        </a:rPr>
                        <a:t>Мирошниченко В.Л.</a:t>
                      </a:r>
                      <a:endParaRPr lang="ru-RU" b="1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ru-RU" dirty="0">
                          <a:hlinkClick r:id="rId16"/>
                        </a:rPr>
                        <a:t>Э1</a:t>
                      </a:r>
                      <a:endParaRPr lang="ru-RU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b="1" dirty="0">
                          <a:hlinkClick r:id="rId17"/>
                        </a:rPr>
                        <a:t>Лаборатория методов оптимизации</a:t>
                      </a:r>
                      <a:endParaRPr lang="ru-RU" b="1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b="1" dirty="0">
                          <a:hlinkClick r:id="rId18"/>
                        </a:rPr>
                        <a:t>Шмырев В.И.</a:t>
                      </a:r>
                      <a:endParaRPr lang="ru-RU" b="1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ru-RU" dirty="0"/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/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>
                      <a:noFill/>
                    </a:lnL>
                    <a:lnT>
                      <a:noFill/>
                    </a:lnT>
                  </a:tcPr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/>
              <a:t>Научные подразделения</a:t>
            </a:r>
            <a:r>
              <a:rPr lang="ru-RU" sz="3600" dirty="0"/>
              <a:t> </a:t>
            </a:r>
            <a:r>
              <a:rPr lang="ru-RU" sz="3600" dirty="0" smtClean="0"/>
              <a:t> ИМ 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953394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09"/>
          <p:cNvSpPr>
            <a:spLocks noGrp="1" noChangeArrowheads="1"/>
          </p:cNvSpPr>
          <p:nvPr>
            <p:ph type="title"/>
          </p:nvPr>
        </p:nvSpPr>
        <p:spPr>
          <a:xfrm>
            <a:off x="2123728" y="277812"/>
            <a:ext cx="6696075" cy="1216025"/>
          </a:xfrm>
        </p:spPr>
        <p:txBody>
          <a:bodyPr/>
          <a:lstStyle/>
          <a:p>
            <a:pPr eaLnBrk="1" hangingPunct="1"/>
            <a:r>
              <a:rPr lang="ru-RU" altLang="ru-RU" smtClean="0"/>
              <a:t>Публикации сотрудников</a:t>
            </a:r>
          </a:p>
        </p:txBody>
      </p:sp>
      <p:pic>
        <p:nvPicPr>
          <p:cNvPr id="13357" name="Рисунок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404813"/>
            <a:ext cx="990600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Group 25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82224036"/>
              </p:ext>
            </p:extLst>
          </p:nvPr>
        </p:nvGraphicFramePr>
        <p:xfrm>
          <a:off x="611559" y="1773238"/>
          <a:ext cx="8208913" cy="3641330"/>
        </p:xfrm>
        <a:graphic>
          <a:graphicData uri="http://schemas.openxmlformats.org/drawingml/2006/table">
            <a:tbl>
              <a:tblPr/>
              <a:tblGrid>
                <a:gridCol w="2448272"/>
                <a:gridCol w="1008112"/>
                <a:gridCol w="984205"/>
                <a:gridCol w="942081"/>
                <a:gridCol w="942081"/>
                <a:gridCol w="942081"/>
                <a:gridCol w="942081"/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2010 г.</a:t>
                      </a:r>
                    </a:p>
                  </a:txBody>
                  <a:tcPr marL="91433" marR="91433"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2011 г.</a:t>
                      </a:r>
                    </a:p>
                  </a:txBody>
                  <a:tcPr marL="91433" marR="91433"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2012 г.</a:t>
                      </a:r>
                    </a:p>
                  </a:txBody>
                  <a:tcPr marL="91433" marR="91433"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 г.</a:t>
                      </a:r>
                    </a:p>
                  </a:txBody>
                  <a:tcPr marL="91575" marR="91575" marT="45689" marB="4568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 г.</a:t>
                      </a:r>
                    </a:p>
                  </a:txBody>
                  <a:tcPr marL="91433" marR="91433"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2015 г.</a:t>
                      </a:r>
                    </a:p>
                  </a:txBody>
                  <a:tcPr marL="91433" marR="91433"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6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</a:p>
                  </a:txBody>
                  <a:tcPr marL="91433" marR="91433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1005</a:t>
                      </a:r>
                    </a:p>
                  </a:txBody>
                  <a:tcPr marL="91433" marR="91433"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</a:t>
                      </a:r>
                    </a:p>
                  </a:txBody>
                  <a:tcPr marL="91433" marR="91433"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91</a:t>
                      </a:r>
                    </a:p>
                  </a:txBody>
                  <a:tcPr marL="91433" marR="91433"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lang="ru-RU" sz="1400" dirty="0" smtClean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ru-RU" sz="14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1243</a:t>
                      </a:r>
                      <a:br>
                        <a:rPr lang="ru-RU" sz="14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</a:b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575" marR="91575" marT="45689" marB="4568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1179</a:t>
                      </a:r>
                    </a:p>
                  </a:txBody>
                  <a:tcPr marL="91433" marR="91433"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1113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4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Монографии</a:t>
                      </a:r>
                    </a:p>
                  </a:txBody>
                  <a:tcPr marL="91433" marR="91433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</a:p>
                  </a:txBody>
                  <a:tcPr marL="91433" marR="91433"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</a:p>
                  </a:txBody>
                  <a:tcPr marL="91433" marR="91433"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2+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</a:p>
                  </a:txBody>
                  <a:tcPr marL="91575" marR="91575" marT="45689" marB="4568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91433" marR="91433"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4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Статьи в журналах</a:t>
                      </a:r>
                    </a:p>
                  </a:txBody>
                  <a:tcPr marL="91433" marR="91433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351</a:t>
                      </a:r>
                    </a:p>
                  </a:txBody>
                  <a:tcPr marL="91433" marR="91433"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07</a:t>
                      </a:r>
                    </a:p>
                  </a:txBody>
                  <a:tcPr marL="91433" marR="91433"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45+41</a:t>
                      </a:r>
                    </a:p>
                  </a:txBody>
                  <a:tcPr marL="91433" marR="91433"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438</a:t>
                      </a:r>
                    </a:p>
                  </a:txBody>
                  <a:tcPr marL="91575" marR="91575" marT="45689" marB="4568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91433" marR="91433"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407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Статьи и доклады в трудах 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междунар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конф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91433" marR="91433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82</a:t>
                      </a:r>
                    </a:p>
                  </a:txBody>
                  <a:tcPr marL="91433" marR="91433"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91433" marR="91433"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63+6</a:t>
                      </a:r>
                    </a:p>
                  </a:txBody>
                  <a:tcPr marL="91433" marR="91433"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84</a:t>
                      </a:r>
                    </a:p>
                  </a:txBody>
                  <a:tcPr marL="91575" marR="91575" marT="45689" marB="4568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110</a:t>
                      </a:r>
                    </a:p>
                  </a:txBody>
                  <a:tcPr marL="91433" marR="91433"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109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Публикации в   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Web of Science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176</a:t>
                      </a:r>
                    </a:p>
                  </a:txBody>
                  <a:tcPr marL="91433" marR="91433"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191</a:t>
                      </a:r>
                    </a:p>
                  </a:txBody>
                  <a:tcPr marL="91433" marR="91433"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172</a:t>
                      </a:r>
                    </a:p>
                  </a:txBody>
                  <a:tcPr marL="91433" marR="91433"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84</a:t>
                      </a:r>
                    </a:p>
                  </a:txBody>
                  <a:tcPr marL="91575" marR="91575" marT="45689" marB="4568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91433" marR="91433"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239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Число штатных научных сотрудников</a:t>
                      </a:r>
                    </a:p>
                  </a:txBody>
                  <a:tcPr marL="91433" marR="91433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91433" marR="91433"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91433" marR="91433"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82+40</a:t>
                      </a:r>
                    </a:p>
                  </a:txBody>
                  <a:tcPr marL="91433" marR="91433"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322</a:t>
                      </a:r>
                    </a:p>
                  </a:txBody>
                  <a:tcPr marL="91575" marR="91575" marT="45689" marB="4568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323</a:t>
                      </a:r>
                    </a:p>
                  </a:txBody>
                  <a:tcPr marL="91433" marR="91433"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336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5"/>
          <p:cNvSpPr>
            <a:spLocks noGrp="1"/>
          </p:cNvSpPr>
          <p:nvPr>
            <p:ph type="title"/>
          </p:nvPr>
        </p:nvSpPr>
        <p:spPr>
          <a:xfrm>
            <a:off x="1634316" y="548680"/>
            <a:ext cx="6804248" cy="1000001"/>
          </a:xfrm>
        </p:spPr>
        <p:txBody>
          <a:bodyPr/>
          <a:lstStyle/>
          <a:p>
            <a:r>
              <a:rPr lang="ru-RU" alt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Публикации в 201</a:t>
            </a:r>
            <a:r>
              <a:rPr lang="en-US" alt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r>
              <a:rPr lang="ru-RU" alt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г.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0853075"/>
              </p:ext>
            </p:extLst>
          </p:nvPr>
        </p:nvGraphicFramePr>
        <p:xfrm>
          <a:off x="251520" y="1628800"/>
          <a:ext cx="8640961" cy="4536000"/>
        </p:xfrm>
        <a:graphic>
          <a:graphicData uri="http://schemas.openxmlformats.org/drawingml/2006/table">
            <a:tbl>
              <a:tblPr/>
              <a:tblGrid>
                <a:gridCol w="378989"/>
                <a:gridCol w="1349203"/>
                <a:gridCol w="1303723"/>
                <a:gridCol w="454787"/>
                <a:gridCol w="905787"/>
                <a:gridCol w="1080120"/>
                <a:gridCol w="936104"/>
                <a:gridCol w="1080120"/>
                <a:gridCol w="504056"/>
                <a:gridCol w="648072"/>
              </a:tblGrid>
              <a:tr h="684000">
                <a:tc rowSpan="2" gridSpan="2"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400" b="1" kern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Лаборатория</a:t>
                      </a:r>
                    </a:p>
                  </a:txBody>
                  <a:tcPr marL="17780" marR="177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36195"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Штатные научные сотрудники</a:t>
                      </a:r>
                    </a:p>
                  </a:txBody>
                  <a:tcPr marL="17780" marR="17780" marT="0" marB="0">
                    <a:lnL>
                      <a:noFill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36195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Монографии</a:t>
                      </a:r>
                      <a:endParaRPr lang="ru-RU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 vert="vert27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Отечественные публикации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Иностранные публикации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36195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Уч</a:t>
                      </a:r>
                      <a:r>
                        <a:rPr lang="ru-RU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пособия</a:t>
                      </a:r>
                    </a:p>
                  </a:txBody>
                  <a:tcPr marL="17780" marR="177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6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Монографии</a:t>
                      </a:r>
                      <a:r>
                        <a:rPr lang="en-US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+</a:t>
                      </a:r>
                      <a:endParaRPr lang="ru-RU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6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статьи</a:t>
                      </a:r>
                    </a:p>
                  </a:txBody>
                  <a:tcPr marL="17780" marR="177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4000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195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Центр. журналы</a:t>
                      </a:r>
                      <a:endParaRPr lang="ru-RU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Труды межд. </a:t>
                      </a:r>
                      <a:r>
                        <a:rPr lang="ru-RU" sz="1400" b="1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конференц</a:t>
                      </a:r>
                      <a:r>
                        <a:rPr lang="en-US" sz="1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</a:t>
                      </a:r>
                      <a:endParaRPr lang="ru-RU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Журналы 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Труды межд. </a:t>
                      </a:r>
                      <a:r>
                        <a:rPr lang="ru-RU" sz="1400" b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</a:t>
                      </a:r>
                      <a:r>
                        <a:rPr lang="ru-RU" sz="1400" b="1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онференц</a:t>
                      </a:r>
                      <a:r>
                        <a:rPr lang="ru-RU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8000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А1</a:t>
                      </a:r>
                    </a:p>
                  </a:txBody>
                  <a:tcPr marL="17780" marR="177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ru-RU" sz="14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П.С.Колесников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>
                    <a:lnL>
                      <a:noFill/>
                    </a:lnL>
                    <a:lnR>
                      <a:noFill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en-US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9,375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en-US" sz="1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1+16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А3</a:t>
                      </a:r>
                    </a:p>
                  </a:txBody>
                  <a:tcPr marL="17780" marR="177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Е.А.Палютин</a:t>
                      </a:r>
                    </a:p>
                  </a:txBody>
                  <a:tcPr marL="17780" marR="177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en-US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7,4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en-US" sz="14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2+</a:t>
                      </a:r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  <a:r>
                        <a:rPr lang="en-US" sz="1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А4</a:t>
                      </a:r>
                    </a:p>
                  </a:txBody>
                  <a:tcPr marL="17780" marR="177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Е.П. Вдовин</a:t>
                      </a:r>
                    </a:p>
                  </a:txBody>
                  <a:tcPr marL="17780" marR="177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en-US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13,875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r>
                        <a:rPr lang="en-US" sz="1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en-US" sz="1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0+22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Г1</a:t>
                      </a:r>
                    </a:p>
                  </a:txBody>
                  <a:tcPr marL="17780" marR="177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ru-RU" sz="14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С.К.Водопьянов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en-US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14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r>
                        <a:rPr lang="en-US" sz="1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en-US" sz="14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0+</a:t>
                      </a:r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r>
                        <a:rPr lang="en-US" sz="1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Г2</a:t>
                      </a:r>
                    </a:p>
                  </a:txBody>
                  <a:tcPr marL="17780" marR="177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ru-RU" sz="14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А.Е.Гутман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en-US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7,25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r>
                        <a:rPr lang="en-US" sz="1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+11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Г3</a:t>
                      </a:r>
                    </a:p>
                  </a:txBody>
                  <a:tcPr marL="17780" marR="177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ru-RU" sz="14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Я.В.Базайкин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en-US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6,5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en-US" sz="1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0+06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Г4</a:t>
                      </a:r>
                    </a:p>
                  </a:txBody>
                  <a:tcPr marL="17780" marR="177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ru-RU" sz="14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А.Ю.Веснин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en-US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8,125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en-US" sz="1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0+08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Д3</a:t>
                      </a:r>
                    </a:p>
                  </a:txBody>
                  <a:tcPr marL="17780" marR="177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ru-RU" sz="14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А.М.Блохин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en-US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  <a:r>
                        <a:rPr lang="en-US" sz="1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+08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Д4</a:t>
                      </a:r>
                    </a:p>
                  </a:txBody>
                  <a:tcPr marL="17780" marR="177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ru-RU" sz="14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В.С.Белоносов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en-US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7,625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en-US" sz="1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2+08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ru-RU" sz="1400" b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Д5</a:t>
                      </a:r>
                    </a:p>
                  </a:txBody>
                  <a:tcPr marL="17780" marR="177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ru-RU" sz="1400" b="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Г.В.Демиденко</a:t>
                      </a:r>
                      <a:endParaRPr lang="ru-RU" sz="14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en-US" sz="1400" b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16,125</a:t>
                      </a:r>
                      <a:endParaRPr lang="ru-RU" sz="14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endParaRPr lang="ru-RU" sz="14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r>
                        <a:rPr lang="en-US" sz="1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  <a:endParaRPr lang="ru-RU" sz="14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</a:t>
                      </a:r>
                      <a:endParaRPr lang="ru-RU" sz="14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endParaRPr lang="ru-RU" sz="14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endParaRPr lang="ru-RU" sz="14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en-US" sz="1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0+18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ru-RU" sz="1400" b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Д6</a:t>
                      </a:r>
                    </a:p>
                  </a:txBody>
                  <a:tcPr marL="17780" marR="177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ru-RU" sz="1400" b="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И.А.Тайманов</a:t>
                      </a:r>
                      <a:endParaRPr lang="ru-RU" sz="14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en-US" sz="1400" b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5,625</a:t>
                      </a:r>
                      <a:endParaRPr lang="ru-RU" sz="14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endParaRPr lang="ru-RU" sz="14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</a:t>
                      </a:r>
                      <a:endParaRPr lang="ru-RU" sz="14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endParaRPr lang="ru-RU" sz="14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</a:t>
                      </a:r>
                      <a:endParaRPr lang="ru-RU" sz="14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endParaRPr lang="ru-RU" sz="1400" b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en-US" sz="1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0+14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" name="Рисунок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404813"/>
            <a:ext cx="990600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3381660"/>
              </p:ext>
            </p:extLst>
          </p:nvPr>
        </p:nvGraphicFramePr>
        <p:xfrm>
          <a:off x="251520" y="1628800"/>
          <a:ext cx="8640961" cy="4752240"/>
        </p:xfrm>
        <a:graphic>
          <a:graphicData uri="http://schemas.openxmlformats.org/drawingml/2006/table">
            <a:tbl>
              <a:tblPr/>
              <a:tblGrid>
                <a:gridCol w="378989"/>
                <a:gridCol w="1493219"/>
                <a:gridCol w="1159707"/>
                <a:gridCol w="454787"/>
                <a:gridCol w="905787"/>
                <a:gridCol w="1080120"/>
                <a:gridCol w="936104"/>
                <a:gridCol w="1080120"/>
                <a:gridCol w="504056"/>
                <a:gridCol w="648072"/>
              </a:tblGrid>
              <a:tr h="684000">
                <a:tc rowSpan="2" gridSpan="2"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400" b="1" kern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Лаборатория</a:t>
                      </a:r>
                    </a:p>
                  </a:txBody>
                  <a:tcPr marL="17780" marR="177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36195"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Штатные научные сотрудники</a:t>
                      </a:r>
                    </a:p>
                  </a:txBody>
                  <a:tcPr marL="17780" marR="17780" marT="0" marB="0">
                    <a:lnL>
                      <a:noFill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36195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Монографии</a:t>
                      </a:r>
                    </a:p>
                  </a:txBody>
                  <a:tcPr marL="17780" marR="17780" marT="0" marB="0" vert="vert27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Отечественные публикации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Иностранные публикации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36195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Уч</a:t>
                      </a:r>
                      <a:r>
                        <a:rPr lang="ru-RU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пособия</a:t>
                      </a:r>
                    </a:p>
                  </a:txBody>
                  <a:tcPr marL="17780" marR="177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Монографии</a:t>
                      </a:r>
                      <a:r>
                        <a:rPr lang="en-US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+</a:t>
                      </a:r>
                      <a:endParaRPr lang="ru-RU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статьи</a:t>
                      </a:r>
                    </a:p>
                  </a:txBody>
                  <a:tcPr marL="17780" marR="177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4000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195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Центр. журналы</a:t>
                      </a:r>
                      <a:endParaRPr lang="ru-RU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Труды межд. </a:t>
                      </a:r>
                      <a:r>
                        <a:rPr lang="ru-RU" sz="1400" b="1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конференц</a:t>
                      </a:r>
                      <a:r>
                        <a:rPr lang="en-US" sz="1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</a:t>
                      </a:r>
                      <a:endParaRPr lang="ru-RU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Журналы 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Труды межд. </a:t>
                      </a:r>
                      <a:r>
                        <a:rPr lang="ru-RU" sz="1400" b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</a:t>
                      </a:r>
                      <a:r>
                        <a:rPr lang="ru-RU" sz="1400" b="1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онференц</a:t>
                      </a:r>
                      <a:r>
                        <a:rPr lang="ru-RU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92240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ru-RU" sz="1400" b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К3</a:t>
                      </a:r>
                    </a:p>
                  </a:txBody>
                  <a:tcPr marL="17780" marR="177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ru-RU" sz="1400" b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А.А.Евдокимов</a:t>
                      </a:r>
                    </a:p>
                  </a:txBody>
                  <a:tcPr marL="17780" marR="17780" marT="0" marB="0">
                    <a:lnL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en-US" sz="1400" b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11,625</a:t>
                      </a:r>
                      <a:endParaRPr lang="ru-RU" sz="14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endParaRPr lang="ru-RU" sz="14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</a:t>
                      </a:r>
                      <a:endParaRPr lang="ru-RU" sz="14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</a:t>
                      </a:r>
                      <a:endParaRPr lang="ru-RU" sz="14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endParaRPr lang="ru-RU" sz="14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endParaRPr lang="ru-RU" sz="14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en-US" sz="1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1+09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ru-RU" sz="1400" b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К4</a:t>
                      </a:r>
                    </a:p>
                  </a:txBody>
                  <a:tcPr marL="17780" marR="177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ru-RU" sz="1400" b="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А.В.Пяткин</a:t>
                      </a:r>
                      <a:endParaRPr lang="ru-RU" sz="14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>
                    <a:lnL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en-US" sz="1400" b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</a:t>
                      </a:r>
                      <a:endParaRPr lang="ru-RU" sz="14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endParaRPr lang="ru-RU" sz="1400" b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</a:t>
                      </a:r>
                      <a:endParaRPr lang="ru-RU" sz="14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</a:t>
                      </a:r>
                      <a:endParaRPr lang="ru-RU" sz="14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endParaRPr lang="ru-RU" sz="14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en-US" sz="14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0+1</a:t>
                      </a:r>
                      <a:r>
                        <a:rPr lang="ru-RU" sz="14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ru-RU" sz="1400" b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К5</a:t>
                      </a:r>
                    </a:p>
                  </a:txBody>
                  <a:tcPr marL="17780" marR="177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ru-RU" sz="1400" b="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В.Л.Береснев</a:t>
                      </a:r>
                      <a:endParaRPr lang="ru-RU" sz="14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>
                    <a:lnL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en-US" sz="1400" b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10,5</a:t>
                      </a:r>
                      <a:endParaRPr lang="ru-RU" sz="14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endParaRPr lang="ru-RU" sz="1400" b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endParaRPr lang="ru-RU" sz="14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</a:t>
                      </a:r>
                      <a:endParaRPr lang="ru-RU" sz="14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</a:t>
                      </a:r>
                      <a:endParaRPr lang="ru-RU" sz="14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endParaRPr lang="ru-RU" sz="14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en-US" sz="1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0+09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ru-RU" sz="1400" b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К6</a:t>
                      </a:r>
                    </a:p>
                  </a:txBody>
                  <a:tcPr marL="17780" marR="177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ru-RU" sz="1400" b="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О.В.Бородин</a:t>
                      </a:r>
                      <a:endParaRPr lang="ru-RU" sz="14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>
                    <a:lnL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en-US" sz="1400" b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5,125</a:t>
                      </a:r>
                      <a:endParaRPr lang="ru-RU" sz="14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endParaRPr lang="ru-RU" sz="1400" b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</a:t>
                      </a:r>
                      <a:endParaRPr lang="ru-RU" sz="14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endParaRPr lang="ru-RU" sz="14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endParaRPr lang="ru-RU" sz="14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en-US" sz="1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0+1</a:t>
                      </a:r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ru-RU" sz="1400" b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К7</a:t>
                      </a:r>
                    </a:p>
                  </a:txBody>
                  <a:tcPr marL="17780" marR="177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ru-RU" sz="1400" b="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С.В.Августинович</a:t>
                      </a:r>
                      <a:endParaRPr lang="ru-RU" sz="14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>
                    <a:lnL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en-US" sz="1400" b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</a:t>
                      </a:r>
                      <a:endParaRPr lang="ru-RU" sz="14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endParaRPr lang="ru-RU" sz="14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endParaRPr lang="ru-RU" sz="14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</a:t>
                      </a:r>
                      <a:endParaRPr lang="ru-RU" sz="14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endParaRPr lang="ru-RU" sz="14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en-US" sz="1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1+20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ru-RU" sz="1400" b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Л1</a:t>
                      </a:r>
                    </a:p>
                  </a:txBody>
                  <a:tcPr marL="17780" marR="177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ru-RU" sz="1400" b="0" kern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А.С.Морозов</a:t>
                      </a:r>
                    </a:p>
                  </a:txBody>
                  <a:tcPr marL="17780" marR="17780" marT="0" marB="0">
                    <a:lnL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en-US" sz="1400" b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</a:t>
                      </a:r>
                      <a:endParaRPr lang="ru-RU" sz="14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endParaRPr lang="ru-RU" sz="14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endParaRPr lang="ru-RU" sz="14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endParaRPr lang="ru-RU" sz="14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endParaRPr lang="ru-RU" sz="14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endParaRPr lang="ru-RU" sz="14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en-US" sz="1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1+</a:t>
                      </a:r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  <a:r>
                        <a:rPr lang="en-US" sz="1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ru-RU" sz="1400" b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Л2</a:t>
                      </a:r>
                    </a:p>
                  </a:txBody>
                  <a:tcPr marL="17780" marR="177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ru-RU" sz="1400" b="0" ker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С.С.Гончаров</a:t>
                      </a:r>
                    </a:p>
                  </a:txBody>
                  <a:tcPr marL="17780" marR="17780" marT="0" marB="0">
                    <a:lnL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en-US" sz="1400" b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</a:t>
                      </a:r>
                      <a:endParaRPr lang="ru-RU" sz="14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endParaRPr lang="ru-RU" sz="14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21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</a:t>
                      </a:r>
                      <a:endParaRPr lang="ru-RU" sz="14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</a:t>
                      </a:r>
                      <a:endParaRPr lang="ru-RU" sz="14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endParaRPr lang="ru-RU" sz="14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endParaRPr lang="ru-RU" sz="14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en-US" sz="1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1+25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400" b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У1</a:t>
                      </a:r>
                    </a:p>
                  </a:txBody>
                  <a:tcPr marL="17780" marR="177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400" b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Д.С.Аниконов</a:t>
                      </a:r>
                    </a:p>
                  </a:txBody>
                  <a:tcPr marL="17780" marR="17780" marT="0" marB="0">
                    <a:lnL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400" b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12,025</a:t>
                      </a:r>
                      <a:endParaRPr lang="ru-RU" sz="14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endParaRPr lang="ru-RU" sz="1400" b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</a:t>
                      </a:r>
                      <a:endParaRPr lang="ru-RU" sz="14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</a:t>
                      </a:r>
                      <a:endParaRPr lang="ru-RU" sz="14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endParaRPr lang="ru-RU" sz="14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  <a:r>
                        <a:rPr lang="en-US" sz="14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+</a:t>
                      </a:r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r>
                        <a:rPr lang="en-US" sz="1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ru-RU" sz="1400" b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У2</a:t>
                      </a:r>
                    </a:p>
                  </a:txBody>
                  <a:tcPr marL="17780" marR="177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ru-RU" sz="1400" b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В.Г.Романов</a:t>
                      </a:r>
                    </a:p>
                  </a:txBody>
                  <a:tcPr marL="17780" marR="17780" marT="0" marB="0">
                    <a:lnL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en-US" sz="1400" b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6,625</a:t>
                      </a:r>
                      <a:endParaRPr lang="ru-RU" sz="14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endParaRPr lang="ru-RU" sz="1400" b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endParaRPr lang="ru-RU" sz="1400" b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</a:t>
                      </a:r>
                      <a:endParaRPr lang="ru-RU" sz="14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endParaRPr lang="ru-RU" sz="14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endParaRPr lang="ru-RU" sz="1400" b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en-US" sz="1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0+12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ru-RU" sz="1400" b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У3</a:t>
                      </a:r>
                    </a:p>
                  </a:txBody>
                  <a:tcPr marL="17780" marR="177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ru-RU" sz="1400" b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Ю.Е.Аниконов</a:t>
                      </a:r>
                    </a:p>
                  </a:txBody>
                  <a:tcPr marL="17780" marR="17780" marT="0" marB="0">
                    <a:lnL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en-US" sz="1400" b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7,5</a:t>
                      </a:r>
                      <a:endParaRPr lang="ru-RU" sz="14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endParaRPr lang="ru-RU" sz="1400" b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endParaRPr lang="ru-RU" sz="1400" b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</a:t>
                      </a:r>
                      <a:endParaRPr lang="ru-RU" sz="14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en-US" sz="1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0+1</a:t>
                      </a:r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7" name="Рисунок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404813"/>
            <a:ext cx="990600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Заголовок 5"/>
          <p:cNvSpPr>
            <a:spLocks noGrp="1"/>
          </p:cNvSpPr>
          <p:nvPr>
            <p:ph type="title"/>
          </p:nvPr>
        </p:nvSpPr>
        <p:spPr>
          <a:xfrm>
            <a:off x="1619672" y="404666"/>
            <a:ext cx="6804248" cy="1000001"/>
          </a:xfrm>
        </p:spPr>
        <p:txBody>
          <a:bodyPr/>
          <a:lstStyle/>
          <a:p>
            <a:r>
              <a:rPr lang="ru-RU" alt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Публикации в 2015 г.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7094341"/>
              </p:ext>
            </p:extLst>
          </p:nvPr>
        </p:nvGraphicFramePr>
        <p:xfrm>
          <a:off x="251520" y="1628800"/>
          <a:ext cx="8640961" cy="4284000"/>
        </p:xfrm>
        <a:graphic>
          <a:graphicData uri="http://schemas.openxmlformats.org/drawingml/2006/table">
            <a:tbl>
              <a:tblPr/>
              <a:tblGrid>
                <a:gridCol w="378989"/>
                <a:gridCol w="1565227"/>
                <a:gridCol w="1087699"/>
                <a:gridCol w="454787"/>
                <a:gridCol w="905787"/>
                <a:gridCol w="1080120"/>
                <a:gridCol w="936104"/>
                <a:gridCol w="1080120"/>
                <a:gridCol w="504056"/>
                <a:gridCol w="648072"/>
              </a:tblGrid>
              <a:tr h="684000">
                <a:tc rowSpan="2" gridSpan="2"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400" b="1" kern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Лаборатория</a:t>
                      </a:r>
                    </a:p>
                  </a:txBody>
                  <a:tcPr marL="17780" marR="177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36195"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Штатные научные сотрудники</a:t>
                      </a:r>
                    </a:p>
                  </a:txBody>
                  <a:tcPr marL="17780" marR="17780" marT="0" marB="0">
                    <a:lnL>
                      <a:noFill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36195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Монографии</a:t>
                      </a:r>
                    </a:p>
                  </a:txBody>
                  <a:tcPr marL="17780" marR="17780" marT="0" marB="0" vert="vert27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Отечественные публикации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Иностранные публикации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36195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Уч</a:t>
                      </a:r>
                      <a:r>
                        <a:rPr lang="ru-RU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пособия</a:t>
                      </a:r>
                    </a:p>
                  </a:txBody>
                  <a:tcPr marL="17780" marR="177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Монографии</a:t>
                      </a:r>
                      <a:r>
                        <a:rPr lang="en-US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+</a:t>
                      </a:r>
                      <a:endParaRPr lang="ru-RU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статьи</a:t>
                      </a:r>
                    </a:p>
                  </a:txBody>
                  <a:tcPr marL="17780" marR="177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4000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195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Центр. журналы</a:t>
                      </a:r>
                      <a:endParaRPr lang="ru-RU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Труды межд. </a:t>
                      </a:r>
                      <a:r>
                        <a:rPr lang="ru-RU" sz="1400" b="1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конференц</a:t>
                      </a:r>
                      <a:r>
                        <a:rPr lang="en-US" sz="1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</a:t>
                      </a:r>
                      <a:endParaRPr lang="ru-RU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Журналы 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Труды межд. </a:t>
                      </a:r>
                      <a:r>
                        <a:rPr lang="ru-RU" sz="1400" b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</a:t>
                      </a:r>
                      <a:r>
                        <a:rPr lang="ru-RU" sz="1400" b="1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онференц</a:t>
                      </a:r>
                      <a:r>
                        <a:rPr lang="ru-RU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4000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У6</a:t>
                      </a:r>
                    </a:p>
                  </a:txBody>
                  <a:tcPr marL="17780" marR="177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А.Д.Медных</a:t>
                      </a:r>
                    </a:p>
                  </a:txBody>
                  <a:tcPr marL="17780" marR="17780" marT="0" marB="0" anchor="ctr">
                    <a:lnL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en-US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0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en-US" sz="1400" b="0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0+</a:t>
                      </a:r>
                      <a:r>
                        <a:rPr lang="ru-RU" sz="1400" b="0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  <a:r>
                        <a:rPr lang="en-US" sz="1400" b="0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</a:t>
                      </a:r>
                      <a:endParaRPr lang="ru-RU" sz="1400" b="0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В1</a:t>
                      </a:r>
                    </a:p>
                  </a:txBody>
                  <a:tcPr marL="17780" marR="177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В.И</a:t>
                      </a: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</a:t>
                      </a: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Лотов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</a:t>
                      </a:r>
                      <a:r>
                        <a:rPr lang="en-US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</a:t>
                      </a: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62</a:t>
                      </a:r>
                      <a:r>
                        <a:rPr lang="en-US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14</a:t>
                      </a:r>
                      <a:endParaRPr lang="ru-RU" sz="1400" b="0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ru-RU" sz="1400" b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r>
                        <a:rPr lang="en-US" sz="1400" b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+</a:t>
                      </a:r>
                      <a:r>
                        <a:rPr lang="ru-RU" sz="1400" b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19</a:t>
                      </a:r>
                      <a:endParaRPr lang="ru-RU" sz="1400" b="0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В3</a:t>
                      </a:r>
                    </a:p>
                  </a:txBody>
                  <a:tcPr marL="17780" marR="177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ru-RU" sz="14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Н.Н.Ачасов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en-US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</a:t>
                      </a: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б25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endParaRPr lang="ru-RU" sz="1400" b="0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en-US" sz="1400" b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0+</a:t>
                      </a:r>
                      <a:r>
                        <a:rPr lang="ru-RU" sz="1400" b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16</a:t>
                      </a:r>
                      <a:endParaRPr lang="ru-RU" sz="1400" b="0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И1</a:t>
                      </a:r>
                    </a:p>
                  </a:txBody>
                  <a:tcPr marL="17780" marR="177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ru-RU" sz="14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А.В.Кельманов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en-US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</a:t>
                      </a:r>
                      <a:endParaRPr lang="ru-RU" sz="1400" b="0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ru-RU" sz="1400" b="0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  <a:r>
                        <a:rPr lang="en-US" sz="1400" b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+1</a:t>
                      </a:r>
                      <a:r>
                        <a:rPr lang="ru-RU" sz="1400" b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  <a:endParaRPr lang="ru-RU" sz="1400" b="0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Ч1</a:t>
                      </a:r>
                    </a:p>
                  </a:txBody>
                  <a:tcPr marL="17780" marR="177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ru-RU" sz="14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В.Л.Мирошниченко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en-US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8,5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</a:t>
                      </a:r>
                      <a:endParaRPr lang="ru-RU" sz="1400" b="0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en-US" sz="1400" b="0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0+</a:t>
                      </a:r>
                      <a:r>
                        <a:rPr lang="ru-RU" sz="1400" b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05</a:t>
                      </a:r>
                      <a:endParaRPr lang="ru-RU" sz="1400" b="0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Э1</a:t>
                      </a:r>
                    </a:p>
                  </a:txBody>
                  <a:tcPr marL="17780" marR="177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ru-RU" sz="14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В.И.Шмырёв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en-US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endParaRPr lang="ru-RU" sz="1400" b="0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en-US" sz="1400" b="0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0+</a:t>
                      </a:r>
                      <a:r>
                        <a:rPr lang="ru-RU" sz="1400" b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02</a:t>
                      </a:r>
                      <a:endParaRPr lang="ru-RU" sz="1400" b="0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000">
                <a:tc gridSpan="2"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Итого (ИМ)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r>
                        <a:rPr lang="en-US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64</a:t>
                      </a:r>
                      <a:r>
                        <a:rPr lang="ru-RU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</a:t>
                      </a:r>
                      <a:r>
                        <a:rPr lang="en-US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</a:t>
                      </a:r>
                      <a:endParaRPr lang="ru-RU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214</a:t>
                      </a:r>
                      <a:endParaRPr lang="ru-RU" sz="1400" b="0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48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125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33</a:t>
                      </a:r>
                      <a:endParaRPr lang="ru-RU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17</a:t>
                      </a:r>
                      <a:endParaRPr lang="ru-RU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1000"/>
                        </a:spcAft>
                      </a:pPr>
                      <a:r>
                        <a:rPr lang="ru-RU" sz="1400" b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</a:t>
                      </a:r>
                      <a:r>
                        <a:rPr lang="en-US" sz="1400" b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+3</a:t>
                      </a:r>
                      <a:r>
                        <a:rPr lang="ru-RU" sz="1400" b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39</a:t>
                      </a:r>
                      <a:endParaRPr lang="ru-RU" sz="1400" b="0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Омск (ОФИМ)</a:t>
                      </a:r>
                    </a:p>
                  </a:txBody>
                  <a:tcPr marL="17780" marR="17780" marT="0" marB="0" anchor="ctr">
                    <a:lnL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39,</a:t>
                      </a: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0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</a:t>
                      </a:r>
                      <a:endParaRPr lang="ru-RU" sz="1400" b="0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400" b="0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r>
                        <a:rPr lang="en-US" sz="1400" b="0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+</a:t>
                      </a:r>
                      <a:r>
                        <a:rPr lang="ru-RU" sz="1400" b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25</a:t>
                      </a:r>
                      <a:endParaRPr lang="ru-RU" sz="1400" b="0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000">
                <a:tc gridSpan="2"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Итого (ИМ+ОФИМ)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294,07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</a:t>
                      </a:r>
                      <a:endParaRPr lang="ru-RU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234</a:t>
                      </a:r>
                      <a:endParaRPr lang="ru-RU" sz="1400" b="0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68</a:t>
                      </a:r>
                      <a:endParaRPr lang="ru-RU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130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40</a:t>
                      </a:r>
                      <a:endParaRPr lang="ru-RU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21</a:t>
                      </a:r>
                      <a:endParaRPr lang="ru-RU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1000"/>
                        </a:spcAft>
                      </a:pPr>
                      <a:r>
                        <a:rPr lang="ru-RU" sz="1400" b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</a:t>
                      </a:r>
                      <a:r>
                        <a:rPr lang="en-US" sz="1400" b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+</a:t>
                      </a:r>
                      <a:r>
                        <a:rPr lang="ru-RU" sz="1400" b="0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</a:t>
                      </a:r>
                      <a:r>
                        <a:rPr lang="en-US" sz="1400" b="0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</a:t>
                      </a:r>
                      <a:r>
                        <a:rPr lang="ru-RU" sz="1400" b="0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8" name="Рисунок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404813"/>
            <a:ext cx="990600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Заголовок 5"/>
          <p:cNvSpPr>
            <a:spLocks noGrp="1"/>
          </p:cNvSpPr>
          <p:nvPr>
            <p:ph type="title"/>
          </p:nvPr>
        </p:nvSpPr>
        <p:spPr>
          <a:xfrm>
            <a:off x="1619672" y="404666"/>
            <a:ext cx="6804248" cy="1000001"/>
          </a:xfrm>
        </p:spPr>
        <p:txBody>
          <a:bodyPr/>
          <a:lstStyle/>
          <a:p>
            <a:r>
              <a:rPr lang="ru-RU" alt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Публикации в 2015 г.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260650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600" dirty="0" smtClean="0">
                <a:solidFill>
                  <a:srgbClr val="000000"/>
                </a:solidFill>
                <a:latin typeface="+mj-lt"/>
                <a:ea typeface="Courier New"/>
                <a:cs typeface="Times New Roman"/>
              </a:rPr>
              <a:t>Количество научных публикаций в рецензируемых отечественных и рейтинговых зарубежных журналах по проектам в 2015 году</a:t>
            </a:r>
            <a:endParaRPr lang="ru-RU" sz="1600" dirty="0">
              <a:solidFill>
                <a:srgbClr val="000000"/>
              </a:solidFill>
              <a:latin typeface="+mj-lt"/>
              <a:ea typeface="Courier New"/>
              <a:cs typeface="Times New Roman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9384703"/>
              </p:ext>
            </p:extLst>
          </p:nvPr>
        </p:nvGraphicFramePr>
        <p:xfrm>
          <a:off x="251523" y="908723"/>
          <a:ext cx="8352928" cy="4951476"/>
        </p:xfrm>
        <a:graphic>
          <a:graphicData uri="http://schemas.openxmlformats.org/drawingml/2006/table">
            <a:tbl>
              <a:tblPr/>
              <a:tblGrid>
                <a:gridCol w="360037"/>
                <a:gridCol w="1080123"/>
                <a:gridCol w="6192688"/>
                <a:gridCol w="720080"/>
              </a:tblGrid>
              <a:tr h="4320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latin typeface="+mj-lt"/>
                          <a:ea typeface="Calibri"/>
                          <a:cs typeface="Times New Roman"/>
                        </a:rPr>
                        <a:t>№ </a:t>
                      </a:r>
                      <a:r>
                        <a:rPr lang="ru-RU" sz="1000" dirty="0" err="1">
                          <a:latin typeface="+mj-lt"/>
                          <a:ea typeface="Calibri"/>
                          <a:cs typeface="Times New Roman"/>
                        </a:rPr>
                        <a:t>п</a:t>
                      </a:r>
                      <a:r>
                        <a:rPr lang="ru-RU" sz="1000" dirty="0">
                          <a:latin typeface="+mj-lt"/>
                          <a:ea typeface="Calibri"/>
                          <a:cs typeface="Times New Roman"/>
                        </a:rPr>
                        <a:t>/</a:t>
                      </a:r>
                      <a:r>
                        <a:rPr lang="ru-RU" sz="1000" dirty="0" err="1">
                          <a:latin typeface="+mj-lt"/>
                          <a:ea typeface="Calibri"/>
                          <a:cs typeface="Times New Roman"/>
                        </a:rPr>
                        <a:t>п</a:t>
                      </a:r>
                      <a:r>
                        <a:rPr lang="ru-RU" sz="1000" dirty="0">
                          <a:latin typeface="+mj-lt"/>
                          <a:ea typeface="Calibri"/>
                          <a:cs typeface="Times New Roman"/>
                        </a:rPr>
                        <a:t> </a:t>
                      </a:r>
                    </a:p>
                  </a:txBody>
                  <a:tcPr marL="177" marR="177" marT="30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latin typeface="+mj-lt"/>
                          <a:ea typeface="Calibri"/>
                          <a:cs typeface="Times New Roman"/>
                        </a:rPr>
                        <a:t>Уникальный номер научной темы </a:t>
                      </a:r>
                    </a:p>
                  </a:txBody>
                  <a:tcPr marL="177" marR="177" marT="30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latin typeface="+mj-lt"/>
                          <a:ea typeface="Calibri"/>
                          <a:cs typeface="Times New Roman"/>
                        </a:rPr>
                        <a:t>Название темы (проекта) </a:t>
                      </a:r>
                    </a:p>
                  </a:txBody>
                  <a:tcPr marL="177" marR="177" marT="30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 smtClean="0">
                          <a:latin typeface="+mj-lt"/>
                          <a:ea typeface="Calibri"/>
                          <a:cs typeface="Times New Roman"/>
                        </a:rPr>
                        <a:t>Кол-во ед. в 2015 г.</a:t>
                      </a:r>
                      <a:endParaRPr lang="ru-RU" sz="10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177" marR="177" marT="30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latin typeface="+mj-lt"/>
                          <a:ea typeface="Calibri"/>
                          <a:cs typeface="Times New Roman"/>
                        </a:rPr>
                        <a:t>1 </a:t>
                      </a:r>
                    </a:p>
                  </a:txBody>
                  <a:tcPr marL="177" marR="177" marT="30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Times New Roman"/>
                        </a:rPr>
                        <a:t>0314-2014-0001 </a:t>
                      </a:r>
                    </a:p>
                  </a:txBody>
                  <a:tcPr marL="177" marR="177" marT="300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Times New Roman"/>
                        </a:rPr>
                        <a:t>Фундаментальные проблемы математической логики и приложения. </a:t>
                      </a:r>
                    </a:p>
                  </a:txBody>
                  <a:tcPr marL="177" marR="177" marT="300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 b="1" dirty="0" smtClean="0">
                          <a:solidFill>
                            <a:srgbClr val="FF0000"/>
                          </a:solidFill>
                          <a:latin typeface="+mj-lt"/>
                          <a:ea typeface="Calibri"/>
                          <a:cs typeface="Times New Roman"/>
                        </a:rPr>
                        <a:t>23</a:t>
                      </a:r>
                      <a:r>
                        <a:rPr lang="ru-RU" sz="900" b="1" dirty="0" smtClean="0">
                          <a:solidFill>
                            <a:srgbClr val="FF0000"/>
                          </a:solidFill>
                          <a:latin typeface="+mj-lt"/>
                          <a:ea typeface="Calibri"/>
                          <a:cs typeface="Times New Roman"/>
                        </a:rPr>
                        <a:t> </a:t>
                      </a:r>
                      <a:endParaRPr lang="ru-RU" sz="900" b="1" dirty="0">
                        <a:solidFill>
                          <a:srgbClr val="FF000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177" marR="177" marT="300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latin typeface="+mj-lt"/>
                          <a:ea typeface="Calibri"/>
                          <a:cs typeface="Times New Roman"/>
                        </a:rPr>
                        <a:t>2 </a:t>
                      </a:r>
                    </a:p>
                  </a:txBody>
                  <a:tcPr marL="177" marR="177" marT="30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Times New Roman"/>
                        </a:rPr>
                        <a:t>0314-2014-0002 </a:t>
                      </a:r>
                    </a:p>
                  </a:txBody>
                  <a:tcPr marL="177" marR="177" marT="300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Times New Roman"/>
                        </a:rPr>
                        <a:t>Алгоритмические и аналитические проблемы алгебры. </a:t>
                      </a:r>
                    </a:p>
                  </a:txBody>
                  <a:tcPr marL="177" marR="177" marT="300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 b="1" dirty="0" smtClean="0">
                          <a:solidFill>
                            <a:srgbClr val="FF0000"/>
                          </a:solidFill>
                          <a:latin typeface="+mj-lt"/>
                          <a:ea typeface="Calibri"/>
                          <a:cs typeface="Times New Roman"/>
                        </a:rPr>
                        <a:t>29</a:t>
                      </a:r>
                      <a:r>
                        <a:rPr lang="ru-RU" sz="900" b="1" dirty="0" smtClean="0">
                          <a:solidFill>
                            <a:srgbClr val="FF0000"/>
                          </a:solidFill>
                          <a:latin typeface="+mj-lt"/>
                          <a:ea typeface="Calibri"/>
                          <a:cs typeface="Times New Roman"/>
                        </a:rPr>
                        <a:t> </a:t>
                      </a:r>
                      <a:endParaRPr lang="ru-RU" sz="900" b="1" dirty="0">
                        <a:solidFill>
                          <a:srgbClr val="FF000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177" marR="177" marT="300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latin typeface="+mj-lt"/>
                          <a:ea typeface="Calibri"/>
                          <a:cs typeface="Times New Roman"/>
                        </a:rPr>
                        <a:t>3 </a:t>
                      </a:r>
                    </a:p>
                  </a:txBody>
                  <a:tcPr marL="177" marR="177" marT="30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latin typeface="+mj-lt"/>
                          <a:ea typeface="Calibri"/>
                          <a:cs typeface="Times New Roman"/>
                        </a:rPr>
                        <a:t>0314-2014-0003 </a:t>
                      </a:r>
                    </a:p>
                  </a:txBody>
                  <a:tcPr marL="177" marR="177" marT="300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latin typeface="+mj-lt"/>
                          <a:ea typeface="Calibri"/>
                          <a:cs typeface="Times New Roman"/>
                        </a:rPr>
                        <a:t>Теоретико-модельные и алгебро-геометрические свойства алгебраических систем. </a:t>
                      </a:r>
                    </a:p>
                  </a:txBody>
                  <a:tcPr marL="177" marR="177" marT="300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 b="1" dirty="0" smtClean="0">
                          <a:solidFill>
                            <a:srgbClr val="FF0000"/>
                          </a:solidFill>
                          <a:latin typeface="+mj-lt"/>
                          <a:ea typeface="Calibri"/>
                          <a:cs typeface="Times New Roman"/>
                        </a:rPr>
                        <a:t>13</a:t>
                      </a:r>
                      <a:endParaRPr lang="ru-RU" sz="900" b="1" dirty="0">
                        <a:solidFill>
                          <a:srgbClr val="FF000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177" marR="177" marT="300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latin typeface="+mj-lt"/>
                          <a:ea typeface="Calibri"/>
                          <a:cs typeface="Times New Roman"/>
                        </a:rPr>
                        <a:t>4 </a:t>
                      </a:r>
                    </a:p>
                  </a:txBody>
                  <a:tcPr marL="177" marR="177" marT="30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latin typeface="+mj-lt"/>
                          <a:ea typeface="Calibri"/>
                          <a:cs typeface="Times New Roman"/>
                        </a:rPr>
                        <a:t>0314-2014-0004 </a:t>
                      </a:r>
                    </a:p>
                  </a:txBody>
                  <a:tcPr marL="177" marR="177" marT="300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latin typeface="+mj-lt"/>
                          <a:ea typeface="Calibri"/>
                          <a:cs typeface="Times New Roman"/>
                        </a:rPr>
                        <a:t>Неклассическая теория вычислимости и неклассические логики. </a:t>
                      </a:r>
                    </a:p>
                  </a:txBody>
                  <a:tcPr marL="177" marR="177" marT="300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 b="1" dirty="0" smtClean="0">
                          <a:solidFill>
                            <a:srgbClr val="FF0000"/>
                          </a:solidFill>
                          <a:latin typeface="+mj-lt"/>
                          <a:ea typeface="Calibri"/>
                          <a:cs typeface="Times New Roman"/>
                        </a:rPr>
                        <a:t>12</a:t>
                      </a:r>
                      <a:r>
                        <a:rPr lang="ru-RU" sz="900" b="1" dirty="0" smtClean="0">
                          <a:solidFill>
                            <a:srgbClr val="FF0000"/>
                          </a:solidFill>
                          <a:latin typeface="+mj-lt"/>
                          <a:ea typeface="Calibri"/>
                          <a:cs typeface="Times New Roman"/>
                        </a:rPr>
                        <a:t> </a:t>
                      </a:r>
                      <a:endParaRPr lang="ru-RU" sz="900" b="1" dirty="0">
                        <a:solidFill>
                          <a:srgbClr val="FF000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177" marR="177" marT="300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latin typeface="+mj-lt"/>
                          <a:ea typeface="Calibri"/>
                          <a:cs typeface="Times New Roman"/>
                        </a:rPr>
                        <a:t>5 </a:t>
                      </a:r>
                    </a:p>
                  </a:txBody>
                  <a:tcPr marL="177" marR="177" marT="30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latin typeface="+mj-lt"/>
                          <a:ea typeface="Calibri"/>
                          <a:cs typeface="Times New Roman"/>
                        </a:rPr>
                        <a:t>0314-2014-0005 </a:t>
                      </a:r>
                    </a:p>
                  </a:txBody>
                  <a:tcPr marL="177" marR="177" marT="300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latin typeface="+mj-lt"/>
                          <a:ea typeface="Calibri"/>
                          <a:cs typeface="Times New Roman"/>
                        </a:rPr>
                        <a:t>Геометрия, топология и их приложения. </a:t>
                      </a:r>
                    </a:p>
                  </a:txBody>
                  <a:tcPr marL="177" marR="177" marT="300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 b="1" dirty="0" smtClean="0">
                          <a:solidFill>
                            <a:srgbClr val="FF0000"/>
                          </a:solidFill>
                          <a:latin typeface="+mj-lt"/>
                          <a:ea typeface="Calibri"/>
                          <a:cs typeface="Times New Roman"/>
                        </a:rPr>
                        <a:t>20</a:t>
                      </a:r>
                      <a:r>
                        <a:rPr lang="ru-RU" sz="900" b="1" dirty="0" smtClean="0">
                          <a:solidFill>
                            <a:srgbClr val="FF0000"/>
                          </a:solidFill>
                          <a:latin typeface="+mj-lt"/>
                          <a:ea typeface="Calibri"/>
                          <a:cs typeface="Times New Roman"/>
                        </a:rPr>
                        <a:t> </a:t>
                      </a:r>
                      <a:endParaRPr lang="ru-RU" sz="900" b="1" dirty="0">
                        <a:solidFill>
                          <a:srgbClr val="FF000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177" marR="177" marT="300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latin typeface="+mj-lt"/>
                          <a:ea typeface="Calibri"/>
                          <a:cs typeface="Times New Roman"/>
                        </a:rPr>
                        <a:t>6 </a:t>
                      </a:r>
                    </a:p>
                  </a:txBody>
                  <a:tcPr marL="177" marR="177" marT="30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latin typeface="+mj-lt"/>
                          <a:ea typeface="Calibri"/>
                          <a:cs typeface="Times New Roman"/>
                        </a:rPr>
                        <a:t>0314-2014-0006 </a:t>
                      </a:r>
                    </a:p>
                  </a:txBody>
                  <a:tcPr marL="177" marR="177" marT="300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latin typeface="+mj-lt"/>
                          <a:ea typeface="Calibri"/>
                          <a:cs typeface="Times New Roman"/>
                        </a:rPr>
                        <a:t>Аналитические проблемы в геометрии и геометрические проблемы в анализе. </a:t>
                      </a:r>
                    </a:p>
                  </a:txBody>
                  <a:tcPr marL="177" marR="177" marT="300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 b="1" dirty="0" smtClean="0">
                          <a:solidFill>
                            <a:srgbClr val="FF0000"/>
                          </a:solidFill>
                          <a:latin typeface="+mj-lt"/>
                          <a:ea typeface="Calibri"/>
                          <a:cs typeface="Times New Roman"/>
                        </a:rPr>
                        <a:t>14</a:t>
                      </a:r>
                      <a:r>
                        <a:rPr lang="ru-RU" sz="900" b="1" dirty="0" smtClean="0">
                          <a:solidFill>
                            <a:srgbClr val="FF0000"/>
                          </a:solidFill>
                          <a:latin typeface="+mj-lt"/>
                          <a:ea typeface="Calibri"/>
                          <a:cs typeface="Times New Roman"/>
                        </a:rPr>
                        <a:t> </a:t>
                      </a:r>
                      <a:endParaRPr lang="ru-RU" sz="900" b="1" dirty="0">
                        <a:solidFill>
                          <a:srgbClr val="FF000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177" marR="177" marT="300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latin typeface="+mj-lt"/>
                          <a:ea typeface="Calibri"/>
                          <a:cs typeface="Times New Roman"/>
                        </a:rPr>
                        <a:t>7 </a:t>
                      </a:r>
                    </a:p>
                  </a:txBody>
                  <a:tcPr marL="177" marR="177" marT="30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latin typeface="+mj-lt"/>
                          <a:ea typeface="Calibri"/>
                          <a:cs typeface="Times New Roman"/>
                        </a:rPr>
                        <a:t>0314-2014-0007 </a:t>
                      </a:r>
                    </a:p>
                  </a:txBody>
                  <a:tcPr marL="177" marR="177" marT="300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latin typeface="+mj-lt"/>
                          <a:ea typeface="Calibri"/>
                          <a:cs typeface="Times New Roman"/>
                        </a:rPr>
                        <a:t>Геометрические методы теории многообразий и качественной теории дифференциальных уравнений. </a:t>
                      </a:r>
                    </a:p>
                  </a:txBody>
                  <a:tcPr marL="177" marR="177" marT="300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b="1" dirty="0" smtClean="0">
                          <a:solidFill>
                            <a:srgbClr val="FF0000"/>
                          </a:solidFill>
                          <a:latin typeface="+mj-lt"/>
                          <a:ea typeface="Calibri"/>
                          <a:cs typeface="Times New Roman"/>
                        </a:rPr>
                        <a:t>1</a:t>
                      </a:r>
                      <a:r>
                        <a:rPr lang="en-US" sz="900" b="1" dirty="0" smtClean="0">
                          <a:solidFill>
                            <a:srgbClr val="FF0000"/>
                          </a:solidFill>
                          <a:latin typeface="+mj-lt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ru-RU" sz="900" b="1" dirty="0" smtClean="0">
                          <a:solidFill>
                            <a:srgbClr val="FF0000"/>
                          </a:solidFill>
                          <a:latin typeface="+mj-lt"/>
                          <a:ea typeface="Calibri"/>
                          <a:cs typeface="Times New Roman"/>
                        </a:rPr>
                        <a:t> </a:t>
                      </a:r>
                      <a:endParaRPr lang="ru-RU" sz="900" b="1" dirty="0">
                        <a:solidFill>
                          <a:srgbClr val="FF000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177" marR="177" marT="300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latin typeface="+mj-lt"/>
                          <a:ea typeface="Calibri"/>
                          <a:cs typeface="Times New Roman"/>
                        </a:rPr>
                        <a:t>8 </a:t>
                      </a:r>
                    </a:p>
                  </a:txBody>
                  <a:tcPr marL="177" marR="177" marT="30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latin typeface="+mj-lt"/>
                          <a:ea typeface="Calibri"/>
                          <a:cs typeface="Times New Roman"/>
                        </a:rPr>
                        <a:t>0314-2014-0008 </a:t>
                      </a:r>
                    </a:p>
                  </a:txBody>
                  <a:tcPr marL="177" marR="177" marT="300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latin typeface="+mj-lt"/>
                          <a:ea typeface="Calibri"/>
                          <a:cs typeface="Times New Roman"/>
                        </a:rPr>
                        <a:t>Геометрические аспекты динамических процессов и математическое моделирование. </a:t>
                      </a:r>
                    </a:p>
                  </a:txBody>
                  <a:tcPr marL="177" marR="177" marT="300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 b="1" dirty="0" smtClean="0">
                          <a:solidFill>
                            <a:srgbClr val="FF0000"/>
                          </a:solidFill>
                          <a:latin typeface="+mj-lt"/>
                          <a:ea typeface="Calibri"/>
                          <a:cs typeface="Times New Roman"/>
                        </a:rPr>
                        <a:t>8</a:t>
                      </a:r>
                      <a:r>
                        <a:rPr lang="ru-RU" sz="900" b="1" dirty="0" smtClean="0">
                          <a:solidFill>
                            <a:srgbClr val="FF0000"/>
                          </a:solidFill>
                          <a:latin typeface="+mj-lt"/>
                          <a:ea typeface="Calibri"/>
                          <a:cs typeface="Times New Roman"/>
                        </a:rPr>
                        <a:t> </a:t>
                      </a:r>
                      <a:endParaRPr lang="ru-RU" sz="900" b="1" dirty="0">
                        <a:solidFill>
                          <a:srgbClr val="FF000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177" marR="177" marT="300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latin typeface="+mj-lt"/>
                          <a:ea typeface="Calibri"/>
                          <a:cs typeface="Times New Roman"/>
                        </a:rPr>
                        <a:t>9 </a:t>
                      </a:r>
                    </a:p>
                  </a:txBody>
                  <a:tcPr marL="177" marR="177" marT="30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latin typeface="+mj-lt"/>
                          <a:ea typeface="Calibri"/>
                          <a:cs typeface="Times New Roman"/>
                        </a:rPr>
                        <a:t>0314-2014-0009 </a:t>
                      </a:r>
                    </a:p>
                  </a:txBody>
                  <a:tcPr marL="177" marR="177" marT="300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latin typeface="+mj-lt"/>
                          <a:ea typeface="Calibri"/>
                          <a:cs typeface="Times New Roman"/>
                        </a:rPr>
                        <a:t>Асимптотические свойства случайных процессов и их применения. </a:t>
                      </a:r>
                    </a:p>
                  </a:txBody>
                  <a:tcPr marL="177" marR="177" marT="300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 b="1" dirty="0" smtClean="0">
                          <a:solidFill>
                            <a:srgbClr val="FF0000"/>
                          </a:solidFill>
                          <a:latin typeface="+mj-lt"/>
                          <a:ea typeface="Calibri"/>
                          <a:cs typeface="Times New Roman"/>
                        </a:rPr>
                        <a:t>15</a:t>
                      </a:r>
                      <a:r>
                        <a:rPr lang="ru-RU" sz="900" b="1" dirty="0" smtClean="0">
                          <a:solidFill>
                            <a:srgbClr val="FF0000"/>
                          </a:solidFill>
                          <a:latin typeface="+mj-lt"/>
                          <a:ea typeface="Calibri"/>
                          <a:cs typeface="Times New Roman"/>
                        </a:rPr>
                        <a:t> </a:t>
                      </a:r>
                      <a:endParaRPr lang="ru-RU" sz="900" b="1" dirty="0">
                        <a:solidFill>
                          <a:srgbClr val="FF000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177" marR="177" marT="300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latin typeface="+mj-lt"/>
                          <a:ea typeface="Calibri"/>
                          <a:cs typeface="Times New Roman"/>
                        </a:rPr>
                        <a:t>10 </a:t>
                      </a:r>
                    </a:p>
                  </a:txBody>
                  <a:tcPr marL="177" marR="177" marT="30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latin typeface="+mj-lt"/>
                          <a:ea typeface="Calibri"/>
                          <a:cs typeface="Times New Roman"/>
                        </a:rPr>
                        <a:t>0314-2014-0010 </a:t>
                      </a:r>
                    </a:p>
                  </a:txBody>
                  <a:tcPr marL="177" marR="177" marT="300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latin typeface="+mj-lt"/>
                          <a:ea typeface="Calibri"/>
                          <a:cs typeface="Times New Roman"/>
                        </a:rPr>
                        <a:t>Развитие методов исследования стохастических моделей, ориентированных на популяционные и биомедицинские приложения. </a:t>
                      </a:r>
                    </a:p>
                  </a:txBody>
                  <a:tcPr marL="177" marR="177" marT="300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 b="1" dirty="0" smtClean="0">
                          <a:solidFill>
                            <a:srgbClr val="FF0000"/>
                          </a:solidFill>
                          <a:latin typeface="+mj-lt"/>
                          <a:ea typeface="Calibri"/>
                          <a:cs typeface="Times New Roman"/>
                        </a:rPr>
                        <a:t>10</a:t>
                      </a:r>
                      <a:r>
                        <a:rPr lang="ru-RU" sz="900" b="1" dirty="0" smtClean="0">
                          <a:solidFill>
                            <a:srgbClr val="FF0000"/>
                          </a:solidFill>
                          <a:latin typeface="+mj-lt"/>
                          <a:ea typeface="Calibri"/>
                          <a:cs typeface="Times New Roman"/>
                        </a:rPr>
                        <a:t> </a:t>
                      </a:r>
                      <a:endParaRPr lang="ru-RU" sz="900" b="1" dirty="0">
                        <a:solidFill>
                          <a:srgbClr val="FF000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177" marR="177" marT="300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latin typeface="+mj-lt"/>
                          <a:ea typeface="Calibri"/>
                          <a:cs typeface="Times New Roman"/>
                        </a:rPr>
                        <a:t>11 </a:t>
                      </a:r>
                    </a:p>
                  </a:txBody>
                  <a:tcPr marL="177" marR="177" marT="30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latin typeface="+mj-lt"/>
                          <a:ea typeface="Calibri"/>
                          <a:cs typeface="Times New Roman"/>
                        </a:rPr>
                        <a:t>0314-2014-0011 </a:t>
                      </a:r>
                    </a:p>
                  </a:txBody>
                  <a:tcPr marL="177" marR="177" marT="300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latin typeface="+mj-lt"/>
                          <a:ea typeface="Calibri"/>
                          <a:cs typeface="Times New Roman"/>
                        </a:rPr>
                        <a:t>Некоторые проблемы нелинейного анализа и их приложения в механике и физике. </a:t>
                      </a:r>
                    </a:p>
                  </a:txBody>
                  <a:tcPr marL="177" marR="177" marT="300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 b="1" dirty="0" smtClean="0">
                          <a:solidFill>
                            <a:srgbClr val="FF0000"/>
                          </a:solidFill>
                          <a:latin typeface="+mj-lt"/>
                          <a:ea typeface="Calibri"/>
                          <a:cs typeface="Times New Roman"/>
                        </a:rPr>
                        <a:t>8</a:t>
                      </a:r>
                      <a:r>
                        <a:rPr lang="ru-RU" sz="900" b="1" dirty="0" smtClean="0">
                          <a:solidFill>
                            <a:srgbClr val="FF0000"/>
                          </a:solidFill>
                          <a:latin typeface="+mj-lt"/>
                          <a:ea typeface="Calibri"/>
                          <a:cs typeface="Times New Roman"/>
                        </a:rPr>
                        <a:t> </a:t>
                      </a:r>
                      <a:endParaRPr lang="ru-RU" sz="900" b="1" dirty="0">
                        <a:solidFill>
                          <a:srgbClr val="FF000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177" marR="177" marT="300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latin typeface="+mj-lt"/>
                          <a:ea typeface="Calibri"/>
                          <a:cs typeface="Times New Roman"/>
                        </a:rPr>
                        <a:t>12 </a:t>
                      </a:r>
                    </a:p>
                  </a:txBody>
                  <a:tcPr marL="177" marR="177" marT="30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latin typeface="+mj-lt"/>
                          <a:ea typeface="Calibri"/>
                          <a:cs typeface="Times New Roman"/>
                        </a:rPr>
                        <a:t>0314-2014-0012 </a:t>
                      </a:r>
                    </a:p>
                  </a:txBody>
                  <a:tcPr marL="177" marR="177" marT="300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latin typeface="+mj-lt"/>
                          <a:ea typeface="Calibri"/>
                          <a:cs typeface="Times New Roman"/>
                        </a:rPr>
                        <a:t>Методы сплайн-функций и математическое моделирование в механике сплошной среды, физике полупроводников и биологии. </a:t>
                      </a:r>
                    </a:p>
                  </a:txBody>
                  <a:tcPr marL="177" marR="177" marT="300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 b="1" dirty="0" smtClean="0">
                          <a:solidFill>
                            <a:srgbClr val="FF0000"/>
                          </a:solidFill>
                          <a:latin typeface="+mj-lt"/>
                          <a:ea typeface="Calibri"/>
                          <a:cs typeface="Times New Roman"/>
                        </a:rPr>
                        <a:t>19</a:t>
                      </a:r>
                      <a:r>
                        <a:rPr lang="ru-RU" sz="900" b="1" dirty="0" smtClean="0">
                          <a:solidFill>
                            <a:srgbClr val="FF0000"/>
                          </a:solidFill>
                          <a:latin typeface="+mj-lt"/>
                          <a:ea typeface="Calibri"/>
                          <a:cs typeface="Times New Roman"/>
                        </a:rPr>
                        <a:t> </a:t>
                      </a:r>
                      <a:endParaRPr lang="ru-RU" sz="900" b="1" dirty="0">
                        <a:solidFill>
                          <a:srgbClr val="FF000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177" marR="177" marT="300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latin typeface="+mj-lt"/>
                          <a:ea typeface="Calibri"/>
                          <a:cs typeface="Times New Roman"/>
                        </a:rPr>
                        <a:t>13 </a:t>
                      </a:r>
                    </a:p>
                  </a:txBody>
                  <a:tcPr marL="177" marR="177" marT="30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latin typeface="+mj-lt"/>
                          <a:ea typeface="Calibri"/>
                          <a:cs typeface="Times New Roman"/>
                        </a:rPr>
                        <a:t>0314-2014-0013 </a:t>
                      </a:r>
                    </a:p>
                  </a:txBody>
                  <a:tcPr marL="177" marR="177" marT="300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latin typeface="+mj-lt"/>
                          <a:ea typeface="Calibri"/>
                          <a:cs typeface="Times New Roman"/>
                        </a:rPr>
                        <a:t>Теоретические и численные методы решения дифференциальных уравнений и приложения. </a:t>
                      </a:r>
                    </a:p>
                  </a:txBody>
                  <a:tcPr marL="177" marR="177" marT="300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b="1" dirty="0" smtClean="0">
                          <a:solidFill>
                            <a:srgbClr val="FF0000"/>
                          </a:solidFill>
                          <a:latin typeface="+mj-lt"/>
                          <a:ea typeface="Calibri"/>
                          <a:cs typeface="Times New Roman"/>
                        </a:rPr>
                        <a:t>1</a:t>
                      </a:r>
                      <a:r>
                        <a:rPr lang="en-US" sz="900" b="1" dirty="0" smtClean="0">
                          <a:solidFill>
                            <a:srgbClr val="FF0000"/>
                          </a:solidFill>
                          <a:latin typeface="+mj-lt"/>
                          <a:ea typeface="Calibri"/>
                          <a:cs typeface="Times New Roman"/>
                        </a:rPr>
                        <a:t>9</a:t>
                      </a:r>
                      <a:r>
                        <a:rPr lang="ru-RU" sz="900" b="1" dirty="0" smtClean="0">
                          <a:solidFill>
                            <a:srgbClr val="FF0000"/>
                          </a:solidFill>
                          <a:latin typeface="+mj-lt"/>
                          <a:ea typeface="Calibri"/>
                          <a:cs typeface="Times New Roman"/>
                        </a:rPr>
                        <a:t> </a:t>
                      </a:r>
                      <a:endParaRPr lang="ru-RU" sz="900" b="1" dirty="0">
                        <a:solidFill>
                          <a:srgbClr val="FF000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177" marR="177" marT="300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latin typeface="+mj-lt"/>
                          <a:ea typeface="Calibri"/>
                          <a:cs typeface="Times New Roman"/>
                        </a:rPr>
                        <a:t>14 </a:t>
                      </a:r>
                    </a:p>
                  </a:txBody>
                  <a:tcPr marL="177" marR="177" marT="30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latin typeface="+mj-lt"/>
                          <a:ea typeface="Calibri"/>
                          <a:cs typeface="Times New Roman"/>
                        </a:rPr>
                        <a:t>0314-2014-0014 </a:t>
                      </a:r>
                    </a:p>
                  </a:txBody>
                  <a:tcPr marL="177" marR="177" marT="300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latin typeface="+mj-lt"/>
                          <a:ea typeface="Calibri"/>
                          <a:cs typeface="Times New Roman"/>
                        </a:rPr>
                        <a:t>Исследование обратных и некорректных задач. </a:t>
                      </a:r>
                    </a:p>
                  </a:txBody>
                  <a:tcPr marL="177" marR="177" marT="300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 b="1" dirty="0" smtClean="0">
                          <a:solidFill>
                            <a:srgbClr val="FF0000"/>
                          </a:solidFill>
                          <a:latin typeface="+mj-lt"/>
                          <a:ea typeface="Calibri"/>
                          <a:cs typeface="Times New Roman"/>
                        </a:rPr>
                        <a:t>3</a:t>
                      </a:r>
                      <a:r>
                        <a:rPr lang="ru-RU" sz="900" b="1" dirty="0" smtClean="0">
                          <a:solidFill>
                            <a:srgbClr val="FF0000"/>
                          </a:solidFill>
                          <a:latin typeface="+mj-lt"/>
                          <a:ea typeface="Calibri"/>
                          <a:cs typeface="Times New Roman"/>
                        </a:rPr>
                        <a:t>2 </a:t>
                      </a:r>
                      <a:endParaRPr lang="ru-RU" sz="900" b="1" dirty="0">
                        <a:solidFill>
                          <a:srgbClr val="FF000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177" marR="177" marT="300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latin typeface="+mj-lt"/>
                          <a:ea typeface="Calibri"/>
                          <a:cs typeface="Times New Roman"/>
                        </a:rPr>
                        <a:t>15 </a:t>
                      </a:r>
                    </a:p>
                  </a:txBody>
                  <a:tcPr marL="177" marR="177" marT="30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latin typeface="+mj-lt"/>
                          <a:ea typeface="Calibri"/>
                          <a:cs typeface="Times New Roman"/>
                        </a:rPr>
                        <a:t>0314-2014-0015 </a:t>
                      </a:r>
                    </a:p>
                  </a:txBody>
                  <a:tcPr marL="177" marR="177" marT="300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latin typeface="+mj-lt"/>
                          <a:ea typeface="Calibri"/>
                          <a:cs typeface="Times New Roman"/>
                        </a:rPr>
                        <a:t>Построение и анализ алгоритмов решения дискретных экстремальных задач. </a:t>
                      </a:r>
                    </a:p>
                  </a:txBody>
                  <a:tcPr marL="177" marR="177" marT="300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b="1" dirty="0" smtClean="0">
                          <a:solidFill>
                            <a:srgbClr val="FF0000"/>
                          </a:solidFill>
                          <a:latin typeface="+mj-lt"/>
                          <a:ea typeface="Calibri"/>
                          <a:cs typeface="Times New Roman"/>
                        </a:rPr>
                        <a:t>1</a:t>
                      </a:r>
                      <a:r>
                        <a:rPr lang="en-US" sz="900" b="1" dirty="0" smtClean="0">
                          <a:solidFill>
                            <a:srgbClr val="FF0000"/>
                          </a:solidFill>
                          <a:latin typeface="+mj-lt"/>
                          <a:ea typeface="Calibri"/>
                          <a:cs typeface="Times New Roman"/>
                        </a:rPr>
                        <a:t>8</a:t>
                      </a:r>
                      <a:r>
                        <a:rPr lang="ru-RU" sz="900" b="1" dirty="0" smtClean="0">
                          <a:solidFill>
                            <a:srgbClr val="FF0000"/>
                          </a:solidFill>
                          <a:latin typeface="+mj-lt"/>
                          <a:ea typeface="Calibri"/>
                          <a:cs typeface="Times New Roman"/>
                        </a:rPr>
                        <a:t> </a:t>
                      </a:r>
                      <a:endParaRPr lang="ru-RU" sz="900" b="1" dirty="0">
                        <a:solidFill>
                          <a:srgbClr val="FF000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177" marR="177" marT="300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latin typeface="+mj-lt"/>
                          <a:ea typeface="Calibri"/>
                          <a:cs typeface="Times New Roman"/>
                        </a:rPr>
                        <a:t>16 </a:t>
                      </a:r>
                    </a:p>
                  </a:txBody>
                  <a:tcPr marL="177" marR="177" marT="30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latin typeface="+mj-lt"/>
                          <a:ea typeface="Calibri"/>
                          <a:cs typeface="Times New Roman"/>
                        </a:rPr>
                        <a:t>0314-2014-0016 </a:t>
                      </a:r>
                    </a:p>
                  </a:txBody>
                  <a:tcPr marL="177" marR="177" marT="300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latin typeface="+mj-lt"/>
                          <a:ea typeface="Calibri"/>
                          <a:cs typeface="Times New Roman"/>
                        </a:rPr>
                        <a:t>Актуальные проблемы теории графов. </a:t>
                      </a:r>
                    </a:p>
                  </a:txBody>
                  <a:tcPr marL="177" marR="177" marT="300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b="1" dirty="0" smtClean="0">
                          <a:solidFill>
                            <a:srgbClr val="FF0000"/>
                          </a:solidFill>
                          <a:latin typeface="+mj-lt"/>
                          <a:ea typeface="Calibri"/>
                          <a:cs typeface="Times New Roman"/>
                        </a:rPr>
                        <a:t>1</a:t>
                      </a:r>
                      <a:r>
                        <a:rPr lang="en-US" sz="900" b="1" dirty="0" smtClean="0">
                          <a:solidFill>
                            <a:srgbClr val="FF0000"/>
                          </a:solidFill>
                          <a:latin typeface="+mj-lt"/>
                          <a:ea typeface="Calibri"/>
                          <a:cs typeface="Times New Roman"/>
                        </a:rPr>
                        <a:t>3</a:t>
                      </a:r>
                      <a:r>
                        <a:rPr lang="ru-RU" sz="900" b="1" dirty="0" smtClean="0">
                          <a:solidFill>
                            <a:srgbClr val="FF0000"/>
                          </a:solidFill>
                          <a:latin typeface="+mj-lt"/>
                          <a:ea typeface="Calibri"/>
                          <a:cs typeface="Times New Roman"/>
                        </a:rPr>
                        <a:t> </a:t>
                      </a:r>
                      <a:endParaRPr lang="ru-RU" sz="900" b="1" dirty="0">
                        <a:solidFill>
                          <a:srgbClr val="FF000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177" marR="177" marT="300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latin typeface="+mj-lt"/>
                          <a:ea typeface="Calibri"/>
                          <a:cs typeface="Times New Roman"/>
                        </a:rPr>
                        <a:t>17 </a:t>
                      </a:r>
                    </a:p>
                  </a:txBody>
                  <a:tcPr marL="177" marR="177" marT="30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latin typeface="+mj-lt"/>
                          <a:ea typeface="Calibri"/>
                          <a:cs typeface="Times New Roman"/>
                        </a:rPr>
                        <a:t>0314-2014-0017 </a:t>
                      </a:r>
                    </a:p>
                  </a:txBody>
                  <a:tcPr marL="177" marR="177" marT="300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latin typeface="+mj-lt"/>
                          <a:ea typeface="Calibri"/>
                          <a:cs typeface="Times New Roman"/>
                        </a:rPr>
                        <a:t>Математические методы распознавания образов и прогнозирования. </a:t>
                      </a:r>
                    </a:p>
                  </a:txBody>
                  <a:tcPr marL="177" marR="177" marT="300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 b="1" dirty="0" smtClean="0">
                          <a:solidFill>
                            <a:srgbClr val="FF0000"/>
                          </a:solidFill>
                          <a:latin typeface="+mj-lt"/>
                          <a:ea typeface="Calibri"/>
                          <a:cs typeface="Times New Roman"/>
                        </a:rPr>
                        <a:t>28</a:t>
                      </a:r>
                      <a:r>
                        <a:rPr lang="ru-RU" sz="900" b="1" dirty="0" smtClean="0">
                          <a:solidFill>
                            <a:srgbClr val="FF0000"/>
                          </a:solidFill>
                          <a:latin typeface="+mj-lt"/>
                          <a:ea typeface="Calibri"/>
                          <a:cs typeface="Times New Roman"/>
                        </a:rPr>
                        <a:t> </a:t>
                      </a:r>
                      <a:endParaRPr lang="ru-RU" sz="900" b="1" dirty="0">
                        <a:solidFill>
                          <a:srgbClr val="FF000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177" marR="177" marT="300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latin typeface="+mj-lt"/>
                          <a:ea typeface="Calibri"/>
                          <a:cs typeface="Times New Roman"/>
                        </a:rPr>
                        <a:t>18 </a:t>
                      </a:r>
                    </a:p>
                  </a:txBody>
                  <a:tcPr marL="177" marR="177" marT="30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latin typeface="+mj-lt"/>
                          <a:ea typeface="Calibri"/>
                          <a:cs typeface="Times New Roman"/>
                        </a:rPr>
                        <a:t>0314-2014-0018 </a:t>
                      </a:r>
                    </a:p>
                  </a:txBody>
                  <a:tcPr marL="177" marR="177" marT="300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latin typeface="+mj-lt"/>
                          <a:ea typeface="Calibri"/>
                          <a:cs typeface="Times New Roman"/>
                        </a:rPr>
                        <a:t>Модели и методы математической экономики. </a:t>
                      </a:r>
                    </a:p>
                  </a:txBody>
                  <a:tcPr marL="177" marR="177" marT="300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 b="1" dirty="0" smtClean="0">
                          <a:solidFill>
                            <a:srgbClr val="FF0000"/>
                          </a:solidFill>
                          <a:latin typeface="+mj-lt"/>
                          <a:ea typeface="Calibri"/>
                          <a:cs typeface="Times New Roman"/>
                        </a:rPr>
                        <a:t>7</a:t>
                      </a:r>
                      <a:r>
                        <a:rPr lang="ru-RU" sz="900" b="1" dirty="0" smtClean="0">
                          <a:solidFill>
                            <a:srgbClr val="FF0000"/>
                          </a:solidFill>
                          <a:latin typeface="+mj-lt"/>
                          <a:ea typeface="Calibri"/>
                          <a:cs typeface="Times New Roman"/>
                        </a:rPr>
                        <a:t> </a:t>
                      </a:r>
                      <a:endParaRPr lang="ru-RU" sz="900" b="1" dirty="0">
                        <a:solidFill>
                          <a:srgbClr val="FF000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177" marR="177" marT="300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latin typeface="+mj-lt"/>
                          <a:ea typeface="Calibri"/>
                          <a:cs typeface="Times New Roman"/>
                        </a:rPr>
                        <a:t>19 </a:t>
                      </a:r>
                    </a:p>
                  </a:txBody>
                  <a:tcPr marL="177" marR="177" marT="30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latin typeface="+mj-lt"/>
                          <a:ea typeface="Calibri"/>
                          <a:cs typeface="Times New Roman"/>
                        </a:rPr>
                        <a:t>0314-2014-0019 </a:t>
                      </a:r>
                    </a:p>
                  </a:txBody>
                  <a:tcPr marL="177" marR="177" marT="300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latin typeface="+mj-lt"/>
                          <a:ea typeface="Calibri"/>
                          <a:cs typeface="Times New Roman"/>
                        </a:rPr>
                        <a:t>Исследование и решение задач комбинаторной оптимизации с использованием целочисленного программирования. </a:t>
                      </a:r>
                    </a:p>
                  </a:txBody>
                  <a:tcPr marL="177" marR="177" marT="300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b="1" dirty="0">
                          <a:solidFill>
                            <a:srgbClr val="FF0000"/>
                          </a:solidFill>
                          <a:latin typeface="+mj-lt"/>
                          <a:ea typeface="Calibri"/>
                          <a:cs typeface="Times New Roman"/>
                        </a:rPr>
                        <a:t>7 </a:t>
                      </a:r>
                    </a:p>
                  </a:txBody>
                  <a:tcPr marL="177" marR="177" marT="300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latin typeface="+mj-lt"/>
                          <a:ea typeface="Calibri"/>
                          <a:cs typeface="Times New Roman"/>
                        </a:rPr>
                        <a:t>20 </a:t>
                      </a:r>
                    </a:p>
                  </a:txBody>
                  <a:tcPr marL="177" marR="177" marT="30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latin typeface="+mj-lt"/>
                          <a:ea typeface="Calibri"/>
                          <a:cs typeface="Times New Roman"/>
                        </a:rPr>
                        <a:t>0314-2014-0020 </a:t>
                      </a:r>
                    </a:p>
                  </a:txBody>
                  <a:tcPr marL="177" marR="177" marT="300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latin typeface="+mj-lt"/>
                          <a:ea typeface="Calibri"/>
                          <a:cs typeface="Times New Roman"/>
                        </a:rPr>
                        <a:t>Дискретный анализ, коды и комбинаторика. </a:t>
                      </a:r>
                    </a:p>
                  </a:txBody>
                  <a:tcPr marL="177" marR="177" marT="300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b="1" dirty="0" smtClean="0">
                          <a:solidFill>
                            <a:srgbClr val="FF0000"/>
                          </a:solidFill>
                          <a:latin typeface="+mj-lt"/>
                          <a:ea typeface="Calibri"/>
                          <a:cs typeface="Times New Roman"/>
                        </a:rPr>
                        <a:t>1</a:t>
                      </a:r>
                      <a:r>
                        <a:rPr lang="en-US" sz="900" b="1" dirty="0" smtClean="0">
                          <a:solidFill>
                            <a:srgbClr val="FF0000"/>
                          </a:solidFill>
                          <a:latin typeface="+mj-lt"/>
                          <a:ea typeface="Calibri"/>
                          <a:cs typeface="Times New Roman"/>
                        </a:rPr>
                        <a:t>8</a:t>
                      </a:r>
                      <a:r>
                        <a:rPr lang="ru-RU" sz="900" b="1" dirty="0" smtClean="0">
                          <a:solidFill>
                            <a:srgbClr val="FF0000"/>
                          </a:solidFill>
                          <a:latin typeface="+mj-lt"/>
                          <a:ea typeface="Calibri"/>
                          <a:cs typeface="Times New Roman"/>
                        </a:rPr>
                        <a:t> </a:t>
                      </a:r>
                      <a:endParaRPr lang="ru-RU" sz="900" b="1" dirty="0">
                        <a:solidFill>
                          <a:srgbClr val="FF000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177" marR="177" marT="300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latin typeface="+mj-lt"/>
                          <a:ea typeface="Calibri"/>
                          <a:cs typeface="Times New Roman"/>
                        </a:rPr>
                        <a:t>21 </a:t>
                      </a:r>
                    </a:p>
                  </a:txBody>
                  <a:tcPr marL="177" marR="177" marT="30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latin typeface="+mj-lt"/>
                          <a:ea typeface="Calibri"/>
                          <a:cs typeface="Times New Roman"/>
                        </a:rPr>
                        <a:t>0314-2014-0021 </a:t>
                      </a:r>
                    </a:p>
                  </a:txBody>
                  <a:tcPr marL="177" marR="177" marT="300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latin typeface="+mj-lt"/>
                          <a:ea typeface="Calibri"/>
                          <a:cs typeface="Times New Roman"/>
                        </a:rPr>
                        <a:t>Квантовая теория поля и исследование физических процессов в рамках Стандартной модели и за её пределами  на новом этапе, обусловленном высоким уровнем точности экспериментов. </a:t>
                      </a:r>
                    </a:p>
                  </a:txBody>
                  <a:tcPr marL="177" marR="177" marT="300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 b="1" dirty="0" smtClean="0">
                          <a:solidFill>
                            <a:srgbClr val="FF0000"/>
                          </a:solidFill>
                          <a:latin typeface="+mj-lt"/>
                          <a:ea typeface="Calibri"/>
                          <a:cs typeface="Times New Roman"/>
                        </a:rPr>
                        <a:t>10</a:t>
                      </a:r>
                      <a:r>
                        <a:rPr lang="ru-RU" sz="900" b="1" dirty="0" smtClean="0">
                          <a:solidFill>
                            <a:srgbClr val="FF0000"/>
                          </a:solidFill>
                          <a:latin typeface="+mj-lt"/>
                          <a:ea typeface="Calibri"/>
                          <a:cs typeface="Times New Roman"/>
                        </a:rPr>
                        <a:t> </a:t>
                      </a:r>
                      <a:endParaRPr lang="ru-RU" sz="900" b="1" dirty="0">
                        <a:solidFill>
                          <a:srgbClr val="FF000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177" marR="177" marT="300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09"/>
          <p:cNvSpPr>
            <a:spLocks noGrp="1" noChangeArrowheads="1"/>
          </p:cNvSpPr>
          <p:nvPr>
            <p:ph type="title"/>
          </p:nvPr>
        </p:nvSpPr>
        <p:spPr>
          <a:xfrm>
            <a:off x="2411416" y="304802"/>
            <a:ext cx="6408737" cy="12160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smtClean="0"/>
              <a:t>Среднемесячная заработная плата </a:t>
            </a:r>
            <a:r>
              <a:rPr lang="ru-RU" altLang="ru-RU" sz="2000" smtClean="0"/>
              <a:t>(тыс. руб.)</a:t>
            </a:r>
          </a:p>
        </p:txBody>
      </p:sp>
      <p:graphicFrame>
        <p:nvGraphicFramePr>
          <p:cNvPr id="356610" name="Group 258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1274775294"/>
              </p:ext>
            </p:extLst>
          </p:nvPr>
        </p:nvGraphicFramePr>
        <p:xfrm>
          <a:off x="611562" y="1988842"/>
          <a:ext cx="8102348" cy="4023736"/>
        </p:xfrm>
        <a:graphic>
          <a:graphicData uri="http://schemas.openxmlformats.org/drawingml/2006/table">
            <a:tbl>
              <a:tblPr/>
              <a:tblGrid>
                <a:gridCol w="2667605"/>
                <a:gridCol w="921676"/>
                <a:gridCol w="921676"/>
                <a:gridCol w="921676"/>
                <a:gridCol w="889905"/>
                <a:gridCol w="889905"/>
                <a:gridCol w="889905"/>
              </a:tblGrid>
              <a:tr h="6393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2010 </a:t>
                      </a:r>
                      <a:r>
                        <a:rPr lang="ru-RU" sz="1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г.</a:t>
                      </a:r>
                      <a:endParaRPr lang="ru-RU" sz="1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2011 </a:t>
                      </a:r>
                      <a:r>
                        <a:rPr lang="ru-RU" sz="1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г.</a:t>
                      </a:r>
                      <a:endParaRPr lang="ru-RU" sz="1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2012 </a:t>
                      </a:r>
                      <a:r>
                        <a:rPr lang="ru-RU" sz="1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г.</a:t>
                      </a:r>
                      <a:endParaRPr lang="ru-RU" sz="1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2013 </a:t>
                      </a:r>
                      <a:r>
                        <a:rPr lang="ru-RU" sz="1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г.</a:t>
                      </a:r>
                      <a:endParaRPr lang="ru-RU" sz="1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2014 </a:t>
                      </a:r>
                      <a:r>
                        <a:rPr lang="ru-RU" sz="1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г.</a:t>
                      </a:r>
                      <a:endParaRPr lang="ru-RU" sz="1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2015 </a:t>
                      </a:r>
                      <a:r>
                        <a:rPr lang="ru-RU" sz="1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г.</a:t>
                      </a:r>
                      <a:endParaRPr lang="ru-RU" sz="1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8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Научные работники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44,0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49,6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51,7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55,1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55,3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en-US" sz="14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94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в т.ч.      доктора наук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52,1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55,5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65,2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69,0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72,3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r>
                        <a:rPr lang="en-US" sz="14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9491">
                <a:tc>
                  <a:txBody>
                    <a:bodyPr/>
                    <a:lstStyle/>
                    <a:p>
                      <a:pPr indent="45021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кандидаты наук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37,5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39,0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39,1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43,5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45,1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r>
                        <a:rPr lang="en-US" sz="14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9955">
                <a:tc>
                  <a:txBody>
                    <a:bodyPr/>
                    <a:lstStyle/>
                    <a:p>
                      <a:pPr indent="45021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без степени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25,7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23,8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24,5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25,6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27,3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r>
                        <a:rPr lang="en-US" sz="14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94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научно-технические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17,8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19,3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22,2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22,2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23,1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r>
                        <a:rPr lang="en-US" sz="14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21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рабочие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18,6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18,5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24,5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23,1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22,6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22,</a:t>
                      </a:r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99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АУП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35,3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38,0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39,3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50,1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51,3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r>
                        <a:rPr lang="en-US" sz="14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8491" name="Рисунок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404813"/>
            <a:ext cx="990600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09"/>
          <p:cNvSpPr>
            <a:spLocks noGrp="1" noChangeArrowheads="1"/>
          </p:cNvSpPr>
          <p:nvPr>
            <p:ph type="title"/>
          </p:nvPr>
        </p:nvSpPr>
        <p:spPr>
          <a:xfrm>
            <a:off x="2411416" y="304802"/>
            <a:ext cx="6408737" cy="1216025"/>
          </a:xfrm>
        </p:spPr>
        <p:txBody>
          <a:bodyPr/>
          <a:lstStyle/>
          <a:p>
            <a:pPr eaLnBrk="1" hangingPunct="1"/>
            <a:r>
              <a:rPr lang="ru-RU" altLang="ru-RU" dirty="0" smtClean="0"/>
              <a:t>Финансирование </a:t>
            </a:r>
            <a:r>
              <a:rPr lang="ru-RU" altLang="ru-RU" sz="2000" dirty="0" smtClean="0"/>
              <a:t>(тыс. руб.)</a:t>
            </a:r>
          </a:p>
        </p:txBody>
      </p:sp>
      <p:graphicFrame>
        <p:nvGraphicFramePr>
          <p:cNvPr id="356610" name="Group 258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2824487387"/>
              </p:ext>
            </p:extLst>
          </p:nvPr>
        </p:nvGraphicFramePr>
        <p:xfrm>
          <a:off x="611190" y="1736725"/>
          <a:ext cx="8065268" cy="4307355"/>
        </p:xfrm>
        <a:graphic>
          <a:graphicData uri="http://schemas.openxmlformats.org/drawingml/2006/table">
            <a:tbl>
              <a:tblPr/>
              <a:tblGrid>
                <a:gridCol w="2730252"/>
                <a:gridCol w="910084"/>
                <a:gridCol w="910084"/>
                <a:gridCol w="878712"/>
                <a:gridCol w="878712"/>
                <a:gridCol w="878712"/>
                <a:gridCol w="878712"/>
              </a:tblGrid>
              <a:tr h="5844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/>
                          <a:cs typeface="Times New Roman"/>
                        </a:rPr>
                        <a:t>2010 </a:t>
                      </a:r>
                      <a:r>
                        <a:rPr lang="ru-RU" sz="1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/>
                          <a:cs typeface="Times New Roman"/>
                        </a:rPr>
                        <a:t>г.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/>
                          <a:cs typeface="Times New Roman"/>
                        </a:rPr>
                        <a:t>2011 </a:t>
                      </a:r>
                      <a:r>
                        <a:rPr lang="ru-RU" sz="1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/>
                          <a:cs typeface="Times New Roman"/>
                        </a:rPr>
                        <a:t>г.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/>
                          <a:cs typeface="Times New Roman"/>
                        </a:rPr>
                        <a:t>2012 г.</a:t>
                      </a:r>
                      <a:endParaRPr lang="ru-RU" sz="1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/>
                          <a:cs typeface="Times New Roman"/>
                        </a:rPr>
                        <a:t>2013 </a:t>
                      </a:r>
                      <a:r>
                        <a:rPr lang="ru-RU" sz="1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/>
                          <a:cs typeface="Times New Roman"/>
                        </a:rPr>
                        <a:t>г.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/>
                          <a:cs typeface="Times New Roman"/>
                        </a:rPr>
                        <a:t>2014 </a:t>
                      </a:r>
                      <a:r>
                        <a:rPr lang="ru-RU" sz="1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/>
                          <a:cs typeface="Times New Roman"/>
                        </a:rPr>
                        <a:t>г.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/>
                          <a:cs typeface="Times New Roman"/>
                        </a:rPr>
                        <a:t>2015 </a:t>
                      </a:r>
                      <a:r>
                        <a:rPr lang="ru-RU" sz="1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/>
                          <a:cs typeface="Times New Roman"/>
                        </a:rPr>
                        <a:t>г.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85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Госбюджет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+mn-lt"/>
                          <a:ea typeface="Times New Roman"/>
                          <a:cs typeface="Times New Roman"/>
                        </a:rPr>
                        <a:t>212210</a:t>
                      </a:r>
                      <a:endParaRPr lang="ru-RU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+mn-lt"/>
                          <a:ea typeface="Times New Roman"/>
                          <a:cs typeface="Times New Roman"/>
                        </a:rPr>
                        <a:t>239560</a:t>
                      </a:r>
                      <a:endParaRPr lang="ru-RU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+mn-lt"/>
                          <a:ea typeface="Times New Roman"/>
                          <a:cs typeface="Times New Roman"/>
                        </a:rPr>
                        <a:t>248694</a:t>
                      </a:r>
                      <a:endParaRPr lang="ru-RU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+mn-lt"/>
                          <a:ea typeface="Times New Roman"/>
                          <a:cs typeface="Times New Roman"/>
                        </a:rPr>
                        <a:t>257472</a:t>
                      </a:r>
                      <a:endParaRPr lang="ru-RU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latin typeface="+mn-lt"/>
                          <a:ea typeface="Times New Roman"/>
                          <a:cs typeface="Times New Roman"/>
                        </a:rPr>
                        <a:t>252590</a:t>
                      </a:r>
                      <a:endParaRPr lang="ru-RU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259935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85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РФФИ, РГНФ, РНФ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+mn-lt"/>
                          <a:ea typeface="Times New Roman"/>
                          <a:cs typeface="Times New Roman"/>
                        </a:rPr>
                        <a:t>25643</a:t>
                      </a:r>
                      <a:endParaRPr lang="ru-RU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+mn-lt"/>
                          <a:ea typeface="Times New Roman"/>
                          <a:cs typeface="Times New Roman"/>
                        </a:rPr>
                        <a:t>28032</a:t>
                      </a:r>
                      <a:endParaRPr lang="ru-RU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+mn-lt"/>
                          <a:ea typeface="Times New Roman"/>
                          <a:cs typeface="Times New Roman"/>
                        </a:rPr>
                        <a:t>44554</a:t>
                      </a:r>
                      <a:endParaRPr lang="ru-RU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+mn-lt"/>
                          <a:ea typeface="Times New Roman"/>
                          <a:cs typeface="Times New Roman"/>
                        </a:rPr>
                        <a:t>45447</a:t>
                      </a:r>
                      <a:endParaRPr lang="ru-RU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+mn-lt"/>
                          <a:ea typeface="Times New Roman"/>
                          <a:cs typeface="Times New Roman"/>
                        </a:rPr>
                        <a:t>71851</a:t>
                      </a:r>
                      <a:endParaRPr lang="ru-RU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75851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8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Президентские программы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+mn-lt"/>
                          <a:ea typeface="Times New Roman"/>
                          <a:cs typeface="Times New Roman"/>
                        </a:rPr>
                        <a:t>5300</a:t>
                      </a:r>
                      <a:endParaRPr lang="ru-RU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+mn-lt"/>
                          <a:ea typeface="Times New Roman"/>
                          <a:cs typeface="Times New Roman"/>
                        </a:rPr>
                        <a:t>4700</a:t>
                      </a:r>
                      <a:endParaRPr lang="ru-RU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+mn-lt"/>
                          <a:ea typeface="Times New Roman"/>
                          <a:cs typeface="Times New Roman"/>
                        </a:rPr>
                        <a:t>4800</a:t>
                      </a:r>
                      <a:endParaRPr lang="ru-RU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+mn-lt"/>
                          <a:ea typeface="Times New Roman"/>
                          <a:cs typeface="Times New Roman"/>
                        </a:rPr>
                        <a:t>4800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latin typeface="+mn-lt"/>
                          <a:ea typeface="Times New Roman"/>
                          <a:cs typeface="Times New Roman"/>
                        </a:rPr>
                        <a:t>4800</a:t>
                      </a:r>
                      <a:endParaRPr lang="ru-RU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660291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85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Программы РАН и СО РАН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+mn-lt"/>
                          <a:ea typeface="Times New Roman"/>
                          <a:cs typeface="Times New Roman"/>
                        </a:rPr>
                        <a:t>32115</a:t>
                      </a:r>
                      <a:endParaRPr lang="ru-RU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+mn-lt"/>
                          <a:ea typeface="Times New Roman"/>
                          <a:cs typeface="Times New Roman"/>
                        </a:rPr>
                        <a:t>25589</a:t>
                      </a:r>
                      <a:endParaRPr lang="ru-RU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+mn-lt"/>
                          <a:ea typeface="Times New Roman"/>
                          <a:cs typeface="Times New Roman"/>
                        </a:rPr>
                        <a:t>22250</a:t>
                      </a:r>
                      <a:endParaRPr lang="ru-RU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+mn-lt"/>
                          <a:ea typeface="Times New Roman"/>
                          <a:cs typeface="Times New Roman"/>
                        </a:rPr>
                        <a:t>22250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+mn-lt"/>
                          <a:ea typeface="Times New Roman"/>
                          <a:cs typeface="Times New Roman"/>
                        </a:rPr>
                        <a:t>23475</a:t>
                      </a:r>
                      <a:endParaRPr lang="ru-RU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rgbClr val="FF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85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ФЦП и </a:t>
                      </a:r>
                      <a:r>
                        <a:rPr lang="ru-RU" sz="1400" b="1" dirty="0" err="1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Минобрнаука</a:t>
                      </a:r>
                      <a:endParaRPr lang="ru-RU" sz="1400" b="1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+mn-lt"/>
                          <a:ea typeface="Times New Roman"/>
                          <a:cs typeface="Times New Roman"/>
                        </a:rPr>
                        <a:t>14710</a:t>
                      </a:r>
                      <a:r>
                        <a:rPr lang="ru-RU" sz="1400" dirty="0"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+mn-lt"/>
                          <a:ea typeface="Times New Roman"/>
                          <a:cs typeface="Times New Roman"/>
                        </a:rPr>
                        <a:t>15290</a:t>
                      </a:r>
                      <a:endParaRPr lang="ru-RU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+mn-lt"/>
                          <a:ea typeface="Times New Roman"/>
                          <a:cs typeface="Times New Roman"/>
                        </a:rPr>
                        <a:t>17703</a:t>
                      </a:r>
                      <a:endParaRPr lang="ru-RU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+mn-lt"/>
                          <a:ea typeface="Times New Roman"/>
                          <a:cs typeface="Times New Roman"/>
                        </a:rPr>
                        <a:t>6921</a:t>
                      </a:r>
                      <a:endParaRPr lang="ru-RU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+mn-lt"/>
                          <a:ea typeface="Times New Roman"/>
                          <a:cs typeface="Times New Roman"/>
                        </a:rPr>
                        <a:t>32800</a:t>
                      </a:r>
                      <a:endParaRPr lang="ru-RU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24000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Зарубежные гранты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rgbClr val="FF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85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Всего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+mn-lt"/>
                          <a:ea typeface="Times New Roman"/>
                          <a:cs typeface="Times New Roman"/>
                        </a:rPr>
                        <a:t>289978</a:t>
                      </a:r>
                      <a:endParaRPr lang="ru-RU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+mn-lt"/>
                          <a:ea typeface="Times New Roman"/>
                          <a:cs typeface="Times New Roman"/>
                        </a:rPr>
                        <a:t>313171</a:t>
                      </a:r>
                      <a:endParaRPr lang="ru-RU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+mn-lt"/>
                          <a:ea typeface="Times New Roman"/>
                          <a:cs typeface="Times New Roman"/>
                        </a:rPr>
                        <a:t>338001</a:t>
                      </a:r>
                      <a:endParaRPr lang="ru-RU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+mn-lt"/>
                          <a:ea typeface="Times New Roman"/>
                          <a:cs typeface="Times New Roman"/>
                        </a:rPr>
                        <a:t>344640</a:t>
                      </a:r>
                      <a:endParaRPr lang="ru-RU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+mn-lt"/>
                          <a:ea typeface="Times New Roman"/>
                          <a:cs typeface="Times New Roman"/>
                        </a:rPr>
                        <a:t>380716</a:t>
                      </a:r>
                      <a:endParaRPr lang="ru-RU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359786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9506" name="Рисунок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404813"/>
            <a:ext cx="990600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 eaLnBrk="1" hangingPunct="1">
              <a:spcBef>
                <a:spcPts val="1800"/>
              </a:spcBef>
              <a:spcAft>
                <a:spcPts val="1200"/>
              </a:spcAft>
              <a:buFont typeface="Wingdings" pitchFamily="2" charset="2"/>
              <a:buNone/>
            </a:pPr>
            <a:r>
              <a:rPr lang="en-US" altLang="ru-RU" sz="1900" dirty="0" smtClean="0"/>
              <a:t>	</a:t>
            </a:r>
            <a:r>
              <a:rPr lang="ru-RU" altLang="ru-RU" sz="1600" dirty="0" smtClean="0"/>
              <a:t>Согласно Уставу Института главной целью Института является выполнение фундаментальных теоретических и прикладных </a:t>
            </a:r>
            <a:r>
              <a:rPr lang="ru-RU" altLang="ru-RU" sz="1600" dirty="0" err="1" smtClean="0"/>
              <a:t>науч-ных</a:t>
            </a:r>
            <a:r>
              <a:rPr lang="ru-RU" altLang="ru-RU" sz="1600" dirty="0" smtClean="0"/>
              <a:t> исследований в области математики, математической физики и информатики. Основными (приоритетными) направлениями являются: </a:t>
            </a:r>
          </a:p>
          <a:p>
            <a:pPr lvl="0"/>
            <a:r>
              <a:rPr lang="ru-RU" sz="1600" dirty="0" smtClean="0"/>
              <a:t>алгебра, теория чисел и математическая логика; </a:t>
            </a:r>
          </a:p>
          <a:p>
            <a:pPr lvl="0"/>
            <a:r>
              <a:rPr lang="ru-RU" sz="1600" dirty="0" smtClean="0"/>
              <a:t>геометрия и топология; </a:t>
            </a:r>
          </a:p>
          <a:p>
            <a:pPr lvl="0"/>
            <a:r>
              <a:rPr lang="ru-RU" sz="1600" dirty="0" smtClean="0"/>
              <a:t>математический анализ, дифференциальные уравнения и математическая физика; </a:t>
            </a:r>
          </a:p>
          <a:p>
            <a:pPr lvl="0"/>
            <a:r>
              <a:rPr lang="ru-RU" sz="1600" dirty="0" smtClean="0"/>
              <a:t>теория вероятностей и математическая статистика; </a:t>
            </a:r>
          </a:p>
          <a:p>
            <a:pPr lvl="0"/>
            <a:r>
              <a:rPr lang="ru-RU" sz="1600" dirty="0" smtClean="0"/>
              <a:t>вычислительная математика; </a:t>
            </a:r>
          </a:p>
          <a:p>
            <a:pPr lvl="0"/>
            <a:r>
              <a:rPr lang="ru-RU" sz="1600" dirty="0" smtClean="0"/>
              <a:t>дискретная математика, информатика и математическая кибернетика; </a:t>
            </a:r>
          </a:p>
          <a:p>
            <a:pPr lvl="0"/>
            <a:r>
              <a:rPr lang="ru-RU" sz="1600" dirty="0" smtClean="0"/>
              <a:t>математическое моделирование и методы прикладной математики.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374900" y="304802"/>
            <a:ext cx="5221288" cy="12160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dirty="0" smtClean="0"/>
              <a:t>Основные научные направления</a:t>
            </a:r>
          </a:p>
        </p:txBody>
      </p:sp>
      <p:pic>
        <p:nvPicPr>
          <p:cNvPr id="4100" name="Рисунок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1" y="404813"/>
            <a:ext cx="990600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19672" y="332658"/>
            <a:ext cx="734481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Целевые показатели (индикаторы</a:t>
            </a:r>
            <a:r>
              <a:rPr lang="ru-RU" sz="2800" smtClean="0"/>
              <a:t>) ИМ </a:t>
            </a:r>
            <a:r>
              <a:rPr lang="ru-RU" sz="2800" dirty="0" smtClean="0"/>
              <a:t>СО РАН</a:t>
            </a:r>
            <a:endParaRPr lang="ru-RU" sz="2800" dirty="0"/>
          </a:p>
        </p:txBody>
      </p:sp>
      <p:pic>
        <p:nvPicPr>
          <p:cNvPr id="5" name="Рисунок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404813"/>
            <a:ext cx="990600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0536928"/>
              </p:ext>
            </p:extLst>
          </p:nvPr>
        </p:nvGraphicFramePr>
        <p:xfrm>
          <a:off x="323529" y="1717652"/>
          <a:ext cx="8496947" cy="4723075"/>
        </p:xfrm>
        <a:graphic>
          <a:graphicData uri="http://schemas.openxmlformats.org/drawingml/2006/table">
            <a:tbl>
              <a:tblPr firstRow="1" firstCol="1" bandRow="1">
                <a:tableStyleId>{22838BEF-8BB2-4498-84A7-C5851F593DF1}</a:tableStyleId>
              </a:tblPr>
              <a:tblGrid>
                <a:gridCol w="569429"/>
                <a:gridCol w="1180972"/>
                <a:gridCol w="342844"/>
                <a:gridCol w="569429"/>
                <a:gridCol w="569429"/>
                <a:gridCol w="425885"/>
                <a:gridCol w="425885"/>
                <a:gridCol w="425885"/>
                <a:gridCol w="425885"/>
                <a:gridCol w="438343"/>
                <a:gridCol w="457323"/>
                <a:gridCol w="457323"/>
                <a:gridCol w="425885"/>
                <a:gridCol w="439527"/>
                <a:gridCol w="458509"/>
                <a:gridCol w="458509"/>
                <a:gridCol w="425885"/>
              </a:tblGrid>
              <a:tr h="100235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№ </a:t>
                      </a:r>
                      <a:br>
                        <a:rPr lang="ru-RU" sz="600" dirty="0">
                          <a:effectLst/>
                        </a:rPr>
                      </a:br>
                      <a:r>
                        <a:rPr lang="ru-RU" sz="600" dirty="0">
                          <a:effectLst/>
                        </a:rPr>
                        <a:t>п/п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085" marR="36085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Наименование показателя (индикатора) 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085" marR="36085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Ед. изм.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085" marR="36085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2015 год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085" marR="36085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2016 год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085" marR="36085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2017 год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085" marR="36085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2018 год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085" marR="36085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402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План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085" marR="360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Факт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085" marR="360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3 мес.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085" marR="360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6 мес.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085" marR="360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9 мес.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085" marR="360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12 мес.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085" marR="360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3 мес.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085" marR="360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6 мес.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085" marR="360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9 мес.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085" marR="360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12 мес.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085" marR="360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3 мес.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085" marR="360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6 мес.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085" marR="360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9 мес.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085" marR="360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12 мес.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085" marR="36085" marT="0" marB="0" anchor="ctr"/>
                </a:tc>
              </a:tr>
              <a:tr h="1002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1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085" marR="360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2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085" marR="360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3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085" marR="360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4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085" marR="360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5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085" marR="360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6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085" marR="360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7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085" marR="360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8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085" marR="360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9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085" marR="360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10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085" marR="360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11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085" marR="360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12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085" marR="360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13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085" marR="360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14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085" marR="360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15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085" marR="360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16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085" marR="360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17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085" marR="36085" marT="0" marB="0" anchor="ctr"/>
                </a:tc>
              </a:tr>
              <a:tr h="2760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1.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085" marR="3608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Среднесписочная численность работников всего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085" marR="360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solidFill>
                            <a:srgbClr val="FF0000"/>
                          </a:solidFill>
                          <a:effectLst/>
                        </a:rPr>
                        <a:t>чел.</a:t>
                      </a:r>
                      <a:endParaRPr lang="ru-RU" sz="7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085" marR="360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solidFill>
                            <a:srgbClr val="FF0000"/>
                          </a:solidFill>
                          <a:effectLst/>
                        </a:rPr>
                        <a:t>412</a:t>
                      </a:r>
                      <a:endParaRPr lang="ru-RU" sz="7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085" marR="360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solidFill>
                            <a:srgbClr val="FF0000"/>
                          </a:solidFill>
                          <a:effectLst/>
                        </a:rPr>
                        <a:t>412</a:t>
                      </a:r>
                      <a:endParaRPr lang="ru-RU" sz="7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085" marR="36085" marT="0" marB="0" anchor="ctr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solidFill>
                            <a:srgbClr val="FF0000"/>
                          </a:solidFill>
                          <a:effectLst/>
                        </a:rPr>
                        <a:t>412</a:t>
                      </a:r>
                      <a:endParaRPr lang="ru-RU" sz="7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085" marR="36085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solidFill>
                            <a:srgbClr val="FF0000"/>
                          </a:solidFill>
                          <a:effectLst/>
                        </a:rPr>
                        <a:t>412</a:t>
                      </a:r>
                      <a:endParaRPr lang="ru-RU" sz="7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085" marR="36085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solidFill>
                            <a:srgbClr val="FF0000"/>
                          </a:solidFill>
                          <a:effectLst/>
                        </a:rPr>
                        <a:t>412</a:t>
                      </a:r>
                      <a:endParaRPr lang="ru-RU" sz="7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085" marR="36085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0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2.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085" marR="3608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Численность работников, выполняющих научные исследования и разработки всего, из них: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085" marR="360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solidFill>
                            <a:srgbClr val="FF0000"/>
                          </a:solidFill>
                          <a:effectLst/>
                        </a:rPr>
                        <a:t>чел.</a:t>
                      </a:r>
                      <a:endParaRPr lang="ru-RU" sz="700" b="1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085" marR="360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solidFill>
                            <a:srgbClr val="FF0000"/>
                          </a:solidFill>
                          <a:effectLst/>
                        </a:rPr>
                        <a:t>409</a:t>
                      </a:r>
                      <a:endParaRPr lang="ru-RU" sz="700" b="1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085" marR="360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solidFill>
                            <a:srgbClr val="FF0000"/>
                          </a:solidFill>
                          <a:effectLst/>
                        </a:rPr>
                        <a:t>401</a:t>
                      </a:r>
                      <a:endParaRPr lang="ru-RU" sz="700" b="1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085" marR="36085" marT="0" marB="0" anchor="ctr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solidFill>
                            <a:srgbClr val="FF0000"/>
                          </a:solidFill>
                          <a:effectLst/>
                        </a:rPr>
                        <a:t>401</a:t>
                      </a:r>
                      <a:endParaRPr lang="ru-RU" sz="700" b="1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085" marR="36085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solidFill>
                            <a:srgbClr val="FF0000"/>
                          </a:solidFill>
                          <a:effectLst/>
                        </a:rPr>
                        <a:t>401</a:t>
                      </a:r>
                      <a:endParaRPr lang="ru-RU" sz="700" b="1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085" marR="36085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solidFill>
                            <a:srgbClr val="FF0000"/>
                          </a:solidFill>
                          <a:effectLst/>
                        </a:rPr>
                        <a:t>401</a:t>
                      </a:r>
                      <a:endParaRPr lang="ru-RU" sz="7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085" marR="36085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6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2.1.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085" marR="3608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Численность исследователей, всего, из них: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085" marR="360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solidFill>
                            <a:srgbClr val="FF0000"/>
                          </a:solidFill>
                          <a:effectLst/>
                        </a:rPr>
                        <a:t>чел.</a:t>
                      </a:r>
                      <a:endParaRPr lang="ru-RU" sz="700" b="1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085" marR="360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solidFill>
                            <a:srgbClr val="FF0000"/>
                          </a:solidFill>
                          <a:effectLst/>
                        </a:rPr>
                        <a:t>332</a:t>
                      </a:r>
                      <a:endParaRPr lang="ru-RU" sz="700" b="1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085" marR="360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solidFill>
                            <a:srgbClr val="FF0000"/>
                          </a:solidFill>
                          <a:effectLst/>
                        </a:rPr>
                        <a:t>339</a:t>
                      </a:r>
                      <a:endParaRPr lang="ru-RU" sz="700" b="1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085" marR="36085" marT="0" marB="0" anchor="ctr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solidFill>
                            <a:srgbClr val="FF0000"/>
                          </a:solidFill>
                          <a:effectLst/>
                        </a:rPr>
                        <a:t>339</a:t>
                      </a:r>
                      <a:endParaRPr lang="ru-RU" sz="700" b="1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085" marR="36085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solidFill>
                            <a:srgbClr val="FF0000"/>
                          </a:solidFill>
                          <a:effectLst/>
                        </a:rPr>
                        <a:t>339</a:t>
                      </a:r>
                      <a:endParaRPr lang="ru-RU" sz="700" b="1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085" marR="36085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solidFill>
                            <a:srgbClr val="FF0000"/>
                          </a:solidFill>
                          <a:effectLst/>
                        </a:rPr>
                        <a:t>339</a:t>
                      </a:r>
                      <a:endParaRPr lang="ru-RU" sz="7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085" marR="36085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8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3.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085" marR="3608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Средняя заработная плата научных сотрудников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085" marR="360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solidFill>
                            <a:srgbClr val="FF0000"/>
                          </a:solidFill>
                          <a:effectLst/>
                        </a:rPr>
                        <a:t>тыс. руб.</a:t>
                      </a:r>
                      <a:endParaRPr lang="ru-RU" sz="700" b="1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085" marR="360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solidFill>
                            <a:srgbClr val="FF0000"/>
                          </a:solidFill>
                          <a:effectLst/>
                        </a:rPr>
                        <a:t>39,3</a:t>
                      </a:r>
                      <a:endParaRPr lang="ru-RU" sz="700" b="1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085" marR="360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solidFill>
                            <a:srgbClr val="FF0000"/>
                          </a:solidFill>
                          <a:effectLst/>
                        </a:rPr>
                        <a:t>43,5</a:t>
                      </a:r>
                      <a:endParaRPr lang="ru-RU" sz="700" b="1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085" marR="360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solidFill>
                            <a:srgbClr val="FF0000"/>
                          </a:solidFill>
                          <a:effectLst/>
                        </a:rPr>
                        <a:t>39,4</a:t>
                      </a:r>
                      <a:endParaRPr lang="ru-RU" sz="700" b="1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085" marR="360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solidFill>
                            <a:srgbClr val="FF0000"/>
                          </a:solidFill>
                          <a:effectLst/>
                        </a:rPr>
                        <a:t>39,5</a:t>
                      </a:r>
                      <a:endParaRPr lang="ru-RU" sz="700" b="1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085" marR="360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solidFill>
                            <a:srgbClr val="FF0000"/>
                          </a:solidFill>
                          <a:effectLst/>
                        </a:rPr>
                        <a:t>39,6</a:t>
                      </a:r>
                      <a:endParaRPr lang="ru-RU" sz="700" b="1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085" marR="360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solidFill>
                            <a:srgbClr val="FF0000"/>
                          </a:solidFill>
                          <a:effectLst/>
                        </a:rPr>
                        <a:t>39,7</a:t>
                      </a:r>
                      <a:endParaRPr lang="ru-RU" sz="700" b="1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085" marR="360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solidFill>
                            <a:srgbClr val="FF0000"/>
                          </a:solidFill>
                          <a:effectLst/>
                        </a:rPr>
                        <a:t>39,8</a:t>
                      </a:r>
                      <a:endParaRPr lang="ru-RU" sz="700" b="1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085" marR="360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solidFill>
                            <a:srgbClr val="FF0000"/>
                          </a:solidFill>
                          <a:effectLst/>
                        </a:rPr>
                        <a:t>39,9</a:t>
                      </a:r>
                      <a:endParaRPr lang="ru-RU" sz="700" b="1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085" marR="360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solidFill>
                            <a:srgbClr val="FF0000"/>
                          </a:solidFill>
                          <a:effectLst/>
                        </a:rPr>
                        <a:t>40,0</a:t>
                      </a:r>
                      <a:endParaRPr lang="ru-RU" sz="700" b="1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085" marR="360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solidFill>
                            <a:srgbClr val="FF0000"/>
                          </a:solidFill>
                          <a:effectLst/>
                        </a:rPr>
                        <a:t>40,1</a:t>
                      </a:r>
                      <a:endParaRPr lang="ru-RU" sz="700" b="1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085" marR="360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solidFill>
                            <a:srgbClr val="FF0000"/>
                          </a:solidFill>
                          <a:effectLst/>
                        </a:rPr>
                        <a:t>50,0</a:t>
                      </a:r>
                      <a:endParaRPr lang="ru-RU" sz="700" b="1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085" marR="360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solidFill>
                            <a:srgbClr val="FF0000"/>
                          </a:solidFill>
                          <a:effectLst/>
                        </a:rPr>
                        <a:t>50,1</a:t>
                      </a:r>
                      <a:endParaRPr lang="ru-RU" sz="700" b="1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085" marR="360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solidFill>
                            <a:srgbClr val="FF0000"/>
                          </a:solidFill>
                          <a:effectLst/>
                        </a:rPr>
                        <a:t>50,2</a:t>
                      </a:r>
                      <a:endParaRPr lang="ru-RU" sz="7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085" marR="360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solidFill>
                            <a:srgbClr val="FF0000"/>
                          </a:solidFill>
                          <a:effectLst/>
                        </a:rPr>
                        <a:t>50,3</a:t>
                      </a:r>
                      <a:endParaRPr lang="ru-RU" sz="7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085" marR="36085" marT="0" marB="0" anchor="ctr"/>
                </a:tc>
              </a:tr>
              <a:tr h="576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4.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085" marR="3608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Отношение средней заработной платы научных сотрудников к средней заработной плате в соответствующем регионе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085" marR="360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solidFill>
                            <a:srgbClr val="FF0000"/>
                          </a:solidFill>
                          <a:effectLst/>
                        </a:rPr>
                        <a:t>%</a:t>
                      </a:r>
                      <a:endParaRPr lang="ru-RU" sz="700" b="1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085" marR="360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solidFill>
                            <a:srgbClr val="FF0000"/>
                          </a:solidFill>
                          <a:effectLst/>
                        </a:rPr>
                        <a:t>144,50</a:t>
                      </a:r>
                      <a:endParaRPr lang="ru-RU" sz="700" b="1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085" marR="360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solidFill>
                            <a:srgbClr val="FF0000"/>
                          </a:solidFill>
                          <a:effectLst/>
                        </a:rPr>
                        <a:t>154,00</a:t>
                      </a:r>
                      <a:endParaRPr lang="ru-RU" sz="7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085" marR="360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solidFill>
                            <a:srgbClr val="FF0000"/>
                          </a:solidFill>
                          <a:effectLst/>
                        </a:rPr>
                        <a:t>144,50</a:t>
                      </a:r>
                      <a:endParaRPr lang="ru-RU" sz="700" b="1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085" marR="360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solidFill>
                            <a:srgbClr val="FF0000"/>
                          </a:solidFill>
                          <a:effectLst/>
                        </a:rPr>
                        <a:t>144,51</a:t>
                      </a:r>
                      <a:endParaRPr lang="ru-RU" sz="700" b="1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085" marR="360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solidFill>
                            <a:srgbClr val="FF0000"/>
                          </a:solidFill>
                          <a:effectLst/>
                        </a:rPr>
                        <a:t>144,52</a:t>
                      </a:r>
                      <a:endParaRPr lang="ru-RU" sz="700" b="1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085" marR="360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solidFill>
                            <a:srgbClr val="FF0000"/>
                          </a:solidFill>
                          <a:effectLst/>
                        </a:rPr>
                        <a:t>145,00</a:t>
                      </a:r>
                      <a:endParaRPr lang="ru-RU" sz="700" b="1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085" marR="360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solidFill>
                            <a:srgbClr val="FF0000"/>
                          </a:solidFill>
                          <a:effectLst/>
                        </a:rPr>
                        <a:t>145,10</a:t>
                      </a:r>
                      <a:endParaRPr lang="ru-RU" sz="700" b="1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085" marR="360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solidFill>
                            <a:srgbClr val="FF0000"/>
                          </a:solidFill>
                          <a:effectLst/>
                        </a:rPr>
                        <a:t>145,20</a:t>
                      </a:r>
                      <a:endParaRPr lang="ru-RU" sz="700" b="1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085" marR="360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solidFill>
                            <a:srgbClr val="FF0000"/>
                          </a:solidFill>
                          <a:effectLst/>
                        </a:rPr>
                        <a:t>145,30</a:t>
                      </a:r>
                      <a:endParaRPr lang="ru-RU" sz="700" b="1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085" marR="360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solidFill>
                            <a:srgbClr val="FF0000"/>
                          </a:solidFill>
                          <a:effectLst/>
                        </a:rPr>
                        <a:t>180,00</a:t>
                      </a:r>
                      <a:endParaRPr lang="ru-RU" sz="700" b="1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085" marR="360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solidFill>
                            <a:srgbClr val="FF0000"/>
                          </a:solidFill>
                          <a:effectLst/>
                        </a:rPr>
                        <a:t>190,00</a:t>
                      </a:r>
                      <a:endParaRPr lang="ru-RU" sz="700" b="1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085" marR="360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solidFill>
                            <a:srgbClr val="FF0000"/>
                          </a:solidFill>
                          <a:effectLst/>
                        </a:rPr>
                        <a:t>200,00</a:t>
                      </a:r>
                      <a:endParaRPr lang="ru-RU" sz="700" b="1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085" marR="360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solidFill>
                            <a:srgbClr val="FF0000"/>
                          </a:solidFill>
                          <a:effectLst/>
                        </a:rPr>
                        <a:t>201,00</a:t>
                      </a:r>
                      <a:endParaRPr lang="ru-RU" sz="7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085" marR="360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solidFill>
                            <a:srgbClr val="FF0000"/>
                          </a:solidFill>
                          <a:effectLst/>
                        </a:rPr>
                        <a:t>210,00</a:t>
                      </a:r>
                      <a:endParaRPr lang="ru-RU" sz="7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085" marR="36085" marT="0" marB="0" anchor="ctr"/>
                </a:tc>
              </a:tr>
              <a:tr h="6440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5.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085" marR="3608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Удельный вес исследователей в возрасте до 39 лет в общей численности исследователей учреждения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085" marR="360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solidFill>
                            <a:srgbClr val="FF0000"/>
                          </a:solidFill>
                          <a:effectLst/>
                        </a:rPr>
                        <a:t>%</a:t>
                      </a:r>
                      <a:endParaRPr lang="ru-RU" sz="700" b="1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085" marR="360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solidFill>
                            <a:srgbClr val="FF0000"/>
                          </a:solidFill>
                          <a:effectLst/>
                        </a:rPr>
                        <a:t>34,64</a:t>
                      </a:r>
                      <a:endParaRPr lang="ru-RU" sz="700" b="1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085" marR="360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solidFill>
                            <a:srgbClr val="FF0000"/>
                          </a:solidFill>
                          <a:effectLst/>
                        </a:rPr>
                        <a:t>29,20</a:t>
                      </a:r>
                      <a:endParaRPr lang="ru-RU" sz="700" b="1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085" marR="36085" marT="0" marB="0" anchor="ctr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solidFill>
                            <a:srgbClr val="FF0000"/>
                          </a:solidFill>
                          <a:effectLst/>
                        </a:rPr>
                        <a:t>27,10</a:t>
                      </a:r>
                      <a:endParaRPr lang="ru-RU" sz="7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085" marR="36085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solidFill>
                            <a:srgbClr val="FF0000"/>
                          </a:solidFill>
                          <a:effectLst/>
                        </a:rPr>
                        <a:t>28,00</a:t>
                      </a:r>
                      <a:endParaRPr lang="ru-RU" sz="700" b="1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085" marR="36085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solidFill>
                            <a:srgbClr val="FF0000"/>
                          </a:solidFill>
                          <a:effectLst/>
                        </a:rPr>
                        <a:t>29,00</a:t>
                      </a:r>
                      <a:endParaRPr lang="ru-RU" sz="7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085" marR="36085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84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6.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085" marR="3608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Доля исследователей, осуществляющих преподавательскую деятельность в общей численности исследователей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085" marR="360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solidFill>
                            <a:srgbClr val="FF0000"/>
                          </a:solidFill>
                          <a:effectLst/>
                        </a:rPr>
                        <a:t>%</a:t>
                      </a:r>
                      <a:endParaRPr lang="ru-RU" sz="700" b="1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085" marR="360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solidFill>
                            <a:srgbClr val="FF0000"/>
                          </a:solidFill>
                          <a:effectLst/>
                        </a:rPr>
                        <a:t>62,30</a:t>
                      </a:r>
                      <a:endParaRPr lang="ru-RU" sz="700" b="1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085" marR="360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solidFill>
                            <a:srgbClr val="FF0000"/>
                          </a:solidFill>
                          <a:effectLst/>
                        </a:rPr>
                        <a:t>62,30</a:t>
                      </a:r>
                      <a:endParaRPr lang="ru-RU" sz="700" b="1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085" marR="36085" marT="0" marB="0" anchor="ctr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solidFill>
                            <a:srgbClr val="FF0000"/>
                          </a:solidFill>
                          <a:effectLst/>
                        </a:rPr>
                        <a:t>62,30</a:t>
                      </a:r>
                      <a:endParaRPr lang="ru-RU" sz="700" b="1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085" marR="36085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solidFill>
                            <a:srgbClr val="FF0000"/>
                          </a:solidFill>
                          <a:effectLst/>
                        </a:rPr>
                        <a:t>62,30</a:t>
                      </a:r>
                      <a:endParaRPr lang="ru-RU" sz="700" b="1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085" marR="36085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solidFill>
                            <a:srgbClr val="FF0000"/>
                          </a:solidFill>
                          <a:effectLst/>
                        </a:rPr>
                        <a:t>62,30</a:t>
                      </a:r>
                      <a:endParaRPr lang="ru-RU" sz="7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085" marR="36085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20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7.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085" marR="3608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Объем внутренних затрат учреждения на научные исследования и разработки в общем объеме расходов учреждения всего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085" marR="360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solidFill>
                            <a:srgbClr val="FF0000"/>
                          </a:solidFill>
                          <a:effectLst/>
                        </a:rPr>
                        <a:t>тыс. руб.</a:t>
                      </a:r>
                      <a:endParaRPr lang="ru-RU" sz="700" b="1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085" marR="360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solidFill>
                            <a:srgbClr val="FF0000"/>
                          </a:solidFill>
                          <a:effectLst/>
                        </a:rPr>
                        <a:t>372 952,0</a:t>
                      </a:r>
                      <a:endParaRPr lang="ru-RU" sz="700" b="1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085" marR="360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solidFill>
                            <a:srgbClr val="FF0000"/>
                          </a:solidFill>
                          <a:effectLst/>
                        </a:rPr>
                        <a:t>371 064,1</a:t>
                      </a:r>
                      <a:endParaRPr lang="ru-RU" sz="700" b="1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085" marR="36085" marT="0" marB="0" anchor="ctr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solidFill>
                            <a:srgbClr val="FF0000"/>
                          </a:solidFill>
                          <a:effectLst/>
                        </a:rPr>
                        <a:t>332 000,0</a:t>
                      </a:r>
                      <a:endParaRPr lang="ru-RU" sz="700" b="1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085" marR="36085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solidFill>
                            <a:srgbClr val="FF0000"/>
                          </a:solidFill>
                          <a:effectLst/>
                        </a:rPr>
                        <a:t>342 000,0</a:t>
                      </a:r>
                      <a:endParaRPr lang="ru-RU" sz="700" b="1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085" marR="36085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solidFill>
                            <a:srgbClr val="FF0000"/>
                          </a:solidFill>
                          <a:effectLst/>
                        </a:rPr>
                        <a:t>345 000,0</a:t>
                      </a:r>
                      <a:endParaRPr lang="ru-RU" sz="7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085" marR="36085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04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8.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085" marR="3608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Удельный вес средств, полученных учреждением из внебюджетных источников 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085" marR="360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solidFill>
                            <a:srgbClr val="FF0000"/>
                          </a:solidFill>
                          <a:effectLst/>
                        </a:rPr>
                        <a:t>%</a:t>
                      </a:r>
                      <a:endParaRPr lang="ru-RU" sz="700" b="1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085" marR="360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solidFill>
                            <a:srgbClr val="FF0000"/>
                          </a:solidFill>
                          <a:effectLst/>
                        </a:rPr>
                        <a:t>33</a:t>
                      </a:r>
                      <a:endParaRPr lang="ru-RU" sz="700" b="1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085" marR="360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solidFill>
                            <a:srgbClr val="FF0000"/>
                          </a:solidFill>
                          <a:effectLst/>
                        </a:rPr>
                        <a:t>33</a:t>
                      </a:r>
                      <a:endParaRPr lang="ru-RU" sz="700" b="1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085" marR="36085" marT="0" marB="0" anchor="ctr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solidFill>
                            <a:srgbClr val="FF0000"/>
                          </a:solidFill>
                          <a:effectLst/>
                        </a:rPr>
                        <a:t>23</a:t>
                      </a:r>
                      <a:endParaRPr lang="ru-RU" sz="700" b="1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085" marR="36085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solidFill>
                            <a:srgbClr val="FF0000"/>
                          </a:solidFill>
                          <a:effectLst/>
                        </a:rPr>
                        <a:t>25</a:t>
                      </a:r>
                      <a:endParaRPr lang="ru-RU" sz="700" b="1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085" marR="36085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solidFill>
                            <a:srgbClr val="FF0000"/>
                          </a:solidFill>
                          <a:effectLst/>
                        </a:rPr>
                        <a:t>27</a:t>
                      </a:r>
                      <a:endParaRPr lang="ru-RU" sz="7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085" marR="36085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19672" y="188642"/>
            <a:ext cx="734481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Целевые показатели (индикаторы</a:t>
            </a:r>
            <a:r>
              <a:rPr lang="ru-RU" sz="2800" smtClean="0"/>
              <a:t>) ИМ </a:t>
            </a:r>
            <a:r>
              <a:rPr lang="ru-RU" sz="2800" dirty="0" smtClean="0"/>
              <a:t>СО РАН</a:t>
            </a:r>
            <a:endParaRPr lang="ru-RU" sz="2800" dirty="0"/>
          </a:p>
        </p:txBody>
      </p:sp>
      <p:pic>
        <p:nvPicPr>
          <p:cNvPr id="5" name="Рисунок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404813"/>
            <a:ext cx="990600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1643049"/>
              </p:ext>
            </p:extLst>
          </p:nvPr>
        </p:nvGraphicFramePr>
        <p:xfrm>
          <a:off x="323528" y="1484784"/>
          <a:ext cx="8496944" cy="4978405"/>
        </p:xfrm>
        <a:graphic>
          <a:graphicData uri="http://schemas.openxmlformats.org/drawingml/2006/table">
            <a:tbl>
              <a:tblPr firstRow="1" firstCol="1" bandRow="1">
                <a:tableStyleId>{22838BEF-8BB2-4498-84A7-C5851F593DF1}</a:tableStyleId>
              </a:tblPr>
              <a:tblGrid>
                <a:gridCol w="569429"/>
                <a:gridCol w="1230771"/>
                <a:gridCol w="293044"/>
                <a:gridCol w="569429"/>
                <a:gridCol w="569429"/>
                <a:gridCol w="425885"/>
                <a:gridCol w="425885"/>
                <a:gridCol w="425885"/>
                <a:gridCol w="425885"/>
                <a:gridCol w="438340"/>
                <a:gridCol w="457323"/>
                <a:gridCol w="457323"/>
                <a:gridCol w="425885"/>
                <a:gridCol w="439528"/>
                <a:gridCol w="458509"/>
                <a:gridCol w="458509"/>
                <a:gridCol w="425885"/>
              </a:tblGrid>
              <a:tr h="92012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№ </a:t>
                      </a:r>
                      <a:br>
                        <a:rPr lang="ru-RU" sz="600" dirty="0">
                          <a:effectLst/>
                        </a:rPr>
                      </a:br>
                      <a:r>
                        <a:rPr lang="ru-RU" sz="600" dirty="0">
                          <a:effectLst/>
                        </a:rPr>
                        <a:t>п/п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56" marR="29256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Наименование показателя (индикатора) 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56" marR="29256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Ед. изм.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56" marR="29256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2015 год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56" marR="29256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2016 год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56" marR="29256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2017 год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56" marR="29256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2018 год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56" marR="29256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402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План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56" marR="292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Факт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56" marR="292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3 мес.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56" marR="292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6 мес.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56" marR="292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9 мес.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56" marR="292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12 мес.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56" marR="292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3 мес.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56" marR="292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6 мес.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56" marR="292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9 мес.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56" marR="292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12 мес.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56" marR="292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3 мес.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56" marR="292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6 мес.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56" marR="292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9 мес.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56" marR="292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12 мес.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56" marR="29256" marT="0" marB="0" anchor="ctr"/>
                </a:tc>
              </a:tr>
              <a:tr h="920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1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56" marR="292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2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56" marR="292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3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56" marR="292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4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56" marR="292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5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56" marR="292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6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56" marR="292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7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56" marR="292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8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56" marR="292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9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56" marR="292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10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56" marR="292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11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56" marR="292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12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56" marR="292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13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56" marR="292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14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56" marR="292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15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56" marR="292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16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56" marR="292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17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56" marR="29256" marT="0" marB="0" anchor="ctr"/>
                </a:tc>
              </a:tr>
              <a:tr h="2760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9.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56" marR="2925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Стоимость машин и оборудования в возрасте до 5 лет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56" marR="292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тыс. руб.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56" marR="292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solidFill>
                            <a:srgbClr val="FF0000"/>
                          </a:solidFill>
                          <a:effectLst/>
                        </a:rPr>
                        <a:t>21 281,0</a:t>
                      </a:r>
                      <a:endParaRPr lang="ru-RU" sz="7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56" marR="292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solidFill>
                            <a:srgbClr val="FF0000"/>
                          </a:solidFill>
                          <a:effectLst/>
                        </a:rPr>
                        <a:t>20 022,5</a:t>
                      </a:r>
                      <a:endParaRPr lang="ru-RU" sz="7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56" marR="29256" marT="0" marB="0" anchor="ctr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solidFill>
                            <a:srgbClr val="FF0000"/>
                          </a:solidFill>
                          <a:effectLst/>
                        </a:rPr>
                        <a:t>14 000,0</a:t>
                      </a:r>
                      <a:endParaRPr lang="ru-RU" sz="7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56" marR="29256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solidFill>
                            <a:srgbClr val="FF0000"/>
                          </a:solidFill>
                          <a:effectLst/>
                        </a:rPr>
                        <a:t>12 000,0</a:t>
                      </a:r>
                      <a:endParaRPr lang="ru-RU" sz="7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56" marR="29256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solidFill>
                            <a:srgbClr val="FF0000"/>
                          </a:solidFill>
                          <a:effectLst/>
                        </a:rPr>
                        <a:t>10 000,0</a:t>
                      </a:r>
                      <a:endParaRPr lang="ru-RU" sz="7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56" marR="29256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10.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56" marR="2925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Число публикаций в ведущих российских и международных журналах по результатам исследований.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56" marR="292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ед.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56" marR="292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solidFill>
                            <a:srgbClr val="FF0000"/>
                          </a:solidFill>
                          <a:effectLst/>
                        </a:rPr>
                        <a:t>725</a:t>
                      </a:r>
                      <a:endParaRPr lang="ru-RU" sz="700" b="1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56" marR="292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solidFill>
                            <a:srgbClr val="FF0000"/>
                          </a:solidFill>
                          <a:effectLst/>
                        </a:rPr>
                        <a:t>810</a:t>
                      </a:r>
                      <a:endParaRPr lang="ru-RU" sz="700" b="1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56" marR="29256" marT="0" marB="0" anchor="ctr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solidFill>
                            <a:srgbClr val="FF0000"/>
                          </a:solidFill>
                          <a:effectLst/>
                        </a:rPr>
                        <a:t>985</a:t>
                      </a:r>
                      <a:endParaRPr lang="ru-RU" sz="700" b="1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56" marR="29256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solidFill>
                            <a:srgbClr val="FF0000"/>
                          </a:solidFill>
                          <a:effectLst/>
                        </a:rPr>
                        <a:t>1 265</a:t>
                      </a:r>
                      <a:endParaRPr lang="ru-RU" sz="700" b="1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56" marR="29256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solidFill>
                            <a:srgbClr val="FF0000"/>
                          </a:solidFill>
                          <a:effectLst/>
                        </a:rPr>
                        <a:t>1 569</a:t>
                      </a:r>
                      <a:endParaRPr lang="ru-RU" sz="7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56" marR="29256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76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11.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56" marR="2925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Количество публикаций в мировых научных журналах, индексируемых в базе данных «Сеть науки» (</a:t>
                      </a:r>
                      <a:r>
                        <a:rPr lang="ru-RU" sz="600" dirty="0" err="1">
                          <a:effectLst/>
                        </a:rPr>
                        <a:t>Web</a:t>
                      </a:r>
                      <a:r>
                        <a:rPr lang="ru-RU" sz="600" dirty="0">
                          <a:effectLst/>
                        </a:rPr>
                        <a:t> </a:t>
                      </a:r>
                      <a:r>
                        <a:rPr lang="ru-RU" sz="600" dirty="0" err="1">
                          <a:effectLst/>
                        </a:rPr>
                        <a:t>of</a:t>
                      </a:r>
                      <a:r>
                        <a:rPr lang="ru-RU" sz="600" dirty="0">
                          <a:effectLst/>
                        </a:rPr>
                        <a:t> </a:t>
                      </a:r>
                      <a:r>
                        <a:rPr lang="ru-RU" sz="600" dirty="0" err="1">
                          <a:effectLst/>
                        </a:rPr>
                        <a:t>Science</a:t>
                      </a:r>
                      <a:r>
                        <a:rPr lang="ru-RU" sz="600" dirty="0">
                          <a:effectLst/>
                        </a:rPr>
                        <a:t>) и </a:t>
                      </a:r>
                      <a:r>
                        <a:rPr lang="ru-RU" sz="600" dirty="0" err="1">
                          <a:effectLst/>
                        </a:rPr>
                        <a:t>Scopus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56" marR="292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ед.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56" marR="292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solidFill>
                            <a:srgbClr val="FF0000"/>
                          </a:solidFill>
                          <a:effectLst/>
                        </a:rPr>
                        <a:t>664</a:t>
                      </a:r>
                      <a:endParaRPr lang="ru-RU" sz="700" b="1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56" marR="292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solidFill>
                            <a:srgbClr val="FF0000"/>
                          </a:solidFill>
                          <a:effectLst/>
                        </a:rPr>
                        <a:t>712</a:t>
                      </a:r>
                      <a:endParaRPr lang="ru-RU" sz="7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56" marR="29256" marT="0" marB="0" anchor="ctr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solidFill>
                            <a:srgbClr val="FF0000"/>
                          </a:solidFill>
                          <a:effectLst/>
                        </a:rPr>
                        <a:t>862</a:t>
                      </a:r>
                      <a:endParaRPr lang="ru-RU" sz="700" b="1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56" marR="29256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solidFill>
                            <a:srgbClr val="FF0000"/>
                          </a:solidFill>
                          <a:effectLst/>
                        </a:rPr>
                        <a:t>940</a:t>
                      </a:r>
                      <a:endParaRPr lang="ru-RU" sz="700" b="1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56" marR="29256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solidFill>
                            <a:srgbClr val="FF0000"/>
                          </a:solidFill>
                          <a:effectLst/>
                        </a:rPr>
                        <a:t>1 126</a:t>
                      </a:r>
                      <a:endParaRPr lang="ru-RU" sz="7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56" marR="29256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84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12.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56" marR="2925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Число публикаций в рецензируемых российских и международных периодических изданиях за год, предшествующий текущему.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56" marR="292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ед.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56" marR="292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solidFill>
                            <a:srgbClr val="FF0000"/>
                          </a:solidFill>
                          <a:effectLst/>
                        </a:rPr>
                        <a:t>334</a:t>
                      </a:r>
                      <a:endParaRPr lang="ru-RU" sz="700" b="1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56" marR="292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solidFill>
                            <a:srgbClr val="FF0000"/>
                          </a:solidFill>
                          <a:effectLst/>
                        </a:rPr>
                        <a:t>380</a:t>
                      </a:r>
                      <a:endParaRPr lang="ru-RU" sz="700" b="1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56" marR="29256" marT="0" marB="0" anchor="ctr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solidFill>
                            <a:srgbClr val="FF0000"/>
                          </a:solidFill>
                          <a:effectLst/>
                        </a:rPr>
                        <a:t>347</a:t>
                      </a:r>
                      <a:endParaRPr lang="ru-RU" sz="700" b="1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56" marR="29256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solidFill>
                            <a:srgbClr val="FF0000"/>
                          </a:solidFill>
                          <a:effectLst/>
                        </a:rPr>
                        <a:t>352</a:t>
                      </a:r>
                      <a:endParaRPr lang="ru-RU" sz="700" b="1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56" marR="29256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solidFill>
                            <a:srgbClr val="FF0000"/>
                          </a:solidFill>
                          <a:effectLst/>
                        </a:rPr>
                        <a:t>360</a:t>
                      </a:r>
                      <a:endParaRPr lang="ru-RU" sz="7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56" marR="29256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04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13. 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56" marR="2925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Число научных публикаций в журналах, индексируемых в базе данных </a:t>
                      </a:r>
                      <a:r>
                        <a:rPr lang="ru-RU" sz="600" dirty="0" err="1">
                          <a:effectLst/>
                        </a:rPr>
                        <a:t>Scopus</a:t>
                      </a:r>
                      <a:r>
                        <a:rPr lang="ru-RU" sz="600" dirty="0">
                          <a:effectLst/>
                        </a:rPr>
                        <a:t> за год, предшествующий текущему.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56" marR="292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ед.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56" marR="292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solidFill>
                            <a:srgbClr val="FF0000"/>
                          </a:solidFill>
                          <a:effectLst/>
                        </a:rPr>
                        <a:t>270</a:t>
                      </a:r>
                      <a:endParaRPr lang="ru-RU" sz="7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56" marR="292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solidFill>
                            <a:srgbClr val="FF0000"/>
                          </a:solidFill>
                          <a:effectLst/>
                        </a:rPr>
                        <a:t>318</a:t>
                      </a:r>
                      <a:endParaRPr lang="ru-RU" sz="700" b="1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56" marR="29256" marT="0" marB="0" anchor="ctr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solidFill>
                            <a:srgbClr val="FF0000"/>
                          </a:solidFill>
                          <a:effectLst/>
                        </a:rPr>
                        <a:t>275</a:t>
                      </a:r>
                      <a:endParaRPr lang="ru-RU" sz="700" b="1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56" marR="29256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solidFill>
                            <a:srgbClr val="FF0000"/>
                          </a:solidFill>
                          <a:effectLst/>
                        </a:rPr>
                        <a:t>278</a:t>
                      </a:r>
                      <a:endParaRPr lang="ru-RU" sz="700" b="1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56" marR="29256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solidFill>
                            <a:srgbClr val="FF0000"/>
                          </a:solidFill>
                          <a:effectLst/>
                        </a:rPr>
                        <a:t>282</a:t>
                      </a:r>
                      <a:endParaRPr lang="ru-RU" sz="7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56" marR="29256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76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14.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56" marR="2925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Число научных публикаций в журналах, индексируемых в базе данных «Сеть науки» (</a:t>
                      </a:r>
                      <a:r>
                        <a:rPr lang="ru-RU" sz="600" dirty="0" err="1">
                          <a:effectLst/>
                        </a:rPr>
                        <a:t>Web</a:t>
                      </a:r>
                      <a:r>
                        <a:rPr lang="ru-RU" sz="600" dirty="0">
                          <a:effectLst/>
                        </a:rPr>
                        <a:t> </a:t>
                      </a:r>
                      <a:r>
                        <a:rPr lang="ru-RU" sz="600" dirty="0" err="1">
                          <a:effectLst/>
                        </a:rPr>
                        <a:t>of</a:t>
                      </a:r>
                      <a:r>
                        <a:rPr lang="ru-RU" sz="600" dirty="0">
                          <a:effectLst/>
                        </a:rPr>
                        <a:t> </a:t>
                      </a:r>
                      <a:r>
                        <a:rPr lang="ru-RU" sz="600" dirty="0" err="1">
                          <a:effectLst/>
                        </a:rPr>
                        <a:t>Science</a:t>
                      </a:r>
                      <a:r>
                        <a:rPr lang="ru-RU" sz="600" dirty="0">
                          <a:effectLst/>
                        </a:rPr>
                        <a:t>) за год, предшествующий текущему.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56" marR="292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ед.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56" marR="292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solidFill>
                            <a:srgbClr val="FF0000"/>
                          </a:solidFill>
                          <a:effectLst/>
                        </a:rPr>
                        <a:t>182</a:t>
                      </a:r>
                      <a:endParaRPr lang="ru-RU" sz="700" b="1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56" marR="292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solidFill>
                            <a:srgbClr val="FF0000"/>
                          </a:solidFill>
                          <a:effectLst/>
                        </a:rPr>
                        <a:t>235</a:t>
                      </a:r>
                      <a:endParaRPr lang="ru-RU" sz="700" b="1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56" marR="29256" marT="0" marB="0" anchor="ctr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solidFill>
                            <a:srgbClr val="FF0000"/>
                          </a:solidFill>
                          <a:effectLst/>
                        </a:rPr>
                        <a:t>185</a:t>
                      </a:r>
                      <a:endParaRPr lang="ru-RU" sz="700" b="1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56" marR="29256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solidFill>
                            <a:srgbClr val="FF0000"/>
                          </a:solidFill>
                          <a:effectLst/>
                        </a:rPr>
                        <a:t>187</a:t>
                      </a:r>
                      <a:endParaRPr lang="ru-RU" sz="700" b="1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56" marR="29256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solidFill>
                            <a:srgbClr val="FF0000"/>
                          </a:solidFill>
                          <a:effectLst/>
                        </a:rPr>
                        <a:t>190</a:t>
                      </a:r>
                      <a:endParaRPr lang="ru-RU" sz="7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56" marR="29256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92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15.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56" marR="2925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Число цитат публикаций в журналах, индексируемых в информационно-аналитической системе научного цитирования РИНЦ за год, предшествующий текущему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56" marR="292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ед.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56" marR="292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solidFill>
                            <a:srgbClr val="FF0000"/>
                          </a:solidFill>
                          <a:effectLst/>
                        </a:rPr>
                        <a:t>2 018</a:t>
                      </a:r>
                      <a:endParaRPr lang="ru-RU" sz="700" b="1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56" marR="292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solidFill>
                            <a:srgbClr val="FF0000"/>
                          </a:solidFill>
                          <a:effectLst/>
                        </a:rPr>
                        <a:t>2 410</a:t>
                      </a:r>
                      <a:endParaRPr lang="ru-RU" sz="700" b="1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56" marR="29256" marT="0" marB="0" anchor="ctr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solidFill>
                            <a:srgbClr val="FF0000"/>
                          </a:solidFill>
                          <a:effectLst/>
                        </a:rPr>
                        <a:t>2 125</a:t>
                      </a:r>
                      <a:endParaRPr lang="ru-RU" sz="700" b="1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56" marR="29256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solidFill>
                            <a:srgbClr val="FF0000"/>
                          </a:solidFill>
                          <a:effectLst/>
                        </a:rPr>
                        <a:t>2 130</a:t>
                      </a:r>
                      <a:endParaRPr lang="ru-RU" sz="700" b="1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56" marR="29256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solidFill>
                            <a:srgbClr val="FF0000"/>
                          </a:solidFill>
                          <a:effectLst/>
                        </a:rPr>
                        <a:t>2 134</a:t>
                      </a:r>
                      <a:endParaRPr lang="ru-RU" sz="7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56" marR="29256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68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16.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56" marR="2925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Количество зарегистрированных объектов интеллектуальной собственности всего  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56" marR="292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ед.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56" marR="292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ru-RU" sz="700" b="1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56" marR="292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ru-RU" sz="700" b="1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56" marR="29256" marT="0" marB="0" anchor="ctr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ru-RU" sz="700" b="1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56" marR="29256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ru-RU" sz="700" b="1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56" marR="29256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ru-RU" sz="7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56" marR="29256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60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16.1.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56" marR="2925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в том числе зарегистрированных на за рубежом 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56" marR="292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ед.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56" marR="292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ru-RU" sz="700" b="1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56" marR="292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ru-RU" sz="700" b="1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56" marR="29256" marT="0" marB="0" anchor="ctr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ru-RU" sz="700" b="1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56" marR="29256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ru-RU" sz="700" b="1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56" marR="29256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ru-RU" sz="7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56" marR="29256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700808"/>
            <a:ext cx="864096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1. С ОАО «Силовые машины»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Тема: «Исследование и оптимизационное проектирование проточной части </a:t>
            </a:r>
            <a:r>
              <a:rPr lang="ru-RU" dirty="0" err="1" smtClean="0"/>
              <a:t>насостурбины</a:t>
            </a:r>
            <a:r>
              <a:rPr lang="ru-RU" dirty="0" smtClean="0"/>
              <a:t> на напор до 800м»</a:t>
            </a:r>
            <a:br>
              <a:rPr lang="ru-RU" dirty="0" smtClean="0"/>
            </a:br>
            <a:r>
              <a:rPr lang="ru-RU" dirty="0" smtClean="0"/>
              <a:t>Ответственны</a:t>
            </a:r>
            <a:r>
              <a:rPr lang="ru-RU" dirty="0"/>
              <a:t>е</a:t>
            </a:r>
            <a:r>
              <a:rPr lang="ru-RU" dirty="0" smtClean="0"/>
              <a:t> исполнители Скороспелов В.А., Мирошниченко Л.А.</a:t>
            </a:r>
            <a:br>
              <a:rPr lang="ru-RU" dirty="0" smtClean="0"/>
            </a:br>
            <a:r>
              <a:rPr lang="ru-RU" dirty="0" smtClean="0"/>
              <a:t>Сумма на 201</a:t>
            </a:r>
            <a:r>
              <a:rPr lang="en-US" dirty="0" smtClean="0"/>
              <a:t>5</a:t>
            </a:r>
            <a:r>
              <a:rPr lang="ru-RU" dirty="0" smtClean="0"/>
              <a:t> г. – </a:t>
            </a:r>
            <a:r>
              <a:rPr lang="en-US" b="1" dirty="0" smtClean="0"/>
              <a:t>5</a:t>
            </a:r>
            <a:r>
              <a:rPr lang="ru-RU" b="1" dirty="0" smtClean="0"/>
              <a:t> </a:t>
            </a:r>
            <a:r>
              <a:rPr lang="en-US" b="1" dirty="0" smtClean="0"/>
              <a:t>2</a:t>
            </a:r>
            <a:r>
              <a:rPr lang="ru-RU" b="1" dirty="0" smtClean="0"/>
              <a:t>0</a:t>
            </a:r>
            <a:r>
              <a:rPr lang="en-US" b="1" dirty="0"/>
              <a:t>6</a:t>
            </a:r>
            <a:r>
              <a:rPr lang="ru-RU" b="1" dirty="0" smtClean="0"/>
              <a:t> 000 </a:t>
            </a:r>
            <a:r>
              <a:rPr lang="ru-RU" dirty="0" smtClean="0"/>
              <a:t>руб.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С ЗАО «ЛЕДАС»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Тема: «Разработка эффективных алгоритмов для задачи изготовления деталей из листового материала на координатно-вырубных станках с ЧПУ»</a:t>
            </a:r>
            <a:br>
              <a:rPr lang="ru-RU" dirty="0" smtClean="0"/>
            </a:br>
            <a:r>
              <a:rPr lang="ru-RU" dirty="0" smtClean="0"/>
              <a:t>Ответственный исполнитель: Рыков И.А.</a:t>
            </a:r>
            <a:br>
              <a:rPr lang="ru-RU" dirty="0" smtClean="0"/>
            </a:br>
            <a:r>
              <a:rPr lang="ru-RU" dirty="0" smtClean="0"/>
              <a:t>Сумма на 2015 г. – </a:t>
            </a:r>
            <a:r>
              <a:rPr lang="ru-RU" b="1" dirty="0" smtClean="0"/>
              <a:t>250 000 </a:t>
            </a:r>
            <a:r>
              <a:rPr lang="ru-RU" dirty="0" smtClean="0"/>
              <a:t>руб.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Rectangle 209"/>
          <p:cNvSpPr txBox="1">
            <a:spLocks noChangeArrowheads="1"/>
          </p:cNvSpPr>
          <p:nvPr/>
        </p:nvSpPr>
        <p:spPr>
          <a:xfrm>
            <a:off x="1691683" y="304802"/>
            <a:ext cx="7128471" cy="1216025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3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Хоздоговора в 2015 году</a:t>
            </a:r>
            <a:endParaRPr kumimoji="0" lang="ru-RU" altLang="ru-RU" sz="20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" name="Рисунок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404813"/>
            <a:ext cx="990600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700810"/>
            <a:ext cx="864096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en-US" dirty="0" smtClean="0"/>
              <a:t>3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С ЗАО «ТЯЖМАШ»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Тема: «Исследование и оптимизационное проектирование проточной части радиально-осевой турбины на напор  до 120м»</a:t>
            </a:r>
            <a:br>
              <a:rPr lang="ru-RU" dirty="0" smtClean="0"/>
            </a:br>
            <a:r>
              <a:rPr lang="ru-RU" dirty="0" smtClean="0"/>
              <a:t>Ответственный исполнитель: Скороспелов В.А.</a:t>
            </a:r>
            <a:br>
              <a:rPr lang="ru-RU" dirty="0" smtClean="0"/>
            </a:br>
            <a:r>
              <a:rPr lang="ru-RU" dirty="0" smtClean="0"/>
              <a:t>Сумма на 2015 г. – </a:t>
            </a:r>
            <a:r>
              <a:rPr lang="ru-RU" b="1" dirty="0" smtClean="0"/>
              <a:t>1 200 000 </a:t>
            </a:r>
            <a:r>
              <a:rPr lang="ru-RU" dirty="0" smtClean="0"/>
              <a:t>руб.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4</a:t>
            </a:r>
            <a:r>
              <a:rPr lang="ru-RU" dirty="0" smtClean="0"/>
              <a:t>.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ООО «Технологическая Компания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Шлюмберже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</a:p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Тема: </a:t>
            </a:r>
            <a:r>
              <a:rPr lang="ru-RU" dirty="0"/>
              <a:t>«Разработка вычислительной модели двухфазного сжимаемого течения в скважине»</a:t>
            </a:r>
          </a:p>
          <a:p>
            <a:r>
              <a:rPr lang="ru-RU" dirty="0"/>
              <a:t>Ответственный исполнитель: </a:t>
            </a:r>
            <a:r>
              <a:rPr lang="ru-RU" dirty="0" err="1"/>
              <a:t>Роменский</a:t>
            </a:r>
            <a:r>
              <a:rPr lang="ru-RU" dirty="0"/>
              <a:t> Е.И.</a:t>
            </a:r>
            <a:br>
              <a:rPr lang="ru-RU" dirty="0"/>
            </a:br>
            <a:r>
              <a:rPr lang="ru-RU" dirty="0"/>
              <a:t>Сумма на 2015 г. – </a:t>
            </a:r>
            <a:r>
              <a:rPr lang="ru-RU" b="1" dirty="0"/>
              <a:t>3 979 000 </a:t>
            </a:r>
            <a:r>
              <a:rPr lang="ru-RU" dirty="0"/>
              <a:t>руб.</a:t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</a:p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Rectangle 209"/>
          <p:cNvSpPr txBox="1">
            <a:spLocks noChangeArrowheads="1"/>
          </p:cNvSpPr>
          <p:nvPr/>
        </p:nvSpPr>
        <p:spPr>
          <a:xfrm>
            <a:off x="1691683" y="304802"/>
            <a:ext cx="7128471" cy="1216025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3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Хоздоговора в 2015 году</a:t>
            </a:r>
            <a:endParaRPr kumimoji="0" lang="ru-RU" altLang="ru-RU" sz="20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" name="Рисунок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404813"/>
            <a:ext cx="990600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47820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566739" y="1752603"/>
            <a:ext cx="8001000" cy="4340695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ru-RU" sz="1600" dirty="0" smtClean="0"/>
              <a:t>	</a:t>
            </a:r>
            <a:r>
              <a:rPr lang="ru-RU" altLang="ru-RU" sz="1600" dirty="0" smtClean="0"/>
              <a:t>В Институте ведётся большая работа по подготовке научных кадров высшей квалификации. Институт является базовым  для </a:t>
            </a:r>
            <a:r>
              <a:rPr lang="en-US" altLang="ru-RU" sz="1600" dirty="0" smtClean="0"/>
              <a:t>9</a:t>
            </a:r>
            <a:r>
              <a:rPr lang="ru-RU" altLang="ru-RU" sz="1600" dirty="0" smtClean="0"/>
              <a:t> кафедр ММФ Новосибирского государственного университета:</a:t>
            </a:r>
            <a:endParaRPr lang="en-US" altLang="ru-RU" sz="1600" dirty="0" smtClean="0"/>
          </a:p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altLang="ru-RU" sz="1600" dirty="0" smtClean="0"/>
          </a:p>
          <a:p>
            <a:pPr algn="just"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ru-RU" altLang="ru-RU" sz="1600" dirty="0" smtClean="0"/>
              <a:t>алгебры и логики (заведующий проф. А.В.Васильев);</a:t>
            </a: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ru-RU" altLang="ru-RU" sz="1600" dirty="0" smtClean="0"/>
              <a:t>геометрии и топологии (заведующий академик  </a:t>
            </a:r>
            <a:r>
              <a:rPr lang="ru-RU" altLang="ru-RU" sz="1600" dirty="0" err="1" smtClean="0"/>
              <a:t>И.А.Тайманов</a:t>
            </a:r>
            <a:r>
              <a:rPr lang="ru-RU" altLang="ru-RU" sz="1600" dirty="0" smtClean="0"/>
              <a:t>);</a:t>
            </a: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ru-RU" altLang="ru-RU" sz="1600" dirty="0" smtClean="0"/>
              <a:t>дискретной математики и информатики (заведующий </a:t>
            </a: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ru-RU" altLang="ru-RU" sz="1600" dirty="0" smtClean="0"/>
              <a:t>чл.-корр. РАН С.С.Гончаров);</a:t>
            </a: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ru-RU" altLang="ru-RU" sz="1600" dirty="0" smtClean="0"/>
              <a:t>дифференциальных уравнений (заведующий проф. А.М.Блохин);</a:t>
            </a: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ru-RU" altLang="ru-RU" sz="1600" dirty="0" smtClean="0"/>
              <a:t>математического анализа (заведующий академик </a:t>
            </a:r>
            <a:r>
              <a:rPr lang="ru-RU" altLang="ru-RU" sz="1600" dirty="0" err="1" smtClean="0"/>
              <a:t>Ю.Г.Решетняк</a:t>
            </a:r>
            <a:r>
              <a:rPr lang="ru-RU" altLang="ru-RU" sz="1600" dirty="0" smtClean="0"/>
              <a:t>);</a:t>
            </a: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ru-RU" altLang="ru-RU" sz="1600" dirty="0" smtClean="0"/>
              <a:t>математической экономики (заведующий проф. В.А.Васильев);</a:t>
            </a: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ru-RU" altLang="ru-RU" sz="1600" dirty="0" smtClean="0"/>
              <a:t>теории вероятностей (заведующий профессор В.И.Лотов);</a:t>
            </a: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ru-RU" altLang="ru-RU" sz="1600" dirty="0" smtClean="0"/>
              <a:t>теории функций (заведующий проф. А.Д.Медных);</a:t>
            </a: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ru-RU" altLang="ru-RU" sz="1600" dirty="0" smtClean="0"/>
              <a:t>теоретической кибернетики (заведующий проф. </a:t>
            </a:r>
            <a:r>
              <a:rPr lang="ru-RU" altLang="ru-RU" sz="1600" dirty="0" err="1" smtClean="0"/>
              <a:t>А.И.Ерзин</a:t>
            </a:r>
            <a:r>
              <a:rPr lang="ru-RU" altLang="ru-RU" sz="1600" dirty="0" smtClean="0"/>
              <a:t>).</a:t>
            </a:r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2411415" y="304802"/>
            <a:ext cx="6164263" cy="1216025"/>
          </a:xfrm>
        </p:spPr>
        <p:txBody>
          <a:bodyPr/>
          <a:lstStyle/>
          <a:p>
            <a:pPr eaLnBrk="1" hangingPunct="1"/>
            <a:r>
              <a:rPr lang="ru-RU" altLang="ru-RU" dirty="0" smtClean="0"/>
              <a:t>Подготовка кадров</a:t>
            </a:r>
          </a:p>
        </p:txBody>
      </p:sp>
      <p:pic>
        <p:nvPicPr>
          <p:cNvPr id="22532" name="Рисунок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404813"/>
            <a:ext cx="990600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566739" y="1752603"/>
            <a:ext cx="8001000" cy="4340695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ru-RU" sz="1600" dirty="0" smtClean="0"/>
              <a:t>	</a:t>
            </a:r>
            <a:r>
              <a:rPr lang="ru-RU" altLang="ru-RU" sz="1600" dirty="0" smtClean="0"/>
              <a:t> Новосибирского государственного университета представил на конкурс 7 Академических единиц, но к большому сожалению математического юнита не было представлено. В последний момент мы с вновь избранным деканом ФИТ включились в 7-й юнит </a:t>
            </a:r>
            <a:r>
              <a:rPr lang="ru-RU" altLang="ru-RU" sz="1600" dirty="0" err="1" smtClean="0"/>
              <a:t>объеденивший</a:t>
            </a:r>
            <a:r>
              <a:rPr lang="ru-RU" altLang="ru-RU" sz="1600" dirty="0" smtClean="0"/>
              <a:t> все факультеты, не вошедшие в ранее сформированные юниты.(ГФ-ФИТ-ММФ)</a:t>
            </a: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altLang="ru-RU" sz="1600" dirty="0"/>
          </a:p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1600" dirty="0" smtClean="0"/>
              <a:t>       В результате представления в Министерстве НГУ получил максимально возможную сумму - </a:t>
            </a:r>
            <a:r>
              <a:rPr lang="ru-RU" altLang="ru-RU" sz="1800" b="1" dirty="0" smtClean="0">
                <a:solidFill>
                  <a:srgbClr val="FF0000"/>
                </a:solidFill>
              </a:rPr>
              <a:t>900 млн. рублей</a:t>
            </a:r>
            <a:r>
              <a:rPr lang="ru-RU" altLang="ru-RU" sz="1600" dirty="0" smtClean="0"/>
              <a:t>.</a:t>
            </a: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altLang="ru-RU" sz="1600" dirty="0"/>
          </a:p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1600" dirty="0" smtClean="0"/>
              <a:t>      Так как есть Юнит, где представлен ММФ, то из этих средств ММФ также получит финансирования на все наши программы.</a:t>
            </a:r>
            <a:endParaRPr lang="en-US" altLang="ru-RU" sz="1600" dirty="0" smtClean="0"/>
          </a:p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altLang="ru-RU" sz="1600" dirty="0" smtClean="0"/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2411415" y="304802"/>
            <a:ext cx="6164263" cy="12160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dirty="0" smtClean="0"/>
              <a:t>Топ-100 </a:t>
            </a:r>
            <a:r>
              <a:rPr lang="ru-RU" altLang="ru-RU" dirty="0" err="1" smtClean="0"/>
              <a:t>НГУб</a:t>
            </a:r>
            <a:r>
              <a:rPr lang="ru-RU" altLang="ru-RU" dirty="0" smtClean="0"/>
              <a:t> Академические единицы</a:t>
            </a:r>
          </a:p>
        </p:txBody>
      </p:sp>
      <p:pic>
        <p:nvPicPr>
          <p:cNvPr id="22532" name="Рисунок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404813"/>
            <a:ext cx="990600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53613012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566739" y="1752600"/>
            <a:ext cx="8001000" cy="4413250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1600" dirty="0" smtClean="0"/>
              <a:t>	</a:t>
            </a:r>
            <a:r>
              <a:rPr lang="ru-RU" sz="1600" dirty="0" smtClean="0"/>
              <a:t>Кроме того Институт является базовым для кафедры:</a:t>
            </a: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1600" dirty="0" smtClean="0"/>
          </a:p>
          <a:p>
            <a:pPr algn="just" eaLnBrk="1" hangingPunct="1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ru-RU" sz="1600" dirty="0" smtClean="0"/>
              <a:t>математического анализа ФФ НГУ </a:t>
            </a:r>
            <a:r>
              <a:rPr lang="ru-RU" sz="1600" dirty="0"/>
              <a:t>(заведующий </a:t>
            </a:r>
            <a:r>
              <a:rPr lang="ru-RU" sz="1600" dirty="0" smtClean="0"/>
              <a:t>профессор </a:t>
            </a:r>
            <a:r>
              <a:rPr lang="ru-RU" sz="1600" dirty="0" err="1" smtClean="0"/>
              <a:t>В.А.Александров</a:t>
            </a:r>
            <a:r>
              <a:rPr lang="ru-RU" sz="1600" dirty="0" smtClean="0"/>
              <a:t>)</a:t>
            </a: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Char char="Ø"/>
              <a:defRPr/>
            </a:pPr>
            <a:endParaRPr lang="ru-RU" sz="1600" dirty="0"/>
          </a:p>
          <a:p>
            <a:pPr marL="0" indent="446088" algn="just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600" dirty="0" smtClean="0"/>
              <a:t>а также трёх кафедр ФИТ НГУ:</a:t>
            </a:r>
          </a:p>
          <a:p>
            <a:pPr marL="0" indent="446088" algn="just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1600" dirty="0" smtClean="0"/>
          </a:p>
          <a:p>
            <a:pPr algn="just" eaLnBrk="1" hangingPunct="1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ru-RU" sz="1600" dirty="0"/>
              <a:t>математики (заведующий профессор </a:t>
            </a:r>
            <a:r>
              <a:rPr lang="ru-RU" sz="1600" dirty="0" err="1"/>
              <a:t>А.И.Кожанов</a:t>
            </a:r>
            <a:r>
              <a:rPr lang="ru-RU" sz="1600" dirty="0" smtClean="0"/>
              <a:t>);</a:t>
            </a: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ru-RU" sz="1600" dirty="0"/>
              <a:t>общей информатики (заведующий профессор </a:t>
            </a:r>
            <a:r>
              <a:rPr lang="ru-RU" sz="1600" dirty="0" err="1"/>
              <a:t>Д.Е.Пальчунов</a:t>
            </a:r>
            <a:r>
              <a:rPr lang="ru-RU" sz="1600" dirty="0" smtClean="0"/>
              <a:t>);</a:t>
            </a: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ru-RU" sz="1600" dirty="0"/>
              <a:t>дискретного анализа и исследования операций (заведующий профессор </a:t>
            </a:r>
            <a:r>
              <a:rPr lang="ru-RU" sz="1600" dirty="0" err="1" smtClean="0"/>
              <a:t>В.Л.Береснев</a:t>
            </a:r>
            <a:r>
              <a:rPr lang="ru-RU" sz="1600" dirty="0" smtClean="0"/>
              <a:t>).</a:t>
            </a:r>
            <a:endParaRPr lang="ru-RU" sz="1600" dirty="0"/>
          </a:p>
          <a:p>
            <a:pPr algn="just" eaLnBrk="1" hangingPunct="1">
              <a:lnSpc>
                <a:spcPct val="80000"/>
              </a:lnSpc>
              <a:buFont typeface="Wingdings" pitchFamily="2" charset="2"/>
              <a:buChar char="Ø"/>
              <a:defRPr/>
            </a:pPr>
            <a:endParaRPr lang="ru-RU" sz="1600" dirty="0" smtClean="0"/>
          </a:p>
          <a:p>
            <a:pPr marL="446088" indent="0" algn="just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600" dirty="0" smtClean="0"/>
              <a:t>Кроме работы в университете, сотрудники Института активно участвуют в работе со школьниками. Около </a:t>
            </a:r>
            <a:r>
              <a:rPr lang="ru-RU" sz="1600" dirty="0"/>
              <a:t>20 научных сотрудников являются по совместительству преподавателями </a:t>
            </a:r>
            <a:r>
              <a:rPr lang="ru-RU" sz="1600" dirty="0" smtClean="0"/>
              <a:t>физико-математической (СУНЦ) </a:t>
            </a:r>
            <a:r>
              <a:rPr lang="ru-RU" sz="1600" dirty="0"/>
              <a:t>школы при </a:t>
            </a:r>
            <a:r>
              <a:rPr lang="ru-RU" sz="1600" dirty="0" smtClean="0"/>
              <a:t>НГУ.</a:t>
            </a:r>
          </a:p>
          <a:p>
            <a:pPr marL="446088" indent="0" algn="just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1600" dirty="0" smtClean="0"/>
          </a:p>
          <a:p>
            <a:pPr marL="446088" indent="0" algn="just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600" dirty="0" smtClean="0"/>
              <a:t>В Институте действуют четыре диссертационных совета  по защитам докторских и кандидатских диссертаций.</a:t>
            </a:r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2411415" y="304802"/>
            <a:ext cx="6164263" cy="1216025"/>
          </a:xfrm>
        </p:spPr>
        <p:txBody>
          <a:bodyPr/>
          <a:lstStyle/>
          <a:p>
            <a:pPr eaLnBrk="1" hangingPunct="1"/>
            <a:r>
              <a:rPr lang="ru-RU" altLang="ru-RU" smtClean="0"/>
              <a:t>Подготовка кадров</a:t>
            </a:r>
          </a:p>
        </p:txBody>
      </p:sp>
      <p:pic>
        <p:nvPicPr>
          <p:cNvPr id="23556" name="Рисунок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404813"/>
            <a:ext cx="990600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566739" y="1752600"/>
            <a:ext cx="8001000" cy="4413250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1600" dirty="0" smtClean="0"/>
              <a:t>	</a:t>
            </a:r>
            <a:endParaRPr lang="ru-RU" sz="1600" dirty="0" smtClean="0"/>
          </a:p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600" dirty="0"/>
              <a:t> </a:t>
            </a:r>
            <a:r>
              <a:rPr lang="ru-RU" sz="1600" dirty="0" smtClean="0"/>
              <a:t>     В 2015 году в аспирантуру Института было принято 12 человек,</a:t>
            </a: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600" dirty="0" smtClean="0"/>
              <a:t>закончили аспирантуру 12 человек (из них 11 очников и 1 заочник),</a:t>
            </a: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600" dirty="0" smtClean="0"/>
              <a:t>отчислен за неуспеваемость 1 человек. </a:t>
            </a: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1600" dirty="0" smtClean="0"/>
          </a:p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600" dirty="0"/>
              <a:t> </a:t>
            </a:r>
            <a:r>
              <a:rPr lang="ru-RU" sz="1600" dirty="0" smtClean="0"/>
              <a:t>      Защитили диссертации 3 аспиранта:</a:t>
            </a: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1600" dirty="0" smtClean="0"/>
          </a:p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600" b="1" dirty="0"/>
              <a:t> </a:t>
            </a:r>
            <a:r>
              <a:rPr lang="ru-RU" sz="1600" b="1" dirty="0" smtClean="0"/>
              <a:t>    Лимонов Максим Петрович</a:t>
            </a: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600" b="1" dirty="0"/>
              <a:t> </a:t>
            </a:r>
            <a:r>
              <a:rPr lang="ru-RU" sz="1600" b="1" dirty="0" smtClean="0"/>
              <a:t>    Губарев Всеволод Юрьевич</a:t>
            </a: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600" b="1" dirty="0"/>
              <a:t> </a:t>
            </a:r>
            <a:r>
              <a:rPr lang="ru-RU" sz="1600" b="1" dirty="0" smtClean="0"/>
              <a:t>    Мальцева Светлана Васильевна</a:t>
            </a:r>
          </a:p>
          <a:p>
            <a:pPr algn="just" eaLnBrk="1" hangingPunct="1">
              <a:lnSpc>
                <a:spcPct val="80000"/>
              </a:lnSpc>
              <a:buNone/>
              <a:defRPr/>
            </a:pPr>
            <a:r>
              <a:rPr lang="ru-RU" sz="1600" dirty="0"/>
              <a:t> </a:t>
            </a:r>
            <a:r>
              <a:rPr lang="ru-RU" sz="1600" dirty="0" smtClean="0"/>
              <a:t>      </a:t>
            </a:r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2411415" y="304802"/>
            <a:ext cx="6164263" cy="1216025"/>
          </a:xfrm>
        </p:spPr>
        <p:txBody>
          <a:bodyPr/>
          <a:lstStyle/>
          <a:p>
            <a:pPr eaLnBrk="1" hangingPunct="1"/>
            <a:r>
              <a:rPr lang="ru-RU" altLang="ru-RU" smtClean="0"/>
              <a:t>Подготовка кадров</a:t>
            </a:r>
          </a:p>
        </p:txBody>
      </p:sp>
      <p:pic>
        <p:nvPicPr>
          <p:cNvPr id="23556" name="Рисунок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404813"/>
            <a:ext cx="990600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32884950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539752" y="1773240"/>
            <a:ext cx="4652963" cy="4248148"/>
          </a:xfrm>
        </p:spPr>
        <p:txBody>
          <a:bodyPr/>
          <a:lstStyle/>
          <a:p>
            <a:pPr algn="just" eaLnBrk="1" hangingPunct="1">
              <a:buFont typeface="Wingdings" pitchFamily="2" charset="2"/>
              <a:buChar char="Ø"/>
            </a:pPr>
            <a:r>
              <a:rPr lang="ru-RU" altLang="ru-RU" sz="1600" dirty="0" smtClean="0"/>
              <a:t>Сибирский математический журнал</a:t>
            </a:r>
            <a:r>
              <a:rPr lang="en-US" altLang="ru-RU" sz="1600" dirty="0" smtClean="0"/>
              <a:t>-0.</a:t>
            </a:r>
            <a:r>
              <a:rPr lang="ru-RU" altLang="ru-RU" sz="1600" dirty="0" smtClean="0"/>
              <a:t>447</a:t>
            </a:r>
            <a:r>
              <a:rPr lang="en-US" altLang="ru-RU" sz="1600" dirty="0" smtClean="0"/>
              <a:t> </a:t>
            </a:r>
            <a:r>
              <a:rPr lang="ru-RU" altLang="ru-RU" sz="1600" dirty="0" smtClean="0"/>
              <a:t>(</a:t>
            </a:r>
            <a:r>
              <a:rPr lang="en-US" altLang="ru-RU" sz="1600" dirty="0" err="1" smtClean="0"/>
              <a:t>WoS</a:t>
            </a:r>
            <a:r>
              <a:rPr lang="en-US" altLang="ru-RU" sz="1600" dirty="0" smtClean="0"/>
              <a:t>), </a:t>
            </a:r>
            <a:r>
              <a:rPr lang="en-US" altLang="ru-RU" sz="1600" b="1" dirty="0" smtClean="0"/>
              <a:t>0.428</a:t>
            </a:r>
            <a:r>
              <a:rPr lang="en-US" altLang="ru-RU" sz="1600" dirty="0" smtClean="0"/>
              <a:t> (IPP </a:t>
            </a:r>
            <a:r>
              <a:rPr lang="ru-RU" altLang="ru-RU" sz="1600" dirty="0" smtClean="0"/>
              <a:t>в </a:t>
            </a:r>
            <a:r>
              <a:rPr lang="en-US" altLang="ru-RU" sz="1600" dirty="0" smtClean="0"/>
              <a:t>Scopus)</a:t>
            </a:r>
            <a:endParaRPr lang="ru-RU" altLang="ru-RU" sz="1600" dirty="0" smtClean="0"/>
          </a:p>
          <a:p>
            <a:pPr algn="just" eaLnBrk="1" hangingPunct="1">
              <a:buFont typeface="Wingdings" pitchFamily="2" charset="2"/>
              <a:buChar char="Ø"/>
            </a:pPr>
            <a:r>
              <a:rPr lang="ru-RU" altLang="ru-RU" sz="1600" dirty="0" smtClean="0"/>
              <a:t>Алгебра и логика – 0.3</a:t>
            </a:r>
            <a:r>
              <a:rPr lang="en-US" altLang="ru-RU" sz="1600" dirty="0" smtClean="0"/>
              <a:t>10 </a:t>
            </a:r>
            <a:r>
              <a:rPr lang="ru-RU" altLang="ru-RU" sz="1600" dirty="0" smtClean="0"/>
              <a:t>(</a:t>
            </a:r>
            <a:r>
              <a:rPr lang="en-US" altLang="ru-RU" sz="1600" dirty="0" err="1" smtClean="0"/>
              <a:t>WoS</a:t>
            </a:r>
            <a:r>
              <a:rPr lang="en-US" altLang="ru-RU" sz="1600" dirty="0" smtClean="0"/>
              <a:t>), </a:t>
            </a:r>
          </a:p>
          <a:p>
            <a:pPr marL="0" indent="0" algn="just" eaLnBrk="1" hangingPunct="1">
              <a:buNone/>
            </a:pPr>
            <a:r>
              <a:rPr lang="en-US" altLang="ru-RU" sz="1600" dirty="0"/>
              <a:t> </a:t>
            </a:r>
            <a:r>
              <a:rPr lang="en-US" altLang="ru-RU" sz="1600" dirty="0" smtClean="0"/>
              <a:t>      </a:t>
            </a:r>
            <a:r>
              <a:rPr lang="en-US" altLang="ru-RU" sz="1600" b="1" dirty="0" smtClean="0"/>
              <a:t>0.463</a:t>
            </a:r>
            <a:r>
              <a:rPr lang="en-US" altLang="ru-RU" sz="1600" dirty="0" smtClean="0"/>
              <a:t> </a:t>
            </a:r>
            <a:r>
              <a:rPr lang="en-US" altLang="ru-RU" sz="1600" dirty="0"/>
              <a:t>(IPP </a:t>
            </a:r>
            <a:r>
              <a:rPr lang="ru-RU" altLang="ru-RU" sz="1600" dirty="0"/>
              <a:t>в </a:t>
            </a:r>
            <a:r>
              <a:rPr lang="en-US" altLang="ru-RU" sz="1600" dirty="0"/>
              <a:t>Scopus)</a:t>
            </a:r>
            <a:endParaRPr lang="ru-RU" altLang="ru-RU" sz="1600" dirty="0"/>
          </a:p>
          <a:p>
            <a:pPr algn="just" eaLnBrk="1" hangingPunct="1">
              <a:buFont typeface="Wingdings" pitchFamily="2" charset="2"/>
              <a:buChar char="Ø"/>
            </a:pPr>
            <a:r>
              <a:rPr lang="ru-RU" altLang="ru-RU" sz="1600" dirty="0" smtClean="0"/>
              <a:t>Дискретный анализ и исследование операций-0</a:t>
            </a:r>
            <a:r>
              <a:rPr lang="en-US" altLang="ru-RU" sz="1600" dirty="0" smtClean="0"/>
              <a:t>.231</a:t>
            </a:r>
            <a:r>
              <a:rPr lang="ru-RU" altLang="ru-RU" sz="1600" dirty="0" smtClean="0"/>
              <a:t>(РИНЦ)</a:t>
            </a:r>
            <a:r>
              <a:rPr lang="en-US" altLang="ru-RU" sz="1600" dirty="0" smtClean="0"/>
              <a:t>, 0.494 (Math-Net)</a:t>
            </a:r>
            <a:endParaRPr lang="ru-RU" altLang="ru-RU" sz="1600" dirty="0" smtClean="0"/>
          </a:p>
          <a:p>
            <a:pPr algn="just" eaLnBrk="1" hangingPunct="1">
              <a:buFont typeface="Wingdings" pitchFamily="2" charset="2"/>
              <a:buChar char="Ø"/>
            </a:pPr>
            <a:r>
              <a:rPr lang="ru-RU" altLang="ru-RU" sz="1600" dirty="0" smtClean="0"/>
              <a:t>Математические труды - 0,</a:t>
            </a:r>
            <a:r>
              <a:rPr lang="en-US" altLang="ru-RU" sz="1600" dirty="0" smtClean="0"/>
              <a:t>398 (</a:t>
            </a:r>
            <a:r>
              <a:rPr lang="ru-RU" altLang="ru-RU" sz="1600" dirty="0" smtClean="0"/>
              <a:t>РИНЦ)</a:t>
            </a:r>
          </a:p>
          <a:p>
            <a:pPr algn="just" eaLnBrk="1" hangingPunct="1">
              <a:buFont typeface="Wingdings" pitchFamily="2" charset="2"/>
              <a:buChar char="Ø"/>
            </a:pPr>
            <a:r>
              <a:rPr lang="ru-RU" altLang="ru-RU" sz="1600" dirty="0" smtClean="0"/>
              <a:t>Сибирский журнал индустриальной математики-0.304 (РИНЦ)</a:t>
            </a:r>
          </a:p>
          <a:p>
            <a:pPr algn="just" eaLnBrk="1" hangingPunct="1">
              <a:buFont typeface="Wingdings" pitchFamily="2" charset="2"/>
              <a:buChar char="Ø"/>
            </a:pPr>
            <a:r>
              <a:rPr lang="ru-RU" altLang="ru-RU" sz="1600" dirty="0" smtClean="0"/>
              <a:t>Сибирские электронные </a:t>
            </a:r>
            <a:r>
              <a:rPr lang="ru-RU" altLang="ru-RU" sz="1600" dirty="0" err="1" smtClean="0"/>
              <a:t>математи-ческие</a:t>
            </a:r>
            <a:r>
              <a:rPr lang="ru-RU" altLang="ru-RU" sz="1600" dirty="0" smtClean="0"/>
              <a:t> известия</a:t>
            </a:r>
            <a:r>
              <a:rPr lang="en-US" altLang="ru-RU" sz="1600" dirty="0" smtClean="0"/>
              <a:t> - </a:t>
            </a:r>
            <a:r>
              <a:rPr lang="ru-RU" altLang="ru-RU" sz="1600" dirty="0" smtClean="0"/>
              <a:t>0.</a:t>
            </a:r>
            <a:r>
              <a:rPr lang="en-US" altLang="ru-RU" sz="1600" dirty="0" smtClean="0"/>
              <a:t>343 (Math-Net)</a:t>
            </a:r>
            <a:r>
              <a:rPr lang="ru-RU" altLang="ru-RU" sz="1600" dirty="0" smtClean="0"/>
              <a:t>, </a:t>
            </a:r>
          </a:p>
          <a:p>
            <a:pPr marL="0" indent="0" algn="just" eaLnBrk="1" hangingPunct="1">
              <a:buNone/>
            </a:pPr>
            <a:r>
              <a:rPr lang="en-US" altLang="ru-RU" sz="1600" dirty="0" smtClean="0"/>
              <a:t>       </a:t>
            </a:r>
            <a:r>
              <a:rPr lang="ru-RU" altLang="ru-RU" sz="1600" b="1" dirty="0" smtClean="0"/>
              <a:t>0.</a:t>
            </a:r>
            <a:r>
              <a:rPr lang="en-US" altLang="ru-RU" sz="1600" b="1" dirty="0"/>
              <a:t>261 </a:t>
            </a:r>
            <a:r>
              <a:rPr lang="en-US" altLang="ru-RU" sz="1600" dirty="0"/>
              <a:t>(IPP </a:t>
            </a:r>
            <a:r>
              <a:rPr lang="ru-RU" altLang="ru-RU" sz="1600" dirty="0"/>
              <a:t>в </a:t>
            </a:r>
            <a:r>
              <a:rPr lang="en-US" altLang="ru-RU" sz="1600" dirty="0"/>
              <a:t>Scopus)</a:t>
            </a:r>
            <a:endParaRPr lang="ru-RU" altLang="ru-RU" sz="1600" dirty="0"/>
          </a:p>
          <a:p>
            <a:pPr algn="just" eaLnBrk="1" hangingPunct="1">
              <a:buFont typeface="Wingdings" pitchFamily="2" charset="2"/>
              <a:buChar char="Ø"/>
            </a:pPr>
            <a:endParaRPr lang="ru-RU" altLang="ru-RU" sz="1600" dirty="0" smtClean="0"/>
          </a:p>
          <a:p>
            <a:pPr algn="just" eaLnBrk="1" hangingPunct="1">
              <a:buFont typeface="Wingdings" pitchFamily="2" charset="2"/>
              <a:buChar char="Ø"/>
            </a:pPr>
            <a:endParaRPr lang="ru-RU" altLang="ru-RU" sz="1600" dirty="0" smtClean="0"/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2339977" y="304802"/>
            <a:ext cx="6264275" cy="12160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smtClean="0"/>
              <a:t>Издательская деятельность </a:t>
            </a:r>
          </a:p>
        </p:txBody>
      </p:sp>
      <p:pic>
        <p:nvPicPr>
          <p:cNvPr id="24580" name="Picture 6" descr="DSCN089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11802" y="1773238"/>
            <a:ext cx="3186113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Рисунок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404813"/>
            <a:ext cx="990600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2411415" y="304802"/>
            <a:ext cx="6164263" cy="12160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smtClean="0"/>
              <a:t>Издательская деятельность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66739" y="1752600"/>
            <a:ext cx="4005263" cy="4267200"/>
          </a:xfrm>
        </p:spPr>
        <p:txBody>
          <a:bodyPr/>
          <a:lstStyle/>
          <a:p>
            <a:pPr marL="0" indent="533400" algn="just" eaLnBrk="1" hangingPunct="1">
              <a:buFont typeface="Wingdings" pitchFamily="2" charset="2"/>
              <a:buNone/>
            </a:pPr>
            <a:r>
              <a:rPr lang="ru-RU" altLang="ru-RU" sz="2000" dirty="0" smtClean="0"/>
              <a:t>Ежегодно Институт выпускает в свет 4-5 монографий, авторами которых являются в основном ведущие сотрудники Института, а также сотрудники других институтов СО РАН.</a:t>
            </a:r>
          </a:p>
          <a:p>
            <a:pPr marL="0" indent="533400" eaLnBrk="1" hangingPunct="1">
              <a:buFont typeface="Wingdings" pitchFamily="2" charset="2"/>
              <a:buNone/>
            </a:pPr>
            <a:r>
              <a:rPr lang="ru-RU" altLang="ru-RU" sz="2000" dirty="0" smtClean="0"/>
              <a:t>В 201</a:t>
            </a:r>
            <a:r>
              <a:rPr lang="en-US" altLang="ru-RU" sz="2000" dirty="0" smtClean="0"/>
              <a:t>5</a:t>
            </a:r>
            <a:r>
              <a:rPr lang="ru-RU" altLang="ru-RU" sz="2000" dirty="0" smtClean="0"/>
              <a:t> г. было издано 10 монографий (из них 3 главы в монографиях), </a:t>
            </a:r>
            <a:r>
              <a:rPr lang="en-US" altLang="ru-RU" sz="2000" dirty="0" smtClean="0"/>
              <a:t>21</a:t>
            </a:r>
            <a:r>
              <a:rPr lang="ru-RU" altLang="ru-RU" sz="2000" dirty="0" smtClean="0"/>
              <a:t> учебников и учебных пособий.</a:t>
            </a:r>
          </a:p>
        </p:txBody>
      </p:sp>
      <p:pic>
        <p:nvPicPr>
          <p:cNvPr id="25604" name="Объект 1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11188" y="404813"/>
            <a:ext cx="990600" cy="962025"/>
          </a:xfrm>
        </p:spPr>
      </p:pic>
      <p:pic>
        <p:nvPicPr>
          <p:cNvPr id="25605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3438" y="1946646"/>
            <a:ext cx="4249041" cy="3138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60625396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just" eaLnBrk="1" hangingPunct="1">
              <a:spcBef>
                <a:spcPts val="1800"/>
              </a:spcBef>
              <a:spcAft>
                <a:spcPts val="1200"/>
              </a:spcAft>
              <a:buFont typeface="Wingdings" pitchFamily="2" charset="2"/>
              <a:buNone/>
            </a:pPr>
            <a:r>
              <a:rPr lang="en-US" altLang="ru-RU" sz="1900" dirty="0" smtClean="0"/>
              <a:t>	</a:t>
            </a:r>
            <a:endParaRPr lang="ru-RU" altLang="ru-RU" sz="1600" dirty="0" smtClean="0"/>
          </a:p>
          <a:p>
            <a:pPr lvl="0">
              <a:buFont typeface="Wingdings" pitchFamily="2" charset="2"/>
              <a:buChar char="q"/>
            </a:pPr>
            <a:r>
              <a:rPr lang="ru-RU" sz="2000" dirty="0" smtClean="0"/>
              <a:t>Дирекция</a:t>
            </a:r>
          </a:p>
          <a:p>
            <a:pPr lvl="0">
              <a:buFont typeface="Wingdings" pitchFamily="2" charset="2"/>
              <a:buChar char="q"/>
            </a:pPr>
            <a:r>
              <a:rPr lang="ru-RU" sz="2000" dirty="0" smtClean="0"/>
              <a:t>Подразделения административного персонала</a:t>
            </a:r>
          </a:p>
          <a:p>
            <a:pPr lvl="0">
              <a:buFont typeface="Wingdings" pitchFamily="2" charset="2"/>
              <a:buChar char="q"/>
            </a:pPr>
            <a:r>
              <a:rPr lang="ru-RU" sz="2000" dirty="0" smtClean="0"/>
              <a:t>Научные подразделения (</a:t>
            </a:r>
            <a:r>
              <a:rPr lang="en-US" sz="2000" dirty="0" smtClean="0"/>
              <a:t>33</a:t>
            </a:r>
            <a:r>
              <a:rPr lang="ru-RU" sz="2000" dirty="0" smtClean="0"/>
              <a:t> лаборатории и 2 ВТК)</a:t>
            </a:r>
          </a:p>
          <a:p>
            <a:pPr lvl="0">
              <a:buFont typeface="Wingdings" pitchFamily="2" charset="2"/>
              <a:buChar char="q"/>
            </a:pPr>
            <a:r>
              <a:rPr lang="ru-RU" sz="2000" dirty="0" smtClean="0"/>
              <a:t>Научно-вспомогательные подразделения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ru-RU" altLang="ru-RU" sz="2000" dirty="0" smtClean="0"/>
              <a:t>Советы по защитам (специальности: 01.01.01,  01.01.02,  01.01.04, 01.01.05,  01.01.06,  01.01.07,  01.01.09,  05.13.18)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ru-RU" altLang="ru-RU" sz="2000" dirty="0" smtClean="0"/>
              <a:t>Филиал в г. Омске</a:t>
            </a: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374901" y="304802"/>
            <a:ext cx="5581651" cy="1216025"/>
          </a:xfrm>
        </p:spPr>
        <p:txBody>
          <a:bodyPr/>
          <a:lstStyle/>
          <a:p>
            <a:pPr eaLnBrk="1" hangingPunct="1"/>
            <a:r>
              <a:rPr lang="ru-RU" altLang="ru-RU" smtClean="0"/>
              <a:t>Структура Института</a:t>
            </a:r>
          </a:p>
        </p:txBody>
      </p:sp>
      <p:pic>
        <p:nvPicPr>
          <p:cNvPr id="7172" name="Рисунок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1" y="404813"/>
            <a:ext cx="990600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 noChangeArrowheads="1"/>
          </p:cNvSpPr>
          <p:nvPr>
            <p:ph type="title"/>
          </p:nvPr>
        </p:nvSpPr>
        <p:spPr>
          <a:xfrm>
            <a:off x="2447925" y="304800"/>
            <a:ext cx="6127750" cy="1216025"/>
          </a:xfrm>
        </p:spPr>
        <p:txBody>
          <a:bodyPr/>
          <a:lstStyle/>
          <a:p>
            <a:pPr eaLnBrk="1" hangingPunct="1"/>
            <a:r>
              <a:rPr lang="ru-RU" altLang="ru-RU" sz="2800" dirty="0" smtClean="0"/>
              <a:t>Участие в редколлегиях журналов в университетах.</a:t>
            </a:r>
          </a:p>
        </p:txBody>
      </p:sp>
      <p:pic>
        <p:nvPicPr>
          <p:cNvPr id="50178" name="Объект 1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11188" y="404813"/>
            <a:ext cx="990600" cy="962025"/>
          </a:xfrm>
        </p:spPr>
      </p:pic>
      <p:pic>
        <p:nvPicPr>
          <p:cNvPr id="11" name="Объект 7"/>
          <p:cNvPicPr>
            <a:picLocks noGrp="1" noChangeAspect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436096" y="1971320"/>
            <a:ext cx="1728192" cy="2434960"/>
          </a:xfrm>
        </p:spPr>
      </p:pic>
      <p:sp>
        <p:nvSpPr>
          <p:cNvPr id="50179" name="Rectangle 3"/>
          <p:cNvSpPr>
            <a:spLocks noGrp="1" noChangeArrowheads="1"/>
          </p:cNvSpPr>
          <p:nvPr>
            <p:ph type="body" sz="half" idx="3"/>
          </p:nvPr>
        </p:nvSpPr>
        <p:spPr>
          <a:xfrm>
            <a:off x="467544" y="4519777"/>
            <a:ext cx="7956550" cy="1854200"/>
          </a:xfrm>
        </p:spPr>
        <p:txBody>
          <a:bodyPr>
            <a:normAutofit fontScale="85000" lnSpcReduction="10000"/>
          </a:bodyPr>
          <a:lstStyle/>
          <a:p>
            <a:pPr marL="92075" indent="0" algn="just">
              <a:lnSpc>
                <a:spcPct val="150000"/>
              </a:lnSpc>
              <a:buNone/>
            </a:pPr>
            <a:r>
              <a:rPr lang="ru-RU" altLang="ru-RU" sz="1600" dirty="0" smtClean="0"/>
              <a:t>	</a:t>
            </a:r>
            <a:r>
              <a:rPr lang="ru-RU" altLang="ru-RU" sz="2000" dirty="0"/>
              <a:t>При участии сотрудников  Института издаются также другие журналы:</a:t>
            </a:r>
          </a:p>
          <a:p>
            <a:pPr marL="92075" indent="0" algn="just">
              <a:lnSpc>
                <a:spcPct val="150000"/>
              </a:lnSpc>
              <a:buNone/>
            </a:pPr>
            <a:r>
              <a:rPr lang="ru-RU" altLang="ru-RU" sz="2000" dirty="0" smtClean="0"/>
              <a:t>«</a:t>
            </a:r>
            <a:r>
              <a:rPr lang="en-US" altLang="ru-RU" sz="2000" dirty="0" smtClean="0"/>
              <a:t>Eurasian Journal of mathematical and computer application</a:t>
            </a:r>
            <a:r>
              <a:rPr lang="ru-RU" altLang="ru-RU" sz="2000" dirty="0" smtClean="0"/>
              <a:t>», гл. редактор </a:t>
            </a:r>
          </a:p>
          <a:p>
            <a:pPr marL="92075" indent="0" algn="just">
              <a:lnSpc>
                <a:spcPct val="150000"/>
              </a:lnSpc>
              <a:buNone/>
            </a:pPr>
            <a:r>
              <a:rPr lang="ru-RU" altLang="ru-RU" sz="2000" dirty="0" err="1" smtClean="0"/>
              <a:t>чл.к</a:t>
            </a:r>
            <a:r>
              <a:rPr lang="ru-RU" altLang="ru-RU" sz="2000" dirty="0"/>
              <a:t>.</a:t>
            </a:r>
            <a:r>
              <a:rPr lang="en-US" altLang="ru-RU" sz="2000" dirty="0"/>
              <a:t> </a:t>
            </a:r>
            <a:r>
              <a:rPr lang="ru-RU" altLang="ru-RU" sz="2000" dirty="0"/>
              <a:t>РАН </a:t>
            </a:r>
            <a:r>
              <a:rPr lang="ru-RU" altLang="ru-RU" sz="2000" dirty="0" smtClean="0"/>
              <a:t>В.Г.</a:t>
            </a:r>
            <a:r>
              <a:rPr lang="en-US" altLang="ru-RU" sz="2000" dirty="0" smtClean="0"/>
              <a:t> </a:t>
            </a:r>
            <a:r>
              <a:rPr lang="ru-RU" altLang="ru-RU" sz="2000" dirty="0" smtClean="0"/>
              <a:t>Романов </a:t>
            </a:r>
            <a:r>
              <a:rPr lang="ru-RU" altLang="ru-RU" sz="2000" dirty="0"/>
              <a:t>и </a:t>
            </a:r>
          </a:p>
          <a:p>
            <a:pPr marL="92075" indent="0" algn="just">
              <a:lnSpc>
                <a:spcPct val="150000"/>
              </a:lnSpc>
              <a:buNone/>
            </a:pPr>
            <a:r>
              <a:rPr lang="ru-RU" altLang="ru-RU" sz="2000" dirty="0" smtClean="0"/>
              <a:t>«</a:t>
            </a:r>
            <a:r>
              <a:rPr lang="en-US" altLang="ru-RU" sz="2000" dirty="0" smtClean="0"/>
              <a:t>Journal of Mathematical Sciences</a:t>
            </a:r>
            <a:r>
              <a:rPr lang="ru-RU" altLang="ru-RU" sz="2000" dirty="0" smtClean="0"/>
              <a:t>»</a:t>
            </a:r>
            <a:r>
              <a:rPr lang="en-US" altLang="ru-RU" sz="2000" dirty="0"/>
              <a:t>, </a:t>
            </a:r>
            <a:r>
              <a:rPr lang="en-US" altLang="ru-RU" sz="2000" dirty="0" smtClean="0"/>
              <a:t>co-</a:t>
            </a:r>
            <a:r>
              <a:rPr lang="ru-RU" altLang="ru-RU" sz="2000" dirty="0" smtClean="0"/>
              <a:t>редактор </a:t>
            </a:r>
            <a:r>
              <a:rPr lang="ru-RU" altLang="ru-RU" sz="2000" dirty="0" err="1" smtClean="0"/>
              <a:t>чл.к</a:t>
            </a:r>
            <a:r>
              <a:rPr lang="ru-RU" altLang="ru-RU" sz="2000" dirty="0" smtClean="0"/>
              <a:t>. </a:t>
            </a:r>
            <a:r>
              <a:rPr lang="ru-RU" altLang="ru-RU" sz="2000" dirty="0"/>
              <a:t>РАН </a:t>
            </a:r>
            <a:r>
              <a:rPr lang="ru-RU" altLang="ru-RU" sz="2000" dirty="0" smtClean="0"/>
              <a:t>С.С.</a:t>
            </a:r>
            <a:r>
              <a:rPr lang="en-US" altLang="ru-RU" sz="2000" dirty="0" smtClean="0"/>
              <a:t> </a:t>
            </a:r>
            <a:r>
              <a:rPr lang="ru-RU" altLang="ru-RU" sz="2000" dirty="0" smtClean="0"/>
              <a:t>Гончаров.</a:t>
            </a:r>
            <a:endParaRPr lang="ru-RU" altLang="ru-RU" sz="2000" dirty="0"/>
          </a:p>
          <a:p>
            <a:pPr algn="just" eaLnBrk="1" hangingPunct="1">
              <a:buFont typeface="Wingdings" pitchFamily="2" charset="2"/>
              <a:buNone/>
            </a:pPr>
            <a:endParaRPr lang="ru-RU" altLang="ru-RU" sz="2000" dirty="0" smtClean="0"/>
          </a:p>
        </p:txBody>
      </p:sp>
      <p:pic>
        <p:nvPicPr>
          <p:cNvPr id="50180" name="Picture 2" descr="C:\Users\Lab R0 Room 416a\Desktop\ospichev02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03350" y="1847850"/>
            <a:ext cx="2089150" cy="267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49331346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mtClean="0"/>
              <a:t>Издательская деятельность</a:t>
            </a:r>
          </a:p>
        </p:txBody>
      </p:sp>
      <p:pic>
        <p:nvPicPr>
          <p:cNvPr id="28677" name="Объект 5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5861599" y="1752600"/>
            <a:ext cx="1487978" cy="2057400"/>
          </a:xfrm>
        </p:spPr>
      </p:pic>
      <p:sp>
        <p:nvSpPr>
          <p:cNvPr id="28675" name="Rectangle 3"/>
          <p:cNvSpPr>
            <a:spLocks noGrp="1" noChangeArrowheads="1"/>
          </p:cNvSpPr>
          <p:nvPr>
            <p:ph type="body" sz="half" idx="3"/>
          </p:nvPr>
        </p:nvSpPr>
        <p:spPr/>
        <p:txBody>
          <a:bodyPr/>
          <a:lstStyle/>
          <a:p>
            <a:pPr marL="92075" indent="0" algn="just"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ru-RU" altLang="ru-RU" sz="1600" dirty="0" smtClean="0"/>
              <a:t>При участии сотрудников  Института издаются также другие журналы:</a:t>
            </a:r>
          </a:p>
          <a:p>
            <a:pPr marL="92075" indent="0" algn="just"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ru-RU" altLang="ru-RU" sz="1600" dirty="0" smtClean="0"/>
              <a:t>«</a:t>
            </a:r>
            <a:r>
              <a:rPr lang="en-US" altLang="ru-RU" sz="1600" dirty="0" smtClean="0"/>
              <a:t>Journal of inverse and ill-posed problems</a:t>
            </a:r>
            <a:r>
              <a:rPr lang="ru-RU" altLang="ru-RU" sz="1600" dirty="0" smtClean="0"/>
              <a:t>», редактор чл.к.</a:t>
            </a:r>
            <a:r>
              <a:rPr lang="en-US" altLang="ru-RU" sz="1600" dirty="0" smtClean="0"/>
              <a:t> </a:t>
            </a:r>
            <a:r>
              <a:rPr lang="ru-RU" altLang="ru-RU" sz="1600" dirty="0" smtClean="0"/>
              <a:t>РАН С.И.</a:t>
            </a:r>
            <a:r>
              <a:rPr lang="en-US" altLang="ru-RU" sz="1600" dirty="0" smtClean="0"/>
              <a:t> </a:t>
            </a:r>
            <a:r>
              <a:rPr lang="ru-RU" altLang="ru-RU" sz="1600" dirty="0" err="1" smtClean="0"/>
              <a:t>Кабанихин</a:t>
            </a:r>
            <a:r>
              <a:rPr lang="ru-RU" altLang="ru-RU" sz="1600" dirty="0" smtClean="0"/>
              <a:t> и </a:t>
            </a:r>
          </a:p>
          <a:p>
            <a:pPr marL="92075" indent="0" algn="just"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ru-RU" altLang="ru-RU" sz="1600" dirty="0" smtClean="0"/>
              <a:t>«Проблемы информатики»</a:t>
            </a:r>
            <a:r>
              <a:rPr lang="en-US" altLang="ru-RU" sz="1600" dirty="0" smtClean="0"/>
              <a:t>, </a:t>
            </a:r>
            <a:r>
              <a:rPr lang="ru-RU" altLang="ru-RU" sz="1600" dirty="0" smtClean="0"/>
              <a:t>гл.редактор академик РАН Ю.И.</a:t>
            </a:r>
            <a:r>
              <a:rPr lang="en-US" altLang="ru-RU" sz="1600" dirty="0" smtClean="0"/>
              <a:t> </a:t>
            </a:r>
            <a:r>
              <a:rPr lang="ru-RU" altLang="ru-RU" sz="1600" dirty="0" smtClean="0"/>
              <a:t>Журавлев.</a:t>
            </a:r>
          </a:p>
        </p:txBody>
      </p:sp>
      <p:pic>
        <p:nvPicPr>
          <p:cNvPr id="11" name="Picture 3" descr="C:\Users\Lab R0 Room 416a\Desktop\ospichev027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1785679" y="1752600"/>
            <a:ext cx="1486417" cy="2057400"/>
          </a:xfr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001000" cy="1216025"/>
          </a:xfrm>
        </p:spPr>
        <p:txBody>
          <a:bodyPr/>
          <a:lstStyle/>
          <a:p>
            <a:r>
              <a:rPr lang="ru-RU" sz="3200" dirty="0" smtClean="0"/>
              <a:t>Монографии, авторами которых являются сотрудники ИМ СО РАН</a:t>
            </a:r>
            <a:endParaRPr lang="ru-RU" sz="3200" dirty="0"/>
          </a:p>
        </p:txBody>
      </p:sp>
      <p:pic>
        <p:nvPicPr>
          <p:cNvPr id="5" name="Picture 7" descr="DSCN090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97540" y="2916728"/>
            <a:ext cx="3956858" cy="2967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57315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8408" y="2674938"/>
            <a:ext cx="2455122" cy="3451225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/>
              <a:t>Учебники для школ с участием сотрудников ИМ СО РАН</a:t>
            </a:r>
          </a:p>
        </p:txBody>
      </p:sp>
    </p:spTree>
    <p:extLst>
      <p:ext uri="{BB962C8B-B14F-4D97-AF65-F5344CB8AC3E}">
        <p14:creationId xmlns:p14="http://schemas.microsoft.com/office/powerpoint/2010/main" val="3058695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54922" y="2674938"/>
            <a:ext cx="2442094" cy="345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/>
              <a:t>Монография Токаревой Н.Н.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301583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2411415" y="304802"/>
            <a:ext cx="6164263" cy="1216025"/>
          </a:xfrm>
        </p:spPr>
        <p:txBody>
          <a:bodyPr/>
          <a:lstStyle/>
          <a:p>
            <a:pPr eaLnBrk="1" hangingPunct="1"/>
            <a:r>
              <a:rPr lang="ru-RU" altLang="ru-RU" smtClean="0"/>
              <a:t>Семинары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446088" indent="0" algn="just" eaLnBrk="1" hangingPunct="1">
              <a:buFont typeface="Wingdings" pitchFamily="2" charset="2"/>
              <a:buNone/>
            </a:pPr>
            <a:r>
              <a:rPr lang="ru-RU" altLang="ru-RU" sz="1800" dirty="0" smtClean="0"/>
              <a:t>В Институте работает широкая сеть семинаров по всем разделам проводимых научных исследований. </a:t>
            </a:r>
          </a:p>
          <a:p>
            <a:pPr marL="446088" indent="0" algn="just" eaLnBrk="1" hangingPunct="1">
              <a:buFont typeface="Wingdings" pitchFamily="2" charset="2"/>
              <a:buNone/>
            </a:pPr>
            <a:r>
              <a:rPr lang="ru-RU" altLang="ru-RU" sz="1800" dirty="0" smtClean="0"/>
              <a:t>Важнейшие результаты сотрудников Института докладываются на Общеинститутском математическом семинаре</a:t>
            </a:r>
          </a:p>
          <a:p>
            <a:pPr marL="446088" indent="0" algn="just" eaLnBrk="1" hangingPunct="1">
              <a:buFont typeface="Wingdings" pitchFamily="2" charset="2"/>
              <a:buNone/>
            </a:pPr>
            <a:r>
              <a:rPr lang="ru-RU" altLang="ru-RU" sz="1800" dirty="0" smtClean="0"/>
              <a:t>-</a:t>
            </a:r>
            <a:r>
              <a:rPr lang="ru-RU" altLang="ru-RU" sz="1800" b="1" dirty="0" smtClean="0"/>
              <a:t>руководитель  семинара  академик Ю.Г.</a:t>
            </a:r>
            <a:r>
              <a:rPr lang="en-US" altLang="ru-RU" sz="1800" b="1" dirty="0" smtClean="0"/>
              <a:t> </a:t>
            </a:r>
            <a:r>
              <a:rPr lang="ru-RU" altLang="ru-RU" sz="1800" b="1" dirty="0" err="1" smtClean="0"/>
              <a:t>Решетняк</a:t>
            </a:r>
            <a:endParaRPr lang="ru-RU" altLang="ru-RU" sz="1800" dirty="0" smtClean="0"/>
          </a:p>
          <a:p>
            <a:pPr marL="446088" indent="0" algn="just" eaLnBrk="1" hangingPunct="1">
              <a:buFont typeface="Wingdings" pitchFamily="2" charset="2"/>
              <a:buNone/>
            </a:pPr>
            <a:endParaRPr lang="ru-RU" altLang="ru-RU" sz="1800" dirty="0" smtClean="0"/>
          </a:p>
        </p:txBody>
      </p:sp>
      <p:pic>
        <p:nvPicPr>
          <p:cNvPr id="29700" name="Объект 1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11188" y="404813"/>
            <a:ext cx="990600" cy="962025"/>
          </a:xfrm>
        </p:spPr>
      </p:pic>
      <p:pic>
        <p:nvPicPr>
          <p:cNvPr id="29701" name="Picture 4" descr="conf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9" y="1916115"/>
            <a:ext cx="4132263" cy="269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3"/>
          <p:cNvSpPr>
            <a:spLocks noGrp="1" noChangeArrowheads="1"/>
          </p:cNvSpPr>
          <p:nvPr>
            <p:ph idx="1"/>
          </p:nvPr>
        </p:nvSpPr>
        <p:spPr>
          <a:xfrm>
            <a:off x="179512" y="1668463"/>
            <a:ext cx="8784976" cy="4894262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1600" dirty="0" smtClean="0"/>
          </a:p>
          <a:p>
            <a:pPr marL="0" indent="0" eaLnBrk="1" hangingPunct="1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ru-RU" sz="1800" dirty="0" smtClean="0"/>
              <a:t>Сотрудники Института активно участвуют в организации и проведении конференций. Количество организованных Институтом конференций по годам: </a:t>
            </a:r>
          </a:p>
          <a:p>
            <a:pPr marL="0" indent="0" eaLnBrk="1" hangingPunct="1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ru-RU" sz="1800" dirty="0" smtClean="0"/>
              <a:t>200</a:t>
            </a:r>
            <a:r>
              <a:rPr lang="en-US" sz="1800" dirty="0" smtClean="0"/>
              <a:t>8</a:t>
            </a:r>
            <a:r>
              <a:rPr lang="ru-RU" sz="1800" dirty="0" smtClean="0"/>
              <a:t> – </a:t>
            </a:r>
            <a:r>
              <a:rPr lang="en-US" sz="1800" dirty="0" smtClean="0">
                <a:solidFill>
                  <a:schemeClr val="tx2"/>
                </a:solidFill>
              </a:rPr>
              <a:t>5</a:t>
            </a:r>
            <a:r>
              <a:rPr lang="ru-RU" sz="1800" dirty="0" smtClean="0"/>
              <a:t>; 200</a:t>
            </a:r>
            <a:r>
              <a:rPr lang="en-US" sz="1800" dirty="0" smtClean="0"/>
              <a:t>9</a:t>
            </a:r>
            <a:r>
              <a:rPr lang="ru-RU" sz="1800" dirty="0" smtClean="0"/>
              <a:t> –</a:t>
            </a:r>
            <a:r>
              <a:rPr lang="ru-RU" sz="1800" dirty="0" smtClean="0">
                <a:solidFill>
                  <a:schemeClr val="tx2"/>
                </a:solidFill>
              </a:rPr>
              <a:t> </a:t>
            </a:r>
            <a:r>
              <a:rPr lang="en-US" sz="1800" dirty="0" smtClean="0">
                <a:solidFill>
                  <a:schemeClr val="tx2"/>
                </a:solidFill>
              </a:rPr>
              <a:t>7</a:t>
            </a:r>
            <a:r>
              <a:rPr lang="ru-RU" sz="1800" dirty="0" smtClean="0"/>
              <a:t>; 20</a:t>
            </a:r>
            <a:r>
              <a:rPr lang="en-US" sz="1800" dirty="0" smtClean="0"/>
              <a:t>1</a:t>
            </a:r>
            <a:r>
              <a:rPr lang="ru-RU" sz="1800" dirty="0" smtClean="0"/>
              <a:t>0 – </a:t>
            </a:r>
            <a:r>
              <a:rPr lang="en-US" sz="1800" dirty="0" smtClean="0">
                <a:solidFill>
                  <a:schemeClr val="tx2"/>
                </a:solidFill>
              </a:rPr>
              <a:t>7</a:t>
            </a:r>
            <a:r>
              <a:rPr lang="ru-RU" sz="1800" dirty="0" smtClean="0"/>
              <a:t>; 20</a:t>
            </a:r>
            <a:r>
              <a:rPr lang="en-US" sz="1800" dirty="0" smtClean="0"/>
              <a:t>11</a:t>
            </a:r>
            <a:r>
              <a:rPr lang="ru-RU" sz="1800" dirty="0" smtClean="0"/>
              <a:t> –</a:t>
            </a:r>
            <a:r>
              <a:rPr lang="ru-RU" sz="1800" dirty="0" smtClean="0">
                <a:solidFill>
                  <a:schemeClr val="tx2"/>
                </a:solidFill>
              </a:rPr>
              <a:t> 9, </a:t>
            </a:r>
            <a:r>
              <a:rPr lang="ru-RU" sz="1800" dirty="0" smtClean="0"/>
              <a:t>2012 </a:t>
            </a:r>
            <a:r>
              <a:rPr lang="ru-RU" sz="1800" dirty="0"/>
              <a:t>– </a:t>
            </a:r>
            <a:r>
              <a:rPr lang="ru-RU" sz="1800" dirty="0" smtClean="0"/>
              <a:t>5, 2013 – 9, 2014 – 12, 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800" dirty="0" smtClean="0"/>
              <a:t>2015  - 12.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600" dirty="0"/>
              <a:t/>
            </a:r>
            <a:br>
              <a:rPr lang="ru-RU" sz="1600" dirty="0"/>
            </a:br>
            <a:r>
              <a:rPr lang="en-US" sz="1600" dirty="0"/>
              <a:t/>
            </a:r>
            <a:br>
              <a:rPr lang="en-US" sz="1600" dirty="0"/>
            </a:br>
            <a:endParaRPr lang="ru-RU" sz="1600" b="1" dirty="0" smtClean="0"/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2376489" y="304802"/>
            <a:ext cx="6199187" cy="1216025"/>
          </a:xfrm>
        </p:spPr>
        <p:txBody>
          <a:bodyPr/>
          <a:lstStyle/>
          <a:p>
            <a:pPr eaLnBrk="1" hangingPunct="1"/>
            <a:r>
              <a:rPr lang="ru-RU" altLang="ru-RU" dirty="0" smtClean="0"/>
              <a:t>Конференции</a:t>
            </a:r>
          </a:p>
        </p:txBody>
      </p:sp>
      <p:sp>
        <p:nvSpPr>
          <p:cNvPr id="30724" name="Rectangle 8"/>
          <p:cNvSpPr>
            <a:spLocks noChangeArrowheads="1"/>
          </p:cNvSpPr>
          <p:nvPr/>
        </p:nvSpPr>
        <p:spPr bwMode="auto">
          <a:xfrm>
            <a:off x="468315" y="1484313"/>
            <a:ext cx="381635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3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endParaRPr lang="ru-RU" altLang="ru-RU" b="1">
              <a:solidFill>
                <a:schemeClr val="tx2"/>
              </a:solidFill>
              <a:latin typeface="Arial" charset="0"/>
            </a:endParaRPr>
          </a:p>
        </p:txBody>
      </p:sp>
      <p:pic>
        <p:nvPicPr>
          <p:cNvPr id="30725" name="Рисунок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404813"/>
            <a:ext cx="990600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07504" y="2326739"/>
            <a:ext cx="8784976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27–30 апреля 2015 г. --- Всероссийская  конференция (с международным участием) «Математические проблемы и</a:t>
            </a:r>
            <a:r>
              <a:rPr lang="ru-RU" sz="1400" dirty="0" smtClean="0">
                <a:latin typeface="+mn-lt"/>
                <a:ea typeface="Times New Roman" pitchFamily="18" charset="0"/>
                <a:cs typeface="Times New Roman" pitchFamily="18" charset="0"/>
              </a:rPr>
              <a:t>нформационной безопасности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,  анализа данных и их приложения», Омск, Россия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anose="02020603050405020304" pitchFamily="18" charset="0"/>
              </a:rPr>
              <a:t>03</a:t>
            </a:r>
            <a:r>
              <a:rPr kumimoji="0" lang="ru-RU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anose="02020603050405020304" pitchFamily="18" charset="0"/>
              </a:rPr>
              <a:t> – 07 мая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anose="02020603050405020304" pitchFamily="18" charset="0"/>
              </a:rPr>
              <a:t> 2015 г. --- «Мальцевские чтения – 2015»,  Новосибирск, Россия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Times New Roman" panose="02020603050405020304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2 – 28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ию</a:t>
            </a:r>
            <a:r>
              <a:rPr lang="ru-RU" sz="1400" dirty="0">
                <a:latin typeface="+mn-lt"/>
                <a:ea typeface="Times New Roman" pitchFamily="18" charset="0"/>
                <a:cs typeface="Times New Roman" pitchFamily="18" charset="0"/>
              </a:rPr>
              <a:t>н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я 2015 г. ---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11-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я</a:t>
            </a:r>
            <a:r>
              <a:rPr kumimoji="0" lang="ru-RU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Международная летняя школа «Пограничные вопросы теории моделей и универсальной  </a:t>
            </a:r>
            <a:r>
              <a:rPr lang="ru-RU" sz="1400" dirty="0" smtClean="0">
                <a:latin typeface="+mn-lt"/>
                <a:ea typeface="Times New Roman" pitchFamily="18" charset="0"/>
                <a:cs typeface="Times New Roman" pitchFamily="18" charset="0"/>
              </a:rPr>
              <a:t>алгебры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« 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Эрлагол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 – 2015, Новосибирск, Россия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lvl="0" eaLnBrk="0" hangingPunct="0"/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22 – 27 июня 2015 г. --- Международная </a:t>
            </a:r>
            <a:r>
              <a:rPr lang="ru-RU" sz="1400" dirty="0">
                <a:latin typeface="+mn-lt"/>
                <a:cs typeface="Times New Roman" panose="02020603050405020304" pitchFamily="18" charset="0"/>
              </a:rPr>
              <a:t>конференция «Дифференциальные уравнения и </a:t>
            </a:r>
            <a:r>
              <a:rPr lang="ru-RU" sz="1400" dirty="0" smtClean="0">
                <a:latin typeface="+mn-lt"/>
                <a:cs typeface="Times New Roman" panose="02020603050405020304" pitchFamily="18" charset="0"/>
              </a:rPr>
              <a:t>математическое моделирование</a:t>
            </a:r>
            <a:r>
              <a:rPr lang="ru-RU" sz="1400" dirty="0">
                <a:latin typeface="+mn-lt"/>
                <a:cs typeface="Times New Roman" panose="02020603050405020304" pitchFamily="18" charset="0"/>
              </a:rPr>
              <a:t>», </a:t>
            </a:r>
            <a:r>
              <a:rPr lang="ru-RU" sz="1400" dirty="0" smtClean="0">
                <a:latin typeface="+mn-lt"/>
                <a:cs typeface="Times New Roman" panose="02020603050405020304" pitchFamily="18" charset="0"/>
              </a:rPr>
              <a:t> посвященная </a:t>
            </a:r>
            <a:r>
              <a:rPr lang="ru-RU" sz="1400" dirty="0">
                <a:latin typeface="+mn-lt"/>
                <a:cs typeface="Times New Roman" panose="02020603050405020304" pitchFamily="18" charset="0"/>
              </a:rPr>
              <a:t>70-летию со дня рождения Владимира Николаевича </a:t>
            </a:r>
            <a:r>
              <a:rPr lang="ru-RU" sz="1400" dirty="0" err="1" smtClean="0">
                <a:latin typeface="+mn-lt"/>
                <a:cs typeface="Times New Roman" panose="02020603050405020304" pitchFamily="18" charset="0"/>
              </a:rPr>
              <a:t>Врагова</a:t>
            </a:r>
            <a:r>
              <a:rPr lang="en-US" sz="1400" dirty="0" smtClean="0">
                <a:latin typeface="+mn-lt"/>
                <a:cs typeface="Times New Roman" panose="02020603050405020304" pitchFamily="18" charset="0"/>
              </a:rPr>
              <a:t>, </a:t>
            </a:r>
            <a:r>
              <a:rPr lang="ru-RU" sz="1400" dirty="0" smtClean="0">
                <a:latin typeface="+mn-lt"/>
                <a:cs typeface="Times New Roman" panose="02020603050405020304" pitchFamily="18" charset="0"/>
              </a:rPr>
              <a:t>Улан-Удэ, Россия</a:t>
            </a:r>
          </a:p>
          <a:p>
            <a:pPr lvl="0" eaLnBrk="0" hangingPunct="0"/>
            <a:endParaRPr lang="ru-RU" sz="1400" dirty="0" smtClean="0">
              <a:latin typeface="+mn-lt"/>
              <a:cs typeface="Times New Roman" panose="02020603050405020304" pitchFamily="18" charset="0"/>
            </a:endParaRPr>
          </a:p>
          <a:p>
            <a:pPr lvl="0" eaLnBrk="0" hangingPunct="0"/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28</a:t>
            </a:r>
            <a:r>
              <a:rPr kumimoji="0" lang="ru-RU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 июня – 04 июля </a:t>
            </a:r>
            <a:r>
              <a:rPr kumimoji="0" lang="en-US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2015 </a:t>
            </a:r>
            <a:r>
              <a:rPr kumimoji="0" lang="ru-RU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г. --- </a:t>
            </a:r>
            <a:r>
              <a:rPr kumimoji="0" lang="en-US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VI </a:t>
            </a:r>
            <a:r>
              <a:rPr kumimoji="0" lang="ru-RU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Международная конференция </a:t>
            </a:r>
            <a:r>
              <a:rPr kumimoji="0" lang="en-US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«Проблемы</a:t>
            </a:r>
            <a:r>
              <a:rPr kumimoji="0" lang="en-US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оптимизации и экономические приложения»,  Омск, Россия </a:t>
            </a:r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763688" y="260650"/>
            <a:ext cx="6956003" cy="12160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38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3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Конференции </a:t>
            </a:r>
            <a:r>
              <a:rPr kumimoji="0" lang="en-US" altLang="ru-RU" sz="3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2015 </a:t>
            </a:r>
            <a:r>
              <a:rPr kumimoji="0" lang="ru-RU" altLang="ru-RU" sz="3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года</a:t>
            </a:r>
          </a:p>
        </p:txBody>
      </p:sp>
      <p:pic>
        <p:nvPicPr>
          <p:cNvPr id="4" name="Рисунок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404813"/>
            <a:ext cx="990600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07504" y="1857384"/>
            <a:ext cx="8784976" cy="4262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hangingPunct="0"/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15 – 25 июля 2015 г. --- Международная школа «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Geometry, Dynamics</a:t>
            </a:r>
            <a:r>
              <a:rPr kumimoji="0" lang="en-US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 and Control</a:t>
            </a:r>
            <a:r>
              <a:rPr kumimoji="0" lang="ru-RU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, Новосибирск, Россия</a:t>
            </a:r>
          </a:p>
          <a:p>
            <a:pPr lvl="0" eaLnBrk="0" hangingPunct="0"/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1 – 25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августа 201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5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 г. --- Вторая Китайско</a:t>
            </a:r>
            <a:r>
              <a:rPr lang="ru-RU" sz="1400" dirty="0" smtClean="0">
                <a:latin typeface="+mn-lt"/>
                <a:ea typeface="Times New Roman" pitchFamily="18" charset="0"/>
                <a:cs typeface="Times New Roman" pitchFamily="18" charset="0"/>
              </a:rPr>
              <a:t>-Российская конференция по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теории узлов и смежным вопросам, Новосибирск, Россия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26 – 29  августа 2015 г. --- Международная конференция  «Дни геометрии в Новосибирске – 2015</a:t>
            </a:r>
            <a:r>
              <a:rPr lang="ru-RU" sz="1400" dirty="0" smtClean="0">
                <a:latin typeface="+mn-lt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Новосибирск, Россия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05 – 09  октября 2015 г. --- 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V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Всероссийская</a:t>
            </a:r>
            <a:r>
              <a:rPr kumimoji="0" lang="ru-RU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 конференция с международным  участием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«Знания – Онтологи</a:t>
            </a:r>
            <a:r>
              <a:rPr lang="ru-RU" sz="1400" dirty="0">
                <a:latin typeface="+mn-lt"/>
                <a:ea typeface="Times New Roman" pitchFamily="18" charset="0"/>
                <a:cs typeface="Times New Roman" pitchFamily="18" charset="0"/>
              </a:rPr>
              <a:t>и</a:t>
            </a:r>
            <a:r>
              <a:rPr kumimoji="0" lang="ru-RU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 – Теории»  (ЗОНТ  - 15 )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, Новосибирск, Россия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15 – 17 декабря 2015 г. --- 9-я Всероссийская конференция  с международным участием «Рефлексивный театр ситуационного центра – 2015»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 (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РТСЦ – 2015),  Новосибирск, Россия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17-21 декабря 2015 г. --- Международная конференция «Метрические структуры и управляемые системы», Новосибирск, Россия</a:t>
            </a:r>
          </a:p>
          <a:p>
            <a:r>
              <a:rPr lang="en-US" sz="1400" dirty="0">
                <a:ea typeface="Times New Roman" pitchFamily="18" charset="0"/>
                <a:cs typeface="Times New Roman" pitchFamily="18" charset="0"/>
              </a:rPr>
              <a:t>02 </a:t>
            </a:r>
            <a:r>
              <a:rPr lang="ru-RU" sz="1400" dirty="0">
                <a:ea typeface="Times New Roman" pitchFamily="18" charset="0"/>
                <a:cs typeface="Times New Roman" pitchFamily="18" charset="0"/>
              </a:rPr>
              <a:t>февраля  2015 г. --- </a:t>
            </a:r>
            <a:r>
              <a:rPr lang="ru-RU" sz="1400" dirty="0">
                <a:cs typeface="Times New Roman" panose="02020603050405020304" pitchFamily="18" charset="0"/>
              </a:rPr>
              <a:t>Семинар, посвящённый 100-летию  со дня рождения И. А. Полетаева; Новосибирск, Россия</a:t>
            </a:r>
          </a:p>
          <a:p>
            <a:endParaRPr lang="ru-RU" sz="2000" dirty="0">
              <a:cs typeface="Times New Roman" panose="02020603050405020304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763688" y="260650"/>
            <a:ext cx="6956003" cy="12160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38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3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Конференции </a:t>
            </a:r>
            <a:r>
              <a:rPr kumimoji="0" lang="en-US" altLang="ru-RU" sz="3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2015 </a:t>
            </a:r>
            <a:r>
              <a:rPr kumimoji="0" lang="ru-RU" altLang="ru-RU" sz="3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года</a:t>
            </a:r>
          </a:p>
        </p:txBody>
      </p:sp>
      <p:pic>
        <p:nvPicPr>
          <p:cNvPr id="4" name="Рисунок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404813"/>
            <a:ext cx="990600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57878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566739" y="1752600"/>
            <a:ext cx="8001000" cy="4413250"/>
          </a:xfrm>
        </p:spPr>
        <p:txBody>
          <a:bodyPr/>
          <a:lstStyle/>
          <a:p>
            <a:pPr marL="354013" indent="-354013" eaLnBrk="1" hangingPunct="1">
              <a:lnSpc>
                <a:spcPct val="150000"/>
              </a:lnSpc>
              <a:buFont typeface="Wingdings" pitchFamily="2" charset="2"/>
              <a:buChar char="q"/>
              <a:defRPr/>
            </a:pPr>
            <a:r>
              <a:rPr lang="ru-RU" sz="1600" b="1" dirty="0" smtClean="0"/>
              <a:t>Премия </a:t>
            </a:r>
            <a:r>
              <a:rPr lang="ru-RU" sz="1600" b="1" dirty="0"/>
              <a:t>РАН им. А.Н. Колмогорова </a:t>
            </a:r>
            <a:r>
              <a:rPr lang="ru-RU" sz="1600" dirty="0" smtClean="0"/>
              <a:t>–</a:t>
            </a:r>
            <a:r>
              <a:rPr lang="en-US" sz="1600" dirty="0" smtClean="0"/>
              <a:t> </a:t>
            </a:r>
            <a:r>
              <a:rPr lang="ru-RU" sz="1600" dirty="0" smtClean="0"/>
              <a:t>академик </a:t>
            </a:r>
            <a:r>
              <a:rPr lang="ru-RU" sz="1600" dirty="0"/>
              <a:t>А.А.</a:t>
            </a:r>
            <a:r>
              <a:rPr lang="en-US" sz="1600" dirty="0"/>
              <a:t> </a:t>
            </a:r>
            <a:r>
              <a:rPr lang="ru-RU" sz="1600" dirty="0"/>
              <a:t>Боровков, д.ф.-м.н. А.А. </a:t>
            </a:r>
            <a:r>
              <a:rPr lang="ru-RU" sz="1600" dirty="0" err="1"/>
              <a:t>Могульский</a:t>
            </a:r>
            <a:r>
              <a:rPr lang="ru-RU" sz="1600" dirty="0"/>
              <a:t> (2015</a:t>
            </a:r>
            <a:r>
              <a:rPr lang="ru-RU" sz="1600" dirty="0" smtClean="0"/>
              <a:t>)</a:t>
            </a:r>
          </a:p>
          <a:p>
            <a:pPr marL="354013" indent="-354013" eaLnBrk="1" hangingPunct="1">
              <a:lnSpc>
                <a:spcPct val="150000"/>
              </a:lnSpc>
              <a:buFont typeface="Wingdings" pitchFamily="2" charset="2"/>
              <a:buChar char="q"/>
              <a:defRPr/>
            </a:pPr>
            <a:r>
              <a:rPr lang="ru-RU" sz="1600" dirty="0"/>
              <a:t> </a:t>
            </a:r>
            <a:r>
              <a:rPr lang="ru-RU" sz="1600" b="1" dirty="0"/>
              <a:t>Сергей Константинович Годунова</a:t>
            </a:r>
            <a:r>
              <a:rPr lang="en-US" sz="1600" b="1" dirty="0"/>
              <a:t> </a:t>
            </a:r>
            <a:r>
              <a:rPr lang="ru-RU" sz="1600" b="1" dirty="0"/>
              <a:t>и</a:t>
            </a:r>
            <a:r>
              <a:rPr lang="en-US" sz="1600" b="1" dirty="0"/>
              <a:t> </a:t>
            </a:r>
            <a:r>
              <a:rPr lang="ru-RU" sz="1600" b="1" dirty="0"/>
              <a:t>Семен </a:t>
            </a:r>
            <a:r>
              <a:rPr lang="ru-RU" sz="1600" b="1" dirty="0" err="1"/>
              <a:t>Самсонович</a:t>
            </a:r>
            <a:r>
              <a:rPr lang="ru-RU" sz="1600" b="1" dirty="0"/>
              <a:t> </a:t>
            </a:r>
            <a:r>
              <a:rPr lang="ru-RU" sz="1600" b="1" dirty="0" err="1"/>
              <a:t>Кутателадзе</a:t>
            </a:r>
            <a:r>
              <a:rPr lang="ru-RU" sz="1600" dirty="0"/>
              <a:t> награждены дипломами и европейской золотой медалью Европейской Научно-Промышленной палаты за 2015 г</a:t>
            </a:r>
            <a:r>
              <a:rPr lang="ru-RU" sz="1600" dirty="0" smtClean="0"/>
              <a:t>.</a:t>
            </a:r>
          </a:p>
          <a:p>
            <a:pPr marL="354013" indent="-354013" eaLnBrk="1" hangingPunct="1">
              <a:lnSpc>
                <a:spcPct val="150000"/>
              </a:lnSpc>
              <a:buFont typeface="Wingdings" pitchFamily="2" charset="2"/>
              <a:buChar char="q"/>
              <a:defRPr/>
            </a:pPr>
            <a:r>
              <a:rPr lang="ru-RU" sz="1600" b="1" dirty="0" smtClean="0"/>
              <a:t>ИМ СО РАН </a:t>
            </a:r>
            <a:r>
              <a:rPr lang="ru-RU" sz="1600" dirty="0" smtClean="0"/>
              <a:t>награжден дипломом </a:t>
            </a:r>
            <a:r>
              <a:rPr lang="ru-RU" sz="1600" dirty="0"/>
              <a:t>и </a:t>
            </a:r>
            <a:r>
              <a:rPr lang="ru-RU" sz="1600" dirty="0" smtClean="0"/>
              <a:t> </a:t>
            </a:r>
            <a:r>
              <a:rPr lang="ru-RU" sz="1600" dirty="0"/>
              <a:t>золотой медалью Европейской Научно-Промышленной палаты за 2015 г.</a:t>
            </a:r>
          </a:p>
          <a:p>
            <a:pPr marL="354013" indent="-354013" eaLnBrk="1" hangingPunct="1">
              <a:lnSpc>
                <a:spcPct val="150000"/>
              </a:lnSpc>
              <a:buFont typeface="Wingdings" pitchFamily="2" charset="2"/>
              <a:buChar char="q"/>
              <a:defRPr/>
            </a:pPr>
            <a:endParaRPr lang="ru-RU" sz="1600" dirty="0"/>
          </a:p>
          <a:p>
            <a:pPr marL="354013" indent="-354013" eaLnBrk="1" hangingPunct="1">
              <a:lnSpc>
                <a:spcPct val="150000"/>
              </a:lnSpc>
              <a:buFont typeface="Wingdings" pitchFamily="2" charset="2"/>
              <a:buChar char="q"/>
              <a:defRPr/>
            </a:pPr>
            <a:endParaRPr lang="ru-RU" sz="1600" dirty="0"/>
          </a:p>
          <a:p>
            <a:pPr marL="354013" indent="-354013" eaLnBrk="1" hangingPunct="1">
              <a:lnSpc>
                <a:spcPct val="150000"/>
              </a:lnSpc>
              <a:buFont typeface="Wingdings" pitchFamily="2" charset="2"/>
              <a:buChar char="q"/>
              <a:defRPr/>
            </a:pPr>
            <a:endParaRPr lang="en-US" sz="1600" dirty="0" smtClean="0"/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2411762" y="277814"/>
            <a:ext cx="6164263" cy="1216025"/>
          </a:xfrm>
        </p:spPr>
        <p:txBody>
          <a:bodyPr/>
          <a:lstStyle/>
          <a:p>
            <a:pPr eaLnBrk="1" hangingPunct="1"/>
            <a:r>
              <a:rPr lang="ru-RU" altLang="ru-RU" dirty="0" smtClean="0"/>
              <a:t>Премии и медали: </a:t>
            </a:r>
          </a:p>
        </p:txBody>
      </p:sp>
      <p:pic>
        <p:nvPicPr>
          <p:cNvPr id="32772" name="Рисунок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404664"/>
            <a:ext cx="990600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29130377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566739" y="1752600"/>
            <a:ext cx="8037711" cy="4267200"/>
          </a:xfrm>
        </p:spPr>
        <p:txBody>
          <a:bodyPr/>
          <a:lstStyle/>
          <a:p>
            <a:pPr marL="182563" indent="0" algn="just" eaLnBrk="1" hangingPunct="1">
              <a:lnSpc>
                <a:spcPct val="150000"/>
              </a:lnSpc>
              <a:spcBef>
                <a:spcPts val="1800"/>
              </a:spcBef>
              <a:buFont typeface="Wingdings" pitchFamily="2" charset="2"/>
              <a:buNone/>
              <a:defRPr/>
            </a:pPr>
            <a:r>
              <a:rPr lang="ru-RU" sz="2400" dirty="0" smtClean="0"/>
              <a:t>На 1 января 20</a:t>
            </a:r>
            <a:r>
              <a:rPr lang="en-US" sz="2400" dirty="0" smtClean="0"/>
              <a:t>1</a:t>
            </a:r>
            <a:r>
              <a:rPr lang="ru-RU" sz="2400" dirty="0" smtClean="0"/>
              <a:t>6 г. в Институте математики им. С.Л. Соболева работали </a:t>
            </a:r>
            <a:r>
              <a:rPr lang="en-US" sz="2400" dirty="0" smtClean="0"/>
              <a:t>420</a:t>
            </a:r>
            <a:r>
              <a:rPr lang="ru-RU" sz="2400" dirty="0" smtClean="0"/>
              <a:t> </a:t>
            </a:r>
            <a:r>
              <a:rPr lang="en-US" sz="2400" dirty="0" smtClean="0"/>
              <a:t>(</a:t>
            </a:r>
            <a:r>
              <a:rPr lang="ru-RU" sz="2400" dirty="0" smtClean="0"/>
              <a:t>в том числе ОФ – 59) человек, а среди 339 </a:t>
            </a:r>
            <a:r>
              <a:rPr lang="en-US" sz="2400" dirty="0" smtClean="0"/>
              <a:t>(</a:t>
            </a:r>
            <a:r>
              <a:rPr lang="ru-RU" sz="2400" dirty="0" smtClean="0"/>
              <a:t>в том числе ОФ - </a:t>
            </a:r>
            <a:r>
              <a:rPr lang="en-US" sz="2400" dirty="0" smtClean="0"/>
              <a:t>4</a:t>
            </a:r>
            <a:r>
              <a:rPr lang="ru-RU" sz="2400" dirty="0" smtClean="0"/>
              <a:t>7</a:t>
            </a:r>
            <a:r>
              <a:rPr lang="en-US" sz="2400" dirty="0" smtClean="0"/>
              <a:t>)</a:t>
            </a:r>
            <a:r>
              <a:rPr lang="ru-RU" sz="2400" dirty="0" smtClean="0"/>
              <a:t> научных работников – 5 академиков, 4 члена-корреспондента РАН, 137 (ОФ - 15) докторов наук и 164 (ОФ - 23) кандидата наук. 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2339975" y="304802"/>
            <a:ext cx="6235700" cy="1216025"/>
          </a:xfrm>
        </p:spPr>
        <p:txBody>
          <a:bodyPr/>
          <a:lstStyle/>
          <a:p>
            <a:pPr eaLnBrk="1" hangingPunct="1"/>
            <a:r>
              <a:rPr lang="ru-RU" altLang="ru-RU" dirty="0" smtClean="0"/>
              <a:t>Состав Института</a:t>
            </a:r>
          </a:p>
        </p:txBody>
      </p:sp>
      <p:pic>
        <p:nvPicPr>
          <p:cNvPr id="9220" name="Рисунок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404813"/>
            <a:ext cx="990600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2400" dirty="0" smtClean="0"/>
              <a:t>Проект «Геометрическая теория управления и анализ на метрических структурах», представленный Институтом математики им. С. Л. Соболева СО РАН, под руководством профессора </a:t>
            </a:r>
            <a:r>
              <a:rPr lang="ru-RU" sz="2400" dirty="0" err="1" smtClean="0"/>
              <a:t>Аграчева</a:t>
            </a:r>
            <a:r>
              <a:rPr lang="ru-RU" sz="2400" dirty="0" smtClean="0"/>
              <a:t> Андрея Александровича – среди </a:t>
            </a:r>
            <a:r>
              <a:rPr lang="ru-RU" sz="2400" dirty="0" smtClean="0">
                <a:hlinkClick r:id="rId3"/>
              </a:rPr>
              <a:t>победителей третьего открытого конкурса на получение грантов</a:t>
            </a:r>
            <a:r>
              <a:rPr lang="ru-RU" sz="2400" dirty="0" smtClean="0"/>
              <a:t>, проведенного в рамках постановления Правительства Российской Федерации от 9 апреля 2010 г. </a:t>
            </a:r>
            <a:r>
              <a:rPr lang="ru-RU" sz="2400" dirty="0" err="1" smtClean="0"/>
              <a:t>No</a:t>
            </a:r>
            <a:r>
              <a:rPr lang="ru-RU" sz="2400" dirty="0" smtClean="0"/>
              <a:t> 220.</a:t>
            </a:r>
            <a:br>
              <a:rPr lang="ru-RU" sz="2400" dirty="0" smtClean="0"/>
            </a:br>
            <a:endParaRPr lang="ru-RU" sz="2400" dirty="0" smtClean="0"/>
          </a:p>
        </p:txBody>
      </p:sp>
      <p:sp>
        <p:nvSpPr>
          <p:cNvPr id="358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</a:t>
            </a:r>
            <a:r>
              <a:rPr lang="ru-RU" dirty="0" err="1" smtClean="0"/>
              <a:t>Мегагрант</a:t>
            </a:r>
            <a:r>
              <a:rPr lang="ru-RU" dirty="0" smtClean="0"/>
              <a:t> в ИМ СО РАН</a:t>
            </a:r>
          </a:p>
        </p:txBody>
      </p:sp>
      <p:pic>
        <p:nvPicPr>
          <p:cNvPr id="4" name="Рисунок 1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404664"/>
            <a:ext cx="990600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1400" dirty="0" smtClean="0"/>
              <a:t>Успешно выполнен </a:t>
            </a:r>
            <a:r>
              <a:rPr lang="ru-RU" sz="1400" dirty="0"/>
              <a:t>в Институте математики им. С. Л. Соболева СО РАН</a:t>
            </a:r>
          </a:p>
          <a:p>
            <a:r>
              <a:rPr lang="ru-RU" sz="1400" dirty="0"/>
              <a:t>2013 – 2015</a:t>
            </a:r>
          </a:p>
          <a:p>
            <a:r>
              <a:rPr lang="ru-RU" sz="1400" b="1" dirty="0"/>
              <a:t>Руководитель проекта </a:t>
            </a:r>
            <a:r>
              <a:rPr lang="ru-RU" sz="1400" dirty="0"/>
              <a:t>– </a:t>
            </a:r>
            <a:r>
              <a:rPr lang="ru-RU" sz="1400" b="1" dirty="0">
                <a:solidFill>
                  <a:schemeClr val="accent2">
                    <a:lumMod val="50000"/>
                  </a:schemeClr>
                </a:solidFill>
              </a:rPr>
              <a:t>Аграчёв Андрей Александрович </a:t>
            </a:r>
            <a:r>
              <a:rPr lang="ru-RU" sz="1400" dirty="0"/>
              <a:t>д.ф.-м.н., профессор.</a:t>
            </a:r>
          </a:p>
          <a:p>
            <a:r>
              <a:rPr lang="ru-RU" sz="1400" dirty="0"/>
              <a:t>Область научных интересов – математическая теория управления, субриманова</a:t>
            </a:r>
          </a:p>
          <a:p>
            <a:r>
              <a:rPr lang="ru-RU" sz="1400" dirty="0"/>
              <a:t>геометрия и смежные задачи из динамических систем, геометрии и топологии</a:t>
            </a:r>
          </a:p>
          <a:p>
            <a:r>
              <a:rPr lang="ru-RU" sz="1400" b="1" dirty="0"/>
              <a:t>Кадровый состав исполнителей</a:t>
            </a:r>
            <a:r>
              <a:rPr lang="ru-RU" sz="1400" dirty="0"/>
              <a:t>:</a:t>
            </a:r>
          </a:p>
          <a:p>
            <a:r>
              <a:rPr lang="ru-RU" sz="1400" dirty="0"/>
              <a:t>10 докторов физ.-мат. наук</a:t>
            </a:r>
          </a:p>
          <a:p>
            <a:r>
              <a:rPr lang="ru-RU" sz="1400" dirty="0"/>
              <a:t>11 кандидатов физ.-мат. наук</a:t>
            </a:r>
          </a:p>
          <a:p>
            <a:r>
              <a:rPr lang="ru-RU" sz="1400" dirty="0"/>
              <a:t>8 аспирантов</a:t>
            </a:r>
          </a:p>
          <a:p>
            <a:r>
              <a:rPr lang="ru-RU" sz="1400" dirty="0"/>
              <a:t>4 студента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400" b="1" dirty="0"/>
              <a:t>ПРОЕКТ</a:t>
            </a:r>
            <a:br>
              <a:rPr lang="ru-RU" sz="1400" b="1" dirty="0"/>
            </a:br>
            <a:r>
              <a:rPr lang="ru-RU" sz="1400" b="1" dirty="0"/>
              <a:t>«Геометрическая теория управления и анализ на метрических структурах»</a:t>
            </a:r>
            <a:br>
              <a:rPr lang="ru-RU" sz="1400" b="1" dirty="0"/>
            </a:br>
            <a:r>
              <a:rPr lang="ru-RU" sz="1400" b="1" dirty="0"/>
              <a:t>(договор № 14.В25.31.0029 от 28 июня 2013 г. с дополнительным соглашением № 1 от 15 мая 2015 г.)</a:t>
            </a:r>
            <a:br>
              <a:rPr lang="ru-RU" sz="1400" b="1" dirty="0"/>
            </a:br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3307734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1800" b="1" dirty="0"/>
              <a:t>Основные направления научных исследований</a:t>
            </a:r>
          </a:p>
          <a:p>
            <a:r>
              <a:rPr lang="ru-RU" sz="1800" dirty="0"/>
              <a:t>• Геометрическая теория управления</a:t>
            </a:r>
          </a:p>
          <a:p>
            <a:r>
              <a:rPr lang="ru-RU" sz="1800" dirty="0"/>
              <a:t>• Неголономная (субриманова) геометрия и анализ на метрических структурах</a:t>
            </a:r>
          </a:p>
          <a:p>
            <a:r>
              <a:rPr lang="ru-RU" sz="1800" dirty="0"/>
              <a:t>• Риманова геометрия и топология, интегрируемые системы</a:t>
            </a:r>
          </a:p>
          <a:p>
            <a:r>
              <a:rPr lang="ru-RU" sz="1800" dirty="0"/>
              <a:t>• Приложения</a:t>
            </a:r>
          </a:p>
          <a:p>
            <a:r>
              <a:rPr lang="ru-RU" sz="1800" b="1" dirty="0"/>
              <a:t>За три года выполнения проекта</a:t>
            </a:r>
          </a:p>
          <a:p>
            <a:r>
              <a:rPr lang="ru-RU" sz="1800" dirty="0"/>
              <a:t>Организовано </a:t>
            </a:r>
            <a:r>
              <a:rPr lang="ru-RU" sz="1800" b="1" dirty="0"/>
              <a:t>13 </a:t>
            </a:r>
            <a:r>
              <a:rPr lang="ru-RU" sz="1800" dirty="0"/>
              <a:t>международных конференций</a:t>
            </a:r>
          </a:p>
          <a:p>
            <a:r>
              <a:rPr lang="ru-RU" sz="1800" dirty="0"/>
              <a:t>Проведено </a:t>
            </a:r>
            <a:r>
              <a:rPr lang="ru-RU" sz="1800" b="1" dirty="0"/>
              <a:t>29 </a:t>
            </a:r>
            <a:r>
              <a:rPr lang="ru-RU" sz="1800" dirty="0"/>
              <a:t>научных семинаров с участием ведущих ученых</a:t>
            </a:r>
          </a:p>
          <a:p>
            <a:r>
              <a:rPr lang="ru-RU" sz="1800" dirty="0"/>
              <a:t>Опубликовано </a:t>
            </a:r>
            <a:r>
              <a:rPr lang="ru-RU" sz="1800" b="1" dirty="0"/>
              <a:t>46 </a:t>
            </a:r>
            <a:r>
              <a:rPr lang="ru-RU" sz="1800" dirty="0"/>
              <a:t>научных работ в журналах, индексируемых в Web оf Science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Результаты по мегагранту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77524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defRPr/>
            </a:pPr>
            <a:endParaRPr lang="ru-RU" dirty="0" smtClean="0"/>
          </a:p>
          <a:p>
            <a:pPr marL="0" indent="0">
              <a:buFont typeface="Wingdings" pitchFamily="2" charset="2"/>
              <a:buNone/>
              <a:defRPr/>
            </a:pPr>
            <a:r>
              <a:rPr lang="ru-RU" dirty="0"/>
              <a:t>В</a:t>
            </a:r>
            <a:r>
              <a:rPr lang="ru-RU" dirty="0" smtClean="0"/>
              <a:t> 201</a:t>
            </a:r>
            <a:r>
              <a:rPr lang="en-US" dirty="0" smtClean="0"/>
              <a:t>5</a:t>
            </a:r>
            <a:r>
              <a:rPr lang="ru-RU" dirty="0" smtClean="0"/>
              <a:t> году:</a:t>
            </a:r>
          </a:p>
          <a:p>
            <a:pPr marL="342900" indent="-342900">
              <a:buFont typeface="Wingdings" pitchFamily="2" charset="2"/>
              <a:buAutoNum type="arabicPeriod"/>
              <a:defRPr/>
            </a:pPr>
            <a:r>
              <a:rPr lang="en-US" dirty="0" smtClean="0"/>
              <a:t> </a:t>
            </a:r>
            <a:r>
              <a:rPr lang="ru-RU" dirty="0" smtClean="0"/>
              <a:t>Токарева Наталья Николаевна.</a:t>
            </a:r>
          </a:p>
          <a:p>
            <a:pPr marL="342900" indent="-342900">
              <a:buFont typeface="Wingdings" pitchFamily="2" charset="2"/>
              <a:buAutoNum type="arabicPeriod"/>
              <a:defRPr/>
            </a:pPr>
            <a:r>
              <a:rPr lang="en-US" dirty="0" smtClean="0"/>
              <a:t> </a:t>
            </a:r>
            <a:r>
              <a:rPr lang="ru-RU" dirty="0" smtClean="0"/>
              <a:t>Лопатин Артем Анатольевич</a:t>
            </a:r>
          </a:p>
          <a:p>
            <a:pPr>
              <a:defRPr/>
            </a:pPr>
            <a:endParaRPr lang="ru-RU" dirty="0"/>
          </a:p>
        </p:txBody>
      </p:sp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3600" dirty="0" smtClean="0"/>
              <a:t>Гранты РФФИ для ведущих коллективов молодых учёных </a:t>
            </a:r>
            <a:r>
              <a:rPr lang="ru-RU" altLang="ru-RU" sz="3400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endParaRPr lang="ru-RU" sz="1400" i="1" dirty="0" smtClean="0"/>
          </a:p>
          <a:p>
            <a:r>
              <a:rPr lang="ru-RU" sz="1400" i="1" dirty="0"/>
              <a:t>Вдовин</a:t>
            </a:r>
            <a:r>
              <a:rPr lang="en-US" sz="1400" i="1" dirty="0"/>
              <a:t> </a:t>
            </a:r>
            <a:r>
              <a:rPr lang="ru-RU" sz="1400" i="1" dirty="0"/>
              <a:t>Е.П. </a:t>
            </a:r>
            <a:r>
              <a:rPr lang="en-US" sz="1400" i="1" dirty="0"/>
              <a:t>- </a:t>
            </a:r>
            <a:r>
              <a:rPr lang="ru-RU" sz="1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Изучение строения групп и алгебр, алгоритмические проблемы в группах и алгебрах и их приложения</a:t>
            </a:r>
            <a:r>
              <a:rPr lang="en-US" sz="1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400" dirty="0"/>
              <a:t>(</a:t>
            </a:r>
            <a:r>
              <a:rPr lang="ru-RU" sz="1400" dirty="0"/>
              <a:t>грант по приоритетному направлению деятельности РНФ «Проведение фундаментальных научных исследований и поисковых научных исследований коллективами существующих научных лабораторий (кафедр)»</a:t>
            </a:r>
            <a:r>
              <a:rPr lang="en-US" sz="1400" dirty="0"/>
              <a:t>)</a:t>
            </a:r>
          </a:p>
          <a:p>
            <a:r>
              <a:rPr lang="ru-RU" sz="1400" i="1" dirty="0" smtClean="0"/>
              <a:t>Кротов</a:t>
            </a:r>
            <a:r>
              <a:rPr lang="en-US" sz="1400" i="1" dirty="0" smtClean="0"/>
              <a:t> </a:t>
            </a:r>
            <a:r>
              <a:rPr lang="ru-RU" sz="1400" i="1" dirty="0" smtClean="0"/>
              <a:t>Д.С.</a:t>
            </a:r>
            <a:r>
              <a:rPr lang="en-US" sz="1400" dirty="0" smtClean="0"/>
              <a:t>- </a:t>
            </a:r>
            <a:r>
              <a:rPr lang="ru-RU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Пересечения дискретных пространств в задачах теории кодирования и алгебраической комбинаторики</a:t>
            </a:r>
            <a:r>
              <a:rPr lang="en-US" sz="1400" dirty="0" smtClean="0"/>
              <a:t> 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en-US" sz="1400" dirty="0" smtClean="0"/>
              <a:t>(</a:t>
            </a:r>
            <a:r>
              <a:rPr lang="ru-RU" sz="1400" dirty="0" smtClean="0"/>
              <a:t>грант по приоритетному направлению деятельности РНФ «Проведение фундаментальных научных исследований и поисковых научных исследований отдельными научными группами»</a:t>
            </a:r>
            <a:r>
              <a:rPr lang="en-US" sz="1400" dirty="0" smtClean="0"/>
              <a:t>)</a:t>
            </a:r>
            <a:endParaRPr lang="ru-RU" sz="1400" dirty="0" smtClean="0"/>
          </a:p>
          <a:p>
            <a:r>
              <a:rPr lang="ru-RU" sz="1400" i="1" dirty="0" err="1" smtClean="0"/>
              <a:t>Тайманов</a:t>
            </a:r>
            <a:r>
              <a:rPr lang="en-US" sz="1400" i="1" dirty="0" smtClean="0"/>
              <a:t> </a:t>
            </a:r>
            <a:r>
              <a:rPr lang="ru-RU" sz="1400" i="1" dirty="0" smtClean="0"/>
              <a:t>И.А.</a:t>
            </a:r>
            <a:r>
              <a:rPr lang="en-US" sz="1400" i="1" dirty="0" smtClean="0"/>
              <a:t>- </a:t>
            </a:r>
            <a:r>
              <a:rPr lang="ru-RU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Геометрия и точные решения дифференциальных уравнений</a:t>
            </a:r>
            <a:br>
              <a:rPr lang="ru-RU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400" dirty="0" smtClean="0"/>
              <a:t>(</a:t>
            </a:r>
            <a:r>
              <a:rPr lang="ru-RU" sz="1400" dirty="0" smtClean="0"/>
              <a:t>грант по приоритетному направлению деятельности РНФ «Проведение фундаментальных научных исследований и поисковых научных исследований отдельными научными группами»</a:t>
            </a:r>
            <a:r>
              <a:rPr lang="en-US" sz="1400" dirty="0" smtClean="0"/>
              <a:t>)</a:t>
            </a:r>
            <a:endParaRPr lang="ru-RU" sz="1400" dirty="0" smtClean="0"/>
          </a:p>
          <a:p>
            <a:r>
              <a:rPr lang="ru-RU" sz="1400" i="1" dirty="0" smtClean="0"/>
              <a:t>Кочетов Ю.А. - </a:t>
            </a:r>
            <a:r>
              <a:rPr lang="ru-RU" sz="1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Методы решения дискретных задач оптимального распределения </a:t>
            </a:r>
            <a:r>
              <a:rPr lang="ru-RU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ресурсов  </a:t>
            </a:r>
            <a:r>
              <a:rPr lang="en-US" sz="1400" dirty="0" smtClean="0"/>
              <a:t>(</a:t>
            </a:r>
            <a:r>
              <a:rPr lang="ru-RU" sz="1400" dirty="0"/>
              <a:t>грант по приоритетному направлению деятельности РНФ «Проведение фундаментальных научных исследований и поисковых научных исследований отдельными научными группами»</a:t>
            </a:r>
            <a:r>
              <a:rPr lang="en-US" sz="1400" dirty="0"/>
              <a:t>)</a:t>
            </a:r>
            <a:endParaRPr lang="ru-RU" sz="1400" dirty="0"/>
          </a:p>
          <a:p>
            <a:endParaRPr lang="ru-RU" sz="14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3400" dirty="0" smtClean="0"/>
              <a:t>      </a:t>
            </a:r>
            <a:r>
              <a:rPr lang="ru-RU" altLang="ru-RU" sz="3600" dirty="0" smtClean="0"/>
              <a:t>Гранты РНФ в 2015 году </a:t>
            </a:r>
            <a:r>
              <a:rPr lang="ru-RU" altLang="ru-RU" sz="3400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772816"/>
            <a:ext cx="6768752" cy="4340696"/>
          </a:xfrm>
        </p:spPr>
        <p:txBody>
          <a:bodyPr numCol="2">
            <a:normAutofit fontScale="85000" lnSpcReduction="20000"/>
          </a:bodyPr>
          <a:lstStyle/>
          <a:p>
            <a:pPr marL="457200" indent="-457200">
              <a:buNone/>
              <a:defRPr/>
            </a:pPr>
            <a:r>
              <a:rPr lang="ru-RU" alt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2014</a:t>
            </a:r>
            <a:r>
              <a:rPr lang="en-US" alt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-2015</a:t>
            </a:r>
            <a:endParaRPr lang="ru-RU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AutoNum type="arabicPeriod"/>
              <a:defRPr/>
            </a:pPr>
            <a:r>
              <a:rPr lang="ru-RU" sz="2000" dirty="0" smtClean="0"/>
              <a:t>Уварова И.А.</a:t>
            </a:r>
          </a:p>
          <a:p>
            <a:pPr marL="457200" indent="-457200">
              <a:buAutoNum type="arabicPeriod"/>
              <a:defRPr/>
            </a:pPr>
            <a:r>
              <a:rPr lang="ru-RU" sz="2000" dirty="0" smtClean="0"/>
              <a:t>Полякова А.П.</a:t>
            </a:r>
          </a:p>
          <a:p>
            <a:pPr marL="457200" indent="-457200">
              <a:buAutoNum type="arabicPeriod"/>
              <a:defRPr/>
            </a:pPr>
            <a:r>
              <a:rPr lang="ru-RU" sz="2000" dirty="0" err="1" smtClean="0"/>
              <a:t>Седипков</a:t>
            </a:r>
            <a:r>
              <a:rPr lang="ru-RU" sz="2000" dirty="0" smtClean="0"/>
              <a:t> А.А.</a:t>
            </a:r>
          </a:p>
          <a:p>
            <a:pPr marL="457200" indent="-457200">
              <a:buAutoNum type="arabicPeriod"/>
              <a:defRPr/>
            </a:pPr>
            <a:r>
              <a:rPr lang="ru-RU" sz="2000" dirty="0" smtClean="0"/>
              <a:t>Карманова М.Б.</a:t>
            </a:r>
          </a:p>
          <a:p>
            <a:pPr marL="457200" indent="-457200">
              <a:buAutoNum type="arabicPeriod"/>
              <a:defRPr/>
            </a:pPr>
            <a:r>
              <a:rPr lang="ru-RU" sz="2000" dirty="0" smtClean="0"/>
              <a:t>Кононова П.А.</a:t>
            </a:r>
          </a:p>
          <a:p>
            <a:pPr marL="457200" indent="-457200">
              <a:buAutoNum type="arabicPeriod"/>
              <a:defRPr/>
            </a:pPr>
            <a:r>
              <a:rPr lang="ru-RU" sz="2000" dirty="0" err="1" smtClean="0"/>
              <a:t>Кайгородов</a:t>
            </a:r>
            <a:r>
              <a:rPr lang="ru-RU" sz="2000" dirty="0" smtClean="0"/>
              <a:t> И.Б.</a:t>
            </a:r>
          </a:p>
          <a:p>
            <a:pPr marL="457200" indent="-457200">
              <a:buAutoNum type="arabicPeriod"/>
              <a:defRPr/>
            </a:pPr>
            <a:r>
              <a:rPr lang="ru-RU" sz="2000" dirty="0" smtClean="0"/>
              <a:t>Клевцова Ю.Ю.</a:t>
            </a:r>
          </a:p>
          <a:p>
            <a:pPr marL="457200" indent="-457200">
              <a:buAutoNum type="arabicPeriod"/>
              <a:defRPr/>
            </a:pPr>
            <a:endParaRPr lang="en-US" sz="2000" dirty="0" smtClean="0"/>
          </a:p>
          <a:p>
            <a:pPr marL="457200" indent="-457200">
              <a:buAutoNum type="arabicPeriod"/>
              <a:defRPr/>
            </a:pPr>
            <a:endParaRPr lang="en-US" sz="2000" dirty="0" smtClean="0"/>
          </a:p>
          <a:p>
            <a:pPr marL="457200" indent="-457200">
              <a:buAutoNum type="arabicPeriod"/>
              <a:defRPr/>
            </a:pPr>
            <a:endParaRPr lang="en-US" sz="2000" dirty="0" smtClean="0"/>
          </a:p>
          <a:p>
            <a:pPr marL="457200" indent="-457200">
              <a:buAutoNum type="arabicPeriod"/>
              <a:defRPr/>
            </a:pPr>
            <a:endParaRPr lang="en-US" sz="2000" dirty="0" smtClean="0"/>
          </a:p>
          <a:p>
            <a:pPr marL="457200" indent="-457200">
              <a:buAutoNum type="arabicPeriod"/>
              <a:defRPr/>
            </a:pPr>
            <a:endParaRPr lang="en-US" sz="2000" dirty="0" smtClean="0"/>
          </a:p>
          <a:p>
            <a:pPr marL="457200" indent="-457200">
              <a:buAutoNum type="arabicPeriod"/>
              <a:defRPr/>
            </a:pPr>
            <a:endParaRPr lang="en-US" sz="2000" dirty="0" smtClean="0"/>
          </a:p>
          <a:p>
            <a:pPr marL="457200" indent="-457200">
              <a:buAutoNum type="arabicPeriod"/>
              <a:defRPr/>
            </a:pPr>
            <a:endParaRPr lang="en-US" sz="2000" dirty="0" smtClean="0"/>
          </a:p>
          <a:p>
            <a:pPr marL="457200" indent="-457200">
              <a:buAutoNum type="arabicPeriod"/>
              <a:defRPr/>
            </a:pPr>
            <a:endParaRPr lang="en-US" sz="2000" dirty="0" smtClean="0"/>
          </a:p>
          <a:p>
            <a:pPr marL="457200" indent="-457200">
              <a:buNone/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2012-2013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endParaRPr lang="en-U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 typeface="Wingdings" pitchFamily="2" charset="2"/>
              <a:buAutoNum type="arabicPeriod"/>
              <a:defRPr/>
            </a:pPr>
            <a:r>
              <a:rPr lang="ru-RU" sz="2000" dirty="0" smtClean="0"/>
              <a:t>Абросимов Н</a:t>
            </a:r>
            <a:r>
              <a:rPr lang="en-US" sz="2000" dirty="0" smtClean="0"/>
              <a:t>.</a:t>
            </a:r>
            <a:r>
              <a:rPr lang="ru-RU" sz="2000" dirty="0" smtClean="0"/>
              <a:t>В.</a:t>
            </a:r>
          </a:p>
          <a:p>
            <a:pPr marL="342900" indent="-342900">
              <a:buFont typeface="Wingdings" pitchFamily="2" charset="2"/>
              <a:buAutoNum type="arabicPeriod"/>
              <a:defRPr/>
            </a:pPr>
            <a:r>
              <a:rPr lang="ru-RU" sz="2000" dirty="0" smtClean="0"/>
              <a:t>Алексеева Е</a:t>
            </a:r>
            <a:r>
              <a:rPr lang="en-US" sz="2000" dirty="0" smtClean="0"/>
              <a:t>.</a:t>
            </a:r>
            <a:r>
              <a:rPr lang="ru-RU" sz="2000" dirty="0" smtClean="0"/>
              <a:t>В.</a:t>
            </a:r>
          </a:p>
          <a:p>
            <a:pPr marL="342900" indent="-342900">
              <a:buFont typeface="Wingdings" pitchFamily="2" charset="2"/>
              <a:buAutoNum type="arabicPeriod"/>
              <a:defRPr/>
            </a:pPr>
            <a:r>
              <a:rPr lang="ru-RU" sz="2000" dirty="0" smtClean="0"/>
              <a:t>Бондарь Л</a:t>
            </a:r>
            <a:r>
              <a:rPr lang="en-US" sz="2000" dirty="0" smtClean="0"/>
              <a:t>.</a:t>
            </a:r>
            <a:r>
              <a:rPr lang="ru-RU" sz="2000" dirty="0" smtClean="0"/>
              <a:t>Н</a:t>
            </a:r>
            <a:r>
              <a:rPr lang="en-US" sz="2000" dirty="0" smtClean="0"/>
              <a:t>.</a:t>
            </a:r>
            <a:endParaRPr lang="ru-RU" sz="2000" dirty="0" smtClean="0"/>
          </a:p>
          <a:p>
            <a:pPr marL="342900" indent="-342900">
              <a:buFont typeface="Wingdings" pitchFamily="2" charset="2"/>
              <a:buAutoNum type="arabicPeriod"/>
              <a:defRPr/>
            </a:pPr>
            <a:r>
              <a:rPr lang="ru-RU" sz="2000" dirty="0" smtClean="0"/>
              <a:t>Борисова И</a:t>
            </a:r>
            <a:r>
              <a:rPr lang="en-US" sz="2000" dirty="0" smtClean="0"/>
              <a:t>.</a:t>
            </a:r>
            <a:r>
              <a:rPr lang="ru-RU" sz="2000" dirty="0" smtClean="0"/>
              <a:t>А</a:t>
            </a:r>
            <a:r>
              <a:rPr lang="en-US" sz="2000" dirty="0" smtClean="0"/>
              <a:t>.</a:t>
            </a:r>
            <a:endParaRPr lang="ru-RU" sz="2000" dirty="0" smtClean="0"/>
          </a:p>
          <a:p>
            <a:pPr marL="342900" indent="-342900">
              <a:buFont typeface="Wingdings" pitchFamily="2" charset="2"/>
              <a:buAutoNum type="arabicPeriod"/>
              <a:defRPr/>
            </a:pPr>
            <a:r>
              <a:rPr lang="ru-RU" sz="2000" dirty="0" err="1" smtClean="0"/>
              <a:t>Гречкосеева</a:t>
            </a:r>
            <a:r>
              <a:rPr lang="ru-RU" sz="2000" dirty="0" smtClean="0"/>
              <a:t> М</a:t>
            </a:r>
            <a:r>
              <a:rPr lang="en-US" sz="2000" dirty="0" smtClean="0"/>
              <a:t>.</a:t>
            </a:r>
            <a:r>
              <a:rPr lang="ru-RU" sz="2000" dirty="0" smtClean="0"/>
              <a:t>А.</a:t>
            </a:r>
          </a:p>
          <a:p>
            <a:pPr marL="342900" indent="-342900">
              <a:buFont typeface="Wingdings" pitchFamily="2" charset="2"/>
              <a:buAutoNum type="arabicPeriod"/>
              <a:defRPr/>
            </a:pPr>
            <a:r>
              <a:rPr lang="ru-RU" sz="2000" dirty="0" smtClean="0"/>
              <a:t>Дедок В</a:t>
            </a:r>
            <a:r>
              <a:rPr lang="en-US" sz="2000" dirty="0" smtClean="0"/>
              <a:t>.</a:t>
            </a:r>
            <a:r>
              <a:rPr lang="ru-RU" sz="2000" dirty="0" smtClean="0"/>
              <a:t>А</a:t>
            </a:r>
            <a:r>
              <a:rPr lang="en-US" sz="2000" dirty="0" smtClean="0"/>
              <a:t>.</a:t>
            </a:r>
            <a:endParaRPr lang="ru-RU" sz="2000" dirty="0" smtClean="0"/>
          </a:p>
          <a:p>
            <a:pPr marL="342900" indent="-342900">
              <a:buFont typeface="Wingdings" pitchFamily="2" charset="2"/>
              <a:buAutoNum type="arabicPeriod"/>
              <a:defRPr/>
            </a:pPr>
            <a:r>
              <a:rPr lang="ru-RU" sz="2000" dirty="0" err="1" smtClean="0"/>
              <a:t>Исангулова</a:t>
            </a:r>
            <a:r>
              <a:rPr lang="ru-RU" sz="2000" dirty="0" smtClean="0"/>
              <a:t> Д</a:t>
            </a:r>
            <a:r>
              <a:rPr lang="en-US" sz="2000" dirty="0" smtClean="0"/>
              <a:t>.</a:t>
            </a:r>
            <a:r>
              <a:rPr lang="ru-RU" sz="2000" dirty="0" smtClean="0"/>
              <a:t>В.</a:t>
            </a:r>
          </a:p>
          <a:p>
            <a:pPr marL="342900" indent="-342900">
              <a:buFont typeface="Wingdings" pitchFamily="2" charset="2"/>
              <a:buAutoNum type="arabicPeriod"/>
              <a:defRPr/>
            </a:pPr>
            <a:r>
              <a:rPr lang="ru-RU" sz="2000" dirty="0" smtClean="0"/>
              <a:t>Мамонтов А.С.</a:t>
            </a:r>
          </a:p>
          <a:p>
            <a:pPr marL="342900" indent="-342900">
              <a:buFont typeface="Wingdings" pitchFamily="2" charset="2"/>
              <a:buAutoNum type="arabicPeriod"/>
              <a:defRPr/>
            </a:pPr>
            <a:r>
              <a:rPr lang="ru-RU" sz="2000" dirty="0" smtClean="0"/>
              <a:t>Светов И.Е.</a:t>
            </a:r>
          </a:p>
          <a:p>
            <a:pPr marL="342900" indent="-342900">
              <a:buFont typeface="Wingdings" pitchFamily="2" charset="2"/>
              <a:buAutoNum type="arabicPeriod"/>
              <a:defRPr/>
            </a:pPr>
            <a:r>
              <a:rPr lang="ru-RU" sz="2000" dirty="0" smtClean="0"/>
              <a:t>Селиванова С.В.</a:t>
            </a:r>
          </a:p>
          <a:p>
            <a:pPr marL="342900" indent="-342900">
              <a:buFont typeface="Wingdings" pitchFamily="2" charset="2"/>
              <a:buAutoNum type="arabicPeriod"/>
              <a:defRPr/>
            </a:pPr>
            <a:r>
              <a:rPr lang="ru-RU" sz="2000" dirty="0" smtClean="0"/>
              <a:t>Токарева Н.Н.</a:t>
            </a:r>
          </a:p>
          <a:p>
            <a:pPr marL="457200" indent="-457200">
              <a:buNone/>
              <a:defRPr/>
            </a:pPr>
            <a:endParaRPr lang="ru-RU" sz="2000" dirty="0" smtClean="0"/>
          </a:p>
          <a:p>
            <a:pPr marL="0" indent="0">
              <a:buNone/>
              <a:defRPr/>
            </a:pPr>
            <a:endParaRPr lang="ru-RU" sz="2000" dirty="0" smtClean="0"/>
          </a:p>
          <a:p>
            <a:pPr marL="0" indent="0">
              <a:buNone/>
              <a:defRPr/>
            </a:pPr>
            <a:endParaRPr lang="ru-RU" sz="2000" dirty="0"/>
          </a:p>
        </p:txBody>
      </p:sp>
      <p:sp>
        <p:nvSpPr>
          <p:cNvPr id="38914" name="Заголовок 1"/>
          <p:cNvSpPr>
            <a:spLocks noGrp="1"/>
          </p:cNvSpPr>
          <p:nvPr>
            <p:ph type="title"/>
          </p:nvPr>
        </p:nvSpPr>
        <p:spPr>
          <a:xfrm>
            <a:off x="539552" y="188642"/>
            <a:ext cx="8001000" cy="1216025"/>
          </a:xfrm>
        </p:spPr>
        <p:txBody>
          <a:bodyPr>
            <a:normAutofit fontScale="90000"/>
          </a:bodyPr>
          <a:lstStyle/>
          <a:p>
            <a:r>
              <a:rPr lang="ru-RU" altLang="ru-RU" dirty="0" smtClean="0"/>
              <a:t/>
            </a:r>
            <a:br>
              <a:rPr lang="ru-RU" altLang="ru-RU" dirty="0" smtClean="0"/>
            </a:br>
            <a:r>
              <a:rPr lang="ru-RU" altLang="ru-RU" dirty="0"/>
              <a:t/>
            </a:r>
            <a:br>
              <a:rPr lang="ru-RU" altLang="ru-RU" dirty="0"/>
            </a:br>
            <a:r>
              <a:rPr lang="ru-RU" altLang="ru-RU" dirty="0" smtClean="0"/>
              <a:t>Мой первый грант РФФИ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dirty="0" smtClean="0"/>
              <a:t>Дедок Василий Александрович – «Определение </a:t>
            </a:r>
          </a:p>
          <a:p>
            <a:pPr marL="0" indent="0">
              <a:buNone/>
            </a:pPr>
            <a:r>
              <a:rPr lang="ru-RU" sz="2000" dirty="0" smtClean="0"/>
              <a:t>     оптимальных параметров искусственного хрусталика»</a:t>
            </a:r>
            <a:endParaRPr lang="ru-RU" sz="20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/>
              <a:t>Грант мэрии г. Новосибирска молодым ученым и специалистам в сфере инновационной </a:t>
            </a:r>
            <a:r>
              <a:rPr lang="ru-RU" sz="2400" dirty="0" smtClean="0"/>
              <a:t>деятельности  в 2015 г.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015916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Объект 2"/>
          <p:cNvSpPr>
            <a:spLocks noGrp="1"/>
          </p:cNvSpPr>
          <p:nvPr>
            <p:ph idx="1"/>
          </p:nvPr>
        </p:nvSpPr>
        <p:spPr>
          <a:xfrm>
            <a:off x="323529" y="1752600"/>
            <a:ext cx="8244211" cy="4267200"/>
          </a:xfrm>
        </p:spPr>
        <p:txBody>
          <a:bodyPr/>
          <a:lstStyle/>
          <a:p>
            <a:pPr lvl="0"/>
            <a:r>
              <a:rPr lang="ru-RU" sz="1400" dirty="0">
                <a:ea typeface="Verdana" panose="020B0604030504040204" pitchFamily="34" charset="0"/>
                <a:cs typeface="Times New Roman" panose="02020603050405020304" pitchFamily="18" charset="0"/>
              </a:rPr>
              <a:t>Романов В.Г. – Орден  Дружбы – за заслуги в области образования, научной и педагогической деятельности, большой вклад в подготовку квалифицированных специалистов </a:t>
            </a:r>
          </a:p>
          <a:p>
            <a:r>
              <a:rPr lang="ru-RU" sz="1400" dirty="0" smtClean="0">
                <a:ea typeface="Verdana" panose="020B0604030504040204" pitchFamily="34" charset="0"/>
                <a:cs typeface="Times New Roman" panose="02020603050405020304" pitchFamily="18" charset="0"/>
              </a:rPr>
              <a:t>Боровков А.А., </a:t>
            </a:r>
            <a:r>
              <a:rPr lang="ru-RU" sz="1400" dirty="0" err="1" smtClean="0">
                <a:ea typeface="Verdana" panose="020B0604030504040204" pitchFamily="34" charset="0"/>
                <a:cs typeface="Times New Roman" panose="02020603050405020304" pitchFamily="18" charset="0"/>
              </a:rPr>
              <a:t>Могульский</a:t>
            </a:r>
            <a:r>
              <a:rPr lang="ru-RU" sz="1400" dirty="0" smtClean="0">
                <a:ea typeface="Verdana" panose="020B0604030504040204" pitchFamily="34" charset="0"/>
                <a:cs typeface="Times New Roman" panose="02020603050405020304" pitchFamily="18" charset="0"/>
              </a:rPr>
              <a:t> А.А. – Премия им. </a:t>
            </a:r>
            <a:r>
              <a:rPr lang="ru-RU" sz="1400" dirty="0" err="1" smtClean="0">
                <a:ea typeface="Verdana" panose="020B0604030504040204" pitchFamily="34" charset="0"/>
                <a:cs typeface="Times New Roman" panose="02020603050405020304" pitchFamily="18" charset="0"/>
              </a:rPr>
              <a:t>А.Н.Колмогорова</a:t>
            </a:r>
            <a:r>
              <a:rPr lang="ru-RU" sz="1400" dirty="0" smtClean="0">
                <a:ea typeface="Verdana" panose="020B0604030504040204" pitchFamily="34" charset="0"/>
                <a:cs typeface="Times New Roman" panose="02020603050405020304" pitchFamily="18" charset="0"/>
              </a:rPr>
              <a:t>  РАН  2015 года за </a:t>
            </a:r>
            <a:r>
              <a:rPr lang="ru-RU" sz="1400" dirty="0">
                <a:ea typeface="Verdana" panose="020B0604030504040204" pitchFamily="34" charset="0"/>
                <a:cs typeface="Times New Roman" panose="02020603050405020304" pitchFamily="18" charset="0"/>
              </a:rPr>
              <a:t>цикл работ «Расширенный принцип </a:t>
            </a:r>
            <a:r>
              <a:rPr lang="ru-RU" sz="1400" dirty="0" smtClean="0">
                <a:ea typeface="Verdana" panose="020B0604030504040204" pitchFamily="34" charset="0"/>
                <a:cs typeface="Times New Roman" panose="02020603050405020304" pitchFamily="18" charset="0"/>
              </a:rPr>
              <a:t>больших </a:t>
            </a:r>
            <a:r>
              <a:rPr lang="ru-RU" sz="1400" dirty="0">
                <a:ea typeface="Verdana" panose="020B0604030504040204" pitchFamily="34" charset="0"/>
                <a:cs typeface="Times New Roman" panose="02020603050405020304" pitchFamily="18" charset="0"/>
              </a:rPr>
              <a:t>уклонений для траекторий случайных блужданий» </a:t>
            </a:r>
            <a:endParaRPr lang="ru-RU" sz="1400" dirty="0" smtClean="0"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ru-RU" sz="1400" dirty="0" err="1">
                <a:ea typeface="Verdana" panose="020B0604030504040204" pitchFamily="34" charset="0"/>
                <a:cs typeface="Times New Roman" panose="02020603050405020304" pitchFamily="18" charset="0"/>
              </a:rPr>
              <a:t>Гимади</a:t>
            </a:r>
            <a:r>
              <a:rPr lang="ru-RU" sz="1400" dirty="0">
                <a:ea typeface="Verdana" panose="020B0604030504040204" pitchFamily="34" charset="0"/>
                <a:cs typeface="Times New Roman" panose="02020603050405020304" pitchFamily="18" charset="0"/>
              </a:rPr>
              <a:t> Э.Х. </a:t>
            </a:r>
            <a:r>
              <a:rPr lang="ru-RU" sz="1400" dirty="0" smtClean="0">
                <a:ea typeface="Verdana" panose="020B0604030504040204" pitchFamily="34" charset="0"/>
                <a:cs typeface="Times New Roman" panose="02020603050405020304" pitchFamily="18" charset="0"/>
              </a:rPr>
              <a:t>– Медаль </a:t>
            </a:r>
            <a:r>
              <a:rPr lang="ru-RU" sz="1400" dirty="0">
                <a:ea typeface="Verdana" panose="020B0604030504040204" pitchFamily="34" charset="0"/>
                <a:cs typeface="Times New Roman" panose="02020603050405020304" pitchFamily="18" charset="0"/>
              </a:rPr>
              <a:t>Карла Фридриха Гаусса (</a:t>
            </a:r>
            <a:r>
              <a:rPr lang="en-US" sz="1400" dirty="0">
                <a:ea typeface="Verdana" panose="020B0604030504040204" pitchFamily="34" charset="0"/>
                <a:cs typeface="Times New Roman" panose="02020603050405020304" pitchFamily="18" charset="0"/>
              </a:rPr>
              <a:t>Carl </a:t>
            </a:r>
            <a:r>
              <a:rPr lang="en-US" sz="1400" dirty="0" err="1">
                <a:ea typeface="Verdana" panose="020B0604030504040204" pitchFamily="34" charset="0"/>
                <a:cs typeface="Times New Roman" panose="02020603050405020304" pitchFamily="18" charset="0"/>
              </a:rPr>
              <a:t>Friederich</a:t>
            </a:r>
            <a:r>
              <a:rPr lang="en-US" sz="1400" dirty="0">
                <a:ea typeface="Verdana" panose="020B0604030504040204" pitchFamily="34" charset="0"/>
                <a:cs typeface="Times New Roman" panose="02020603050405020304" pitchFamily="18" charset="0"/>
              </a:rPr>
              <a:t> Gauss</a:t>
            </a:r>
            <a:r>
              <a:rPr lang="ru-RU" sz="1400" dirty="0">
                <a:ea typeface="Verdana" panose="020B0604030504040204" pitchFamily="34" charset="0"/>
                <a:cs typeface="Times New Roman" panose="02020603050405020304" pitchFamily="18" charset="0"/>
              </a:rPr>
              <a:t>), Европейская академия естественных наук, № 27, Ганновер, Германия, </a:t>
            </a:r>
            <a:r>
              <a:rPr lang="ru-RU" sz="1400" dirty="0" smtClean="0">
                <a:ea typeface="Verdana" panose="020B0604030504040204" pitchFamily="34" charset="0"/>
                <a:cs typeface="Times New Roman" panose="02020603050405020304" pitchFamily="18" charset="0"/>
              </a:rPr>
              <a:t>15.09.2015</a:t>
            </a:r>
          </a:p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ru-RU" sz="1400" dirty="0" smtClean="0">
                <a:ea typeface="Verdana" panose="020B0604030504040204" pitchFamily="34" charset="0"/>
                <a:cs typeface="Times New Roman" panose="02020603050405020304" pitchFamily="18" charset="0"/>
              </a:rPr>
              <a:t>Годунов </a:t>
            </a:r>
            <a:r>
              <a:rPr lang="ru-RU" sz="1400" dirty="0">
                <a:ea typeface="Verdana" panose="020B0604030504040204" pitchFamily="34" charset="0"/>
                <a:cs typeface="Times New Roman" panose="02020603050405020304" pitchFamily="18" charset="0"/>
              </a:rPr>
              <a:t>С.К – </a:t>
            </a:r>
            <a:r>
              <a:rPr lang="ru-RU" sz="1400" dirty="0" smtClean="0">
                <a:ea typeface="Verdana" panose="020B0604030504040204" pitchFamily="34" charset="0"/>
                <a:cs typeface="Times New Roman" panose="02020603050405020304" pitchFamily="18" charset="0"/>
              </a:rPr>
              <a:t>Диплом </a:t>
            </a:r>
            <a:r>
              <a:rPr lang="ru-RU" sz="1400" dirty="0">
                <a:ea typeface="Verdana" panose="020B0604030504040204" pitchFamily="34" charset="0"/>
                <a:cs typeface="Times New Roman" panose="02020603050405020304" pitchFamily="18" charset="0"/>
              </a:rPr>
              <a:t>и европейская золотая медаль Европейской Научно-Промышленной палаты за 2015 </a:t>
            </a:r>
            <a:r>
              <a:rPr lang="ru-RU" sz="1400" dirty="0" smtClean="0">
                <a:ea typeface="Verdana" panose="020B0604030504040204" pitchFamily="34" charset="0"/>
                <a:cs typeface="Times New Roman" panose="02020603050405020304" pitchFamily="18" charset="0"/>
              </a:rPr>
              <a:t>г.</a:t>
            </a:r>
          </a:p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ru-RU" sz="1400" dirty="0" err="1">
                <a:ea typeface="Verdana" panose="020B0604030504040204" pitchFamily="34" charset="0"/>
                <a:cs typeface="Times New Roman" panose="02020603050405020304" pitchFamily="18" charset="0"/>
              </a:rPr>
              <a:t>Кутателадзе</a:t>
            </a:r>
            <a:r>
              <a:rPr lang="ru-RU" sz="1400" dirty="0">
                <a:ea typeface="Verdana" panose="020B0604030504040204" pitchFamily="34" charset="0"/>
                <a:cs typeface="Times New Roman" panose="02020603050405020304" pitchFamily="18" charset="0"/>
              </a:rPr>
              <a:t> С.С. – </a:t>
            </a:r>
            <a:r>
              <a:rPr lang="ru-RU" sz="1400" dirty="0" smtClean="0">
                <a:ea typeface="Verdana" panose="020B0604030504040204" pitchFamily="34" charset="0"/>
                <a:cs typeface="Times New Roman" panose="02020603050405020304" pitchFamily="18" charset="0"/>
              </a:rPr>
              <a:t>Диплом </a:t>
            </a:r>
            <a:r>
              <a:rPr lang="ru-RU" sz="1400" dirty="0">
                <a:ea typeface="Verdana" panose="020B0604030504040204" pitchFamily="34" charset="0"/>
                <a:cs typeface="Times New Roman" panose="02020603050405020304" pitchFamily="18" charset="0"/>
              </a:rPr>
              <a:t>и европейская золотая медаль Европейской Научно-Промышленной палаты за 2015 </a:t>
            </a:r>
            <a:r>
              <a:rPr lang="ru-RU" sz="1400" dirty="0" smtClean="0">
                <a:ea typeface="Verdana" panose="020B0604030504040204" pitchFamily="34" charset="0"/>
                <a:cs typeface="Times New Roman" panose="02020603050405020304" pitchFamily="18" charset="0"/>
              </a:rPr>
              <a:t>г.</a:t>
            </a:r>
            <a:endParaRPr lang="en-US" sz="1400" dirty="0" smtClean="0"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9938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altLang="ru-RU" dirty="0" smtClean="0"/>
              <a:t>Премии, стипендии и грамоты ученым в 2015 г.</a:t>
            </a:r>
          </a:p>
        </p:txBody>
      </p:sp>
      <p:sp>
        <p:nvSpPr>
          <p:cNvPr id="6" name="Содержимое 5"/>
          <p:cNvSpPr txBox="1">
            <a:spLocks/>
          </p:cNvSpPr>
          <p:nvPr/>
        </p:nvSpPr>
        <p:spPr bwMode="auto">
          <a:xfrm flipV="1">
            <a:off x="318880" y="5968009"/>
            <a:ext cx="45719" cy="45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69900" marR="0" lvl="0" indent="-4699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Char char="o"/>
              <a:tabLst/>
              <a:defRPr/>
            </a:pPr>
            <a:endParaRPr kumimoji="0" lang="ru-RU" sz="1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323528" y="1752600"/>
            <a:ext cx="8568952" cy="4267200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endParaRPr lang="ru-RU" sz="1400" dirty="0"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lvl="0">
              <a:spcBef>
                <a:spcPts val="0"/>
              </a:spcBef>
              <a:spcAft>
                <a:spcPts val="600"/>
              </a:spcAft>
            </a:pPr>
            <a:r>
              <a:rPr lang="ru-RU" sz="1400" dirty="0" smtClean="0">
                <a:cs typeface="Times New Roman" pitchFamily="18" charset="0"/>
              </a:rPr>
              <a:t>Тараненко </a:t>
            </a:r>
            <a:r>
              <a:rPr lang="ru-RU" sz="1400" dirty="0">
                <a:cs typeface="Times New Roman" pitchFamily="18" charset="0"/>
              </a:rPr>
              <a:t>А.А</a:t>
            </a:r>
            <a:r>
              <a:rPr lang="ru-RU" sz="1400" dirty="0" smtClean="0">
                <a:cs typeface="Times New Roman" pitchFamily="18" charset="0"/>
              </a:rPr>
              <a:t>. – Медаль </a:t>
            </a:r>
            <a:r>
              <a:rPr lang="ru-RU" sz="1400" dirty="0">
                <a:cs typeface="Times New Roman" pitchFamily="18" charset="0"/>
              </a:rPr>
              <a:t>Российской Академии Наук </a:t>
            </a:r>
            <a:r>
              <a:rPr lang="ru-RU" sz="1400" dirty="0" smtClean="0">
                <a:cs typeface="Times New Roman" pitchFamily="18" charset="0"/>
              </a:rPr>
              <a:t>для </a:t>
            </a:r>
            <a:r>
              <a:rPr lang="ru-RU" sz="1400" dirty="0">
                <a:cs typeface="Times New Roman" pitchFamily="18" charset="0"/>
              </a:rPr>
              <a:t>студентов высших учебных заведений России за </a:t>
            </a:r>
            <a:r>
              <a:rPr lang="ru-RU" sz="1400" dirty="0" smtClean="0">
                <a:cs typeface="Times New Roman" pitchFamily="18" charset="0"/>
              </a:rPr>
              <a:t>работу «</a:t>
            </a:r>
            <a:r>
              <a:rPr lang="ru-RU" sz="1400" dirty="0">
                <a:cs typeface="Times New Roman" panose="02020603050405020304" pitchFamily="18" charset="0"/>
              </a:rPr>
              <a:t>Применение и свойства перманентов многомерных матриц</a:t>
            </a:r>
            <a:r>
              <a:rPr lang="ru-RU" sz="1400" dirty="0" smtClean="0">
                <a:cs typeface="Times New Roman" panose="02020603050405020304" pitchFamily="18" charset="0"/>
              </a:rPr>
              <a:t>»</a:t>
            </a:r>
          </a:p>
          <a:p>
            <a:pPr lvl="0">
              <a:spcBef>
                <a:spcPts val="0"/>
              </a:spcBef>
              <a:spcAft>
                <a:spcPts val="600"/>
              </a:spcAft>
            </a:pPr>
            <a:r>
              <a:rPr lang="ru-RU" sz="1400" dirty="0" smtClean="0">
                <a:cs typeface="Times New Roman" panose="02020603050405020304" pitchFamily="18" charset="0"/>
              </a:rPr>
              <a:t>Тараненко А.А. –  Диплом </a:t>
            </a:r>
            <a:r>
              <a:rPr lang="ru-RU" sz="1400" dirty="0">
                <a:cs typeface="Times New Roman" panose="02020603050405020304" pitchFamily="18" charset="0"/>
              </a:rPr>
              <a:t>победителя конкурса </a:t>
            </a:r>
            <a:r>
              <a:rPr lang="ru-RU" sz="1400" dirty="0" err="1">
                <a:cs typeface="Times New Roman" panose="02020603050405020304" pitchFamily="18" charset="0"/>
              </a:rPr>
              <a:t>Мёбиуса</a:t>
            </a:r>
            <a:r>
              <a:rPr lang="ru-RU" sz="1400" dirty="0">
                <a:cs typeface="Times New Roman" panose="02020603050405020304" pitchFamily="18" charset="0"/>
              </a:rPr>
              <a:t> (Независимый Московский Университет)  </a:t>
            </a:r>
            <a:r>
              <a:rPr lang="ru-RU" sz="1400" dirty="0" smtClean="0">
                <a:cs typeface="Times New Roman" panose="02020603050405020304" pitchFamily="18" charset="0"/>
              </a:rPr>
              <a:t>за  </a:t>
            </a:r>
            <a:r>
              <a:rPr lang="ru-RU" sz="1400" dirty="0">
                <a:cs typeface="Times New Roman" panose="02020603050405020304" pitchFamily="18" charset="0"/>
              </a:rPr>
              <a:t>работу  «Многомерный перманент и верхняя оценка числа </a:t>
            </a:r>
            <a:r>
              <a:rPr lang="ru-RU" sz="1400" dirty="0" err="1">
                <a:cs typeface="Times New Roman" panose="02020603050405020304" pitchFamily="18" charset="0"/>
              </a:rPr>
              <a:t>трансверсалей</a:t>
            </a:r>
            <a:r>
              <a:rPr lang="ru-RU" sz="1400" dirty="0">
                <a:cs typeface="Times New Roman" panose="02020603050405020304" pitchFamily="18" charset="0"/>
              </a:rPr>
              <a:t> латинских квадратов» - </a:t>
            </a:r>
            <a:r>
              <a:rPr lang="ru-RU" sz="1400" dirty="0" smtClean="0">
                <a:cs typeface="Times New Roman" panose="02020603050405020304" pitchFamily="18" charset="0"/>
              </a:rPr>
              <a:t>2015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ru-RU" sz="1400" dirty="0">
                <a:ea typeface="Verdana" panose="020B0604030504040204" pitchFamily="34" charset="0"/>
                <a:cs typeface="Times New Roman" panose="02020603050405020304" pitchFamily="18" charset="0"/>
              </a:rPr>
              <a:t>Тараненко А.А.  -  премия  им.  А.А. Ляпунова (кафедра теоретической кибернетики НГУ)</a:t>
            </a:r>
            <a:r>
              <a:rPr lang="en-US" sz="1400" dirty="0"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ea typeface="Verdana" panose="020B0604030504040204" pitchFamily="34" charset="0"/>
                <a:cs typeface="Times New Roman" panose="02020603050405020304" pitchFamily="18" charset="0"/>
              </a:rPr>
              <a:t> за магистерскую диссертацию «Применение перманентов многомерных матриц для оценки  количества 1-факторизаций полного гиперграфа» - </a:t>
            </a:r>
            <a:r>
              <a:rPr lang="ru-RU" sz="1400" dirty="0" smtClean="0">
                <a:ea typeface="Verdana" panose="020B0604030504040204" pitchFamily="34" charset="0"/>
                <a:cs typeface="Times New Roman" panose="02020603050405020304" pitchFamily="18" charset="0"/>
              </a:rPr>
              <a:t>2015</a:t>
            </a:r>
            <a:endParaRPr lang="ru-RU" sz="1400" dirty="0" smtClean="0">
              <a:cs typeface="Times New Roman" pitchFamily="18" charset="0"/>
            </a:endParaRPr>
          </a:p>
          <a:p>
            <a:pPr lvl="0">
              <a:spcBef>
                <a:spcPts val="0"/>
              </a:spcBef>
              <a:spcAft>
                <a:spcPts val="600"/>
              </a:spcAft>
            </a:pPr>
            <a:r>
              <a:rPr lang="ru-RU" sz="1400" dirty="0" smtClean="0">
                <a:cs typeface="Times New Roman" pitchFamily="18" charset="0"/>
              </a:rPr>
              <a:t>Тараненко А.А. – Стипендия </a:t>
            </a:r>
            <a:r>
              <a:rPr lang="ru-RU" sz="1400" dirty="0">
                <a:cs typeface="Times New Roman" panose="02020603050405020304" pitchFamily="18" charset="0"/>
              </a:rPr>
              <a:t>им. чл.-корр. А.А</a:t>
            </a:r>
            <a:r>
              <a:rPr lang="ru-RU" sz="1400" dirty="0" smtClean="0">
                <a:cs typeface="Times New Roman" panose="02020603050405020304" pitchFamily="18" charset="0"/>
              </a:rPr>
              <a:t>. Ляпунова </a:t>
            </a:r>
            <a:r>
              <a:rPr lang="ru-RU" sz="1400" dirty="0">
                <a:cs typeface="Times New Roman" panose="02020603050405020304" pitchFamily="18" charset="0"/>
              </a:rPr>
              <a:t>(Фонд поддержки ММФ </a:t>
            </a:r>
            <a:r>
              <a:rPr lang="ru-RU" sz="1400" dirty="0" smtClean="0">
                <a:cs typeface="Times New Roman" panose="02020603050405020304" pitchFamily="18" charset="0"/>
              </a:rPr>
              <a:t>НГУ) 2014-2015 гг.</a:t>
            </a:r>
          </a:p>
          <a:p>
            <a:pPr lvl="0">
              <a:spcBef>
                <a:spcPts val="0"/>
              </a:spcBef>
              <a:spcAft>
                <a:spcPts val="600"/>
              </a:spcAft>
            </a:pPr>
            <a:r>
              <a:rPr lang="ru-RU" sz="1400" dirty="0" err="1" smtClean="0">
                <a:cs typeface="Times New Roman" panose="02020603050405020304" pitchFamily="18" charset="0"/>
              </a:rPr>
              <a:t>Подвигин</a:t>
            </a:r>
            <a:r>
              <a:rPr lang="ru-RU" sz="1400" dirty="0" smtClean="0">
                <a:cs typeface="Times New Roman" panose="02020603050405020304" pitchFamily="18" charset="0"/>
              </a:rPr>
              <a:t>  И.В. </a:t>
            </a:r>
            <a:r>
              <a:rPr lang="ru-RU" sz="1400" dirty="0"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cs typeface="Times New Roman" panose="02020603050405020304" pitchFamily="18" charset="0"/>
              </a:rPr>
              <a:t>-   Победитель </a:t>
            </a:r>
            <a:r>
              <a:rPr lang="ru-RU" sz="1400" dirty="0">
                <a:cs typeface="Times New Roman" panose="02020603050405020304" pitchFamily="18" charset="0"/>
              </a:rPr>
              <a:t>конкурса грантов для поддержки молодых преподавателей ФФ НГУ за 2015-2016 учебный </a:t>
            </a:r>
            <a:r>
              <a:rPr lang="ru-RU" sz="1400" dirty="0" smtClean="0">
                <a:cs typeface="Times New Roman" panose="02020603050405020304" pitchFamily="18" charset="0"/>
              </a:rPr>
              <a:t>год 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ru-RU" sz="1400" dirty="0" err="1" smtClean="0">
                <a:cs typeface="Times New Roman" panose="02020603050405020304" pitchFamily="18" charset="0"/>
              </a:rPr>
              <a:t>Виткуп</a:t>
            </a:r>
            <a:r>
              <a:rPr lang="ru-RU" sz="1400" dirty="0" smtClean="0">
                <a:cs typeface="Times New Roman" panose="02020603050405020304" pitchFamily="18" charset="0"/>
              </a:rPr>
              <a:t> В.А. – Стипендия </a:t>
            </a:r>
            <a:r>
              <a:rPr lang="ru-RU" sz="1400" dirty="0">
                <a:cs typeface="Times New Roman" pitchFamily="18" charset="0"/>
              </a:rPr>
              <a:t>им. чл.-корр. А.А</a:t>
            </a:r>
            <a:r>
              <a:rPr lang="ru-RU" sz="1400" dirty="0" smtClean="0">
                <a:cs typeface="Times New Roman" pitchFamily="18" charset="0"/>
              </a:rPr>
              <a:t>. Ляпунова </a:t>
            </a:r>
            <a:r>
              <a:rPr lang="ru-RU" sz="1400" dirty="0">
                <a:cs typeface="Times New Roman" pitchFamily="18" charset="0"/>
              </a:rPr>
              <a:t>(Фонд поддержки ММФ НГУ) 2014-2015 гг</a:t>
            </a:r>
            <a:r>
              <a:rPr lang="ru-RU" sz="1400" dirty="0" smtClean="0">
                <a:cs typeface="Times New Roman" pitchFamily="18" charset="0"/>
              </a:rPr>
              <a:t>.</a:t>
            </a:r>
          </a:p>
          <a:p>
            <a:pPr>
              <a:spcBef>
                <a:spcPts val="0"/>
              </a:spcBef>
            </a:pPr>
            <a:r>
              <a:rPr lang="ru-RU" sz="1400" dirty="0" smtClean="0">
                <a:cs typeface="Times New Roman" pitchFamily="18" charset="0"/>
              </a:rPr>
              <a:t>Быков И.С. </a:t>
            </a:r>
            <a:r>
              <a:rPr lang="ru-RU" sz="1400" dirty="0">
                <a:cs typeface="Times New Roman" pitchFamily="18" charset="0"/>
              </a:rPr>
              <a:t> </a:t>
            </a:r>
            <a:r>
              <a:rPr lang="ru-RU" sz="1400" dirty="0" smtClean="0">
                <a:cs typeface="Times New Roman" pitchFamily="18" charset="0"/>
              </a:rPr>
              <a:t>- Премия им. А.А. Ляпунова  (кафедра теоретической </a:t>
            </a:r>
            <a:r>
              <a:rPr lang="ru-RU" sz="1400" dirty="0" err="1" smtClean="0">
                <a:cs typeface="Times New Roman" pitchFamily="18" charset="0"/>
              </a:rPr>
              <a:t>кибернентики</a:t>
            </a:r>
            <a:r>
              <a:rPr lang="ru-RU" sz="1400" dirty="0" smtClean="0">
                <a:cs typeface="Times New Roman" pitchFamily="18" charset="0"/>
              </a:rPr>
              <a:t> НГУ) за магистерскую диссертацию «О равномерных кодах Грея» - 2015</a:t>
            </a:r>
          </a:p>
          <a:p>
            <a:pPr marL="0" indent="0">
              <a:spcBef>
                <a:spcPts val="0"/>
              </a:spcBef>
              <a:buNone/>
            </a:pPr>
            <a:endParaRPr lang="ru-RU" sz="1400" dirty="0" smtClean="0">
              <a:cs typeface="Times New Roman" pitchFamily="18" charset="0"/>
            </a:endParaRPr>
          </a:p>
          <a:p>
            <a:pPr marL="0" lvl="0" indent="0">
              <a:spcBef>
                <a:spcPts val="0"/>
              </a:spcBef>
              <a:spcAft>
                <a:spcPts val="600"/>
              </a:spcAft>
              <a:buNone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spcBef>
                <a:spcPts val="0"/>
              </a:spcBef>
              <a:spcAft>
                <a:spcPts val="600"/>
              </a:spcAft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lvl="0">
              <a:spcBef>
                <a:spcPts val="0"/>
              </a:spcBef>
              <a:spcAft>
                <a:spcPts val="600"/>
              </a:spcAft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altLang="ru-RU" dirty="0" smtClean="0"/>
              <a:t>Премии, стипендии и грамоты ученым в 2015 г.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9" y="1752600"/>
            <a:ext cx="8244211" cy="4267200"/>
          </a:xfrm>
        </p:spPr>
        <p:txBody>
          <a:bodyPr/>
          <a:lstStyle/>
          <a:p>
            <a:pPr>
              <a:spcBef>
                <a:spcPts val="0"/>
              </a:spcBef>
            </a:pPr>
            <a:endParaRPr lang="ru-RU" sz="1400" dirty="0" smtClean="0">
              <a:cs typeface="Times New Roman" pitchFamily="18" charset="0"/>
            </a:endParaRPr>
          </a:p>
          <a:p>
            <a:pPr>
              <a:spcBef>
                <a:spcPts val="0"/>
              </a:spcBef>
            </a:pPr>
            <a:r>
              <a:rPr lang="ru-RU" sz="1400" dirty="0" smtClean="0">
                <a:cs typeface="Times New Roman" pitchFamily="18" charset="0"/>
              </a:rPr>
              <a:t>Городилова </a:t>
            </a:r>
            <a:r>
              <a:rPr lang="ru-RU" sz="1400" dirty="0">
                <a:cs typeface="Times New Roman" pitchFamily="18" charset="0"/>
              </a:rPr>
              <a:t>А.А.- Премия сибирской школы-семинара по криптографии </a:t>
            </a:r>
            <a:r>
              <a:rPr lang="en-US" sz="1400" dirty="0" err="1">
                <a:cs typeface="Times New Roman" panose="02020603050405020304" pitchFamily="18" charset="0"/>
              </a:rPr>
              <a:t>Sibecrypt</a:t>
            </a:r>
            <a:r>
              <a:rPr lang="ru-RU" sz="1400" dirty="0">
                <a:cs typeface="Times New Roman" panose="02020603050405020304" pitchFamily="18" charset="0"/>
              </a:rPr>
              <a:t>-2015 </a:t>
            </a:r>
            <a:r>
              <a:rPr lang="ru-RU" sz="1400" dirty="0" smtClean="0">
                <a:cs typeface="Times New Roman" panose="02020603050405020304" pitchFamily="18" charset="0"/>
              </a:rPr>
              <a:t> </a:t>
            </a:r>
            <a:r>
              <a:rPr lang="ru-RU" sz="1400" dirty="0">
                <a:cs typeface="Times New Roman" panose="02020603050405020304" pitchFamily="18" charset="0"/>
              </a:rPr>
              <a:t>за лучший аспирантский доклад – 2015</a:t>
            </a:r>
            <a:r>
              <a:rPr lang="ru-RU" sz="1400" dirty="0"/>
              <a:t> </a:t>
            </a:r>
          </a:p>
          <a:p>
            <a:pPr marL="0" indent="0">
              <a:buNone/>
            </a:pPr>
            <a:r>
              <a:rPr lang="ru-RU" sz="1400" dirty="0"/>
              <a:t> 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ru-RU" sz="1400" dirty="0" smtClean="0">
                <a:cs typeface="Times New Roman" pitchFamily="18" charset="0"/>
              </a:rPr>
              <a:t>Городилова </a:t>
            </a:r>
            <a:r>
              <a:rPr lang="ru-RU" sz="1400" dirty="0">
                <a:cs typeface="Times New Roman" pitchFamily="18" charset="0"/>
              </a:rPr>
              <a:t>А.А. – Стипендия Правительства РФ</a:t>
            </a:r>
          </a:p>
          <a:p>
            <a:pPr>
              <a:spcBef>
                <a:spcPts val="0"/>
              </a:spcBef>
            </a:pP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ru-RU" sz="1400" dirty="0" smtClean="0">
                <a:cs typeface="Times New Roman" panose="02020603050405020304" pitchFamily="18" charset="0"/>
              </a:rPr>
              <a:t>Дедок </a:t>
            </a:r>
            <a:r>
              <a:rPr lang="ru-RU" sz="1400" dirty="0">
                <a:cs typeface="Times New Roman" panose="02020603050405020304" pitchFamily="18" charset="0"/>
              </a:rPr>
              <a:t>В.А. –  Благодарственное письмо администрации Советского района  </a:t>
            </a:r>
            <a:endParaRPr lang="ru-RU" sz="1400" dirty="0" smtClean="0"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1400" dirty="0"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cs typeface="Times New Roman" panose="02020603050405020304" pitchFamily="18" charset="0"/>
              </a:rPr>
              <a:t>      г</a:t>
            </a:r>
            <a:r>
              <a:rPr lang="ru-RU" sz="1400" dirty="0">
                <a:cs typeface="Times New Roman" panose="02020603050405020304" pitchFamily="18" charset="0"/>
              </a:rPr>
              <a:t>. Новосибирска  - </a:t>
            </a:r>
            <a:r>
              <a:rPr lang="ru-RU" sz="1400" dirty="0" smtClean="0">
                <a:cs typeface="Times New Roman" panose="02020603050405020304" pitchFamily="18" charset="0"/>
              </a:rPr>
              <a:t>Победителю </a:t>
            </a:r>
            <a:r>
              <a:rPr lang="ru-RU" sz="1400" dirty="0">
                <a:cs typeface="Times New Roman" panose="02020603050405020304" pitchFamily="18" charset="0"/>
              </a:rPr>
              <a:t>конкурса муниципального гранта мэрии </a:t>
            </a:r>
            <a:endParaRPr lang="ru-RU" sz="1400" dirty="0" smtClean="0"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1400" dirty="0"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cs typeface="Times New Roman" panose="02020603050405020304" pitchFamily="18" charset="0"/>
              </a:rPr>
              <a:t>      г</a:t>
            </a:r>
            <a:r>
              <a:rPr lang="ru-RU" sz="1400" dirty="0">
                <a:cs typeface="Times New Roman" panose="02020603050405020304" pitchFamily="18" charset="0"/>
              </a:rPr>
              <a:t>. Новосибирска молодых ученых </a:t>
            </a:r>
            <a:r>
              <a:rPr lang="ru-RU" sz="1400" dirty="0" smtClean="0">
                <a:cs typeface="Times New Roman" panose="02020603050405020304" pitchFamily="18" charset="0"/>
              </a:rPr>
              <a:t> </a:t>
            </a:r>
            <a:r>
              <a:rPr lang="ru-RU" sz="1400" dirty="0">
                <a:cs typeface="Times New Roman" panose="02020603050405020304" pitchFamily="18" charset="0"/>
              </a:rPr>
              <a:t>и специалистов в сфере инновационной </a:t>
            </a:r>
            <a:r>
              <a:rPr lang="ru-RU" sz="1400" dirty="0" smtClean="0">
                <a:cs typeface="Times New Roman" panose="02020603050405020304" pitchFamily="18" charset="0"/>
              </a:rPr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400" dirty="0"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cs typeface="Times New Roman" panose="02020603050405020304" pitchFamily="18" charset="0"/>
              </a:rPr>
              <a:t>      деятельности </a:t>
            </a:r>
            <a:r>
              <a:rPr lang="ru-RU" sz="1400" dirty="0">
                <a:cs typeface="Times New Roman" panose="02020603050405020304" pitchFamily="18" charset="0"/>
              </a:rPr>
              <a:t>(за активное участие в </a:t>
            </a:r>
            <a:r>
              <a:rPr lang="ru-RU" sz="1400" dirty="0" smtClean="0">
                <a:cs typeface="Times New Roman" panose="02020603050405020304" pitchFamily="18" charset="0"/>
              </a:rPr>
              <a:t>научно-исследовательской </a:t>
            </a:r>
            <a:r>
              <a:rPr lang="ru-RU" sz="1400" dirty="0">
                <a:cs typeface="Times New Roman" panose="02020603050405020304" pitchFamily="18" charset="0"/>
              </a:rPr>
              <a:t>работе, </a:t>
            </a:r>
            <a:r>
              <a:rPr lang="ru-RU" sz="1400" dirty="0" smtClean="0">
                <a:cs typeface="Times New Roman" panose="02020603050405020304" pitchFamily="18" charset="0"/>
              </a:rPr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400" dirty="0"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cs typeface="Times New Roman" panose="02020603050405020304" pitchFamily="18" charset="0"/>
              </a:rPr>
              <a:t>      предложения </a:t>
            </a:r>
            <a:r>
              <a:rPr lang="ru-RU" sz="1400" dirty="0">
                <a:cs typeface="Times New Roman" panose="02020603050405020304" pitchFamily="18" charset="0"/>
              </a:rPr>
              <a:t>по внедрению инновационных проектов на предприятиях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400" dirty="0">
                <a:cs typeface="Times New Roman" panose="02020603050405020304" pitchFamily="18" charset="0"/>
              </a:rPr>
              <a:t>       </a:t>
            </a:r>
            <a:r>
              <a:rPr lang="ru-RU" sz="1400" dirty="0" smtClean="0">
                <a:cs typeface="Times New Roman" panose="02020603050405020304" pitchFamily="18" charset="0"/>
              </a:rPr>
              <a:t>и </a:t>
            </a:r>
            <a:r>
              <a:rPr lang="ru-RU" sz="1400" dirty="0">
                <a:cs typeface="Times New Roman" panose="02020603050405020304" pitchFamily="18" charset="0"/>
              </a:rPr>
              <a:t>в организациях города Новосибирска) - 2015г</a:t>
            </a:r>
            <a:r>
              <a:rPr lang="ru-RU" sz="1400" dirty="0" smtClean="0">
                <a:cs typeface="Times New Roman" panose="02020603050405020304" pitchFamily="18" charset="0"/>
              </a:rPr>
              <a:t>.</a:t>
            </a:r>
            <a:endParaRPr lang="en-US" sz="1400" dirty="0" smtClean="0"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1400" dirty="0">
              <a:cs typeface="Times New Roman" panose="02020603050405020304" pitchFamily="18" charset="0"/>
            </a:endParaRPr>
          </a:p>
          <a:p>
            <a:r>
              <a:rPr lang="ru-RU" sz="1400" dirty="0" err="1">
                <a:cs typeface="Times New Roman" panose="02020603050405020304" pitchFamily="18" charset="0"/>
              </a:rPr>
              <a:t>Облаухов</a:t>
            </a:r>
            <a:r>
              <a:rPr lang="ru-RU" sz="1400" dirty="0">
                <a:cs typeface="Times New Roman" panose="02020603050405020304" pitchFamily="18" charset="0"/>
              </a:rPr>
              <a:t> А.К. - Диплом второй степени международной олимпиады по математике </a:t>
            </a:r>
            <a:r>
              <a:rPr lang="en-US" sz="1400" dirty="0">
                <a:cs typeface="Times New Roman" panose="02020603050405020304" pitchFamily="18" charset="0"/>
              </a:rPr>
              <a:t>NCUMC</a:t>
            </a:r>
            <a:r>
              <a:rPr lang="ru-RU" sz="1400" dirty="0" smtClean="0">
                <a:cs typeface="Times New Roman" panose="02020603050405020304" pitchFamily="18" charset="0"/>
              </a:rPr>
              <a:t>-2015; </a:t>
            </a:r>
            <a:r>
              <a:rPr lang="ru-RU" sz="1400" dirty="0">
                <a:cs typeface="Times New Roman" panose="02020603050405020304" pitchFamily="18" charset="0"/>
              </a:rPr>
              <a:t>- Диплом третьей степени международной олимпиады по математике </a:t>
            </a:r>
            <a:r>
              <a:rPr lang="en-US" sz="1400" dirty="0">
                <a:cs typeface="Times New Roman" panose="02020603050405020304" pitchFamily="18" charset="0"/>
              </a:rPr>
              <a:t>IMC</a:t>
            </a:r>
            <a:r>
              <a:rPr lang="ru-RU" sz="1400" dirty="0">
                <a:cs typeface="Times New Roman" panose="02020603050405020304" pitchFamily="18" charset="0"/>
              </a:rPr>
              <a:t>-2015 </a:t>
            </a:r>
            <a:endParaRPr lang="en-US" sz="1400" dirty="0" smtClean="0">
              <a:cs typeface="Times New Roman" panose="02020603050405020304" pitchFamily="18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altLang="ru-RU" dirty="0" smtClean="0"/>
              <a:t>Премии, стипендии и грамоты ученым в 2015 г.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>
          <a:xfrm>
            <a:off x="566739" y="1752602"/>
            <a:ext cx="8001000" cy="4340225"/>
          </a:xfrm>
        </p:spPr>
        <p:txBody>
          <a:bodyPr/>
          <a:lstStyle/>
          <a:p>
            <a:pPr marL="469900" lvl="1" indent="0" eaLnBrk="1" hangingPunct="1">
              <a:lnSpc>
                <a:spcPct val="90000"/>
              </a:lnSpc>
              <a:spcAft>
                <a:spcPts val="600"/>
              </a:spcAft>
              <a:buFont typeface="Wingdings" pitchFamily="2" charset="2"/>
              <a:buNone/>
            </a:pPr>
            <a:r>
              <a:rPr lang="ru-RU" altLang="ru-RU" sz="2000" dirty="0" smtClean="0"/>
              <a:t>Руководители института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ru-RU" altLang="ru-RU" sz="1600" dirty="0" smtClean="0"/>
              <a:t>1957-1983 гг. – академик С.Л.Соболев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ru-RU" altLang="ru-RU" sz="1600" dirty="0" smtClean="0"/>
              <a:t>1984-1986 гг. – (и.о.) член-корр. (ныне академик) С.К.Годунов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ru-RU" altLang="ru-RU" sz="1600" dirty="0" smtClean="0"/>
              <a:t>1987-2002 гг. – академик М.М.Лаврентьев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ru-RU" altLang="ru-RU" sz="1600" dirty="0" smtClean="0"/>
              <a:t>2002-2011 гг. – академик Ю.Л.Ершов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altLang="ru-RU" sz="1600" dirty="0" smtClean="0"/>
              <a:t>201</a:t>
            </a:r>
            <a:r>
              <a:rPr lang="ru-RU" altLang="ru-RU" sz="1600" dirty="0" smtClean="0"/>
              <a:t>1</a:t>
            </a:r>
            <a:r>
              <a:rPr lang="en-US" altLang="ru-RU" sz="1600" dirty="0" smtClean="0"/>
              <a:t>-</a:t>
            </a:r>
            <a:r>
              <a:rPr lang="ru-RU" altLang="ru-RU" sz="1600" dirty="0" err="1" smtClean="0"/>
              <a:t>н.вр</a:t>
            </a:r>
            <a:r>
              <a:rPr lang="ru-RU" altLang="ru-RU" sz="1600" dirty="0" smtClean="0"/>
              <a:t>.      - член-корр. РАН С.С.Гончаров</a:t>
            </a:r>
          </a:p>
          <a:p>
            <a:pPr marL="469900" lvl="1" indent="0" eaLnBrk="1" hangingPunct="1">
              <a:lnSpc>
                <a:spcPct val="90000"/>
              </a:lnSpc>
              <a:spcAft>
                <a:spcPts val="600"/>
              </a:spcAft>
              <a:buFont typeface="Wingdings" pitchFamily="2" charset="2"/>
              <a:buNone/>
            </a:pPr>
            <a:r>
              <a:rPr lang="ru-RU" altLang="ru-RU" sz="2000" dirty="0" smtClean="0"/>
              <a:t>Заместители директора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ru-RU" altLang="ru-RU" sz="1600" dirty="0" err="1" smtClean="0"/>
              <a:t>д.ф.-м.н</a:t>
            </a:r>
            <a:r>
              <a:rPr lang="ru-RU" altLang="ru-RU" sz="1600" dirty="0" smtClean="0"/>
              <a:t>. Ю.С. Волков,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ru-RU" altLang="ru-RU" sz="1600" dirty="0" err="1" smtClean="0"/>
              <a:t>д.ф.-м.н</a:t>
            </a:r>
            <a:r>
              <a:rPr lang="ru-RU" altLang="ru-RU" sz="1600" dirty="0" smtClean="0"/>
              <a:t>. Е.П.Вдовин,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ru-RU" altLang="ru-RU" sz="1600" dirty="0" err="1" smtClean="0"/>
              <a:t>д.ф.-м.н</a:t>
            </a:r>
            <a:r>
              <a:rPr lang="ru-RU" altLang="ru-RU" sz="1600" dirty="0" smtClean="0"/>
              <a:t>. М.В.Фокин,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ru-RU" altLang="ru-RU" sz="1600" dirty="0" err="1" smtClean="0"/>
              <a:t>д.ф.-м.н</a:t>
            </a:r>
            <a:r>
              <a:rPr lang="ru-RU" altLang="ru-RU" sz="1600" dirty="0" smtClean="0"/>
              <a:t>. </a:t>
            </a:r>
            <a:r>
              <a:rPr lang="ru-RU" altLang="ru-RU" sz="1600" dirty="0" err="1" smtClean="0"/>
              <a:t>В.А.Топчий</a:t>
            </a:r>
            <a:r>
              <a:rPr lang="ru-RU" altLang="ru-RU" sz="1600" dirty="0" smtClean="0"/>
              <a:t> (директор ОФ ИМ)</a:t>
            </a:r>
          </a:p>
          <a:p>
            <a:pPr marL="469900" lvl="1" indent="0" eaLnBrk="1" hangingPunct="1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Font typeface="Wingdings" pitchFamily="2" charset="2"/>
              <a:buNone/>
            </a:pPr>
            <a:r>
              <a:rPr lang="ru-RU" altLang="ru-RU" sz="2000" dirty="0" smtClean="0"/>
              <a:t>Учёный секретарь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ru-RU" altLang="ru-RU" sz="1600" dirty="0" err="1" smtClean="0"/>
              <a:t>к.ф.-м.н</a:t>
            </a:r>
            <a:r>
              <a:rPr lang="ru-RU" altLang="ru-RU" sz="1600" dirty="0" smtClean="0"/>
              <a:t>. А.Ф.Воронин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endParaRPr lang="en-US" altLang="ru-RU" sz="16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endParaRPr lang="en-US" altLang="ru-RU" sz="16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endParaRPr lang="ru-RU" altLang="ru-RU" sz="1600" dirty="0" smtClean="0"/>
          </a:p>
        </p:txBody>
      </p:sp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2403475" y="304802"/>
            <a:ext cx="6489700" cy="1216025"/>
          </a:xfrm>
        </p:spPr>
        <p:txBody>
          <a:bodyPr/>
          <a:lstStyle/>
          <a:p>
            <a:pPr eaLnBrk="1" hangingPunct="1"/>
            <a:r>
              <a:rPr lang="ru-RU" altLang="ru-RU" smtClean="0"/>
              <a:t>Управление Институтом</a:t>
            </a:r>
          </a:p>
        </p:txBody>
      </p:sp>
      <p:pic>
        <p:nvPicPr>
          <p:cNvPr id="40964" name="Рисунок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404813"/>
            <a:ext cx="990600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Объект 2"/>
          <p:cNvSpPr>
            <a:spLocks noGrp="1"/>
          </p:cNvSpPr>
          <p:nvPr>
            <p:ph idx="1"/>
          </p:nvPr>
        </p:nvSpPr>
        <p:spPr>
          <a:xfrm>
            <a:off x="611188" y="1700213"/>
            <a:ext cx="7848600" cy="4752975"/>
          </a:xfrm>
        </p:spPr>
        <p:txBody>
          <a:bodyPr/>
          <a:lstStyle/>
          <a:p>
            <a:pPr marL="342900" indent="-342900" algn="just">
              <a:buFont typeface="Wingdings" pitchFamily="2" charset="2"/>
              <a:buAutoNum type="arabicPeriod"/>
              <a:defRPr/>
            </a:pPr>
            <a:r>
              <a:rPr lang="ru-RU" sz="1800" dirty="0" smtClean="0"/>
              <a:t>Председатель СМУ ИМ СО РАН – </a:t>
            </a:r>
            <a:r>
              <a:rPr lang="ru-RU" sz="1800" dirty="0" err="1" smtClean="0"/>
              <a:t>к.ф.м.н</a:t>
            </a:r>
            <a:r>
              <a:rPr lang="ru-RU" sz="1800" dirty="0" smtClean="0"/>
              <a:t>. Н.В. Абросимов</a:t>
            </a:r>
          </a:p>
          <a:p>
            <a:pPr marL="342900" indent="-342900" algn="just">
              <a:buFont typeface="Wingdings" pitchFamily="2" charset="2"/>
              <a:buAutoNum type="arabicPeriod"/>
              <a:defRPr/>
            </a:pPr>
            <a:r>
              <a:rPr lang="ru-RU" sz="1800" dirty="0" smtClean="0"/>
              <a:t>Председатель профсоюзного комитета – </a:t>
            </a:r>
            <a:r>
              <a:rPr lang="ru-RU" sz="1800" dirty="0" err="1" smtClean="0"/>
              <a:t>А.В.Кельманов</a:t>
            </a:r>
            <a:endParaRPr lang="ru-RU" sz="1800" dirty="0" smtClean="0"/>
          </a:p>
          <a:p>
            <a:pPr marL="0" indent="0" algn="just">
              <a:buFont typeface="Wingdings" pitchFamily="2" charset="2"/>
              <a:buNone/>
              <a:defRPr/>
            </a:pPr>
            <a:r>
              <a:rPr lang="ru-RU" sz="1800" dirty="0"/>
              <a:t>3</a:t>
            </a:r>
            <a:r>
              <a:rPr lang="ru-RU" sz="1800" dirty="0" smtClean="0"/>
              <a:t>. </a:t>
            </a:r>
            <a:r>
              <a:rPr lang="ru-RU" sz="1800" b="1" dirty="0" smtClean="0"/>
              <a:t>Субсидии на жилье </a:t>
            </a:r>
            <a:r>
              <a:rPr lang="ru-RU" sz="1800" b="1" dirty="0"/>
              <a:t>у</a:t>
            </a:r>
            <a:r>
              <a:rPr lang="ru-RU" sz="1800" b="1" dirty="0" smtClean="0"/>
              <a:t> 14 молодых научных сотрудников и им следует отработать в ИМ 5 лет</a:t>
            </a:r>
            <a:r>
              <a:rPr lang="en-US" sz="1800" b="1" dirty="0" smtClean="0"/>
              <a:t>:</a:t>
            </a:r>
            <a:r>
              <a:rPr lang="ru-RU" sz="1800" b="1" dirty="0" smtClean="0"/>
              <a:t> </a:t>
            </a:r>
          </a:p>
          <a:p>
            <a:pPr marL="0" indent="0" algn="just">
              <a:buFont typeface="Wingdings" pitchFamily="2" charset="2"/>
              <a:buNone/>
              <a:defRPr/>
            </a:pPr>
            <a:r>
              <a:rPr lang="ru-RU" sz="1800" dirty="0" smtClean="0"/>
              <a:t>Колесников Павел Сергеевич, </a:t>
            </a:r>
            <a:r>
              <a:rPr lang="ru-RU" sz="1800" dirty="0" err="1" smtClean="0"/>
              <a:t>Пяткин</a:t>
            </a:r>
            <a:r>
              <a:rPr lang="ru-RU" sz="1800" dirty="0" smtClean="0"/>
              <a:t> Артём Валерьевич, </a:t>
            </a:r>
            <a:r>
              <a:rPr lang="ru-RU" sz="1800" dirty="0" err="1" smtClean="0"/>
              <a:t>Гречкосеева</a:t>
            </a:r>
            <a:r>
              <a:rPr lang="ru-RU" sz="1800" dirty="0" smtClean="0"/>
              <a:t> Мария Александровна, </a:t>
            </a:r>
            <a:r>
              <a:rPr lang="ru-RU" sz="1800" dirty="0" err="1" smtClean="0"/>
              <a:t>Заварницин</a:t>
            </a:r>
            <a:r>
              <a:rPr lang="ru-RU" sz="1800" dirty="0" smtClean="0"/>
              <a:t> Андрей Витальевич, Кротов Денис Станиславович, </a:t>
            </a:r>
            <a:r>
              <a:rPr lang="ru-RU" sz="1800" dirty="0" err="1" smtClean="0"/>
              <a:t>Базайкин</a:t>
            </a:r>
            <a:r>
              <a:rPr lang="ru-RU" sz="1800" dirty="0" smtClean="0"/>
              <a:t> Ярослав Владимирович, </a:t>
            </a:r>
            <a:r>
              <a:rPr lang="ru-RU" sz="1800" dirty="0" err="1" smtClean="0"/>
              <a:t>Исангулова</a:t>
            </a:r>
            <a:r>
              <a:rPr lang="ru-RU" sz="1800" dirty="0" smtClean="0"/>
              <a:t> Дарья Васильевна, Карманова Мария Борисовна, Токарева Наталья Николаевна, Абросимов Николай Владимирович, </a:t>
            </a:r>
            <a:r>
              <a:rPr lang="ru-RU" sz="1800" dirty="0" err="1" smtClean="0"/>
              <a:t>Пузынина</a:t>
            </a:r>
            <a:r>
              <a:rPr lang="ru-RU" sz="1800" dirty="0" smtClean="0"/>
              <a:t> Светлана Александровна,  Алексеева Екатерина Вячеславовна, Киселёв Алексей Владимирович, Бондарь Лина Николаевна.</a:t>
            </a:r>
          </a:p>
          <a:p>
            <a:pPr>
              <a:defRPr/>
            </a:pPr>
            <a:endParaRPr lang="ru-RU" sz="2000" dirty="0" smtClean="0"/>
          </a:p>
        </p:txBody>
      </p:sp>
      <p:sp>
        <p:nvSpPr>
          <p:cNvPr id="41986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altLang="ru-RU" dirty="0" smtClean="0"/>
              <a:t>Совет научной молодежи Профсоюз.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75011238"/>
              </p:ext>
            </p:extLst>
          </p:nvPr>
        </p:nvGraphicFramePr>
        <p:xfrm>
          <a:off x="755575" y="1844823"/>
          <a:ext cx="7776865" cy="4159819"/>
        </p:xfrm>
        <a:graphic>
          <a:graphicData uri="http://schemas.openxmlformats.org/drawingml/2006/table">
            <a:tbl>
              <a:tblPr/>
              <a:tblGrid>
                <a:gridCol w="442344"/>
                <a:gridCol w="4240320"/>
                <a:gridCol w="1279806"/>
                <a:gridCol w="1814395"/>
              </a:tblGrid>
              <a:tr h="499178">
                <a:tc>
                  <a:txBody>
                    <a:bodyPr/>
                    <a:lstStyle/>
                    <a:p>
                      <a:r>
                        <a:rPr lang="ru-RU" sz="1000" dirty="0">
                          <a:solidFill>
                            <a:srgbClr val="FF0000"/>
                          </a:solidFill>
                          <a:effectLst/>
                        </a:rPr>
                        <a:t>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solidFill>
                            <a:srgbClr val="FF0000"/>
                          </a:solidFill>
                          <a:effectLst/>
                          <a:hlinkClick r:id="rId2" tooltip="Математический институт им. Стеклова"/>
                        </a:rPr>
                        <a:t>Математический институт им. Стеклова РАН</a:t>
                      </a:r>
                      <a:endParaRPr lang="ru-RU" sz="1000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solidFill>
                            <a:srgbClr val="FF0000"/>
                          </a:solidFill>
                          <a:effectLst/>
                        </a:rPr>
                        <a:t>РФ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solidFill>
                            <a:srgbClr val="FF0000"/>
                          </a:solidFill>
                          <a:effectLst/>
                        </a:rPr>
                        <a:t>АА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2786">
                <a:tc>
                  <a:txBody>
                    <a:bodyPr/>
                    <a:lstStyle/>
                    <a:p>
                      <a:r>
                        <a:rPr lang="ru-RU" sz="1000" dirty="0">
                          <a:solidFill>
                            <a:srgbClr val="FF0000"/>
                          </a:solidFill>
                          <a:effectLst/>
                        </a:rPr>
                        <a:t>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solidFill>
                            <a:srgbClr val="FF0000"/>
                          </a:solidFill>
                          <a:effectLst/>
                          <a:hlinkClick r:id="rId3" tooltip="Институт математики им. Соболева (страница отсутствует)"/>
                        </a:rPr>
                        <a:t>Институт математики им. Соболева</a:t>
                      </a:r>
                      <a:endParaRPr lang="ru-RU" sz="1000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solidFill>
                            <a:srgbClr val="FF0000"/>
                          </a:solidFill>
                          <a:effectLst/>
                        </a:rPr>
                        <a:t>РФ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solidFill>
                            <a:srgbClr val="FF0000"/>
                          </a:solidFill>
                          <a:effectLst/>
                        </a:rPr>
                        <a:t>АА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65571">
                <a:tc>
                  <a:txBody>
                    <a:bodyPr/>
                    <a:lstStyle/>
                    <a:p>
                      <a:r>
                        <a:rPr lang="ru-RU" sz="1000" dirty="0">
                          <a:solidFill>
                            <a:srgbClr val="FF0000"/>
                          </a:solidFill>
                          <a:effectLst/>
                        </a:rPr>
                        <a:t>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solidFill>
                            <a:srgbClr val="FF0000"/>
                          </a:solidFill>
                          <a:effectLst/>
                          <a:hlinkClick r:id="rId4" tooltip="Петербургский математический институт им. Стеклова (страница отсутствует)"/>
                        </a:rPr>
                        <a:t>Петербургский математический институт им. Стеклова РАН</a:t>
                      </a:r>
                      <a:endParaRPr lang="ru-RU" sz="1000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solidFill>
                            <a:srgbClr val="FF0000"/>
                          </a:solidFill>
                          <a:effectLst/>
                        </a:rPr>
                        <a:t>РФ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solidFill>
                            <a:srgbClr val="FF0000"/>
                          </a:solidFill>
                          <a:effectLst/>
                        </a:rPr>
                        <a:t>А+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99178">
                <a:tc>
                  <a:txBody>
                    <a:bodyPr/>
                    <a:lstStyle/>
                    <a:p>
                      <a:r>
                        <a:rPr lang="ru-RU" sz="1000" dirty="0">
                          <a:solidFill>
                            <a:srgbClr val="FF0000"/>
                          </a:solidFill>
                          <a:effectLst/>
                        </a:rPr>
                        <a:t>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solidFill>
                            <a:srgbClr val="FF0000"/>
                          </a:solidFill>
                          <a:effectLst/>
                          <a:hlinkClick r:id="rId5" tooltip="Институт математических проблем биологии"/>
                        </a:rPr>
                        <a:t>Институт математических проблем биологии РАН</a:t>
                      </a:r>
                      <a:endParaRPr lang="ru-RU" sz="1000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solidFill>
                            <a:srgbClr val="FF0000"/>
                          </a:solidFill>
                          <a:effectLst/>
                        </a:rPr>
                        <a:t>РФ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solidFill>
                            <a:srgbClr val="FF0000"/>
                          </a:solidFill>
                          <a:effectLst/>
                        </a:rPr>
                        <a:t>А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99178">
                <a:tc>
                  <a:txBody>
                    <a:bodyPr/>
                    <a:lstStyle/>
                    <a:p>
                      <a:r>
                        <a:rPr lang="ru-RU" sz="1000" dirty="0">
                          <a:solidFill>
                            <a:srgbClr val="FF0000"/>
                          </a:solidFill>
                          <a:effectLst/>
                        </a:rPr>
                        <a:t>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solidFill>
                            <a:srgbClr val="FF0000"/>
                          </a:solidFill>
                          <a:effectLst/>
                          <a:hlinkClick r:id="rId6" tooltip="Институт математического моделирования"/>
                        </a:rPr>
                        <a:t>Институт математического моделирования РАН</a:t>
                      </a:r>
                      <a:endParaRPr lang="ru-RU" sz="1000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solidFill>
                            <a:srgbClr val="FF0000"/>
                          </a:solidFill>
                          <a:effectLst/>
                        </a:rPr>
                        <a:t>РФ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rgbClr val="FF0000"/>
                          </a:solidFill>
                          <a:effectLst/>
                        </a:rPr>
                        <a:t>BBB+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65571">
                <a:tc>
                  <a:txBody>
                    <a:bodyPr/>
                    <a:lstStyle/>
                    <a:p>
                      <a:r>
                        <a:rPr lang="ru-RU" sz="1000" dirty="0">
                          <a:solidFill>
                            <a:srgbClr val="FF0000"/>
                          </a:solidFill>
                          <a:effectLst/>
                        </a:rPr>
                        <a:t>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solidFill>
                            <a:srgbClr val="FF0000"/>
                          </a:solidFill>
                          <a:effectLst/>
                          <a:hlinkClick r:id="rId7" tooltip="Центральный экономико-математический институт"/>
                        </a:rPr>
                        <a:t>Центральный экономико-математический институт РАН</a:t>
                      </a:r>
                      <a:endParaRPr lang="ru-RU" sz="1000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solidFill>
                            <a:srgbClr val="FF0000"/>
                          </a:solidFill>
                          <a:effectLst/>
                        </a:rPr>
                        <a:t>РФ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rgbClr val="FF0000"/>
                          </a:solidFill>
                          <a:effectLst/>
                        </a:rPr>
                        <a:t>BBB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65571">
                <a:tc>
                  <a:txBody>
                    <a:bodyPr/>
                    <a:lstStyle/>
                    <a:p>
                      <a:r>
                        <a:rPr lang="ru-RU" sz="1000" dirty="0">
                          <a:solidFill>
                            <a:srgbClr val="FF0000"/>
                          </a:solidFill>
                          <a:effectLst/>
                        </a:rPr>
                        <a:t>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solidFill>
                            <a:srgbClr val="FF0000"/>
                          </a:solidFill>
                          <a:effectLst/>
                          <a:hlinkClick r:id="rId8" tooltip="Санкт-Петербургский экономико-математический институт (страница отсутствует)"/>
                        </a:rPr>
                        <a:t>Санкт-Петербургский экономико-математический институт</a:t>
                      </a:r>
                      <a:endParaRPr lang="ru-RU" sz="1000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solidFill>
                            <a:srgbClr val="FF0000"/>
                          </a:solidFill>
                          <a:effectLst/>
                        </a:rPr>
                        <a:t>РФ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rgbClr val="FF0000"/>
                          </a:solidFill>
                          <a:effectLst/>
                        </a:rPr>
                        <a:t>BB+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2786">
                <a:tc>
                  <a:txBody>
                    <a:bodyPr/>
                    <a:lstStyle/>
                    <a:p>
                      <a:r>
                        <a:rPr lang="ru-RU" sz="1000" dirty="0">
                          <a:solidFill>
                            <a:srgbClr val="FF0000"/>
                          </a:solidFill>
                          <a:effectLst/>
                        </a:rPr>
                        <a:t>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solidFill>
                            <a:srgbClr val="FF0000"/>
                          </a:solidFill>
                          <a:effectLst/>
                          <a:hlinkClick r:id="rId9"/>
                        </a:rPr>
                        <a:t>Институт математики и механики УРО РАН</a:t>
                      </a:r>
                      <a:endParaRPr lang="ru-RU" sz="1000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solidFill>
                            <a:srgbClr val="FF0000"/>
                          </a:solidFill>
                          <a:effectLst/>
                        </a:rPr>
                        <a:t>РФ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rgbClr val="FF0000"/>
                          </a:solidFill>
                          <a:effectLst/>
                        </a:rPr>
                        <a:t>BB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/>
              <a:t/>
            </a:r>
            <a:br>
              <a:rPr lang="ru-RU" sz="2700" b="1" dirty="0"/>
            </a:b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/>
              <a:t>Рейтинг </a:t>
            </a:r>
            <a:r>
              <a:rPr lang="ru-RU" sz="2700" b="1" dirty="0"/>
              <a:t>институтов математического профиля</a:t>
            </a:r>
            <a:br>
              <a:rPr lang="ru-RU" sz="2700" b="1" dirty="0"/>
            </a:br>
            <a:r>
              <a:rPr lang="ru-RU" sz="2700" b="1" dirty="0" err="1" smtClean="0"/>
              <a:t>институтовЕвропейской</a:t>
            </a:r>
            <a:r>
              <a:rPr lang="ru-RU" sz="2700" b="1" dirty="0" smtClean="0"/>
              <a:t> </a:t>
            </a:r>
            <a:r>
              <a:rPr lang="ru-RU" sz="2700" b="1" dirty="0"/>
              <a:t>Научно-Промышленной Палаты</a:t>
            </a:r>
            <a:br>
              <a:rPr lang="ru-RU" sz="2700" b="1" dirty="0"/>
            </a:br>
            <a:r>
              <a:rPr lang="ru-RU" sz="2700" b="1" dirty="0"/>
              <a:t>                          в 2015 году.</a:t>
            </a:r>
            <a:br>
              <a:rPr lang="ru-RU" sz="2700" b="1" dirty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/>
            </a:r>
            <a:br>
              <a:rPr lang="ru-RU" b="1" dirty="0" smtClean="0"/>
            </a:b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110367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sz="2000" smtClean="0"/>
              <a:t>Отделение математических наук</a:t>
            </a:r>
            <a:r>
              <a:rPr lang="ru-RU" altLang="ru-RU" sz="2000" b="1" smtClean="0"/>
              <a:t/>
            </a:r>
            <a:br>
              <a:rPr lang="ru-RU" altLang="ru-RU" sz="2000" b="1" smtClean="0"/>
            </a:br>
            <a:r>
              <a:rPr lang="ru-RU" altLang="ru-RU" sz="2000" b="1" smtClean="0"/>
              <a:t>Институт математики им. С. Л. Соболева СО РАН</a:t>
            </a:r>
            <a:r>
              <a:rPr lang="ru-RU" altLang="ru-RU" sz="2000" smtClean="0"/>
              <a:t/>
            </a:r>
            <a:br>
              <a:rPr lang="ru-RU" altLang="ru-RU" sz="2000" smtClean="0"/>
            </a:br>
            <a:r>
              <a:rPr lang="ru-RU" altLang="ru-RU" sz="2000" smtClean="0"/>
              <a:t>Новосибирский научный центр</a:t>
            </a:r>
          </a:p>
        </p:txBody>
      </p:sp>
      <p:sp>
        <p:nvSpPr>
          <p:cNvPr id="44035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ru-RU" altLang="ru-RU" sz="2200" smtClean="0"/>
              <a:t>630090 Новосибирск, пр. Академика Коптюга, 4</a:t>
            </a:r>
            <a:endParaRPr lang="ru-RU" altLang="ru-RU" sz="2200" i="1" smtClean="0"/>
          </a:p>
          <a:p>
            <a:pPr algn="ctr" eaLnBrk="1" hangingPunct="1">
              <a:buFont typeface="Wingdings" pitchFamily="2" charset="2"/>
              <a:buNone/>
            </a:pPr>
            <a:r>
              <a:rPr lang="ru-RU" altLang="ru-RU" sz="2200" i="1" smtClean="0"/>
              <a:t>телефон</a:t>
            </a:r>
            <a:r>
              <a:rPr lang="ru-RU" altLang="ru-RU" sz="2200" smtClean="0"/>
              <a:t>: (8-383) 333-28-92</a:t>
            </a:r>
            <a:br>
              <a:rPr lang="ru-RU" altLang="ru-RU" sz="2200" smtClean="0"/>
            </a:br>
            <a:r>
              <a:rPr lang="ru-RU" altLang="ru-RU" sz="2200" i="1" smtClean="0"/>
              <a:t>факс</a:t>
            </a:r>
            <a:r>
              <a:rPr lang="ru-RU" altLang="ru-RU" sz="2200" smtClean="0"/>
              <a:t>: (8-383) 333-25-98</a:t>
            </a:r>
            <a:br>
              <a:rPr lang="ru-RU" altLang="ru-RU" sz="2200" smtClean="0"/>
            </a:br>
            <a:r>
              <a:rPr lang="ru-RU" altLang="ru-RU" sz="2200" i="1" smtClean="0"/>
              <a:t>адрес электронной почты</a:t>
            </a:r>
            <a:r>
              <a:rPr lang="ru-RU" altLang="ru-RU" sz="2200" smtClean="0"/>
              <a:t>: </a:t>
            </a:r>
            <a:r>
              <a:rPr lang="ru-RU" altLang="ru-RU" sz="2200" smtClean="0">
                <a:hlinkClick r:id="rId2"/>
              </a:rPr>
              <a:t>im@math.nsc.ru</a:t>
            </a:r>
            <a:r>
              <a:rPr lang="ru-RU" altLang="ru-RU" sz="2200" smtClean="0"/>
              <a:t/>
            </a:r>
            <a:br>
              <a:rPr lang="ru-RU" altLang="ru-RU" sz="2200" smtClean="0"/>
            </a:br>
            <a:r>
              <a:rPr lang="ru-RU" altLang="ru-RU" sz="2200" i="1" smtClean="0"/>
              <a:t>www-страница</a:t>
            </a:r>
            <a:r>
              <a:rPr lang="ru-RU" altLang="ru-RU" sz="2200" smtClean="0"/>
              <a:t>: </a:t>
            </a:r>
            <a:r>
              <a:rPr lang="ru-RU" altLang="ru-RU" sz="2200" smtClean="0">
                <a:hlinkClick r:id="rId3"/>
              </a:rPr>
              <a:t>http://math.nsc.ru</a:t>
            </a:r>
            <a:r>
              <a:rPr lang="ru-RU" altLang="ru-RU" sz="2200" smtClean="0"/>
              <a:t> </a:t>
            </a:r>
          </a:p>
        </p:txBody>
      </p:sp>
      <p:pic>
        <p:nvPicPr>
          <p:cNvPr id="44036" name="Picture 9" descr="imwinter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1472841" y="3962400"/>
            <a:ext cx="6188793" cy="2057400"/>
          </a:xfr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09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altLang="ru-RU" dirty="0" err="1" smtClean="0"/>
              <a:t>Ди</a:t>
            </a:r>
            <a:r>
              <a:rPr lang="en-US" altLang="ru-RU" dirty="0" smtClean="0"/>
              <a:t>   </a:t>
            </a:r>
            <a:r>
              <a:rPr lang="ru-RU" altLang="ru-RU" dirty="0" smtClean="0"/>
              <a:t>Динамика численности                   с      сотрудников ИМ СО РАН</a:t>
            </a:r>
          </a:p>
        </p:txBody>
      </p:sp>
      <p:pic>
        <p:nvPicPr>
          <p:cNvPr id="10295" name="Рисунок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404813"/>
            <a:ext cx="9906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7565403"/>
              </p:ext>
            </p:extLst>
          </p:nvPr>
        </p:nvGraphicFramePr>
        <p:xfrm>
          <a:off x="858941" y="1772815"/>
          <a:ext cx="7426118" cy="4248477"/>
        </p:xfrm>
        <a:graphic>
          <a:graphicData uri="http://schemas.openxmlformats.org/drawingml/2006/table">
            <a:tbl>
              <a:tblPr/>
              <a:tblGrid>
                <a:gridCol w="2073671"/>
                <a:gridCol w="1070829"/>
                <a:gridCol w="1070829"/>
                <a:gridCol w="1070829"/>
                <a:gridCol w="1070829"/>
                <a:gridCol w="1069131"/>
              </a:tblGrid>
              <a:tr h="472053"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1403" marR="91403" marT="45702" marB="4570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2011 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г.</a:t>
                      </a:r>
                      <a:endParaRPr lang="ru-RU" sz="11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2012 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г.</a:t>
                      </a:r>
                      <a:endParaRPr lang="ru-RU" sz="11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3 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г.</a:t>
                      </a:r>
                      <a:endParaRPr lang="ru-RU" sz="11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201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4 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г.</a:t>
                      </a:r>
                      <a:endParaRPr lang="ru-RU" sz="11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1403" marR="91403" marT="45702" marB="4570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2015 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г.</a:t>
                      </a:r>
                      <a:endParaRPr lang="ru-RU" sz="11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205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Всего 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1403" marR="91403" marT="45702" marB="4570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405</a:t>
                      </a:r>
                      <a:endParaRPr lang="ru-RU" sz="1100" b="1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419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404 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1403" marR="91403" marT="45702" marB="4570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205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научных работников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1403" marR="91403" marT="45702" marB="4570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322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329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en-US" sz="1400" b="1" kern="1200" dirty="0" smtClean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ru-RU" sz="1400" b="1" kern="1200" dirty="0" smtClean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1403" marR="91403" marT="45702" marB="4570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339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205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академиков  РАН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1403" marR="91403" marT="45702" marB="4570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100" b="1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100" b="1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100" b="1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 </a:t>
                      </a:r>
                      <a:endParaRPr lang="ru-RU" sz="1400" b="1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1403" marR="91403" marT="45702" marB="4570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 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205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чл.-корр. РАН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1403" marR="91403" marT="45702" marB="4570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100" b="1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100" b="1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100" b="1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 </a:t>
                      </a:r>
                      <a:endParaRPr lang="ru-RU" sz="1400" b="1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1403" marR="91403" marT="45702" marB="4570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 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205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докторов наук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1403" marR="91403" marT="45702" marB="4570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128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124 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1403" marR="91403" marT="45702" marB="4570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137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205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кандидатов наук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1403" marR="91403" marT="45702" marB="4570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165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163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161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148 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1403" marR="91403" marT="45702" marB="4570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164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205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молодых сотрудников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1403" marR="91403" marT="45702" marB="4570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36</a:t>
                      </a:r>
                      <a:endParaRPr lang="ru-RU" sz="1100" b="1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31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73</a:t>
                      </a:r>
                      <a:r>
                        <a:rPr lang="en-US" sz="1400" b="1" kern="1200" dirty="0" smtClean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1403" marR="91403" marT="45702" marB="4570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99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205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аспирантов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1403" marR="91403" marT="45702" marB="4570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41</a:t>
                      </a:r>
                      <a:endParaRPr lang="ru-RU" sz="1100" b="1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38+6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30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43 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1403" marR="91403" marT="45702" marB="4570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39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2" y="-323163"/>
            <a:ext cx="18473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09"/>
          <p:cNvSpPr>
            <a:spLocks noGrp="1" noChangeArrowheads="1"/>
          </p:cNvSpPr>
          <p:nvPr>
            <p:ph type="title"/>
          </p:nvPr>
        </p:nvSpPr>
        <p:spPr>
          <a:xfrm>
            <a:off x="2339975" y="304802"/>
            <a:ext cx="6235700" cy="1216025"/>
          </a:xfrm>
        </p:spPr>
        <p:txBody>
          <a:bodyPr/>
          <a:lstStyle/>
          <a:p>
            <a:pPr eaLnBrk="1" hangingPunct="1"/>
            <a:r>
              <a:rPr lang="ru-RU" altLang="ru-RU" dirty="0" smtClean="0"/>
              <a:t>Кадровый состав</a:t>
            </a:r>
            <a:br>
              <a:rPr lang="ru-RU" altLang="ru-RU" dirty="0" smtClean="0"/>
            </a:br>
            <a:r>
              <a:rPr lang="ru-RU" altLang="ru-RU" sz="2400" dirty="0" smtClean="0"/>
              <a:t>(возраст на </a:t>
            </a:r>
            <a:r>
              <a:rPr lang="en-US" altLang="ru-RU" sz="2400" dirty="0" smtClean="0"/>
              <a:t>01</a:t>
            </a:r>
            <a:r>
              <a:rPr lang="ru-RU" altLang="ru-RU" sz="2400" dirty="0" smtClean="0"/>
              <a:t>.</a:t>
            </a:r>
            <a:r>
              <a:rPr lang="en-US" altLang="ru-RU" sz="2400" dirty="0" smtClean="0"/>
              <a:t>01</a:t>
            </a:r>
            <a:r>
              <a:rPr lang="ru-RU" altLang="ru-RU" sz="2400" dirty="0" smtClean="0"/>
              <a:t>.2016)</a:t>
            </a:r>
          </a:p>
        </p:txBody>
      </p:sp>
      <p:graphicFrame>
        <p:nvGraphicFramePr>
          <p:cNvPr id="356610" name="Group 258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3655650165"/>
              </p:ext>
            </p:extLst>
          </p:nvPr>
        </p:nvGraphicFramePr>
        <p:xfrm>
          <a:off x="251520" y="1772816"/>
          <a:ext cx="8640960" cy="4195118"/>
        </p:xfrm>
        <a:graphic>
          <a:graphicData uri="http://schemas.openxmlformats.org/drawingml/2006/table">
            <a:tbl>
              <a:tblPr/>
              <a:tblGrid>
                <a:gridCol w="2736303"/>
                <a:gridCol w="1224136"/>
                <a:gridCol w="864096"/>
                <a:gridCol w="720080"/>
                <a:gridCol w="792088"/>
                <a:gridCol w="792088"/>
                <a:gridCol w="792088"/>
                <a:gridCol w="720081"/>
              </a:tblGrid>
              <a:tr h="55911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Должность</a:t>
                      </a: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численность</a:t>
                      </a: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/>
                          <a:cs typeface="Times New Roman"/>
                        </a:rPr>
                        <a:t>до 35 лет (</a:t>
                      </a:r>
                      <a:r>
                        <a:rPr lang="ru-RU" sz="1100" b="1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/>
                          <a:cs typeface="Times New Roman"/>
                        </a:rPr>
                        <a:t>включ</a:t>
                      </a:r>
                      <a:r>
                        <a:rPr lang="ru-RU" sz="11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/>
                          <a:cs typeface="Times New Roman"/>
                        </a:rPr>
                        <a:t>.)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/>
                          <a:cs typeface="Times New Roman"/>
                        </a:rPr>
                        <a:t>от 36 до 39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/>
                          <a:cs typeface="Times New Roman"/>
                        </a:rPr>
                        <a:t>от 40 до 49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/>
                          <a:cs typeface="Times New Roman"/>
                        </a:rPr>
                        <a:t>от 50 до 59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/>
                          <a:cs typeface="Times New Roman"/>
                        </a:rPr>
                        <a:t>от 60 до 69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/>
                          <a:cs typeface="Times New Roman"/>
                        </a:rPr>
                        <a:t>старше 70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Руководитель структурного подразделения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 smtClean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ru-RU" sz="1100" b="1" dirty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 smtClean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5</a:t>
                      </a:r>
                      <a:endParaRPr lang="ru-RU" sz="1100" b="1" dirty="0">
                        <a:solidFill>
                          <a:srgbClr val="FF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 smtClean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100" b="1" dirty="0">
                        <a:solidFill>
                          <a:srgbClr val="FF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 smtClean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9</a:t>
                      </a:r>
                      <a:endParaRPr lang="ru-RU" sz="1100" b="1" dirty="0">
                        <a:solidFill>
                          <a:srgbClr val="FF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Советник РАН</a:t>
                      </a: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-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-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-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-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-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+mn-lt"/>
                          <a:ea typeface="Times New Roman"/>
                          <a:cs typeface="Times New Roman"/>
                        </a:rPr>
                        <a:t>Главный научный сотрудник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 smtClean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25</a:t>
                      </a:r>
                      <a:endParaRPr lang="ru-RU" sz="1100" b="1" dirty="0">
                        <a:solidFill>
                          <a:srgbClr val="FF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1100" b="1" dirty="0" smtClean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-</a:t>
                      </a:r>
                      <a:endParaRPr lang="ru-RU" sz="1100" b="1" dirty="0">
                        <a:solidFill>
                          <a:srgbClr val="FF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 smtClean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ru-RU" sz="1100" b="1" dirty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1100" b="1" dirty="0" smtClean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-</a:t>
                      </a:r>
                      <a:endParaRPr lang="ru-RU" sz="1100" b="1" dirty="0">
                        <a:solidFill>
                          <a:srgbClr val="FF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+mn-lt"/>
                          <a:ea typeface="Times New Roman"/>
                          <a:cs typeface="Times New Roman"/>
                        </a:rPr>
                        <a:t>Ведущий научный сотрудник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 smtClean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61</a:t>
                      </a:r>
                      <a:endParaRPr lang="ru-RU" sz="1100" b="1" dirty="0">
                        <a:solidFill>
                          <a:srgbClr val="FF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1100" b="1" dirty="0" smtClean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-</a:t>
                      </a:r>
                      <a:endParaRPr lang="ru-RU" sz="1100" b="1" dirty="0">
                        <a:solidFill>
                          <a:srgbClr val="FF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 smtClean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15</a:t>
                      </a:r>
                      <a:endParaRPr lang="ru-RU" sz="1100" b="1" dirty="0">
                        <a:solidFill>
                          <a:srgbClr val="FF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 smtClean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15</a:t>
                      </a:r>
                      <a:endParaRPr lang="ru-RU" sz="1100" b="1" dirty="0">
                        <a:solidFill>
                          <a:srgbClr val="FF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 smtClean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24</a:t>
                      </a:r>
                      <a:endParaRPr lang="ru-RU" sz="1100" b="1" dirty="0">
                        <a:solidFill>
                          <a:srgbClr val="FF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 smtClean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6</a:t>
                      </a:r>
                      <a:endParaRPr lang="ru-RU" sz="1100" b="1" dirty="0">
                        <a:solidFill>
                          <a:srgbClr val="FF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+mn-lt"/>
                          <a:ea typeface="Times New Roman"/>
                          <a:cs typeface="Times New Roman"/>
                        </a:rPr>
                        <a:t>Старший научный сотрудник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 smtClean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118</a:t>
                      </a:r>
                      <a:endParaRPr lang="ru-RU" sz="1100" b="1" dirty="0">
                        <a:solidFill>
                          <a:srgbClr val="FF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 smtClean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18</a:t>
                      </a:r>
                      <a:endParaRPr lang="ru-RU" sz="1100" b="1" dirty="0">
                        <a:solidFill>
                          <a:srgbClr val="FF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 smtClean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31</a:t>
                      </a:r>
                      <a:endParaRPr lang="ru-RU" sz="1100" b="1" dirty="0">
                        <a:solidFill>
                          <a:srgbClr val="FF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 smtClean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21</a:t>
                      </a:r>
                      <a:endParaRPr lang="ru-RU" sz="1100" b="1" dirty="0">
                        <a:solidFill>
                          <a:srgbClr val="FF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 smtClean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26</a:t>
                      </a:r>
                      <a:endParaRPr lang="ru-RU" sz="1100" b="1" dirty="0">
                        <a:solidFill>
                          <a:srgbClr val="FF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 smtClean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100" b="1" dirty="0">
                        <a:solidFill>
                          <a:srgbClr val="FF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+mn-lt"/>
                          <a:ea typeface="Times New Roman"/>
                          <a:cs typeface="Times New Roman"/>
                        </a:rPr>
                        <a:t>Научный сотрудник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 smtClean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55</a:t>
                      </a:r>
                      <a:endParaRPr lang="ru-RU" sz="1100" b="1" dirty="0">
                        <a:solidFill>
                          <a:srgbClr val="FF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 smtClean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33</a:t>
                      </a:r>
                      <a:endParaRPr lang="ru-RU" sz="1100" b="1" dirty="0">
                        <a:solidFill>
                          <a:srgbClr val="FF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 smtClean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</a:t>
                      </a:r>
                      <a:endParaRPr lang="ru-RU" sz="1100" b="1" dirty="0">
                        <a:solidFill>
                          <a:srgbClr val="FF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 smtClean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</a:t>
                      </a:r>
                      <a:endParaRPr lang="ru-RU" sz="1100" b="1" dirty="0">
                        <a:solidFill>
                          <a:srgbClr val="FF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 smtClean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6</a:t>
                      </a:r>
                      <a:endParaRPr lang="ru-RU" sz="1100" b="1" dirty="0">
                        <a:solidFill>
                          <a:srgbClr val="FF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+mn-lt"/>
                          <a:ea typeface="Times New Roman"/>
                          <a:cs typeface="Times New Roman"/>
                        </a:rPr>
                        <a:t>Младший научный сотрудник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 smtClean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ru-RU" sz="1100" b="1" dirty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 smtClean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ru-RU" sz="1100" b="1" dirty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 smtClean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ru-RU" sz="1100" b="1" dirty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 smtClean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ru-RU" sz="1100" b="1" dirty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+mn-lt"/>
                          <a:ea typeface="Times New Roman"/>
                          <a:cs typeface="Times New Roman"/>
                        </a:rPr>
                        <a:t>Прочие научные работники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 smtClean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40</a:t>
                      </a:r>
                      <a:endParaRPr lang="ru-RU" sz="1100" b="1" dirty="0">
                        <a:solidFill>
                          <a:srgbClr val="FF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 smtClean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33</a:t>
                      </a:r>
                      <a:endParaRPr lang="ru-RU" sz="1100" b="1" dirty="0">
                        <a:solidFill>
                          <a:srgbClr val="FF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1100" b="1" dirty="0" smtClean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-</a:t>
                      </a:r>
                      <a:endParaRPr lang="ru-RU" sz="1100" b="1" dirty="0">
                        <a:solidFill>
                          <a:srgbClr val="FF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Всего</a:t>
                      </a: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336</a:t>
                      </a: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87</a:t>
                      </a: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17</a:t>
                      </a: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52</a:t>
                      </a: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49</a:t>
                      </a: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79</a:t>
                      </a: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52</a:t>
                      </a: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1369" name="Рисунок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404813"/>
            <a:ext cx="990600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b="1" dirty="0" smtClean="0"/>
              <a:t>г.н.с</a:t>
            </a:r>
            <a:r>
              <a:rPr lang="ru-RU" sz="2400" b="1" dirty="0"/>
              <a:t>., д.ф.м.н. </a:t>
            </a:r>
            <a:r>
              <a:rPr lang="ru-RU" sz="2400" b="1" dirty="0" smtClean="0"/>
              <a:t>Васильев </a:t>
            </a:r>
            <a:r>
              <a:rPr lang="ru-RU" sz="2400" b="1" dirty="0"/>
              <a:t>А. В.,  </a:t>
            </a:r>
            <a:endParaRPr lang="ru-RU" sz="2400" b="1" dirty="0" smtClean="0"/>
          </a:p>
          <a:p>
            <a:r>
              <a:rPr lang="ru-RU" sz="2400" b="1" dirty="0" smtClean="0"/>
              <a:t>зам.директора</a:t>
            </a:r>
            <a:r>
              <a:rPr lang="ru-RU" sz="2400" b="1" dirty="0"/>
              <a:t>, д.ф.м.н. </a:t>
            </a:r>
            <a:r>
              <a:rPr lang="ru-RU" sz="2400" b="1" dirty="0" smtClean="0"/>
              <a:t>Вдовин </a:t>
            </a:r>
            <a:r>
              <a:rPr lang="ru-RU" sz="2400" b="1" dirty="0"/>
              <a:t>Е. П., </a:t>
            </a:r>
            <a:endParaRPr lang="ru-RU" sz="2400" b="1" dirty="0" smtClean="0"/>
          </a:p>
          <a:p>
            <a:r>
              <a:rPr lang="ru-RU" sz="2400" b="1" dirty="0" smtClean="0"/>
              <a:t>в.н.с</a:t>
            </a:r>
            <a:r>
              <a:rPr lang="ru-RU" sz="2400" b="1" dirty="0"/>
              <a:t>., д.ф.м.н. </a:t>
            </a:r>
            <a:r>
              <a:rPr lang="ru-RU" sz="2400" b="1" dirty="0" smtClean="0"/>
              <a:t>Карчевский </a:t>
            </a:r>
            <a:r>
              <a:rPr lang="ru-RU" sz="2400" b="1" dirty="0"/>
              <a:t>А. Л., </a:t>
            </a:r>
            <a:endParaRPr lang="ru-RU" sz="2400" b="1" dirty="0" smtClean="0"/>
          </a:p>
          <a:p>
            <a:r>
              <a:rPr lang="ru-RU" sz="2400" b="1" dirty="0" smtClean="0"/>
              <a:t>зав</a:t>
            </a:r>
            <a:r>
              <a:rPr lang="ru-RU" sz="2400" b="1" dirty="0"/>
              <a:t>. лабораторией, д.ф.м.н. </a:t>
            </a:r>
            <a:r>
              <a:rPr lang="ru-RU" sz="2400" b="1" dirty="0" smtClean="0"/>
              <a:t>Колесников </a:t>
            </a:r>
            <a:r>
              <a:rPr lang="ru-RU" sz="2400" b="1" dirty="0"/>
              <a:t>П. С., </a:t>
            </a:r>
            <a:endParaRPr lang="ru-RU" sz="2400" b="1" dirty="0" smtClean="0"/>
          </a:p>
          <a:p>
            <a:r>
              <a:rPr lang="ru-RU" sz="2400" b="1" dirty="0" smtClean="0"/>
              <a:t>в.н.с</a:t>
            </a:r>
            <a:r>
              <a:rPr lang="ru-RU" sz="2400" b="1" dirty="0"/>
              <a:t>., д.ф.м.н. </a:t>
            </a:r>
            <a:r>
              <a:rPr lang="ru-RU" sz="2400" b="1" dirty="0" smtClean="0"/>
              <a:t>Кротов </a:t>
            </a:r>
            <a:r>
              <a:rPr lang="ru-RU" sz="2400" b="1" dirty="0"/>
              <a:t>Д. С., </a:t>
            </a:r>
            <a:endParaRPr lang="ru-RU" sz="2400" b="1" dirty="0" smtClean="0"/>
          </a:p>
          <a:p>
            <a:r>
              <a:rPr lang="ru-RU" sz="2400" b="1" dirty="0" smtClean="0"/>
              <a:t>в.н.с</a:t>
            </a:r>
            <a:r>
              <a:rPr lang="ru-RU" sz="2400" b="1" dirty="0"/>
              <a:t>., д.ф.м.н. </a:t>
            </a:r>
            <a:r>
              <a:rPr lang="ru-RU" sz="2400" b="1" dirty="0" smtClean="0"/>
              <a:t>Миронов </a:t>
            </a:r>
            <a:r>
              <a:rPr lang="ru-RU" sz="2400" b="1" dirty="0"/>
              <a:t>А. Е. и </a:t>
            </a:r>
            <a:endParaRPr lang="ru-RU" sz="2400" b="1" dirty="0" smtClean="0"/>
          </a:p>
          <a:p>
            <a:r>
              <a:rPr lang="ru-RU" sz="2400" b="1" dirty="0" smtClean="0"/>
              <a:t>зав</a:t>
            </a:r>
            <a:r>
              <a:rPr lang="ru-RU" sz="2400" b="1" dirty="0"/>
              <a:t>. лабораторией, д.ф.м.н. </a:t>
            </a:r>
            <a:r>
              <a:rPr lang="ru-RU" sz="2400" b="1" dirty="0" smtClean="0"/>
              <a:t>Пяткин </a:t>
            </a:r>
            <a:r>
              <a:rPr lang="ru-RU" sz="2400" b="1" dirty="0"/>
              <a:t>А. В.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Профессора РАН, 2015 год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80048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09"/>
          <p:cNvSpPr>
            <a:spLocks noGrp="1" noChangeArrowheads="1"/>
          </p:cNvSpPr>
          <p:nvPr>
            <p:ph type="title"/>
          </p:nvPr>
        </p:nvSpPr>
        <p:spPr>
          <a:xfrm>
            <a:off x="1763689" y="304802"/>
            <a:ext cx="6811987" cy="1216025"/>
          </a:xfrm>
        </p:spPr>
        <p:txBody>
          <a:bodyPr/>
          <a:lstStyle/>
          <a:p>
            <a:r>
              <a:rPr lang="ru-RU" altLang="ru-RU" dirty="0" smtClean="0"/>
              <a:t>Программы и гранты</a:t>
            </a:r>
          </a:p>
        </p:txBody>
      </p:sp>
      <p:pic>
        <p:nvPicPr>
          <p:cNvPr id="12333" name="Рисунок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404813"/>
            <a:ext cx="990600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7039840"/>
              </p:ext>
            </p:extLst>
          </p:nvPr>
        </p:nvGraphicFramePr>
        <p:xfrm>
          <a:off x="539554" y="2132856"/>
          <a:ext cx="8136907" cy="2912184"/>
        </p:xfrm>
        <a:graphic>
          <a:graphicData uri="http://schemas.openxmlformats.org/drawingml/2006/table">
            <a:tbl>
              <a:tblPr/>
              <a:tblGrid>
                <a:gridCol w="2385739"/>
                <a:gridCol w="960155"/>
                <a:gridCol w="958528"/>
                <a:gridCol w="956901"/>
                <a:gridCol w="956901"/>
                <a:gridCol w="960155"/>
                <a:gridCol w="958528"/>
              </a:tblGrid>
              <a:tr h="360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2010 </a:t>
                      </a:r>
                      <a:r>
                        <a:rPr lang="ru-RU" sz="1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г.</a:t>
                      </a:r>
                      <a:endParaRPr lang="ru-RU" sz="1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2011 </a:t>
                      </a:r>
                      <a:r>
                        <a:rPr lang="ru-RU" sz="1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г.</a:t>
                      </a:r>
                      <a:endParaRPr lang="ru-RU" sz="1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2012 </a:t>
                      </a:r>
                      <a:r>
                        <a:rPr lang="ru-RU" sz="1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г.</a:t>
                      </a:r>
                      <a:endParaRPr lang="ru-RU" sz="1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2013 </a:t>
                      </a:r>
                      <a:r>
                        <a:rPr lang="ru-RU" sz="1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г.</a:t>
                      </a:r>
                      <a:endParaRPr lang="ru-RU" sz="1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2014 </a:t>
                      </a:r>
                      <a:r>
                        <a:rPr lang="ru-RU" sz="1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г.</a:t>
                      </a:r>
                      <a:endParaRPr lang="ru-RU" sz="1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2015 </a:t>
                      </a:r>
                      <a:r>
                        <a:rPr lang="ru-RU" sz="1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г.</a:t>
                      </a:r>
                      <a:endParaRPr lang="ru-RU" sz="1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Научные школы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400" b="1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РФФИ, РГНФ</a:t>
                      </a:r>
                      <a:r>
                        <a:rPr lang="en-US" sz="1400" b="1" dirty="0"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РНФ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97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r>
                        <a:rPr lang="en-US" sz="14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r>
                        <a:rPr lang="en-US" sz="14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87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r>
                        <a:rPr lang="en-US" sz="14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84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Интеграционные проекты СО РАН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16</a:t>
                      </a:r>
                      <a:endParaRPr lang="ru-RU" sz="1400" b="1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16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en-US" sz="14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en-US" sz="14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</a:t>
                      </a:r>
                      <a:endParaRPr lang="ru-RU" sz="1400" b="1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Программы Президиума РАН и ОМН РАН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400" b="1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400" b="1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Гранты Президента РФ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400" b="1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en-US" sz="14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Молодежные проекты СО РАН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en-US" sz="14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11141</TotalTime>
  <Words>3835</Words>
  <Application>Microsoft Office PowerPoint</Application>
  <PresentationFormat>Экран (4:3)</PresentationFormat>
  <Paragraphs>1462</Paragraphs>
  <Slides>52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52</vt:i4>
      </vt:variant>
    </vt:vector>
  </HeadingPairs>
  <TitlesOfParts>
    <vt:vector size="53" baseType="lpstr">
      <vt:lpstr>Волна</vt:lpstr>
      <vt:lpstr>Учреждение Российской академии наук Институт математики им. С.Л. Соболева Сибирского отделения РАН</vt:lpstr>
      <vt:lpstr>Основные научные направления</vt:lpstr>
      <vt:lpstr>Структура Института</vt:lpstr>
      <vt:lpstr>Состав Института</vt:lpstr>
      <vt:lpstr>Управление Институтом</vt:lpstr>
      <vt:lpstr>Ди   Динамика численности                   с      сотрудников ИМ СО РАН</vt:lpstr>
      <vt:lpstr>Кадровый состав (возраст на 01.01.2016)</vt:lpstr>
      <vt:lpstr>Профессора РАН, 2015 год</vt:lpstr>
      <vt:lpstr>Программы и гранты</vt:lpstr>
      <vt:lpstr>Научные подразделения ИМ</vt:lpstr>
      <vt:lpstr>Научные подразделения ИМ </vt:lpstr>
      <vt:lpstr>Научные подразделения  ИМ </vt:lpstr>
      <vt:lpstr>Публикации сотрудников</vt:lpstr>
      <vt:lpstr>Публикации в 2015 г.</vt:lpstr>
      <vt:lpstr>Публикации в 2015 г.</vt:lpstr>
      <vt:lpstr>Публикации в 2015 г.</vt:lpstr>
      <vt:lpstr>Презентация PowerPoint</vt:lpstr>
      <vt:lpstr>Среднемесячная заработная плата (тыс. руб.)</vt:lpstr>
      <vt:lpstr>Финансирование (тыс. руб.)</vt:lpstr>
      <vt:lpstr>Презентация PowerPoint</vt:lpstr>
      <vt:lpstr>Презентация PowerPoint</vt:lpstr>
      <vt:lpstr>Презентация PowerPoint</vt:lpstr>
      <vt:lpstr>Презентация PowerPoint</vt:lpstr>
      <vt:lpstr>Подготовка кадров</vt:lpstr>
      <vt:lpstr>Топ-100 НГУб Академические единицы</vt:lpstr>
      <vt:lpstr>Подготовка кадров</vt:lpstr>
      <vt:lpstr>Подготовка кадров</vt:lpstr>
      <vt:lpstr>Издательская деятельность </vt:lpstr>
      <vt:lpstr>Издательская деятельность</vt:lpstr>
      <vt:lpstr>Участие в редколлегиях журналов в университетах.</vt:lpstr>
      <vt:lpstr>Издательская деятельность</vt:lpstr>
      <vt:lpstr>Монографии, авторами которых являются сотрудники ИМ СО РАН</vt:lpstr>
      <vt:lpstr>Учебники для школ с участием сотрудников ИМ СО РАН</vt:lpstr>
      <vt:lpstr>Монография Токаревой Н.Н.</vt:lpstr>
      <vt:lpstr>Семинары</vt:lpstr>
      <vt:lpstr>Конференции</vt:lpstr>
      <vt:lpstr>Презентация PowerPoint</vt:lpstr>
      <vt:lpstr>Презентация PowerPoint</vt:lpstr>
      <vt:lpstr>Премии и медали: </vt:lpstr>
      <vt:lpstr>        Мегагрант в ИМ СО РАН</vt:lpstr>
      <vt:lpstr>ПРОЕКТ «Геометрическая теория управления и анализ на метрических структурах» (договор № 14.В25.31.0029 от 28 июня 2013 г. с дополнительным соглашением № 1 от 15 мая 2015 г.) </vt:lpstr>
      <vt:lpstr>Результаты по мегагранту</vt:lpstr>
      <vt:lpstr>Гранты РФФИ для ведущих коллективов молодых учёных  </vt:lpstr>
      <vt:lpstr>      Гранты РНФ в 2015 году  </vt:lpstr>
      <vt:lpstr>  Мой первый грант РФФИ</vt:lpstr>
      <vt:lpstr>Грант мэрии г. Новосибирска молодым ученым и специалистам в сфере инновационной деятельности  в 2015 г.</vt:lpstr>
      <vt:lpstr>Премии, стипендии и грамоты ученым в 2015 г.</vt:lpstr>
      <vt:lpstr>Премии, стипендии и грамоты ученым в 2015 г.</vt:lpstr>
      <vt:lpstr>Премии, стипендии и грамоты ученым в 2015 г.</vt:lpstr>
      <vt:lpstr>Совет научной молодежи Профсоюз.</vt:lpstr>
      <vt:lpstr>    Рейтинг институтов математического профиля институтовЕвропейской Научно-Промышленной Палаты                           в 2015 году.   </vt:lpstr>
      <vt:lpstr>Отделение математических наук Институт математики им. С. Л. Соболева СО РАН Новосибирский научный центр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Институт математики им. С.Л.Соболева СО РАН</dc:title>
  <dc:creator>Ryaskin</dc:creator>
  <cp:lastModifiedBy>Пользователь</cp:lastModifiedBy>
  <cp:revision>619</cp:revision>
  <cp:lastPrinted>2016-03-23T10:18:56Z</cp:lastPrinted>
  <dcterms:created xsi:type="dcterms:W3CDTF">2005-06-06T06:00:02Z</dcterms:created>
  <dcterms:modified xsi:type="dcterms:W3CDTF">2016-03-25T03:02:47Z</dcterms:modified>
</cp:coreProperties>
</file>