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12" r:id="rId1"/>
  </p:sldMasterIdLst>
  <p:notesMasterIdLst>
    <p:notesMasterId r:id="rId50"/>
  </p:notesMasterIdLst>
  <p:sldIdLst>
    <p:sldId id="256" r:id="rId2"/>
    <p:sldId id="276" r:id="rId3"/>
    <p:sldId id="343" r:id="rId4"/>
    <p:sldId id="295" r:id="rId5"/>
    <p:sldId id="286" r:id="rId6"/>
    <p:sldId id="337" r:id="rId7"/>
    <p:sldId id="345" r:id="rId8"/>
    <p:sldId id="448" r:id="rId9"/>
    <p:sldId id="413" r:id="rId10"/>
    <p:sldId id="422" r:id="rId11"/>
    <p:sldId id="415" r:id="rId12"/>
    <p:sldId id="416" r:id="rId13"/>
    <p:sldId id="414" r:id="rId14"/>
    <p:sldId id="430" r:id="rId15"/>
    <p:sldId id="357" r:id="rId16"/>
    <p:sldId id="358" r:id="rId17"/>
    <p:sldId id="359" r:id="rId18"/>
    <p:sldId id="390" r:id="rId19"/>
    <p:sldId id="394" r:id="rId20"/>
    <p:sldId id="445" r:id="rId21"/>
    <p:sldId id="399" r:id="rId22"/>
    <p:sldId id="342" r:id="rId23"/>
    <p:sldId id="350" r:id="rId24"/>
    <p:sldId id="425" r:id="rId25"/>
    <p:sldId id="260" r:id="rId26"/>
    <p:sldId id="411" r:id="rId27"/>
    <p:sldId id="420" r:id="rId28"/>
    <p:sldId id="383" r:id="rId29"/>
    <p:sldId id="404" r:id="rId30"/>
    <p:sldId id="265" r:id="rId31"/>
    <p:sldId id="264" r:id="rId32"/>
    <p:sldId id="426" r:id="rId33"/>
    <p:sldId id="403" r:id="rId34"/>
    <p:sldId id="393" r:id="rId35"/>
    <p:sldId id="433" r:id="rId36"/>
    <p:sldId id="440" r:id="rId37"/>
    <p:sldId id="363" r:id="rId38"/>
    <p:sldId id="442" r:id="rId39"/>
    <p:sldId id="449" r:id="rId40"/>
    <p:sldId id="443" r:id="rId41"/>
    <p:sldId id="360" r:id="rId42"/>
    <p:sldId id="435" r:id="rId43"/>
    <p:sldId id="396" r:id="rId44"/>
    <p:sldId id="352" r:id="rId45"/>
    <p:sldId id="446" r:id="rId46"/>
    <p:sldId id="447" r:id="rId47"/>
    <p:sldId id="450" r:id="rId48"/>
    <p:sldId id="330" r:id="rId4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8571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notesViewPr>
    <p:cSldViewPr>
      <p:cViewPr varScale="1">
        <p:scale>
          <a:sx n="54" d="100"/>
          <a:sy n="54" d="100"/>
        </p:scale>
        <p:origin x="-2286" y="-7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787914073776E-2"/>
          <c:y val="2.4082555978845187E-2"/>
          <c:w val="0.91341737030408476"/>
          <c:h val="0.85741665781649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проведенных конференций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5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1F-4E43-8652-21A0E6C8D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58912"/>
        <c:axId val="121560448"/>
      </c:barChart>
      <c:catAx>
        <c:axId val="1215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560448"/>
        <c:crosses val="autoZero"/>
        <c:auto val="1"/>
        <c:lblAlgn val="ctr"/>
        <c:lblOffset val="100"/>
        <c:noMultiLvlLbl val="0"/>
      </c:catAx>
      <c:valAx>
        <c:axId val="12156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55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1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2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513"/>
            <a:ext cx="5487041" cy="44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845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1" y="9447845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9159D0-3D15-4AEB-82A9-DF1C8CE3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4A6036-BA66-43D2-9426-006ABB984E5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таблице отражены статьи из журналов, </a:t>
            </a:r>
            <a:r>
              <a:rPr lang="ru-RU" dirty="0" err="1"/>
              <a:t>импакт</a:t>
            </a:r>
            <a:r>
              <a:rPr lang="ru-RU" dirty="0"/>
              <a:t>-фактор которых не меньше 0,2.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50B80-CB6F-4FCD-AC89-9B932934EBAE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7A5F5-C95B-4ECC-9C69-0413BD44D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D14A-AD36-49D9-A129-9850E3792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1B262-51C5-4FFB-8D18-BCE569F5D4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9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C08-062B-4B78-8F51-D50C9962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9EE0-D8E5-486B-9EFE-98F870E8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9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9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9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A132-5B77-47E5-973A-F894F4490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9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41D7-0A2B-4D69-BA66-DE0351C7C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F65BF-3186-45B7-BF7F-2F3320E2F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DD7A7-32EB-492B-9BE9-5D70F95922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BC9CB-A829-4370-B9BB-B5EBE032A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2585-5825-47C3-84B9-6FBB3ED7E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9497-4835-4FC9-B237-C40330BA3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F888F-572D-40B9-AEF5-CE2E9460F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134BB-C1CA-49E5-B5AE-BD0A8CB14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CC6ED-FA74-491C-BB28-4D07896CF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9ECADB-4449-4B34-BF72-31CCE71BA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5" TargetMode="External"/><Relationship Id="rId13" Type="http://schemas.openxmlformats.org/officeDocument/2006/relationships/hyperlink" Target="http://a-server.math.nsc.ru/IM/sotrudl.asp?CodID=248" TargetMode="External"/><Relationship Id="rId18" Type="http://schemas.openxmlformats.org/officeDocument/2006/relationships/hyperlink" Target="http://www.math.nsc.ru/LBRT/k3/" TargetMode="External"/><Relationship Id="rId26" Type="http://schemas.openxmlformats.org/officeDocument/2006/relationships/hyperlink" Target="http://a-server.math.nsc.ru/IM/SpTla.asp?TypeID=4&amp;CodID=103" TargetMode="External"/><Relationship Id="rId3" Type="http://schemas.openxmlformats.org/officeDocument/2006/relationships/hyperlink" Target="http://math.nsc.ru/LBRT/a1/" TargetMode="External"/><Relationship Id="rId21" Type="http://schemas.openxmlformats.org/officeDocument/2006/relationships/hyperlink" Target="http://a-server.math.nsc.ru/IM/lbrt.asp?CodLB=110" TargetMode="External"/><Relationship Id="rId7" Type="http://schemas.openxmlformats.org/officeDocument/2006/relationships/hyperlink" Target="http://a-server.math.nsc.ru/IM/sotrudl.asp?CodID=250" TargetMode="External"/><Relationship Id="rId12" Type="http://schemas.openxmlformats.org/officeDocument/2006/relationships/hyperlink" Target="http://www.math.nsc.ru/LBRT/logic/l1win.html" TargetMode="External"/><Relationship Id="rId17" Type="http://schemas.openxmlformats.org/officeDocument/2006/relationships/hyperlink" Target="http://a-server.math.nsc.ru/IM/SpTla.asp?TypeID=4&amp;CodID=22" TargetMode="External"/><Relationship Id="rId25" Type="http://schemas.openxmlformats.org/officeDocument/2006/relationships/hyperlink" Target="http://a-server.math.nsc.ru/IM/sotrudl.asp?CodID=336" TargetMode="External"/><Relationship Id="rId2" Type="http://schemas.openxmlformats.org/officeDocument/2006/relationships/hyperlink" Target="http://a-server.math.nsc.ru/IM/SpTla.asp?TypeID=4&amp;CodID=102" TargetMode="External"/><Relationship Id="rId16" Type="http://schemas.openxmlformats.org/officeDocument/2006/relationships/hyperlink" Target="http://a-server.math.nsc.ru/IM/sotrudl.asp?CodID=202" TargetMode="External"/><Relationship Id="rId20" Type="http://schemas.openxmlformats.org/officeDocument/2006/relationships/hyperlink" Target="http://a-server.math.nsc.ru/IM/SpTla.asp?TypeID=4&amp;CodID=110" TargetMode="External"/><Relationship Id="rId29" Type="http://schemas.openxmlformats.org/officeDocument/2006/relationships/hyperlink" Target="http://a-server.math.nsc.ru/IM/SpTla.asp?TypeID=4&amp;CodID=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server.math.nsc.ru/IM/lbrt.asp?CodLB=4" TargetMode="External"/><Relationship Id="rId11" Type="http://schemas.openxmlformats.org/officeDocument/2006/relationships/hyperlink" Target="http://a-server.math.nsc.ru/IM/SpTla.asp?TypeID=4&amp;CodID=25" TargetMode="External"/><Relationship Id="rId24" Type="http://schemas.openxmlformats.org/officeDocument/2006/relationships/hyperlink" Target="http://www.math.nsc.ru/LBRT/k5/Lab/lab_win.html" TargetMode="External"/><Relationship Id="rId5" Type="http://schemas.openxmlformats.org/officeDocument/2006/relationships/hyperlink" Target="http://a-server.math.nsc.ru/IM/SpTla.asp?TypeID=4&amp;CodID=4" TargetMode="External"/><Relationship Id="rId15" Type="http://schemas.openxmlformats.org/officeDocument/2006/relationships/hyperlink" Target="http://www.math.nsc.ru/LBRT/logic/l2win.html" TargetMode="External"/><Relationship Id="rId23" Type="http://schemas.openxmlformats.org/officeDocument/2006/relationships/hyperlink" Target="http://a-server.math.nsc.ru/IM/SpTla.asp?TypeID=4&amp;CodID=81" TargetMode="External"/><Relationship Id="rId28" Type="http://schemas.openxmlformats.org/officeDocument/2006/relationships/hyperlink" Target="http://a-server.math.nsc.ru/IM/sotrudl.asp?CodID=393" TargetMode="External"/><Relationship Id="rId10" Type="http://schemas.openxmlformats.org/officeDocument/2006/relationships/hyperlink" Target="http://a-server.math.nsc.ru/IM/sotrudl.asp?CodID=887" TargetMode="External"/><Relationship Id="rId19" Type="http://schemas.openxmlformats.org/officeDocument/2006/relationships/hyperlink" Target="http://a-server.math.nsc.ru/IM/sotrudl.asp?CodID=210" TargetMode="External"/><Relationship Id="rId31" Type="http://schemas.openxmlformats.org/officeDocument/2006/relationships/hyperlink" Target="http://a-server.math.nsc.ru/IM/sotrudl.asp?CodID=159" TargetMode="External"/><Relationship Id="rId4" Type="http://schemas.openxmlformats.org/officeDocument/2006/relationships/hyperlink" Target="http://a-server.math.nsc.ru/IM/sotrudl.asp?CodID=859" TargetMode="External"/><Relationship Id="rId9" Type="http://schemas.openxmlformats.org/officeDocument/2006/relationships/hyperlink" Target="http://a-server.math.nsc.ru/IM/lbrt.asp?CodLB=5" TargetMode="External"/><Relationship Id="rId14" Type="http://schemas.openxmlformats.org/officeDocument/2006/relationships/hyperlink" Target="http://a-server.math.nsc.ru/IM/SpTla.asp?TypeID=4&amp;CodID=26" TargetMode="External"/><Relationship Id="rId22" Type="http://schemas.openxmlformats.org/officeDocument/2006/relationships/hyperlink" Target="http://a-server.math.nsc.ru/IM/sotrudl.asp?CodID=725" TargetMode="External"/><Relationship Id="rId27" Type="http://schemas.openxmlformats.org/officeDocument/2006/relationships/hyperlink" Target="http://a-server.math.nsc.ru/IM/lbrt.asp?CodLB=103" TargetMode="External"/><Relationship Id="rId30" Type="http://schemas.openxmlformats.org/officeDocument/2006/relationships/hyperlink" Target="http://a-server.math.nsc.ru/IM/lbrt.asp?CodLB=10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59" TargetMode="External"/><Relationship Id="rId13" Type="http://schemas.openxmlformats.org/officeDocument/2006/relationships/hyperlink" Target="http://a-server.math.nsc.ru/IM/sotrudl.asp?CodID=498" TargetMode="External"/><Relationship Id="rId18" Type="http://schemas.openxmlformats.org/officeDocument/2006/relationships/hyperlink" Target="http://www.math.nsc.ru/LBRT/d4/site/main.html" TargetMode="External"/><Relationship Id="rId26" Type="http://schemas.openxmlformats.org/officeDocument/2006/relationships/hyperlink" Target="http://a-server.math.nsc.ru/IM/SpTla.asp?TypeID=4&amp;CodID=112" TargetMode="External"/><Relationship Id="rId3" Type="http://schemas.openxmlformats.org/officeDocument/2006/relationships/hyperlink" Target="http://a-server.math.nsc.ru/IM/lbrt.asp?CodLB=57" TargetMode="External"/><Relationship Id="rId21" Type="http://schemas.openxmlformats.org/officeDocument/2006/relationships/hyperlink" Target="http://www.math.nsc.ru/LBRT/d5/ruswin.htm" TargetMode="External"/><Relationship Id="rId34" Type="http://schemas.openxmlformats.org/officeDocument/2006/relationships/hyperlink" Target="http://a-server.math.nsc.ru/IM/sotrudl.asp?CodID=604" TargetMode="External"/><Relationship Id="rId7" Type="http://schemas.openxmlformats.org/officeDocument/2006/relationships/hyperlink" Target="http://a-server.math.nsc.ru/IM/sotrudl.asp?CodID=354" TargetMode="External"/><Relationship Id="rId12" Type="http://schemas.openxmlformats.org/officeDocument/2006/relationships/hyperlink" Target="http://a-server.math.nsc.ru/IM/lbrt.asp?CodLB=77" TargetMode="External"/><Relationship Id="rId17" Type="http://schemas.openxmlformats.org/officeDocument/2006/relationships/hyperlink" Target="http://a-server.math.nsc.ru/IM/SpTla.asp?TypeID=4&amp;CodID=101" TargetMode="External"/><Relationship Id="rId25" Type="http://schemas.openxmlformats.org/officeDocument/2006/relationships/hyperlink" Target="http://a-server.math.nsc.ru/IM/sotrudl.asp?CodID=438" TargetMode="External"/><Relationship Id="rId33" Type="http://schemas.openxmlformats.org/officeDocument/2006/relationships/hyperlink" Target="http://a-server.math.nsc.ru/IM/lbrt.asp?CodLB=111" TargetMode="External"/><Relationship Id="rId2" Type="http://schemas.openxmlformats.org/officeDocument/2006/relationships/hyperlink" Target="http://a-server.math.nsc.ru/IM/SpTla.asp?TypeID=4&amp;CodID=57" TargetMode="External"/><Relationship Id="rId16" Type="http://schemas.openxmlformats.org/officeDocument/2006/relationships/hyperlink" Target="http://a-server.math.nsc.ru/IM/sotrudl.asp?CodID=187" TargetMode="External"/><Relationship Id="rId20" Type="http://schemas.openxmlformats.org/officeDocument/2006/relationships/hyperlink" Target="http://a-server.math.nsc.ru/IM/SpTla.asp?TypeID=4&amp;CodID=84" TargetMode="External"/><Relationship Id="rId29" Type="http://schemas.openxmlformats.org/officeDocument/2006/relationships/hyperlink" Target="http://a-server.math.nsc.ru/IM/SpTla.asp?TypeID=4&amp;CodID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.nsc.ru/LBRT/u2/ruswin.html" TargetMode="External"/><Relationship Id="rId11" Type="http://schemas.openxmlformats.org/officeDocument/2006/relationships/hyperlink" Target="http://a-server.math.nsc.ru/IM/SpTla.asp?TypeID=4&amp;CodID=77" TargetMode="External"/><Relationship Id="rId24" Type="http://schemas.openxmlformats.org/officeDocument/2006/relationships/hyperlink" Target="http://math.nsc.ru/LBRT/d6/" TargetMode="External"/><Relationship Id="rId32" Type="http://schemas.openxmlformats.org/officeDocument/2006/relationships/hyperlink" Target="http://a-server.math.nsc.ru/IM/SpTla.asp?TypeID=4&amp;CodID=111" TargetMode="External"/><Relationship Id="rId37" Type="http://schemas.openxmlformats.org/officeDocument/2006/relationships/hyperlink" Target="http://a-server.math.nsc.ru/IM/sotrudl.asp?CodID=195" TargetMode="External"/><Relationship Id="rId5" Type="http://schemas.openxmlformats.org/officeDocument/2006/relationships/hyperlink" Target="http://a-server.math.nsc.ru/IM/SpTla.asp?TypeID=4&amp;CodID=58" TargetMode="External"/><Relationship Id="rId15" Type="http://schemas.openxmlformats.org/officeDocument/2006/relationships/hyperlink" Target="http://a-server.math.nsc.ru/IM/lbrt.asp?CodLB=17" TargetMode="External"/><Relationship Id="rId23" Type="http://schemas.openxmlformats.org/officeDocument/2006/relationships/hyperlink" Target="http://a-server.math.nsc.ru/IM/SpTla.asp?TypeID=4&amp;CodID=97" TargetMode="External"/><Relationship Id="rId28" Type="http://schemas.openxmlformats.org/officeDocument/2006/relationships/hyperlink" Target="http://a-server.math.nsc.ru/IM/sotrudl.asp?CodID=491" TargetMode="External"/><Relationship Id="rId36" Type="http://schemas.openxmlformats.org/officeDocument/2006/relationships/hyperlink" Target="http://a-server.math.nsc.ru/IM/lbrt.asp?CodLB=86" TargetMode="External"/><Relationship Id="rId10" Type="http://schemas.openxmlformats.org/officeDocument/2006/relationships/hyperlink" Target="http://a-server.math.nsc.ru/IM/sotrudl.asp?CodID=2" TargetMode="External"/><Relationship Id="rId19" Type="http://schemas.openxmlformats.org/officeDocument/2006/relationships/hyperlink" Target="http://a-server.math.nsc.ru/IM/sotrudl.asp?CodID=185" TargetMode="External"/><Relationship Id="rId31" Type="http://schemas.openxmlformats.org/officeDocument/2006/relationships/hyperlink" Target="http://a-server.math.nsc.ru/IM/sotrudl.asp?CodID=383" TargetMode="External"/><Relationship Id="rId4" Type="http://schemas.openxmlformats.org/officeDocument/2006/relationships/hyperlink" Target="http://a-server.math.nsc.ru/IM/sotrudl.asp?CodID=1093" TargetMode="External"/><Relationship Id="rId9" Type="http://schemas.openxmlformats.org/officeDocument/2006/relationships/hyperlink" Target="http://a-server.math.nsc.ru/IM/lbrt.asp?CodLB=59" TargetMode="External"/><Relationship Id="rId14" Type="http://schemas.openxmlformats.org/officeDocument/2006/relationships/hyperlink" Target="http://a-server.math.nsc.ru/IM/SpTla.asp?TypeID=4&amp;CodID=17" TargetMode="External"/><Relationship Id="rId22" Type="http://schemas.openxmlformats.org/officeDocument/2006/relationships/hyperlink" Target="http://a-server.math.nsc.ru/IM/sotrudl.asp?CodID=399" TargetMode="External"/><Relationship Id="rId27" Type="http://schemas.openxmlformats.org/officeDocument/2006/relationships/hyperlink" Target="http://a-server.math.nsc.ru/IM/lbrt.asp?CodLB=112" TargetMode="External"/><Relationship Id="rId30" Type="http://schemas.openxmlformats.org/officeDocument/2006/relationships/hyperlink" Target="http://www.math.nsc.ru/LBRT/g2/main.html" TargetMode="External"/><Relationship Id="rId35" Type="http://schemas.openxmlformats.org/officeDocument/2006/relationships/hyperlink" Target="http://a-server.math.nsc.ru/IM/SpTla.asp?TypeID=4&amp;CodID=8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18" TargetMode="External"/><Relationship Id="rId13" Type="http://schemas.openxmlformats.org/officeDocument/2006/relationships/hyperlink" Target="http://a-server.math.nsc.ru/IM/SpTla.asp?TypeID=4&amp;CodID=107" TargetMode="External"/><Relationship Id="rId18" Type="http://schemas.openxmlformats.org/officeDocument/2006/relationships/hyperlink" Target="http://a-server.math.nsc.ru/IM/sotrudl.asp?CodID=278" TargetMode="External"/><Relationship Id="rId3" Type="http://schemas.openxmlformats.org/officeDocument/2006/relationships/hyperlink" Target="http://www.math.nsc.ru/LBRT/v1/index.html" TargetMode="External"/><Relationship Id="rId7" Type="http://schemas.openxmlformats.org/officeDocument/2006/relationships/hyperlink" Target="http://a-server.math.nsc.ru/IM/sotrudl.asp?CodID=164" TargetMode="External"/><Relationship Id="rId12" Type="http://schemas.openxmlformats.org/officeDocument/2006/relationships/hyperlink" Target="http://a-server.math.nsc.ru/IM/lbrt.asp?CodLB=88" TargetMode="External"/><Relationship Id="rId17" Type="http://schemas.openxmlformats.org/officeDocument/2006/relationships/hyperlink" Target="http://a-server.math.nsc.ru/IM/lbrt.asp?CodLB=72" TargetMode="External"/><Relationship Id="rId2" Type="http://schemas.openxmlformats.org/officeDocument/2006/relationships/hyperlink" Target="http://a-server.math.nsc.ru/IM/SpTla.asp?TypeID=4&amp;CodID=7" TargetMode="External"/><Relationship Id="rId16" Type="http://schemas.openxmlformats.org/officeDocument/2006/relationships/hyperlink" Target="http://a-server.math.nsc.ru/IM/SpTla.asp?TypeID=4&amp;CodID=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server.math.nsc.ru/IM/lbrt.asp?CodLB=9" TargetMode="External"/><Relationship Id="rId11" Type="http://schemas.openxmlformats.org/officeDocument/2006/relationships/hyperlink" Target="http://a-server.math.nsc.ru/IM/SpTla.asp?TypeID=4&amp;CodID=88" TargetMode="External"/><Relationship Id="rId5" Type="http://schemas.openxmlformats.org/officeDocument/2006/relationships/hyperlink" Target="http://a-server.math.nsc.ru/IM/SpTla.asp?TypeID=4&amp;CodID=9" TargetMode="External"/><Relationship Id="rId15" Type="http://schemas.openxmlformats.org/officeDocument/2006/relationships/hyperlink" Target="http://a-server.math.nsc.ru/IM/sotrudl.asp?CodID=292" TargetMode="External"/><Relationship Id="rId10" Type="http://schemas.openxmlformats.org/officeDocument/2006/relationships/hyperlink" Target="http://a-server.math.nsc.ru/IM/sotrudl.asp?CodID=216" TargetMode="External"/><Relationship Id="rId4" Type="http://schemas.openxmlformats.org/officeDocument/2006/relationships/hyperlink" Target="http://a-server.math.nsc.ru/IM/sotrudl.asp?CodID=239" TargetMode="External"/><Relationship Id="rId9" Type="http://schemas.openxmlformats.org/officeDocument/2006/relationships/hyperlink" Target="http://a-server.math.nsc.ru/IM/lbrt.asp?CodLB=18" TargetMode="External"/><Relationship Id="rId14" Type="http://schemas.openxmlformats.org/officeDocument/2006/relationships/hyperlink" Target="http://a-server.math.nsc.ru/IM/lbrt.asp?CodLB=10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nsc.ru/" TargetMode="External"/><Relationship Id="rId2" Type="http://schemas.openxmlformats.org/officeDocument/2006/relationships/hyperlink" Target="mailto:im@math.nsc.ru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6" y="260352"/>
            <a:ext cx="6661151" cy="12160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Учреждение Российской академии наук Институт математики им. С.Л. Соболева Сибирского отделения РАН</a:t>
            </a:r>
          </a:p>
        </p:txBody>
      </p:sp>
      <p:pic>
        <p:nvPicPr>
          <p:cNvPr id="3076" name="Picture 7" descr="DSCN3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916114"/>
            <a:ext cx="41036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900115" y="4949827"/>
            <a:ext cx="73437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altLang="ru-RU" sz="2400" b="1" dirty="0" smtClean="0"/>
              <a:t>Отчет о работе ИМ  </a:t>
            </a:r>
            <a:r>
              <a:rPr lang="ru-RU" altLang="ru-RU" sz="2400" b="1" dirty="0"/>
              <a:t>СО РАН </a:t>
            </a:r>
            <a:r>
              <a:rPr lang="ru-RU" altLang="ru-RU" sz="2400" b="1" dirty="0" smtClean="0"/>
              <a:t>за  201</a:t>
            </a:r>
            <a:r>
              <a:rPr lang="en-US" altLang="ru-RU" sz="2400" b="1" dirty="0" smtClean="0"/>
              <a:t>6</a:t>
            </a:r>
            <a:r>
              <a:rPr lang="ru-RU" altLang="ru-RU" sz="2400" b="1" dirty="0" smtClean="0"/>
              <a:t> г.</a:t>
            </a:r>
            <a:endParaRPr lang="en-US" altLang="ru-RU" sz="2400" b="1" dirty="0" smtClean="0"/>
          </a:p>
          <a:p>
            <a:pPr algn="ctr"/>
            <a:endParaRPr lang="ru-RU" alt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2400" dirty="0" smtClean="0">
                <a:solidFill>
                  <a:schemeClr val="tx2"/>
                </a:solidFill>
              </a:rPr>
              <a:t>Директор ИМ СО РАН С.С.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</a:rPr>
              <a:t>Гончаров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9"/>
          <p:cNvSpPr>
            <a:spLocks noGrp="1" noChangeArrowheads="1"/>
          </p:cNvSpPr>
          <p:nvPr>
            <p:ph type="title"/>
          </p:nvPr>
        </p:nvSpPr>
        <p:spPr>
          <a:xfrm>
            <a:off x="1763689" y="304802"/>
            <a:ext cx="6811987" cy="1216025"/>
          </a:xfrm>
        </p:spPr>
        <p:txBody>
          <a:bodyPr/>
          <a:lstStyle/>
          <a:p>
            <a:r>
              <a:rPr lang="ru-RU" altLang="ru-RU" dirty="0" smtClean="0"/>
              <a:t>Программы и гранты</a:t>
            </a:r>
          </a:p>
        </p:txBody>
      </p:sp>
      <p:pic>
        <p:nvPicPr>
          <p:cNvPr id="123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15743"/>
              </p:ext>
            </p:extLst>
          </p:nvPr>
        </p:nvGraphicFramePr>
        <p:xfrm>
          <a:off x="539554" y="2132856"/>
          <a:ext cx="8027999" cy="2781456"/>
        </p:xfrm>
        <a:graphic>
          <a:graphicData uri="http://schemas.openxmlformats.org/drawingml/2006/table">
            <a:tbl>
              <a:tblPr/>
              <a:tblGrid>
                <a:gridCol w="2668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4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2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22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Научные школы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РФФИ,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РГНФ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РНФ</a:t>
                      </a:r>
                      <a:endParaRPr lang="ru-RU" sz="14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Интеграционные проекты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Президиума РАН и ОМН РАН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Гранты Президента РФ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178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45345"/>
              </p:ext>
            </p:extLst>
          </p:nvPr>
        </p:nvGraphicFramePr>
        <p:xfrm>
          <a:off x="683568" y="1556792"/>
          <a:ext cx="6480722" cy="4542618"/>
        </p:xfrm>
        <a:graphic>
          <a:graphicData uri="http://schemas.openxmlformats.org/drawingml/2006/table">
            <a:tbl>
              <a:tblPr/>
              <a:tblGrid>
                <a:gridCol w="288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5473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1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"/>
                        </a:rPr>
                        <a:t>А1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"/>
                        </a:rPr>
                        <a:t>Лаборатория теории колец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4"/>
                        </a:rPr>
                        <a:t>Колесников П.С.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5"/>
                        </a:rPr>
                        <a:t>А3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6"/>
                        </a:rPr>
                        <a:t>Лаборатория алгебраических систем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7"/>
                        </a:rPr>
                        <a:t>Палютин Е.А.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8"/>
                        </a:rPr>
                        <a:t>А4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9"/>
                        </a:rPr>
                        <a:t>Лаборатория теории групп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0"/>
                        </a:rPr>
                        <a:t>Вдовин Е.П.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1"/>
                        </a:rPr>
                        <a:t>Л1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2"/>
                        </a:rPr>
                        <a:t>Лаборатория логических систем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3"/>
                        </a:rPr>
                        <a:t>Морозов А.С.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4"/>
                        </a:rPr>
                        <a:t>Л2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5"/>
                        </a:rPr>
                        <a:t>Лаборатория теории вычислимости и прикладной логики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6"/>
                        </a:rPr>
                        <a:t>Гончаров С.С.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7"/>
                        </a:rPr>
                        <a:t>К3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8"/>
                        </a:rPr>
                        <a:t>Лаборатория дискретного анализа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9"/>
                        </a:rPr>
                        <a:t>Евдокимов А.А.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0"/>
                        </a:rPr>
                        <a:t>К4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1"/>
                        </a:rPr>
                        <a:t>Лаборатория дискретной оптимизации в исследовании операций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2"/>
                        </a:rPr>
                        <a:t>Пяткин А.В.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3"/>
                        </a:rPr>
                        <a:t>К5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4"/>
                        </a:rPr>
                        <a:t>Лаборатория математических моделей принятия решений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5"/>
                        </a:rPr>
                        <a:t>Береснев В.Л.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6"/>
                        </a:rPr>
                        <a:t>К6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7"/>
                        </a:rPr>
                        <a:t>Лаборатория теории графов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8"/>
                        </a:rPr>
                        <a:t>Бородин О.В.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9"/>
                        </a:rPr>
                        <a:t>К7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0"/>
                        </a:rPr>
                        <a:t>Лаборатория совершенных комбинаторных структур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1"/>
                        </a:rPr>
                        <a:t>Августинович С.В.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48491" marR="48491" marT="24245" marB="24245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подразделения 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784879"/>
              </p:ext>
            </p:extLst>
          </p:nvPr>
        </p:nvGraphicFramePr>
        <p:xfrm>
          <a:off x="611560" y="1844823"/>
          <a:ext cx="7776864" cy="4403344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7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"/>
                        </a:rPr>
                        <a:t>У1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"/>
                        </a:rPr>
                        <a:t>Лаборатория условно-корректных задач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4"/>
                        </a:rPr>
                        <a:t>Аниконов Д.С.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5"/>
                        </a:rPr>
                        <a:t>У2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6"/>
                        </a:rPr>
                        <a:t>Лаборатория волновых процессов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7"/>
                        </a:rPr>
                        <a:t>Романов В.Г.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8"/>
                        </a:rPr>
                        <a:t>У3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9"/>
                        </a:rPr>
                        <a:t>Лаборатория обратных задач математической физики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0"/>
                        </a:rPr>
                        <a:t>Аниконов Ю.Е.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1"/>
                        </a:rPr>
                        <a:t>У6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2"/>
                        </a:rPr>
                        <a:t>Лаборатория теории функций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3"/>
                        </a:rPr>
                        <a:t>Медных А.Д.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4"/>
                        </a:rPr>
                        <a:t>Д3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5"/>
                        </a:rPr>
                        <a:t>Лаборатория вычислительных проблем задач математической физики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6"/>
                        </a:rPr>
                        <a:t>Блохин А.М.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7"/>
                        </a:rPr>
                        <a:t>Д4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8"/>
                        </a:rPr>
                        <a:t>Лаборатория дифференциальных уравнений и смежных вопросов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9"/>
                        </a:rPr>
                        <a:t>Белоносов В.С.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0"/>
                        </a:rPr>
                        <a:t>Д5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1"/>
                        </a:rPr>
                        <a:t>Лаборатория дифференциальных и разностных уравнений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2"/>
                        </a:rPr>
                        <a:t>Демиденко Г.В.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3"/>
                        </a:rPr>
                        <a:t>Д6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4"/>
                        </a:rPr>
                        <a:t>Лаборатория динамических систем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5"/>
                        </a:rPr>
                        <a:t>Тайманов И.А.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6"/>
                        </a:rPr>
                        <a:t>Г1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7"/>
                        </a:rPr>
                        <a:t>Лаборатория геометрического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8"/>
                        </a:rPr>
                        <a:t>Водопьянов С.К.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9"/>
                        </a:rPr>
                        <a:t>Г2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0"/>
                        </a:rPr>
                        <a:t>Лаборатория функционального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1"/>
                        </a:rPr>
                        <a:t>Гутман А.Е.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32"/>
                        </a:rPr>
                        <a:t>Г3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3"/>
                        </a:rPr>
                        <a:t>Лаборатория римановой геометрии и топологии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4"/>
                        </a:rPr>
                        <a:t>Базайкин Я.В.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35"/>
                        </a:rPr>
                        <a:t>Г4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6"/>
                        </a:rPr>
                        <a:t>Лаборатория прикладного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7"/>
                        </a:rPr>
                        <a:t>Веснин А.Ю.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подразделения ИМ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212672"/>
              </p:ext>
            </p:extLst>
          </p:nvPr>
        </p:nvGraphicFramePr>
        <p:xfrm>
          <a:off x="566738" y="2057400"/>
          <a:ext cx="8001000" cy="283464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00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2"/>
                        </a:rPr>
                        <a:t>В1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3"/>
                        </a:rPr>
                        <a:t>Лаборатория теории вероятностей и математической статистики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4"/>
                        </a:rPr>
                        <a:t>Лотов В.И.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5"/>
                        </a:rPr>
                        <a:t>В3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6"/>
                        </a:rPr>
                        <a:t>Лаборатория теоретической физики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7"/>
                        </a:rPr>
                        <a:t>Ачасов Н.Н.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8"/>
                        </a:rPr>
                        <a:t>И1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9"/>
                        </a:rPr>
                        <a:t>Лаборатория анализа данных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0"/>
                        </a:rPr>
                        <a:t>Кельманов А.В.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1"/>
                        </a:rPr>
                        <a:t>Т3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2"/>
                        </a:rPr>
                        <a:t>ВТК "Молодые исследователи"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3"/>
                        </a:rPr>
                        <a:t>Ч1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4"/>
                        </a:rPr>
                        <a:t>Лаборатория численных методов математического анализа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5"/>
                        </a:rPr>
                        <a:t>Мирошниченко В.Л.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6"/>
                        </a:rPr>
                        <a:t>Э1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7"/>
                        </a:rPr>
                        <a:t>Лаборатория методов оптимизации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8"/>
                        </a:rPr>
                        <a:t>Шмырев В.И.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подразделения</a:t>
            </a:r>
            <a:r>
              <a:rPr lang="ru-RU" sz="3600" dirty="0"/>
              <a:t> </a:t>
            </a:r>
            <a:r>
              <a:rPr lang="ru-RU" sz="3600" dirty="0" smtClean="0"/>
              <a:t> ИМ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3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9"/>
          <p:cNvSpPr>
            <a:spLocks noGrp="1" noChangeArrowheads="1"/>
          </p:cNvSpPr>
          <p:nvPr>
            <p:ph type="title"/>
          </p:nvPr>
        </p:nvSpPr>
        <p:spPr>
          <a:xfrm>
            <a:off x="2123728" y="277812"/>
            <a:ext cx="6696075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Публикации сотрудников</a:t>
            </a:r>
          </a:p>
        </p:txBody>
      </p:sp>
      <p:pic>
        <p:nvPicPr>
          <p:cNvPr id="133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22389"/>
              </p:ext>
            </p:extLst>
          </p:nvPr>
        </p:nvGraphicFramePr>
        <p:xfrm>
          <a:off x="611559" y="1773238"/>
          <a:ext cx="7955999" cy="4251678"/>
        </p:xfrm>
        <a:graphic>
          <a:graphicData uri="http://schemas.openxmlformats.org/drawingml/2006/table">
            <a:tbl>
              <a:tblPr/>
              <a:tblGrid>
                <a:gridCol w="2392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1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04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04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г.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1243</a:t>
                      </a:r>
                      <a:b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1179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журналах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45+41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384+112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и доклады в трудах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63+6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 of Science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РИНЦ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штатных научных сотрудников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82+40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213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1634316" y="548680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0709"/>
              </p:ext>
            </p:extLst>
          </p:nvPr>
        </p:nvGraphicFramePr>
        <p:xfrm>
          <a:off x="251520" y="1628800"/>
          <a:ext cx="8083482" cy="4536152"/>
        </p:xfrm>
        <a:graphic>
          <a:graphicData uri="http://schemas.openxmlformats.org/drawingml/2006/table">
            <a:tbl>
              <a:tblPr/>
              <a:tblGrid>
                <a:gridCol w="348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7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741"/>
                <a:gridCol w="278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2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0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6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80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83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58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ставок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научных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сотрудников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31.12.2016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15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П.С.Колесников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8,375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Е.А.Палютин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Е.П. Вдовин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0+26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С.К.Водопьянов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А.Е.Гутман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Я.В.Базайкин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А.Ю.Веснин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А.М.Блохин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В.С.Белоносов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8,625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Г.В.Демиденко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15,63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И.А.Тайманов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6,125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57181"/>
              </p:ext>
            </p:extLst>
          </p:nvPr>
        </p:nvGraphicFramePr>
        <p:xfrm>
          <a:off x="251520" y="1628800"/>
          <a:ext cx="8083482" cy="4284000"/>
        </p:xfrm>
        <a:graphic>
          <a:graphicData uri="http://schemas.openxmlformats.org/drawingml/2006/table">
            <a:tbl>
              <a:tblPr/>
              <a:tblGrid>
                <a:gridCol w="348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5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741"/>
                <a:gridCol w="278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2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0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6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30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34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58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ставок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научных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сотрудников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31.12.2016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А.А.Евдокимов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13,625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А.В.Пяткин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8+10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В.Л.Береснев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7+5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О.В.Бородин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0+22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К7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С.В.Августинович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А.С.Морозов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С.С.Гончаров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1+19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Д.С.Аниконов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В.Г.Романов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Ю.Е.Аниконов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619672" y="404666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32022"/>
              </p:ext>
            </p:extLst>
          </p:nvPr>
        </p:nvGraphicFramePr>
        <p:xfrm>
          <a:off x="251520" y="1628800"/>
          <a:ext cx="8083483" cy="5068800"/>
        </p:xfrm>
        <a:graphic>
          <a:graphicData uri="http://schemas.openxmlformats.org/drawingml/2006/table">
            <a:tbl>
              <a:tblPr/>
              <a:tblGrid>
                <a:gridCol w="348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3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741"/>
                <a:gridCol w="278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27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0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6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30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34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580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ставок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научных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сотрудников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31.12.2016</a:t>
                      </a: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Гранты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У6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А.Д.Медных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0+20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В.И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Лотов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В3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Н.Н.Ачасов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0+8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А.В.Кельманов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4+6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+15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В.Л.Мирошниченко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0+6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В.И.Шмырёв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1+2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(ИМ)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34+30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4+324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Омск (ОФИМ)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5+9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(ИМ+ОФИМ)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298,13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38+36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294,07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9+364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1619672" y="404666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</a:t>
            </a:r>
            <a:r>
              <a:rPr lang="en-US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alt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5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Courier New"/>
                <a:cs typeface="Times New Roman"/>
              </a:rPr>
              <a:t>Количество научных публикаций в рецензируемых отечественных и рейтинговых зарубежных журналах по проектам в 2016 году</a:t>
            </a:r>
            <a:endParaRPr lang="ru-RU" sz="1600" dirty="0">
              <a:solidFill>
                <a:srgbClr val="000000"/>
              </a:solidFill>
              <a:latin typeface="+mj-lt"/>
              <a:ea typeface="Courier New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27470"/>
              </p:ext>
            </p:extLst>
          </p:nvPr>
        </p:nvGraphicFramePr>
        <p:xfrm>
          <a:off x="251523" y="908723"/>
          <a:ext cx="8352928" cy="4951476"/>
        </p:xfrm>
        <a:graphic>
          <a:graphicData uri="http://schemas.openxmlformats.org/drawingml/2006/table">
            <a:tbl>
              <a:tblPr/>
              <a:tblGrid>
                <a:gridCol w="360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92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Уникальный номер научной темы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Название темы (проекта)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j-lt"/>
                          <a:ea typeface="Calibri"/>
                          <a:cs typeface="Times New Roman"/>
                        </a:rPr>
                        <a:t>Кол-во ед. в 2016 г.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0314-2014-0001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Фундаментальные проблемы математической логики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0314-2014-0002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Алгоритмические и аналитические проблемы алгебры.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Теоретико-модельные и алгебро-геометрические свойства алгебраических систем.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Неклассическая теория вычислимости и неклассические логики.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0314-2014-0005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Геометрия, топология и их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Аналитические проблемы в геометрии и геометрические проблемы в анализе.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Геометрические методы теории многообразий и качественной теории дифференциальных уравнений.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Геометрические аспекты динамических процессов и математическое моделирование.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Асимптотические свойства случайных процессов и их применения.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Развитие методов исследования стохастических моделей, ориентированных на популяционные и биомедицинские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Некоторые проблемы нелинейного анализа и их приложения в механике и физике.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12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Методы сплайн-функций и математическое моделирование в механике сплошной среды, физике полупроводников и биологии.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20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Теоретические и численные методы решения дифференциальных уравнений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21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обратных и некорректных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Построение и анализ алгоритмов решения дискретных экстремальных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Актуальные проблемы теории графов.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21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17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Математические методы распознавания образов и прогнозирования.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18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Модели и методы математической экономики.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19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и решение задач комбинаторной оптимизации с использованием целочисленного программирования.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20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0314-2014-0020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Дискретный анализ, коды и комбинаторика.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25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0314-2014-0021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Квантовая теория поля и исследование физических процессов в рамках Стандартной модели и за её пределами  на новом этапе, обусловленном высоким уровнем точности экспериментов.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1. С ОАО «Силовые машины»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 smtClean="0"/>
              <a:t> </a:t>
            </a:r>
            <a:r>
              <a:rPr lang="ru-RU" dirty="0"/>
              <a:t>«Разработка программного комплекса прогнозирования энергетических и </a:t>
            </a:r>
            <a:r>
              <a:rPr lang="ru-RU" dirty="0" err="1"/>
              <a:t>кавитационных</a:t>
            </a:r>
            <a:r>
              <a:rPr lang="ru-RU" dirty="0"/>
              <a:t> характеристик РО и ПЛ </a:t>
            </a:r>
            <a:r>
              <a:rPr lang="ru-RU" dirty="0" smtClean="0"/>
              <a:t>гидротурбин»</a:t>
            </a:r>
            <a:br>
              <a:rPr lang="ru-RU" dirty="0" smtClean="0"/>
            </a:br>
            <a:endParaRPr lang="ru-RU" dirty="0" smtClean="0"/>
          </a:p>
          <a:p>
            <a:endParaRPr lang="en-US" dirty="0" smtClean="0"/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/>
              <a:t> «Разработка программы оптимизационного проектирования рабочих колес РО и ПЛ гидротурбин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/>
              <a:t> «Разработка программы для определения частот и форм  собственных колебаний лопастных систем гидротурбины в воде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1691683" y="304802"/>
            <a:ext cx="7128471" cy="1216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r>
              <a:rPr lang="ru-RU" altLang="ru-RU" sz="1600" dirty="0" smtClean="0"/>
              <a:t>Согласно Уставу Института главной целью Института является выполнение фундаментальных теоретических и прикладных научных исследований в области математики, математической физики и информатики. Основными (приоритетными) направлениями являются: </a:t>
            </a:r>
          </a:p>
          <a:p>
            <a:pPr lvl="0"/>
            <a:r>
              <a:rPr lang="ru-RU" sz="1600" dirty="0" smtClean="0"/>
              <a:t>алгебра, теория чисел и математическая логика; </a:t>
            </a:r>
          </a:p>
          <a:p>
            <a:pPr lvl="0"/>
            <a:r>
              <a:rPr lang="ru-RU" sz="1600" dirty="0" smtClean="0"/>
              <a:t>геометрия и топология; </a:t>
            </a:r>
          </a:p>
          <a:p>
            <a:pPr lvl="0"/>
            <a:r>
              <a:rPr lang="ru-RU" sz="1600" dirty="0" smtClean="0"/>
              <a:t>математический анализ, дифференциальные уравнения и математическая физика; </a:t>
            </a:r>
          </a:p>
          <a:p>
            <a:pPr lvl="0"/>
            <a:r>
              <a:rPr lang="ru-RU" sz="1600" dirty="0" smtClean="0"/>
              <a:t>теория вероятностей и математическая статистика; </a:t>
            </a:r>
          </a:p>
          <a:p>
            <a:pPr lvl="0"/>
            <a:r>
              <a:rPr lang="ru-RU" sz="1600" dirty="0" smtClean="0"/>
              <a:t>вычислительная математика; </a:t>
            </a:r>
          </a:p>
          <a:p>
            <a:pPr lvl="0"/>
            <a:r>
              <a:rPr lang="ru-RU" sz="1600" dirty="0" smtClean="0"/>
              <a:t>дискретная математика, информатика и математическая кибернетика; </a:t>
            </a:r>
          </a:p>
          <a:p>
            <a:pPr lvl="0"/>
            <a:r>
              <a:rPr lang="ru-RU" sz="1600" dirty="0" smtClean="0"/>
              <a:t>математическое моделирование и методы прикладной математики.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304802"/>
            <a:ext cx="5221288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Основные научные направления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2. С ЗАО «ЛЕДАС»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 smtClean="0"/>
              <a:t> «</a:t>
            </a:r>
            <a:r>
              <a:rPr lang="ru-RU" dirty="0"/>
              <a:t>Разработка эффективных алгоритмов для задачи изготовления деталей из листового материала на координатно-вырубных станках с ЧПУ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en-US" dirty="0"/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 ЗАО «ТЯЖМАШ»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/>
              <a:t> «Исследование и оптимизационное проектирование проточных частей гидротурбины»</a:t>
            </a:r>
            <a:br>
              <a:rPr lang="ru-RU" dirty="0"/>
            </a:br>
            <a:r>
              <a:rPr lang="ru-RU" dirty="0"/>
              <a:t>Ответственный исполнитель: Скороспелов В.А.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4. </a:t>
            </a:r>
            <a:r>
              <a:rPr lang="ru-RU" dirty="0"/>
              <a:t>С </a:t>
            </a:r>
            <a:r>
              <a:rPr lang="ru-RU" dirty="0" smtClean="0"/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ФГБНУ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НЦ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ПЗСРЧ»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dirty="0"/>
              <a:t>«Математическое моделирование структурных закономерностей в геномах вируса клещевого энцефалита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1691683" y="304802"/>
            <a:ext cx="7128471" cy="1216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4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1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ООО «Технологическая Компания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Шлюмберже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dirty="0"/>
              <a:t>«Разработка вычислительной модели двухфазного сжимаемого течения в скважине»</a:t>
            </a:r>
          </a:p>
          <a:p>
            <a:r>
              <a:rPr lang="ru-RU" dirty="0"/>
              <a:t>Ответственный исполнитель: </a:t>
            </a:r>
            <a:r>
              <a:rPr lang="ru-RU" dirty="0" err="1"/>
              <a:t>Роменский</a:t>
            </a:r>
            <a:r>
              <a:rPr lang="ru-RU" dirty="0"/>
              <a:t> Е.И.</a:t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6. 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ОИЯИ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</a:t>
            </a:r>
            <a:r>
              <a:rPr lang="ru-RU" dirty="0"/>
              <a:t>Математическое и инструментальное обеспечение геофизического мониторинга Дубна-Научный-Новосибирск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7.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Северо-Восточным Федеральным университетом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М.К.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Аммосова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dirty="0"/>
              <a:t> «Редакционно-издательские услуги по журналу Математические заметки ЯГУ №</a:t>
            </a:r>
            <a:r>
              <a:rPr lang="ru-RU" dirty="0" smtClean="0"/>
              <a:t>2, №3, №4»</a:t>
            </a:r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1691683" y="304802"/>
            <a:ext cx="7128471" cy="1216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2016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8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3"/>
            <a:ext cx="8001000" cy="434069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 dirty="0" smtClean="0"/>
              <a:t>	</a:t>
            </a:r>
            <a:r>
              <a:rPr lang="ru-RU" altLang="ru-RU" sz="1600" dirty="0" smtClean="0"/>
              <a:t>В Институте ведётся большая работа по подготовке научных кадров высшей квалификации. Институт является базовым  для </a:t>
            </a:r>
            <a:r>
              <a:rPr lang="en-US" altLang="ru-RU" sz="1600" dirty="0" smtClean="0"/>
              <a:t>9</a:t>
            </a:r>
            <a:r>
              <a:rPr lang="ru-RU" altLang="ru-RU" sz="1600" dirty="0" smtClean="0"/>
              <a:t> кафедр ММФ Новосибирского государственного университета:</a:t>
            </a:r>
            <a:endParaRPr lang="en-US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алгебры и логики (заведующий проф. А.В. Васильев);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геометрии и топологии (заведующий академик  И.А. </a:t>
            </a:r>
            <a:r>
              <a:rPr lang="ru-RU" altLang="ru-RU" sz="1600" dirty="0" err="1" smtClean="0"/>
              <a:t>Тайманов</a:t>
            </a:r>
            <a:r>
              <a:rPr lang="ru-RU" alt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дискретной математики и информатики (заведующий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чл.-корр. РАН С.С. Гончаров);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дифференциальных уравнений (заведующий проф. А.М. Блохин);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математического анализа (заведующий академик Ю.Г. </a:t>
            </a:r>
            <a:r>
              <a:rPr lang="ru-RU" altLang="ru-RU" sz="1600" dirty="0" err="1" smtClean="0"/>
              <a:t>Решетняк</a:t>
            </a:r>
            <a:r>
              <a:rPr lang="ru-RU" alt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математической экономики (заведующий проф. В.А. Васильев);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вероятностей (заведующий профессор В.И. Лотов);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функций (заведующий проф. А.Д. Медных);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теоретической кибернетики (заведующий проф. А.И. </a:t>
            </a:r>
            <a:r>
              <a:rPr lang="ru-RU" altLang="ru-RU" sz="1600" dirty="0" err="1" smtClean="0"/>
              <a:t>Ерзин</a:t>
            </a:r>
            <a:r>
              <a:rPr lang="ru-RU" altLang="ru-RU" sz="1600" dirty="0" smtClean="0"/>
              <a:t>).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Подготовка кадров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r>
              <a:rPr lang="ru-RU" sz="1600" dirty="0" smtClean="0"/>
              <a:t>Кроме того Институт является базовым для кафедры: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 smtClean="0"/>
              <a:t>математического анализа ФФ НГУ </a:t>
            </a:r>
            <a:r>
              <a:rPr lang="ru-RU" sz="1600" dirty="0"/>
              <a:t>(заведующий </a:t>
            </a:r>
            <a:r>
              <a:rPr lang="ru-RU" sz="1600" dirty="0" smtClean="0"/>
              <a:t>профессор В.А. Александров)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/>
          </a:p>
          <a:p>
            <a:pPr marL="0" indent="44608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а также трёх кафедр ФИТ НГУ:</a:t>
            </a:r>
          </a:p>
          <a:p>
            <a:pPr marL="0" indent="44608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математики (заведующий профессор А.И</a:t>
            </a:r>
            <a:r>
              <a:rPr lang="ru-RU" sz="1600" dirty="0" smtClean="0"/>
              <a:t>. Кожанов);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общей информатики (заведующий профессор Д.Е</a:t>
            </a:r>
            <a:r>
              <a:rPr lang="ru-RU" sz="1600" dirty="0" smtClean="0"/>
              <a:t>. </a:t>
            </a:r>
            <a:r>
              <a:rPr lang="ru-RU" sz="1600" dirty="0" err="1" smtClean="0"/>
              <a:t>Пальчунов</a:t>
            </a:r>
            <a:r>
              <a:rPr 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дискретного анализа и исследования операций (заведующий профессор </a:t>
            </a:r>
            <a:r>
              <a:rPr lang="ru-RU" sz="1600" dirty="0" smtClean="0"/>
              <a:t>В.Л. </a:t>
            </a:r>
            <a:r>
              <a:rPr lang="ru-RU" sz="1600" dirty="0" err="1" smtClean="0"/>
              <a:t>Береснев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 smtClean="0"/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Кроме работы в университете, сотрудники Института активно участвуют в работе со школьниками. Около </a:t>
            </a:r>
            <a:r>
              <a:rPr lang="ru-RU" sz="1600" dirty="0"/>
              <a:t>20 научных сотрудников являются по совместительству преподавателями </a:t>
            </a:r>
            <a:r>
              <a:rPr lang="ru-RU" sz="1600" dirty="0" smtClean="0"/>
              <a:t>физико-математической (СУНЦ) </a:t>
            </a:r>
            <a:r>
              <a:rPr lang="ru-RU" sz="1600" dirty="0"/>
              <a:t>школы при </a:t>
            </a:r>
            <a:r>
              <a:rPr lang="ru-RU" sz="1600" dirty="0" smtClean="0"/>
              <a:t>НГУ.</a:t>
            </a:r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В Институте действуют четыре диссертационных совета  по защитам докторских и кандидатских диссертаций.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В 2016 году в аспирантуре Института обучалось 26 человек (из них 6 человек в ОФ), закончили аспирантуру 13 человек (из них 3 человека из ОФ).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 Защитили диссертации 9 аспирантов: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Агапов С.В.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Городилова А.А.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Тарасенко А.С.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</a:t>
            </a:r>
            <a:r>
              <a:rPr lang="ru-RU" sz="1600" b="1" dirty="0" err="1" smtClean="0"/>
              <a:t>Чебунин</a:t>
            </a:r>
            <a:r>
              <a:rPr lang="ru-RU" sz="1600" b="1" dirty="0" smtClean="0"/>
              <a:t> М.Г.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Марчук М.И.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Молчанова А.О.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Слуцкий Д.А.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</a:t>
            </a:r>
            <a:r>
              <a:rPr lang="ru-RU" sz="1600" b="1" dirty="0" err="1" smtClean="0"/>
              <a:t>Цидулко</a:t>
            </a:r>
            <a:r>
              <a:rPr lang="ru-RU" sz="1600" b="1" dirty="0" smtClean="0"/>
              <a:t> О.Ю.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Медведев </a:t>
            </a:r>
            <a:r>
              <a:rPr lang="ru-RU" sz="1600" b="1" dirty="0"/>
              <a:t>А.Н.</a:t>
            </a:r>
            <a:r>
              <a:rPr lang="ru-RU" sz="1600" dirty="0" smtClean="0"/>
              <a:t>   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7092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2" y="1773240"/>
            <a:ext cx="4652963" cy="424814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математический журнал</a:t>
            </a:r>
            <a:r>
              <a:rPr lang="en-US" altLang="ru-RU" sz="1600" b="1" dirty="0" smtClean="0"/>
              <a:t>-0.</a:t>
            </a:r>
            <a:r>
              <a:rPr lang="ru-RU" altLang="ru-RU" sz="1600" b="1" dirty="0" smtClean="0"/>
              <a:t>447</a:t>
            </a:r>
            <a:r>
              <a:rPr lang="en-US" altLang="ru-RU" sz="1600" b="1" dirty="0" smtClean="0"/>
              <a:t>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), </a:t>
            </a:r>
            <a:r>
              <a:rPr lang="en-US" altLang="ru-RU" sz="1600" b="1" dirty="0" smtClean="0"/>
              <a:t>0.428</a:t>
            </a:r>
            <a:r>
              <a:rPr lang="en-US" altLang="ru-RU" sz="1600" dirty="0" smtClean="0"/>
              <a:t> (IPP </a:t>
            </a:r>
            <a:r>
              <a:rPr lang="ru-RU" altLang="ru-RU" sz="1600" dirty="0" smtClean="0"/>
              <a:t>в </a:t>
            </a:r>
            <a:r>
              <a:rPr lang="en-US" altLang="ru-RU" sz="1600" dirty="0" smtClean="0"/>
              <a:t>Scopus)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Алгебра и логика – </a:t>
            </a:r>
            <a:r>
              <a:rPr lang="ru-RU" altLang="ru-RU" sz="1600" b="1" dirty="0" smtClean="0"/>
              <a:t>0.3</a:t>
            </a:r>
            <a:r>
              <a:rPr lang="en-US" altLang="ru-RU" sz="1600" b="1" dirty="0" smtClean="0"/>
              <a:t>10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), </a:t>
            </a:r>
          </a:p>
          <a:p>
            <a:pPr marL="0" indent="0" algn="just" eaLnBrk="1" hangingPunct="1">
              <a:buNone/>
            </a:pPr>
            <a:r>
              <a:rPr lang="en-US" altLang="ru-RU" sz="1600" dirty="0"/>
              <a:t> </a:t>
            </a:r>
            <a:r>
              <a:rPr lang="en-US" altLang="ru-RU" sz="1600" dirty="0" smtClean="0"/>
              <a:t>      </a:t>
            </a:r>
            <a:r>
              <a:rPr lang="en-US" altLang="ru-RU" sz="1600" b="1" dirty="0" smtClean="0"/>
              <a:t>0.463</a:t>
            </a:r>
            <a:r>
              <a:rPr lang="en-US" altLang="ru-RU" sz="1600" dirty="0" smtClean="0"/>
              <a:t> </a:t>
            </a:r>
            <a:r>
              <a:rPr lang="en-US" altLang="ru-RU" sz="1600" dirty="0"/>
              <a:t>(IPP </a:t>
            </a:r>
            <a:r>
              <a:rPr lang="ru-RU" altLang="ru-RU" sz="1600" dirty="0"/>
              <a:t>в </a:t>
            </a:r>
            <a:r>
              <a:rPr lang="en-US" altLang="ru-RU" sz="1600" dirty="0"/>
              <a:t>Scopus)</a:t>
            </a:r>
            <a:endParaRPr lang="ru-RU" altLang="ru-RU" sz="1600" dirty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Дискретный анализ и исследование операций</a:t>
            </a:r>
            <a:r>
              <a:rPr lang="ru-RU" altLang="ru-RU" sz="1600" b="1" dirty="0" smtClean="0"/>
              <a:t>-0</a:t>
            </a:r>
            <a:r>
              <a:rPr lang="en-US" altLang="ru-RU" sz="1600" b="1" dirty="0" smtClean="0"/>
              <a:t>.231</a:t>
            </a:r>
            <a:r>
              <a:rPr lang="ru-RU" altLang="ru-RU" sz="1600" b="1" dirty="0" smtClean="0"/>
              <a:t> </a:t>
            </a:r>
            <a:r>
              <a:rPr lang="ru-RU" altLang="ru-RU" sz="1600" dirty="0" smtClean="0"/>
              <a:t>(РИНЦ)</a:t>
            </a:r>
            <a:r>
              <a:rPr lang="en-US" altLang="ru-RU" sz="1600" dirty="0" smtClean="0"/>
              <a:t>, </a:t>
            </a:r>
            <a:r>
              <a:rPr lang="en-US" altLang="ru-RU" sz="1600" b="1" dirty="0" smtClean="0"/>
              <a:t>0.494</a:t>
            </a:r>
            <a:r>
              <a:rPr lang="en-US" altLang="ru-RU" sz="1600" dirty="0" smtClean="0"/>
              <a:t> (Math-Net)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Математические труды - </a:t>
            </a:r>
            <a:r>
              <a:rPr lang="ru-RU" altLang="ru-RU" sz="1600" b="1" dirty="0" smtClean="0"/>
              <a:t>0,</a:t>
            </a:r>
            <a:r>
              <a:rPr lang="en-US" altLang="ru-RU" sz="1600" b="1" dirty="0" smtClean="0"/>
              <a:t>398 </a:t>
            </a:r>
            <a:r>
              <a:rPr lang="en-US" altLang="ru-RU" sz="1600" dirty="0" smtClean="0"/>
              <a:t>(</a:t>
            </a:r>
            <a:r>
              <a:rPr lang="ru-RU" altLang="ru-RU" sz="1600" dirty="0" smtClean="0"/>
              <a:t>РИНЦ)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журнал индустриальной математики-</a:t>
            </a:r>
            <a:r>
              <a:rPr lang="ru-RU" altLang="ru-RU" sz="1600" b="1" dirty="0" smtClean="0"/>
              <a:t>0.304</a:t>
            </a:r>
            <a:r>
              <a:rPr lang="ru-RU" altLang="ru-RU" sz="1600" dirty="0" smtClean="0"/>
              <a:t> (РИНЦ)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Сибирские электронные математические известия</a:t>
            </a:r>
            <a:r>
              <a:rPr lang="en-US" altLang="ru-RU" sz="1600" dirty="0" smtClean="0"/>
              <a:t> - </a:t>
            </a:r>
            <a:r>
              <a:rPr lang="ru-RU" altLang="ru-RU" sz="1600" b="1" dirty="0" smtClean="0"/>
              <a:t>0.</a:t>
            </a:r>
            <a:r>
              <a:rPr lang="en-US" altLang="ru-RU" sz="1600" b="1" dirty="0" smtClean="0"/>
              <a:t>343 </a:t>
            </a:r>
            <a:r>
              <a:rPr lang="en-US" altLang="ru-RU" sz="1600" dirty="0" smtClean="0"/>
              <a:t>(Math-Net)</a:t>
            </a:r>
            <a:r>
              <a:rPr lang="ru-RU" altLang="ru-RU" sz="1600" dirty="0" smtClean="0"/>
              <a:t>, </a:t>
            </a:r>
          </a:p>
          <a:p>
            <a:pPr marL="0" indent="0" algn="just" eaLnBrk="1" hangingPunct="1">
              <a:buNone/>
            </a:pPr>
            <a:r>
              <a:rPr lang="en-US" altLang="ru-RU" sz="1600" dirty="0" smtClean="0"/>
              <a:t>       </a:t>
            </a:r>
            <a:r>
              <a:rPr lang="ru-RU" altLang="ru-RU" sz="1600" b="1" dirty="0" smtClean="0"/>
              <a:t>0.</a:t>
            </a:r>
            <a:r>
              <a:rPr lang="en-US" altLang="ru-RU" sz="1600" b="1" dirty="0"/>
              <a:t>261 </a:t>
            </a:r>
            <a:r>
              <a:rPr lang="en-US" altLang="ru-RU" sz="1600" dirty="0"/>
              <a:t>(IPP </a:t>
            </a:r>
            <a:r>
              <a:rPr lang="ru-RU" altLang="ru-RU" sz="1600" dirty="0"/>
              <a:t>в </a:t>
            </a:r>
            <a:r>
              <a:rPr lang="en-US" altLang="ru-RU" sz="1600" dirty="0"/>
              <a:t>Scopus)</a:t>
            </a:r>
            <a:endParaRPr lang="ru-RU" altLang="ru-RU" sz="1600" dirty="0"/>
          </a:p>
          <a:p>
            <a:pPr algn="just" eaLnBrk="1" hangingPunct="1">
              <a:buFont typeface="Wingdings" pitchFamily="2" charset="2"/>
              <a:buChar char="Ø"/>
            </a:pP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7" y="304802"/>
            <a:ext cx="626427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Издательская деятельность </a:t>
            </a:r>
          </a:p>
        </p:txBody>
      </p:sp>
      <p:pic>
        <p:nvPicPr>
          <p:cNvPr id="24580" name="Picture 6" descr="DSCN0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02" y="1773238"/>
            <a:ext cx="3186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9" y="1752600"/>
            <a:ext cx="4005263" cy="4267200"/>
          </a:xfrm>
        </p:spPr>
        <p:txBody>
          <a:bodyPr/>
          <a:lstStyle/>
          <a:p>
            <a:pPr marL="0" indent="533400" algn="just" eaLnBrk="1" hangingPunct="1">
              <a:buFont typeface="Wingdings" pitchFamily="2" charset="2"/>
              <a:buNone/>
            </a:pPr>
            <a:r>
              <a:rPr lang="ru-RU" altLang="ru-RU" sz="2000" dirty="0" smtClean="0"/>
              <a:t>Ежегодно Институт выпускает в свет 4-5 монографий, авторами которых являются в основном ведущие сотрудники Института, а также сотрудники других институтов СО РАН.</a:t>
            </a:r>
          </a:p>
          <a:p>
            <a:pPr marL="0" indent="533400" eaLnBrk="1" hangingPunct="1">
              <a:buFont typeface="Wingdings" pitchFamily="2" charset="2"/>
              <a:buNone/>
            </a:pPr>
            <a:r>
              <a:rPr lang="ru-RU" altLang="ru-RU" sz="2000" dirty="0" smtClean="0"/>
              <a:t>В 2016 г. было издано 7 монографий (из них 2 главы в монографиях), </a:t>
            </a:r>
            <a:r>
              <a:rPr lang="en-US" altLang="ru-RU" sz="2000" dirty="0" smtClean="0"/>
              <a:t>1</a:t>
            </a:r>
            <a:r>
              <a:rPr lang="ru-RU" altLang="ru-RU" sz="2000" dirty="0" smtClean="0"/>
              <a:t>6 учебников и учебных пособий.</a:t>
            </a:r>
          </a:p>
        </p:txBody>
      </p:sp>
      <p:pic>
        <p:nvPicPr>
          <p:cNvPr id="25604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600" y="1946646"/>
            <a:ext cx="4184717" cy="31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6253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5" y="304800"/>
            <a:ext cx="6127750" cy="1216025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Участие в редколлегиях журналов в университетах.</a:t>
            </a:r>
          </a:p>
        </p:txBody>
      </p:sp>
      <p:pic>
        <p:nvPicPr>
          <p:cNvPr id="50178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11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6096" y="1971320"/>
            <a:ext cx="1728192" cy="2434960"/>
          </a:xfrm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4519777"/>
            <a:ext cx="7956550" cy="1854200"/>
          </a:xfrm>
        </p:spPr>
        <p:txBody>
          <a:bodyPr>
            <a:normAutofit fontScale="85000" lnSpcReduction="10000"/>
          </a:bodyPr>
          <a:lstStyle/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1600" dirty="0" smtClean="0"/>
              <a:t>	</a:t>
            </a:r>
            <a:r>
              <a:rPr lang="ru-RU" altLang="ru-RU" sz="2000" dirty="0"/>
              <a:t>При участии сотрудников  Института издаются также другие журналы: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smtClean="0"/>
              <a:t>«</a:t>
            </a:r>
            <a:r>
              <a:rPr lang="en-US" altLang="ru-RU" sz="2000" dirty="0" smtClean="0"/>
              <a:t>Eurasian Journal of mathematical and computer application</a:t>
            </a:r>
            <a:r>
              <a:rPr lang="ru-RU" altLang="ru-RU" sz="2000" dirty="0" smtClean="0"/>
              <a:t>», гл. редактор 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err="1" smtClean="0"/>
              <a:t>чл.к</a:t>
            </a:r>
            <a:r>
              <a:rPr lang="ru-RU" altLang="ru-RU" sz="2000" dirty="0"/>
              <a:t>.</a:t>
            </a:r>
            <a:r>
              <a:rPr lang="en-US" altLang="ru-RU" sz="2000" dirty="0"/>
              <a:t> </a:t>
            </a:r>
            <a:r>
              <a:rPr lang="ru-RU" altLang="ru-RU" sz="2000" dirty="0"/>
              <a:t>РАН </a:t>
            </a:r>
            <a:r>
              <a:rPr lang="ru-RU" altLang="ru-RU" sz="2000" dirty="0" smtClean="0"/>
              <a:t>В.Г.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Романов </a:t>
            </a:r>
            <a:r>
              <a:rPr lang="ru-RU" altLang="ru-RU" sz="2000" dirty="0"/>
              <a:t>и 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smtClean="0"/>
              <a:t>«</a:t>
            </a:r>
            <a:r>
              <a:rPr lang="en-US" altLang="ru-RU" sz="2000" dirty="0" smtClean="0"/>
              <a:t>Journal of Mathematical Sciences</a:t>
            </a:r>
            <a:r>
              <a:rPr lang="ru-RU" altLang="ru-RU" sz="2000" dirty="0" smtClean="0"/>
              <a:t>»</a:t>
            </a:r>
            <a:r>
              <a:rPr lang="en-US" altLang="ru-RU" sz="2000" dirty="0"/>
              <a:t>, </a:t>
            </a:r>
            <a:r>
              <a:rPr lang="en-US" altLang="ru-RU" sz="2000" dirty="0" smtClean="0"/>
              <a:t>co-</a:t>
            </a:r>
            <a:r>
              <a:rPr lang="ru-RU" altLang="ru-RU" sz="2000" dirty="0" smtClean="0"/>
              <a:t>редактор чл.</a:t>
            </a:r>
            <a:r>
              <a:rPr lang="en-US" altLang="ru-RU" sz="2000" dirty="0" smtClean="0"/>
              <a:t>-</a:t>
            </a:r>
            <a:r>
              <a:rPr lang="ru-RU" altLang="ru-RU" sz="2000" dirty="0" smtClean="0"/>
              <a:t>к. </a:t>
            </a:r>
            <a:r>
              <a:rPr lang="ru-RU" altLang="ru-RU" sz="2000" dirty="0"/>
              <a:t>РАН </a:t>
            </a:r>
            <a:r>
              <a:rPr lang="ru-RU" altLang="ru-RU" sz="2000" dirty="0" smtClean="0"/>
              <a:t>С.С.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Гончаров.</a:t>
            </a:r>
            <a:endParaRPr lang="ru-RU" altLang="ru-RU" sz="2000" dirty="0"/>
          </a:p>
          <a:p>
            <a:pPr algn="just" eaLnBrk="1" hangingPunct="1">
              <a:buFont typeface="Wingdings" pitchFamily="2" charset="2"/>
              <a:buNone/>
            </a:pPr>
            <a:endParaRPr lang="ru-RU" altLang="ru-RU" sz="2000" dirty="0" smtClean="0"/>
          </a:p>
        </p:txBody>
      </p:sp>
      <p:pic>
        <p:nvPicPr>
          <p:cNvPr id="50180" name="Picture 2" descr="C:\Users\Lab R0 Room 416a\Desktop\ospichev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47850"/>
            <a:ext cx="20891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3313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pic>
        <p:nvPicPr>
          <p:cNvPr id="28677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61599" y="1752600"/>
            <a:ext cx="1487978" cy="2057400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При участии сотрудников  Института издаются также другие журналы:</a:t>
            </a:r>
          </a:p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«</a:t>
            </a:r>
            <a:r>
              <a:rPr lang="en-US" altLang="ru-RU" sz="1600" dirty="0" smtClean="0"/>
              <a:t>Journal of inverse and ill-posed problems</a:t>
            </a:r>
            <a:r>
              <a:rPr lang="ru-RU" altLang="ru-RU" sz="1600" dirty="0" smtClean="0"/>
              <a:t>», редактор чл.</a:t>
            </a:r>
            <a:r>
              <a:rPr lang="en-US" altLang="ru-RU" sz="1600" dirty="0" smtClean="0"/>
              <a:t>-</a:t>
            </a:r>
            <a:r>
              <a:rPr lang="ru-RU" altLang="ru-RU" sz="1600" dirty="0" smtClean="0"/>
              <a:t>к.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РАН С.И.</a:t>
            </a:r>
            <a:r>
              <a:rPr lang="en-US" altLang="ru-RU" sz="1600" dirty="0" smtClean="0"/>
              <a:t> </a:t>
            </a:r>
            <a:r>
              <a:rPr lang="ru-RU" altLang="ru-RU" sz="1600" dirty="0" err="1" smtClean="0"/>
              <a:t>Кабанихин</a:t>
            </a:r>
            <a:r>
              <a:rPr lang="ru-RU" altLang="ru-RU" sz="1600" dirty="0" smtClean="0"/>
              <a:t> и </a:t>
            </a:r>
          </a:p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«Проблемы информатики»</a:t>
            </a:r>
            <a:r>
              <a:rPr lang="en-US" altLang="ru-RU" sz="1600" dirty="0" smtClean="0"/>
              <a:t>, </a:t>
            </a:r>
            <a:r>
              <a:rPr lang="ru-RU" altLang="ru-RU" sz="1600" dirty="0" smtClean="0"/>
              <a:t>гл.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редактор академик РАН Ю.И.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Журавлев.</a:t>
            </a:r>
          </a:p>
        </p:txBody>
      </p:sp>
      <p:pic>
        <p:nvPicPr>
          <p:cNvPr id="11" name="Picture 3" descr="C:\Users\Lab R0 Room 416a\Desktop\ospichev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85679" y="1752600"/>
            <a:ext cx="1486417" cy="2057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8" y="2674938"/>
            <a:ext cx="2455122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Учебники для школ с участием сотрудников ИМ СО РАН</a:t>
            </a:r>
          </a:p>
        </p:txBody>
      </p:sp>
    </p:spTree>
    <p:extLst>
      <p:ext uri="{BB962C8B-B14F-4D97-AF65-F5344CB8AC3E}">
        <p14:creationId xmlns:p14="http://schemas.microsoft.com/office/powerpoint/2010/main" val="30586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endParaRPr lang="ru-RU" altLang="ru-RU" sz="1600" dirty="0" smtClean="0"/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Дирекция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Подразделения административного персонала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Научные подразделения (</a:t>
            </a:r>
            <a:r>
              <a:rPr lang="en-US" sz="2000" dirty="0" smtClean="0"/>
              <a:t>33</a:t>
            </a:r>
            <a:r>
              <a:rPr lang="ru-RU" sz="2000" dirty="0" smtClean="0"/>
              <a:t> лаборатории и 2 ВТК)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Научно-вспомогательные подразделения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Советы по защитам (специальности: 01.01.01,  01.01.02,  1.01.04, 01.01.05,  01.01.06,  01.01.07,  01.01.09,  05.13.1</a:t>
            </a:r>
            <a:r>
              <a:rPr lang="en-US" altLang="ru-RU" sz="2000" dirty="0" smtClean="0"/>
              <a:t>1, 05.13.17, 05.13.18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Филиал в г. Омске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1" y="304802"/>
            <a:ext cx="5581651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Структура Института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Семинары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В Институте работает широкая сеть семинаров по всем разделам проводимых научных исследований. </a:t>
            </a:r>
          </a:p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Важнейшие результаты сотрудников Института докладываются на Общеинститутском математическом семинаре</a:t>
            </a:r>
          </a:p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-</a:t>
            </a:r>
            <a:r>
              <a:rPr lang="ru-RU" altLang="ru-RU" sz="1800" b="1" dirty="0" smtClean="0"/>
              <a:t>руководитель  семинара  академик Ю.Г.</a:t>
            </a:r>
            <a:r>
              <a:rPr lang="en-US" altLang="ru-RU" sz="1800" b="1" dirty="0" smtClean="0"/>
              <a:t> </a:t>
            </a:r>
            <a:r>
              <a:rPr lang="ru-RU" altLang="ru-RU" sz="1800" b="1" dirty="0" err="1" smtClean="0"/>
              <a:t>Решетняк</a:t>
            </a:r>
            <a:endParaRPr lang="ru-RU" altLang="ru-RU" sz="1800" dirty="0" smtClean="0"/>
          </a:p>
          <a:p>
            <a:pPr marL="446088" indent="0" algn="just" eaLnBrk="1" hangingPunct="1">
              <a:buFont typeface="Wingdings" pitchFamily="2" charset="2"/>
              <a:buNone/>
            </a:pPr>
            <a:endParaRPr lang="ru-RU" altLang="ru-RU" sz="1800" dirty="0" smtClean="0"/>
          </a:p>
        </p:txBody>
      </p:sp>
      <p:pic>
        <p:nvPicPr>
          <p:cNvPr id="29700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9701" name="Picture 4" descr="con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916115"/>
            <a:ext cx="41322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68463"/>
            <a:ext cx="8784976" cy="48942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Сотрудники Института активно участвуют в организации и проведении конференций. Количество организованных Институтом конференций по годам: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ru-RU" sz="1600" b="1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489" y="304802"/>
            <a:ext cx="6199187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Конференции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468315" y="1484313"/>
            <a:ext cx="3816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8781602"/>
              </p:ext>
            </p:extLst>
          </p:nvPr>
        </p:nvGraphicFramePr>
        <p:xfrm>
          <a:off x="1136267" y="2924944"/>
          <a:ext cx="638806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2326740"/>
            <a:ext cx="8784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dirty="0">
                <a:latin typeface="Calibri" panose="020F0502020204030204" pitchFamily="34" charset="0"/>
              </a:rPr>
              <a:t>29 февраля–4 марта 2016 </a:t>
            </a:r>
            <a:r>
              <a:rPr lang="ru-RU" sz="1400" dirty="0" smtClean="0">
                <a:latin typeface="Calibri" panose="020F0502020204030204" pitchFamily="34" charset="0"/>
              </a:rPr>
              <a:t>г. – Международная конференция  «</a:t>
            </a:r>
            <a:r>
              <a:rPr lang="en-US" sz="1400" dirty="0" smtClean="0">
                <a:latin typeface="Calibri" panose="020F0502020204030204" pitchFamily="34" charset="0"/>
              </a:rPr>
              <a:t>Dynamics </a:t>
            </a:r>
            <a:r>
              <a:rPr lang="en-US" sz="1400" dirty="0">
                <a:latin typeface="Calibri" panose="020F0502020204030204" pitchFamily="34" charset="0"/>
              </a:rPr>
              <a:t>in </a:t>
            </a:r>
            <a:r>
              <a:rPr lang="en-US" sz="1400" dirty="0" smtClean="0">
                <a:latin typeface="Calibri" panose="020F0502020204030204" pitchFamily="34" charset="0"/>
              </a:rPr>
              <a:t>Siberia</a:t>
            </a:r>
            <a:r>
              <a:rPr lang="ru-RU" sz="1400" dirty="0" smtClean="0">
                <a:latin typeface="Calibri" panose="020F0502020204030204" pitchFamily="34" charset="0"/>
              </a:rPr>
              <a:t>», Новосибирск, Россия</a:t>
            </a:r>
          </a:p>
          <a:p>
            <a:pPr lvl="0" eaLnBrk="0" hangingPunct="0"/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июля – 6 августа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anose="02020603050405020304" pitchFamily="18" charset="0"/>
              </a:rPr>
              <a:t> 2016 г.  - </a:t>
            </a:r>
            <a:r>
              <a:rPr lang="ru-RU" sz="1400" dirty="0">
                <a:latin typeface="Calibri" panose="020F0502020204030204" pitchFamily="34" charset="0"/>
              </a:rPr>
              <a:t>Международная молодёжная школа-конференция «Алгоритмические вопросы теории групп и смежных областей</a:t>
            </a:r>
            <a:r>
              <a:rPr lang="ru-RU" sz="1400" dirty="0" smtClean="0">
                <a:latin typeface="Calibri" panose="020F0502020204030204" pitchFamily="34" charset="0"/>
              </a:rPr>
              <a:t>»,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anose="02020603050405020304" pitchFamily="18" charset="0"/>
              </a:rPr>
              <a:t>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lvl="0" eaLnBrk="0" hangingPunct="0"/>
            <a:r>
              <a:rPr lang="en-US" sz="1400" dirty="0">
                <a:latin typeface="Calibri" panose="020F0502020204030204" pitchFamily="34" charset="0"/>
              </a:rPr>
              <a:t>15–28 </a:t>
            </a:r>
            <a:r>
              <a:rPr lang="ru-RU" sz="1400" dirty="0">
                <a:latin typeface="Calibri" panose="020F0502020204030204" pitchFamily="34" charset="0"/>
              </a:rPr>
              <a:t>августа 2016 г</a:t>
            </a:r>
            <a:r>
              <a:rPr lang="ru-RU" sz="1400" dirty="0" smtClean="0">
                <a:latin typeface="Calibri" panose="020F0502020204030204" pitchFamily="34" charset="0"/>
              </a:rPr>
              <a:t>. – </a:t>
            </a:r>
            <a:r>
              <a:rPr lang="en-US" sz="1400" dirty="0" smtClean="0">
                <a:latin typeface="Calibri" panose="020F0502020204030204" pitchFamily="34" charset="0"/>
              </a:rPr>
              <a:t>International </a:t>
            </a:r>
            <a:r>
              <a:rPr lang="en-US" sz="1400" dirty="0">
                <a:latin typeface="Calibri" panose="020F0502020204030204" pitchFamily="34" charset="0"/>
              </a:rPr>
              <a:t>Conference and PhD-Master Summer School on Graphs and Groups, Spectra and </a:t>
            </a:r>
            <a:r>
              <a:rPr lang="en-US" sz="1400" dirty="0" smtClean="0">
                <a:latin typeface="Calibri" panose="020F0502020204030204" pitchFamily="34" charset="0"/>
              </a:rPr>
              <a:t>Symmetries</a:t>
            </a:r>
            <a:r>
              <a:rPr lang="ru-RU" sz="1400" dirty="0" smtClean="0">
                <a:latin typeface="Calibri" panose="020F0502020204030204" pitchFamily="34" charset="0"/>
              </a:rPr>
              <a:t>, </a:t>
            </a:r>
            <a:r>
              <a:rPr lang="ru-RU" sz="1400" dirty="0">
                <a:latin typeface="Calibri" panose="020F0502020204030204" pitchFamily="34" charset="0"/>
              </a:rPr>
              <a:t>Новосибирск, Россия</a:t>
            </a:r>
            <a:r>
              <a:rPr lang="ru-RU" sz="1400" dirty="0"/>
              <a:t> </a:t>
            </a:r>
            <a:endParaRPr lang="ru-RU" sz="1400" dirty="0" smtClean="0"/>
          </a:p>
          <a:p>
            <a:pPr lvl="0" eaLnBrk="0" hangingPunct="0"/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19–21 августа 2016 г</a:t>
            </a:r>
            <a:r>
              <a:rPr lang="ru-RU" sz="1400" dirty="0" smtClean="0">
                <a:latin typeface="Calibri" panose="020F0502020204030204" pitchFamily="34" charset="0"/>
              </a:rPr>
              <a:t>. – Летняя </a:t>
            </a:r>
            <a:r>
              <a:rPr lang="ru-RU" sz="1400" dirty="0">
                <a:latin typeface="Calibri" panose="020F0502020204030204" pitchFamily="34" charset="0"/>
              </a:rPr>
              <a:t>школа по избранным вопросам теории </a:t>
            </a:r>
            <a:r>
              <a:rPr lang="ru-RU" sz="1400" dirty="0" smtClean="0">
                <a:latin typeface="Calibri" panose="020F0502020204030204" pitchFamily="34" charset="0"/>
              </a:rPr>
              <a:t>вероятностей, </a:t>
            </a:r>
            <a:r>
              <a:rPr lang="ru-RU" sz="1400" dirty="0">
                <a:latin typeface="Calibri" panose="020F0502020204030204" pitchFamily="34" charset="0"/>
              </a:rPr>
              <a:t>Новосибирск, Россия</a:t>
            </a:r>
            <a:r>
              <a:rPr lang="ru-RU" sz="1400" dirty="0"/>
              <a:t> </a:t>
            </a:r>
            <a:endParaRPr lang="ru-RU" sz="1400" dirty="0" smtClean="0"/>
          </a:p>
          <a:p>
            <a:pPr lvl="0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22–25 августа 2016 г</a:t>
            </a:r>
            <a:r>
              <a:rPr lang="ru-RU" sz="1400" dirty="0" smtClean="0">
                <a:latin typeface="Calibri" panose="020F0502020204030204" pitchFamily="34" charset="0"/>
              </a:rPr>
              <a:t>. – VI </a:t>
            </a:r>
            <a:r>
              <a:rPr lang="ru-RU" sz="1400" dirty="0">
                <a:latin typeface="Calibri" panose="020F0502020204030204" pitchFamily="34" charset="0"/>
              </a:rPr>
              <a:t>конференция «Современные проблемы теоретической и прикладной вероятности</a:t>
            </a:r>
            <a:r>
              <a:rPr lang="ru-RU" sz="1400" dirty="0" smtClean="0">
                <a:latin typeface="Calibri" panose="020F0502020204030204" pitchFamily="34" charset="0"/>
              </a:rPr>
              <a:t>», посвященная </a:t>
            </a:r>
            <a:r>
              <a:rPr lang="ru-RU" sz="1400" dirty="0">
                <a:latin typeface="Calibri" panose="020F0502020204030204" pitchFamily="34" charset="0"/>
              </a:rPr>
              <a:t>85-летию академика Александра Алексеевича </a:t>
            </a:r>
            <a:r>
              <a:rPr lang="ru-RU" sz="1400" dirty="0" err="1" smtClean="0">
                <a:latin typeface="Calibri" panose="020F0502020204030204" pitchFamily="34" charset="0"/>
              </a:rPr>
              <a:t>Боровкова</a:t>
            </a:r>
            <a:r>
              <a:rPr lang="ru-RU" sz="1400" dirty="0" smtClean="0">
                <a:latin typeface="Calibri" panose="020F0502020204030204" pitchFamily="34" charset="0"/>
              </a:rPr>
              <a:t>, </a:t>
            </a:r>
            <a:r>
              <a:rPr lang="ru-RU" sz="1400" dirty="0">
                <a:latin typeface="Calibri" panose="020F0502020204030204" pitchFamily="34" charset="0"/>
              </a:rPr>
              <a:t>Новосибирск, </a:t>
            </a:r>
            <a:r>
              <a:rPr lang="ru-RU" sz="1400" dirty="0" smtClean="0">
                <a:latin typeface="Calibri" panose="020F0502020204030204" pitchFamily="34" charset="0"/>
              </a:rPr>
              <a:t>Россия</a:t>
            </a:r>
          </a:p>
          <a:p>
            <a:pPr lvl="0" eaLnBrk="0" hangingPunct="0"/>
            <a:endParaRPr lang="ru-RU" sz="1400" dirty="0" smtClean="0"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5-10 сентября 2016 г</a:t>
            </a:r>
            <a:r>
              <a:rPr lang="ru-RU" sz="1400" dirty="0" smtClean="0">
                <a:latin typeface="Calibri" panose="020F0502020204030204" pitchFamily="34" charset="0"/>
              </a:rPr>
              <a:t>. – 15 </a:t>
            </a:r>
            <a:r>
              <a:rPr lang="ru-RU" sz="1400" dirty="0">
                <a:latin typeface="Calibri" panose="020F0502020204030204" pitchFamily="34" charset="0"/>
              </a:rPr>
              <a:t>Всероссийская конференция «Сибирская научная школа-семинар с международным участием "Компьютерная безопасность и криптография"» </a:t>
            </a:r>
            <a:r>
              <a:rPr lang="ru-RU" sz="1400" dirty="0" smtClean="0">
                <a:latin typeface="Calibri" panose="020F0502020204030204" pitchFamily="34" charset="0"/>
              </a:rPr>
              <a:t>SIBECRYPT'16, </a:t>
            </a:r>
            <a:r>
              <a:rPr lang="ru-RU" sz="1400" dirty="0">
                <a:latin typeface="Calibri" panose="020F0502020204030204" pitchFamily="34" charset="0"/>
              </a:rPr>
              <a:t>Новосибирск, Россия</a:t>
            </a:r>
            <a:endParaRPr lang="ru-RU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260650"/>
            <a:ext cx="6956003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Конференции 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5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903550"/>
            <a:ext cx="878497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1400" dirty="0" smtClean="0">
                <a:latin typeface="Calibri" panose="020F0502020204030204" pitchFamily="34" charset="0"/>
              </a:rPr>
              <a:t>19 – 23 </a:t>
            </a:r>
            <a:r>
              <a:rPr lang="ru-RU" sz="1400" dirty="0">
                <a:latin typeface="Calibri" panose="020F0502020204030204" pitchFamily="34" charset="0"/>
              </a:rPr>
              <a:t>сентября 2016 г</a:t>
            </a:r>
            <a:r>
              <a:rPr lang="ru-RU" sz="1400" dirty="0" smtClean="0">
                <a:latin typeface="Calibri" panose="020F0502020204030204" pitchFamily="34" charset="0"/>
              </a:rPr>
              <a:t>. – Международная </a:t>
            </a:r>
            <a:r>
              <a:rPr lang="ru-RU" sz="1400" dirty="0">
                <a:latin typeface="Calibri" panose="020F0502020204030204" pitchFamily="34" charset="0"/>
              </a:rPr>
              <a:t>конференция «Дискретная оптимизация и исследование операций» </a:t>
            </a:r>
            <a:r>
              <a:rPr lang="ru-RU" sz="1400" dirty="0" smtClean="0">
                <a:latin typeface="Calibri" panose="020F0502020204030204" pitchFamily="34" charset="0"/>
              </a:rPr>
              <a:t>DOOR-2016, </a:t>
            </a:r>
            <a:r>
              <a:rPr lang="ru-RU" sz="1400" dirty="0">
                <a:latin typeface="Calibri" panose="020F0502020204030204" pitchFamily="34" charset="0"/>
              </a:rPr>
              <a:t>Владивосток, Остров Русский, </a:t>
            </a:r>
            <a:r>
              <a:rPr lang="ru-RU" sz="1400" dirty="0" smtClean="0">
                <a:latin typeface="Calibri" panose="020F0502020204030204" pitchFamily="34" charset="0"/>
              </a:rPr>
              <a:t>Россия</a:t>
            </a:r>
          </a:p>
          <a:p>
            <a:pPr lvl="0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21-24 сентября 2016 г </a:t>
            </a:r>
            <a:r>
              <a:rPr lang="ru-RU" sz="1400" dirty="0" smtClean="0">
                <a:latin typeface="Calibri" panose="020F0502020204030204" pitchFamily="34" charset="0"/>
              </a:rPr>
              <a:t>. – Международная </a:t>
            </a:r>
            <a:r>
              <a:rPr lang="ru-RU" sz="1400" dirty="0">
                <a:latin typeface="Calibri" panose="020F0502020204030204" pitchFamily="34" charset="0"/>
              </a:rPr>
              <a:t>конференция «Дни геометрии в Новосибирске — 2016</a:t>
            </a:r>
            <a:r>
              <a:rPr lang="ru-RU" sz="1400" dirty="0" smtClean="0">
                <a:latin typeface="Calibri" panose="020F0502020204030204" pitchFamily="34" charset="0"/>
              </a:rPr>
              <a:t>», </a:t>
            </a:r>
            <a:r>
              <a:rPr lang="ru-RU" sz="1400" dirty="0">
                <a:latin typeface="Calibri" panose="020F0502020204030204" pitchFamily="34" charset="0"/>
              </a:rPr>
              <a:t>Новосибирск, </a:t>
            </a:r>
            <a:r>
              <a:rPr lang="ru-RU" sz="1400" dirty="0" smtClean="0">
                <a:latin typeface="Calibri" panose="020F0502020204030204" pitchFamily="34" charset="0"/>
              </a:rPr>
              <a:t>Россия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lvl="0" eaLnBrk="0" hangingPunct="0"/>
            <a:endParaRPr lang="en-US" sz="1400" dirty="0"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15-17 ноября 2016 г.  –  10-я  Всероссийская конференция  с международным </a:t>
            </a:r>
            <a:r>
              <a:rPr lang="ru-RU" sz="1400" dirty="0" smtClean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участием</a:t>
            </a:r>
            <a:r>
              <a:rPr lang="en-US" sz="1400" dirty="0" smtClean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Calibri" panose="020F0502020204030204" pitchFamily="34" charset="0"/>
                <a:ea typeface="Adobe Fan Heiti Std B" pitchFamily="34" charset="-128"/>
                <a:cs typeface="Times New Roman" panose="02020603050405020304" pitchFamily="18" charset="0"/>
              </a:rPr>
              <a:t>Рефлексивный театр ситуационного центра-2016» (РТСЦ-2016), Омск, Россия</a:t>
            </a:r>
            <a:endParaRPr lang="ru-RU" sz="1400" dirty="0" smtClean="0">
              <a:latin typeface="Calibri" panose="020F0502020204030204" pitchFamily="34" charset="0"/>
              <a:ea typeface="Adobe Fan Heiti Std B" pitchFamily="34" charset="-128"/>
              <a:cs typeface="Times New Roman" panose="02020603050405020304" pitchFamily="18" charset="0"/>
            </a:endParaRPr>
          </a:p>
          <a:p>
            <a:pPr lvl="0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21-25 ноября 2016 г</a:t>
            </a:r>
            <a:r>
              <a:rPr lang="ru-RU" sz="1400" dirty="0" smtClean="0">
                <a:latin typeface="Calibri" panose="020F0502020204030204" pitchFamily="34" charset="0"/>
              </a:rPr>
              <a:t>. – Международная </a:t>
            </a:r>
            <a:r>
              <a:rPr lang="ru-RU" sz="1400" dirty="0">
                <a:latin typeface="Calibri" panose="020F0502020204030204" pitchFamily="34" charset="0"/>
              </a:rPr>
              <a:t>конференция «Мальцевские чтения» </a:t>
            </a:r>
            <a:r>
              <a:rPr lang="ru-RU" sz="1400" dirty="0" smtClean="0">
                <a:latin typeface="Calibri" panose="020F0502020204030204" pitchFamily="34" charset="0"/>
              </a:rPr>
              <a:t>2016, </a:t>
            </a:r>
            <a:r>
              <a:rPr lang="ru-RU" sz="1400" dirty="0">
                <a:latin typeface="Calibri" panose="020F0502020204030204" pitchFamily="34" charset="0"/>
              </a:rPr>
              <a:t>Новосибирск, Россия</a:t>
            </a:r>
            <a:r>
              <a:rPr lang="ru-RU" sz="800" dirty="0"/>
              <a:t> </a:t>
            </a:r>
            <a:endParaRPr lang="ru-RU" sz="800" dirty="0" smtClean="0"/>
          </a:p>
          <a:p>
            <a:pPr lvl="0" eaLnBrk="0" hangingPunct="0"/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8-12 декабря </a:t>
            </a:r>
            <a:r>
              <a:rPr lang="ru-RU" sz="1400" dirty="0" smtClean="0">
                <a:latin typeface="Calibri" panose="020F0502020204030204" pitchFamily="34" charset="0"/>
              </a:rPr>
              <a:t>2016 г. – Международная </a:t>
            </a:r>
            <a:r>
              <a:rPr lang="ru-RU" sz="1400" dirty="0">
                <a:latin typeface="Calibri" panose="020F0502020204030204" pitchFamily="34" charset="0"/>
              </a:rPr>
              <a:t>конференция «Геометрический анализ и теория управления</a:t>
            </a:r>
            <a:r>
              <a:rPr lang="ru-RU" sz="1400" dirty="0" smtClean="0">
                <a:latin typeface="Calibri" panose="020F0502020204030204" pitchFamily="34" charset="0"/>
              </a:rPr>
              <a:t>», </a:t>
            </a:r>
            <a:r>
              <a:rPr lang="ru-RU" sz="1400" dirty="0">
                <a:latin typeface="Calibri" panose="020F0502020204030204" pitchFamily="34" charset="0"/>
              </a:rPr>
              <a:t>Новосибирск, </a:t>
            </a:r>
            <a:r>
              <a:rPr lang="ru-RU" sz="1400" dirty="0" smtClean="0">
                <a:latin typeface="Calibri" panose="020F0502020204030204" pitchFamily="34" charset="0"/>
              </a:rPr>
              <a:t>Россия</a:t>
            </a:r>
          </a:p>
          <a:p>
            <a:pPr lvl="0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18-22 декабря </a:t>
            </a:r>
            <a:r>
              <a:rPr lang="ru-RU" sz="1400" dirty="0" smtClean="0">
                <a:latin typeface="Calibri" panose="020F0502020204030204" pitchFamily="34" charset="0"/>
              </a:rPr>
              <a:t>2016 г. –  Международная </a:t>
            </a:r>
            <a:r>
              <a:rPr lang="ru-RU" sz="1400" dirty="0">
                <a:latin typeface="Calibri" panose="020F0502020204030204" pitchFamily="34" charset="0"/>
              </a:rPr>
              <a:t>школа-конференция «Соболевские чтения</a:t>
            </a:r>
            <a:r>
              <a:rPr lang="ru-RU" sz="1400" dirty="0" smtClean="0">
                <a:latin typeface="Calibri" panose="020F0502020204030204" pitchFamily="34" charset="0"/>
              </a:rPr>
              <a:t>», </a:t>
            </a:r>
            <a:r>
              <a:rPr lang="ru-RU" sz="1400" dirty="0">
                <a:latin typeface="Calibri" panose="020F0502020204030204" pitchFamily="34" charset="0"/>
              </a:rPr>
              <a:t>Новосибирск, </a:t>
            </a:r>
            <a:r>
              <a:rPr lang="ru-RU" sz="1400" dirty="0" smtClean="0">
                <a:latin typeface="Calibri" panose="020F0502020204030204" pitchFamily="34" charset="0"/>
              </a:rPr>
              <a:t>Россия</a:t>
            </a:r>
          </a:p>
          <a:p>
            <a:pPr lvl="0" eaLnBrk="0" hangingPunct="0"/>
            <a:endParaRPr lang="ru-RU" sz="1400" dirty="0" smtClean="0">
              <a:latin typeface="Calibri" panose="020F0502020204030204" pitchFamily="34" charset="0"/>
            </a:endParaRPr>
          </a:p>
          <a:p>
            <a:pPr lvl="0" eaLnBrk="0" hangingPunct="0"/>
            <a:r>
              <a:rPr lang="ru-RU" sz="1400" dirty="0">
                <a:latin typeface="Calibri" panose="020F0502020204030204" pitchFamily="34" charset="0"/>
              </a:rPr>
              <a:t>22-24 декабря </a:t>
            </a:r>
            <a:r>
              <a:rPr lang="ru-RU" sz="1400" dirty="0" smtClean="0">
                <a:latin typeface="Calibri" panose="020F0502020204030204" pitchFamily="34" charset="0"/>
              </a:rPr>
              <a:t>2016 г. – Всероссийская </a:t>
            </a:r>
            <a:r>
              <a:rPr lang="ru-RU" sz="1400" dirty="0">
                <a:latin typeface="Calibri" panose="020F0502020204030204" pitchFamily="34" charset="0"/>
              </a:rPr>
              <a:t>конференция «Декабрьские чтения</a:t>
            </a:r>
            <a:r>
              <a:rPr lang="ru-RU" sz="1400" dirty="0" smtClean="0">
                <a:latin typeface="Calibri" panose="020F0502020204030204" pitchFamily="34" charset="0"/>
              </a:rPr>
              <a:t>», Новосибирск</a:t>
            </a:r>
            <a:r>
              <a:rPr lang="ru-RU" sz="1400" dirty="0">
                <a:latin typeface="Calibri" panose="020F0502020204030204" pitchFamily="34" charset="0"/>
              </a:rPr>
              <a:t>, Россия</a:t>
            </a:r>
            <a:r>
              <a:rPr lang="ru-RU" sz="1400" dirty="0"/>
              <a:t> 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lvl="0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260650"/>
            <a:ext cx="6956003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Конференции 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400" i="1" dirty="0" smtClean="0"/>
          </a:p>
          <a:p>
            <a:r>
              <a:rPr lang="ru-RU" sz="1400" i="1" dirty="0"/>
              <a:t>Вдовин</a:t>
            </a:r>
            <a:r>
              <a:rPr lang="en-US" sz="1400" i="1" dirty="0"/>
              <a:t> </a:t>
            </a:r>
            <a:r>
              <a:rPr lang="ru-RU" sz="1400" i="1" dirty="0"/>
              <a:t>Е.П. </a:t>
            </a:r>
            <a:r>
              <a:rPr lang="en-US" sz="1400" i="1" dirty="0"/>
              <a:t>-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строения групп и алгебр, алгоритмические проблемы в группах и алгебрах и их приложения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/>
              <a:t>(</a:t>
            </a:r>
            <a:r>
              <a:rPr lang="ru-RU" sz="1400" dirty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коллективами существующих научных лабораторий (кафедр)»</a:t>
            </a:r>
            <a:r>
              <a:rPr lang="en-US" sz="1400" dirty="0"/>
              <a:t>)</a:t>
            </a:r>
          </a:p>
          <a:p>
            <a:r>
              <a:rPr lang="ru-RU" sz="1400" i="1" dirty="0" smtClean="0"/>
              <a:t>Кротов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Д.С.</a:t>
            </a:r>
            <a:r>
              <a:rPr lang="en-US" sz="1400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Пересечения дискретных пространств в задачах теории кодирования и алгебраической комбинаторики</a:t>
            </a: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err="1" smtClean="0"/>
              <a:t>Тайманов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И.А.</a:t>
            </a:r>
            <a:r>
              <a:rPr lang="en-US" sz="1400" i="1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и точные решения дифференциальных уравнений</a:t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smtClean="0"/>
              <a:t>Кочетов Ю.А. -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решения дискретных задач оптимального распределения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  </a:t>
            </a:r>
            <a:r>
              <a:rPr lang="en-US" sz="1400" dirty="0" smtClean="0"/>
              <a:t>(</a:t>
            </a:r>
            <a:r>
              <a:rPr lang="ru-RU" sz="1400" dirty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/>
              <a:t>)</a:t>
            </a:r>
            <a:endParaRPr lang="ru-RU" sz="1400" dirty="0"/>
          </a:p>
          <a:p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/>
              <a:t>      </a:t>
            </a:r>
            <a:r>
              <a:rPr lang="ru-RU" altLang="ru-RU" sz="3600" dirty="0" smtClean="0"/>
              <a:t>Гранты РНФ в 2016 году </a:t>
            </a:r>
            <a:r>
              <a:rPr lang="ru-RU" altLang="ru-RU" sz="3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400" i="1" dirty="0" smtClean="0"/>
          </a:p>
          <a:p>
            <a:r>
              <a:rPr lang="ru-RU" sz="1400" i="1" dirty="0" err="1" smtClean="0"/>
              <a:t>Кельманов</a:t>
            </a:r>
            <a:r>
              <a:rPr lang="ru-RU" sz="1400" i="1" dirty="0" smtClean="0"/>
              <a:t> А.В. </a:t>
            </a:r>
            <a:r>
              <a:rPr lang="en-US" sz="1400" i="1" dirty="0" smtClean="0"/>
              <a:t>-</a:t>
            </a:r>
            <a:r>
              <a:rPr lang="ru-RU" sz="1400" i="1" dirty="0" smtClean="0"/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дискретной оптимизации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компьютерных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технологиях анализа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большеразмерных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</a:t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400" dirty="0" smtClean="0"/>
              <a:t>(</a:t>
            </a:r>
            <a:r>
              <a:rPr lang="ru-RU" sz="1400" dirty="0"/>
              <a:t>грант по приоритетному направлению деятельности РНФ «Проведение фундаментальных </a:t>
            </a:r>
            <a:r>
              <a:rPr lang="ru-RU" sz="1400" dirty="0" smtClean="0"/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научных </a:t>
            </a:r>
            <a:r>
              <a:rPr lang="ru-RU" sz="1400" dirty="0"/>
              <a:t>исследований и поисковых научных исследований коллективами существующих </a:t>
            </a:r>
            <a:r>
              <a:rPr lang="ru-RU" sz="1400" dirty="0" smtClean="0"/>
              <a:t>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научных </a:t>
            </a:r>
            <a:r>
              <a:rPr lang="ru-RU" sz="1400" dirty="0"/>
              <a:t>лабораторий (кафедр)»</a:t>
            </a:r>
            <a:r>
              <a:rPr lang="en-US" sz="1400" dirty="0"/>
              <a:t>)</a:t>
            </a:r>
          </a:p>
          <a:p>
            <a:r>
              <a:rPr lang="ru-RU" sz="1400" i="1" dirty="0" smtClean="0"/>
              <a:t>Веснин</a:t>
            </a:r>
            <a:r>
              <a:rPr lang="en-US" sz="1400" i="1" dirty="0" smtClean="0"/>
              <a:t> </a:t>
            </a:r>
            <a:r>
              <a:rPr lang="ru-RU" sz="1400" i="1" dirty="0" smtClean="0"/>
              <a:t>А.Ю.</a:t>
            </a:r>
            <a:r>
              <a:rPr lang="en-US" sz="1400" dirty="0" smtClean="0"/>
              <a:t>-</a:t>
            </a:r>
            <a:r>
              <a:rPr lang="ru-RU" sz="1400" dirty="0" smtClean="0"/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проблемы топологии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малых размерностей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пересечении с геометрией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алгеброй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smtClean="0"/>
              <a:t>Бородин О.В.</a:t>
            </a:r>
            <a:r>
              <a:rPr lang="en-US" sz="1400" i="1" dirty="0" smtClean="0"/>
              <a:t>-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Комбинаторное строение цепей, циклов и звезд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эйлеровых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многогранниках</a:t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/>
              <a:t>      </a:t>
            </a:r>
            <a:r>
              <a:rPr lang="ru-RU" altLang="ru-RU" sz="3600" dirty="0" smtClean="0"/>
              <a:t>Гранты РНФ в 2016 году </a:t>
            </a:r>
            <a:r>
              <a:rPr lang="ru-RU" altLang="ru-RU" sz="3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5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В 2015-2016 годах: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Токарева Наталья Николаевна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Лопатин Артем Анатольевич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Гранты РФФИ для ведущих коллективов молодых ученых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9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132856"/>
            <a:ext cx="4824536" cy="4320480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-2015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Уварова И.А.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Полякова А.П.                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Седипков</a:t>
            </a:r>
            <a:r>
              <a:rPr lang="ru-RU" sz="2000" dirty="0" smtClean="0"/>
              <a:t> А.А.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Карманова М.Б.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Кононова П.А.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Кайгородов</a:t>
            </a:r>
            <a:r>
              <a:rPr lang="ru-RU" sz="2000" dirty="0" smtClean="0"/>
              <a:t> И.Б.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Клевцова Ю.Ю.</a:t>
            </a:r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Абросимов Н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Алексеева Е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Бондарь Л</a:t>
            </a:r>
            <a:r>
              <a:rPr lang="en-US" sz="2000" dirty="0" smtClean="0"/>
              <a:t>.</a:t>
            </a:r>
            <a:r>
              <a:rPr lang="ru-RU" sz="2000" dirty="0" smtClean="0"/>
              <a:t>Н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Борисова И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Гречкосеева</a:t>
            </a:r>
            <a:r>
              <a:rPr lang="ru-RU" sz="2000" dirty="0" smtClean="0"/>
              <a:t> М</a:t>
            </a:r>
            <a:r>
              <a:rPr lang="en-US" sz="2000" dirty="0" smtClean="0"/>
              <a:t>.</a:t>
            </a:r>
            <a:r>
              <a:rPr lang="ru-RU" sz="2000" dirty="0" smtClean="0"/>
              <a:t>А.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Дедок В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Исангулова</a:t>
            </a:r>
            <a:r>
              <a:rPr lang="ru-RU" sz="2000" dirty="0" smtClean="0"/>
              <a:t> Д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Мамонтов А.С.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Светов И.Е.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Селиванова С.В.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Токарева Н.Н.</a:t>
            </a:r>
            <a:endParaRPr lang="en-US" sz="2000" dirty="0" smtClean="0"/>
          </a:p>
          <a:p>
            <a:pPr marL="0" indent="0">
              <a:buNone/>
              <a:defRPr/>
            </a:pPr>
            <a:endParaRPr lang="ru-RU" sz="2000" dirty="0" smtClean="0"/>
          </a:p>
          <a:p>
            <a:pPr marL="457200" indent="-45720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9552" y="188642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Мой первый грант РФФИ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36134"/>
            <a:ext cx="2592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ru-RU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en-US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T" panose="02040704040505020204" pitchFamily="18" charset="0"/>
              </a:rPr>
              <a:t>-201</a:t>
            </a:r>
            <a:r>
              <a:rPr lang="ru-RU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T" panose="02040704040505020204" pitchFamily="18" charset="0"/>
              </a:rPr>
              <a:t>7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Пешков И.М.</a:t>
            </a: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Медных И.А.                </a:t>
            </a:r>
            <a:endParaRPr lang="ru-RU" sz="16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Балакина Е.Ю.</a:t>
            </a:r>
            <a:endParaRPr lang="ru-RU" sz="16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Романченко С.М.</a:t>
            </a:r>
            <a:endParaRPr lang="ru-RU" sz="1600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Давыдов И.А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AutoNum type="arabicPeriod"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Рыков И.А.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Карманова М.Б.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Лопатин А.А.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Баженов Н.А.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Плотников Р.В.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Юдин Е.Б</a:t>
            </a:r>
            <a:r>
              <a:rPr lang="ru-RU" dirty="0" smtClean="0"/>
              <a:t>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Научные проекты РФФИ, выполняемые </a:t>
            </a:r>
            <a:r>
              <a:rPr lang="ru-RU" sz="2800" dirty="0"/>
              <a:t>молодыми </a:t>
            </a:r>
            <a:r>
              <a:rPr lang="ru-RU" sz="2800" dirty="0" smtClean="0"/>
              <a:t>уч</a:t>
            </a:r>
            <a:r>
              <a:rPr lang="ru-RU" sz="2800" dirty="0"/>
              <a:t>ё</a:t>
            </a:r>
            <a:r>
              <a:rPr lang="ru-RU" sz="2800" dirty="0" smtClean="0"/>
              <a:t>ными </a:t>
            </a:r>
            <a:r>
              <a:rPr lang="en-US" sz="2800" dirty="0" smtClean="0"/>
              <a:t>– </a:t>
            </a:r>
            <a:r>
              <a:rPr lang="ru-RU" sz="2800" dirty="0" smtClean="0"/>
              <a:t>кандидатами </a:t>
            </a:r>
            <a:r>
              <a:rPr lang="ru-RU" sz="2800" dirty="0"/>
              <a:t>и </a:t>
            </a:r>
            <a:r>
              <a:rPr lang="ru-RU" sz="2800" dirty="0" smtClean="0"/>
              <a:t>докторами </a:t>
            </a:r>
            <a:r>
              <a:rPr lang="ru-RU" sz="2800" dirty="0"/>
              <a:t>наук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ИМ СО РАН </a:t>
            </a:r>
            <a:r>
              <a:rPr lang="ru-RU" sz="2800" dirty="0"/>
              <a:t>в 2016 году</a:t>
            </a:r>
          </a:p>
        </p:txBody>
      </p:sp>
    </p:spTree>
    <p:extLst>
      <p:ext uri="{BB962C8B-B14F-4D97-AF65-F5344CB8AC3E}">
        <p14:creationId xmlns:p14="http://schemas.microsoft.com/office/powerpoint/2010/main" val="8478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Медных </a:t>
            </a:r>
            <a:r>
              <a:rPr lang="ru-RU" dirty="0"/>
              <a:t>А.Д.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Пожидаев А.П.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Гончаров С.С.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Научные проекты РФФИ, выполняемые молодыми учёными под руководством кандидатов и докторов </a:t>
            </a:r>
            <a:r>
              <a:rPr lang="ru-RU" sz="2800" dirty="0" smtClean="0"/>
              <a:t>наук в </a:t>
            </a:r>
            <a:r>
              <a:rPr lang="ru-RU" sz="2800" dirty="0"/>
              <a:t>ИМ СО РАН в 2016 году</a:t>
            </a:r>
          </a:p>
        </p:txBody>
      </p:sp>
    </p:spTree>
    <p:extLst>
      <p:ext uri="{BB962C8B-B14F-4D97-AF65-F5344CB8AC3E}">
        <p14:creationId xmlns:p14="http://schemas.microsoft.com/office/powerpoint/2010/main" val="383094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37711" cy="4267200"/>
          </a:xfrm>
        </p:spPr>
        <p:txBody>
          <a:bodyPr/>
          <a:lstStyle/>
          <a:p>
            <a:pPr marL="182563" indent="0" algn="just" eaLnBrk="1" hangingPunct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На </a:t>
            </a:r>
            <a:r>
              <a:rPr lang="en-US" sz="2400" dirty="0" smtClean="0"/>
              <a:t>3</a:t>
            </a:r>
            <a:r>
              <a:rPr lang="ru-RU" sz="2400" dirty="0" smtClean="0"/>
              <a:t>1 декабря 20</a:t>
            </a:r>
            <a:r>
              <a:rPr lang="en-US" sz="2400" dirty="0" smtClean="0"/>
              <a:t>1</a:t>
            </a:r>
            <a:r>
              <a:rPr lang="ru-RU" sz="2400" dirty="0" smtClean="0"/>
              <a:t>6 г. в Институте математики им. С.Л. Соболева работали 381 </a:t>
            </a:r>
            <a:r>
              <a:rPr lang="en-US" sz="2400" dirty="0" smtClean="0"/>
              <a:t>(</a:t>
            </a:r>
            <a:r>
              <a:rPr lang="ru-RU" sz="2400" dirty="0" smtClean="0"/>
              <a:t>в том числе ОФ – 56) человек, а среди 300 </a:t>
            </a:r>
            <a:r>
              <a:rPr lang="en-US" sz="2400" dirty="0" smtClean="0"/>
              <a:t>(</a:t>
            </a:r>
            <a:r>
              <a:rPr lang="ru-RU" sz="2400" dirty="0" smtClean="0"/>
              <a:t>в том числе ОФ - </a:t>
            </a:r>
            <a:r>
              <a:rPr lang="en-US" sz="2400" dirty="0" smtClean="0"/>
              <a:t>4</a:t>
            </a:r>
            <a:r>
              <a:rPr lang="ru-RU" sz="2400" dirty="0" smtClean="0"/>
              <a:t>6</a:t>
            </a:r>
            <a:r>
              <a:rPr lang="en-US" sz="2400" dirty="0" smtClean="0"/>
              <a:t>)</a:t>
            </a:r>
            <a:r>
              <a:rPr lang="ru-RU" sz="2400" dirty="0" smtClean="0"/>
              <a:t> научных работников – 6 академиков, 4 члена-корреспондента РАН, 112 (ОФ - 14) докторов наук  и  149 (ОФ - 23) кандидатов наук.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04802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Состав Института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/>
              <a:t>Орден Александра Невского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академик Ю.Л.</a:t>
            </a:r>
            <a:r>
              <a:rPr lang="en-US" sz="2000" dirty="0" smtClean="0"/>
              <a:t> </a:t>
            </a:r>
            <a:r>
              <a:rPr lang="ru-RU" sz="2000" dirty="0" smtClean="0"/>
              <a:t>Ершов</a:t>
            </a:r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/>
              <a:t>Орден Дружбы </a:t>
            </a:r>
            <a:r>
              <a:rPr lang="ru-RU" sz="2000" dirty="0" smtClean="0"/>
              <a:t>– член-корреспондент РАН В.Г. Романов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</a:t>
            </a:r>
            <a:endParaRPr lang="ru-RU" sz="16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sz="1600" dirty="0"/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1600" dirty="0"/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1600" dirty="0"/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sz="1600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2" y="277814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Премии и медали: </a:t>
            </a: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3567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23529" y="1752600"/>
            <a:ext cx="8244211" cy="4267200"/>
          </a:xfrm>
        </p:spPr>
        <p:txBody>
          <a:bodyPr>
            <a:normAutofit/>
          </a:bodyPr>
          <a:lstStyle/>
          <a:p>
            <a:endParaRPr lang="ru-RU" sz="14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dirty="0"/>
              <a:t>Гутман А.Е.  -  Почетная грамота Министерства образования и науки Российской федерации</a:t>
            </a:r>
          </a:p>
          <a:p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Романов А.С. – </a:t>
            </a:r>
            <a:r>
              <a:rPr lang="ru-RU" sz="1400" dirty="0" smtClean="0"/>
              <a:t>Почетная </a:t>
            </a:r>
            <a:r>
              <a:rPr lang="ru-RU" sz="1400" dirty="0"/>
              <a:t>грамота Министерства образования и науки Российской </a:t>
            </a:r>
            <a:r>
              <a:rPr lang="ru-RU" sz="1400" dirty="0" smtClean="0"/>
              <a:t>федерации</a:t>
            </a:r>
          </a:p>
          <a:p>
            <a:r>
              <a:rPr lang="ru-RU" sz="1400" dirty="0" err="1"/>
              <a:t>Ачасов</a:t>
            </a:r>
            <a:r>
              <a:rPr lang="ru-RU" sz="1400" dirty="0"/>
              <a:t> Н.Н. - Почетная грамота Президиума СО РАН </a:t>
            </a:r>
            <a:endParaRPr lang="ru-RU" sz="1400" dirty="0" smtClean="0"/>
          </a:p>
          <a:p>
            <a:r>
              <a:rPr lang="ru-RU" sz="1400" dirty="0" smtClean="0">
                <a:cs typeface="Times New Roman" panose="02020603050405020304" pitchFamily="18" charset="0"/>
              </a:rPr>
              <a:t>Боровков </a:t>
            </a:r>
            <a:r>
              <a:rPr lang="ru-RU" sz="1400" dirty="0">
                <a:cs typeface="Times New Roman" panose="02020603050405020304" pitchFamily="18" charset="0"/>
              </a:rPr>
              <a:t>А.А. – Почетная грамота Президиума СО РАН 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Васильев </a:t>
            </a:r>
            <a:r>
              <a:rPr lang="ru-RU" sz="1400" dirty="0"/>
              <a:t>В.А</a:t>
            </a:r>
            <a:r>
              <a:rPr lang="ru-RU" sz="1400" dirty="0" smtClean="0"/>
              <a:t>.  –  </a:t>
            </a:r>
            <a:r>
              <a:rPr lang="ru-RU" sz="1400" dirty="0"/>
              <a:t>Почетная грамота Президиума СО </a:t>
            </a:r>
            <a:r>
              <a:rPr lang="ru-RU" sz="1400" dirty="0" smtClean="0"/>
              <a:t>РАН  «За </a:t>
            </a:r>
            <a:r>
              <a:rPr lang="ru-RU" sz="1400" dirty="0"/>
              <a:t>многолетний добросовестный </a:t>
            </a:r>
            <a:r>
              <a:rPr lang="ru-RU" sz="1400" dirty="0" smtClean="0"/>
              <a:t>труд» </a:t>
            </a:r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dirty="0" smtClean="0"/>
              <a:t>Васильев </a:t>
            </a:r>
            <a:r>
              <a:rPr lang="ru-RU" sz="1400" dirty="0"/>
              <a:t>В.А</a:t>
            </a:r>
            <a:r>
              <a:rPr lang="ru-RU" sz="1400" dirty="0" smtClean="0"/>
              <a:t>.  –   </a:t>
            </a:r>
            <a:r>
              <a:rPr lang="ru-RU" sz="1400" dirty="0"/>
              <a:t>Почетная грамота ректората </a:t>
            </a:r>
            <a:r>
              <a:rPr lang="ru-RU" sz="1400" dirty="0" smtClean="0"/>
              <a:t>НГУ «За </a:t>
            </a:r>
            <a:r>
              <a:rPr lang="ru-RU" sz="1400" dirty="0"/>
              <a:t>многолетний добросовестный </a:t>
            </a:r>
            <a:r>
              <a:rPr lang="ru-RU" sz="1400" dirty="0" smtClean="0"/>
              <a:t>труд»</a:t>
            </a:r>
          </a:p>
          <a:p>
            <a:r>
              <a:rPr lang="ru-RU" sz="1400" dirty="0" smtClean="0"/>
              <a:t>Водопьянов </a:t>
            </a:r>
            <a:r>
              <a:rPr lang="ru-RU" sz="1400" dirty="0"/>
              <a:t>С.К. - Почетная грамота Президиума СО РАН </a:t>
            </a:r>
            <a:endParaRPr lang="ru-RU" sz="1400" dirty="0" smtClean="0"/>
          </a:p>
          <a:p>
            <a:r>
              <a:rPr lang="ru-RU" sz="1400" dirty="0" smtClean="0"/>
              <a:t>Гутман </a:t>
            </a:r>
            <a:r>
              <a:rPr lang="ru-RU" sz="1400" dirty="0"/>
              <a:t>А.Е - Почетная грамота Президиума СО </a:t>
            </a:r>
            <a:r>
              <a:rPr lang="ru-RU" sz="1400" dirty="0" smtClean="0"/>
              <a:t>РАН</a:t>
            </a:r>
          </a:p>
          <a:p>
            <a:r>
              <a:rPr lang="ru-RU" sz="1400" dirty="0"/>
              <a:t>Евдокимов А.А. - Почетная грамота Президиума СО РАН  </a:t>
            </a:r>
            <a:endParaRPr lang="ru-RU" sz="1400" dirty="0" smtClean="0"/>
          </a:p>
          <a:p>
            <a:r>
              <a:rPr lang="ru-RU" sz="1400" dirty="0" err="1"/>
              <a:t>Маракулин</a:t>
            </a:r>
            <a:r>
              <a:rPr lang="ru-RU" sz="1400" dirty="0"/>
              <a:t> В.М. –  Почетная грамота ректората НГУ «За многолетний добросовестный труд»</a:t>
            </a:r>
          </a:p>
          <a:p>
            <a:r>
              <a:rPr lang="ru-RU" sz="1400" dirty="0" smtClean="0"/>
              <a:t>Колоколов </a:t>
            </a:r>
            <a:r>
              <a:rPr lang="ru-RU" sz="1400" dirty="0"/>
              <a:t>А.А. –  Медаль «Омск. 300-летие»  25 октября 2016 г.</a:t>
            </a:r>
          </a:p>
          <a:p>
            <a:r>
              <a:rPr lang="ru-RU" sz="1400" dirty="0" smtClean="0"/>
              <a:t>Колоколов </a:t>
            </a:r>
            <a:r>
              <a:rPr lang="ru-RU" sz="1400" dirty="0"/>
              <a:t>А.А. – Почетная грамота администрации города Омска «- За многолетний труд в научной и образовательной сферах города Омска, большой вклад в разработку документов стратегического развития города Омска»  в связи с 70-летием  </a:t>
            </a:r>
            <a:r>
              <a:rPr lang="ru-RU" sz="1400" dirty="0" err="1"/>
              <a:t>Колоколова</a:t>
            </a:r>
            <a:r>
              <a:rPr lang="ru-RU" sz="1400" dirty="0"/>
              <a:t> А.А.  </a:t>
            </a:r>
          </a:p>
          <a:p>
            <a:r>
              <a:rPr lang="ru-RU" sz="1400" dirty="0" err="1" smtClean="0"/>
              <a:t>Забудский</a:t>
            </a:r>
            <a:r>
              <a:rPr lang="ru-RU" sz="1400" dirty="0" smtClean="0"/>
              <a:t> </a:t>
            </a:r>
            <a:r>
              <a:rPr lang="ru-RU" sz="1400" dirty="0"/>
              <a:t>Г.Г. –  Почетная грамота администрации города Омска  </a:t>
            </a:r>
          </a:p>
          <a:p>
            <a:endParaRPr lang="ru-RU" sz="1400" dirty="0"/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2016 г.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 bwMode="auto">
          <a:xfrm flipV="1">
            <a:off x="318880" y="5968009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23529" y="1752600"/>
            <a:ext cx="8244211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r>
              <a:rPr lang="ru-RU" sz="1400" dirty="0" smtClean="0"/>
              <a:t>Косточка  А.В. –  Медаль </a:t>
            </a:r>
            <a:r>
              <a:rPr lang="ru-RU" sz="1400" dirty="0"/>
              <a:t>Института математики СО РАН «За выдающийся вклад в математику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Дедок </a:t>
            </a:r>
            <a:r>
              <a:rPr lang="ru-RU" sz="1400" dirty="0"/>
              <a:t>В.А</a:t>
            </a:r>
            <a:r>
              <a:rPr lang="ru-RU" sz="1400" dirty="0" smtClean="0"/>
              <a:t>. –  </a:t>
            </a:r>
            <a:r>
              <a:rPr lang="ru-RU" sz="1400" dirty="0"/>
              <a:t>Диплом от Председателя Оргкомитета академика РАН </a:t>
            </a:r>
            <a:r>
              <a:rPr lang="ru-RU" sz="1400" dirty="0" smtClean="0"/>
              <a:t>Ж.И. Алфёрова  за </a:t>
            </a:r>
            <a:r>
              <a:rPr lang="ru-RU" sz="1400" dirty="0"/>
              <a:t>подготовку участников к Международной научной конференции школьников «</a:t>
            </a:r>
            <a:r>
              <a:rPr lang="en-US" sz="1400" dirty="0"/>
              <a:t>XXVI </a:t>
            </a:r>
            <a:r>
              <a:rPr lang="ru-RU" sz="1400" dirty="0"/>
              <a:t>Сахаровские чтения</a:t>
            </a:r>
            <a:r>
              <a:rPr lang="ru-RU" sz="1400" dirty="0" smtClean="0"/>
              <a:t>» </a:t>
            </a:r>
          </a:p>
          <a:p>
            <a:r>
              <a:rPr lang="ru-RU" sz="1400" dirty="0" err="1" smtClean="0"/>
              <a:t>Неделько</a:t>
            </a:r>
            <a:r>
              <a:rPr lang="ru-RU" sz="1400" dirty="0" smtClean="0"/>
              <a:t> </a:t>
            </a:r>
            <a:r>
              <a:rPr lang="ru-RU" sz="1400" dirty="0"/>
              <a:t>В.М. – </a:t>
            </a:r>
            <a:r>
              <a:rPr lang="ru-RU" sz="1400" dirty="0" err="1"/>
              <a:t>Kaggle</a:t>
            </a:r>
            <a:r>
              <a:rPr lang="ru-RU" sz="1400" dirty="0"/>
              <a:t> </a:t>
            </a:r>
            <a:r>
              <a:rPr lang="ru-RU" sz="1400" dirty="0" err="1"/>
              <a:t>Inc</a:t>
            </a:r>
            <a:r>
              <a:rPr lang="ru-RU" sz="1400" dirty="0"/>
              <a:t>, конкурс по анализу данных, приз за</a:t>
            </a:r>
            <a:r>
              <a:rPr lang="en-US" sz="1400" dirty="0"/>
              <a:t> 3 </a:t>
            </a:r>
            <a:r>
              <a:rPr lang="ru-RU" sz="1400" dirty="0"/>
              <a:t>место</a:t>
            </a:r>
            <a:r>
              <a:rPr lang="en-US" sz="1400" dirty="0"/>
              <a:t>, Expedia Hotel Recommendations </a:t>
            </a:r>
            <a:r>
              <a:rPr lang="ru-RU" sz="1400" dirty="0"/>
              <a:t> </a:t>
            </a:r>
            <a:r>
              <a:rPr lang="ru-RU" sz="1400" dirty="0" smtClean="0"/>
              <a:t>15.08.2016</a:t>
            </a:r>
            <a:endParaRPr lang="ru-RU" sz="1400" dirty="0"/>
          </a:p>
          <a:p>
            <a:r>
              <a:rPr lang="ru-RU" sz="1400" dirty="0" err="1" smtClean="0">
                <a:cs typeface="Times New Roman" panose="02020603050405020304" pitchFamily="18" charset="0"/>
              </a:rPr>
              <a:t>Облаухов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>
                <a:cs typeface="Times New Roman" panose="02020603050405020304" pitchFamily="18" charset="0"/>
              </a:rPr>
              <a:t>А.К. - </a:t>
            </a:r>
            <a:r>
              <a:rPr lang="ru-RU" sz="1400" dirty="0"/>
              <a:t>Золотая медаль</a:t>
            </a:r>
            <a:r>
              <a:rPr lang="en-US" sz="1400" dirty="0"/>
              <a:t> (</a:t>
            </a:r>
            <a:r>
              <a:rPr lang="ru-RU" sz="1400" dirty="0"/>
              <a:t>диплом</a:t>
            </a:r>
            <a:r>
              <a:rPr lang="en-US" sz="1400" dirty="0"/>
              <a:t> I </a:t>
            </a:r>
            <a:r>
              <a:rPr lang="ru-RU" sz="1400" dirty="0"/>
              <a:t>степени</a:t>
            </a:r>
            <a:r>
              <a:rPr lang="en-US" sz="1400" dirty="0"/>
              <a:t>) </a:t>
            </a:r>
            <a:r>
              <a:rPr lang="ru-RU" sz="1400" dirty="0"/>
              <a:t>олимпиады</a:t>
            </a:r>
            <a:r>
              <a:rPr lang="en-US" sz="1400" dirty="0"/>
              <a:t> International Mathematics Competition for University Students 2016 </a:t>
            </a:r>
            <a:endParaRPr lang="ru-RU" sz="1400" dirty="0"/>
          </a:p>
          <a:p>
            <a:r>
              <a:rPr lang="ru-RU" sz="1400" dirty="0" err="1" smtClean="0"/>
              <a:t>Облаухов</a:t>
            </a:r>
            <a:r>
              <a:rPr lang="ru-RU" sz="1400" dirty="0" smtClean="0"/>
              <a:t> </a:t>
            </a:r>
            <a:r>
              <a:rPr lang="ru-RU" sz="1400" dirty="0"/>
              <a:t>А.К. - Диплом II степени третьей международной математической олимпиады Северных Стран  - </a:t>
            </a:r>
            <a:r>
              <a:rPr lang="ru-RU" sz="1400" dirty="0" smtClean="0"/>
              <a:t>2016</a:t>
            </a:r>
            <a:endParaRPr lang="ru-RU" sz="1400" dirty="0"/>
          </a:p>
          <a:p>
            <a:r>
              <a:rPr lang="ru-RU" sz="1400" dirty="0" err="1" smtClean="0"/>
              <a:t>Облаухов</a:t>
            </a:r>
            <a:r>
              <a:rPr lang="ru-RU" sz="1400" dirty="0" smtClean="0"/>
              <a:t> </a:t>
            </a:r>
            <a:r>
              <a:rPr lang="ru-RU" sz="1400" dirty="0"/>
              <a:t>А.К. - Диплом I</a:t>
            </a:r>
            <a:r>
              <a:rPr lang="en-US" sz="1400" dirty="0"/>
              <a:t>II</a:t>
            </a:r>
            <a:r>
              <a:rPr lang="ru-RU" sz="1400" dirty="0"/>
              <a:t> степени Международной  научной студенческой конференции 2016</a:t>
            </a:r>
          </a:p>
          <a:p>
            <a:r>
              <a:rPr lang="ru-RU" sz="1400" dirty="0" smtClean="0"/>
              <a:t>Городилова </a:t>
            </a:r>
            <a:r>
              <a:rPr lang="ru-RU" sz="1400" dirty="0"/>
              <a:t>А.А. –  Премия сибирской школы-семинара по криптографии </a:t>
            </a:r>
            <a:r>
              <a:rPr lang="en-US" sz="1400" dirty="0" err="1"/>
              <a:t>Sibecrypt</a:t>
            </a:r>
            <a:r>
              <a:rPr lang="ru-RU" sz="1400" dirty="0"/>
              <a:t>-16  за лучший аспирантский доклад  2016</a:t>
            </a:r>
          </a:p>
          <a:p>
            <a:pPr hangingPunct="0"/>
            <a:r>
              <a:rPr lang="ru-RU" sz="1400" dirty="0" err="1" smtClean="0"/>
              <a:t>Подвигин</a:t>
            </a:r>
            <a:r>
              <a:rPr lang="ru-RU" sz="1400" dirty="0" smtClean="0"/>
              <a:t> </a:t>
            </a:r>
            <a:r>
              <a:rPr lang="ru-RU" sz="1400" dirty="0"/>
              <a:t>И.В. –</a:t>
            </a:r>
            <a:r>
              <a:rPr lang="en-US" sz="1400" dirty="0"/>
              <a:t> </a:t>
            </a:r>
            <a:r>
              <a:rPr lang="en-US" sz="1400" dirty="0" err="1"/>
              <a:t>Победитель</a:t>
            </a:r>
            <a:r>
              <a:rPr lang="en-US" sz="1400" dirty="0"/>
              <a:t> </a:t>
            </a:r>
            <a:r>
              <a:rPr lang="en-US" sz="1400" dirty="0" err="1"/>
              <a:t>конкурса</a:t>
            </a:r>
            <a:r>
              <a:rPr lang="en-US" sz="1400" dirty="0"/>
              <a:t> </a:t>
            </a:r>
            <a:r>
              <a:rPr lang="en-US" sz="1400" dirty="0" err="1"/>
              <a:t>грантов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поддержки</a:t>
            </a:r>
            <a:r>
              <a:rPr lang="en-US" sz="1400" dirty="0"/>
              <a:t> </a:t>
            </a:r>
            <a:r>
              <a:rPr lang="en-US" sz="1400" dirty="0" err="1"/>
              <a:t>молодых</a:t>
            </a:r>
            <a:r>
              <a:rPr lang="en-US" sz="1400" dirty="0"/>
              <a:t> </a:t>
            </a:r>
            <a:r>
              <a:rPr lang="en-US" sz="1400" dirty="0" err="1"/>
              <a:t>преподавателей</a:t>
            </a:r>
            <a:r>
              <a:rPr lang="en-US" sz="1400" dirty="0"/>
              <a:t> ФФ НГУ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        </a:t>
            </a:r>
            <a:r>
              <a:rPr lang="en-US" sz="1400" dirty="0" err="1"/>
              <a:t>за</a:t>
            </a:r>
            <a:r>
              <a:rPr lang="en-US" sz="1400" dirty="0"/>
              <a:t> 201</a:t>
            </a:r>
            <a:r>
              <a:rPr lang="ru-RU" sz="1400" dirty="0"/>
              <a:t>5</a:t>
            </a:r>
            <a:r>
              <a:rPr lang="en-US" sz="1400" dirty="0"/>
              <a:t>-201</a:t>
            </a:r>
            <a:r>
              <a:rPr lang="ru-RU" sz="1400" dirty="0"/>
              <a:t>6 </a:t>
            </a:r>
            <a:r>
              <a:rPr lang="en-US" sz="1400" dirty="0" err="1"/>
              <a:t>учебный</a:t>
            </a:r>
            <a:r>
              <a:rPr lang="en-US" sz="1400" dirty="0"/>
              <a:t> </a:t>
            </a:r>
            <a:r>
              <a:rPr lang="en-US" sz="1400" dirty="0" err="1"/>
              <a:t>год</a:t>
            </a:r>
            <a:endParaRPr lang="ru-RU" sz="1400" dirty="0"/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2016 г.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 bwMode="auto">
          <a:xfrm flipV="1">
            <a:off x="318880" y="5968009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1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752600"/>
            <a:ext cx="8244211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400" dirty="0" smtClean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endParaRPr lang="ru-RU" sz="1400" dirty="0">
              <a:cs typeface="Times New Roman" panose="02020603050405020304" pitchFamily="18" charset="0"/>
            </a:endParaRPr>
          </a:p>
          <a:p>
            <a:r>
              <a:rPr lang="ru-RU" sz="1400" dirty="0"/>
              <a:t>Абросимов Н.В</a:t>
            </a:r>
            <a:r>
              <a:rPr lang="ru-RU" sz="1400" dirty="0" smtClean="0"/>
              <a:t>. - </a:t>
            </a:r>
            <a:r>
              <a:rPr lang="ru-RU" sz="1400" dirty="0"/>
              <a:t>Победитель конкурса государственной поддержки молодых российских ученых – кандидатов наук (грант </a:t>
            </a:r>
            <a:r>
              <a:rPr lang="ru-RU" sz="1400" dirty="0" smtClean="0"/>
              <a:t> президента РФ) </a:t>
            </a:r>
            <a:endParaRPr lang="ru-RU" sz="1400" dirty="0"/>
          </a:p>
          <a:p>
            <a:r>
              <a:rPr lang="ru-RU" sz="1400" dirty="0" err="1" smtClean="0">
                <a:cs typeface="Times New Roman" panose="02020603050405020304" pitchFamily="18" charset="0"/>
              </a:rPr>
              <a:t>Хандеев</a:t>
            </a:r>
            <a:r>
              <a:rPr lang="ru-RU" sz="1400" dirty="0" smtClean="0">
                <a:cs typeface="Times New Roman" panose="02020603050405020304" pitchFamily="18" charset="0"/>
              </a:rPr>
              <a:t> В.И. - </a:t>
            </a:r>
            <a:r>
              <a:rPr lang="ru-RU" sz="1400" dirty="0" smtClean="0"/>
              <a:t>стипендия </a:t>
            </a:r>
            <a:r>
              <a:rPr lang="ru-RU" sz="1400" dirty="0"/>
              <a:t>Президента </a:t>
            </a:r>
            <a:r>
              <a:rPr lang="ru-RU" sz="1400" dirty="0" smtClean="0"/>
              <a:t>РФ для аспирантов</a:t>
            </a:r>
          </a:p>
          <a:p>
            <a:r>
              <a:rPr lang="ru-RU" sz="1400" dirty="0" smtClean="0"/>
              <a:t>Агапов С. В. - стипендия </a:t>
            </a:r>
            <a:r>
              <a:rPr lang="ru-RU" sz="1400" dirty="0"/>
              <a:t>Президента РФ для </a:t>
            </a:r>
            <a:r>
              <a:rPr lang="ru-RU" sz="1400" dirty="0" smtClean="0"/>
              <a:t>аспирантов</a:t>
            </a:r>
          </a:p>
          <a:p>
            <a:r>
              <a:rPr lang="ru-RU" sz="1400" dirty="0" err="1" smtClean="0"/>
              <a:t>Звездина</a:t>
            </a:r>
            <a:r>
              <a:rPr lang="ru-RU" sz="1400" dirty="0" smtClean="0"/>
              <a:t> М. А. – стипендия </a:t>
            </a:r>
            <a:r>
              <a:rPr lang="ru-RU" sz="1400" dirty="0"/>
              <a:t>Президента РФ для </a:t>
            </a:r>
            <a:r>
              <a:rPr lang="ru-RU" sz="1400" dirty="0" smtClean="0"/>
              <a:t>аспирантов</a:t>
            </a:r>
          </a:p>
          <a:p>
            <a:r>
              <a:rPr lang="ru-RU" sz="1400" dirty="0" err="1" smtClean="0"/>
              <a:t>Цидулко</a:t>
            </a:r>
            <a:r>
              <a:rPr lang="ru-RU" sz="1400" dirty="0" smtClean="0"/>
              <a:t> О. Ю. –  стипендия </a:t>
            </a:r>
            <a:r>
              <a:rPr lang="ru-RU" sz="1400" dirty="0"/>
              <a:t>Президента РФ для аспирантов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r>
              <a:rPr lang="ru-RU" sz="1400" dirty="0" err="1" smtClean="0"/>
              <a:t>Пузынина</a:t>
            </a:r>
            <a:r>
              <a:rPr lang="ru-RU" sz="1400" dirty="0" smtClean="0"/>
              <a:t> </a:t>
            </a:r>
            <a:r>
              <a:rPr lang="ru-RU" sz="1400" dirty="0"/>
              <a:t>С.А. –  Французская премия им. Лаврентьева 2016 г. для российских </a:t>
            </a:r>
            <a:r>
              <a:rPr lang="ru-RU" sz="1400" dirty="0" err="1"/>
              <a:t>постдоков</a:t>
            </a:r>
            <a:r>
              <a:rPr lang="ru-RU" sz="1400" dirty="0"/>
              <a:t>, работающих во Франции </a:t>
            </a:r>
          </a:p>
          <a:p>
            <a:r>
              <a:rPr lang="ru-RU" sz="1400" dirty="0" smtClean="0"/>
              <a:t>Паршина </a:t>
            </a:r>
            <a:r>
              <a:rPr lang="ru-RU" sz="1400" dirty="0"/>
              <a:t>О.Г. –  Французская  стипендия им. Вернадского 2016 г.  для российских аспирантов</a:t>
            </a:r>
            <a:r>
              <a:rPr lang="ru-RU" sz="1400" b="1" dirty="0"/>
              <a:t>, </a:t>
            </a:r>
            <a:r>
              <a:rPr lang="ru-RU" sz="1400" dirty="0"/>
              <a:t>проходящих</a:t>
            </a:r>
            <a:r>
              <a:rPr lang="ru-RU" sz="1400" b="1" dirty="0"/>
              <a:t> </a:t>
            </a:r>
            <a:r>
              <a:rPr lang="ru-RU" sz="1400" dirty="0"/>
              <a:t>обучение в совместной франко-российской аспирантуре</a:t>
            </a:r>
          </a:p>
          <a:p>
            <a:pPr marL="0" indent="0">
              <a:buNone/>
            </a:pPr>
            <a:endParaRPr lang="en-US" sz="14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11188" y="1700213"/>
            <a:ext cx="7848600" cy="475297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Председатель СМУ ИМ СО РАН – к.ф.-м.н. Н.В. Абросимов</a:t>
            </a:r>
          </a:p>
          <a:p>
            <a:pPr marL="342900" indent="-342900" algn="just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Председатель профсоюзного комитета – А.В. </a:t>
            </a:r>
            <a:r>
              <a:rPr lang="ru-RU" sz="1800" dirty="0" err="1" smtClean="0"/>
              <a:t>Кельманов</a:t>
            </a:r>
            <a:endParaRPr lang="ru-RU" sz="1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/>
              <a:t>3</a:t>
            </a:r>
            <a:r>
              <a:rPr lang="ru-RU" sz="1800" dirty="0" smtClean="0"/>
              <a:t>. </a:t>
            </a:r>
            <a:r>
              <a:rPr lang="ru-RU" sz="1800" b="1" dirty="0" smtClean="0"/>
              <a:t>Субсидии на жилье </a:t>
            </a:r>
            <a:r>
              <a:rPr lang="ru-RU" sz="1800" b="1" dirty="0"/>
              <a:t>у</a:t>
            </a:r>
            <a:r>
              <a:rPr lang="ru-RU" sz="1800" b="1" dirty="0" smtClean="0"/>
              <a:t> 14 молодых научных сотрудников и им следует отработать в ИМ 5 лет</a:t>
            </a:r>
            <a:r>
              <a:rPr lang="en-US" sz="1800" b="1" dirty="0" smtClean="0"/>
              <a:t>:</a:t>
            </a:r>
            <a:r>
              <a:rPr lang="ru-RU" sz="1800" b="1" dirty="0" smtClean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Колесников Павел Сергеевич, </a:t>
            </a:r>
            <a:r>
              <a:rPr lang="ru-RU" sz="1800" dirty="0" err="1" smtClean="0"/>
              <a:t>Пяткин</a:t>
            </a:r>
            <a:r>
              <a:rPr lang="ru-RU" sz="1800" dirty="0" smtClean="0"/>
              <a:t> Артём Валерьевич, </a:t>
            </a:r>
            <a:r>
              <a:rPr lang="ru-RU" sz="1800" dirty="0" err="1" smtClean="0"/>
              <a:t>Гречкосеева</a:t>
            </a:r>
            <a:r>
              <a:rPr lang="ru-RU" sz="1800" dirty="0" smtClean="0"/>
              <a:t> Мария Александровна, </a:t>
            </a:r>
            <a:r>
              <a:rPr lang="ru-RU" sz="1800" dirty="0" err="1" smtClean="0"/>
              <a:t>Заварницин</a:t>
            </a:r>
            <a:r>
              <a:rPr lang="ru-RU" sz="1800" dirty="0" smtClean="0"/>
              <a:t> Андрей Витальевич, Кротов Денис Станиславович, </a:t>
            </a:r>
            <a:r>
              <a:rPr lang="ru-RU" sz="1800" dirty="0" err="1" smtClean="0"/>
              <a:t>Базайкин</a:t>
            </a:r>
            <a:r>
              <a:rPr lang="ru-RU" sz="1800" dirty="0" smtClean="0"/>
              <a:t> Ярослав Владимирович, </a:t>
            </a:r>
            <a:r>
              <a:rPr lang="ru-RU" sz="1800" dirty="0" err="1" smtClean="0"/>
              <a:t>Исангулова</a:t>
            </a:r>
            <a:r>
              <a:rPr lang="ru-RU" sz="1800" dirty="0" smtClean="0"/>
              <a:t> Дарья Васильевна, Карманова Мария Борисовна, Токарева Наталья Николаевна, Абросимов Николай Владимирович, </a:t>
            </a:r>
            <a:r>
              <a:rPr lang="ru-RU" sz="1800" dirty="0" err="1" smtClean="0"/>
              <a:t>Пузынина</a:t>
            </a:r>
            <a:r>
              <a:rPr lang="ru-RU" sz="1800" dirty="0" smtClean="0"/>
              <a:t> Светлана Александровна,  Алексеева Екатерина Вячеславовна, Киселёв Алексей Владимирович, Бондарь Лина Николаевна.</a:t>
            </a:r>
          </a:p>
          <a:p>
            <a:pPr>
              <a:defRPr/>
            </a:pPr>
            <a:endParaRPr lang="ru-RU" sz="2000" dirty="0" smtClean="0"/>
          </a:p>
        </p:txBody>
      </p: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Совет научной молодежи Профсоюз.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/>
              <a:t>Рейтинг институтов математического профиля</a:t>
            </a:r>
            <a:br>
              <a:rPr lang="ru-RU" sz="2400" b="1" dirty="0"/>
            </a:br>
            <a:r>
              <a:rPr lang="ru-RU" sz="2400" b="1" dirty="0" smtClean="0"/>
              <a:t>Европейской </a:t>
            </a:r>
            <a:r>
              <a:rPr lang="ru-RU" sz="2400" b="1" dirty="0"/>
              <a:t>Научно-Промышленной </a:t>
            </a:r>
            <a:r>
              <a:rPr lang="ru-RU" sz="2400" b="1" dirty="0" smtClean="0"/>
              <a:t>Палаты в </a:t>
            </a:r>
            <a:r>
              <a:rPr lang="ru-RU" sz="2400" b="1" dirty="0"/>
              <a:t>201</a:t>
            </a:r>
            <a:r>
              <a:rPr lang="en-US" sz="2400" b="1" dirty="0"/>
              <a:t>6</a:t>
            </a:r>
            <a:r>
              <a:rPr lang="ru-RU" sz="2400" b="1" dirty="0"/>
              <a:t> </a:t>
            </a:r>
            <a:r>
              <a:rPr lang="ru-RU" sz="2400" b="1" dirty="0" smtClean="0"/>
              <a:t>году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1</a:t>
            </a:r>
            <a:r>
              <a:rPr lang="ru-RU" sz="1400" dirty="0" smtClean="0"/>
              <a:t>.  Математический институт им. Стеклова РАН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АА</a:t>
            </a:r>
          </a:p>
          <a:p>
            <a:pPr marL="0" indent="0">
              <a:buNone/>
            </a:pPr>
            <a:r>
              <a:rPr lang="ru-RU" sz="1400" b="1" dirty="0" smtClean="0"/>
              <a:t>2.</a:t>
            </a:r>
            <a:r>
              <a:rPr lang="ru-RU" sz="1400" dirty="0" smtClean="0"/>
              <a:t>  </a:t>
            </a:r>
            <a:r>
              <a:rPr lang="ru-RU" sz="1400" b="1" dirty="0" smtClean="0"/>
              <a:t>Институт математики им. Соболева СО РАН                                               </a:t>
            </a:r>
            <a:r>
              <a:rPr lang="ru-RU" sz="1400" dirty="0" smtClean="0"/>
              <a:t>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А+</a:t>
            </a:r>
          </a:p>
          <a:p>
            <a:pPr marL="0" indent="0">
              <a:buNone/>
            </a:pPr>
            <a:r>
              <a:rPr lang="ru-RU" sz="1400" dirty="0" smtClean="0"/>
              <a:t>3.  Институт вычислительной математики им.  Г.И. Марчука  РАН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А+</a:t>
            </a:r>
          </a:p>
          <a:p>
            <a:pPr marL="0" indent="0">
              <a:buNone/>
            </a:pPr>
            <a:r>
              <a:rPr lang="ru-RU" sz="1400" dirty="0" smtClean="0"/>
              <a:t>4.   Институт прикладной математики им. М.В. Келдыша РАН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 А+</a:t>
            </a:r>
          </a:p>
          <a:p>
            <a:pPr marL="0" indent="0">
              <a:buNone/>
            </a:pPr>
            <a:r>
              <a:rPr lang="ru-RU" sz="1400" dirty="0" smtClean="0"/>
              <a:t>5.   Петербургский математический институт им. Стеклова РАН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</a:t>
            </a:r>
          </a:p>
          <a:p>
            <a:pPr marL="0" indent="0">
              <a:buNone/>
            </a:pPr>
            <a:r>
              <a:rPr lang="ru-RU" sz="1400" dirty="0" smtClean="0"/>
              <a:t>6.   Институт математических проблем биологии РАН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</a:t>
            </a:r>
          </a:p>
          <a:p>
            <a:pPr marL="0" indent="0">
              <a:buNone/>
            </a:pPr>
            <a:r>
              <a:rPr lang="ru-RU" sz="1400" dirty="0" smtClean="0"/>
              <a:t>7.    Институт системного программирования РАН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А   </a:t>
            </a:r>
            <a:r>
              <a:rPr lang="ru-RU" sz="1400" dirty="0" smtClean="0"/>
              <a:t> 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16.  Институт вычислительных технологий СО РАН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ВВ+</a:t>
            </a:r>
          </a:p>
          <a:p>
            <a:pPr marL="0" indent="0">
              <a:buNone/>
            </a:pPr>
            <a:r>
              <a:rPr lang="ru-RU" sz="1400" dirty="0" smtClean="0"/>
              <a:t>18.  Институт теоретической и прикладной механики СО РАН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ВВ+</a:t>
            </a:r>
          </a:p>
          <a:p>
            <a:pPr marL="0" indent="0">
              <a:buNone/>
            </a:pPr>
            <a:r>
              <a:rPr lang="ru-RU" sz="1400" dirty="0" smtClean="0"/>
              <a:t>21.   Институт вычислительной математики и математической   геофизики СО РАН             </a:t>
            </a:r>
            <a:r>
              <a:rPr lang="ru-RU" sz="1400" b="1" dirty="0" smtClean="0">
                <a:solidFill>
                  <a:srgbClr val="FF0000"/>
                </a:solidFill>
              </a:rPr>
              <a:t>В+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400" dirty="0" smtClean="0"/>
              <a:t>28.  Институт систем информатики им. А.П. Ершова СО РАН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ССС+            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801866"/>
              </p:ext>
            </p:extLst>
          </p:nvPr>
        </p:nvGraphicFramePr>
        <p:xfrm>
          <a:off x="251520" y="1700808"/>
          <a:ext cx="8640958" cy="443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820263"/>
                <a:gridCol w="1127082"/>
                <a:gridCol w="826526"/>
                <a:gridCol w="1127082"/>
                <a:gridCol w="1202221"/>
                <a:gridCol w="1127082"/>
                <a:gridCol w="826526"/>
              </a:tblGrid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публикаций организации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</a:t>
                      </a:r>
                      <a:r>
                        <a:rPr lang="ru-RU" sz="1000" dirty="0" err="1">
                          <a:effectLst/>
                        </a:rPr>
                        <a:t>WoS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публикаций организации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 </a:t>
                      </a:r>
                      <a:r>
                        <a:rPr lang="ru-RU" sz="1000" dirty="0" err="1">
                          <a:effectLst/>
                        </a:rPr>
                        <a:t>WoS</a:t>
                      </a:r>
                      <a:r>
                        <a:rPr lang="ru-RU" sz="1000" dirty="0">
                          <a:effectLst/>
                        </a:rPr>
                        <a:t>, на 1 исследователя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публикаций организации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в РИНЦ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публикаций организации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РИНЦ, на 1 исследователя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публикаций организации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в </a:t>
                      </a:r>
                      <a:r>
                        <a:rPr lang="ru-RU" sz="1000" dirty="0" err="1">
                          <a:effectLst/>
                        </a:rPr>
                        <a:t>Scopus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публикаций организации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</a:t>
                      </a:r>
                      <a:r>
                        <a:rPr lang="en-US" sz="1000">
                          <a:effectLst/>
                        </a:rPr>
                        <a:t>Scopus</a:t>
                      </a:r>
                      <a:r>
                        <a:rPr lang="ru-RU" sz="1000">
                          <a:effectLst/>
                        </a:rPr>
                        <a:t>, на 1 исследователя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Средний импакт-фактор журналов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32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Математический институт им. В.А. Стеклова РАН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427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2.87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338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349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Институт математики им. С.Л. Соболева СО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496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368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Институт прикладной математики им. М.В. Келдыша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573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225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462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Институт математики и механики им. Н.Н. Красовского УрО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575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Санкт-Петербургское отделение Математического института им. В.А. Стеклова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3491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Институт вычислительной математики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3.41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  <a:tr h="575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Институт вычислительной математики и математической геофизики СО РАН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501" marR="4501" marT="4501" marB="4501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Индикативный рейтинг по критерию публикационной активности исследователей научных организаций, подведомственных ФАНО России, за 2015 год (математика)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496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10575" cy="442535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35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/>
              <a:t>Отделение математических наук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Институт математики им. С. Л. Соболева СО РАН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Новосибирский научный центр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200" smtClean="0"/>
              <a:t>630090 Новосибирск, пр. Академика Коптюга, 4</a:t>
            </a:r>
            <a:endParaRPr lang="ru-RU" altLang="ru-RU" sz="2200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 i="1" smtClean="0"/>
              <a:t>телефон</a:t>
            </a:r>
            <a:r>
              <a:rPr lang="ru-RU" altLang="ru-RU" sz="2200" smtClean="0"/>
              <a:t>: (8-383) 333-28-92</a:t>
            </a:r>
            <a:br>
              <a:rPr lang="ru-RU" altLang="ru-RU" sz="2200" smtClean="0"/>
            </a:br>
            <a:r>
              <a:rPr lang="ru-RU" altLang="ru-RU" sz="2200" i="1" smtClean="0"/>
              <a:t>факс</a:t>
            </a:r>
            <a:r>
              <a:rPr lang="ru-RU" altLang="ru-RU" sz="2200" smtClean="0"/>
              <a:t>: (8-383) 333-25-98</a:t>
            </a:r>
            <a:br>
              <a:rPr lang="ru-RU" altLang="ru-RU" sz="2200" smtClean="0"/>
            </a:br>
            <a:r>
              <a:rPr lang="ru-RU" altLang="ru-RU" sz="2200" i="1" smtClean="0"/>
              <a:t>адрес электронной почты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2"/>
              </a:rPr>
              <a:t>im@math.nsc.ru</a:t>
            </a:r>
            <a:r>
              <a:rPr lang="ru-RU" altLang="ru-RU" sz="2200" smtClean="0"/>
              <a:t/>
            </a:r>
            <a:br>
              <a:rPr lang="ru-RU" altLang="ru-RU" sz="2200" smtClean="0"/>
            </a:br>
            <a:r>
              <a:rPr lang="ru-RU" altLang="ru-RU" sz="2200" i="1" smtClean="0"/>
              <a:t>www-страница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3"/>
              </a:rPr>
              <a:t>http://math.nsc.ru</a:t>
            </a:r>
            <a:r>
              <a:rPr lang="ru-RU" altLang="ru-RU" sz="2200" smtClean="0"/>
              <a:t> </a:t>
            </a:r>
          </a:p>
        </p:txBody>
      </p:sp>
      <p:pic>
        <p:nvPicPr>
          <p:cNvPr id="44036" name="Picture 9" descr="imwi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72841" y="3962400"/>
            <a:ext cx="6188793" cy="2057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2"/>
            <a:ext cx="8001000" cy="4340225"/>
          </a:xfrm>
        </p:spPr>
        <p:txBody>
          <a:bodyPr>
            <a:normAutofit/>
          </a:bodyPr>
          <a:lstStyle/>
          <a:p>
            <a:pPr marL="469900" lvl="1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Руководители института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1957-1983 гг. – академик С.Л.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Соболев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1984-1986 гг. – (и.о.) член-корр. (ныне академик) С.К.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Годунов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1987-2002 гг. – академик М.М.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Лаврентьев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2002-2011 гг. – академик Ю.Л.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Ершов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ru-RU" sz="1600" dirty="0" smtClean="0"/>
              <a:t>201</a:t>
            </a:r>
            <a:r>
              <a:rPr lang="ru-RU" altLang="ru-RU" sz="1600" dirty="0" smtClean="0"/>
              <a:t>1</a:t>
            </a:r>
            <a:r>
              <a:rPr lang="en-US" altLang="ru-RU" sz="1600" dirty="0" smtClean="0"/>
              <a:t>-</a:t>
            </a:r>
            <a:r>
              <a:rPr lang="ru-RU" altLang="ru-RU" sz="1600" dirty="0" smtClean="0"/>
              <a:t>н.</a:t>
            </a:r>
            <a:r>
              <a:rPr lang="en-US" altLang="ru-RU" sz="1600" dirty="0" smtClean="0"/>
              <a:t> </a:t>
            </a:r>
            <a:r>
              <a:rPr lang="ru-RU" altLang="ru-RU" sz="1600" dirty="0" err="1" smtClean="0"/>
              <a:t>вр</a:t>
            </a:r>
            <a:r>
              <a:rPr lang="ru-RU" altLang="ru-RU" sz="1600" dirty="0" smtClean="0"/>
              <a:t>.      -  академик С.С.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Гончаров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/>
              <a:t>Заместители </a:t>
            </a:r>
            <a:r>
              <a:rPr lang="ru-RU" altLang="ru-RU" sz="2000" dirty="0" smtClean="0"/>
              <a:t>директора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Ю.С. Волков,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Е.П.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Вдовин,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д.ф.-м.н. Г.В.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Демиденко,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/>
              <a:t>Директор ОФ ИМ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Д.ф.-м.н. В.А</a:t>
            </a:r>
            <a:r>
              <a:rPr lang="ru-RU" altLang="ru-RU" sz="1600" dirty="0" smtClean="0"/>
              <a:t>.</a:t>
            </a:r>
            <a:r>
              <a:rPr lang="en-US" altLang="ru-RU" sz="1600" dirty="0" smtClean="0"/>
              <a:t> </a:t>
            </a:r>
            <a:r>
              <a:rPr lang="ru-RU" altLang="ru-RU" sz="1600" dirty="0" err="1" smtClean="0"/>
              <a:t>Топчий</a:t>
            </a:r>
            <a:r>
              <a:rPr lang="ru-RU" altLang="ru-RU" sz="1600" dirty="0" smtClean="0"/>
              <a:t> </a:t>
            </a:r>
            <a:endParaRPr lang="ru-RU" altLang="ru-RU" sz="1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000" dirty="0" smtClean="0"/>
              <a:t>Учёный </a:t>
            </a:r>
            <a:r>
              <a:rPr lang="ru-RU" altLang="ru-RU" sz="2000" dirty="0" smtClean="0"/>
              <a:t>секретарь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к.ф.-м.н. И.Е.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Светов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475" y="304802"/>
            <a:ext cx="648970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Управление Институтом</a:t>
            </a:r>
          </a:p>
        </p:txBody>
      </p:sp>
      <p:pic>
        <p:nvPicPr>
          <p:cNvPr id="4096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Динамика численности   сотрудников ИМ СО РАН</a:t>
            </a:r>
          </a:p>
        </p:txBody>
      </p:sp>
      <p:pic>
        <p:nvPicPr>
          <p:cNvPr id="1029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73086"/>
              </p:ext>
            </p:extLst>
          </p:nvPr>
        </p:nvGraphicFramePr>
        <p:xfrm>
          <a:off x="858941" y="1772815"/>
          <a:ext cx="7379998" cy="4248477"/>
        </p:xfrm>
        <a:graphic>
          <a:graphicData uri="http://schemas.openxmlformats.org/drawingml/2006/table">
            <a:tbl>
              <a:tblPr/>
              <a:tblGrid>
                <a:gridCol w="2061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4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4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27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27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205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404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381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научных работников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академиков  РАН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чл.-корр. РАН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докторов наук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кандидатов наук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149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молодых сотрудников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38+6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" y="-323163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9"/>
          <p:cNvSpPr>
            <a:spLocks noGrp="1" noChangeArrowheads="1"/>
          </p:cNvSpPr>
          <p:nvPr>
            <p:ph type="title"/>
          </p:nvPr>
        </p:nvSpPr>
        <p:spPr>
          <a:xfrm>
            <a:off x="2339975" y="304802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Кадровый состав</a:t>
            </a:r>
            <a:br>
              <a:rPr lang="ru-RU" altLang="ru-RU" dirty="0" smtClean="0"/>
            </a:br>
            <a:r>
              <a:rPr lang="ru-RU" altLang="ru-RU" sz="2400" dirty="0" smtClean="0"/>
              <a:t>(возраст на 3</a:t>
            </a:r>
            <a:r>
              <a:rPr lang="en-US" altLang="ru-RU" sz="2400" dirty="0" smtClean="0"/>
              <a:t>1</a:t>
            </a:r>
            <a:r>
              <a:rPr lang="ru-RU" altLang="ru-RU" sz="2400" dirty="0" smtClean="0"/>
              <a:t>.</a:t>
            </a:r>
            <a:r>
              <a:rPr lang="en-US" altLang="ru-RU" sz="2400" dirty="0" smtClean="0"/>
              <a:t>1</a:t>
            </a:r>
            <a:r>
              <a:rPr lang="ru-RU" altLang="ru-RU" sz="2400" dirty="0" smtClean="0"/>
              <a:t>2.2016)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44297933"/>
              </p:ext>
            </p:extLst>
          </p:nvPr>
        </p:nvGraphicFramePr>
        <p:xfrm>
          <a:off x="251520" y="1772816"/>
          <a:ext cx="8640960" cy="4195118"/>
        </p:xfrm>
        <a:graphic>
          <a:graphicData uri="http://schemas.openxmlformats.org/drawingml/2006/table">
            <a:tbl>
              <a:tblPr/>
              <a:tblGrid>
                <a:gridCol w="2736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Должность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численность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до 35 лет (</a:t>
                      </a:r>
                      <a:r>
                        <a:rPr lang="ru-RU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36 до 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40 до 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50 до 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60 до 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старше 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структурного подразделения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Советник РАН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Главный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Ведущий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Старший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Младший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Прочие научные работники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Всего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3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Гончаров Сергей Савостьянович  избран  академиком РАН </a:t>
            </a:r>
            <a:endParaRPr lang="en-US" dirty="0"/>
          </a:p>
          <a:p>
            <a:r>
              <a:rPr lang="ru-RU" dirty="0" smtClean="0"/>
              <a:t>Миронов Андрей Евгеньевич  избран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членом-корреспондентом РАН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Избрание членов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9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г.н.с</a:t>
            </a:r>
            <a:r>
              <a:rPr lang="ru-RU" sz="2400" b="1" dirty="0"/>
              <a:t>.,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Васильев </a:t>
            </a:r>
            <a:r>
              <a:rPr lang="ru-RU" sz="2400" b="1" dirty="0"/>
              <a:t>А. В.,  </a:t>
            </a:r>
            <a:endParaRPr lang="ru-RU" sz="2400" b="1" dirty="0" smtClean="0"/>
          </a:p>
          <a:p>
            <a:r>
              <a:rPr lang="ru-RU" sz="2400" b="1" dirty="0" smtClean="0"/>
              <a:t>зам.директора</a:t>
            </a:r>
            <a:r>
              <a:rPr lang="ru-RU" sz="2400" b="1" dirty="0"/>
              <a:t>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Вдовин </a:t>
            </a:r>
            <a:r>
              <a:rPr lang="ru-RU" sz="2400" b="1" dirty="0"/>
              <a:t>Е. П.,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Карчевский </a:t>
            </a:r>
            <a:r>
              <a:rPr lang="ru-RU" sz="2400" b="1" dirty="0"/>
              <a:t>А. Л., </a:t>
            </a:r>
            <a:endParaRPr lang="ru-RU" sz="2400" b="1" dirty="0" smtClean="0"/>
          </a:p>
          <a:p>
            <a:r>
              <a:rPr lang="ru-RU" sz="2400" b="1" dirty="0" smtClean="0"/>
              <a:t>зав</a:t>
            </a:r>
            <a:r>
              <a:rPr lang="ru-RU" sz="2400" b="1" dirty="0"/>
              <a:t>. лабораторией,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Колесников </a:t>
            </a:r>
            <a:r>
              <a:rPr lang="ru-RU" sz="2400" b="1" dirty="0"/>
              <a:t>П. С.,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Кротов </a:t>
            </a:r>
            <a:r>
              <a:rPr lang="ru-RU" sz="2400" b="1" dirty="0"/>
              <a:t>Д. С.,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Миронов </a:t>
            </a:r>
            <a:r>
              <a:rPr lang="ru-RU" sz="2400" b="1" dirty="0"/>
              <a:t>А. Е</a:t>
            </a:r>
            <a:r>
              <a:rPr lang="ru-RU" sz="2400" b="1" dirty="0" smtClean="0"/>
              <a:t>.</a:t>
            </a:r>
            <a:r>
              <a:rPr lang="en-US" b="1" dirty="0"/>
              <a:t>,</a:t>
            </a:r>
            <a:endParaRPr lang="ru-RU" sz="2400" b="1" dirty="0" smtClean="0"/>
          </a:p>
          <a:p>
            <a:r>
              <a:rPr lang="ru-RU" sz="2400" b="1" dirty="0" smtClean="0"/>
              <a:t>зав</a:t>
            </a:r>
            <a:r>
              <a:rPr lang="ru-RU" sz="2400" b="1" dirty="0"/>
              <a:t>. лабораторией, </a:t>
            </a:r>
            <a:r>
              <a:rPr lang="ru-RU" sz="2400" b="1" dirty="0" err="1"/>
              <a:t>д.ф</a:t>
            </a:r>
            <a:r>
              <a:rPr lang="ru-RU" sz="2400" b="1" dirty="0" smtClean="0"/>
              <a:t>.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м.н</a:t>
            </a:r>
            <a:r>
              <a:rPr lang="ru-RU" sz="2400" b="1" dirty="0"/>
              <a:t>. </a:t>
            </a:r>
            <a:r>
              <a:rPr lang="ru-RU" sz="2400" b="1" dirty="0" smtClean="0"/>
              <a:t>Пяткин </a:t>
            </a:r>
            <a:r>
              <a:rPr lang="ru-RU" sz="2400" b="1" dirty="0"/>
              <a:t>А. 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Профессора РАН, 201</a:t>
            </a:r>
            <a:r>
              <a:rPr lang="en-US" dirty="0" smtClean="0"/>
              <a:t>6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14192</TotalTime>
  <Words>2913</Words>
  <Application>Microsoft Office PowerPoint</Application>
  <PresentationFormat>Экран (4:3)</PresentationFormat>
  <Paragraphs>1164</Paragraphs>
  <Slides>48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Учреждение Российской академии наук Институт математики им. С.Л. Соболева Сибирского отделения РАН</vt:lpstr>
      <vt:lpstr>Основные научные направления</vt:lpstr>
      <vt:lpstr>Структура Института</vt:lpstr>
      <vt:lpstr>Состав Института</vt:lpstr>
      <vt:lpstr>Управление Институтом</vt:lpstr>
      <vt:lpstr>Динамика численности   сотрудников ИМ СО РАН</vt:lpstr>
      <vt:lpstr>Кадровый состав (возраст на 31.12.2016)</vt:lpstr>
      <vt:lpstr>Избрание членов РАН</vt:lpstr>
      <vt:lpstr>Профессора РАН, 2016 год</vt:lpstr>
      <vt:lpstr>Программы и гранты</vt:lpstr>
      <vt:lpstr>Научные подразделения ИМ</vt:lpstr>
      <vt:lpstr>Научные подразделения ИМ </vt:lpstr>
      <vt:lpstr>Научные подразделения  ИМ </vt:lpstr>
      <vt:lpstr>Публикации сотрудников</vt:lpstr>
      <vt:lpstr>Публикации в 2016 г.</vt:lpstr>
      <vt:lpstr>Публикации в 2016 г.</vt:lpstr>
      <vt:lpstr>Публикации в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кадров</vt:lpstr>
      <vt:lpstr>Подготовка кадров</vt:lpstr>
      <vt:lpstr>Подготовка кадров</vt:lpstr>
      <vt:lpstr>Издательская деятельность </vt:lpstr>
      <vt:lpstr>Издательская деятельность</vt:lpstr>
      <vt:lpstr>Участие в редколлегиях журналов в университетах.</vt:lpstr>
      <vt:lpstr>Издательская деятельность</vt:lpstr>
      <vt:lpstr>Учебники для школ с участием сотрудников ИМ СО РАН</vt:lpstr>
      <vt:lpstr>Семинары</vt:lpstr>
      <vt:lpstr>Конференции</vt:lpstr>
      <vt:lpstr>Презентация PowerPoint</vt:lpstr>
      <vt:lpstr>Презентация PowerPoint</vt:lpstr>
      <vt:lpstr>      Гранты РНФ в 2016 году  </vt:lpstr>
      <vt:lpstr>      Гранты РНФ в 2016 году  </vt:lpstr>
      <vt:lpstr>Гранты РФФИ для ведущих коллективов молодых ученых</vt:lpstr>
      <vt:lpstr>  Мой первый грант РФФИ</vt:lpstr>
      <vt:lpstr>Научные проекты РФФИ, выполняемые молодыми учёными – кандидатами и докторами наук  в ИМ СО РАН в 2016 году</vt:lpstr>
      <vt:lpstr>Научные проекты РФФИ, выполняемые молодыми учёными под руководством кандидатов и докторов наук в ИМ СО РАН в 2016 году</vt:lpstr>
      <vt:lpstr>Премии и медали: </vt:lpstr>
      <vt:lpstr>Премии, стипендии и грамоты ученым в 2016 г.</vt:lpstr>
      <vt:lpstr>Премии, стипендии и грамоты ученым в 2016 г.</vt:lpstr>
      <vt:lpstr>Премии, стипендии и грамоты ученым в 2016 г.</vt:lpstr>
      <vt:lpstr>Совет научной молодежи Профсоюз.</vt:lpstr>
      <vt:lpstr>Рейтинг институтов математического профиля Европейской Научно-Промышленной Палаты в 2016 году </vt:lpstr>
      <vt:lpstr>Индикативный рейтинг по критерию публикационной активности исследователей научных организаций, подведомственных ФАНО России, за 2015 год (математика)</vt:lpstr>
      <vt:lpstr> </vt:lpstr>
      <vt:lpstr>Отделение математических наук Институт математики им. С. Л. Соболева СО РАН Новосибирский научный центр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математики им. С.Л.Соболева СО РАН</dc:title>
  <dc:creator>Ryaskin</dc:creator>
  <cp:lastModifiedBy>Анатолий</cp:lastModifiedBy>
  <cp:revision>857</cp:revision>
  <cp:lastPrinted>2017-03-29T05:39:41Z</cp:lastPrinted>
  <dcterms:created xsi:type="dcterms:W3CDTF">2005-06-06T06:00:02Z</dcterms:created>
  <dcterms:modified xsi:type="dcterms:W3CDTF">2017-04-04T05:44:44Z</dcterms:modified>
</cp:coreProperties>
</file>