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0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6761163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3F6E8F4-7EE3-4AEA-BEE8-A9E39F0094D5}">
  <a:tblStyle styleId="{63F6E8F4-7EE3-4AEA-BEE8-A9E39F0094D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6B8BAD2-BA97-457E-885E-10483C5166D1}" styleName="Table_1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2DE147B-7100-4F44-AE2D-5E22067AF570}" styleName="Table_2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AF5"/>
          </a:solidFill>
        </a:fill>
      </a:tcStyle>
    </a:wholeTbl>
    <a:band1H>
      <a:tcTxStyle b="off" i="off"/>
      <a:tcStyle>
        <a:tcBdr/>
        <a:fill>
          <a:solidFill>
            <a:srgbClr val="CFD2E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2E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00A3F9A-A6C9-4126-8A9B-B9C3E93FACF7}" styleName="Table_3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7" d="100"/>
          <a:sy n="67" d="100"/>
        </p:scale>
        <p:origin x="-2820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2930574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29010" y="2"/>
            <a:ext cx="2930574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3323"/>
            <a:ext cx="2930574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29010" y="9443323"/>
            <a:ext cx="2930574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9935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1:notes"/>
          <p:cNvSpPr txBox="1">
            <a:spLocks noGrp="1"/>
          </p:cNvSpPr>
          <p:nvPr>
            <p:ph type="sldNum" idx="12"/>
          </p:nvPr>
        </p:nvSpPr>
        <p:spPr>
          <a:xfrm>
            <a:off x="3829010" y="9443323"/>
            <a:ext cx="2930574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602e49925_0_3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600" cy="4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5602e4992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9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3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4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0" name="Google Shape;360;p35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p35:notes"/>
          <p:cNvSpPr txBox="1">
            <a:spLocks noGrp="1"/>
          </p:cNvSpPr>
          <p:nvPr>
            <p:ph type="sldNum" idx="12"/>
          </p:nvPr>
        </p:nvSpPr>
        <p:spPr>
          <a:xfrm>
            <a:off x="3829010" y="9443323"/>
            <a:ext cx="2930574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6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7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9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600" cy="4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9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600" cy="4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0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1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2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7" name="Google Shape;40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3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3" name="Google Shape;41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4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600" cy="4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5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600" cy="4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4" name="Google Shape;434;p46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46:notes"/>
          <p:cNvSpPr txBox="1">
            <a:spLocks noGrp="1"/>
          </p:cNvSpPr>
          <p:nvPr>
            <p:ph type="sldNum" idx="12"/>
          </p:nvPr>
        </p:nvSpPr>
        <p:spPr>
          <a:xfrm>
            <a:off x="3829010" y="9443323"/>
            <a:ext cx="2930574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7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8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2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3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4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4"/>
              <a:buChar char="*"/>
              <a:defRPr sz="28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41021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marL="1828800" lvl="3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441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marL="2743200" lvl="5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marL="3200400" lvl="6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marL="3657600" lvl="7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marL="4114800" lvl="8" indent="-393700" algn="l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2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6078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019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019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098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13"/>
          <p:cNvSpPr>
            <a:spLocks noGrp="1"/>
          </p:cNvSpPr>
          <p:nvPr>
            <p:ph type="pic" idx="2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rgbClr val="8BC9F7"/>
          </a:solidFill>
          <a:ln>
            <a:noFill/>
          </a:ln>
          <a:effectLst>
            <a:reflection stA="23000" endA="300" endPos="28000" sy="-100000" algn="bl" rotWithShape="0"/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1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аблица" type="tbl">
  <p:cSld name="TAB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74675" y="304802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TEXT_AND_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574675" y="304802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566739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643439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6078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019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019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098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над объектом" type="txOverObj">
  <p:cSld name="TEXT_OVER_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574675" y="304802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566739" y="1752600"/>
            <a:ext cx="800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566739" y="3962400"/>
            <a:ext cx="800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196"/>
                </a:srgbClr>
              </a:gs>
              <a:gs pos="37000">
                <a:srgbClr val="FFFFFF">
                  <a:alpha val="74901"/>
                </a:srgbClr>
              </a:gs>
              <a:gs pos="100000">
                <a:srgbClr val="B4DCFA">
                  <a:alpha val="78039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7843"/>
                </a:srgbClr>
              </a:gs>
              <a:gs pos="48000">
                <a:srgbClr val="FFFFFF">
                  <a:alpha val="61176"/>
                </a:srgbClr>
              </a:gs>
              <a:gs pos="100000">
                <a:srgbClr val="B4DCFA">
                  <a:alpha val="78039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019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098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Google Shape;75;p10"/>
          <p:cNvSpPr txBox="1"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196"/>
                </a:srgbClr>
              </a:gs>
              <a:gs pos="37000">
                <a:srgbClr val="FFFFFF">
                  <a:alpha val="74901"/>
                </a:srgbClr>
              </a:gs>
              <a:gs pos="100000">
                <a:srgbClr val="B4DCFA">
                  <a:alpha val="78039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7843"/>
                </a:srgbClr>
              </a:gs>
              <a:gs pos="48000">
                <a:srgbClr val="FFFFFF">
                  <a:alpha val="61176"/>
                </a:srgbClr>
              </a:gs>
              <a:gs pos="100000">
                <a:srgbClr val="B4DCFA">
                  <a:alpha val="78039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019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098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a-server.math.nsc.ru/IM/SpTla.asp?TypeID=4&amp;CodID=77" TargetMode="External"/><Relationship Id="rId13" Type="http://schemas.openxmlformats.org/officeDocument/2006/relationships/hyperlink" Target="http://a-server.math.nsc.ru/IM/sotrudl.asp?CodID=187" TargetMode="External"/><Relationship Id="rId18" Type="http://schemas.openxmlformats.org/officeDocument/2006/relationships/hyperlink" Target="http://www.math.nsc.ru/LBRT/d5/ruswin.htm" TargetMode="External"/><Relationship Id="rId26" Type="http://schemas.openxmlformats.org/officeDocument/2006/relationships/hyperlink" Target="http://a-server.math.nsc.ru/IM/SpTla.asp?TypeID=4&amp;CodID=12" TargetMode="External"/><Relationship Id="rId3" Type="http://schemas.openxmlformats.org/officeDocument/2006/relationships/hyperlink" Target="http://a-server.math.nsc.ru/IM/SpTla.asp?TypeID=4&amp;CodID=57" TargetMode="External"/><Relationship Id="rId21" Type="http://schemas.openxmlformats.org/officeDocument/2006/relationships/hyperlink" Target="http://math.nsc.ru/LBRT/d6/" TargetMode="External"/><Relationship Id="rId7" Type="http://schemas.openxmlformats.org/officeDocument/2006/relationships/hyperlink" Target="http://a-server.math.nsc.ru/IM/lbrt.asp?CodLB=59" TargetMode="External"/><Relationship Id="rId12" Type="http://schemas.openxmlformats.org/officeDocument/2006/relationships/hyperlink" Target="http://a-server.math.nsc.ru/IM/lbrt.asp?CodLB=17" TargetMode="External"/><Relationship Id="rId17" Type="http://schemas.openxmlformats.org/officeDocument/2006/relationships/hyperlink" Target="http://a-server.math.nsc.ru/IM/SpTla.asp?TypeID=4&amp;CodID=84" TargetMode="External"/><Relationship Id="rId25" Type="http://schemas.openxmlformats.org/officeDocument/2006/relationships/hyperlink" Target="http://a-server.math.nsc.ru/IM/sotrudl.asp?CodID=491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a-server.math.nsc.ru/IM/sotrudl.asp?CodID=185" TargetMode="External"/><Relationship Id="rId20" Type="http://schemas.openxmlformats.org/officeDocument/2006/relationships/hyperlink" Target="http://a-server.math.nsc.ru/IM/SpTla.asp?TypeID=4&amp;CodID=97" TargetMode="External"/><Relationship Id="rId29" Type="http://schemas.openxmlformats.org/officeDocument/2006/relationships/hyperlink" Target="http://a-server.math.nsc.ru/IM/SpTla.asp?TypeID=4&amp;CodID=11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-server.math.nsc.ru/IM/SpTla.asp?TypeID=4&amp;CodID=59" TargetMode="External"/><Relationship Id="rId11" Type="http://schemas.openxmlformats.org/officeDocument/2006/relationships/hyperlink" Target="http://a-server.math.nsc.ru/IM/SpTla.asp?TypeID=4&amp;CodID=17" TargetMode="External"/><Relationship Id="rId24" Type="http://schemas.openxmlformats.org/officeDocument/2006/relationships/hyperlink" Target="http://a-server.math.nsc.ru/IM/lbrt.asp?CodLB=112" TargetMode="External"/><Relationship Id="rId5" Type="http://schemas.openxmlformats.org/officeDocument/2006/relationships/hyperlink" Target="http://a-server.math.nsc.ru/IM/sotrudl.asp?CodID=1093" TargetMode="External"/><Relationship Id="rId15" Type="http://schemas.openxmlformats.org/officeDocument/2006/relationships/hyperlink" Target="http://www.math.nsc.ru/LBRT/d4/site/main.html" TargetMode="External"/><Relationship Id="rId23" Type="http://schemas.openxmlformats.org/officeDocument/2006/relationships/hyperlink" Target="http://a-server.math.nsc.ru/IM/SpTla.asp?TypeID=4&amp;CodID=112" TargetMode="External"/><Relationship Id="rId28" Type="http://schemas.openxmlformats.org/officeDocument/2006/relationships/hyperlink" Target="http://a-server.math.nsc.ru/IM/sotrudl.asp?CodID=383" TargetMode="External"/><Relationship Id="rId10" Type="http://schemas.openxmlformats.org/officeDocument/2006/relationships/hyperlink" Target="http://a-server.math.nsc.ru/IM/sotrudl.asp?CodID=498" TargetMode="External"/><Relationship Id="rId19" Type="http://schemas.openxmlformats.org/officeDocument/2006/relationships/hyperlink" Target="http://a-server.math.nsc.ru/IM/sotrudl.asp?CodID=399" TargetMode="External"/><Relationship Id="rId31" Type="http://schemas.openxmlformats.org/officeDocument/2006/relationships/hyperlink" Target="http://a-server.math.nsc.ru/IM/sotrudl.asp?CodID=604" TargetMode="External"/><Relationship Id="rId4" Type="http://schemas.openxmlformats.org/officeDocument/2006/relationships/hyperlink" Target="http://a-server.math.nsc.ru/IM/lbrt.asp?CodLB=57" TargetMode="External"/><Relationship Id="rId9" Type="http://schemas.openxmlformats.org/officeDocument/2006/relationships/hyperlink" Target="http://a-server.math.nsc.ru/IM/lbrt.asp?CodLB=77" TargetMode="External"/><Relationship Id="rId14" Type="http://schemas.openxmlformats.org/officeDocument/2006/relationships/hyperlink" Target="http://a-server.math.nsc.ru/IM/SpTla.asp?TypeID=4&amp;CodID=101" TargetMode="External"/><Relationship Id="rId22" Type="http://schemas.openxmlformats.org/officeDocument/2006/relationships/hyperlink" Target="http://a-server.math.nsc.ru/IM/sotrudl.asp?CodID=438" TargetMode="External"/><Relationship Id="rId27" Type="http://schemas.openxmlformats.org/officeDocument/2006/relationships/hyperlink" Target="http://www.math.nsc.ru/LBRT/g2/main.html" TargetMode="External"/><Relationship Id="rId30" Type="http://schemas.openxmlformats.org/officeDocument/2006/relationships/hyperlink" Target="http://a-server.math.nsc.ru/IM/lbrt.asp?CodLB=11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a-server.math.nsc.ru/IM/sotrudl.asp?CodID=164" TargetMode="External"/><Relationship Id="rId13" Type="http://schemas.openxmlformats.org/officeDocument/2006/relationships/hyperlink" Target="http://a-server.math.nsc.ru/IM/lbrt.asp?CodLB=107" TargetMode="External"/><Relationship Id="rId3" Type="http://schemas.openxmlformats.org/officeDocument/2006/relationships/hyperlink" Target="http://a-server.math.nsc.ru/IM/SpTla.asp?TypeID=4&amp;CodID=7" TargetMode="External"/><Relationship Id="rId7" Type="http://schemas.openxmlformats.org/officeDocument/2006/relationships/hyperlink" Target="http://a-server.math.nsc.ru/IM/lbrt.asp?CodLB=9" TargetMode="External"/><Relationship Id="rId12" Type="http://schemas.openxmlformats.org/officeDocument/2006/relationships/hyperlink" Target="http://a-server.math.nsc.ru/IM/SpTla.asp?TypeID=4&amp;CodID=107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://a-server.math.nsc.ru/IM/lbrt.asp?CodLB=7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-server.math.nsc.ru/IM/SpTla.asp?TypeID=4&amp;CodID=9" TargetMode="External"/><Relationship Id="rId11" Type="http://schemas.openxmlformats.org/officeDocument/2006/relationships/hyperlink" Target="http://a-server.math.nsc.ru/IM/sotrudl.asp?CodID=216" TargetMode="External"/><Relationship Id="rId5" Type="http://schemas.openxmlformats.org/officeDocument/2006/relationships/hyperlink" Target="http://a-server.math.nsc.ru/IM/sotrudl.asp?CodID=239" TargetMode="External"/><Relationship Id="rId15" Type="http://schemas.openxmlformats.org/officeDocument/2006/relationships/hyperlink" Target="http://a-server.math.nsc.ru/IM/SpTla.asp?TypeID=4&amp;CodID=72" TargetMode="External"/><Relationship Id="rId10" Type="http://schemas.openxmlformats.org/officeDocument/2006/relationships/hyperlink" Target="http://a-server.math.nsc.ru/IM/lbrt.asp?CodLB=18" TargetMode="External"/><Relationship Id="rId4" Type="http://schemas.openxmlformats.org/officeDocument/2006/relationships/hyperlink" Target="http://www.math.nsc.ru/LBRT/v1/index.html" TargetMode="External"/><Relationship Id="rId9" Type="http://schemas.openxmlformats.org/officeDocument/2006/relationships/hyperlink" Target="http://a-server.math.nsc.ru/IM/SpTla.asp?TypeID=4&amp;CodID=18" TargetMode="External"/><Relationship Id="rId14" Type="http://schemas.openxmlformats.org/officeDocument/2006/relationships/hyperlink" Target="http://a-server.math.nsc.ru/IM/sotrudl.asp?CodID=29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eldysh.ru/httpd/kiam-info_fr.html" TargetMode="External"/><Relationship Id="rId13" Type="http://schemas.openxmlformats.org/officeDocument/2006/relationships/hyperlink" Target="http://www.ras.ru/win/db/show_org.asp?P=.oi-51.vi-.fi-.id-51.oi-3463" TargetMode="External"/><Relationship Id="rId18" Type="http://schemas.openxmlformats.org/officeDocument/2006/relationships/hyperlink" Target="http://www.ras.ru/win/db/show_org.asp?P=.oi-51.vi-.fi-.id-51.oi-3465" TargetMode="External"/><Relationship Id="rId3" Type="http://schemas.openxmlformats.org/officeDocument/2006/relationships/hyperlink" Target="https://ru.wikipedia.org/wiki/%D0%9C%D0%B0%D1%82%D0%B5%D0%BC%D0%B0%D1%82%D0%B8%D1%87%D0%B5%D1%81%D0%BA%D0%B8%D0%B9_%D0%B8%D0%BD%D1%81%D1%82%D0%B8%D1%82%D1%83%D1%82_%D0%B8%D0%BC._%D0%A1%D1%82%D0%B5%D0%BA%D0%BB%D0%BE%D0%B2%D0%B0" TargetMode="External"/><Relationship Id="rId21" Type="http://schemas.openxmlformats.org/officeDocument/2006/relationships/hyperlink" Target="https://ru.wikipedia.org/wiki/%D0%9C%D0%B5%D0%B6%D0%B4%D1%83%D0%BD%D0%B0%D1%80%D0%BE%D0%B4%D0%BD%D1%8B%D0%B9_%D0%B8%D0%BD%D1%81%D1%82%D0%B8%D1%82%D1%83%D1%82_%D1%82%D0%B5%D0%BE%D1%80%D0%B8%D0%B8_%D0%BF%D1%80%D0%BE%D0%B3%D0%BD%D0%BE%D0%B7%D0%B0_%D0%B7%D0%B5%D0%BC%D0%BB%D0%B5%D1%82%D1%80%D1%8F%D1%81%D0%B5%D0%BD%D0%B8%D0%B9_%D0%B8_%D0%BC%D0%B0%D1%82%D0%B5%D0%BC%D0%B0%D1%82%D0%B8%D1%87%D0%B5%D1%81%D0%BA%D0%BE%D0%B9_%D0%B3%D0%B5%D0%BE%D1%84%D0%B8%D0%B7%D0%B8%D0%BA%D0%B8" TargetMode="External"/><Relationship Id="rId7" Type="http://schemas.openxmlformats.org/officeDocument/2006/relationships/hyperlink" Target="https://ru.wikipedia.org/wiki/%D0%98%D0%BD%D1%81%D1%82%D0%B8%D1%82%D1%83%D1%82_%D0%BC%D0%B0%D1%82%D0%B5%D0%BC%D0%B0%D1%82%D0%B8%D1%87%D0%B5%D1%81%D0%BA%D0%B8%D1%85_%D0%BF%D1%80%D0%BE%D0%B1%D0%BB%D0%B5%D0%BC_%D0%B1%D0%B8%D0%BE%D0%BB%D0%BE%D0%B3%D0%B8%D0%B8" TargetMode="External"/><Relationship Id="rId12" Type="http://schemas.openxmlformats.org/officeDocument/2006/relationships/hyperlink" Target="http://emi.nw.ru/" TargetMode="External"/><Relationship Id="rId17" Type="http://schemas.openxmlformats.org/officeDocument/2006/relationships/hyperlink" Target="http://www.pdmi.ras.ru/pdmi/EIMI" TargetMode="External"/><Relationship Id="rId2" Type="http://schemas.openxmlformats.org/officeDocument/2006/relationships/notesSlide" Target="../notesSlides/notesSlide45.xml"/><Relationship Id="rId16" Type="http://schemas.openxmlformats.org/officeDocument/2006/relationships/hyperlink" Target="http://www.ict.nsc.ru/" TargetMode="External"/><Relationship Id="rId20" Type="http://schemas.openxmlformats.org/officeDocument/2006/relationships/hyperlink" Target="http://imcs.dvgu.ru/main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vti.ru/index.htm" TargetMode="External"/><Relationship Id="rId11" Type="http://schemas.openxmlformats.org/officeDocument/2006/relationships/hyperlink" Target="http://nalchik7m.ru/zak/company/nii-pma-kbnts-ran-3n7c" TargetMode="External"/><Relationship Id="rId5" Type="http://schemas.openxmlformats.org/officeDocument/2006/relationships/hyperlink" Target="http://www.pdmi.ras.ru/pdmi/" TargetMode="External"/><Relationship Id="rId15" Type="http://schemas.openxmlformats.org/officeDocument/2006/relationships/hyperlink" Target="http://www.itam.nsc.ru/" TargetMode="External"/><Relationship Id="rId10" Type="http://schemas.openxmlformats.org/officeDocument/2006/relationships/hyperlink" Target="http://matem.anrb.ru/" TargetMode="External"/><Relationship Id="rId19" Type="http://schemas.openxmlformats.org/officeDocument/2006/relationships/hyperlink" Target="http://www.icmm.ru/index.html" TargetMode="External"/><Relationship Id="rId4" Type="http://schemas.openxmlformats.org/officeDocument/2006/relationships/hyperlink" Target="http://www.ras.ru/win/db/show_org.asp?P=.oi-51.vi-.fi-.id-51.oi-56" TargetMode="External"/><Relationship Id="rId9" Type="http://schemas.openxmlformats.org/officeDocument/2006/relationships/hyperlink" Target="http://www.iam.dvo.ru/" TargetMode="External"/><Relationship Id="rId14" Type="http://schemas.openxmlformats.org/officeDocument/2006/relationships/hyperlink" Target="https://ru.wikipedia.org/wiki/%D0%A6%D0%B5%D0%BD%D1%82%D1%80%D0%B0%D0%BB%D1%8C%D0%BD%D1%8B%D0%B9_%D1%8D%D0%BA%D0%BE%D0%BD%D0%BE%D0%BC%D0%B8%D0%BA%D0%BE-%D0%BC%D0%B0%D1%82%D0%B5%D0%BC%D0%B0%D1%82%D0%B8%D1%87%D0%B5%D1%81%D0%BA%D0%B8%D0%B9_%D0%B8%D0%BD%D1%81%D1%82%D0%B8%D1%82%D1%83%D1%82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im@math.nsc.ru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hyperlink" Target="http://math.nsc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-server.math.nsc.ru/IM/sotrudl.asp?CodID=887" TargetMode="External"/><Relationship Id="rId13" Type="http://schemas.openxmlformats.org/officeDocument/2006/relationships/hyperlink" Target="http://www.math.nsc.ru/LBRT/logic/l2win.html" TargetMode="External"/><Relationship Id="rId18" Type="http://schemas.openxmlformats.org/officeDocument/2006/relationships/hyperlink" Target="http://a-server.math.nsc.ru/IM/SpTla.asp?TypeID=4&amp;CodID=110" TargetMode="External"/><Relationship Id="rId26" Type="http://schemas.openxmlformats.org/officeDocument/2006/relationships/hyperlink" Target="http://a-server.math.nsc.ru/IM/sotrudl.asp?CodID=393" TargetMode="External"/><Relationship Id="rId3" Type="http://schemas.openxmlformats.org/officeDocument/2006/relationships/hyperlink" Target="http://a-server.math.nsc.ru/IM/SpTla.asp?TypeID=4&amp;CodID=102" TargetMode="External"/><Relationship Id="rId21" Type="http://schemas.openxmlformats.org/officeDocument/2006/relationships/hyperlink" Target="http://a-server.math.nsc.ru/IM/SpTla.asp?TypeID=4&amp;CodID=81" TargetMode="External"/><Relationship Id="rId7" Type="http://schemas.openxmlformats.org/officeDocument/2006/relationships/hyperlink" Target="http://a-server.math.nsc.ru/IM/lbrt.asp?CodLB=5" TargetMode="External"/><Relationship Id="rId12" Type="http://schemas.openxmlformats.org/officeDocument/2006/relationships/hyperlink" Target="http://a-server.math.nsc.ru/IM/SpTla.asp?TypeID=4&amp;CodID=26" TargetMode="External"/><Relationship Id="rId17" Type="http://schemas.openxmlformats.org/officeDocument/2006/relationships/hyperlink" Target="http://a-server.math.nsc.ru/IM/sotrudl.asp?CodID=210" TargetMode="External"/><Relationship Id="rId25" Type="http://schemas.openxmlformats.org/officeDocument/2006/relationships/hyperlink" Target="http://a-server.math.nsc.ru/IM/lbrt.asp?CodLB=103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://www.math.nsc.ru/LBRT/k3/" TargetMode="External"/><Relationship Id="rId20" Type="http://schemas.openxmlformats.org/officeDocument/2006/relationships/hyperlink" Target="http://a-server.math.nsc.ru/IM/sotrudl.asp?CodID=725" TargetMode="External"/><Relationship Id="rId29" Type="http://schemas.openxmlformats.org/officeDocument/2006/relationships/hyperlink" Target="http://a-server.math.nsc.ru/IM/sotrudl.asp?CodID=15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-server.math.nsc.ru/IM/SpTla.asp?TypeID=4&amp;CodID=5" TargetMode="External"/><Relationship Id="rId11" Type="http://schemas.openxmlformats.org/officeDocument/2006/relationships/hyperlink" Target="http://a-server.math.nsc.ru/IM/sotrudl.asp?CodID=248" TargetMode="External"/><Relationship Id="rId24" Type="http://schemas.openxmlformats.org/officeDocument/2006/relationships/hyperlink" Target="http://a-server.math.nsc.ru/IM/SpTla.asp?TypeID=4&amp;CodID=103" TargetMode="External"/><Relationship Id="rId5" Type="http://schemas.openxmlformats.org/officeDocument/2006/relationships/hyperlink" Target="http://a-server.math.nsc.ru/IM/sotrudl.asp?CodID=859" TargetMode="External"/><Relationship Id="rId15" Type="http://schemas.openxmlformats.org/officeDocument/2006/relationships/hyperlink" Target="http://a-server.math.nsc.ru/IM/SpTla.asp?TypeID=4&amp;CodID=22" TargetMode="External"/><Relationship Id="rId23" Type="http://schemas.openxmlformats.org/officeDocument/2006/relationships/hyperlink" Target="http://a-server.math.nsc.ru/IM/sotrudl.asp?CodID=336" TargetMode="External"/><Relationship Id="rId28" Type="http://schemas.openxmlformats.org/officeDocument/2006/relationships/hyperlink" Target="http://a-server.math.nsc.ru/IM/lbrt.asp?CodLB=109" TargetMode="External"/><Relationship Id="rId10" Type="http://schemas.openxmlformats.org/officeDocument/2006/relationships/hyperlink" Target="http://www.math.nsc.ru/LBRT/logic/l1win.html" TargetMode="External"/><Relationship Id="rId19" Type="http://schemas.openxmlformats.org/officeDocument/2006/relationships/hyperlink" Target="http://a-server.math.nsc.ru/IM/lbrt.asp?CodLB=110" TargetMode="External"/><Relationship Id="rId4" Type="http://schemas.openxmlformats.org/officeDocument/2006/relationships/hyperlink" Target="http://math.nsc.ru/LBRT/a1/" TargetMode="External"/><Relationship Id="rId9" Type="http://schemas.openxmlformats.org/officeDocument/2006/relationships/hyperlink" Target="http://a-server.math.nsc.ru/IM/SpTla.asp?TypeID=4&amp;CodID=25" TargetMode="External"/><Relationship Id="rId14" Type="http://schemas.openxmlformats.org/officeDocument/2006/relationships/hyperlink" Target="http://a-server.math.nsc.ru/IM/sotrudl.asp?CodID=202" TargetMode="External"/><Relationship Id="rId22" Type="http://schemas.openxmlformats.org/officeDocument/2006/relationships/hyperlink" Target="http://www.math.nsc.ru/LBRT/k5/Lab/lab_win.html" TargetMode="External"/><Relationship Id="rId27" Type="http://schemas.openxmlformats.org/officeDocument/2006/relationships/hyperlink" Target="http://a-server.math.nsc.ru/IM/SpTla.asp?TypeID=4&amp;CodID=1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1908176" y="260352"/>
            <a:ext cx="6661151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ru-RU" sz="2400"/>
              <a:t>Учреждение Российской академии наук Институт математики им. С.Л. Соболева Сибирского отделения РАН</a:t>
            </a:r>
            <a:endParaRPr/>
          </a:p>
        </p:txBody>
      </p:sp>
      <p:pic>
        <p:nvPicPr>
          <p:cNvPr id="125" name="Google Shape;125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404813"/>
            <a:ext cx="99060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 descr="DSCN37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5875" y="1916114"/>
            <a:ext cx="4103688" cy="30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0" y="5085185"/>
            <a:ext cx="9144000" cy="138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Отчёт 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 работе ИМ </a:t>
            </a:r>
            <a:r>
              <a:rPr lang="ru-RU" sz="2400" b="1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 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РАН за </a:t>
            </a:r>
            <a:r>
              <a:rPr lang="ru-RU" sz="2400" b="1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2018 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г.</a:t>
            </a:r>
            <a:endParaRPr sz="24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Директор </a:t>
            </a:r>
            <a:r>
              <a:rPr lang="ru-RU" sz="2400" b="0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ИМ СО РАН </a:t>
            </a:r>
            <a:endParaRPr sz="2400" b="0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академик С.С. Гончаров</a:t>
            </a:r>
            <a:endParaRPr sz="2400" b="0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0" y="11993"/>
            <a:ext cx="9108504" cy="8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/>
              <a:t>Научные подразделения </a:t>
            </a:r>
            <a:br>
              <a:rPr lang="ru-RU"/>
            </a:br>
            <a:endParaRPr/>
          </a:p>
        </p:txBody>
      </p:sp>
      <p:graphicFrame>
        <p:nvGraphicFramePr>
          <p:cNvPr id="189" name="Google Shape;189;p25"/>
          <p:cNvGraphicFramePr/>
          <p:nvPr>
            <p:extLst>
              <p:ext uri="{D42A27DB-BD31-4B8C-83A1-F6EECF244321}">
                <p14:modId xmlns:p14="http://schemas.microsoft.com/office/powerpoint/2010/main" val="1373375792"/>
              </p:ext>
            </p:extLst>
          </p:nvPr>
        </p:nvGraphicFramePr>
        <p:xfrm>
          <a:off x="197963" y="1043315"/>
          <a:ext cx="9251500" cy="4997111"/>
        </p:xfrm>
        <a:graphic>
          <a:graphicData uri="http://schemas.openxmlformats.org/drawingml/2006/table">
            <a:tbl>
              <a:tblPr>
                <a:noFill/>
                <a:tableStyleId>{63F6E8F4-7EE3-4AEA-BEE8-A9E39F0094D5}</a:tableStyleId>
              </a:tblPr>
              <a:tblGrid>
                <a:gridCol w="395525"/>
                <a:gridCol w="6200450"/>
                <a:gridCol w="2655525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sng" strike="noStrike" cap="none">
                          <a:solidFill>
                            <a:schemeClr val="hlink"/>
                          </a:solidFill>
                          <a:hlinkClick r:id="rId3"/>
                        </a:rPr>
                        <a:t>У1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sng" strike="noStrike" cap="none" dirty="0">
                          <a:solidFill>
                            <a:schemeClr val="hlink"/>
                          </a:solidFill>
                          <a:hlinkClick r:id="rId4"/>
                        </a:rPr>
                        <a:t>Лаборатория условно-корректных задач</a:t>
                      </a:r>
                      <a:endParaRPr sz="1400" b="1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5"/>
                        </a:rPr>
                        <a:t>Аниконов Д.С.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sng" strike="noStrike" cap="none">
                          <a:solidFill>
                            <a:schemeClr val="hlink"/>
                          </a:solidFill>
                          <a:hlinkClick r:id="rId6"/>
                        </a:rPr>
                        <a:t>У3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sng" strike="noStrike" cap="none" dirty="0">
                          <a:solidFill>
                            <a:schemeClr val="hlink"/>
                          </a:solidFill>
                          <a:hlinkClick r:id="rId7"/>
                        </a:rPr>
                        <a:t>Лаборатория обратных задач математической физики</a:t>
                      </a:r>
                      <a:endParaRPr sz="1400" b="1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sng" strike="noStrike" cap="non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Нещадим</a:t>
                      </a:r>
                      <a:r>
                        <a:rPr lang="ru-RU" sz="1400" b="1" u="sng" strike="noStrike" cap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400" b="1" u="sng" strike="noStrike" cap="none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М.В</a:t>
                      </a:r>
                      <a:r>
                        <a:rPr lang="ru-RU" sz="1400" b="1" u="sng" strike="noStrike" cap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.</a:t>
                      </a:r>
                      <a:endParaRPr sz="1400" b="1" u="sng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sng" strike="noStrike" cap="none">
                          <a:solidFill>
                            <a:schemeClr val="hlink"/>
                          </a:solidFill>
                          <a:hlinkClick r:id="rId8"/>
                        </a:rPr>
                        <a:t>У6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9"/>
                        </a:rPr>
                        <a:t>Лаборатория теории функций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10"/>
                        </a:rPr>
                        <a:t>Медных А.Д.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 dirty="0"/>
                        <a:t> 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sng" strike="noStrike" cap="none">
                          <a:solidFill>
                            <a:schemeClr val="hlink"/>
                          </a:solidFill>
                          <a:hlinkClick r:id="rId11"/>
                        </a:rPr>
                        <a:t>Д3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12"/>
                        </a:rPr>
                        <a:t>Лаборатория вычислительных проблем задач математической физики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13"/>
                        </a:rPr>
                        <a:t>Блохин А.М.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431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sng" strike="noStrike" cap="none">
                          <a:solidFill>
                            <a:schemeClr val="hlink"/>
                          </a:solidFill>
                          <a:hlinkClick r:id="rId14"/>
                        </a:rPr>
                        <a:t>Д4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sng" strike="noStrike" cap="none" dirty="0">
                          <a:solidFill>
                            <a:schemeClr val="hlink"/>
                          </a:solidFill>
                          <a:hlinkClick r:id="rId15"/>
                        </a:rPr>
                        <a:t>Лаборатория дифференциальных уравнений и смежных вопросов анализа</a:t>
                      </a:r>
                      <a:endParaRPr sz="1400" b="1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16"/>
                        </a:rPr>
                        <a:t>Белоносов В.С.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sng" strike="noStrike" cap="none">
                          <a:solidFill>
                            <a:schemeClr val="hlink"/>
                          </a:solidFill>
                          <a:hlinkClick r:id="rId17"/>
                        </a:rPr>
                        <a:t>Д5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sng" strike="noStrike" cap="none" dirty="0">
                          <a:solidFill>
                            <a:schemeClr val="hlink"/>
                          </a:solidFill>
                          <a:hlinkClick r:id="rId18"/>
                        </a:rPr>
                        <a:t>Лаборатория дифференциальных и разностных уравнений</a:t>
                      </a:r>
                      <a:endParaRPr sz="1400" b="1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19"/>
                        </a:rPr>
                        <a:t>Демиденко Г.В.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sng" strike="noStrike" cap="none">
                          <a:solidFill>
                            <a:schemeClr val="hlink"/>
                          </a:solidFill>
                          <a:hlinkClick r:id="rId20"/>
                        </a:rPr>
                        <a:t>Д6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21"/>
                        </a:rPr>
                        <a:t>Лаборатория динамических систем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22"/>
                        </a:rPr>
                        <a:t>Тайманов И.А.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sng" strike="noStrike" cap="none">
                          <a:solidFill>
                            <a:schemeClr val="hlink"/>
                          </a:solidFill>
                          <a:hlinkClick r:id="rId23"/>
                        </a:rPr>
                        <a:t>Г1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24"/>
                        </a:rPr>
                        <a:t>Лаборатория геометрического анализа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25"/>
                        </a:rPr>
                        <a:t>Водопьянов С.К.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sng" strike="noStrike" cap="none">
                          <a:solidFill>
                            <a:schemeClr val="hlink"/>
                          </a:solidFill>
                          <a:hlinkClick r:id="rId26"/>
                        </a:rPr>
                        <a:t>Г2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27"/>
                        </a:rPr>
                        <a:t>Лаборатория функционального анализа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28"/>
                        </a:rPr>
                        <a:t>Гутман А.Е.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sng" strike="noStrike" cap="none">
                          <a:solidFill>
                            <a:schemeClr val="hlink"/>
                          </a:solidFill>
                          <a:hlinkClick r:id="rId29"/>
                        </a:rPr>
                        <a:t>Г3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30"/>
                        </a:rPr>
                        <a:t>Лаборатория римановой геометрии и топологии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31"/>
                        </a:rPr>
                        <a:t>Базайкин Я.В.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 dirty="0"/>
                        <a:t> 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9" cy="119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8"/>
              <a:buNone/>
            </a:pPr>
            <a:r>
              <a:rPr lang="ru-RU" sz="3600"/>
              <a:t>Научные подразделения  ИМ </a:t>
            </a:r>
            <a:endParaRPr sz="3600"/>
          </a:p>
        </p:txBody>
      </p:sp>
      <p:graphicFrame>
        <p:nvGraphicFramePr>
          <p:cNvPr id="195" name="Google Shape;195;p26"/>
          <p:cNvGraphicFramePr/>
          <p:nvPr>
            <p:extLst>
              <p:ext uri="{D42A27DB-BD31-4B8C-83A1-F6EECF244321}">
                <p14:modId xmlns:p14="http://schemas.microsoft.com/office/powerpoint/2010/main" val="3111759945"/>
              </p:ext>
            </p:extLst>
          </p:nvPr>
        </p:nvGraphicFramePr>
        <p:xfrm>
          <a:off x="220626" y="971303"/>
          <a:ext cx="9036500" cy="4951715"/>
        </p:xfrm>
        <a:graphic>
          <a:graphicData uri="http://schemas.openxmlformats.org/drawingml/2006/table">
            <a:tbl>
              <a:tblPr>
                <a:noFill/>
                <a:tableStyleId>{63F6E8F4-7EE3-4AEA-BEE8-A9E39F0094D5}</a:tableStyleId>
              </a:tblPr>
              <a:tblGrid>
                <a:gridCol w="917825"/>
                <a:gridCol w="5619775"/>
                <a:gridCol w="2498900"/>
              </a:tblGrid>
              <a:tr h="216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400" b="1" u="sng" strike="noStrike" cap="none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 </a:t>
                      </a:r>
                      <a:endParaRPr sz="1400" b="1" u="sng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 </a:t>
                      </a:r>
                      <a:endParaRPr sz="1400" b="1" u="sng" strike="noStrike" cap="none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 </a:t>
                      </a:r>
                      <a:endParaRPr sz="1400" b="1" u="sng" strike="noStrike" cap="none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5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400" b="1" u="sng" strike="noStrike" cap="none" dirty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3"/>
                        </a:rPr>
                        <a:t>В1</a:t>
                      </a:r>
                      <a:endParaRPr sz="1400" b="1" u="sng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1" u="sng" strike="noStrike" cap="none" dirty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4"/>
                        </a:rPr>
                        <a:t>Лаборатория теории вероятностей и математической </a:t>
                      </a:r>
                      <a:r>
                        <a:rPr lang="ru-RU" sz="1400" b="1" u="sng" strike="noStrike" cap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4"/>
                        </a:rPr>
                        <a:t>статистики</a:t>
                      </a:r>
                      <a:endParaRPr lang="en-US" sz="1400" b="1" u="sng" strike="noStrike" cap="none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400" b="1" u="sng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400" b="1" u="sng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1" u="sng" strike="noStrike" cap="none" dirty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5"/>
                        </a:rPr>
                        <a:t>Лотов В.И.</a:t>
                      </a:r>
                      <a:endParaRPr sz="1400" b="1" u="sng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5500">
                <a:tc>
                  <a:txBody>
                    <a:bodyPr/>
                    <a:lstStyle/>
                    <a:p>
                      <a:pPr algn="l"/>
                      <a:r>
                        <a:rPr lang="ru-RU" b="1" u="sng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В2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u="sng" dirty="0">
                          <a:solidFill>
                            <a:srgbClr val="FF0000"/>
                          </a:solidFill>
                        </a:rPr>
                        <a:t>Лаборатория фундаментальных проблем математики в цифровых технологиях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Волков Ю.С.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3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6"/>
                        </a:rPr>
                        <a:t>В3</a:t>
                      </a:r>
                      <a:endParaRPr sz="1400" b="1" u="sng" strike="noStrike" cap="none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7"/>
                        </a:rPr>
                        <a:t>Лаборатория теоретической физики</a:t>
                      </a:r>
                      <a:endParaRPr sz="1400" b="1" u="sng" strike="noStrike" cap="none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8"/>
                        </a:rPr>
                        <a:t>Ачасов Н.Н.</a:t>
                      </a:r>
                      <a:endParaRPr sz="1400" b="1" u="sng" strike="noStrike" cap="none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400" b="1" u="sng" strike="noStrike" cap="none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5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9"/>
                        </a:rPr>
                        <a:t>И1</a:t>
                      </a:r>
                      <a:endParaRPr sz="1400" b="1" u="sng" strike="noStrike" cap="none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10"/>
                        </a:rPr>
                        <a:t>Лаборатория анализа данных</a:t>
                      </a:r>
                      <a:endParaRPr sz="1400" b="1" u="sng" strike="noStrike" cap="none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11"/>
                        </a:rPr>
                        <a:t>Кельманов А.В.</a:t>
                      </a:r>
                      <a:endParaRPr sz="1400" b="1" u="sng" strike="noStrike" cap="none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b="1" u="sng" strike="noStrike" cap="none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400" b="1" u="sng" strike="noStrike" cap="none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400" b="1" u="sng" strike="noStrike" cap="none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54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12"/>
                        </a:rPr>
                        <a:t>Ч1</a:t>
                      </a:r>
                      <a:endParaRPr sz="1400" b="1" u="sng" strike="noStrike" cap="none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1" u="sng" strike="noStrike" cap="none" dirty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13"/>
                        </a:rPr>
                        <a:t>Лаборатория численных методов математического анализа</a:t>
                      </a:r>
                      <a:endParaRPr sz="1400" b="1" u="sng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14"/>
                        </a:rPr>
                        <a:t>Мирошниченко В.Л.</a:t>
                      </a:r>
                      <a:endParaRPr sz="1400" b="1" u="sng" strike="noStrike" cap="none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400" b="1" u="sng" strike="noStrike" cap="none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5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15"/>
                        </a:rPr>
                        <a:t>Э1</a:t>
                      </a:r>
                      <a:endParaRPr sz="1400" b="1" u="sng" strike="noStrike" cap="none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16"/>
                        </a:rPr>
                        <a:t>Лаборатория методов оптимизации</a:t>
                      </a:r>
                      <a:endParaRPr sz="1400" b="1" u="sng" strike="noStrike" cap="none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1" u="sng" strike="noStrike" cap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Быкадоров </a:t>
                      </a:r>
                      <a:r>
                        <a:rPr lang="ru-RU" sz="1400" b="1" u="sng" strike="noStrike" cap="none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И.А</a:t>
                      </a:r>
                      <a:r>
                        <a:rPr lang="ru-RU" sz="1400" b="1" u="sng" strike="noStrike" cap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.</a:t>
                      </a:r>
                      <a:endParaRPr sz="1400" b="1" u="sng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3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1601788" y="0"/>
            <a:ext cx="7218015" cy="149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/>
              <a:t>Публикации сотрудников ИМ СО РАН</a:t>
            </a:r>
            <a:endParaRPr/>
          </a:p>
        </p:txBody>
      </p:sp>
      <p:pic>
        <p:nvPicPr>
          <p:cNvPr id="201" name="Google Shape;20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404813"/>
            <a:ext cx="990600" cy="9620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2" name="Google Shape;202;p27"/>
          <p:cNvGraphicFramePr/>
          <p:nvPr>
            <p:extLst>
              <p:ext uri="{D42A27DB-BD31-4B8C-83A1-F6EECF244321}">
                <p14:modId xmlns:p14="http://schemas.microsoft.com/office/powerpoint/2010/main" val="3196116232"/>
              </p:ext>
            </p:extLst>
          </p:nvPr>
        </p:nvGraphicFramePr>
        <p:xfrm>
          <a:off x="755576" y="1556791"/>
          <a:ext cx="7304342" cy="4810090"/>
        </p:xfrm>
        <a:graphic>
          <a:graphicData uri="http://schemas.openxmlformats.org/drawingml/2006/table">
            <a:tbl>
              <a:tblPr>
                <a:noFill/>
                <a:tableStyleId>{63F6E8F4-7EE3-4AEA-BEE8-A9E39F0094D5}</a:tableStyleId>
              </a:tblPr>
              <a:tblGrid>
                <a:gridCol w="2075650"/>
                <a:gridCol w="798700"/>
                <a:gridCol w="798700"/>
                <a:gridCol w="798700"/>
                <a:gridCol w="937804"/>
                <a:gridCol w="933254"/>
                <a:gridCol w="961534"/>
              </a:tblGrid>
              <a:tr h="55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2013 г.</a:t>
                      </a:r>
                      <a:endParaRPr sz="1400" u="none" strike="noStrike" cap="none" dirty="0"/>
                    </a:p>
                  </a:txBody>
                  <a:tcPr marL="91575" marR="91575" marT="45700" marB="457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2014 г.</a:t>
                      </a:r>
                      <a:endParaRPr sz="1400" u="none" strike="noStrike" cap="none" dirty="0"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2015 г.</a:t>
                      </a:r>
                      <a:endParaRPr sz="1400" u="none" strike="noStrike" cap="none" dirty="0"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2016 г.</a:t>
                      </a:r>
                      <a:endParaRPr sz="1400" u="none" strike="noStrike" cap="none" dirty="0"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2017 г.</a:t>
                      </a:r>
                      <a:endParaRPr sz="1400" u="none" strike="noStrike" cap="none" dirty="0"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2018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15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Всего</a:t>
                      </a:r>
                      <a:endParaRPr sz="1400" u="none" strike="noStrike" cap="none" dirty="0"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1243</a:t>
                      </a:r>
                      <a:br>
                        <a:rPr lang="ru-RU" sz="1400" b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endParaRPr sz="1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575" marR="91575" marT="45700" marB="457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1179</a:t>
                      </a:r>
                      <a:endParaRPr sz="1400" u="none" strike="noStrike" cap="none"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1113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976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1244</a:t>
                      </a:r>
                      <a:endParaRPr sz="140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1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1145</a:t>
                      </a:r>
                      <a:endParaRPr sz="1400" b="1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Монографии</a:t>
                      </a:r>
                      <a:endParaRPr sz="1400" u="none" strike="noStrike" cap="none" dirty="0"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sz="1400" u="none" strike="noStrike" cap="none"/>
                    </a:p>
                  </a:txBody>
                  <a:tcPr marL="91575" marR="91575" marT="45700" marB="457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400" u="none" strike="noStrike" cap="none" dirty="0"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8</a:t>
                      </a:r>
                      <a:endParaRPr sz="140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400" b="1" u="none" strike="noStrike" cap="none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sz="1400" b="1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Статьи в журналах</a:t>
                      </a:r>
                      <a:endParaRPr sz="1400" u="none" strike="noStrike" cap="none" dirty="0"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438</a:t>
                      </a:r>
                      <a:endParaRPr sz="1400" u="none" strike="noStrike" cap="none"/>
                    </a:p>
                  </a:txBody>
                  <a:tcPr marL="91575" marR="91575" marT="45700" marB="457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437</a:t>
                      </a:r>
                      <a:endParaRPr sz="1400" u="none" strike="noStrike" cap="none"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407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384+112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433+128</a:t>
                      </a:r>
                      <a:endParaRPr sz="140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400" b="1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400" b="1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0+124</a:t>
                      </a:r>
                      <a:endParaRPr sz="1400" b="1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Статьи </a:t>
                      </a: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 </a:t>
                      </a: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трудах </a:t>
                      </a:r>
                      <a:r>
                        <a:rPr lang="ru-RU" sz="1400" b="1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междунар</a:t>
                      </a: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ru-RU" sz="1400" b="1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конф</a:t>
                      </a: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400" u="none" strike="noStrike" cap="none" dirty="0"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</a:t>
                      </a:r>
                      <a:endParaRPr sz="1400" u="none" strike="noStrike" cap="none"/>
                    </a:p>
                  </a:txBody>
                  <a:tcPr marL="91575" marR="91575" marT="45700" marB="457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110</a:t>
                      </a:r>
                      <a:endParaRPr sz="1400" u="none" strike="noStrike" cap="none"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109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114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137</a:t>
                      </a:r>
                      <a:endParaRPr sz="140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1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sz="1400" b="1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Публикации в   </a:t>
                      </a:r>
                      <a:r>
                        <a:rPr lang="ru-RU" sz="1400" b="1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Web</a:t>
                      </a: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1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of</a:t>
                      </a: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1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Science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196 (197)</a:t>
                      </a:r>
                      <a:endParaRPr sz="1400" u="none" strike="noStrike" cap="none" dirty="0"/>
                    </a:p>
                  </a:txBody>
                  <a:tcPr marL="91575" marR="91575" marT="45700" marB="457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 (201)</a:t>
                      </a:r>
                      <a:endParaRPr sz="1400" u="none" strike="noStrike" cap="none" dirty="0"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256 (323)</a:t>
                      </a:r>
                      <a:endParaRPr sz="1400" u="none" strike="noStrike" cap="none" dirty="0"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273 (341)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344 (397)</a:t>
                      </a:r>
                      <a:endParaRPr sz="140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1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  <a:endParaRPr sz="1400" b="1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Публикации в Scopus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310 (315)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575" marR="91575" marT="45700" marB="457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294 (303)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351 (368)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379 (400)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416 (432)</a:t>
                      </a:r>
                      <a:endParaRPr sz="140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1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sz="1400" b="1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Публикации в РИНЦ</a:t>
                      </a:r>
                      <a:endParaRPr sz="1400" u="none" strike="noStrike" cap="none" dirty="0"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636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575" marR="91575" marT="45700" marB="457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596</a:t>
                      </a:r>
                      <a:endParaRPr sz="1400" u="none" strike="noStrike" cap="none" dirty="0"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548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470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520</a:t>
                      </a:r>
                      <a:endParaRPr sz="140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1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</a:t>
                      </a:r>
                      <a:endParaRPr sz="1400" b="1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3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Число штатных научных сотрудников</a:t>
                      </a:r>
                      <a:endParaRPr sz="1400" u="none" strike="noStrike" cap="none" dirty="0"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322</a:t>
                      </a:r>
                      <a:endParaRPr sz="1400" u="none" strike="noStrike" cap="none"/>
                    </a:p>
                  </a:txBody>
                  <a:tcPr marL="91575" marR="91575" marT="45700" marB="457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323</a:t>
                      </a:r>
                      <a:endParaRPr sz="1400" u="none" strike="noStrike" cap="none"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336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304</a:t>
                      </a:r>
                      <a:endParaRPr sz="140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ru-RU" sz="1400" b="1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sz="1400" b="1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Google Shape;207;p28"/>
          <p:cNvGraphicFramePr/>
          <p:nvPr>
            <p:extLst>
              <p:ext uri="{D42A27DB-BD31-4B8C-83A1-F6EECF244321}">
                <p14:modId xmlns:p14="http://schemas.microsoft.com/office/powerpoint/2010/main" val="1313081753"/>
              </p:ext>
            </p:extLst>
          </p:nvPr>
        </p:nvGraphicFramePr>
        <p:xfrm>
          <a:off x="251520" y="1275159"/>
          <a:ext cx="8554400" cy="5321856"/>
        </p:xfrm>
        <a:graphic>
          <a:graphicData uri="http://schemas.openxmlformats.org/drawingml/2006/table">
            <a:tbl>
              <a:tblPr firstRow="1" firstCol="1" bandRow="1">
                <a:noFill/>
                <a:tableStyleId>{D6B8BAD2-BA97-457E-885E-10483C5166D1}</a:tableStyleId>
              </a:tblPr>
              <a:tblGrid>
                <a:gridCol w="479375"/>
                <a:gridCol w="1422875"/>
                <a:gridCol w="738675"/>
                <a:gridCol w="480175"/>
                <a:gridCol w="400150"/>
                <a:gridCol w="800000"/>
                <a:gridCol w="889300"/>
                <a:gridCol w="853725"/>
                <a:gridCol w="853725"/>
                <a:gridCol w="569225"/>
                <a:gridCol w="1067175"/>
              </a:tblGrid>
              <a:tr h="504000">
                <a:tc rowSpan="2" gridSpan="2"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Лаборатория</a:t>
                      </a:r>
                      <a:endParaRPr sz="13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7175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Кол-во ставок научных сотрудников</a:t>
                      </a:r>
                      <a:endParaRPr sz="13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6000" marB="36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Количество грантов РФФИ+РНФ</a:t>
                      </a:r>
                      <a:endParaRPr sz="13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6000" marB="36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31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Монографии</a:t>
                      </a:r>
                      <a:endParaRPr sz="13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6000" marB="360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Отечественные публикации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Иностранные публикации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Учебники и учеб. пособия</a:t>
                      </a:r>
                      <a:endParaRPr sz="13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Монографии +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Статьи в журналах</a:t>
                      </a:r>
                      <a:endParaRPr sz="13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8017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Центральн журналы</a:t>
                      </a:r>
                      <a:endParaRPr sz="13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Труды межд. конференций</a:t>
                      </a:r>
                      <a:endParaRPr sz="13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Журналы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ru-RU" sz="13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Труды межд. конференций</a:t>
                      </a:r>
                      <a:endParaRPr sz="1400" u="none" strike="noStrike" cap="none"/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П.С.Колесников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4.875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0+1</a:t>
                      </a: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А4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Е.П. Вдовин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13.875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0+2</a:t>
                      </a: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С.К.Водопьянов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+2</a:t>
                      </a:r>
                      <a:r>
                        <a:rPr lang="ru-RU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3+</a:t>
                      </a: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Г2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А.Е.Гутман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6.125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</a:t>
                      </a: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Г3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Я.В.Базайкин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5.5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0+</a:t>
                      </a:r>
                      <a:r>
                        <a:rPr lang="ru-RU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11+1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Д3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А.М.Блохин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6.5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0+</a:t>
                      </a:r>
                      <a:r>
                        <a:rPr lang="ru-RU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+2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Д4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В.С.Белоносов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</a:t>
                      </a: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0+</a:t>
                      </a:r>
                      <a:r>
                        <a:rPr lang="ru-RU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Д5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Г.В.Демиденко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13.125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0+2</a:t>
                      </a: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Д6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И.А.Тайманов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5.75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3+</a:t>
                      </a: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2+1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0+1</a:t>
                      </a:r>
                      <a:r>
                        <a:rPr lang="ru-RU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6+1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К3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А.А.Евдокимов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lang="ru-RU" sz="13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.5</a:t>
                      </a:r>
                      <a:endParaRPr sz="13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3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3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0+8</a:t>
                      </a:r>
                      <a:endParaRPr sz="130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011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К4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А.В.Пяткин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30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6+1</a:t>
                      </a:r>
                      <a:endParaRPr sz="1300" b="1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30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30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 sz="130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1+1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2+29</a:t>
                      </a:r>
                      <a:endParaRPr sz="13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К5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В.Л.Береснев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</a:t>
                      </a: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r>
                        <a:rPr lang="ru-RU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0+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6+7</a:t>
                      </a:r>
                      <a:endParaRPr sz="130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К6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О.В.Бородин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3.625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+2</a:t>
                      </a:r>
                      <a:r>
                        <a:rPr lang="ru-RU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4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К7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С.В.Августинович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10.125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2+1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3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0+1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1+2</a:t>
                      </a:r>
                      <a:endParaRPr sz="130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Л1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А.С.Морозов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11.9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r>
                        <a:rPr lang="ru-RU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Л2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С.С. Гончаров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4+1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2+20</a:t>
                      </a: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+3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1236401" y="188640"/>
            <a:ext cx="6696075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20"/>
              <a:buNone/>
            </a:pPr>
            <a:r>
              <a:rPr lang="ru-RU" sz="4000" dirty="0"/>
              <a:t>Публикации в 2018 г</a:t>
            </a:r>
            <a:r>
              <a:rPr lang="ru-RU" sz="4000" dirty="0" smtClean="0"/>
              <a:t>.</a:t>
            </a:r>
            <a:r>
              <a:rPr lang="en-US" sz="4000" dirty="0" smtClean="0"/>
              <a:t> </a:t>
            </a:r>
            <a:r>
              <a:rPr lang="en-US" sz="2000" dirty="0" smtClean="0"/>
              <a:t>(</a:t>
            </a:r>
            <a:r>
              <a:rPr lang="ru-RU" sz="2000" dirty="0" err="1" smtClean="0"/>
              <a:t>Импакт</a:t>
            </a:r>
            <a:r>
              <a:rPr lang="ru-RU" sz="2000" dirty="0" smtClean="0"/>
              <a:t>-фактор журнала не менее 0.2</a:t>
            </a:r>
            <a:r>
              <a:rPr lang="en-US" sz="2000" dirty="0" smtClean="0"/>
              <a:t>)</a:t>
            </a:r>
            <a:endParaRPr sz="2000" dirty="0"/>
          </a:p>
        </p:txBody>
      </p:sp>
      <p:pic>
        <p:nvPicPr>
          <p:cNvPr id="209" name="Google Shape;20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626" y="406211"/>
            <a:ext cx="864468" cy="839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Google Shape;214;p29"/>
          <p:cNvGraphicFramePr/>
          <p:nvPr>
            <p:extLst>
              <p:ext uri="{D42A27DB-BD31-4B8C-83A1-F6EECF244321}">
                <p14:modId xmlns:p14="http://schemas.microsoft.com/office/powerpoint/2010/main" val="3419601830"/>
              </p:ext>
            </p:extLst>
          </p:nvPr>
        </p:nvGraphicFramePr>
        <p:xfrm>
          <a:off x="251520" y="1275159"/>
          <a:ext cx="8554400" cy="5459778"/>
        </p:xfrm>
        <a:graphic>
          <a:graphicData uri="http://schemas.openxmlformats.org/drawingml/2006/table">
            <a:tbl>
              <a:tblPr firstRow="1" firstCol="1" bandRow="1">
                <a:noFill/>
                <a:tableStyleId>{D6B8BAD2-BA97-457E-885E-10483C5166D1}</a:tableStyleId>
              </a:tblPr>
              <a:tblGrid>
                <a:gridCol w="479375"/>
                <a:gridCol w="1422875"/>
                <a:gridCol w="738675"/>
                <a:gridCol w="480175"/>
                <a:gridCol w="400150"/>
                <a:gridCol w="800000"/>
                <a:gridCol w="889300"/>
                <a:gridCol w="853725"/>
                <a:gridCol w="853725"/>
                <a:gridCol w="569225"/>
                <a:gridCol w="1067175"/>
              </a:tblGrid>
              <a:tr h="504000">
                <a:tc rowSpan="2" gridSpan="2"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Лаборатория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7175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Кол-во ставок научных сотрудников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6000" marB="36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Количество грантов РФФИ+РНФ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6000" marB="36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31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Монографии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6000" marB="360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Отечественные публикации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Иностранные публикации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Учебники и учеб. пособия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Монографии +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Статьи в журналах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71651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Центральн журналы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Труды межд. конференций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Журналы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Труды межд. конференций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Д.С.Аниконов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3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0+6</a:t>
                      </a:r>
                      <a:endParaRPr sz="13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У3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М.В. Нещадим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10.125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0+25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У6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А.Д.Медных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7.625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0+15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В.И. Лотов  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9.125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2+1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0+18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В3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Н.Н.Ачасов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0+10</a:t>
                      </a: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+2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А.В.Кельманов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12.5</a:t>
                      </a:r>
                      <a:endParaRPr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4+1</a:t>
                      </a:r>
                      <a:endParaRPr sz="1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0+12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+12</a:t>
                      </a:r>
                      <a:endParaRPr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Ч1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25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В.Л.Мирошниченко</a:t>
                      </a:r>
                      <a:endParaRPr sz="125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3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0+7</a:t>
                      </a:r>
                      <a:endParaRPr sz="13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Э1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И.А. Быкадоров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3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2+4</a:t>
                      </a:r>
                      <a:r>
                        <a:rPr lang="en-US" sz="13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+2</a:t>
                      </a:r>
                      <a:endParaRPr sz="13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Итого (ИМ)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206.275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60+10+1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14+338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Омск (ОФИМ)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31.1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7+1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1+41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Итого (ИМ+ОФИМ)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237.375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67+11+1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3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249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130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15+379</a:t>
                      </a:r>
                      <a:endParaRPr sz="13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252.625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59+8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8+396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43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298</a:t>
                      </a: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239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7+347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25" marR="3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15" name="Google Shape;215;p29"/>
          <p:cNvSpPr txBox="1">
            <a:spLocks noGrp="1"/>
          </p:cNvSpPr>
          <p:nvPr>
            <p:ph type="title"/>
          </p:nvPr>
        </p:nvSpPr>
        <p:spPr>
          <a:xfrm>
            <a:off x="1236401" y="188640"/>
            <a:ext cx="66960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5120"/>
              <a:buNone/>
            </a:pPr>
            <a:r>
              <a:rPr lang="ru-RU" sz="4000" dirty="0"/>
              <a:t>Публикации в 2018 г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en-US" sz="2000" dirty="0"/>
              <a:t>(</a:t>
            </a:r>
            <a:r>
              <a:rPr lang="ru-RU" sz="2000" dirty="0" err="1"/>
              <a:t>Импакт</a:t>
            </a:r>
            <a:r>
              <a:rPr lang="ru-RU" sz="2000" dirty="0"/>
              <a:t>-фактор журнала не менее 0.2</a:t>
            </a:r>
            <a:r>
              <a:rPr lang="en-US" sz="2000" dirty="0"/>
              <a:t>)</a:t>
            </a:r>
            <a:endParaRPr sz="2000" dirty="0"/>
          </a:p>
        </p:txBody>
      </p:sp>
      <p:pic>
        <p:nvPicPr>
          <p:cNvPr id="216" name="Google Shape;21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626" y="406211"/>
            <a:ext cx="864468" cy="839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2004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71"/>
              <a:buChar char="*"/>
            </a:pPr>
            <a:r>
              <a:rPr lang="ru-RU" sz="2790" b="1"/>
              <a:t/>
            </a:r>
            <a:br>
              <a:rPr lang="ru-RU" sz="2790" b="1"/>
            </a:br>
            <a:r>
              <a:rPr lang="ru-RU" sz="2790" b="1"/>
              <a:t>Важнейшие научные результаты ИМ СО РАН</a:t>
            </a:r>
            <a:r>
              <a:rPr lang="ru-RU" sz="2790"/>
              <a:t/>
            </a:r>
            <a:br>
              <a:rPr lang="ru-RU" sz="2790"/>
            </a:br>
            <a:r>
              <a:rPr lang="ru-RU" sz="2790" b="1"/>
              <a:t>за 2018 год</a:t>
            </a:r>
            <a:r>
              <a:rPr lang="ru-RU" sz="4140"/>
              <a:t/>
            </a:r>
            <a:br>
              <a:rPr lang="ru-RU" sz="4140"/>
            </a:br>
            <a:endParaRPr sz="4140"/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1"/>
          </p:nvPr>
        </p:nvSpPr>
        <p:spPr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68"/>
              <a:buNone/>
            </a:pPr>
            <a:endParaRPr sz="1360" b="1"/>
          </a:p>
          <a:p>
            <a:pPr marL="0" lvl="0" indent="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1768"/>
              <a:buNone/>
            </a:pPr>
            <a:r>
              <a:rPr lang="ru-RU" sz="136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1.1.1. Алгебра, теория чисел, математическая логика – 12</a:t>
            </a:r>
            <a:endParaRPr sz="136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1768"/>
              <a:buNone/>
            </a:pPr>
            <a:r>
              <a:rPr lang="ru-RU" sz="136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-RU" sz="136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36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1.1.2. Геометрия и топология – 2</a:t>
            </a:r>
            <a:endParaRPr sz="136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1768"/>
              <a:buNone/>
            </a:pPr>
            <a:r>
              <a:rPr lang="ru-RU" sz="136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36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1768"/>
              <a:buNone/>
            </a:pPr>
            <a:r>
              <a:rPr lang="ru-RU" sz="136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1.1.3. Математический анализ – 3</a:t>
            </a:r>
            <a:endParaRPr sz="136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1768"/>
              <a:buNone/>
            </a:pPr>
            <a:r>
              <a:rPr lang="ru-RU" sz="136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36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1768"/>
              <a:buNone/>
            </a:pPr>
            <a:r>
              <a:rPr lang="ru-RU" sz="136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1.1.4. Дифференциальные уравнения и математическая физика - 6</a:t>
            </a:r>
            <a:endParaRPr sz="136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1768"/>
              <a:buNone/>
            </a:pPr>
            <a:r>
              <a:rPr lang="ru-RU" sz="136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36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1768"/>
              <a:buNone/>
            </a:pPr>
            <a:r>
              <a:rPr lang="ru-RU" sz="136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1.1.5. Теория вероятностей и математическая статистика - 3</a:t>
            </a:r>
            <a:endParaRPr sz="136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1768"/>
              <a:buNone/>
            </a:pPr>
            <a:r>
              <a:rPr lang="ru-RU" sz="136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36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1768"/>
              <a:buNone/>
            </a:pPr>
            <a:r>
              <a:rPr lang="ru-RU" sz="136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1.1.6. Вычислительная математика - 1</a:t>
            </a:r>
            <a:endParaRPr sz="136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1768"/>
              <a:buNone/>
            </a:pPr>
            <a:r>
              <a:rPr lang="ru-RU" sz="136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36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1768"/>
              <a:buNone/>
            </a:pPr>
            <a:r>
              <a:rPr lang="ru-RU" sz="136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1.1.7. Математическое моделирование - 3</a:t>
            </a:r>
            <a:endParaRPr sz="136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1768"/>
              <a:buNone/>
            </a:pPr>
            <a:r>
              <a:rPr lang="ru-RU" sz="136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36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1768"/>
              <a:buNone/>
            </a:pPr>
            <a:r>
              <a:rPr lang="ru-RU" sz="136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1.1.10. Дискретная математика, информатика и математическая кибернетика - 7</a:t>
            </a:r>
            <a:endParaRPr sz="136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1768"/>
              <a:buNone/>
            </a:pPr>
            <a:r>
              <a:rPr lang="ru-RU" sz="136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36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1768"/>
              <a:buNone/>
            </a:pPr>
            <a:r>
              <a:rPr lang="ru-RU" sz="136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1.7.1. Физика элементарных частиц и фундаментальных взаимодействий – 1</a:t>
            </a:r>
            <a:endParaRPr sz="136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1768"/>
              <a:buNone/>
            </a:pPr>
            <a:r>
              <a:rPr lang="ru-RU" sz="136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36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1768"/>
              <a:buNone/>
            </a:pPr>
            <a:r>
              <a:rPr lang="ru-RU" sz="136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Всего – 38.</a:t>
            </a:r>
            <a:endParaRPr sz="136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110236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1144"/>
              <a:buNone/>
            </a:pPr>
            <a:endParaRPr sz="88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ru-RU" sz="2400"/>
              <a:t>Важнейшие научные результаты ИМ, </a:t>
            </a:r>
            <a:br>
              <a:rPr lang="ru-RU" sz="2400"/>
            </a:br>
            <a:r>
              <a:rPr lang="ru-RU" sz="2400"/>
              <a:t>направленные в ОМН РАН</a:t>
            </a:r>
            <a:endParaRPr sz="2400"/>
          </a:p>
        </p:txBody>
      </p:sp>
      <p:sp>
        <p:nvSpPr>
          <p:cNvPr id="228" name="Google Shape;228;p31"/>
          <p:cNvSpPr txBox="1">
            <a:spLocks noGrp="1"/>
          </p:cNvSpPr>
          <p:nvPr>
            <p:ph type="body" idx="1"/>
          </p:nvPr>
        </p:nvSpPr>
        <p:spPr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76"/>
              <a:buNone/>
            </a:pPr>
            <a:r>
              <a:rPr lang="ru-RU" sz="1450" b="1"/>
              <a:t>1. </a:t>
            </a:r>
            <a:r>
              <a:rPr lang="ru-RU" sz="1400" b="1"/>
              <a:t>Для двумерного случая доказана локальная по времени теорема существования и единственности в пространствах Соболева решения задачи со свободной границей для контактного магнитогидродинимического разрыва при условии, что в начальный момент времени в каждой точке разрыва выполнено условие Рэлея-Тейлора на знак скачка производной давления по направлению нормали к разрыву</a:t>
            </a:r>
            <a:endParaRPr sz="14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76"/>
              <a:buNone/>
            </a:pPr>
            <a:endParaRPr sz="140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76"/>
              <a:buNone/>
            </a:pPr>
            <a:r>
              <a:rPr lang="ru-RU" sz="1400">
                <a:solidFill>
                  <a:srgbClr val="3F3F3F"/>
                </a:solidFill>
              </a:rPr>
              <a:t>Авторы: Трахинин Ю.Л. (проф. РАН, д.ф.-м.н., г.н.с.) совместно с докторами А. Морандо и П. Требески (Университет Брешиа, Италия).</a:t>
            </a:r>
            <a:endParaRPr sz="140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604"/>
              </a:spcBef>
              <a:spcAft>
                <a:spcPts val="0"/>
              </a:spcAft>
              <a:buSzPts val="1976"/>
              <a:buNone/>
            </a:pPr>
            <a:endParaRPr sz="1450">
              <a:solidFill>
                <a:srgbClr val="3F3F3F"/>
              </a:solidFill>
            </a:endParaRPr>
          </a:p>
          <a:p>
            <a:pPr marL="0" lvl="0" indent="4274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ru-RU" sz="1300"/>
              <a:t>Контактные разрывы являются одним из типов сильных разрывов для уравнений магнитной гидродинамики (МГД), описывающих течение невязкого идеально проводящего газа (в частности, плазмы) в магнитном поле. Свободная поверхность контактного разрыва движется со скоростью частиц газа и является характеристикой системы МГД. Функции давления, скорости и магнитного поля непрерывны в точках его поверхности, в то время как плотность, энтропия и температура могут иметь произвольный скачок на разрыве. Контактные разрывы наблюдаются за астрофизическими ударными волнами, ограничивающими остатки сверхновой, или, например, появляются в результате взаимодействия множественных ударных волн, порождаемых быстрыми корональными выбросами массы. Для двумерного случая доказана локальная по времени теорема существования и единственности в пространствах Соболева решения задачи со свободной границей для магнитогидродинамического контактного разрыва при условии, что в начальный момент времени в каждой точке разрыва выполнено условие Рэлея-Тейлора [dp/dN]&lt;0 на знак скачка производной давления по направлению нормали к разрыву. Этот результат является первым результатом, доказывающим реальное существование таких сильных разрывов в решениях уравнений МГД идеальной сжимаемой жидкости.</a:t>
            </a:r>
            <a:endParaRPr sz="1300">
              <a:solidFill>
                <a:srgbClr val="3F3F3F"/>
              </a:solidFill>
            </a:endParaRPr>
          </a:p>
          <a:p>
            <a:pPr marL="0" lvl="0" indent="4274" algn="l" rtl="0">
              <a:lnSpc>
                <a:spcPct val="80000"/>
              </a:lnSpc>
              <a:spcBef>
                <a:spcPts val="604"/>
              </a:spcBef>
              <a:spcAft>
                <a:spcPts val="0"/>
              </a:spcAft>
              <a:buSzPts val="1976"/>
              <a:buNone/>
            </a:pPr>
            <a:r>
              <a:rPr lang="ru-RU" sz="1300">
                <a:solidFill>
                  <a:srgbClr val="3F3F3F"/>
                </a:solidFill>
              </a:rPr>
              <a:t> </a:t>
            </a:r>
            <a:endParaRPr sz="130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43"/>
              <a:buNone/>
            </a:pPr>
            <a:r>
              <a:rPr lang="ru-RU" sz="1300">
                <a:solidFill>
                  <a:srgbClr val="3F3F3F"/>
                </a:solidFill>
              </a:rPr>
              <a:t>[1] </a:t>
            </a:r>
            <a:r>
              <a:rPr lang="ru-RU" sz="1300" i="1">
                <a:solidFill>
                  <a:srgbClr val="3F3F3F"/>
                </a:solidFill>
              </a:rPr>
              <a:t>Morando A., Trakhinin Y., Trebeschi P. </a:t>
            </a:r>
            <a:r>
              <a:rPr lang="ru-RU" sz="1300">
                <a:solidFill>
                  <a:srgbClr val="3F3F3F"/>
                </a:solidFill>
              </a:rPr>
              <a:t>Well-posedness of the linearized  problem for MHD contact discontinuities // Journal of   differential equations, 2015, vol. 258 (2015), No 7, pp. 2531-2571. </a:t>
            </a:r>
            <a:br>
              <a:rPr lang="ru-RU" sz="1300">
                <a:solidFill>
                  <a:srgbClr val="3F3F3F"/>
                </a:solidFill>
              </a:rPr>
            </a:br>
            <a:r>
              <a:rPr lang="ru-RU" sz="1300">
                <a:solidFill>
                  <a:srgbClr val="3F3F3F"/>
                </a:solidFill>
              </a:rPr>
              <a:t>[2] </a:t>
            </a:r>
            <a:r>
              <a:rPr lang="ru-RU" sz="1300" i="1">
                <a:solidFill>
                  <a:srgbClr val="3F3F3F"/>
                </a:solidFill>
              </a:rPr>
              <a:t>Morando A., Trakhinin Y., Trebeschi P. </a:t>
            </a:r>
            <a:r>
              <a:rPr lang="ru-RU" sz="1300">
                <a:solidFill>
                  <a:srgbClr val="3F3F3F"/>
                </a:solidFill>
              </a:rPr>
              <a:t>Local existence of MHD contact discontinuities // Archive for rational mechanics and analysis, 2018, vol. 228, No 2, pp. 691-742.</a:t>
            </a:r>
            <a:endParaRPr sz="1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252519" cy="119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ru-RU" sz="2400"/>
              <a:t>Важнейшие научные результаты ИМ, </a:t>
            </a:r>
            <a:br>
              <a:rPr lang="ru-RU" sz="2400"/>
            </a:br>
            <a:r>
              <a:rPr lang="ru-RU" sz="2400"/>
              <a:t>направленные в ОМН РАН</a:t>
            </a:r>
            <a:endParaRPr sz="2400"/>
          </a:p>
        </p:txBody>
      </p:sp>
      <p:sp>
        <p:nvSpPr>
          <p:cNvPr id="234" name="Google Shape;234;p32"/>
          <p:cNvSpPr txBox="1">
            <a:spLocks noGrp="1"/>
          </p:cNvSpPr>
          <p:nvPr>
            <p:ph type="body" idx="1"/>
          </p:nvPr>
        </p:nvSpPr>
        <p:spPr>
          <a:xfrm>
            <a:off x="0" y="1196754"/>
            <a:ext cx="9144000" cy="784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74"/>
              <a:buNone/>
            </a:pPr>
            <a:r>
              <a:rPr lang="ru-RU" sz="1400" b="1"/>
              <a:t>2. </a:t>
            </a:r>
            <a:r>
              <a:rPr lang="ru-RU" sz="1300" b="1"/>
              <a:t>Получена оценка снизу на стекловские дзета-инварианты плоской области и доказана компактность в C^\infty-топологии семейства плоских областей с совпадающими стекловскими спектрами </a:t>
            </a:r>
            <a:endParaRPr sz="13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74"/>
              <a:buNone/>
            </a:pPr>
            <a:endParaRPr sz="13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74"/>
              <a:buNone/>
            </a:pPr>
            <a:r>
              <a:rPr lang="ru-RU" sz="1300"/>
              <a:t>Автор: </a:t>
            </a:r>
            <a:r>
              <a:rPr lang="ru-RU" sz="1300">
                <a:solidFill>
                  <a:schemeClr val="dk1"/>
                </a:solidFill>
              </a:rPr>
              <a:t>Шарафутдинов В.А. (проф., д.ф.-м.н., г.н.с.), совместно с А. Жоливье (Университет Лилля, Франция)</a:t>
            </a:r>
            <a:r>
              <a:rPr lang="ru-RU" sz="1300"/>
              <a:t>.</a:t>
            </a:r>
            <a:endParaRPr sz="1300"/>
          </a:p>
          <a:p>
            <a:pPr marL="0" lvl="0" indent="0" algn="l" rtl="0">
              <a:lnSpc>
                <a:spcPct val="80000"/>
              </a:lnSpc>
              <a:spcBef>
                <a:spcPts val="619"/>
              </a:spcBef>
              <a:spcAft>
                <a:spcPts val="0"/>
              </a:spcAft>
              <a:buSzPts val="2074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None/>
            </a:pP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619"/>
              </a:spcBef>
              <a:spcAft>
                <a:spcPts val="0"/>
              </a:spcAft>
              <a:buSzPts val="2074"/>
              <a:buNone/>
            </a:pPr>
            <a:endParaRPr sz="1400"/>
          </a:p>
          <a:p>
            <a:pPr marL="228600" lvl="0" indent="-82994" algn="l" rtl="0">
              <a:lnSpc>
                <a:spcPct val="80000"/>
              </a:lnSpc>
              <a:spcBef>
                <a:spcPts val="542"/>
              </a:spcBef>
              <a:spcAft>
                <a:spcPts val="0"/>
              </a:spcAft>
              <a:buSzPts val="1573"/>
              <a:buNone/>
            </a:pPr>
            <a:endParaRPr sz="1400"/>
          </a:p>
        </p:txBody>
      </p:sp>
      <p:sp>
        <p:nvSpPr>
          <p:cNvPr id="235" name="Google Shape;235;p32"/>
          <p:cNvSpPr txBox="1"/>
          <p:nvPr/>
        </p:nvSpPr>
        <p:spPr>
          <a:xfrm>
            <a:off x="728100" y="1981073"/>
            <a:ext cx="7687800" cy="4052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11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2"/>
          <p:cNvSpPr txBox="1"/>
          <p:nvPr/>
        </p:nvSpPr>
        <p:spPr>
          <a:xfrm>
            <a:off x="0" y="5876150"/>
            <a:ext cx="91440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619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1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[1] Jollivet A., Sharafutdinov V. Steklov zeta-invariants and a compactness theorem for isospectral families of planar domains // Journal of Functional Analysis, 2018, vol. 275, No 7, pp. 1712-1755. </a:t>
            </a:r>
            <a:endParaRPr sz="1400" b="0" i="1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/>
          <p:nvPr/>
        </p:nvSpPr>
        <p:spPr>
          <a:xfrm>
            <a:off x="179512" y="188640"/>
            <a:ext cx="87129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Количество научных публикаций в рецензируемых отечественных и рейтинговых зарубежных журналах по проектам в 2018 году</a:t>
            </a:r>
            <a:endParaRPr sz="16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42" name="Google Shape;242;p33"/>
          <p:cNvGraphicFramePr/>
          <p:nvPr>
            <p:extLst>
              <p:ext uri="{D42A27DB-BD31-4B8C-83A1-F6EECF244321}">
                <p14:modId xmlns:p14="http://schemas.microsoft.com/office/powerpoint/2010/main" val="2414015641"/>
              </p:ext>
            </p:extLst>
          </p:nvPr>
        </p:nvGraphicFramePr>
        <p:xfrm>
          <a:off x="251520" y="980728"/>
          <a:ext cx="8487127" cy="5240274"/>
        </p:xfrm>
        <a:graphic>
          <a:graphicData uri="http://schemas.openxmlformats.org/drawingml/2006/table">
            <a:tbl>
              <a:tblPr firstRow="1" firstCol="1" bandRow="1">
                <a:noFill/>
                <a:tableStyleId>{D6B8BAD2-BA97-457E-885E-10483C5166D1}</a:tableStyleId>
              </a:tblPr>
              <a:tblGrid>
                <a:gridCol w="1296150"/>
                <a:gridCol w="4032000"/>
                <a:gridCol w="1224000"/>
                <a:gridCol w="1011151"/>
                <a:gridCol w="923826"/>
              </a:tblGrid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Номер</a:t>
                      </a:r>
                      <a:endParaRPr sz="13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Название проекта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Руководитель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План 2018</a:t>
                      </a:r>
                      <a:endParaRPr sz="13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факт </a:t>
                      </a:r>
                      <a:r>
                        <a:rPr lang="ru-RU" sz="13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 sz="13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0314-2016-0001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Фундаментальные проблемы </a:t>
                      </a: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алгебры </a:t>
                      </a: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 приложения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Вдовин Е.П.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+2 (Q3-Q4)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+2 (Q3-Q4)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0314-2016-0002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Математическая логика: неклассические логики, теория моделей и теория вычислимости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Гончаров С.С.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(Q3-Q4)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(Q3-Q4)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0314-2016-0003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Неклассическая теория вычислимости и неклассические логические системы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Морозов А.С.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(Q3-Q4)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(Q3-Q4)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0314-2016-0004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Алгебраическая геометрия и инварианты для алгебраических систем: геометрические, алгебраические и алгоритмические аспекты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Ремесленников В.Н.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(Q3-Q4)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(Q3-Q4)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0314-2016-0005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Геометрия, динамические системы и их приложения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Тайманов И.А.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0314-2016-0006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Проблемы геометрического анализа на метрических структурах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Решетняк Ю.Г., Водопьянов С.К.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0314-2016-0007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Геометрические методы теории многообразий и качественной теории дифференциальных уравнений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Медных А.Д.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0314-2016-0008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Асимптотические свойства случайных процессов и их применения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Боровков А.А.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(Q3-Q4)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(Q3-Q4)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1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0314-2016-0009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Развитие стохастических, аналитических и численных методов исследования математических моделей динамики популяций, биомедицинских процессов и механики вязких жидкостей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Топчий В.А.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(Q1-Q2)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(Q1-Q2)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0314-2016-0010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Теоретические и численные методы решения дифференциальных и разностных уравнений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Демиденко Г.В.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(Q3-Q4)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(Q3-Q4)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" name="Google Shape;247;p34"/>
          <p:cNvGraphicFramePr/>
          <p:nvPr>
            <p:extLst>
              <p:ext uri="{D42A27DB-BD31-4B8C-83A1-F6EECF244321}">
                <p14:modId xmlns:p14="http://schemas.microsoft.com/office/powerpoint/2010/main" val="128993786"/>
              </p:ext>
            </p:extLst>
          </p:nvPr>
        </p:nvGraphicFramePr>
        <p:xfrm>
          <a:off x="251520" y="980728"/>
          <a:ext cx="8355152" cy="5012436"/>
        </p:xfrm>
        <a:graphic>
          <a:graphicData uri="http://schemas.openxmlformats.org/drawingml/2006/table">
            <a:tbl>
              <a:tblPr firstRow="1" firstCol="1" bandRow="1">
                <a:noFill/>
                <a:tableStyleId>{D6B8BAD2-BA97-457E-885E-10483C5166D1}</a:tableStyleId>
              </a:tblPr>
              <a:tblGrid>
                <a:gridCol w="1296150"/>
                <a:gridCol w="4032000"/>
                <a:gridCol w="1224000"/>
                <a:gridCol w="935736"/>
                <a:gridCol w="867266"/>
              </a:tblGrid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Номер</a:t>
                      </a:r>
                      <a:endParaRPr sz="13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Название проекта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Руководитель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План 2018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факт </a:t>
                      </a:r>
                      <a:r>
                        <a:rPr lang="ru-RU" sz="13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 sz="13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0314-2016-0011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Исследование обратных и условно-корректных задач естествознания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Романов В.Г.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(Q3-Q4)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(Q3-Q4)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0314-2016-0012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Математические проблемы динамики сплошных сред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Белоносов В.С.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(Q1-Q2)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(Q1-Q2)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0314-2016-0013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Методы сплайн-функций и математическое моделирование в механике сплошной среды, микро-электромеханике и биологии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Блохин А.М.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14 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0314-2016-0014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Построение и анализ алгоритмов решения дискретных экстремальных задач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Береснев В.Л.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(Q1-Q2)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(Q1-Q2)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0314-2016-0015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Модели и дискретные экстремальные задачи классификации, распознавания и прогнозирования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Кельманов А.В.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0314-2016-0016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Проблемы теории конечных графов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Бородин О.В.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(Q1-Q2)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(Q1-Q2)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0314-2016-0017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Дискретный анализ и алгебраическая комбинаторика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Евдокимов А.А.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(Q1-Q2)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(Q1-Q2)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0314-2016-0018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Модели математической экономики: социально-экономические процессы, экономические равновесия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Шмырев В.И.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(Q1-Q2)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(Q1-Q2)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0314-2016-0019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Анализ и решение задач проектирования с использованием дискретной оптимизации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Еремеев А.В. 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(Q1-Q2)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(Q1-Q2)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0314-2016-0020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Теоретические проблемы информационного обеспечения принятия решений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Зыкин С.В.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(Q3-Q4)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(Q3-Q4)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48" name="Google Shape;248;p34"/>
          <p:cNvSpPr/>
          <p:nvPr/>
        </p:nvSpPr>
        <p:spPr>
          <a:xfrm>
            <a:off x="179512" y="188640"/>
            <a:ext cx="87129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Количество научных публикаций в рецензируемых отечественных и рейтинговых зарубежных журналах по проектам в 2018 году</a:t>
            </a:r>
            <a:endParaRPr sz="16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1619251" y="116632"/>
            <a:ext cx="7524749" cy="140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99"/>
              <a:buNone/>
            </a:pPr>
            <a:r>
              <a:rPr lang="ru-RU" sz="4140"/>
              <a:t>Основные научные направления ИМ СО РАН</a:t>
            </a:r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0" y="1988840"/>
            <a:ext cx="9144000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70"/>
              <a:buFont typeface="Noto Sans Symbols"/>
              <a:buNone/>
            </a:pPr>
            <a:r>
              <a:rPr lang="ru-RU" sz="1900"/>
              <a:t>	</a:t>
            </a:r>
            <a:r>
              <a:rPr lang="ru-RU" sz="1800"/>
              <a:t>Согласно Уставу Института главной целью Института является выполнение фундаментальных теоретических и прикладных научных исследований в области математики, математической физики и информатики. Основными (приоритетными) направлениями являются: </a:t>
            </a:r>
            <a:endParaRPr/>
          </a:p>
          <a:p>
            <a:pPr marL="228600" lvl="0" indent="-182880" algn="l" rtl="0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SzPts val="2340"/>
              <a:buChar char="*"/>
            </a:pPr>
            <a:r>
              <a:rPr lang="ru-RU" sz="1800"/>
              <a:t>алгебра, теория чисел и математическая логика; </a:t>
            </a:r>
            <a:endParaRPr/>
          </a:p>
          <a:p>
            <a:pPr marL="228600" lvl="0" indent="-18288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SzPts val="2340"/>
              <a:buChar char="*"/>
            </a:pPr>
            <a:r>
              <a:rPr lang="ru-RU" sz="1800"/>
              <a:t>геометрия и топология; </a:t>
            </a:r>
            <a:endParaRPr/>
          </a:p>
          <a:p>
            <a:pPr marL="228600" lvl="0" indent="-18288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SzPts val="2340"/>
              <a:buChar char="*"/>
            </a:pPr>
            <a:r>
              <a:rPr lang="ru-RU" sz="1800"/>
              <a:t>математический анализ, дифференциальные уравнения и математическая физика; </a:t>
            </a:r>
            <a:endParaRPr/>
          </a:p>
          <a:p>
            <a:pPr marL="228600" lvl="0" indent="-18288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SzPts val="2340"/>
              <a:buChar char="*"/>
            </a:pPr>
            <a:r>
              <a:rPr lang="ru-RU" sz="1800"/>
              <a:t>теория вероятностей и математическая статистика; </a:t>
            </a:r>
            <a:endParaRPr/>
          </a:p>
          <a:p>
            <a:pPr marL="228600" lvl="0" indent="-18288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SzPts val="2340"/>
              <a:buChar char="*"/>
            </a:pPr>
            <a:r>
              <a:rPr lang="ru-RU" sz="1800"/>
              <a:t>вычислительная математика; </a:t>
            </a:r>
            <a:endParaRPr/>
          </a:p>
          <a:p>
            <a:pPr marL="228600" lvl="0" indent="-18288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SzPts val="2340"/>
              <a:buChar char="*"/>
            </a:pPr>
            <a:r>
              <a:rPr lang="ru-RU" sz="1800"/>
              <a:t>дискретная математика, информатика и математическая кибернетика; </a:t>
            </a:r>
            <a:endParaRPr/>
          </a:p>
          <a:p>
            <a:pPr marL="228600" lvl="0" indent="-18288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SzPts val="2340"/>
              <a:buChar char="*"/>
            </a:pPr>
            <a:r>
              <a:rPr lang="ru-RU" sz="1800"/>
              <a:t>математическое моделирование и методы прикладной математики.</a:t>
            </a:r>
            <a:endParaRPr/>
          </a:p>
        </p:txBody>
      </p:sp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1" y="404813"/>
            <a:ext cx="9906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p35"/>
          <p:cNvGraphicFramePr/>
          <p:nvPr>
            <p:extLst>
              <p:ext uri="{D42A27DB-BD31-4B8C-83A1-F6EECF244321}">
                <p14:modId xmlns:p14="http://schemas.microsoft.com/office/powerpoint/2010/main" val="1647408085"/>
              </p:ext>
            </p:extLst>
          </p:nvPr>
        </p:nvGraphicFramePr>
        <p:xfrm>
          <a:off x="251520" y="980728"/>
          <a:ext cx="8326872" cy="2278380"/>
        </p:xfrm>
        <a:graphic>
          <a:graphicData uri="http://schemas.openxmlformats.org/drawingml/2006/table">
            <a:tbl>
              <a:tblPr firstRow="1" firstCol="1" bandRow="1">
                <a:noFill/>
                <a:tableStyleId>{D6B8BAD2-BA97-457E-885E-10483C5166D1}</a:tableStyleId>
              </a:tblPr>
              <a:tblGrid>
                <a:gridCol w="1296000"/>
                <a:gridCol w="4032000"/>
                <a:gridCol w="1224000"/>
                <a:gridCol w="926459"/>
                <a:gridCol w="848413"/>
              </a:tblGrid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Номер</a:t>
                      </a:r>
                      <a:endParaRPr sz="13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Название проекта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Руководитель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План 2018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факт </a:t>
                      </a:r>
                      <a:r>
                        <a:rPr lang="ru-RU" sz="13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 sz="13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0314-2016-0021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Квантовая теория поля и исследование физических процессов в рамках Стандартной модели и за её пределами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Ачасов Н.Н.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(Q1-Q2)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 (Q1-Q2)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4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0314-2018-0001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Математическое моделирование влияния факторов физической тренировки на физическую работоспособность человека в длительных космических полетах как основа для построения персонифицированного подхода для биомедицинских технологий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Еремеев А.В.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54" name="Google Shape;254;p35"/>
          <p:cNvSpPr/>
          <p:nvPr/>
        </p:nvSpPr>
        <p:spPr>
          <a:xfrm>
            <a:off x="179512" y="188640"/>
            <a:ext cx="87129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Количество научных публикаций в рецензируемых отечественных и рейтинговых зарубежных журналах по проектам в </a:t>
            </a:r>
            <a:r>
              <a:rPr lang="ru-RU" sz="1600" b="0" i="0" u="none" strike="noStrike" cap="none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2018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году</a:t>
            </a:r>
            <a:endParaRPr sz="16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" name="Google Shape;259;p36"/>
          <p:cNvGraphicFramePr/>
          <p:nvPr>
            <p:extLst>
              <p:ext uri="{D42A27DB-BD31-4B8C-83A1-F6EECF244321}">
                <p14:modId xmlns:p14="http://schemas.microsoft.com/office/powerpoint/2010/main" val="3710062263"/>
              </p:ext>
            </p:extLst>
          </p:nvPr>
        </p:nvGraphicFramePr>
        <p:xfrm>
          <a:off x="252000" y="980728"/>
          <a:ext cx="7773975" cy="5012436"/>
        </p:xfrm>
        <a:graphic>
          <a:graphicData uri="http://schemas.openxmlformats.org/drawingml/2006/table">
            <a:tbl>
              <a:tblPr firstRow="1" firstCol="1" bandRow="1">
                <a:noFill/>
                <a:tableStyleId>{D6B8BAD2-BA97-457E-885E-10483C5166D1}</a:tableStyleId>
              </a:tblPr>
              <a:tblGrid>
                <a:gridCol w="1296000"/>
                <a:gridCol w="4032000"/>
                <a:gridCol w="1224000"/>
                <a:gridCol w="643150"/>
                <a:gridCol w="578825"/>
              </a:tblGrid>
              <a:tr h="254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Номер</a:t>
                      </a:r>
                      <a:endParaRPr sz="13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Название проекта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Руководитель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План 2018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факт </a:t>
                      </a:r>
                      <a:r>
                        <a:rPr lang="ru-RU" sz="13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 sz="13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4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0314-2018-0008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«Разработка модельного инструментария оценки и формирования программ освоения ресурсного потенциала территории, эффективного в условиях сибирских регионов с экстремальными природно-климатическими условиями». Блок проекта «Подходы к разработке стратегий и программ социально-экономического развития сибирских регионов ресурсного типа с экстремальными природно-климатическими условиями» Комплексной программы фундаментальных научных исследований СО РАН II.1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Береснев В.Г.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4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0314-2018-0009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«Математический анализ вопросов продолжения решений». Блок проекта «Обратные задачи математической физики и их приложения» Комплексной программы фундаментальных научных исследований СО РАН II.1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Романов В.Г.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4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0314-2018-0010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«Исследование обратных задач электродинамики». Блок проекта: «Идентификация математических моделей акустики, электродинамики и теории упругости» Комплексной программы фундаментальных научных исследований СО РАН II.1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Романов В.Г.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60" name="Google Shape;260;p36"/>
          <p:cNvSpPr/>
          <p:nvPr/>
        </p:nvSpPr>
        <p:spPr>
          <a:xfrm>
            <a:off x="179512" y="188640"/>
            <a:ext cx="87129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Количество научных публикаций в рецензируемых отечественных и рейтинговых зарубежных журналах по проектам в </a:t>
            </a:r>
            <a:r>
              <a:rPr lang="ru-RU" sz="1600" b="0" i="0" u="none" strike="noStrike" cap="none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2018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году</a:t>
            </a:r>
            <a:endParaRPr sz="16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Google Shape;265;p37"/>
          <p:cNvGraphicFramePr/>
          <p:nvPr>
            <p:extLst>
              <p:ext uri="{D42A27DB-BD31-4B8C-83A1-F6EECF244321}">
                <p14:modId xmlns:p14="http://schemas.microsoft.com/office/powerpoint/2010/main" val="2225860360"/>
              </p:ext>
            </p:extLst>
          </p:nvPr>
        </p:nvGraphicFramePr>
        <p:xfrm>
          <a:off x="251520" y="980728"/>
          <a:ext cx="7773975" cy="5468112"/>
        </p:xfrm>
        <a:graphic>
          <a:graphicData uri="http://schemas.openxmlformats.org/drawingml/2006/table">
            <a:tbl>
              <a:tblPr firstRow="1" firstCol="1" bandRow="1">
                <a:noFill/>
                <a:tableStyleId>{D6B8BAD2-BA97-457E-885E-10483C5166D1}</a:tableStyleId>
              </a:tblPr>
              <a:tblGrid>
                <a:gridCol w="1296000"/>
                <a:gridCol w="4032000"/>
                <a:gridCol w="1224000"/>
                <a:gridCol w="643150"/>
                <a:gridCol w="578825"/>
              </a:tblGrid>
              <a:tr h="31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Номер</a:t>
                      </a:r>
                      <a:endParaRPr sz="13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Название проекта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Руководитель</a:t>
                      </a:r>
                      <a:endParaRPr sz="13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План </a:t>
                      </a:r>
                      <a:r>
                        <a:rPr lang="ru-RU" sz="13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 sz="13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Факт </a:t>
                      </a:r>
                      <a:r>
                        <a:rPr lang="ru-RU" sz="13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 sz="13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0314-2018-0011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"Интеллектуальные методы анализа и моделирование генных сетей, исследования по Направлениям 1,3,4.". Блок проекта: "Реконструкция, компьютерный анализ и моделирование структурно-функциональной организации биомедицински значимых генных сетей" Комплексной программы фундаментальных научных исследований СО РАН II.1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Гончаров С.С.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2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0314-2018-0012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"Применение методов математического моделирования в связи с проблемами  разработки  генератора тактовой частоты, устойчивого к сверхвысоким инерциальным перегрузкам". Блок проекта "Разработка физико-технических принципов создания генератора тактовой частоты, устойчивого к сверхвысоким инерциальным перегрузкам" Комплексной программы фундаментальных научных исследований СО РАН II.1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Фадеев С.И.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0314-2018-0013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"Математические методы представления смысла в системе интенсиональных онтологий". Блок проекта "Инженерия интенсиональных онтологий в дедуктивных и информационных системах" Комплексной программы фундаментальных научных исследований СО РАН II.1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Ершов Ю.Л.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925" marR="149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66" name="Google Shape;266;p37"/>
          <p:cNvSpPr/>
          <p:nvPr/>
        </p:nvSpPr>
        <p:spPr>
          <a:xfrm>
            <a:off x="179512" y="188640"/>
            <a:ext cx="87129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Количество научных публикаций в рецензируемых отечественных и рейтинговых зарубежных журналах по проектам в </a:t>
            </a:r>
            <a:r>
              <a:rPr lang="ru-RU" sz="1600" b="0" i="0" u="none" strike="noStrike" cap="none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2018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году</a:t>
            </a:r>
            <a:endParaRPr sz="16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>
            <a:spLocks noGrp="1"/>
          </p:cNvSpPr>
          <p:nvPr>
            <p:ph type="title"/>
          </p:nvPr>
        </p:nvSpPr>
        <p:spPr>
          <a:xfrm>
            <a:off x="2411415" y="304802"/>
            <a:ext cx="6164263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/>
              <a:t>Подготовка кадров</a:t>
            </a:r>
            <a:endParaRPr/>
          </a:p>
        </p:txBody>
      </p:sp>
      <p:sp>
        <p:nvSpPr>
          <p:cNvPr id="293" name="Google Shape;293;p41"/>
          <p:cNvSpPr txBox="1">
            <a:spLocks noGrp="1"/>
          </p:cNvSpPr>
          <p:nvPr>
            <p:ph type="body" idx="1"/>
          </p:nvPr>
        </p:nvSpPr>
        <p:spPr>
          <a:xfrm>
            <a:off x="566739" y="1752603"/>
            <a:ext cx="8001000" cy="4340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80"/>
              <a:buFont typeface="Noto Sans Symbols"/>
              <a:buNone/>
            </a:pPr>
            <a:r>
              <a:rPr lang="ru-RU" sz="1600" dirty="0"/>
              <a:t>	В Институте ведётся большая работа по подготовке научных кадров высшей квалификации. Институт является базовым  для </a:t>
            </a:r>
            <a:r>
              <a:rPr lang="ru-RU" sz="1600" dirty="0" smtClean="0"/>
              <a:t>10 </a:t>
            </a:r>
            <a:r>
              <a:rPr lang="ru-RU" sz="1600" dirty="0"/>
              <a:t>кафедр ММФ Новосибирского государственного университета:</a:t>
            </a:r>
            <a:endParaRPr sz="1600" dirty="0"/>
          </a:p>
          <a:p>
            <a:pPr marL="228600" lvl="0" indent="-182880" algn="just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228600" lvl="0" indent="-182880" algn="just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Char char="⮚"/>
            </a:pPr>
            <a:r>
              <a:rPr lang="ru-RU" sz="1600" dirty="0">
                <a:solidFill>
                  <a:schemeClr val="tx1"/>
                </a:solidFill>
              </a:rPr>
              <a:t>алгебры и логики (заведующий проф. А.В. Васильев);</a:t>
            </a:r>
            <a:endParaRPr dirty="0">
              <a:solidFill>
                <a:schemeClr val="tx1"/>
              </a:solidFill>
            </a:endParaRPr>
          </a:p>
          <a:p>
            <a:pPr marL="228600" lvl="0" indent="-182880" algn="just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Char char="⮚"/>
            </a:pPr>
            <a:r>
              <a:rPr lang="ru-RU" sz="1600" dirty="0">
                <a:solidFill>
                  <a:schemeClr val="tx1"/>
                </a:solidFill>
              </a:rPr>
              <a:t>геометрии и топологии (заведующий </a:t>
            </a:r>
            <a:r>
              <a:rPr lang="ru-RU" sz="1600" dirty="0" smtClean="0">
                <a:solidFill>
                  <a:schemeClr val="tx1"/>
                </a:solidFill>
              </a:rPr>
              <a:t>академик  РАН  </a:t>
            </a:r>
            <a:r>
              <a:rPr lang="ru-RU" sz="1600" dirty="0">
                <a:solidFill>
                  <a:schemeClr val="tx1"/>
                </a:solidFill>
              </a:rPr>
              <a:t>И.А. </a:t>
            </a:r>
            <a:r>
              <a:rPr lang="ru-RU" sz="1600" dirty="0" err="1">
                <a:solidFill>
                  <a:schemeClr val="tx1"/>
                </a:solidFill>
              </a:rPr>
              <a:t>Тайманов</a:t>
            </a:r>
            <a:r>
              <a:rPr lang="ru-RU" sz="1600" dirty="0">
                <a:solidFill>
                  <a:schemeClr val="tx1"/>
                </a:solidFill>
              </a:rPr>
              <a:t>);</a:t>
            </a:r>
            <a:endParaRPr dirty="0">
              <a:solidFill>
                <a:schemeClr val="tx1"/>
              </a:solidFill>
            </a:endParaRPr>
          </a:p>
          <a:p>
            <a:pPr marL="228600" lvl="0" indent="-182880" algn="just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Char char="⮚"/>
            </a:pPr>
            <a:r>
              <a:rPr lang="ru-RU" sz="1600" dirty="0">
                <a:solidFill>
                  <a:schemeClr val="tx1"/>
                </a:solidFill>
              </a:rPr>
              <a:t>дискретной математики и информатики (заведующий </a:t>
            </a:r>
            <a:r>
              <a:rPr lang="ru-RU" sz="1600" dirty="0" smtClean="0">
                <a:solidFill>
                  <a:schemeClr val="tx1"/>
                </a:solidFill>
              </a:rPr>
              <a:t>академик РАН </a:t>
            </a:r>
            <a:r>
              <a:rPr lang="ru-RU" sz="1600" dirty="0">
                <a:solidFill>
                  <a:schemeClr val="tx1"/>
                </a:solidFill>
              </a:rPr>
              <a:t>С.С. Гончаров);</a:t>
            </a:r>
            <a:endParaRPr dirty="0">
              <a:solidFill>
                <a:schemeClr val="tx1"/>
              </a:solidFill>
            </a:endParaRPr>
          </a:p>
          <a:p>
            <a:pPr marL="228600" lvl="0" indent="-182880" algn="just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Char char="⮚"/>
            </a:pPr>
            <a:r>
              <a:rPr lang="ru-RU" sz="1600" dirty="0">
                <a:solidFill>
                  <a:schemeClr val="tx1"/>
                </a:solidFill>
              </a:rPr>
              <a:t>дифференциальных уравнений (заведующий проф. А.М. Блохин);</a:t>
            </a:r>
            <a:endParaRPr dirty="0">
              <a:solidFill>
                <a:schemeClr val="tx1"/>
              </a:solidFill>
            </a:endParaRPr>
          </a:p>
          <a:p>
            <a:pPr marL="228600" lvl="0" indent="-182880" algn="just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Char char="⮚"/>
            </a:pPr>
            <a:r>
              <a:rPr lang="ru-RU" sz="1600" dirty="0">
                <a:solidFill>
                  <a:schemeClr val="tx1"/>
                </a:solidFill>
              </a:rPr>
              <a:t>математического анализа (заведующий академик </a:t>
            </a:r>
            <a:r>
              <a:rPr lang="ru-RU" sz="1600" dirty="0" smtClean="0">
                <a:solidFill>
                  <a:schemeClr val="tx1"/>
                </a:solidFill>
              </a:rPr>
              <a:t>С.К. Водопьянов);</a:t>
            </a:r>
            <a:endParaRPr dirty="0">
              <a:solidFill>
                <a:schemeClr val="tx1"/>
              </a:solidFill>
            </a:endParaRPr>
          </a:p>
          <a:p>
            <a:pPr marL="228600" lvl="0" indent="-182880" algn="just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Char char="⮚"/>
            </a:pPr>
            <a:r>
              <a:rPr lang="ru-RU" sz="1600" dirty="0">
                <a:solidFill>
                  <a:schemeClr val="tx1"/>
                </a:solidFill>
              </a:rPr>
              <a:t>математической экономики (заведующий проф. В.А. Васильев);</a:t>
            </a:r>
            <a:endParaRPr dirty="0">
              <a:solidFill>
                <a:schemeClr val="tx1"/>
              </a:solidFill>
            </a:endParaRPr>
          </a:p>
          <a:p>
            <a:pPr marL="228600" lvl="0" indent="-182880" algn="just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Char char="⮚"/>
            </a:pPr>
            <a:r>
              <a:rPr lang="ru-RU" sz="1600" dirty="0">
                <a:solidFill>
                  <a:schemeClr val="tx1"/>
                </a:solidFill>
              </a:rPr>
              <a:t>теории вероятностей (заведующий </a:t>
            </a:r>
            <a:r>
              <a:rPr lang="ru-RU" sz="1600" dirty="0" smtClean="0">
                <a:solidFill>
                  <a:schemeClr val="tx1"/>
                </a:solidFill>
              </a:rPr>
              <a:t>проф. </a:t>
            </a:r>
            <a:r>
              <a:rPr lang="ru-RU" sz="1600" dirty="0">
                <a:solidFill>
                  <a:schemeClr val="tx1"/>
                </a:solidFill>
              </a:rPr>
              <a:t>В.И. Лотов);</a:t>
            </a:r>
            <a:endParaRPr dirty="0">
              <a:solidFill>
                <a:schemeClr val="tx1"/>
              </a:solidFill>
            </a:endParaRPr>
          </a:p>
          <a:p>
            <a:pPr marL="228600" lvl="0" indent="-182880" algn="just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Char char="⮚"/>
            </a:pPr>
            <a:r>
              <a:rPr lang="ru-RU" sz="1600" dirty="0">
                <a:solidFill>
                  <a:schemeClr val="tx1"/>
                </a:solidFill>
              </a:rPr>
              <a:t>теории функций (заведующий проф. А.Д. Медных);</a:t>
            </a:r>
            <a:endParaRPr dirty="0">
              <a:solidFill>
                <a:schemeClr val="tx1"/>
              </a:solidFill>
            </a:endParaRPr>
          </a:p>
          <a:p>
            <a:pPr marL="228600" lvl="0" indent="-182880" algn="just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Char char="⮚"/>
            </a:pPr>
            <a:r>
              <a:rPr lang="ru-RU" sz="1600" dirty="0">
                <a:solidFill>
                  <a:schemeClr val="tx1"/>
                </a:solidFill>
              </a:rPr>
              <a:t>теоретической кибернетики (заведующий проф. А.И. </a:t>
            </a:r>
            <a:r>
              <a:rPr lang="ru-RU" sz="1600" dirty="0" err="1">
                <a:solidFill>
                  <a:schemeClr val="tx1"/>
                </a:solidFill>
              </a:rPr>
              <a:t>Ерзин</a:t>
            </a:r>
            <a:r>
              <a:rPr lang="ru-RU" sz="1600" dirty="0">
                <a:solidFill>
                  <a:schemeClr val="tx1"/>
                </a:solidFill>
              </a:rPr>
              <a:t>).</a:t>
            </a:r>
            <a:endParaRPr dirty="0">
              <a:solidFill>
                <a:schemeClr val="tx1"/>
              </a:solidFill>
            </a:endParaRPr>
          </a:p>
          <a:p>
            <a:pPr marL="228600" lvl="0" indent="-182880" algn="just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Char char="⮚"/>
            </a:pPr>
            <a:r>
              <a:rPr lang="ru-RU" sz="1600" dirty="0">
                <a:solidFill>
                  <a:schemeClr val="tx1"/>
                </a:solidFill>
              </a:rPr>
              <a:t>Математические науки </a:t>
            </a:r>
            <a:r>
              <a:rPr lang="ru-RU" sz="1600" dirty="0" smtClean="0">
                <a:solidFill>
                  <a:schemeClr val="tx1"/>
                </a:solidFill>
              </a:rPr>
              <a:t>СУНЦ и ММФ НГУ (заведующий </a:t>
            </a:r>
            <a:r>
              <a:rPr lang="ru-RU" sz="1600" dirty="0">
                <a:solidFill>
                  <a:schemeClr val="tx1"/>
                </a:solidFill>
              </a:rPr>
              <a:t>член-корр. РАН </a:t>
            </a:r>
            <a:r>
              <a:rPr lang="ru-RU" sz="1600" dirty="0" err="1">
                <a:solidFill>
                  <a:schemeClr val="tx1"/>
                </a:solidFill>
              </a:rPr>
              <a:t>А.Е.Миронов</a:t>
            </a:r>
            <a:r>
              <a:rPr lang="ru-RU" sz="1600" dirty="0">
                <a:solidFill>
                  <a:schemeClr val="tx1"/>
                </a:solidFill>
              </a:rPr>
              <a:t>)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94" name="Google Shape;29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404813"/>
            <a:ext cx="9906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2"/>
          <p:cNvSpPr txBox="1">
            <a:spLocks noGrp="1"/>
          </p:cNvSpPr>
          <p:nvPr>
            <p:ph type="title"/>
          </p:nvPr>
        </p:nvSpPr>
        <p:spPr>
          <a:xfrm>
            <a:off x="2411415" y="304802"/>
            <a:ext cx="6164263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/>
              <a:t>Подготовка кадров</a:t>
            </a:r>
            <a:endParaRPr/>
          </a:p>
        </p:txBody>
      </p:sp>
      <p:sp>
        <p:nvSpPr>
          <p:cNvPr id="300" name="Google Shape;300;p42"/>
          <p:cNvSpPr txBox="1">
            <a:spLocks noGrp="1"/>
          </p:cNvSpPr>
          <p:nvPr>
            <p:ph type="body" idx="1"/>
          </p:nvPr>
        </p:nvSpPr>
        <p:spPr>
          <a:xfrm>
            <a:off x="566739" y="1752600"/>
            <a:ext cx="8001000" cy="441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80"/>
              <a:buFont typeface="Noto Sans Symbols"/>
              <a:buNone/>
            </a:pPr>
            <a:r>
              <a:rPr lang="ru-RU" sz="1600" dirty="0"/>
              <a:t>	Кроме того Институт является базовым для </a:t>
            </a:r>
            <a:r>
              <a:rPr lang="ru-RU" sz="1600" dirty="0" smtClean="0"/>
              <a:t>кафедры ФИТ НГУ:</a:t>
            </a:r>
            <a:endParaRPr dirty="0" smtClean="0"/>
          </a:p>
          <a:p>
            <a:pPr marL="0" lvl="0" indent="446088" algn="just" rtl="0">
              <a:lnSpc>
                <a:spcPct val="7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1600" dirty="0"/>
          </a:p>
          <a:p>
            <a:pPr marL="228600" lvl="0" indent="-182880" algn="just" rtl="0">
              <a:lnSpc>
                <a:spcPct val="7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Char char="⮚"/>
            </a:pPr>
            <a:r>
              <a:rPr lang="ru-RU" sz="1600" dirty="0"/>
              <a:t>математики (заведующий профессор А.И. Кожанов);</a:t>
            </a:r>
            <a:endParaRPr dirty="0"/>
          </a:p>
          <a:p>
            <a:pPr marL="228600" lvl="0" indent="-182880" algn="just" rtl="0">
              <a:lnSpc>
                <a:spcPct val="7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Char char="⮚"/>
            </a:pPr>
            <a:r>
              <a:rPr lang="ru-RU" sz="1600" dirty="0"/>
              <a:t>общей информатики (заведующий профессор Д.Е. </a:t>
            </a:r>
            <a:r>
              <a:rPr lang="ru-RU" sz="1600" dirty="0" err="1"/>
              <a:t>Пальчунов</a:t>
            </a:r>
            <a:r>
              <a:rPr lang="ru-RU" sz="1600" dirty="0"/>
              <a:t>);</a:t>
            </a:r>
            <a:endParaRPr dirty="0"/>
          </a:p>
          <a:p>
            <a:pPr marL="228600" lvl="0" indent="-182880" algn="just" rtl="0">
              <a:lnSpc>
                <a:spcPct val="7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Char char="⮚"/>
            </a:pPr>
            <a:r>
              <a:rPr lang="ru-RU" sz="1600" dirty="0"/>
              <a:t>дискретного анализа и исследования операций (заведующий профессор В.Л. </a:t>
            </a:r>
            <a:r>
              <a:rPr lang="ru-RU" sz="1600" dirty="0" err="1"/>
              <a:t>Береснев</a:t>
            </a:r>
            <a:r>
              <a:rPr lang="ru-RU" sz="1600" dirty="0"/>
              <a:t>).</a:t>
            </a:r>
            <a:endParaRPr sz="1600" dirty="0"/>
          </a:p>
          <a:p>
            <a:pPr marL="228600" lvl="0" indent="-50800" algn="just" rtl="0">
              <a:lnSpc>
                <a:spcPct val="7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1600" dirty="0"/>
          </a:p>
          <a:p>
            <a:pPr marL="446088" lvl="0" indent="0" algn="just" rtl="0">
              <a:lnSpc>
                <a:spcPct val="7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None/>
            </a:pPr>
            <a:r>
              <a:rPr lang="ru-RU" sz="1600" dirty="0"/>
              <a:t>Кроме работы в университете, сотрудники Института активно участвуют в работе со школьниками. Около 20 научных сотрудников являются по совместительству преподавателями физико-математической (СУНЦ) школы при НГУ.</a:t>
            </a:r>
            <a:endParaRPr dirty="0"/>
          </a:p>
          <a:p>
            <a:pPr marL="446088" lvl="0" indent="0" algn="just" rtl="0">
              <a:lnSpc>
                <a:spcPct val="7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1600" dirty="0"/>
          </a:p>
          <a:p>
            <a:pPr marL="446088" lvl="0" indent="0" algn="just" rtl="0">
              <a:lnSpc>
                <a:spcPct val="7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None/>
            </a:pPr>
            <a:r>
              <a:rPr lang="ru-RU" sz="1600" dirty="0"/>
              <a:t>В Институте действуют четыре диссертационных </a:t>
            </a:r>
            <a:r>
              <a:rPr lang="ru-RU" sz="1600" dirty="0" smtClean="0"/>
              <a:t>совета </a:t>
            </a:r>
            <a:r>
              <a:rPr lang="ru-RU" sz="1600" dirty="0"/>
              <a:t>по защитам докторских и кандидатских диссертаций.</a:t>
            </a:r>
            <a:endParaRPr dirty="0"/>
          </a:p>
        </p:txBody>
      </p:sp>
      <p:pic>
        <p:nvPicPr>
          <p:cNvPr id="301" name="Google Shape;30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404813"/>
            <a:ext cx="9906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3"/>
          <p:cNvSpPr txBox="1">
            <a:spLocks noGrp="1"/>
          </p:cNvSpPr>
          <p:nvPr>
            <p:ph type="title"/>
          </p:nvPr>
        </p:nvSpPr>
        <p:spPr>
          <a:xfrm>
            <a:off x="2411415" y="304802"/>
            <a:ext cx="6164263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/>
              <a:t>Подготовка кадров</a:t>
            </a:r>
            <a:endParaRPr/>
          </a:p>
        </p:txBody>
      </p:sp>
      <p:sp>
        <p:nvSpPr>
          <p:cNvPr id="307" name="Google Shape;307;p43"/>
          <p:cNvSpPr txBox="1">
            <a:spLocks noGrp="1"/>
          </p:cNvSpPr>
          <p:nvPr>
            <p:ph type="body" idx="1"/>
          </p:nvPr>
        </p:nvSpPr>
        <p:spPr>
          <a:xfrm>
            <a:off x="566739" y="1233996"/>
            <a:ext cx="8001000" cy="522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924"/>
              <a:buFont typeface="Noto Sans Symbols"/>
              <a:buNone/>
            </a:pPr>
            <a:r>
              <a:rPr lang="ru-RU" sz="1480" dirty="0"/>
              <a:t>	</a:t>
            </a:r>
            <a:endParaRPr sz="1480" dirty="0"/>
          </a:p>
          <a:p>
            <a:pPr marL="228600" lvl="0" indent="-182880" algn="just" rtl="0">
              <a:lnSpc>
                <a:spcPct val="70000"/>
              </a:lnSpc>
              <a:spcBef>
                <a:spcPts val="633"/>
              </a:spcBef>
              <a:spcAft>
                <a:spcPts val="0"/>
              </a:spcAft>
              <a:buSzPts val="1924"/>
              <a:buFont typeface="Noto Sans Symbols"/>
              <a:buNone/>
            </a:pPr>
            <a:r>
              <a:rPr lang="ru-RU" sz="1480" dirty="0"/>
              <a:t>      </a:t>
            </a:r>
            <a:r>
              <a:rPr lang="ru-RU" sz="1665" dirty="0"/>
              <a:t>В 2018 году в аспирантуре Института обучалось 22 человека (из них 6 человек в ОФ), закончили аспирантуру </a:t>
            </a:r>
            <a:r>
              <a:rPr lang="ru-RU" sz="1665" dirty="0" smtClean="0"/>
              <a:t>8 </a:t>
            </a:r>
            <a:r>
              <a:rPr lang="ru-RU" sz="1665" dirty="0"/>
              <a:t>человека (из них </a:t>
            </a:r>
            <a:r>
              <a:rPr lang="ru-RU" sz="1665" dirty="0" smtClean="0"/>
              <a:t>3 </a:t>
            </a:r>
            <a:r>
              <a:rPr lang="ru-RU" sz="1665" dirty="0"/>
              <a:t>человек из ОФ).</a:t>
            </a:r>
            <a:endParaRPr dirty="0"/>
          </a:p>
          <a:p>
            <a:pPr marL="228600" lvl="0" indent="-182880" algn="just">
              <a:lnSpc>
                <a:spcPct val="70000"/>
              </a:lnSpc>
              <a:spcBef>
                <a:spcPts val="633"/>
              </a:spcBef>
              <a:buSzPts val="2165"/>
              <a:buNone/>
            </a:pPr>
            <a:r>
              <a:rPr lang="ru-RU" sz="1665" dirty="0"/>
              <a:t>  </a:t>
            </a:r>
            <a:r>
              <a:rPr lang="ru-RU" sz="1600" dirty="0"/>
              <a:t>Защита докторской диссертации:</a:t>
            </a:r>
            <a:endParaRPr lang="ru-RU" sz="1800" dirty="0"/>
          </a:p>
          <a:p>
            <a:pPr marL="342900" lvl="0" indent="-342900" algn="just">
              <a:lnSpc>
                <a:spcPct val="70000"/>
              </a:lnSpc>
              <a:spcBef>
                <a:spcPts val="633"/>
              </a:spcBef>
              <a:buSzPts val="2165"/>
              <a:buFont typeface="Trebuchet MS"/>
              <a:buAutoNum type="arabicParenR"/>
            </a:pPr>
            <a:r>
              <a:rPr lang="ru-RU" sz="1600" b="1" dirty="0" err="1"/>
              <a:t>Когабаев</a:t>
            </a:r>
            <a:r>
              <a:rPr lang="ru-RU" sz="1600" b="1" dirty="0"/>
              <a:t> </a:t>
            </a:r>
            <a:r>
              <a:rPr lang="ru-RU" sz="1600" b="1" dirty="0" err="1"/>
              <a:t>Нурлан</a:t>
            </a:r>
            <a:r>
              <a:rPr lang="ru-RU" sz="1600" b="1" dirty="0"/>
              <a:t> </a:t>
            </a:r>
            <a:r>
              <a:rPr lang="ru-RU" sz="1600" b="1" dirty="0" err="1"/>
              <a:t>Талгатович</a:t>
            </a:r>
            <a:r>
              <a:rPr lang="ru-RU" sz="1600" b="1" dirty="0"/>
              <a:t> </a:t>
            </a:r>
            <a:r>
              <a:rPr lang="ru-RU" sz="1600" dirty="0"/>
              <a:t>«Вычислимые представления проективных плоскостей» (01.01.06</a:t>
            </a:r>
            <a:r>
              <a:rPr lang="ru-RU" sz="1600" dirty="0" smtClean="0"/>
              <a:t>)</a:t>
            </a:r>
            <a:r>
              <a:rPr lang="ru-RU" sz="1665" dirty="0" smtClean="0"/>
              <a:t>  </a:t>
            </a:r>
            <a:endParaRPr dirty="0"/>
          </a:p>
          <a:p>
            <a:pPr marL="228600" lvl="0" indent="-182880" algn="just" rtl="0">
              <a:lnSpc>
                <a:spcPct val="70000"/>
              </a:lnSpc>
              <a:spcBef>
                <a:spcPts val="633"/>
              </a:spcBef>
              <a:spcAft>
                <a:spcPts val="0"/>
              </a:spcAft>
              <a:buSzPts val="2165"/>
              <a:buFont typeface="Noto Sans Symbols"/>
              <a:buNone/>
            </a:pPr>
            <a:r>
              <a:rPr lang="ru-RU" sz="1665" dirty="0"/>
              <a:t>Защитили кандидатские диссертации:</a:t>
            </a:r>
            <a:endParaRPr dirty="0"/>
          </a:p>
          <a:p>
            <a:pPr marL="342900" lvl="0" indent="-342900" algn="just" rtl="0">
              <a:lnSpc>
                <a:spcPct val="70000"/>
              </a:lnSpc>
              <a:spcBef>
                <a:spcPts val="633"/>
              </a:spcBef>
              <a:spcAft>
                <a:spcPts val="0"/>
              </a:spcAft>
              <a:buSzPts val="2165"/>
              <a:buAutoNum type="arabicParenR"/>
            </a:pPr>
            <a:r>
              <a:rPr lang="ru-RU" sz="1600" b="1" dirty="0"/>
              <a:t>Лыткин Юрий Всеволодович </a:t>
            </a:r>
            <a:r>
              <a:rPr lang="ru-RU" sz="1600" dirty="0"/>
              <a:t>«Группы, критические относительно спектров конечных групп» (01.01.06), руководитель</a:t>
            </a:r>
            <a:r>
              <a:rPr lang="ru-RU" sz="1600" b="1" dirty="0"/>
              <a:t> – Васильев А.В.</a:t>
            </a:r>
            <a:endParaRPr sz="1600" dirty="0"/>
          </a:p>
          <a:p>
            <a:pPr marL="342900" lvl="0" indent="-342900" algn="just" rtl="0">
              <a:lnSpc>
                <a:spcPct val="70000"/>
              </a:lnSpc>
              <a:spcBef>
                <a:spcPts val="633"/>
              </a:spcBef>
              <a:spcAft>
                <a:spcPts val="0"/>
              </a:spcAft>
              <a:buSzPts val="2165"/>
              <a:buAutoNum type="arabicParenR"/>
            </a:pPr>
            <a:r>
              <a:rPr lang="ru-RU" sz="1600" b="1" dirty="0"/>
              <a:t>Прокопенко Евгений Игоревич </a:t>
            </a:r>
            <a:r>
              <a:rPr lang="ru-RU" sz="1600" dirty="0"/>
              <a:t>«</a:t>
            </a:r>
            <a:r>
              <a:rPr lang="ru-RU" sz="1600" dirty="0" err="1"/>
              <a:t>Интегро</a:t>
            </a:r>
            <a:r>
              <a:rPr lang="ru-RU" sz="1600" dirty="0"/>
              <a:t>-локальные теоремы для многомерных процессов восстановления при моментном условии </a:t>
            </a:r>
            <a:r>
              <a:rPr lang="ru-RU" sz="1600" dirty="0" err="1"/>
              <a:t>Крамера</a:t>
            </a:r>
            <a:r>
              <a:rPr lang="ru-RU" sz="1600" dirty="0"/>
              <a:t>» (01.01.05), руководитель</a:t>
            </a:r>
            <a:r>
              <a:rPr lang="ru-RU" sz="1600" b="1" dirty="0"/>
              <a:t> – </a:t>
            </a:r>
            <a:r>
              <a:rPr lang="ru-RU" sz="1600" b="1" dirty="0" err="1"/>
              <a:t>Могульский</a:t>
            </a:r>
            <a:r>
              <a:rPr lang="ru-RU" sz="1600" b="1" dirty="0"/>
              <a:t> А.А. </a:t>
            </a:r>
            <a:endParaRPr sz="1600" dirty="0"/>
          </a:p>
          <a:p>
            <a:pPr marL="342900" lvl="0" indent="-342900" algn="just" rtl="0">
              <a:lnSpc>
                <a:spcPct val="70000"/>
              </a:lnSpc>
              <a:spcBef>
                <a:spcPts val="633"/>
              </a:spcBef>
              <a:spcAft>
                <a:spcPts val="0"/>
              </a:spcAft>
              <a:buSzPts val="2165"/>
              <a:buAutoNum type="arabicParenR"/>
            </a:pPr>
            <a:r>
              <a:rPr lang="ru-RU" sz="1600" b="1" dirty="0"/>
              <a:t>Меновщиков Александр Викторович </a:t>
            </a:r>
            <a:r>
              <a:rPr lang="ru-RU" sz="1600" dirty="0"/>
              <a:t>«Операторы композиции в пространствах Соболева - Орлича» (01.01.01), руководитель </a:t>
            </a:r>
            <a:r>
              <a:rPr lang="ru-RU" sz="1600" b="1" dirty="0"/>
              <a:t>– Водопьянов С.К.</a:t>
            </a:r>
            <a:r>
              <a:rPr lang="ru-RU" sz="1665" b="1" dirty="0"/>
              <a:t> </a:t>
            </a:r>
            <a:endParaRPr dirty="0"/>
          </a:p>
          <a:p>
            <a:pPr marL="342900" lvl="0" indent="-342900" algn="just" rtl="0">
              <a:lnSpc>
                <a:spcPct val="70000"/>
              </a:lnSpc>
              <a:spcBef>
                <a:spcPts val="633"/>
              </a:spcBef>
              <a:spcAft>
                <a:spcPts val="0"/>
              </a:spcAft>
              <a:buSzPts val="2165"/>
              <a:buAutoNum type="arabicParenR"/>
            </a:pPr>
            <a:r>
              <a:rPr lang="ru-RU" sz="1670" b="1" dirty="0"/>
              <a:t>Паненко Роман Анатольевич</a:t>
            </a:r>
            <a:r>
              <a:rPr lang="ru-RU" sz="1670" dirty="0"/>
              <a:t> </a:t>
            </a:r>
            <a:r>
              <a:rPr lang="ru-RU" sz="1665" dirty="0"/>
              <a:t>«</a:t>
            </a:r>
            <a:r>
              <a:rPr lang="ru-RU" sz="1600" dirty="0"/>
              <a:t>Пространства Орлича на группах, многообразиях и графах</a:t>
            </a:r>
            <a:r>
              <a:rPr lang="ru-RU" sz="1665" dirty="0"/>
              <a:t>» (01.01.01), руководитель </a:t>
            </a:r>
            <a:r>
              <a:rPr lang="ru-RU" sz="1665" b="1" dirty="0"/>
              <a:t>– Копылов Я.А.</a:t>
            </a:r>
            <a:endParaRPr dirty="0"/>
          </a:p>
          <a:p>
            <a:pPr marL="342900" lvl="0" indent="-342900" algn="just" rtl="0">
              <a:lnSpc>
                <a:spcPct val="70000"/>
              </a:lnSpc>
              <a:spcBef>
                <a:spcPts val="633"/>
              </a:spcBef>
              <a:spcAft>
                <a:spcPts val="0"/>
              </a:spcAft>
              <a:buSzPts val="2165"/>
              <a:buFont typeface="Georgia"/>
              <a:buAutoNum type="arabicParenR"/>
            </a:pPr>
            <a:r>
              <a:rPr lang="ru-RU" sz="1600" b="1" dirty="0" err="1"/>
              <a:t>Маулешова</a:t>
            </a:r>
            <a:r>
              <a:rPr lang="ru-RU" sz="1600" b="1" dirty="0"/>
              <a:t> Гульнара </a:t>
            </a:r>
            <a:r>
              <a:rPr lang="ru-RU" sz="1600" b="1" dirty="0" err="1"/>
              <a:t>Сайновна</a:t>
            </a:r>
            <a:r>
              <a:rPr lang="ru-RU" sz="1600" b="1" dirty="0"/>
              <a:t> </a:t>
            </a:r>
            <a:r>
              <a:rPr lang="ru-RU" sz="1665" dirty="0"/>
              <a:t>«</a:t>
            </a:r>
            <a:r>
              <a:rPr lang="ru-RU" sz="1600" dirty="0" err="1"/>
              <a:t>Алгебро</a:t>
            </a:r>
            <a:r>
              <a:rPr lang="ru-RU" sz="1600" dirty="0"/>
              <a:t>–геометрические одноточечные коммутирующие разностные операторы ранга 1 и ранга 2</a:t>
            </a:r>
            <a:r>
              <a:rPr lang="ru-RU" sz="1665" dirty="0"/>
              <a:t>» (01.01.04), руководитель </a:t>
            </a:r>
            <a:r>
              <a:rPr lang="ru-RU" sz="1665" b="1" dirty="0"/>
              <a:t>– Миронов А.Е.</a:t>
            </a:r>
            <a:endParaRPr sz="1665" b="1" dirty="0"/>
          </a:p>
          <a:p>
            <a:pPr marL="342900" lvl="0" indent="-342900" algn="just" rtl="0">
              <a:lnSpc>
                <a:spcPct val="70000"/>
              </a:lnSpc>
              <a:spcBef>
                <a:spcPts val="633"/>
              </a:spcBef>
              <a:spcAft>
                <a:spcPts val="0"/>
              </a:spcAft>
              <a:buSzPts val="2165"/>
              <a:buFont typeface="Georgia"/>
              <a:buAutoNum type="arabicParenR"/>
            </a:pPr>
            <a:r>
              <a:rPr lang="ru-RU" sz="1665" b="1" dirty="0" err="1"/>
              <a:t>Ильев</a:t>
            </a:r>
            <a:r>
              <a:rPr lang="ru-RU" sz="1665" b="1" dirty="0"/>
              <a:t> Артем Викторович </a:t>
            </a:r>
            <a:r>
              <a:rPr lang="ru-RU" sz="2000" dirty="0"/>
              <a:t>«</a:t>
            </a:r>
            <a:r>
              <a:rPr lang="ru-RU" sz="1600" dirty="0"/>
              <a:t>Исследование систем уравнений над графами, разрешимости универсальных теорий и </a:t>
            </a:r>
            <a:r>
              <a:rPr lang="ru-RU" sz="1600" dirty="0" err="1"/>
              <a:t>аксиоматизируемости</a:t>
            </a:r>
            <a:r>
              <a:rPr lang="ru-RU" sz="1600" dirty="0"/>
              <a:t> наследственных классов графов и </a:t>
            </a:r>
            <a:r>
              <a:rPr lang="ru-RU" sz="1600" dirty="0" err="1"/>
              <a:t>матроидов</a:t>
            </a:r>
            <a:r>
              <a:rPr lang="ru-RU" sz="2000" dirty="0"/>
              <a:t>» </a:t>
            </a:r>
            <a:r>
              <a:rPr lang="ru-RU" sz="1600" dirty="0"/>
              <a:t>(01.01.06)</a:t>
            </a:r>
            <a:endParaRPr sz="1600" b="1" dirty="0"/>
          </a:p>
          <a:p>
            <a:pPr marL="228600" lvl="0" indent="-182880" algn="just" rtl="0">
              <a:lnSpc>
                <a:spcPct val="70000"/>
              </a:lnSpc>
              <a:spcBef>
                <a:spcPts val="633"/>
              </a:spcBef>
              <a:spcAft>
                <a:spcPts val="0"/>
              </a:spcAft>
              <a:buSzPts val="2165"/>
              <a:buNone/>
            </a:pPr>
            <a:endParaRPr sz="1600" dirty="0"/>
          </a:p>
          <a:p>
            <a:pPr marL="0" lvl="0" indent="0" algn="just" rtl="0">
              <a:lnSpc>
                <a:spcPct val="70000"/>
              </a:lnSpc>
              <a:spcBef>
                <a:spcPts val="633"/>
              </a:spcBef>
              <a:spcAft>
                <a:spcPts val="0"/>
              </a:spcAft>
              <a:buSzPts val="2165"/>
              <a:buNone/>
            </a:pPr>
            <a:endParaRPr sz="1665" b="1" dirty="0"/>
          </a:p>
          <a:p>
            <a:pPr marL="342900" lvl="0" indent="-205422" algn="just" rtl="0">
              <a:lnSpc>
                <a:spcPct val="70000"/>
              </a:lnSpc>
              <a:spcBef>
                <a:spcPts val="633"/>
              </a:spcBef>
              <a:spcAft>
                <a:spcPts val="0"/>
              </a:spcAft>
              <a:buSzPts val="2165"/>
              <a:buNone/>
            </a:pPr>
            <a:endParaRPr sz="1600" b="1" dirty="0"/>
          </a:p>
          <a:p>
            <a:pPr marL="228600" lvl="0" indent="-182880" algn="just" rtl="0">
              <a:lnSpc>
                <a:spcPct val="70000"/>
              </a:lnSpc>
              <a:spcBef>
                <a:spcPts val="633"/>
              </a:spcBef>
              <a:spcAft>
                <a:spcPts val="0"/>
              </a:spcAft>
              <a:buSzPts val="2165"/>
              <a:buNone/>
            </a:pPr>
            <a:endParaRPr sz="1665" b="1" dirty="0"/>
          </a:p>
          <a:p>
            <a:pPr marL="228600" lvl="0" indent="-182880" algn="just" rtl="0">
              <a:lnSpc>
                <a:spcPct val="70000"/>
              </a:lnSpc>
              <a:spcBef>
                <a:spcPts val="633"/>
              </a:spcBef>
              <a:spcAft>
                <a:spcPts val="0"/>
              </a:spcAft>
              <a:buSzPts val="2165"/>
              <a:buNone/>
            </a:pPr>
            <a:r>
              <a:rPr lang="ru-RU" sz="1665" b="1" dirty="0"/>
              <a:t>      </a:t>
            </a:r>
            <a:endParaRPr dirty="0"/>
          </a:p>
        </p:txBody>
      </p:sp>
      <p:pic>
        <p:nvPicPr>
          <p:cNvPr id="308" name="Google Shape;30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404813"/>
            <a:ext cx="9906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 txBox="1">
            <a:spLocks noGrp="1"/>
          </p:cNvSpPr>
          <p:nvPr>
            <p:ph type="title"/>
          </p:nvPr>
        </p:nvSpPr>
        <p:spPr>
          <a:xfrm>
            <a:off x="2411415" y="304802"/>
            <a:ext cx="6164263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/>
              <a:t>Подготовка кадров</a:t>
            </a:r>
            <a:endParaRPr/>
          </a:p>
        </p:txBody>
      </p:sp>
      <p:sp>
        <p:nvSpPr>
          <p:cNvPr id="314" name="Google Shape;314;p44"/>
          <p:cNvSpPr txBox="1">
            <a:spLocks noGrp="1"/>
          </p:cNvSpPr>
          <p:nvPr>
            <p:ph type="body" idx="1"/>
          </p:nvPr>
        </p:nvSpPr>
        <p:spPr>
          <a:xfrm>
            <a:off x="395536" y="1366838"/>
            <a:ext cx="8424935" cy="501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80"/>
              <a:buFont typeface="Noto Sans Symbols"/>
              <a:buNone/>
            </a:pPr>
            <a:r>
              <a:rPr lang="ru-RU" sz="1600"/>
              <a:t>	</a:t>
            </a:r>
            <a:endParaRPr sz="1600"/>
          </a:p>
          <a:p>
            <a:pPr marL="228600" lvl="0" indent="-182880" algn="just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ts val="2340"/>
              <a:buFont typeface="Noto Sans Symbols"/>
              <a:buNone/>
            </a:pPr>
            <a:r>
              <a:rPr lang="ru-RU" sz="1800"/>
              <a:t>В 2018 году в аспирантуру Института поступили 9 человек (из них 4 человека в ОФ).</a:t>
            </a:r>
            <a:endParaRPr/>
          </a:p>
          <a:p>
            <a:pPr marL="228600" lvl="0" indent="-182880" algn="just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ts val="2340"/>
              <a:buFont typeface="Noto Sans Symbols"/>
              <a:buNone/>
            </a:pPr>
            <a:r>
              <a:rPr lang="ru-RU" sz="1800"/>
              <a:t>      </a:t>
            </a:r>
            <a:endParaRPr sz="1800"/>
          </a:p>
          <a:p>
            <a:pPr marL="228600" lvl="0" indent="-182880" algn="just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ts val="2340"/>
              <a:buFont typeface="Noto Sans Symbols"/>
              <a:buNone/>
            </a:pPr>
            <a:endParaRPr sz="1800"/>
          </a:p>
        </p:txBody>
      </p:sp>
      <p:pic>
        <p:nvPicPr>
          <p:cNvPr id="315" name="Google Shape;31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404813"/>
            <a:ext cx="990600" cy="9620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6" name="Google Shape;316;p44"/>
          <p:cNvGraphicFramePr/>
          <p:nvPr/>
        </p:nvGraphicFramePr>
        <p:xfrm>
          <a:off x="611188" y="2276874"/>
          <a:ext cx="8209275" cy="3238500"/>
        </p:xfrm>
        <a:graphic>
          <a:graphicData uri="http://schemas.openxmlformats.org/drawingml/2006/table">
            <a:tbl>
              <a:tblPr>
                <a:noFill/>
                <a:tableStyleId>{22DE147B-7100-4F44-AE2D-5E22067AF570}</a:tableStyleId>
              </a:tblPr>
              <a:tblGrid>
                <a:gridCol w="3628550"/>
                <a:gridCol w="1235250"/>
                <a:gridCol w="3345475"/>
              </a:tblGrid>
              <a:tr h="32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 dirty="0">
                          <a:solidFill>
                            <a:srgbClr val="101322"/>
                          </a:solidFill>
                        </a:rPr>
                        <a:t>Аспирант</a:t>
                      </a:r>
                      <a:endParaRPr sz="1600" b="0" i="0" u="none" strike="noStrike" cap="none" dirty="0">
                        <a:solidFill>
                          <a:srgbClr val="1013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>
                          <a:solidFill>
                            <a:srgbClr val="101322"/>
                          </a:solidFill>
                        </a:rPr>
                        <a:t>Спец.</a:t>
                      </a:r>
                      <a:endParaRPr sz="1600" b="0" i="0" u="none" strike="noStrike" cap="none">
                        <a:solidFill>
                          <a:srgbClr val="1013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>
                          <a:solidFill>
                            <a:srgbClr val="101322"/>
                          </a:solidFill>
                        </a:rPr>
                        <a:t>Руководитель</a:t>
                      </a:r>
                      <a:endParaRPr sz="1600" b="0" i="0" u="none" strike="noStrike" cap="none">
                        <a:solidFill>
                          <a:srgbClr val="1013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</a:tr>
              <a:tr h="32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Кириллова Наталья Евгеньевна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01.01.02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Голубятников Владимир Петрович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</a:tr>
              <a:tr h="32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Облаухов Алексей Константинович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01.01.09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Токарева Наталья Николаевна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</a:tr>
              <a:tr h="32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Чуриков Дмитрий Владимирович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01.01.06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Васильев Андрей Викторович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</a:tr>
              <a:tr h="32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Саменко Игорь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05.13.11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Бериков Владимир Борисович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</a:tr>
              <a:tr h="309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Корсун Ирина Андреевна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 dirty="0"/>
                        <a:t>05.13.11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Пальчунов Дмитрий Евгеньевич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</a:tr>
              <a:tr h="32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Белан Станислав Евгеньевич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05.13.18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Леванова Татьяна Валентиновна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</a:tr>
              <a:tr h="32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Малах Светлана Александровна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01.01.09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Сервах Владимир Вицентьевич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</a:tr>
              <a:tr h="32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Горбунов Никита Викторович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05.13.18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Ильев Виктор Петрович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</a:tr>
              <a:tr h="32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Диденко Наталья Андреевна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05.13.18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Гольтяпин Виктор Викторович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5"/>
          <p:cNvSpPr txBox="1">
            <a:spLocks noGrp="1"/>
          </p:cNvSpPr>
          <p:nvPr>
            <p:ph type="title"/>
          </p:nvPr>
        </p:nvSpPr>
        <p:spPr>
          <a:xfrm>
            <a:off x="2411415" y="304802"/>
            <a:ext cx="6164263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/>
              <a:t>Подготовка кадров</a:t>
            </a:r>
            <a:endParaRPr/>
          </a:p>
        </p:txBody>
      </p:sp>
      <p:sp>
        <p:nvSpPr>
          <p:cNvPr id="322" name="Google Shape;322;p45"/>
          <p:cNvSpPr txBox="1">
            <a:spLocks noGrp="1"/>
          </p:cNvSpPr>
          <p:nvPr>
            <p:ph type="body" idx="1"/>
          </p:nvPr>
        </p:nvSpPr>
        <p:spPr>
          <a:xfrm>
            <a:off x="395536" y="1366838"/>
            <a:ext cx="8424935" cy="501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80"/>
              <a:buFont typeface="Noto Sans Symbols"/>
              <a:buNone/>
            </a:pPr>
            <a:r>
              <a:rPr lang="ru-RU" sz="1600" dirty="0"/>
              <a:t>	</a:t>
            </a:r>
            <a:endParaRPr sz="1600" dirty="0"/>
          </a:p>
          <a:p>
            <a:pPr marL="228600" lvl="0" indent="-182880" algn="just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1600" dirty="0"/>
          </a:p>
          <a:p>
            <a:pPr marL="273050" lvl="0" indent="0" algn="just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ts val="2340"/>
              <a:buNone/>
            </a:pPr>
            <a:endParaRPr sz="1800" dirty="0"/>
          </a:p>
          <a:p>
            <a:pPr marL="273050" lvl="0" indent="0" algn="just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ts val="2340"/>
              <a:buNone/>
            </a:pPr>
            <a:endParaRPr sz="1800" dirty="0"/>
          </a:p>
          <a:p>
            <a:pPr marL="273050" lvl="0" indent="0" algn="just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ts val="2340"/>
              <a:buNone/>
            </a:pPr>
            <a:endParaRPr sz="1800" dirty="0"/>
          </a:p>
          <a:p>
            <a:pPr marL="273050" lvl="0" indent="0" algn="just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600"/>
              <a:buNone/>
            </a:pPr>
            <a:r>
              <a:rPr lang="ru-RU" sz="2000" dirty="0"/>
              <a:t>Контрольные цифры </a:t>
            </a:r>
            <a:r>
              <a:rPr lang="ru-RU" sz="2000" dirty="0" err="1"/>
              <a:t>приема</a:t>
            </a:r>
            <a:r>
              <a:rPr lang="ru-RU" sz="2000" dirty="0"/>
              <a:t> в аспирантуру Института по </a:t>
            </a:r>
            <a:r>
              <a:rPr lang="ru-RU" sz="2000" dirty="0" err="1"/>
              <a:t>укрупненным</a:t>
            </a:r>
            <a:r>
              <a:rPr lang="ru-RU" sz="2000" dirty="0"/>
              <a:t> группам направлений подготовки на </a:t>
            </a:r>
            <a:r>
              <a:rPr lang="ru-RU" sz="2000" dirty="0" smtClean="0"/>
              <a:t>2019 </a:t>
            </a:r>
            <a:r>
              <a:rPr lang="ru-RU" sz="2000" dirty="0"/>
              <a:t>год.</a:t>
            </a:r>
            <a:endParaRPr sz="1800" dirty="0"/>
          </a:p>
          <a:p>
            <a:pPr marL="228600" lvl="0" indent="-182880" algn="just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SzPts val="2340"/>
              <a:buFont typeface="Noto Sans Symbols"/>
              <a:buNone/>
            </a:pPr>
            <a:endParaRPr sz="1800" dirty="0"/>
          </a:p>
        </p:txBody>
      </p:sp>
      <p:pic>
        <p:nvPicPr>
          <p:cNvPr id="323" name="Google Shape;32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404813"/>
            <a:ext cx="990600" cy="9620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4" name="Google Shape;324;p45"/>
          <p:cNvGraphicFramePr/>
          <p:nvPr/>
        </p:nvGraphicFramePr>
        <p:xfrm>
          <a:off x="827584" y="3717032"/>
          <a:ext cx="7848850" cy="1872225"/>
        </p:xfrm>
        <a:graphic>
          <a:graphicData uri="http://schemas.openxmlformats.org/drawingml/2006/table">
            <a:tbl>
              <a:tblPr firstRow="1" firstCol="1" bandRow="1">
                <a:noFill/>
                <a:tableStyleId>{22DE147B-7100-4F44-AE2D-5E22067AF570}</a:tableStyleId>
              </a:tblPr>
              <a:tblGrid>
                <a:gridCol w="6316350"/>
                <a:gridCol w="1532500"/>
              </a:tblGrid>
              <a:tr h="62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/>
                        <a:t>Всего: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4700" marR="24700" marT="24700" marB="24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/>
                        <a:t>24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4700" marR="24700" marT="24700" marB="24700"/>
                </a:tc>
              </a:tr>
              <a:tr h="62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/>
                        <a:t>Математика и механика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4700" marR="24700" marT="24700" marB="24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/>
                        <a:t>14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4700" marR="24700" marT="24700" marB="24700"/>
                </a:tc>
              </a:tr>
              <a:tr h="62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/>
                        <a:t>Информатика и вычислительная техника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4700" marR="24700" marT="24700" marB="24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/>
                        <a:t>10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4700" marR="24700" marT="24700" marB="2470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6"/>
          <p:cNvSpPr txBox="1">
            <a:spLocks noGrp="1"/>
          </p:cNvSpPr>
          <p:nvPr>
            <p:ph type="title"/>
          </p:nvPr>
        </p:nvSpPr>
        <p:spPr>
          <a:xfrm>
            <a:off x="1763688" y="304802"/>
            <a:ext cx="7380312" cy="132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99"/>
              <a:buNone/>
            </a:pPr>
            <a:r>
              <a:rPr lang="ru-RU" sz="4140"/>
              <a:t>Издательская деятельность </a:t>
            </a:r>
            <a:endParaRPr/>
          </a:p>
        </p:txBody>
      </p:sp>
      <p:sp>
        <p:nvSpPr>
          <p:cNvPr id="330" name="Google Shape;330;p46"/>
          <p:cNvSpPr txBox="1">
            <a:spLocks noGrp="1"/>
          </p:cNvSpPr>
          <p:nvPr>
            <p:ph type="body" idx="1"/>
          </p:nvPr>
        </p:nvSpPr>
        <p:spPr>
          <a:xfrm>
            <a:off x="539752" y="1526959"/>
            <a:ext cx="4652963" cy="469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65"/>
              <a:buFont typeface="Noto Sans Symbols"/>
              <a:buChar char="⮚"/>
            </a:pPr>
            <a:r>
              <a:rPr lang="ru-RU" sz="1665" dirty="0"/>
              <a:t>Сибирский математический журнал</a:t>
            </a:r>
            <a:r>
              <a:rPr lang="ru-RU" sz="1665" b="1" dirty="0"/>
              <a:t>-0.620 </a:t>
            </a:r>
            <a:r>
              <a:rPr lang="ru-RU" sz="1665" dirty="0"/>
              <a:t>(</a:t>
            </a:r>
            <a:r>
              <a:rPr lang="ru-RU" sz="1665" dirty="0" err="1"/>
              <a:t>WoS</a:t>
            </a:r>
            <a:r>
              <a:rPr lang="ru-RU" sz="1665" dirty="0"/>
              <a:t>), </a:t>
            </a:r>
            <a:r>
              <a:rPr lang="ru-RU" sz="1665" b="1" dirty="0"/>
              <a:t>0.370; </a:t>
            </a:r>
            <a:r>
              <a:rPr lang="ru-RU" sz="1665" dirty="0"/>
              <a:t> (IPP в </a:t>
            </a:r>
            <a:r>
              <a:rPr lang="ru-RU" sz="1665" dirty="0" err="1"/>
              <a:t>Scopus</a:t>
            </a:r>
            <a:r>
              <a:rPr lang="ru-RU" sz="1665" dirty="0"/>
              <a:t>)</a:t>
            </a:r>
            <a:endParaRPr sz="1665" dirty="0"/>
          </a:p>
          <a:p>
            <a:pPr marL="228600" lvl="0" indent="-182880" algn="just" rtl="0">
              <a:lnSpc>
                <a:spcPct val="80000"/>
              </a:lnSpc>
              <a:spcBef>
                <a:spcPts val="633"/>
              </a:spcBef>
              <a:spcAft>
                <a:spcPts val="0"/>
              </a:spcAft>
              <a:buSzPts val="2165"/>
              <a:buFont typeface="Noto Sans Symbols"/>
              <a:buChar char="⮚"/>
            </a:pPr>
            <a:r>
              <a:rPr lang="ru-RU" sz="1665" dirty="0"/>
              <a:t>Алгебра и логика – </a:t>
            </a:r>
            <a:r>
              <a:rPr lang="ru-RU" sz="1665" b="1" dirty="0"/>
              <a:t>0.527 </a:t>
            </a:r>
            <a:r>
              <a:rPr lang="ru-RU" sz="1665" dirty="0"/>
              <a:t>(</a:t>
            </a:r>
            <a:r>
              <a:rPr lang="ru-RU" sz="1665" dirty="0" err="1"/>
              <a:t>WoS</a:t>
            </a:r>
            <a:r>
              <a:rPr lang="ru-RU" sz="1665" dirty="0"/>
              <a:t>), </a:t>
            </a:r>
            <a:endParaRPr dirty="0"/>
          </a:p>
          <a:p>
            <a:pPr marL="0" lvl="0" indent="0" algn="just" rtl="0">
              <a:lnSpc>
                <a:spcPct val="80000"/>
              </a:lnSpc>
              <a:spcBef>
                <a:spcPts val="633"/>
              </a:spcBef>
              <a:spcAft>
                <a:spcPts val="0"/>
              </a:spcAft>
              <a:buSzPts val="2165"/>
              <a:buNone/>
            </a:pPr>
            <a:r>
              <a:rPr lang="ru-RU" sz="1665" dirty="0"/>
              <a:t>       </a:t>
            </a:r>
            <a:r>
              <a:rPr lang="ru-RU" sz="1665" b="1" dirty="0"/>
              <a:t>0.49-SiteScore</a:t>
            </a:r>
            <a:r>
              <a:rPr lang="ru-RU" sz="1665" dirty="0"/>
              <a:t>;  </a:t>
            </a:r>
            <a:r>
              <a:rPr lang="ru-RU" sz="1665" b="1" dirty="0"/>
              <a:t>0.531-SJR</a:t>
            </a:r>
            <a:r>
              <a:rPr lang="ru-RU" sz="1665" dirty="0"/>
              <a:t> ;  </a:t>
            </a:r>
            <a:r>
              <a:rPr lang="ru-RU" sz="1665" b="1" dirty="0"/>
              <a:t>1.027-SNIP</a:t>
            </a:r>
            <a:r>
              <a:rPr lang="ru-RU" sz="1665" dirty="0"/>
              <a:t> (</a:t>
            </a:r>
            <a:r>
              <a:rPr lang="ru-RU" sz="1665" dirty="0" err="1"/>
              <a:t>Scopus</a:t>
            </a:r>
            <a:r>
              <a:rPr lang="ru-RU" sz="1665" dirty="0"/>
              <a:t>)</a:t>
            </a:r>
            <a:endParaRPr sz="1665" dirty="0"/>
          </a:p>
          <a:p>
            <a:pPr marL="228600" lvl="0" indent="-182880" algn="just" rtl="0">
              <a:lnSpc>
                <a:spcPct val="80000"/>
              </a:lnSpc>
              <a:spcBef>
                <a:spcPts val="633"/>
              </a:spcBef>
              <a:spcAft>
                <a:spcPts val="0"/>
              </a:spcAft>
              <a:buSzPts val="2165"/>
              <a:buFont typeface="Noto Sans Symbols"/>
              <a:buChar char="⮚"/>
            </a:pPr>
            <a:r>
              <a:rPr lang="ru-RU" sz="1665" dirty="0"/>
              <a:t>Дискретный анализ и исследование операций</a:t>
            </a:r>
            <a:r>
              <a:rPr lang="ru-RU" sz="1665" b="1" dirty="0"/>
              <a:t>-0.413 </a:t>
            </a:r>
            <a:r>
              <a:rPr lang="ru-RU" sz="1665" dirty="0"/>
              <a:t>(РИНЦ), </a:t>
            </a:r>
            <a:r>
              <a:rPr lang="ru-RU" sz="1665" b="1" dirty="0"/>
              <a:t>0.607</a:t>
            </a:r>
            <a:r>
              <a:rPr lang="ru-RU" sz="1665" dirty="0"/>
              <a:t> (</a:t>
            </a:r>
            <a:r>
              <a:rPr lang="ru-RU" sz="1665" dirty="0" err="1"/>
              <a:t>Math-Net</a:t>
            </a:r>
            <a:r>
              <a:rPr lang="ru-RU" sz="1665" dirty="0"/>
              <a:t>)</a:t>
            </a:r>
            <a:endParaRPr dirty="0"/>
          </a:p>
          <a:p>
            <a:pPr marL="0" lvl="0" indent="0" algn="just" rtl="0">
              <a:lnSpc>
                <a:spcPct val="80000"/>
              </a:lnSpc>
              <a:spcBef>
                <a:spcPts val="633"/>
              </a:spcBef>
              <a:spcAft>
                <a:spcPts val="0"/>
              </a:spcAft>
              <a:buSzPts val="2165"/>
              <a:buNone/>
            </a:pPr>
            <a:r>
              <a:rPr lang="ru-RU" sz="1665" dirty="0"/>
              <a:t>      </a:t>
            </a:r>
            <a:r>
              <a:rPr lang="ru-RU" sz="1665" b="1" dirty="0"/>
              <a:t>0.59 – </a:t>
            </a:r>
            <a:r>
              <a:rPr lang="ru-RU" sz="1665" b="1" dirty="0" err="1"/>
              <a:t>SiteScore</a:t>
            </a:r>
            <a:r>
              <a:rPr lang="ru-RU" sz="1665" b="1" dirty="0"/>
              <a:t>; 0.292 – SJR; 0.793 - SNIP </a:t>
            </a:r>
            <a:r>
              <a:rPr lang="ru-RU" sz="1665" dirty="0"/>
              <a:t>(</a:t>
            </a:r>
            <a:r>
              <a:rPr lang="ru-RU" sz="1665" dirty="0" err="1"/>
              <a:t>Scopus</a:t>
            </a:r>
            <a:r>
              <a:rPr lang="ru-RU" sz="1665" dirty="0"/>
              <a:t>)</a:t>
            </a:r>
            <a:endParaRPr sz="1665" dirty="0"/>
          </a:p>
          <a:p>
            <a:pPr marL="228600" lvl="0" indent="-182880" algn="just" rtl="0">
              <a:lnSpc>
                <a:spcPct val="80000"/>
              </a:lnSpc>
              <a:spcBef>
                <a:spcPts val="633"/>
              </a:spcBef>
              <a:spcAft>
                <a:spcPts val="0"/>
              </a:spcAft>
              <a:buSzPts val="2165"/>
              <a:buFont typeface="Noto Sans Symbols"/>
              <a:buChar char="⮚"/>
            </a:pPr>
            <a:r>
              <a:rPr lang="ru-RU" sz="1665" dirty="0"/>
              <a:t>Математические труды – </a:t>
            </a:r>
            <a:r>
              <a:rPr lang="ru-RU" sz="1665" b="1" dirty="0"/>
              <a:t>0.570 </a:t>
            </a:r>
            <a:r>
              <a:rPr lang="ru-RU" sz="1665" dirty="0"/>
              <a:t>(РИНЦ), </a:t>
            </a:r>
            <a:r>
              <a:rPr lang="ru-RU" sz="1665" b="1" dirty="0"/>
              <a:t>0.393</a:t>
            </a:r>
            <a:r>
              <a:rPr lang="ru-RU" sz="1665" dirty="0"/>
              <a:t> </a:t>
            </a:r>
            <a:r>
              <a:rPr lang="ru-RU" sz="1800" dirty="0"/>
              <a:t>(</a:t>
            </a:r>
            <a:r>
              <a:rPr lang="ru-RU" sz="1800" dirty="0" err="1"/>
              <a:t>Math-Net</a:t>
            </a:r>
            <a:r>
              <a:rPr lang="ru-RU" sz="1800" dirty="0"/>
              <a:t>)</a:t>
            </a:r>
            <a:endParaRPr dirty="0"/>
          </a:p>
          <a:p>
            <a:pPr marL="228600" lvl="0" indent="-182880" algn="just" rtl="0">
              <a:lnSpc>
                <a:spcPct val="80000"/>
              </a:lnSpc>
              <a:spcBef>
                <a:spcPts val="633"/>
              </a:spcBef>
              <a:spcAft>
                <a:spcPts val="0"/>
              </a:spcAft>
              <a:buSzPts val="2165"/>
              <a:buFont typeface="Noto Sans Symbols"/>
              <a:buChar char="⮚"/>
            </a:pPr>
            <a:r>
              <a:rPr lang="ru-RU" sz="1665" dirty="0"/>
              <a:t>Сибирский журнал индустриальной математики-</a:t>
            </a:r>
            <a:r>
              <a:rPr lang="ru-RU" sz="1665" b="1" dirty="0"/>
              <a:t>0.442</a:t>
            </a:r>
            <a:r>
              <a:rPr lang="ru-RU" sz="1665" dirty="0"/>
              <a:t> (РИНЦ), </a:t>
            </a:r>
            <a:r>
              <a:rPr lang="ru-RU" sz="1665" b="1" dirty="0"/>
              <a:t>0.632</a:t>
            </a:r>
            <a:r>
              <a:rPr lang="ru-RU" sz="1665" dirty="0"/>
              <a:t> (</a:t>
            </a:r>
            <a:r>
              <a:rPr lang="ru-RU" sz="1665" dirty="0" err="1"/>
              <a:t>Math-Net</a:t>
            </a:r>
            <a:r>
              <a:rPr lang="ru-RU" sz="1665" dirty="0"/>
              <a:t>), </a:t>
            </a:r>
            <a:r>
              <a:rPr lang="ru-RU" sz="1665" b="1" dirty="0"/>
              <a:t>0.59</a:t>
            </a:r>
            <a:r>
              <a:rPr lang="ru-RU" sz="1665" dirty="0"/>
              <a:t>-SiteScore; </a:t>
            </a:r>
            <a:r>
              <a:rPr lang="ru-RU" sz="1665" b="1" dirty="0"/>
              <a:t>0.292</a:t>
            </a:r>
            <a:r>
              <a:rPr lang="ru-RU" sz="1665" dirty="0"/>
              <a:t>-SJR; </a:t>
            </a:r>
            <a:r>
              <a:rPr lang="ru-RU" sz="1665" b="1" dirty="0"/>
              <a:t>0.793</a:t>
            </a:r>
            <a:r>
              <a:rPr lang="ru-RU" sz="1665" dirty="0"/>
              <a:t>-SNIP (</a:t>
            </a:r>
            <a:r>
              <a:rPr lang="ru-RU" sz="1665" dirty="0" err="1"/>
              <a:t>Scopus</a:t>
            </a:r>
            <a:r>
              <a:rPr lang="ru-RU" sz="1665" dirty="0"/>
              <a:t>)</a:t>
            </a:r>
            <a:endParaRPr dirty="0"/>
          </a:p>
          <a:p>
            <a:pPr marL="228600" lvl="0" indent="-182880" algn="just" rtl="0">
              <a:lnSpc>
                <a:spcPct val="80000"/>
              </a:lnSpc>
              <a:spcBef>
                <a:spcPts val="633"/>
              </a:spcBef>
              <a:spcAft>
                <a:spcPts val="0"/>
              </a:spcAft>
              <a:buSzPts val="2165"/>
              <a:buFont typeface="Noto Sans Symbols"/>
              <a:buChar char="⮚"/>
            </a:pPr>
            <a:r>
              <a:rPr lang="ru-RU" sz="1665" dirty="0"/>
              <a:t>Сибирские электронные математические известия - </a:t>
            </a:r>
            <a:r>
              <a:rPr lang="ru-RU" sz="1665" b="1" dirty="0"/>
              <a:t>0.515 </a:t>
            </a:r>
            <a:r>
              <a:rPr lang="ru-RU" sz="1665" dirty="0"/>
              <a:t>(</a:t>
            </a:r>
            <a:r>
              <a:rPr lang="ru-RU" sz="1665" dirty="0" err="1"/>
              <a:t>Math-Net</a:t>
            </a:r>
            <a:r>
              <a:rPr lang="ru-RU" sz="1665" dirty="0"/>
              <a:t>), </a:t>
            </a:r>
            <a:endParaRPr dirty="0"/>
          </a:p>
          <a:p>
            <a:pPr marL="0" lvl="0" indent="0" algn="just" rtl="0">
              <a:lnSpc>
                <a:spcPct val="80000"/>
              </a:lnSpc>
              <a:spcBef>
                <a:spcPts val="633"/>
              </a:spcBef>
              <a:spcAft>
                <a:spcPts val="0"/>
              </a:spcAft>
              <a:buSzPts val="2165"/>
              <a:buNone/>
            </a:pPr>
            <a:r>
              <a:rPr lang="ru-RU" sz="1665" dirty="0"/>
              <a:t>       </a:t>
            </a:r>
            <a:r>
              <a:rPr lang="ru-RU" sz="1665" b="1" dirty="0"/>
              <a:t>0.31-SiteScore; 0.339 – SJR; 0.669-SNIP </a:t>
            </a:r>
            <a:r>
              <a:rPr lang="ru-RU" sz="1665" dirty="0"/>
              <a:t>(</a:t>
            </a:r>
            <a:r>
              <a:rPr lang="ru-RU" sz="1665" dirty="0" err="1" smtClean="0"/>
              <a:t>Scopus</a:t>
            </a:r>
            <a:r>
              <a:rPr lang="ru-RU" sz="1665" dirty="0" smtClean="0"/>
              <a:t>), </a:t>
            </a:r>
            <a:r>
              <a:rPr lang="en-US" sz="1665" dirty="0" err="1" smtClean="0"/>
              <a:t>WoS</a:t>
            </a:r>
            <a:endParaRPr sz="1665" dirty="0"/>
          </a:p>
          <a:p>
            <a:pPr marL="228600" lvl="0" indent="-60705" algn="just" rtl="0">
              <a:lnSpc>
                <a:spcPct val="80000"/>
              </a:lnSpc>
              <a:spcBef>
                <a:spcPts val="596"/>
              </a:spcBef>
              <a:spcAft>
                <a:spcPts val="0"/>
              </a:spcAft>
              <a:buSzPts val="1924"/>
              <a:buFont typeface="Noto Sans Symbols"/>
              <a:buNone/>
            </a:pPr>
            <a:endParaRPr sz="1480" dirty="0"/>
          </a:p>
          <a:p>
            <a:pPr marL="228600" lvl="0" indent="-60705" algn="just" rtl="0">
              <a:lnSpc>
                <a:spcPct val="80000"/>
              </a:lnSpc>
              <a:spcBef>
                <a:spcPts val="596"/>
              </a:spcBef>
              <a:spcAft>
                <a:spcPts val="0"/>
              </a:spcAft>
              <a:buSzPts val="1924"/>
              <a:buFont typeface="Noto Sans Symbols"/>
              <a:buNone/>
            </a:pPr>
            <a:endParaRPr sz="1480" dirty="0"/>
          </a:p>
        </p:txBody>
      </p:sp>
      <p:pic>
        <p:nvPicPr>
          <p:cNvPr id="331" name="Google Shape;331;p46" descr="DSCN08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1802" y="1773238"/>
            <a:ext cx="3186113" cy="42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188" y="404813"/>
            <a:ext cx="9906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7"/>
          <p:cNvSpPr txBox="1">
            <a:spLocks noGrp="1"/>
          </p:cNvSpPr>
          <p:nvPr>
            <p:ph type="title"/>
          </p:nvPr>
        </p:nvSpPr>
        <p:spPr>
          <a:xfrm>
            <a:off x="1691680" y="304802"/>
            <a:ext cx="7452319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99"/>
              <a:buNone/>
            </a:pPr>
            <a:r>
              <a:rPr lang="ru-RU" sz="4140"/>
              <a:t>Издательская деятельность</a:t>
            </a:r>
            <a:endParaRPr/>
          </a:p>
        </p:txBody>
      </p:sp>
      <p:sp>
        <p:nvSpPr>
          <p:cNvPr id="338" name="Google Shape;338;p47"/>
          <p:cNvSpPr txBox="1">
            <a:spLocks noGrp="1"/>
          </p:cNvSpPr>
          <p:nvPr>
            <p:ph type="body" idx="1"/>
          </p:nvPr>
        </p:nvSpPr>
        <p:spPr>
          <a:xfrm>
            <a:off x="179512" y="1772815"/>
            <a:ext cx="3501205" cy="444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533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None/>
            </a:pPr>
            <a:r>
              <a:rPr lang="ru-RU" sz="2000" dirty="0"/>
              <a:t>Ежегодно Институт выпускает в свет </a:t>
            </a:r>
            <a:r>
              <a:rPr lang="ru-RU" sz="2000" dirty="0" smtClean="0"/>
              <a:t>5-6 </a:t>
            </a:r>
            <a:r>
              <a:rPr lang="ru-RU" sz="2000" dirty="0"/>
              <a:t>монографий, авторами которых являются в основном ведущие сотрудники Института, а также сотрудники других институтов СО РАН.</a:t>
            </a:r>
            <a:endParaRPr dirty="0"/>
          </a:p>
          <a:p>
            <a:pPr marL="0" indent="533400">
              <a:spcBef>
                <a:spcPts val="700"/>
              </a:spcBef>
              <a:buSzPts val="2600"/>
              <a:buNone/>
            </a:pPr>
            <a:r>
              <a:rPr lang="ru-RU" sz="2000" dirty="0"/>
              <a:t>В 2018 г. было издано 7 монографий  и 9 глав в монографиях, 23 учебника  и учебных пособия.</a:t>
            </a:r>
          </a:p>
          <a:p>
            <a:pPr marL="0" lvl="0" indent="533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Noto Sans Symbols"/>
              <a:buNone/>
            </a:pPr>
            <a:endParaRPr dirty="0"/>
          </a:p>
        </p:txBody>
      </p:sp>
      <p:pic>
        <p:nvPicPr>
          <p:cNvPr id="339" name="Google Shape;339;p4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404813"/>
            <a:ext cx="99060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29" y="1815069"/>
            <a:ext cx="518795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1763688" y="260648"/>
            <a:ext cx="7356093" cy="125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/>
              <a:t>Структура Института</a:t>
            </a: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0" y="1772816"/>
            <a:ext cx="9144000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70"/>
              <a:buFont typeface="Noto Sans Symbols"/>
              <a:buNone/>
            </a:pPr>
            <a:r>
              <a:rPr lang="ru-RU" sz="1900" dirty="0"/>
              <a:t>	</a:t>
            </a:r>
            <a:endParaRPr sz="1600" dirty="0"/>
          </a:p>
          <a:p>
            <a:pPr marL="228600" lvl="0" indent="-18288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Noto Sans Symbols"/>
              <a:buChar char="❑"/>
            </a:pPr>
            <a:r>
              <a:rPr lang="ru-RU" sz="2000" dirty="0"/>
              <a:t>Дирекция</a:t>
            </a:r>
            <a:endParaRPr dirty="0"/>
          </a:p>
          <a:p>
            <a:pPr marL="228600" lvl="0" indent="-1828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Noto Sans Symbols"/>
              <a:buChar char="❑"/>
            </a:pPr>
            <a:r>
              <a:rPr lang="ru-RU" sz="2000" dirty="0"/>
              <a:t>Подразделения административного персонала</a:t>
            </a:r>
            <a:endParaRPr dirty="0"/>
          </a:p>
          <a:p>
            <a:pPr marL="228600" lvl="0" indent="-1828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Noto Sans Symbols"/>
              <a:buChar char="❑"/>
            </a:pPr>
            <a:r>
              <a:rPr lang="ru-RU" sz="2000" dirty="0"/>
              <a:t>Научные подразделения (</a:t>
            </a:r>
            <a:r>
              <a:rPr lang="ru-RU" sz="2000" dirty="0" smtClean="0"/>
              <a:t>3</a:t>
            </a:r>
            <a:r>
              <a:rPr lang="en-US" sz="2000" dirty="0" smtClean="0"/>
              <a:t>0</a:t>
            </a:r>
            <a:r>
              <a:rPr lang="ru-RU" sz="2000" dirty="0" smtClean="0"/>
              <a:t> </a:t>
            </a:r>
            <a:r>
              <a:rPr lang="ru-RU" sz="2000" dirty="0"/>
              <a:t>лаборатории и </a:t>
            </a:r>
            <a:r>
              <a:rPr lang="en-US" sz="2000" dirty="0" smtClean="0"/>
              <a:t>10</a:t>
            </a:r>
            <a:r>
              <a:rPr lang="ru-RU" sz="2000" dirty="0" smtClean="0"/>
              <a:t> </a:t>
            </a:r>
            <a:r>
              <a:rPr lang="ru-RU" sz="2000" dirty="0"/>
              <a:t>ВТК)</a:t>
            </a:r>
            <a:endParaRPr dirty="0"/>
          </a:p>
          <a:p>
            <a:pPr marL="228600" lvl="0" indent="-1828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Noto Sans Symbols"/>
              <a:buChar char="❑"/>
            </a:pPr>
            <a:r>
              <a:rPr lang="ru-RU" sz="2000" dirty="0"/>
              <a:t>Научно-вспомогательные подразделения</a:t>
            </a:r>
            <a:endParaRPr dirty="0"/>
          </a:p>
          <a:p>
            <a:pPr marL="228600" lvl="0" indent="-1828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Noto Sans Symbols"/>
              <a:buChar char="❑"/>
            </a:pPr>
            <a:r>
              <a:rPr lang="ru-RU" sz="2000" dirty="0"/>
              <a:t>Советы по защитам (специальности: 01.01.01,  01.01.02,  1.01.04, 01.01.05,  01.01.06,  01.01.07,  01.01.09,  05.13.11, 05.13.17, 05.13.18)</a:t>
            </a:r>
            <a:endParaRPr dirty="0"/>
          </a:p>
          <a:p>
            <a:pPr marL="228600" lvl="0" indent="-1828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Noto Sans Symbols"/>
              <a:buChar char="❑"/>
            </a:pPr>
            <a:r>
              <a:rPr lang="ru-RU" sz="2000" dirty="0"/>
              <a:t>Филиал в г. Омске</a:t>
            </a:r>
            <a:endParaRPr dirty="0"/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1" y="404813"/>
            <a:ext cx="9906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8"/>
          <p:cNvSpPr txBox="1">
            <a:spLocks noGrp="1"/>
          </p:cNvSpPr>
          <p:nvPr>
            <p:ph type="title"/>
          </p:nvPr>
        </p:nvSpPr>
        <p:spPr>
          <a:xfrm>
            <a:off x="2411415" y="304802"/>
            <a:ext cx="6164263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/>
              <a:t>Научные семинары</a:t>
            </a:r>
            <a:endParaRPr/>
          </a:p>
        </p:txBody>
      </p:sp>
      <p:sp>
        <p:nvSpPr>
          <p:cNvPr id="346" name="Google Shape;346;p48"/>
          <p:cNvSpPr txBox="1">
            <a:spLocks noGrp="1"/>
          </p:cNvSpPr>
          <p:nvPr>
            <p:ph type="body" idx="1"/>
          </p:nvPr>
        </p:nvSpPr>
        <p:spPr>
          <a:xfrm>
            <a:off x="566739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ru-RU"/>
              <a:t>В Институте работают 30 семинаров по всем разделам проводимых научных исследований.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rPr lang="ru-RU"/>
              <a:t>Важнейшие результаты сотрудников Института докладываются на Общеинститутском математическом семинаре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SzPts val="2860"/>
              <a:buFont typeface="Noto Sans Symbols"/>
              <a:buNone/>
            </a:pPr>
            <a:r>
              <a:rPr lang="ru-RU"/>
              <a:t>-</a:t>
            </a:r>
            <a:r>
              <a:rPr lang="ru-RU" b="1"/>
              <a:t>руководитель  семинара  академик Ю.Г. Решетняк</a:t>
            </a:r>
            <a:endParaRPr/>
          </a:p>
          <a:p>
            <a:pPr marL="446088" lvl="0" indent="0" algn="just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SzPts val="2340"/>
              <a:buFont typeface="Noto Sans Symbols"/>
              <a:buNone/>
            </a:pPr>
            <a:endParaRPr sz="1800"/>
          </a:p>
        </p:txBody>
      </p:sp>
      <p:pic>
        <p:nvPicPr>
          <p:cNvPr id="347" name="Google Shape;347;p4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404813"/>
            <a:ext cx="99060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8" descr="conf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4069" y="1916114"/>
            <a:ext cx="4521634" cy="2953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9"/>
          <p:cNvSpPr txBox="1">
            <a:spLocks noGrp="1"/>
          </p:cNvSpPr>
          <p:nvPr>
            <p:ph type="title"/>
          </p:nvPr>
        </p:nvSpPr>
        <p:spPr>
          <a:xfrm>
            <a:off x="2376489" y="304802"/>
            <a:ext cx="6199187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/>
              <a:t>Конференции</a:t>
            </a:r>
            <a:endParaRPr/>
          </a:p>
        </p:txBody>
      </p:sp>
      <p:sp>
        <p:nvSpPr>
          <p:cNvPr id="354" name="Google Shape;354;p49"/>
          <p:cNvSpPr txBox="1">
            <a:spLocks noGrp="1"/>
          </p:cNvSpPr>
          <p:nvPr>
            <p:ph type="body" idx="1"/>
          </p:nvPr>
        </p:nvSpPr>
        <p:spPr>
          <a:xfrm>
            <a:off x="179512" y="1484313"/>
            <a:ext cx="8784976" cy="507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660"/>
              </a:spcBef>
              <a:spcAft>
                <a:spcPts val="0"/>
              </a:spcAft>
              <a:buSzPts val="2340"/>
              <a:buFont typeface="Noto Sans Symbols"/>
              <a:buNone/>
            </a:pPr>
            <a:r>
              <a:rPr lang="ru-RU" sz="1800"/>
              <a:t>Сотрудники Института активно участвуют в организации и проведении конференций. Количество организованных Институтом конференций по годам: </a:t>
            </a:r>
            <a:endParaRPr/>
          </a:p>
          <a:p>
            <a:pPr marL="228600" lvl="0" indent="-182880" algn="l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1600"/>
          </a:p>
          <a:p>
            <a:pPr marL="228600" lvl="0" indent="-508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2080"/>
              <a:buNone/>
            </a:pPr>
            <a:endParaRPr sz="1600"/>
          </a:p>
          <a:p>
            <a:pPr marL="228600" lvl="0" indent="-508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2080"/>
              <a:buNone/>
            </a:pPr>
            <a:endParaRPr sz="1600"/>
          </a:p>
          <a:p>
            <a:pPr marL="0" lvl="0" indent="0" algn="l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SzPts val="2080"/>
              <a:buFont typeface="Noto Sans Symbols"/>
              <a:buNone/>
            </a:pPr>
            <a:r>
              <a:rPr lang="ru-RU" sz="1600"/>
              <a:t/>
            </a:r>
            <a:br>
              <a:rPr lang="ru-RU" sz="1600"/>
            </a:br>
            <a:r>
              <a:rPr lang="ru-RU" sz="1600"/>
              <a:t/>
            </a:r>
            <a:br>
              <a:rPr lang="ru-RU" sz="1600"/>
            </a:br>
            <a:endParaRPr sz="1600" b="1"/>
          </a:p>
        </p:txBody>
      </p:sp>
      <p:sp>
        <p:nvSpPr>
          <p:cNvPr id="355" name="Google Shape;355;p49"/>
          <p:cNvSpPr/>
          <p:nvPr/>
        </p:nvSpPr>
        <p:spPr>
          <a:xfrm>
            <a:off x="468315" y="1484313"/>
            <a:ext cx="38163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Noto Sans Symbols"/>
              <a:buNone/>
            </a:pPr>
            <a:endParaRPr sz="1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404813"/>
            <a:ext cx="99060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380" y="2636669"/>
            <a:ext cx="7368466" cy="3959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0"/>
          <p:cNvSpPr/>
          <p:nvPr/>
        </p:nvSpPr>
        <p:spPr>
          <a:xfrm>
            <a:off x="179550" y="2109198"/>
            <a:ext cx="8784900" cy="3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9999" marR="145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 февраля – 4 марта 2018 г. – Международная конференция  «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Dynamics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Siberia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», Новосибирск, Россия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marR="145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marR="145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 июля 2018 г.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VII Международная конференция «Проблемы оптимизации и их приложения» (OPTA-2018), Омск, Россия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marR="145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9999" marR="145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 июля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 августа 2018 г.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Международная молодёжная школа-конференция «Алгоритмические вопросы теории групп и смежных областей», р. Алтай, Россия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marR="145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9999" marR="145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 августа 2018 г.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Conference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Graphs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Groups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Representations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Relations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Новосибирск, Россия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marR="145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marR="145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 августа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сентября 2018 г.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conference-school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algebraic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geometry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Siberian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summer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Current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developments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Geometry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», Новосибирск, Россия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marR="145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marR="145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 сентября 2018 г.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Международная конференция «Дни геометрии в Новосибирске — 2018», Новосибирск, Россия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marR="145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marR="145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 ноября 2018 г.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Международная конференция «Мальцевские чтения — 2018», Новосибирск, Россия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marR="145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marR="145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ru-RU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 декабря 2018 г. 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ru-RU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Международная школа-конференция «Соболевские чтения», 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marR="145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посвященная</a:t>
            </a:r>
            <a:r>
              <a:rPr lang="ru-RU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110-летию со дня рождения С. Л. Соболева, Новосибирск, Россия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marR="145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marR="1457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 – 16 декабря 2018 г. – Конференция «Декабрьские чтения», 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Т</a:t>
            </a:r>
            <a:r>
              <a:rPr lang="ru-RU" dirty="0" smtClean="0">
                <a:latin typeface="Calibri"/>
                <a:ea typeface="Calibri"/>
                <a:cs typeface="Calibri"/>
                <a:sym typeface="Calibri"/>
              </a:rPr>
              <a:t>омск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Россия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50"/>
          <p:cNvSpPr txBox="1"/>
          <p:nvPr/>
        </p:nvSpPr>
        <p:spPr>
          <a:xfrm>
            <a:off x="1718325" y="491775"/>
            <a:ext cx="69561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Trebuchet MS"/>
              <a:buNone/>
            </a:pPr>
            <a:r>
              <a:rPr lang="ru-RU" sz="3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Конференции 2018 года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404813"/>
            <a:ext cx="9906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52"/>
              <a:buNone/>
            </a:pPr>
            <a:r>
              <a:rPr lang="ru-RU" sz="3400" dirty="0"/>
              <a:t>      </a:t>
            </a:r>
            <a:r>
              <a:rPr lang="ru-RU" sz="3600" dirty="0"/>
              <a:t>Гранты РНФ в 2018 году </a:t>
            </a:r>
            <a:r>
              <a:rPr lang="ru-RU" sz="3400" dirty="0"/>
              <a:t> </a:t>
            </a:r>
            <a:endParaRPr dirty="0"/>
          </a:p>
        </p:txBody>
      </p:sp>
      <p:sp>
        <p:nvSpPr>
          <p:cNvPr id="371" name="Google Shape;371;p51"/>
          <p:cNvSpPr txBox="1">
            <a:spLocks noGrp="1"/>
          </p:cNvSpPr>
          <p:nvPr>
            <p:ph type="body" idx="1"/>
          </p:nvPr>
        </p:nvSpPr>
        <p:spPr>
          <a:xfrm>
            <a:off x="94270" y="772998"/>
            <a:ext cx="8946036" cy="573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820"/>
              <a:buChar char="*"/>
            </a:pPr>
            <a:r>
              <a:rPr lang="ru-RU" sz="1600" b="1" i="1" dirty="0" smtClean="0">
                <a:solidFill>
                  <a:srgbClr val="5667B1"/>
                </a:solidFill>
              </a:rPr>
              <a:t>Вдовин </a:t>
            </a:r>
            <a:r>
              <a:rPr lang="ru-RU" sz="1600" b="1" i="1" dirty="0">
                <a:solidFill>
                  <a:srgbClr val="5667B1"/>
                </a:solidFill>
              </a:rPr>
              <a:t>Е.П. </a:t>
            </a:r>
            <a:r>
              <a:rPr lang="ru-RU" sz="1600" b="1" i="1" dirty="0"/>
              <a:t>- </a:t>
            </a:r>
            <a:r>
              <a:rPr lang="ru-RU" sz="1600" b="1" i="1" dirty="0">
                <a:solidFill>
                  <a:srgbClr val="FF0000"/>
                </a:solidFill>
              </a:rPr>
              <a:t>Изучение строения групп и алгебр, алгоритмические проблемы в группах и алгебрах и их приложения </a:t>
            </a:r>
            <a:endParaRPr lang="ru-RU" sz="1600" b="1" i="1" dirty="0" smtClean="0">
              <a:solidFill>
                <a:srgbClr val="FF0000"/>
              </a:solidFill>
            </a:endParaRPr>
          </a:p>
          <a:p>
            <a:pPr marL="228600" lvl="0" indent="-18288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820"/>
              <a:buChar char="*"/>
            </a:pPr>
            <a:r>
              <a:rPr lang="ru-RU" sz="1600" b="1" i="1" dirty="0" err="1" smtClean="0">
                <a:solidFill>
                  <a:srgbClr val="5667B1"/>
                </a:solidFill>
              </a:rPr>
              <a:t>Тайманов</a:t>
            </a:r>
            <a:r>
              <a:rPr lang="ru-RU" sz="1600" b="1" i="1" dirty="0" smtClean="0">
                <a:solidFill>
                  <a:srgbClr val="5667B1"/>
                </a:solidFill>
              </a:rPr>
              <a:t> </a:t>
            </a:r>
            <a:r>
              <a:rPr lang="ru-RU" sz="1600" b="1" i="1" dirty="0">
                <a:solidFill>
                  <a:srgbClr val="5667B1"/>
                </a:solidFill>
              </a:rPr>
              <a:t>И.А.</a:t>
            </a:r>
            <a:r>
              <a:rPr lang="ru-RU" sz="1600" b="1" i="1" dirty="0"/>
              <a:t>- </a:t>
            </a:r>
            <a:r>
              <a:rPr lang="ru-RU" sz="1600" b="1" i="1" dirty="0">
                <a:solidFill>
                  <a:srgbClr val="FF0000"/>
                </a:solidFill>
              </a:rPr>
              <a:t>Геометрия и точные решения дифференциальных </a:t>
            </a:r>
            <a:r>
              <a:rPr lang="ru-RU" sz="1600" b="1" i="1" dirty="0" smtClean="0">
                <a:solidFill>
                  <a:srgbClr val="FF0000"/>
                </a:solidFill>
              </a:rPr>
              <a:t>уравнений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marL="228600" lvl="0" indent="-14986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820"/>
              <a:buChar char="*"/>
            </a:pPr>
            <a:r>
              <a:rPr lang="ru-RU" sz="1600" b="1" i="1" dirty="0" err="1" smtClean="0">
                <a:solidFill>
                  <a:srgbClr val="5667B1"/>
                </a:solidFill>
              </a:rPr>
              <a:t>Кельманов</a:t>
            </a:r>
            <a:r>
              <a:rPr lang="ru-RU" sz="1600" b="1" i="1" dirty="0" smtClean="0">
                <a:solidFill>
                  <a:srgbClr val="5667B1"/>
                </a:solidFill>
              </a:rPr>
              <a:t> </a:t>
            </a:r>
            <a:r>
              <a:rPr lang="ru-RU" sz="1600" b="1" i="1" dirty="0">
                <a:solidFill>
                  <a:srgbClr val="5667B1"/>
                </a:solidFill>
              </a:rPr>
              <a:t>А.В. </a:t>
            </a:r>
            <a:r>
              <a:rPr lang="ru-RU" sz="1600" b="1" i="1" dirty="0"/>
              <a:t>- </a:t>
            </a:r>
            <a:r>
              <a:rPr lang="ru-RU" sz="1600" b="1" i="1" dirty="0">
                <a:solidFill>
                  <a:srgbClr val="FF0000"/>
                </a:solidFill>
              </a:rPr>
              <a:t>Проблемы дискретной оптимизации в компьютерных технологиях анализа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i="1" dirty="0">
                <a:solidFill>
                  <a:srgbClr val="FF0000"/>
                </a:solidFill>
              </a:rPr>
              <a:t>большеразмерных </a:t>
            </a:r>
            <a:r>
              <a:rPr lang="ru-RU" sz="1600" b="1" i="1" dirty="0" smtClean="0">
                <a:solidFill>
                  <a:srgbClr val="FF0000"/>
                </a:solidFill>
              </a:rPr>
              <a:t>данных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marL="228600" lvl="0" indent="-14986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820"/>
              <a:buChar char="*"/>
            </a:pPr>
            <a:r>
              <a:rPr lang="ru-RU" sz="1600" b="1" i="1" dirty="0" smtClean="0">
                <a:solidFill>
                  <a:srgbClr val="5667B1"/>
                </a:solidFill>
              </a:rPr>
              <a:t>Веснин </a:t>
            </a:r>
            <a:r>
              <a:rPr lang="ru-RU" sz="1600" b="1" i="1" dirty="0">
                <a:solidFill>
                  <a:srgbClr val="5667B1"/>
                </a:solidFill>
              </a:rPr>
              <a:t>А.Ю.</a:t>
            </a:r>
            <a:r>
              <a:rPr lang="ru-RU" sz="1600" b="1" dirty="0"/>
              <a:t>- </a:t>
            </a:r>
            <a:r>
              <a:rPr lang="ru-RU" sz="1600" b="1" i="1" dirty="0">
                <a:solidFill>
                  <a:srgbClr val="FF0000"/>
                </a:solidFill>
              </a:rPr>
              <a:t>Современные проблемы топологии малых размерностей на пересечении с геометрией и </a:t>
            </a:r>
            <a:r>
              <a:rPr lang="ru-RU" sz="1600" b="1" i="1" dirty="0" smtClean="0">
                <a:solidFill>
                  <a:srgbClr val="FF0000"/>
                </a:solidFill>
              </a:rPr>
              <a:t>алгеброй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endParaRPr lang="ru-RU" sz="1600" b="1" i="1" dirty="0" smtClean="0">
              <a:solidFill>
                <a:srgbClr val="FF0000"/>
              </a:solidFill>
            </a:endParaRPr>
          </a:p>
          <a:p>
            <a:pPr marL="228600" lvl="0" indent="-14986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820"/>
              <a:buChar char="*"/>
            </a:pPr>
            <a:r>
              <a:rPr lang="ru-RU" sz="1600" b="1" i="1" dirty="0" err="1" smtClean="0">
                <a:solidFill>
                  <a:srgbClr val="5667B1"/>
                </a:solidFill>
              </a:rPr>
              <a:t>Береснев</a:t>
            </a:r>
            <a:r>
              <a:rPr lang="ru-RU" sz="1600" b="1" i="1" dirty="0" smtClean="0">
                <a:solidFill>
                  <a:srgbClr val="5667B1"/>
                </a:solidFill>
              </a:rPr>
              <a:t> </a:t>
            </a:r>
            <a:r>
              <a:rPr lang="ru-RU" sz="1600" b="1" i="1" dirty="0">
                <a:solidFill>
                  <a:srgbClr val="5667B1"/>
                </a:solidFill>
              </a:rPr>
              <a:t>В.Л.</a:t>
            </a:r>
            <a:r>
              <a:rPr lang="ru-RU" sz="1600" b="1" dirty="0"/>
              <a:t>- </a:t>
            </a:r>
            <a:r>
              <a:rPr lang="ru-RU" sz="1600" b="1" i="1" dirty="0"/>
              <a:t>Разработка и исследование математических моделей принятия решений в условиях конкуренции или противоборства </a:t>
            </a:r>
            <a:endParaRPr lang="ru-RU" sz="1600" b="1" dirty="0" smtClean="0"/>
          </a:p>
          <a:p>
            <a:pPr marL="228600" lvl="0" indent="-181610">
              <a:spcBef>
                <a:spcPts val="580"/>
              </a:spcBef>
              <a:buSzPts val="1800"/>
            </a:pPr>
            <a:r>
              <a:rPr lang="ru-RU" sz="1600" b="1" i="1" dirty="0" smtClean="0">
                <a:solidFill>
                  <a:srgbClr val="5667B1"/>
                </a:solidFill>
              </a:rPr>
              <a:t>Бородин </a:t>
            </a:r>
            <a:r>
              <a:rPr lang="ru-RU" sz="1600" b="1" i="1" dirty="0">
                <a:solidFill>
                  <a:srgbClr val="5667B1"/>
                </a:solidFill>
              </a:rPr>
              <a:t>О.В.</a:t>
            </a:r>
            <a:r>
              <a:rPr lang="ru-RU" sz="1600" b="1" i="1" dirty="0"/>
              <a:t>- Комбинаторное строение цепей, циклов и </a:t>
            </a:r>
            <a:r>
              <a:rPr lang="ru-RU" sz="1600" b="1" i="1" dirty="0" err="1"/>
              <a:t>звезд</a:t>
            </a:r>
            <a:r>
              <a:rPr lang="ru-RU" sz="1600" b="1" i="1" dirty="0"/>
              <a:t> в </a:t>
            </a:r>
            <a:r>
              <a:rPr lang="ru-RU" sz="1600" b="1" i="1" dirty="0" err="1"/>
              <a:t>эйлеровых</a:t>
            </a:r>
            <a:r>
              <a:rPr lang="ru-RU" sz="1600" b="1" i="1" dirty="0"/>
              <a:t> </a:t>
            </a:r>
            <a:r>
              <a:rPr lang="ru-RU" sz="1600" b="1" i="1" dirty="0" smtClean="0"/>
              <a:t>многогранниках </a:t>
            </a:r>
            <a:endParaRPr lang="ru-RU" sz="1600" b="1" dirty="0" smtClean="0"/>
          </a:p>
          <a:p>
            <a:pPr marL="228600" lvl="0" indent="-181610">
              <a:spcBef>
                <a:spcPts val="580"/>
              </a:spcBef>
              <a:buSzPts val="1800"/>
            </a:pPr>
            <a:r>
              <a:rPr lang="ru-RU" sz="1600" b="1" i="1" dirty="0" smtClean="0">
                <a:solidFill>
                  <a:srgbClr val="5667B1"/>
                </a:solidFill>
              </a:rPr>
              <a:t>Гончаров С.С. </a:t>
            </a:r>
            <a:r>
              <a:rPr lang="ru-RU" sz="1600" b="1" dirty="0" smtClean="0"/>
              <a:t>- </a:t>
            </a:r>
            <a:r>
              <a:rPr lang="ru-RU" sz="1600" b="1" i="1" dirty="0" smtClean="0"/>
              <a:t>Логико-вероятностный инструментарий искусственного интеллекта нового поколения</a:t>
            </a:r>
            <a:endParaRPr lang="ru-RU" sz="1600" b="1" dirty="0"/>
          </a:p>
          <a:p>
            <a:pPr marL="228600" lvl="0" indent="-148590">
              <a:spcBef>
                <a:spcPts val="580"/>
              </a:spcBef>
              <a:buSzPts val="1800"/>
            </a:pPr>
            <a:r>
              <a:rPr lang="ru-RU" sz="1600" b="1" i="1" dirty="0" err="1">
                <a:solidFill>
                  <a:srgbClr val="5667B1"/>
                </a:solidFill>
              </a:rPr>
              <a:t>Могульский</a:t>
            </a:r>
            <a:r>
              <a:rPr lang="ru-RU" sz="1600" b="1" i="1" dirty="0">
                <a:solidFill>
                  <a:srgbClr val="5667B1"/>
                </a:solidFill>
              </a:rPr>
              <a:t> А.А. </a:t>
            </a:r>
            <a:r>
              <a:rPr lang="ru-RU" sz="1600" b="1" i="1" dirty="0">
                <a:solidFill>
                  <a:srgbClr val="000000"/>
                </a:solidFill>
              </a:rPr>
              <a:t>- </a:t>
            </a:r>
            <a:r>
              <a:rPr lang="ru-RU" sz="1600" b="1" i="1" dirty="0"/>
              <a:t>Новые предельные теоремы теории вероятностей и их приложения</a:t>
            </a:r>
          </a:p>
          <a:p>
            <a:pPr marL="228600" lvl="0" indent="-148590">
              <a:spcBef>
                <a:spcPts val="580"/>
              </a:spcBef>
              <a:buSzPts val="1800"/>
            </a:pPr>
            <a:r>
              <a:rPr lang="ru-RU" sz="1600" b="1" i="1" dirty="0">
                <a:solidFill>
                  <a:srgbClr val="5667B1"/>
                </a:solidFill>
              </a:rPr>
              <a:t>Кротов Д.С. </a:t>
            </a:r>
            <a:r>
              <a:rPr lang="ru-RU" sz="1600" b="1" i="1" dirty="0"/>
              <a:t>- Существование совершенных кодов и трейдов</a:t>
            </a:r>
          </a:p>
          <a:p>
            <a:pPr marL="228600" lvl="0" indent="-148590">
              <a:spcBef>
                <a:spcPts val="580"/>
              </a:spcBef>
              <a:buSzPts val="1800"/>
            </a:pPr>
            <a:r>
              <a:rPr lang="ru-RU" sz="1600" b="1" i="1" dirty="0">
                <a:solidFill>
                  <a:srgbClr val="5667B1"/>
                </a:solidFill>
              </a:rPr>
              <a:t>Плотников Р.В.</a:t>
            </a:r>
            <a:r>
              <a:rPr lang="ru-RU" sz="1600" b="1" i="1" dirty="0"/>
              <a:t> - Оптимизация структуры и </a:t>
            </a:r>
            <a:r>
              <a:rPr lang="ru-RU" sz="1600" b="1" i="1" dirty="0" err="1"/>
              <a:t>энергоэффективного</a:t>
            </a:r>
            <a:r>
              <a:rPr lang="ru-RU" sz="1600" b="1" i="1" dirty="0"/>
              <a:t> функционирования беспроводных сетей передачи данных</a:t>
            </a:r>
          </a:p>
          <a:p>
            <a:pPr marL="228600" lvl="0" indent="-148590">
              <a:spcBef>
                <a:spcPts val="580"/>
              </a:spcBef>
              <a:buSzPts val="1800"/>
            </a:pPr>
            <a:r>
              <a:rPr lang="ru-RU" sz="1600" b="1" i="1" dirty="0" err="1">
                <a:solidFill>
                  <a:srgbClr val="5667B1"/>
                </a:solidFill>
              </a:rPr>
              <a:t>Шевляков</a:t>
            </a:r>
            <a:r>
              <a:rPr lang="ru-RU" sz="1600" b="1" i="1" dirty="0">
                <a:solidFill>
                  <a:srgbClr val="5667B1"/>
                </a:solidFill>
              </a:rPr>
              <a:t> А.Н.</a:t>
            </a:r>
            <a:r>
              <a:rPr lang="ru-RU" sz="1600" b="1" i="1" dirty="0"/>
              <a:t> - </a:t>
            </a:r>
            <a:r>
              <a:rPr lang="ru-RU" sz="1600" b="1" i="1" dirty="0" err="1"/>
              <a:t>Алгебро</a:t>
            </a:r>
            <a:r>
              <a:rPr lang="ru-RU" sz="1600" b="1" i="1" dirty="0"/>
              <a:t>-логические и статистические методы изучения предельных комбинаторных объектов</a:t>
            </a:r>
          </a:p>
          <a:p>
            <a:pPr marL="228600" lvl="0" indent="-67309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820"/>
              <a:buNone/>
            </a:pPr>
            <a:endParaRPr sz="1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9" cy="980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52"/>
              <a:buNone/>
            </a:pPr>
            <a:r>
              <a:rPr lang="ru-RU" sz="3400" dirty="0"/>
              <a:t> </a:t>
            </a:r>
            <a:r>
              <a:rPr lang="ru-RU" sz="3200" dirty="0" smtClean="0"/>
              <a:t>Гранты РНФ, начинающиеся в 2019 году  </a:t>
            </a:r>
            <a:endParaRPr sz="3200" dirty="0"/>
          </a:p>
        </p:txBody>
      </p:sp>
      <p:sp>
        <p:nvSpPr>
          <p:cNvPr id="377" name="Google Shape;377;p52"/>
          <p:cNvSpPr txBox="1">
            <a:spLocks noGrp="1"/>
          </p:cNvSpPr>
          <p:nvPr>
            <p:ph type="body" idx="1"/>
          </p:nvPr>
        </p:nvSpPr>
        <p:spPr>
          <a:xfrm>
            <a:off x="1" y="1268760"/>
            <a:ext cx="8955463" cy="558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340"/>
              <a:buNone/>
            </a:pPr>
            <a:endParaRPr lang="en-US" sz="1600" dirty="0" smtClean="0"/>
          </a:p>
          <a:p>
            <a:pPr marL="228600" lvl="0" indent="-148590">
              <a:spcBef>
                <a:spcPts val="580"/>
              </a:spcBef>
              <a:buSzPts val="1800"/>
            </a:pPr>
            <a:r>
              <a:rPr lang="ru-RU" sz="1600" b="1" i="1" dirty="0" smtClean="0">
                <a:solidFill>
                  <a:srgbClr val="5667B1"/>
                </a:solidFill>
              </a:rPr>
              <a:t>Вдовин </a:t>
            </a:r>
            <a:r>
              <a:rPr lang="ru-RU" sz="1600" b="1" i="1" dirty="0">
                <a:solidFill>
                  <a:srgbClr val="5667B1"/>
                </a:solidFill>
              </a:rPr>
              <a:t>Е.П. </a:t>
            </a:r>
            <a:r>
              <a:rPr lang="ru-RU" sz="1600" b="1" i="1" dirty="0" smtClean="0">
                <a:solidFill>
                  <a:srgbClr val="000000"/>
                </a:solidFill>
              </a:rPr>
              <a:t>– </a:t>
            </a:r>
            <a:r>
              <a:rPr lang="ru-RU" sz="1600" b="1" i="1" dirty="0">
                <a:solidFill>
                  <a:srgbClr val="000000"/>
                </a:solidFill>
              </a:rPr>
              <a:t>Приложение теории групп к алгоритмическим проблемам</a:t>
            </a:r>
            <a:endParaRPr lang="en-US" sz="1600" b="1" i="1" dirty="0" smtClean="0">
              <a:solidFill>
                <a:srgbClr val="000000"/>
              </a:solidFill>
            </a:endParaRPr>
          </a:p>
          <a:p>
            <a:pPr marL="228600" lvl="0" indent="-148590">
              <a:spcBef>
                <a:spcPts val="580"/>
              </a:spcBef>
              <a:buSzPts val="1800"/>
            </a:pPr>
            <a:r>
              <a:rPr lang="ru-RU" sz="1600" b="1" i="1" dirty="0" err="1" smtClean="0">
                <a:solidFill>
                  <a:srgbClr val="5667B1"/>
                </a:solidFill>
              </a:rPr>
              <a:t>Роменский</a:t>
            </a:r>
            <a:r>
              <a:rPr lang="ru-RU" sz="1600" b="1" i="1" dirty="0" smtClean="0">
                <a:solidFill>
                  <a:srgbClr val="5667B1"/>
                </a:solidFill>
              </a:rPr>
              <a:t> Е.И. </a:t>
            </a:r>
            <a:r>
              <a:rPr lang="ru-RU" sz="1600" b="1" i="1" dirty="0" smtClean="0">
                <a:solidFill>
                  <a:srgbClr val="000000"/>
                </a:solidFill>
              </a:rPr>
              <a:t>– </a:t>
            </a:r>
            <a:r>
              <a:rPr lang="ru-RU" sz="1600" b="1" i="1" dirty="0">
                <a:solidFill>
                  <a:srgbClr val="000000"/>
                </a:solidFill>
              </a:rPr>
              <a:t>Проявление связности систем трещин в волновых полях – численные исследования процессов распространения сейсмических и акустических волн в </a:t>
            </a:r>
            <a:r>
              <a:rPr lang="ru-RU" sz="1600" b="1" i="1" dirty="0" err="1">
                <a:solidFill>
                  <a:srgbClr val="000000"/>
                </a:solidFill>
              </a:rPr>
              <a:t>флюидонасыщенных</a:t>
            </a:r>
            <a:r>
              <a:rPr lang="ru-RU" sz="1600" b="1" i="1" dirty="0">
                <a:solidFill>
                  <a:srgbClr val="000000"/>
                </a:solidFill>
              </a:rPr>
              <a:t> трещиновато-пористых </a:t>
            </a:r>
            <a:r>
              <a:rPr lang="ru-RU" sz="1600" b="1" i="1" dirty="0" smtClean="0">
                <a:solidFill>
                  <a:srgbClr val="000000"/>
                </a:solidFill>
              </a:rPr>
              <a:t>средах</a:t>
            </a:r>
            <a:endParaRPr lang="en-US" sz="1600" b="1" i="1" dirty="0" smtClean="0"/>
          </a:p>
          <a:p>
            <a:pPr marL="228600" indent="-148590">
              <a:spcBef>
                <a:spcPts val="580"/>
              </a:spcBef>
              <a:buSzPts val="1800"/>
            </a:pPr>
            <a:r>
              <a:rPr lang="ru-RU" sz="1600" b="1" i="1" dirty="0" err="1" smtClean="0">
                <a:solidFill>
                  <a:srgbClr val="5667B1"/>
                </a:solidFill>
              </a:rPr>
              <a:t>Шишленин</a:t>
            </a:r>
            <a:r>
              <a:rPr lang="ru-RU" sz="1600" b="1" i="1" dirty="0" smtClean="0">
                <a:solidFill>
                  <a:srgbClr val="5667B1"/>
                </a:solidFill>
              </a:rPr>
              <a:t> М.А. </a:t>
            </a:r>
            <a:r>
              <a:rPr lang="ru-RU" sz="1600" b="1" i="1" dirty="0" smtClean="0">
                <a:solidFill>
                  <a:srgbClr val="000000"/>
                </a:solidFill>
              </a:rPr>
              <a:t>– </a:t>
            </a:r>
            <a:r>
              <a:rPr lang="ru-RU" sz="1600" b="1" i="1" dirty="0">
                <a:solidFill>
                  <a:srgbClr val="FF0000"/>
                </a:solidFill>
              </a:rPr>
              <a:t>Создание принципиально новых математических моделей акустической томографии в медицине. Численные методы, высокопроизводительные вычисления и комплексы </a:t>
            </a:r>
            <a:r>
              <a:rPr lang="ru-RU" sz="1600" b="1" i="1" dirty="0" smtClean="0">
                <a:solidFill>
                  <a:srgbClr val="FF0000"/>
                </a:solidFill>
              </a:rPr>
              <a:t>программ</a:t>
            </a:r>
            <a:endParaRPr lang="en-US" sz="1600" b="1" i="1" dirty="0" smtClean="0">
              <a:solidFill>
                <a:srgbClr val="FF0000"/>
              </a:solidFill>
            </a:endParaRPr>
          </a:p>
          <a:p>
            <a:pPr marL="228600" indent="-148590">
              <a:spcBef>
                <a:spcPts val="580"/>
              </a:spcBef>
              <a:buSzPts val="1800"/>
            </a:pPr>
            <a:r>
              <a:rPr lang="ru-RU" sz="1600" b="1" i="1" dirty="0" smtClean="0">
                <a:solidFill>
                  <a:srgbClr val="5667B1"/>
                </a:solidFill>
              </a:rPr>
              <a:t>Ремесленников В.Н. </a:t>
            </a:r>
            <a:r>
              <a:rPr lang="ru-RU" sz="1600" b="1" i="1" dirty="0" smtClean="0">
                <a:solidFill>
                  <a:srgbClr val="000000"/>
                </a:solidFill>
              </a:rPr>
              <a:t>-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ru-RU" sz="1600" b="1" i="1" dirty="0">
                <a:solidFill>
                  <a:srgbClr val="000000"/>
                </a:solidFill>
              </a:rPr>
              <a:t>Универсальные классы основных алгебраических </a:t>
            </a:r>
            <a:r>
              <a:rPr lang="ru-RU" sz="1600" b="1" i="1" dirty="0" smtClean="0">
                <a:solidFill>
                  <a:srgbClr val="000000"/>
                </a:solidFill>
              </a:rPr>
              <a:t>систем</a:t>
            </a:r>
          </a:p>
          <a:p>
            <a:pPr marL="80010" indent="0">
              <a:spcBef>
                <a:spcPts val="580"/>
              </a:spcBef>
              <a:buSzPts val="1800"/>
              <a:buNone/>
            </a:pP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3"/>
          <p:cNvSpPr txBox="1">
            <a:spLocks noGrp="1"/>
          </p:cNvSpPr>
          <p:nvPr>
            <p:ph type="title"/>
          </p:nvPr>
        </p:nvSpPr>
        <p:spPr>
          <a:xfrm>
            <a:off x="539552" y="188642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 dirty="0" err="1" smtClean="0"/>
              <a:t>Молодежные</a:t>
            </a:r>
            <a:r>
              <a:rPr lang="ru-RU" dirty="0" smtClean="0"/>
              <a:t> гранты </a:t>
            </a:r>
            <a:r>
              <a:rPr lang="ru-RU" dirty="0"/>
              <a:t>РФФИ</a:t>
            </a:r>
            <a:endParaRPr dirty="0"/>
          </a:p>
        </p:txBody>
      </p:sp>
      <p:sp>
        <p:nvSpPr>
          <p:cNvPr id="383" name="Google Shape;383;p53"/>
          <p:cNvSpPr txBox="1">
            <a:spLocks noGrp="1"/>
          </p:cNvSpPr>
          <p:nvPr>
            <p:ph type="body" idx="1"/>
          </p:nvPr>
        </p:nvSpPr>
        <p:spPr>
          <a:xfrm flipH="1">
            <a:off x="248574" y="1556792"/>
            <a:ext cx="8355873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000" dirty="0"/>
          </a:p>
          <a:p>
            <a:pPr marL="457200" lvl="0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600"/>
              <a:buNone/>
            </a:pPr>
            <a:endParaRPr sz="2000" dirty="0"/>
          </a:p>
        </p:txBody>
      </p:sp>
      <p:sp>
        <p:nvSpPr>
          <p:cNvPr id="384" name="Google Shape;384;p53"/>
          <p:cNvSpPr/>
          <p:nvPr/>
        </p:nvSpPr>
        <p:spPr>
          <a:xfrm>
            <a:off x="459747" y="1556792"/>
            <a:ext cx="8280920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800" b="1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Конкурс «</a:t>
            </a:r>
            <a:r>
              <a:rPr lang="ru-RU" sz="1800" b="1" i="0" u="none" strike="noStrike" cap="none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мол_а</a:t>
            </a:r>
            <a:r>
              <a:rPr lang="ru-RU" sz="1800" b="1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» 2018-2019</a:t>
            </a:r>
            <a:endParaRPr sz="1800" b="1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/>
            </a:pPr>
            <a:r>
              <a:rPr lang="ru-RU" sz="18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Тиховская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Светлана Валерьевна (ОФИМ)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/>
            </a:pPr>
            <a:r>
              <a:rPr lang="ru-RU" sz="18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Цидулко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Оксана Юрьевна (К4)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Скворцова Мария Александровна (Д5)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Идрисова Валерия Александровна (Т3)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/>
            </a:pPr>
            <a:r>
              <a:rPr lang="ru-RU" sz="18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Шевляков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Артем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Николаевич (ОФИМ)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/>
            </a:pPr>
            <a:r>
              <a:rPr lang="ru-RU" sz="18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Воробьев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Константин Васильевич (К7)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Евсеев Никита Александрович (Г1)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Паршина Ольга Геннадьевна (Т3)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Мальцева Светлана Васильевна (У1)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Региональный конкурс </a:t>
            </a:r>
            <a:r>
              <a:rPr lang="ru-RU" sz="1800" b="1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«</a:t>
            </a:r>
            <a:r>
              <a:rPr lang="ru-RU" sz="1800" b="1" i="0" u="none" strike="noStrike" cap="none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р_мол_а</a:t>
            </a:r>
            <a:r>
              <a:rPr lang="ru-RU" sz="1800" b="1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»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-RU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Оспичев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Сергей Сергеевич (Л2) 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(2018-2019)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Уварова Ирина Алексеевна (Д5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      (2017-2018)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Токарева Наталья Николаевна (К3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 (2017-2018)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4"/>
          <p:cNvSpPr txBox="1">
            <a:spLocks noGrp="1"/>
          </p:cNvSpPr>
          <p:nvPr>
            <p:ph type="title"/>
          </p:nvPr>
        </p:nvSpPr>
        <p:spPr>
          <a:xfrm>
            <a:off x="-108520" y="0"/>
            <a:ext cx="9360000" cy="6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4"/>
              <a:buNone/>
            </a:pPr>
            <a:r>
              <a:rPr lang="ru-RU" sz="2800"/>
              <a:t>Научные проекты РФФИ, выполняемые молодыми учёными – кандидатами и докторами наук </a:t>
            </a:r>
            <a:br>
              <a:rPr lang="ru-RU" sz="2800"/>
            </a:br>
            <a:r>
              <a:rPr lang="ru-RU" sz="2800"/>
              <a:t>в ИМ СО РАН в 2018 году</a:t>
            </a:r>
            <a:endParaRPr/>
          </a:p>
        </p:txBody>
      </p:sp>
      <p:sp>
        <p:nvSpPr>
          <p:cNvPr id="390" name="Google Shape;390;p54"/>
          <p:cNvSpPr txBox="1">
            <a:spLocks noGrp="1"/>
          </p:cNvSpPr>
          <p:nvPr>
            <p:ph type="body" idx="1"/>
          </p:nvPr>
        </p:nvSpPr>
        <p:spPr>
          <a:xfrm>
            <a:off x="107500" y="1574325"/>
            <a:ext cx="8928900" cy="52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40"/>
              <a:buFont typeface="Arial"/>
              <a:buAutoNum type="arabicPeriod"/>
            </a:pPr>
            <a:r>
              <a:rPr lang="ru-RU" sz="1800" dirty="0"/>
              <a:t>Карманова М.Б. (д.ф.-м.н., Г1) «Полиномиальная </a:t>
            </a:r>
            <a:r>
              <a:rPr lang="ru-RU" sz="1800" dirty="0" err="1"/>
              <a:t>субриманова</a:t>
            </a:r>
            <a:r>
              <a:rPr lang="ru-RU" sz="1800" dirty="0"/>
              <a:t> дифференцируемость отображений и применения»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40"/>
              <a:buFont typeface="Arial"/>
              <a:buAutoNum type="arabicPeriod"/>
            </a:pPr>
            <a:r>
              <a:rPr lang="ru-RU" sz="1800" dirty="0"/>
              <a:t>Лопатин А.А. (д.ф.-м.н., ОФИМ) «Проблема конечной </a:t>
            </a:r>
            <a:r>
              <a:rPr lang="ru-RU" sz="1800" dirty="0" err="1"/>
              <a:t>базируемости</a:t>
            </a:r>
            <a:r>
              <a:rPr lang="ru-RU" sz="1800" dirty="0"/>
              <a:t> для матричных алгебр над полями положительной </a:t>
            </a:r>
            <a:r>
              <a:rPr lang="ru-RU" sz="1800" dirty="0" err="1"/>
              <a:t>харектеристики</a:t>
            </a:r>
            <a:r>
              <a:rPr lang="ru-RU" sz="1800" dirty="0"/>
              <a:t>»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40"/>
              <a:buFont typeface="Arial"/>
              <a:buAutoNum type="arabicPeriod"/>
            </a:pPr>
            <a:r>
              <a:rPr lang="ru-RU" sz="1800" dirty="0"/>
              <a:t>Баженов Н.А. (к.ф.-м.н., Л2) «Исследование алгоритмической сложности классов вычислимых структур»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40"/>
              <a:buFont typeface="Arial"/>
              <a:buAutoNum type="arabicPeriod"/>
            </a:pPr>
            <a:r>
              <a:rPr lang="ru-RU" sz="1800" dirty="0"/>
              <a:t>Плотников Р.В. (к.ф.-м.н., К4) «Построение оптимальных беспроводных сетей для сбора и передачи информации»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40"/>
              <a:buFont typeface="Arial"/>
              <a:buAutoNum type="arabicPeriod"/>
            </a:pPr>
            <a:r>
              <a:rPr lang="ru-RU" sz="1800" dirty="0"/>
              <a:t>Юдин Е.Б. (к.т.н., ОФИМ) «Математические модели и структуры социальных сетей»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4"/>
          <p:cNvSpPr txBox="1">
            <a:spLocks noGrp="1"/>
          </p:cNvSpPr>
          <p:nvPr>
            <p:ph type="body" idx="1"/>
          </p:nvPr>
        </p:nvSpPr>
        <p:spPr>
          <a:xfrm>
            <a:off x="116927" y="914523"/>
            <a:ext cx="8928900" cy="52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800"/>
              </a:spcBef>
              <a:buNone/>
            </a:pPr>
            <a:r>
              <a:rPr lang="ru-RU" sz="2800" b="1" dirty="0"/>
              <a:t>Количество </a:t>
            </a:r>
            <a:r>
              <a:rPr lang="ru-RU" sz="2800" b="1" dirty="0" smtClean="0"/>
              <a:t>грантов </a:t>
            </a:r>
          </a:p>
          <a:p>
            <a:pPr marL="0" lvl="0" indent="0" algn="ctr">
              <a:spcBef>
                <a:spcPts val="800"/>
              </a:spcBef>
              <a:buNone/>
            </a:pPr>
            <a:r>
              <a:rPr lang="ru-RU" sz="1600" b="1" dirty="0" smtClean="0"/>
              <a:t>(не считая грантов на проведение конференций)</a:t>
            </a:r>
            <a:endParaRPr sz="16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237357"/>
              </p:ext>
            </p:extLst>
          </p:nvPr>
        </p:nvGraphicFramePr>
        <p:xfrm>
          <a:off x="741575" y="2405668"/>
          <a:ext cx="6912990" cy="1381760"/>
        </p:xfrm>
        <a:graphic>
          <a:graphicData uri="http://schemas.openxmlformats.org/drawingml/2006/table">
            <a:tbl>
              <a:tblPr firstRow="1" bandRow="1">
                <a:tableStyleId>{63F6E8F4-7EE3-4AEA-BEE8-A9E39F0094D5}</a:tableStyleId>
              </a:tblPr>
              <a:tblGrid>
                <a:gridCol w="1841369"/>
                <a:gridCol w="1687398"/>
                <a:gridCol w="2073897"/>
                <a:gridCol w="131032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Закончились в 2018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Продолжаются</a:t>
                      </a:r>
                      <a:r>
                        <a:rPr lang="ru-RU" sz="1800" b="1" baseline="0" dirty="0" smtClean="0"/>
                        <a:t> в 2019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Начались в 2019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РФФИ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25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РНФ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3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99"/>
              <a:buNone/>
            </a:pPr>
            <a:r>
              <a:rPr lang="ru-RU" sz="4140" dirty="0"/>
              <a:t>Премии, стипендии и грамоты сотрудникам в 2018 г.</a:t>
            </a:r>
            <a:endParaRPr dirty="0"/>
          </a:p>
        </p:txBody>
      </p:sp>
      <p:sp>
        <p:nvSpPr>
          <p:cNvPr id="396" name="Google Shape;396;p55"/>
          <p:cNvSpPr txBox="1">
            <a:spLocks noGrp="1"/>
          </p:cNvSpPr>
          <p:nvPr>
            <p:ph type="body" idx="1"/>
          </p:nvPr>
        </p:nvSpPr>
        <p:spPr>
          <a:xfrm>
            <a:off x="318875" y="1607200"/>
            <a:ext cx="8518800" cy="51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ru-RU" sz="2400" b="1" dirty="0" err="1">
                <a:solidFill>
                  <a:srgbClr val="3F3F3F"/>
                </a:solidFill>
              </a:rPr>
              <a:t>Почетный</a:t>
            </a:r>
            <a:r>
              <a:rPr lang="ru-RU" sz="2400" b="1" dirty="0">
                <a:solidFill>
                  <a:srgbClr val="3F3F3F"/>
                </a:solidFill>
              </a:rPr>
              <a:t> житель города Новосибирска:</a:t>
            </a:r>
            <a:endParaRPr sz="2400" b="1" dirty="0">
              <a:solidFill>
                <a:srgbClr val="3F3F3F"/>
              </a:solidFill>
            </a:endParaRPr>
          </a:p>
          <a:p>
            <a:pPr marL="228600" lvl="0" indent="-197612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Clr>
                <a:srgbClr val="C3260C"/>
              </a:buClr>
              <a:buSzPts val="2000"/>
              <a:buChar char="*"/>
            </a:pPr>
            <a:r>
              <a:rPr lang="ru-RU" sz="2400" dirty="0">
                <a:solidFill>
                  <a:schemeClr val="dk1"/>
                </a:solidFill>
              </a:rPr>
              <a:t>Ершов Юрий Леонидович</a:t>
            </a:r>
            <a:endParaRPr sz="2400" dirty="0"/>
          </a:p>
          <a:p>
            <a:pPr marL="0" lvl="0" indent="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234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ru-RU" sz="2400" b="1" dirty="0">
                <a:solidFill>
                  <a:srgbClr val="3F3F3F"/>
                </a:solidFill>
              </a:rPr>
              <a:t>Премия РАН им. С. Ковалевской:</a:t>
            </a:r>
            <a:endParaRPr sz="2400" b="1" dirty="0">
              <a:solidFill>
                <a:srgbClr val="3F3F3F"/>
              </a:solidFill>
            </a:endParaRPr>
          </a:p>
          <a:p>
            <a:pPr marL="228600" lvl="0" indent="-1612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000"/>
              <a:buChar char="*"/>
            </a:pPr>
            <a:r>
              <a:rPr lang="ru-RU" sz="2400" dirty="0" err="1">
                <a:solidFill>
                  <a:srgbClr val="3F3F3F"/>
                </a:solidFill>
              </a:rPr>
              <a:t>Тайманов</a:t>
            </a:r>
            <a:r>
              <a:rPr lang="ru-RU" sz="2400" dirty="0">
                <a:solidFill>
                  <a:srgbClr val="3F3F3F"/>
                </a:solidFill>
              </a:rPr>
              <a:t> И.А.</a:t>
            </a:r>
            <a:endParaRPr sz="240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40"/>
              <a:buNone/>
            </a:pPr>
            <a:endParaRPr sz="240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40"/>
              <a:buNone/>
            </a:pPr>
            <a:r>
              <a:rPr lang="ru-RU" sz="2400" b="1" dirty="0">
                <a:solidFill>
                  <a:srgbClr val="3F3F3F"/>
                </a:solidFill>
              </a:rPr>
              <a:t>Премия РАН им. А. И. Мальцева:</a:t>
            </a:r>
            <a:endParaRPr sz="2400" b="1" dirty="0">
              <a:solidFill>
                <a:srgbClr val="3F3F3F"/>
              </a:solidFill>
            </a:endParaRPr>
          </a:p>
          <a:p>
            <a:pPr marL="228600" lvl="0" indent="-193675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Clr>
                <a:srgbClr val="C3260C"/>
              </a:buClr>
              <a:buSzPts val="2000"/>
              <a:buChar char="*"/>
            </a:pPr>
            <a:r>
              <a:rPr lang="ru-RU" sz="2400" dirty="0">
                <a:solidFill>
                  <a:srgbClr val="3F3F3F"/>
                </a:solidFill>
              </a:rPr>
              <a:t>В.Д. Мазуров </a:t>
            </a:r>
            <a:endParaRPr sz="2400" dirty="0">
              <a:solidFill>
                <a:srgbClr val="3F3F3F"/>
              </a:solidFill>
            </a:endParaRPr>
          </a:p>
          <a:p>
            <a:pPr marL="228600" lvl="0" indent="-66675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2340"/>
              <a:buNone/>
            </a:pPr>
            <a:endParaRPr sz="240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ru-RU" sz="2400" b="1" dirty="0">
                <a:solidFill>
                  <a:srgbClr val="3F3F3F"/>
                </a:solidFill>
              </a:rPr>
              <a:t>Премия РАН им. М.А. Лаврентьева:</a:t>
            </a:r>
            <a:endParaRPr sz="2400" b="1" dirty="0">
              <a:solidFill>
                <a:srgbClr val="3F3F3F"/>
              </a:solidFill>
            </a:endParaRPr>
          </a:p>
          <a:p>
            <a:pPr marL="228600" lvl="0" indent="-193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000"/>
              <a:buChar char="*"/>
            </a:pPr>
            <a:r>
              <a:rPr lang="ru-RU" sz="2400" dirty="0">
                <a:solidFill>
                  <a:srgbClr val="3F3F3F"/>
                </a:solidFill>
              </a:rPr>
              <a:t>Ю.Г. </a:t>
            </a:r>
            <a:r>
              <a:rPr lang="ru-RU" sz="2400" dirty="0" err="1">
                <a:solidFill>
                  <a:srgbClr val="3F3F3F"/>
                </a:solidFill>
              </a:rPr>
              <a:t>Решетняк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8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7" name="Google Shape;397;p55"/>
          <p:cNvSpPr txBox="1"/>
          <p:nvPr/>
        </p:nvSpPr>
        <p:spPr>
          <a:xfrm rot="10800000" flipH="1">
            <a:off x="318880" y="5968009"/>
            <a:ext cx="45719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6"/>
          <p:cNvSpPr txBox="1">
            <a:spLocks noGrp="1"/>
          </p:cNvSpPr>
          <p:nvPr>
            <p:ph type="title"/>
          </p:nvPr>
        </p:nvSpPr>
        <p:spPr>
          <a:xfrm>
            <a:off x="-108520" y="0"/>
            <a:ext cx="9252521" cy="1556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/>
              <a:t>Премии, стипендии и грамоты сотрудникам в 2018 г.</a:t>
            </a:r>
            <a:endParaRPr/>
          </a:p>
        </p:txBody>
      </p:sp>
      <p:sp>
        <p:nvSpPr>
          <p:cNvPr id="403" name="Google Shape;403;p56"/>
          <p:cNvSpPr txBox="1">
            <a:spLocks noGrp="1"/>
          </p:cNvSpPr>
          <p:nvPr>
            <p:ph type="body" idx="1"/>
          </p:nvPr>
        </p:nvSpPr>
        <p:spPr>
          <a:xfrm>
            <a:off x="0" y="1556808"/>
            <a:ext cx="9144000" cy="51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ru-RU" sz="1800" b="1"/>
              <a:t>Почетная грамота Президиума СО РАН:</a:t>
            </a: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None/>
            </a:pPr>
            <a:endParaRPr sz="1600">
              <a:solidFill>
                <a:srgbClr val="3F3F3F"/>
              </a:solidFill>
            </a:endParaRPr>
          </a:p>
        </p:txBody>
      </p:sp>
      <p:graphicFrame>
        <p:nvGraphicFramePr>
          <p:cNvPr id="404" name="Google Shape;404;p56"/>
          <p:cNvGraphicFramePr/>
          <p:nvPr/>
        </p:nvGraphicFramePr>
        <p:xfrm>
          <a:off x="386900" y="1938950"/>
          <a:ext cx="8513475" cy="4693590"/>
        </p:xfrm>
        <a:graphic>
          <a:graphicData uri="http://schemas.openxmlformats.org/drawingml/2006/table">
            <a:tbl>
              <a:tblPr>
                <a:noFill/>
                <a:tableStyleId>{300A3F9A-A6C9-4126-8A9B-B9C3E93FACF7}</a:tableStyleId>
              </a:tblPr>
              <a:tblGrid>
                <a:gridCol w="2837825"/>
                <a:gridCol w="2837825"/>
                <a:gridCol w="2837825"/>
              </a:tblGrid>
              <a:tr h="367850"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Губанкова В.И.</a:t>
                      </a:r>
                      <a:endParaRPr sz="1600" u="none" strike="noStrike" cap="none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Trebuchet MS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Ткачев Д.Л.</a:t>
                      </a:r>
                      <a:endParaRPr sz="16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9999" marR="0" lvl="0" indent="-899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Самохвалов К.Ф.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7850"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Дубровская Л.А.</a:t>
                      </a:r>
                      <a:endParaRPr sz="1600" u="none" strike="noStrike" cap="none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Trebuchet MS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Грешнов А.В. </a:t>
                      </a:r>
                      <a:endParaRPr sz="16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9999" marR="0" lvl="0" indent="-899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Мазуров В.Д.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7850"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Задорин А.И.</a:t>
                      </a:r>
                      <a:endParaRPr sz="1600" u="none" strike="noStrike" cap="none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Trebuchet MS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Богданов В.В. </a:t>
                      </a:r>
                      <a:endParaRPr sz="16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9999" marR="0" lvl="0" indent="-899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Рылов А.И.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7850"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Зыкин С.В.</a:t>
                      </a:r>
                      <a:endParaRPr sz="1600" u="none" strike="noStrike" cap="none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Trebuchet MS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Саломатина Н.В.</a:t>
                      </a:r>
                      <a:endParaRPr sz="16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9999" marR="0" lvl="0" indent="-899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Кононенко Л.И.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7850"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Перцев Н.В.</a:t>
                      </a:r>
                      <a:endParaRPr sz="1600" u="none" strike="noStrike" cap="none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Trebuchet MS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Васильев Ю.Л. </a:t>
                      </a:r>
                      <a:endParaRPr sz="16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9999" marR="0" lvl="0" indent="-899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Беляева Т.П.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7850"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Сервах В.В.</a:t>
                      </a:r>
                      <a:endParaRPr sz="1600" u="none" strike="noStrike" cap="none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Trebuchet MS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Витяев Е.Е. </a:t>
                      </a:r>
                      <a:endParaRPr sz="16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9999" marR="0" lvl="0" indent="-899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Кравченко С.В.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7850"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Шевляков А.Н.</a:t>
                      </a:r>
                      <a:endParaRPr sz="1600" u="none" strike="noStrike" cap="none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Trebuchet MS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Мирошниченко Л.А. </a:t>
                      </a:r>
                      <a:endParaRPr sz="16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9999" marR="0" lvl="0" indent="-899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Терсенов А.С.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7850"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Хрущев С.А.</a:t>
                      </a:r>
                      <a:endParaRPr sz="1600" u="none" strike="noStrike" cap="none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Trebuchet MS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Ремесленников В.Н.</a:t>
                      </a:r>
                      <a:endParaRPr sz="16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9999" marR="0" lvl="0" indent="-899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Аниконов Ю.Е.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7850"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Кутненко О.А. 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Турук П.А.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Матвеева И.И.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7850"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Здоровенко В.В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Максимова Л.Л.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Романов В.Г.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7850"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Арбузов Э.В.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0399" marR="0" lvl="0" indent="-1403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ts val="1600"/>
                        <a:buFont typeface="Georgia"/>
                        <a:buChar char="*"/>
                      </a:pPr>
                      <a:r>
                        <a:rPr lang="ru-RU" sz="1600" u="none" strike="noStrike" cap="non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Александров В.А.</a:t>
                      </a:r>
                      <a:endParaRPr sz="1600" u="none" strike="noStrike" cap="non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0399" marR="0" lvl="0" indent="-899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2339975" y="304802"/>
            <a:ext cx="62357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/>
              <a:t>Состав Института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566739" y="1752600"/>
            <a:ext cx="8037711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20"/>
              <a:buFont typeface="Noto Sans Symbols"/>
              <a:buNone/>
            </a:pPr>
            <a:r>
              <a:rPr lang="ru-RU" sz="2400"/>
              <a:t>На 31 декабря 2018 г. в Институте математики им. С.Л. Соболева работали 389 (в том числе ОФ – 57) человек, </a:t>
            </a:r>
            <a:endParaRPr/>
          </a:p>
          <a:p>
            <a:pPr marL="182563" lvl="0" indent="0" algn="just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SzPts val="3120"/>
              <a:buFont typeface="Noto Sans Symbols"/>
              <a:buNone/>
            </a:pPr>
            <a:r>
              <a:rPr lang="ru-RU" sz="2400"/>
              <a:t>а среди 303 (в том числе ОФ - 47) научных работников – 6 академиков, 4 члена-корреспондента РАН, 117 (ОФ - 15) докторов наук  и  164 (ОФ - 21) кандидатов наук. </a:t>
            </a:r>
            <a:endParaRPr/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404813"/>
            <a:ext cx="9906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892479" cy="141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99"/>
              <a:buNone/>
            </a:pPr>
            <a:r>
              <a:rPr lang="ru-RU" sz="4140"/>
              <a:t>Премии, стипендии и грамоты сотрудникам в 2018 г.</a:t>
            </a:r>
            <a:endParaRPr sz="4140"/>
          </a:p>
        </p:txBody>
      </p:sp>
      <p:sp>
        <p:nvSpPr>
          <p:cNvPr id="410" name="Google Shape;410;p57"/>
          <p:cNvSpPr txBox="1">
            <a:spLocks noGrp="1"/>
          </p:cNvSpPr>
          <p:nvPr>
            <p:ph type="body" idx="1"/>
          </p:nvPr>
        </p:nvSpPr>
        <p:spPr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40"/>
              <a:buNone/>
            </a:pPr>
            <a:r>
              <a:rPr lang="ru-RU" sz="1800" b="1" dirty="0">
                <a:solidFill>
                  <a:srgbClr val="3F3F3F"/>
                </a:solidFill>
              </a:rPr>
              <a:t>Благодарность СО РАН:</a:t>
            </a:r>
            <a:endParaRPr sz="1800" dirty="0">
              <a:solidFill>
                <a:srgbClr val="3F3F3F"/>
              </a:solidFill>
            </a:endParaRPr>
          </a:p>
          <a:p>
            <a:pPr marL="228600" lvl="0" indent="-1485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800"/>
              <a:buChar char="*"/>
            </a:pPr>
            <a:r>
              <a:rPr lang="ru-RU" sz="1800" dirty="0">
                <a:solidFill>
                  <a:srgbClr val="3F3F3F"/>
                </a:solidFill>
              </a:rPr>
              <a:t>Гутман А.Е. </a:t>
            </a:r>
            <a:endParaRPr lang="ru-RU" sz="1800" dirty="0" smtClean="0">
              <a:solidFill>
                <a:srgbClr val="3F3F3F"/>
              </a:solidFill>
            </a:endParaRPr>
          </a:p>
          <a:p>
            <a:pPr marL="228600" lvl="0" indent="-1485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800"/>
              <a:buChar char="*"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40"/>
              <a:buNone/>
            </a:pPr>
            <a:r>
              <a:rPr lang="ru-RU" sz="1800" b="1" dirty="0" err="1">
                <a:solidFill>
                  <a:srgbClr val="3F3F3F"/>
                </a:solidFill>
              </a:rPr>
              <a:t>Почетное</a:t>
            </a:r>
            <a:r>
              <a:rPr lang="ru-RU" sz="1800" b="1" dirty="0">
                <a:solidFill>
                  <a:srgbClr val="3F3F3F"/>
                </a:solidFill>
              </a:rPr>
              <a:t> звание «Заслуженный ветеран Сибирского отделения РАН»</a:t>
            </a:r>
            <a:endParaRPr sz="1800" b="1" dirty="0">
              <a:solidFill>
                <a:srgbClr val="3F3F3F"/>
              </a:solidFill>
            </a:endParaRPr>
          </a:p>
          <a:p>
            <a:pPr marL="228600" lvl="0" indent="-1485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800"/>
              <a:buFont typeface="Trebuchet MS"/>
              <a:buChar char="*"/>
            </a:pPr>
            <a:r>
              <a:rPr lang="ru-RU" sz="1800" dirty="0" err="1">
                <a:solidFill>
                  <a:srgbClr val="3F3F3F"/>
                </a:solidFill>
              </a:rPr>
              <a:t>Аниконов</a:t>
            </a:r>
            <a:r>
              <a:rPr lang="ru-RU" sz="1800" dirty="0">
                <a:solidFill>
                  <a:srgbClr val="3F3F3F"/>
                </a:solidFill>
              </a:rPr>
              <a:t> Д.С. </a:t>
            </a:r>
            <a:endParaRPr lang="ru-RU" sz="1800" dirty="0" smtClean="0">
              <a:solidFill>
                <a:srgbClr val="3F3F3F"/>
              </a:solidFill>
            </a:endParaRPr>
          </a:p>
          <a:p>
            <a:pPr marL="228600" lvl="0" indent="-1485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800"/>
              <a:buFont typeface="Trebuchet MS"/>
              <a:buChar char="*"/>
            </a:pPr>
            <a:r>
              <a:rPr lang="ru-RU" sz="1800" dirty="0" err="1" smtClean="0">
                <a:solidFill>
                  <a:srgbClr val="3F3F3F"/>
                </a:solidFill>
              </a:rPr>
              <a:t>Бибердорф</a:t>
            </a:r>
            <a:r>
              <a:rPr lang="ru-RU" sz="1800" dirty="0" smtClean="0">
                <a:solidFill>
                  <a:srgbClr val="3F3F3F"/>
                </a:solidFill>
              </a:rPr>
              <a:t> </a:t>
            </a:r>
            <a:r>
              <a:rPr lang="ru-RU" sz="1800" dirty="0">
                <a:solidFill>
                  <a:srgbClr val="3F3F3F"/>
                </a:solidFill>
              </a:rPr>
              <a:t>Э.А. </a:t>
            </a:r>
            <a:endParaRPr lang="ru-RU" sz="1800" dirty="0" smtClean="0">
              <a:solidFill>
                <a:srgbClr val="3F3F3F"/>
              </a:solidFill>
            </a:endParaRPr>
          </a:p>
          <a:p>
            <a:pPr marL="228600" lvl="0" indent="-1485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800"/>
              <a:buFont typeface="Trebuchet MS"/>
              <a:buChar char="*"/>
            </a:pPr>
            <a:r>
              <a:rPr lang="ru-RU" sz="1800" dirty="0" smtClean="0">
                <a:solidFill>
                  <a:srgbClr val="3F3F3F"/>
                </a:solidFill>
              </a:rPr>
              <a:t>Васильев </a:t>
            </a:r>
            <a:r>
              <a:rPr lang="ru-RU" sz="1800" dirty="0">
                <a:solidFill>
                  <a:srgbClr val="3F3F3F"/>
                </a:solidFill>
              </a:rPr>
              <a:t>А.В. </a:t>
            </a:r>
            <a:endParaRPr lang="ru-RU" sz="1800" dirty="0" smtClean="0">
              <a:solidFill>
                <a:srgbClr val="3F3F3F"/>
              </a:solidFill>
            </a:endParaRPr>
          </a:p>
          <a:p>
            <a:pPr marL="228600" lvl="0" indent="-1485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800"/>
              <a:buFont typeface="Trebuchet MS"/>
              <a:buChar char="*"/>
            </a:pPr>
            <a:r>
              <a:rPr lang="ru-RU" sz="1800" dirty="0" smtClean="0">
                <a:solidFill>
                  <a:srgbClr val="3F3F3F"/>
                </a:solidFill>
              </a:rPr>
              <a:t>Васильева </a:t>
            </a:r>
            <a:r>
              <a:rPr lang="ru-RU" sz="1800" dirty="0">
                <a:solidFill>
                  <a:srgbClr val="3F3F3F"/>
                </a:solidFill>
              </a:rPr>
              <a:t>А.Ю. </a:t>
            </a:r>
            <a:endParaRPr lang="ru-RU" sz="1800" dirty="0" smtClean="0">
              <a:solidFill>
                <a:srgbClr val="3F3F3F"/>
              </a:solidFill>
            </a:endParaRPr>
          </a:p>
          <a:p>
            <a:pPr marL="228600" lvl="0" indent="-1485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800"/>
              <a:buFont typeface="Trebuchet MS"/>
              <a:buChar char="*"/>
            </a:pPr>
            <a:r>
              <a:rPr lang="ru-RU" sz="1800" dirty="0" err="1" smtClean="0">
                <a:solidFill>
                  <a:srgbClr val="3F3F3F"/>
                </a:solidFill>
              </a:rPr>
              <a:t>Грешнов</a:t>
            </a:r>
            <a:r>
              <a:rPr lang="ru-RU" sz="1800" dirty="0" smtClean="0">
                <a:solidFill>
                  <a:srgbClr val="3F3F3F"/>
                </a:solidFill>
              </a:rPr>
              <a:t> </a:t>
            </a:r>
            <a:r>
              <a:rPr lang="ru-RU" sz="1800" dirty="0">
                <a:solidFill>
                  <a:srgbClr val="3F3F3F"/>
                </a:solidFill>
              </a:rPr>
              <a:t>А.В. </a:t>
            </a:r>
            <a:endParaRPr lang="ru-RU" sz="1800" dirty="0" smtClean="0">
              <a:solidFill>
                <a:srgbClr val="3F3F3F"/>
              </a:solidFill>
            </a:endParaRPr>
          </a:p>
          <a:p>
            <a:pPr marL="228600" lvl="0" indent="-1485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800"/>
              <a:buFont typeface="Trebuchet MS"/>
              <a:buChar char="*"/>
            </a:pPr>
            <a:r>
              <a:rPr lang="ru-RU" sz="1800" dirty="0" smtClean="0">
                <a:solidFill>
                  <a:srgbClr val="3F3F3F"/>
                </a:solidFill>
              </a:rPr>
              <a:t>Коновалова </a:t>
            </a:r>
            <a:r>
              <a:rPr lang="ru-RU" sz="1800" dirty="0">
                <a:solidFill>
                  <a:srgbClr val="3F3F3F"/>
                </a:solidFill>
              </a:rPr>
              <a:t>Д.С. </a:t>
            </a:r>
            <a:endParaRPr lang="ru-RU" sz="1800" dirty="0" smtClean="0">
              <a:solidFill>
                <a:srgbClr val="3F3F3F"/>
              </a:solidFill>
            </a:endParaRPr>
          </a:p>
          <a:p>
            <a:pPr marL="228600" lvl="0" indent="-1485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800"/>
              <a:buFont typeface="Trebuchet MS"/>
              <a:buChar char="*"/>
            </a:pPr>
            <a:r>
              <a:rPr lang="ru-RU" sz="1800" dirty="0" err="1" smtClean="0">
                <a:solidFill>
                  <a:srgbClr val="3F3F3F"/>
                </a:solidFill>
              </a:rPr>
              <a:t>Лавлинский</a:t>
            </a:r>
            <a:r>
              <a:rPr lang="ru-RU" sz="1800" dirty="0" smtClean="0">
                <a:solidFill>
                  <a:srgbClr val="3F3F3F"/>
                </a:solidFill>
              </a:rPr>
              <a:t> </a:t>
            </a:r>
            <a:r>
              <a:rPr lang="ru-RU" sz="1800" dirty="0">
                <a:solidFill>
                  <a:srgbClr val="3F3F3F"/>
                </a:solidFill>
              </a:rPr>
              <a:t>С.М. </a:t>
            </a:r>
            <a:endParaRPr lang="ru-RU" sz="1800" dirty="0" smtClean="0">
              <a:solidFill>
                <a:srgbClr val="3F3F3F"/>
              </a:solidFill>
            </a:endParaRPr>
          </a:p>
          <a:p>
            <a:pPr marL="228600" lvl="0" indent="-1485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800"/>
              <a:buFont typeface="Trebuchet MS"/>
              <a:buChar char="*"/>
            </a:pPr>
            <a:r>
              <a:rPr lang="ru-RU" sz="1800" dirty="0" smtClean="0">
                <a:solidFill>
                  <a:srgbClr val="3F3F3F"/>
                </a:solidFill>
              </a:rPr>
              <a:t>Миронов </a:t>
            </a:r>
            <a:r>
              <a:rPr lang="ru-RU" sz="1800" dirty="0">
                <a:solidFill>
                  <a:srgbClr val="3F3F3F"/>
                </a:solidFill>
              </a:rPr>
              <a:t>А.Е. </a:t>
            </a:r>
            <a:endParaRPr lang="ru-RU" sz="1800" dirty="0" smtClean="0">
              <a:solidFill>
                <a:srgbClr val="3F3F3F"/>
              </a:solidFill>
            </a:endParaRPr>
          </a:p>
          <a:p>
            <a:pPr marL="228600" lvl="0" indent="-1485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800"/>
              <a:buFont typeface="Trebuchet MS"/>
              <a:buChar char="*"/>
            </a:pPr>
            <a:r>
              <a:rPr lang="ru-RU" sz="1800" dirty="0" smtClean="0">
                <a:solidFill>
                  <a:srgbClr val="3F3F3F"/>
                </a:solidFill>
              </a:rPr>
              <a:t>Пережогин </a:t>
            </a:r>
            <a:r>
              <a:rPr lang="ru-RU" sz="1800" dirty="0">
                <a:solidFill>
                  <a:srgbClr val="3F3F3F"/>
                </a:solidFill>
              </a:rPr>
              <a:t>А.Л. </a:t>
            </a:r>
            <a:endParaRPr sz="1800" b="1" dirty="0">
              <a:solidFill>
                <a:srgbClr val="3F3F3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8"/>
          <p:cNvSpPr txBox="1">
            <a:spLocks noGrp="1"/>
          </p:cNvSpPr>
          <p:nvPr>
            <p:ph type="title"/>
          </p:nvPr>
        </p:nvSpPr>
        <p:spPr>
          <a:xfrm>
            <a:off x="-36512" y="0"/>
            <a:ext cx="9180512" cy="148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99"/>
              <a:buNone/>
            </a:pPr>
            <a:r>
              <a:rPr lang="ru-RU" sz="4140"/>
              <a:t>Премии, стипендии и грамоты сотрудникам в 2018 г.</a:t>
            </a:r>
            <a:endParaRPr/>
          </a:p>
        </p:txBody>
      </p:sp>
      <p:sp>
        <p:nvSpPr>
          <p:cNvPr id="416" name="Google Shape;416;p58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4000" cy="543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ru-RU" sz="1600" b="1" dirty="0">
                <a:solidFill>
                  <a:srgbClr val="3F3F3F"/>
                </a:solidFill>
              </a:rPr>
              <a:t>Памятные знаки «За труд во благо города» в честь 125-летия со дня основания города Новосибирска:</a:t>
            </a:r>
            <a:endParaRPr b="1" dirty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600"/>
              <a:buFont typeface="Trebuchet MS"/>
              <a:buChar char="*"/>
            </a:pPr>
            <a:r>
              <a:rPr lang="ru-RU" sz="1600" dirty="0">
                <a:solidFill>
                  <a:srgbClr val="3F3F3F"/>
                </a:solidFill>
              </a:rPr>
              <a:t>Александров В.А.</a:t>
            </a:r>
            <a:endParaRPr sz="1600" dirty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1600"/>
              <a:buFont typeface="Trebuchet MS"/>
              <a:buChar char="*"/>
            </a:pPr>
            <a:r>
              <a:rPr lang="ru-RU" sz="1600" dirty="0">
                <a:solidFill>
                  <a:srgbClr val="3F3F3F"/>
                </a:solidFill>
              </a:rPr>
              <a:t>Борисов И.С.</a:t>
            </a:r>
            <a:endParaRPr sz="1600" dirty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1600"/>
              <a:buFont typeface="Trebuchet MS"/>
              <a:buChar char="*"/>
            </a:pPr>
            <a:r>
              <a:rPr lang="ru-RU" sz="1600" dirty="0">
                <a:solidFill>
                  <a:srgbClr val="3F3F3F"/>
                </a:solidFill>
              </a:rPr>
              <a:t>Гинзбург И.Ф.</a:t>
            </a:r>
            <a:endParaRPr sz="1600" dirty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1600"/>
              <a:buFont typeface="Trebuchet MS"/>
              <a:buChar char="*"/>
            </a:pPr>
            <a:r>
              <a:rPr lang="ru-RU" sz="1600" dirty="0" err="1">
                <a:solidFill>
                  <a:srgbClr val="3F3F3F"/>
                </a:solidFill>
              </a:rPr>
              <a:t>Зеброва</a:t>
            </a:r>
            <a:r>
              <a:rPr lang="ru-RU" sz="1600" dirty="0">
                <a:solidFill>
                  <a:srgbClr val="3F3F3F"/>
                </a:solidFill>
              </a:rPr>
              <a:t> Е.С.</a:t>
            </a:r>
            <a:endParaRPr sz="1600" dirty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1600"/>
              <a:buFont typeface="Trebuchet MS"/>
              <a:buChar char="*"/>
            </a:pPr>
            <a:r>
              <a:rPr lang="ru-RU" sz="1600" dirty="0">
                <a:solidFill>
                  <a:srgbClr val="3F3F3F"/>
                </a:solidFill>
              </a:rPr>
              <a:t>Кирпиченко О.А.</a:t>
            </a:r>
            <a:endParaRPr sz="1600" dirty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1600"/>
              <a:buFont typeface="Trebuchet MS"/>
              <a:buChar char="*"/>
            </a:pPr>
            <a:r>
              <a:rPr lang="ru-RU" sz="1600" dirty="0" err="1">
                <a:solidFill>
                  <a:srgbClr val="3F3F3F"/>
                </a:solidFill>
              </a:rPr>
              <a:t>Лотова</a:t>
            </a:r>
            <a:r>
              <a:rPr lang="ru-RU" sz="1600" dirty="0">
                <a:solidFill>
                  <a:srgbClr val="3F3F3F"/>
                </a:solidFill>
              </a:rPr>
              <a:t> О.В.</a:t>
            </a:r>
            <a:endParaRPr sz="1600" dirty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1600"/>
              <a:buFont typeface="Trebuchet MS"/>
              <a:buChar char="*"/>
            </a:pPr>
            <a:r>
              <a:rPr lang="ru-RU" sz="1600" dirty="0">
                <a:solidFill>
                  <a:srgbClr val="3F3F3F"/>
                </a:solidFill>
              </a:rPr>
              <a:t>Матвеева И.И.</a:t>
            </a:r>
            <a:endParaRPr sz="1600" dirty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1600"/>
              <a:buFont typeface="Trebuchet MS"/>
              <a:buChar char="*"/>
            </a:pPr>
            <a:r>
              <a:rPr lang="ru-RU" sz="1600" dirty="0">
                <a:solidFill>
                  <a:srgbClr val="3F3F3F"/>
                </a:solidFill>
              </a:rPr>
              <a:t>Субботина Л.И.</a:t>
            </a:r>
            <a:endParaRPr sz="1600" dirty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1600"/>
              <a:buFont typeface="Trebuchet MS"/>
              <a:buChar char="*"/>
            </a:pPr>
            <a:r>
              <a:rPr lang="ru-RU" sz="1600" dirty="0" err="1">
                <a:solidFill>
                  <a:srgbClr val="3F3F3F"/>
                </a:solidFill>
              </a:rPr>
              <a:t>Шинелев</a:t>
            </a:r>
            <a:r>
              <a:rPr lang="ru-RU" sz="1600" dirty="0">
                <a:solidFill>
                  <a:srgbClr val="3F3F3F"/>
                </a:solidFill>
              </a:rPr>
              <a:t> В.В.</a:t>
            </a:r>
            <a:endParaRPr sz="1600" dirty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1600"/>
              <a:buFont typeface="Trebuchet MS"/>
              <a:buChar char="*"/>
            </a:pPr>
            <a:r>
              <a:rPr lang="ru-RU" sz="1600" dirty="0">
                <a:solidFill>
                  <a:srgbClr val="3F3F3F"/>
                </a:solidFill>
              </a:rPr>
              <a:t>Романов В.Г.</a:t>
            </a:r>
            <a:endParaRPr sz="160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40"/>
              <a:buNone/>
            </a:pPr>
            <a:endParaRPr sz="160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40"/>
              <a:buNone/>
            </a:pPr>
            <a:r>
              <a:rPr lang="ru-RU" sz="1600" b="1" dirty="0">
                <a:solidFill>
                  <a:srgbClr val="3F3F3F"/>
                </a:solidFill>
              </a:rPr>
              <a:t>Мэрия города Новосибирска, департамент образования:</a:t>
            </a:r>
            <a:endParaRPr sz="1600" b="1" dirty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600"/>
              <a:buChar char="*"/>
            </a:pPr>
            <a:r>
              <a:rPr lang="ru-RU" sz="1600" dirty="0">
                <a:solidFill>
                  <a:srgbClr val="3F3F3F"/>
                </a:solidFill>
              </a:rPr>
              <a:t>Гончаров Е.Н. (Благодарственное </a:t>
            </a:r>
            <a:r>
              <a:rPr lang="ru-RU" sz="1600" dirty="0" smtClean="0">
                <a:solidFill>
                  <a:srgbClr val="3F3F3F"/>
                </a:solidFill>
              </a:rPr>
              <a:t>письмо)</a:t>
            </a:r>
            <a:endParaRPr sz="160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40"/>
              <a:buNone/>
            </a:pPr>
            <a:endParaRPr sz="160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40"/>
              <a:buNone/>
            </a:pPr>
            <a:r>
              <a:rPr lang="ru-RU" sz="1600" b="1" dirty="0">
                <a:solidFill>
                  <a:srgbClr val="3F3F3F"/>
                </a:solidFill>
              </a:rPr>
              <a:t>Благодарственное письмо </a:t>
            </a:r>
            <a:r>
              <a:rPr lang="ru-RU" sz="1600" b="1" dirty="0" err="1">
                <a:solidFill>
                  <a:srgbClr val="3F3F3F"/>
                </a:solidFill>
              </a:rPr>
              <a:t>МинОбр</a:t>
            </a:r>
            <a:r>
              <a:rPr lang="ru-RU" sz="1600" b="1" dirty="0">
                <a:solidFill>
                  <a:srgbClr val="3F3F3F"/>
                </a:solidFill>
              </a:rPr>
              <a:t> НСО</a:t>
            </a:r>
            <a:endParaRPr sz="1600" b="1" dirty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600"/>
              <a:buChar char="*"/>
            </a:pPr>
            <a:r>
              <a:rPr lang="ru-RU" sz="1600" dirty="0">
                <a:solidFill>
                  <a:srgbClr val="3F3F3F"/>
                </a:solidFill>
              </a:rPr>
              <a:t>Гутман А.Е. </a:t>
            </a:r>
            <a:r>
              <a:rPr lang="ru-RU" sz="1400" dirty="0"/>
              <a:t> </a:t>
            </a:r>
            <a:endParaRPr sz="1400" dirty="0"/>
          </a:p>
          <a:p>
            <a:pPr marL="228600" lvl="0" indent="-67309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820"/>
              <a:buNone/>
            </a:pPr>
            <a:endParaRPr sz="1400" dirty="0"/>
          </a:p>
          <a:p>
            <a:pPr marL="228600" lvl="0" indent="-67309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820"/>
              <a:buNone/>
            </a:pPr>
            <a:endParaRPr sz="1400" dirty="0"/>
          </a:p>
          <a:p>
            <a:pPr marL="228600" lvl="0" indent="-67309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820"/>
              <a:buNone/>
            </a:pPr>
            <a:endParaRPr sz="14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7" name="Google Shape;417;p58"/>
          <p:cNvSpPr txBox="1"/>
          <p:nvPr/>
        </p:nvSpPr>
        <p:spPr>
          <a:xfrm rot="10800000" flipH="1">
            <a:off x="318880" y="5968009"/>
            <a:ext cx="45719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99"/>
              <a:buNone/>
            </a:pPr>
            <a:r>
              <a:rPr lang="ru-RU" sz="4140" dirty="0"/>
              <a:t>Премии, стипендии и грамоты сотрудникам в </a:t>
            </a:r>
            <a:r>
              <a:rPr lang="ru-RU" sz="4140" dirty="0" smtClean="0"/>
              <a:t>2018 </a:t>
            </a:r>
            <a:r>
              <a:rPr lang="ru-RU" sz="4140" dirty="0"/>
              <a:t>г.</a:t>
            </a:r>
            <a:endParaRPr dirty="0"/>
          </a:p>
        </p:txBody>
      </p:sp>
      <p:sp>
        <p:nvSpPr>
          <p:cNvPr id="423" name="Google Shape;423;p59"/>
          <p:cNvSpPr txBox="1">
            <a:spLocks noGrp="1"/>
          </p:cNvSpPr>
          <p:nvPr>
            <p:ph type="body" idx="1"/>
          </p:nvPr>
        </p:nvSpPr>
        <p:spPr>
          <a:xfrm>
            <a:off x="4414" y="1412776"/>
            <a:ext cx="9139500" cy="51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ru-RU" sz="1600" b="1" dirty="0" smtClean="0">
                <a:solidFill>
                  <a:srgbClr val="3F3F3F"/>
                </a:solidFill>
              </a:rPr>
              <a:t>Звание </a:t>
            </a:r>
            <a:r>
              <a:rPr lang="ru-RU" sz="1600" b="1" dirty="0">
                <a:solidFill>
                  <a:srgbClr val="3F3F3F"/>
                </a:solidFill>
              </a:rPr>
              <a:t>«Профессор РАН»:</a:t>
            </a:r>
            <a:endParaRPr b="1" dirty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600"/>
              <a:buChar char="*"/>
            </a:pPr>
            <a:r>
              <a:rPr lang="ru-RU" sz="1600" dirty="0" err="1">
                <a:solidFill>
                  <a:srgbClr val="3F3F3F"/>
                </a:solidFill>
              </a:rPr>
              <a:t>Трахинин</a:t>
            </a:r>
            <a:r>
              <a:rPr lang="ru-RU" sz="1600" dirty="0">
                <a:solidFill>
                  <a:srgbClr val="3F3F3F"/>
                </a:solidFill>
              </a:rPr>
              <a:t> Ю.Л., постановление президиума РАН №63 от 24.04.2018.</a:t>
            </a:r>
            <a:endParaRPr sz="160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40"/>
              <a:buNone/>
            </a:pPr>
            <a:endParaRPr sz="160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40"/>
              <a:buNone/>
            </a:pPr>
            <a:r>
              <a:rPr lang="ru-RU" sz="1600" b="1" dirty="0" err="1">
                <a:solidFill>
                  <a:srgbClr val="3F3F3F"/>
                </a:solidFill>
              </a:rPr>
              <a:t>Молодежная</a:t>
            </a:r>
            <a:r>
              <a:rPr lang="ru-RU" sz="1600" b="1" dirty="0">
                <a:solidFill>
                  <a:srgbClr val="3F3F3F"/>
                </a:solidFill>
              </a:rPr>
              <a:t> премия Правительства Омской области для поощрения молодых деятелей науки:</a:t>
            </a:r>
            <a:endParaRPr sz="1600" b="1" dirty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600"/>
              <a:buChar char="*"/>
            </a:pPr>
            <a:r>
              <a:rPr lang="ru-RU" sz="1600" dirty="0" err="1">
                <a:solidFill>
                  <a:srgbClr val="3F3F3F"/>
                </a:solidFill>
              </a:rPr>
              <a:t>Шевляков</a:t>
            </a:r>
            <a:r>
              <a:rPr lang="ru-RU" sz="1600" dirty="0">
                <a:solidFill>
                  <a:srgbClr val="3F3F3F"/>
                </a:solidFill>
              </a:rPr>
              <a:t> А.Н. (ОФИМ)</a:t>
            </a:r>
            <a:endParaRPr sz="1600" dirty="0">
              <a:solidFill>
                <a:srgbClr val="3F3F3F"/>
              </a:solidFill>
            </a:endParaRPr>
          </a:p>
          <a:p>
            <a:pPr marL="228600" lvl="0" indent="-66675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2340"/>
              <a:buNone/>
            </a:pPr>
            <a:endParaRPr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ru-RU" sz="1600" b="1" dirty="0" err="1">
                <a:solidFill>
                  <a:srgbClr val="3F3F3F"/>
                </a:solidFill>
              </a:rPr>
              <a:t>Почетная</a:t>
            </a:r>
            <a:r>
              <a:rPr lang="ru-RU" sz="1600" b="1" dirty="0">
                <a:solidFill>
                  <a:srgbClr val="3F3F3F"/>
                </a:solidFill>
              </a:rPr>
              <a:t> грамота Академии наук Республики Саха (Якутия):</a:t>
            </a:r>
            <a:endParaRPr sz="1600" b="1" dirty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600"/>
              <a:buChar char="*"/>
            </a:pPr>
            <a:r>
              <a:rPr lang="ru-RU" sz="1600" dirty="0">
                <a:solidFill>
                  <a:srgbClr val="3F3F3F"/>
                </a:solidFill>
              </a:rPr>
              <a:t>Пятков С.Г</a:t>
            </a:r>
            <a:r>
              <a:rPr lang="ru-RU" sz="1600" dirty="0" smtClean="0">
                <a:solidFill>
                  <a:srgbClr val="3F3F3F"/>
                </a:solidFill>
              </a:rPr>
              <a:t>.</a:t>
            </a:r>
            <a:endParaRPr lang="ru-RU" sz="1600" dirty="0" smtClean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600"/>
              <a:buChar char="*"/>
            </a:pPr>
            <a:endParaRPr sz="136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ru-RU" sz="1600" b="1" dirty="0" err="1">
                <a:solidFill>
                  <a:srgbClr val="3F3F3F"/>
                </a:solidFill>
              </a:rPr>
              <a:t>Почетная</a:t>
            </a:r>
            <a:r>
              <a:rPr lang="ru-RU" sz="1600" b="1" dirty="0">
                <a:solidFill>
                  <a:srgbClr val="3F3F3F"/>
                </a:solidFill>
              </a:rPr>
              <a:t> грамота Правительства Омской области:</a:t>
            </a:r>
            <a:endParaRPr b="1" dirty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600"/>
              <a:buChar char="*"/>
            </a:pPr>
            <a:r>
              <a:rPr lang="ru-RU" sz="1600" dirty="0">
                <a:solidFill>
                  <a:srgbClr val="3F3F3F"/>
                </a:solidFill>
              </a:rPr>
              <a:t>Ремесленников В.Н. (ОФИМ</a:t>
            </a:r>
            <a:r>
              <a:rPr lang="ru-RU" sz="1600" dirty="0" smtClean="0">
                <a:solidFill>
                  <a:srgbClr val="3F3F3F"/>
                </a:solidFill>
              </a:rPr>
              <a:t>)</a:t>
            </a:r>
            <a:endParaRPr sz="160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2340"/>
              <a:buNone/>
            </a:pPr>
            <a:endParaRPr sz="136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80"/>
              </a:spcAft>
              <a:buSzPts val="1100"/>
              <a:buNone/>
            </a:pPr>
            <a:endParaRPr sz="560" b="1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4" name="Google Shape;424;p59"/>
          <p:cNvSpPr txBox="1"/>
          <p:nvPr/>
        </p:nvSpPr>
        <p:spPr>
          <a:xfrm rot="10800000" flipH="1">
            <a:off x="318880" y="5968128"/>
            <a:ext cx="45600" cy="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99"/>
              <a:buNone/>
            </a:pPr>
            <a:r>
              <a:rPr lang="ru-RU" sz="4140" dirty="0"/>
              <a:t>Премии, стипендии и грамоты сотрудникам в </a:t>
            </a:r>
            <a:r>
              <a:rPr lang="ru-RU" sz="4140" dirty="0" smtClean="0"/>
              <a:t>2018 </a:t>
            </a:r>
            <a:r>
              <a:rPr lang="ru-RU" sz="4140" dirty="0"/>
              <a:t>г.</a:t>
            </a:r>
            <a:endParaRPr dirty="0"/>
          </a:p>
        </p:txBody>
      </p:sp>
      <p:sp>
        <p:nvSpPr>
          <p:cNvPr id="430" name="Google Shape;430;p60"/>
          <p:cNvSpPr txBox="1">
            <a:spLocks noGrp="1"/>
          </p:cNvSpPr>
          <p:nvPr>
            <p:ph type="body" idx="1"/>
          </p:nvPr>
        </p:nvSpPr>
        <p:spPr>
          <a:xfrm>
            <a:off x="4414" y="1412776"/>
            <a:ext cx="9139500" cy="51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None/>
            </a:pPr>
            <a:r>
              <a:rPr lang="ru-RU" sz="1600" b="1" dirty="0"/>
              <a:t>Благодарственное письмо Мэрии города Новосибирска:</a:t>
            </a:r>
            <a:endParaRPr b="1" dirty="0"/>
          </a:p>
          <a:p>
            <a:pPr marL="228600" lvl="0" indent="-172212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Clr>
                <a:srgbClr val="C3260C"/>
              </a:buClr>
              <a:buSzPts val="1600"/>
              <a:buChar char="*"/>
            </a:pPr>
            <a:r>
              <a:rPr lang="ru-RU" sz="1600" dirty="0"/>
              <a:t>Романов В.Г. </a:t>
            </a:r>
            <a:endParaRPr lang="ru-RU" sz="1600" dirty="0" smtClean="0"/>
          </a:p>
          <a:p>
            <a:pPr marL="228600" lvl="0" indent="-172212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Clr>
                <a:srgbClr val="C3260C"/>
              </a:buClr>
              <a:buSzPts val="1600"/>
              <a:buChar char="*"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None/>
            </a:pPr>
            <a:r>
              <a:rPr lang="ru-RU" sz="1600" b="1" dirty="0" err="1"/>
              <a:t>Почетный</a:t>
            </a:r>
            <a:r>
              <a:rPr lang="ru-RU" sz="1600" b="1" dirty="0"/>
              <a:t> работник сферы образования РФ:</a:t>
            </a:r>
            <a:endParaRPr sz="1600" dirty="0"/>
          </a:p>
          <a:p>
            <a:pPr marL="228600" lvl="0" indent="-15020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Clr>
                <a:srgbClr val="C3260C"/>
              </a:buClr>
              <a:buSzPts val="1600"/>
              <a:buChar char="*"/>
            </a:pPr>
            <a:r>
              <a:rPr lang="ru-RU" sz="1600" dirty="0"/>
              <a:t> Судоплатов С. В., Приказ </a:t>
            </a:r>
            <a:r>
              <a:rPr lang="ru-RU" sz="1600" dirty="0" err="1"/>
              <a:t>Минобрнауки</a:t>
            </a:r>
            <a:r>
              <a:rPr lang="ru-RU" sz="1600" dirty="0"/>
              <a:t> России от 26 декабря 2017 г., № 730/К-Н</a:t>
            </a:r>
            <a:endParaRPr sz="16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None/>
            </a:pPr>
            <a:endParaRPr sz="16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ru-RU" sz="1600" b="1" dirty="0" err="1">
                <a:solidFill>
                  <a:srgbClr val="3F3F3F"/>
                </a:solidFill>
              </a:rPr>
              <a:t>Почетная</a:t>
            </a:r>
            <a:r>
              <a:rPr lang="ru-RU" sz="1600" b="1" dirty="0">
                <a:solidFill>
                  <a:srgbClr val="3F3F3F"/>
                </a:solidFill>
              </a:rPr>
              <a:t> грамота Министерства образования Омской области:</a:t>
            </a:r>
            <a:endParaRPr sz="1600" b="1" dirty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600"/>
              <a:buFont typeface="Trebuchet MS"/>
              <a:buChar char="*"/>
            </a:pPr>
            <a:r>
              <a:rPr lang="ru-RU" sz="1600" dirty="0" err="1">
                <a:solidFill>
                  <a:srgbClr val="3F3F3F"/>
                </a:solidFill>
              </a:rPr>
              <a:t>Адельшин</a:t>
            </a:r>
            <a:r>
              <a:rPr lang="ru-RU" sz="1600" dirty="0">
                <a:solidFill>
                  <a:srgbClr val="3F3F3F"/>
                </a:solidFill>
              </a:rPr>
              <a:t> А.В. (ОФИМ)</a:t>
            </a:r>
            <a:endParaRPr sz="1600" dirty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1600"/>
              <a:buFont typeface="Trebuchet MS"/>
              <a:buChar char="*"/>
            </a:pPr>
            <a:r>
              <a:rPr lang="ru-RU" sz="1600" dirty="0">
                <a:solidFill>
                  <a:srgbClr val="3F3F3F"/>
                </a:solidFill>
              </a:rPr>
              <a:t>Горелов Д.Н. (ОФИМ</a:t>
            </a:r>
            <a:r>
              <a:rPr lang="ru-RU" sz="1600" dirty="0" smtClean="0">
                <a:solidFill>
                  <a:srgbClr val="3F3F3F"/>
                </a:solidFill>
              </a:rPr>
              <a:t>)</a:t>
            </a:r>
          </a:p>
          <a:p>
            <a:pPr marL="228600" lvl="0" indent="-135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1600"/>
              <a:buFont typeface="Trebuchet MS"/>
              <a:buChar char="*"/>
            </a:pPr>
            <a:endParaRPr sz="136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ru-RU" sz="1600" b="1" dirty="0">
                <a:solidFill>
                  <a:srgbClr val="3F3F3F"/>
                </a:solidFill>
              </a:rPr>
              <a:t>Благодарственное письмо Мэра города Омска:</a:t>
            </a:r>
            <a:endParaRPr sz="1600" b="1" dirty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600"/>
              <a:buFont typeface="Trebuchet MS"/>
              <a:buChar char="*"/>
            </a:pPr>
            <a:r>
              <a:rPr lang="ru-RU" sz="1600" dirty="0">
                <a:solidFill>
                  <a:srgbClr val="3F3F3F"/>
                </a:solidFill>
              </a:rPr>
              <a:t>Еремеев А.В. (ОФИМ) </a:t>
            </a:r>
            <a:endParaRPr lang="ru-RU" sz="1600" dirty="0"/>
          </a:p>
          <a:p>
            <a:pPr marL="228600" lvl="0" indent="-135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600"/>
              <a:buFont typeface="Trebuchet MS"/>
              <a:buChar char="*"/>
            </a:pPr>
            <a:r>
              <a:rPr lang="ru-RU" sz="1600" dirty="0" err="1" smtClean="0">
                <a:solidFill>
                  <a:srgbClr val="3F3F3F"/>
                </a:solidFill>
              </a:rPr>
              <a:t>Леванова</a:t>
            </a:r>
            <a:r>
              <a:rPr lang="ru-RU" sz="1600" dirty="0" smtClean="0">
                <a:solidFill>
                  <a:srgbClr val="3F3F3F"/>
                </a:solidFill>
              </a:rPr>
              <a:t> </a:t>
            </a:r>
            <a:r>
              <a:rPr lang="ru-RU" sz="1600" dirty="0">
                <a:solidFill>
                  <a:srgbClr val="3F3F3F"/>
                </a:solidFill>
              </a:rPr>
              <a:t>Т.В. (ОФИМ)  </a:t>
            </a:r>
            <a:endParaRPr lang="ru-RU" sz="1600" dirty="0" smtClean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1600"/>
              <a:buFont typeface="Trebuchet MS"/>
              <a:buChar char="*"/>
            </a:pPr>
            <a:r>
              <a:rPr lang="ru-RU" sz="1600" dirty="0" smtClean="0">
                <a:solidFill>
                  <a:srgbClr val="3F3F3F"/>
                </a:solidFill>
              </a:rPr>
              <a:t>Паничкин </a:t>
            </a:r>
            <a:r>
              <a:rPr lang="ru-RU" sz="1600" dirty="0">
                <a:solidFill>
                  <a:srgbClr val="3F3F3F"/>
                </a:solidFill>
              </a:rPr>
              <a:t>А.В. (ОФИМ</a:t>
            </a:r>
            <a:r>
              <a:rPr lang="ru-RU" sz="1600" dirty="0" smtClean="0">
                <a:solidFill>
                  <a:srgbClr val="3F3F3F"/>
                </a:solidFill>
              </a:rPr>
              <a:t>)</a:t>
            </a:r>
            <a:endParaRPr sz="160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40"/>
              <a:buNone/>
            </a:pPr>
            <a:r>
              <a:rPr lang="ru-RU" sz="1600" b="1" dirty="0">
                <a:solidFill>
                  <a:srgbClr val="3F3F3F"/>
                </a:solidFill>
              </a:rPr>
              <a:t>EAIP </a:t>
            </a:r>
            <a:r>
              <a:rPr lang="ru-RU" sz="1600" b="1" dirty="0" err="1">
                <a:solidFill>
                  <a:srgbClr val="3F3F3F"/>
                </a:solidFill>
              </a:rPr>
              <a:t>Award</a:t>
            </a:r>
            <a:r>
              <a:rPr lang="ru-RU" sz="1600" b="1" dirty="0">
                <a:solidFill>
                  <a:srgbClr val="3F3F3F"/>
                </a:solidFill>
              </a:rPr>
              <a:t> 2018 </a:t>
            </a:r>
            <a:r>
              <a:rPr lang="ru-RU" sz="1600" b="1" dirty="0" err="1">
                <a:solidFill>
                  <a:srgbClr val="3F3F3F"/>
                </a:solidFill>
              </a:rPr>
              <a:t>of</a:t>
            </a:r>
            <a:r>
              <a:rPr lang="ru-RU" sz="1600" b="1" dirty="0">
                <a:solidFill>
                  <a:srgbClr val="3F3F3F"/>
                </a:solidFill>
              </a:rPr>
              <a:t> </a:t>
            </a:r>
            <a:r>
              <a:rPr lang="ru-RU" sz="1600" b="1" dirty="0" err="1">
                <a:solidFill>
                  <a:srgbClr val="3F3F3F"/>
                </a:solidFill>
              </a:rPr>
              <a:t>Eurasian</a:t>
            </a:r>
            <a:r>
              <a:rPr lang="ru-RU" sz="1600" b="1" dirty="0">
                <a:solidFill>
                  <a:srgbClr val="3F3F3F"/>
                </a:solidFill>
              </a:rPr>
              <a:t> </a:t>
            </a:r>
            <a:r>
              <a:rPr lang="ru-RU" sz="1600" b="1" dirty="0" err="1">
                <a:solidFill>
                  <a:srgbClr val="3F3F3F"/>
                </a:solidFill>
              </a:rPr>
              <a:t>Association</a:t>
            </a:r>
            <a:r>
              <a:rPr lang="ru-RU" sz="1600" b="1" dirty="0">
                <a:solidFill>
                  <a:srgbClr val="3F3F3F"/>
                </a:solidFill>
              </a:rPr>
              <a:t> </a:t>
            </a:r>
            <a:r>
              <a:rPr lang="ru-RU" sz="1600" b="1" dirty="0" err="1">
                <a:solidFill>
                  <a:srgbClr val="3F3F3F"/>
                </a:solidFill>
              </a:rPr>
              <a:t>on</a:t>
            </a:r>
            <a:r>
              <a:rPr lang="ru-RU" sz="1600" b="1" dirty="0">
                <a:solidFill>
                  <a:srgbClr val="3F3F3F"/>
                </a:solidFill>
              </a:rPr>
              <a:t> </a:t>
            </a:r>
            <a:r>
              <a:rPr lang="ru-RU" sz="1600" b="1" dirty="0" err="1">
                <a:solidFill>
                  <a:srgbClr val="3F3F3F"/>
                </a:solidFill>
              </a:rPr>
              <a:t>Inverse</a:t>
            </a:r>
            <a:r>
              <a:rPr lang="ru-RU" sz="1600" b="1" dirty="0">
                <a:solidFill>
                  <a:srgbClr val="3F3F3F"/>
                </a:solidFill>
              </a:rPr>
              <a:t> </a:t>
            </a:r>
            <a:r>
              <a:rPr lang="ru-RU" sz="1600" b="1" dirty="0" err="1">
                <a:solidFill>
                  <a:srgbClr val="3F3F3F"/>
                </a:solidFill>
              </a:rPr>
              <a:t>Problems</a:t>
            </a:r>
            <a:r>
              <a:rPr lang="ru-RU" sz="1600" b="1" dirty="0">
                <a:solidFill>
                  <a:srgbClr val="3F3F3F"/>
                </a:solidFill>
              </a:rPr>
              <a:t>:</a:t>
            </a:r>
            <a:endParaRPr sz="1600" b="1" dirty="0">
              <a:solidFill>
                <a:srgbClr val="3F3F3F"/>
              </a:solidFill>
            </a:endParaRPr>
          </a:p>
          <a:p>
            <a:pPr marL="228600" lvl="0" indent="-135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600"/>
              <a:buChar char="*"/>
            </a:pPr>
            <a:r>
              <a:rPr lang="ru-RU" sz="1600" dirty="0">
                <a:solidFill>
                  <a:srgbClr val="3F3F3F"/>
                </a:solidFill>
              </a:rPr>
              <a:t>Романов В.Г. - </a:t>
            </a:r>
            <a:r>
              <a:rPr lang="ru-RU" sz="1600" dirty="0" err="1">
                <a:solidFill>
                  <a:srgbClr val="3F3F3F"/>
                </a:solidFill>
              </a:rPr>
              <a:t>For</a:t>
            </a:r>
            <a:r>
              <a:rPr lang="ru-RU" sz="1600" dirty="0">
                <a:solidFill>
                  <a:srgbClr val="3F3F3F"/>
                </a:solidFill>
              </a:rPr>
              <a:t> </a:t>
            </a:r>
            <a:r>
              <a:rPr lang="ru-RU" sz="1600" dirty="0" err="1">
                <a:solidFill>
                  <a:srgbClr val="3F3F3F"/>
                </a:solidFill>
              </a:rPr>
              <a:t>outstanding</a:t>
            </a:r>
            <a:r>
              <a:rPr lang="ru-RU" sz="1600" dirty="0">
                <a:solidFill>
                  <a:srgbClr val="3F3F3F"/>
                </a:solidFill>
              </a:rPr>
              <a:t> </a:t>
            </a:r>
            <a:r>
              <a:rPr lang="ru-RU" sz="1600" dirty="0" err="1">
                <a:solidFill>
                  <a:srgbClr val="3F3F3F"/>
                </a:solidFill>
              </a:rPr>
              <a:t>scientific</a:t>
            </a:r>
            <a:r>
              <a:rPr lang="ru-RU" sz="1600" dirty="0">
                <a:solidFill>
                  <a:srgbClr val="3F3F3F"/>
                </a:solidFill>
              </a:rPr>
              <a:t> </a:t>
            </a:r>
            <a:r>
              <a:rPr lang="ru-RU" sz="1600" dirty="0" err="1">
                <a:solidFill>
                  <a:srgbClr val="3F3F3F"/>
                </a:solidFill>
              </a:rPr>
              <a:t>contributions</a:t>
            </a:r>
            <a:r>
              <a:rPr lang="ru-RU" sz="1600" dirty="0">
                <a:solidFill>
                  <a:srgbClr val="3F3F3F"/>
                </a:solidFill>
              </a:rPr>
              <a:t> </a:t>
            </a:r>
            <a:r>
              <a:rPr lang="ru-RU" sz="1600" dirty="0" err="1">
                <a:solidFill>
                  <a:srgbClr val="3F3F3F"/>
                </a:solidFill>
              </a:rPr>
              <a:t>to</a:t>
            </a:r>
            <a:r>
              <a:rPr lang="ru-RU" sz="1600" dirty="0">
                <a:solidFill>
                  <a:srgbClr val="3F3F3F"/>
                </a:solidFill>
              </a:rPr>
              <a:t> </a:t>
            </a:r>
            <a:r>
              <a:rPr lang="ru-RU" sz="1600" dirty="0" err="1">
                <a:solidFill>
                  <a:srgbClr val="3F3F3F"/>
                </a:solidFill>
              </a:rPr>
              <a:t>inverse</a:t>
            </a:r>
            <a:r>
              <a:rPr lang="ru-RU" sz="1600" dirty="0">
                <a:solidFill>
                  <a:srgbClr val="3F3F3F"/>
                </a:solidFill>
              </a:rPr>
              <a:t> </a:t>
            </a:r>
            <a:r>
              <a:rPr lang="ru-RU" sz="1600" dirty="0" err="1">
                <a:solidFill>
                  <a:srgbClr val="3F3F3F"/>
                </a:solidFill>
              </a:rPr>
              <a:t>problems</a:t>
            </a:r>
            <a:r>
              <a:rPr lang="ru-RU" sz="1600" dirty="0">
                <a:solidFill>
                  <a:srgbClr val="3F3F3F"/>
                </a:solidFill>
              </a:rPr>
              <a:t> </a:t>
            </a:r>
            <a:r>
              <a:rPr lang="ru-RU" sz="1600" dirty="0" err="1">
                <a:solidFill>
                  <a:srgbClr val="3F3F3F"/>
                </a:solidFill>
              </a:rPr>
              <a:t>and</a:t>
            </a:r>
            <a:r>
              <a:rPr lang="ru-RU" sz="1600" dirty="0">
                <a:solidFill>
                  <a:srgbClr val="3F3F3F"/>
                </a:solidFill>
              </a:rPr>
              <a:t> </a:t>
            </a:r>
            <a:r>
              <a:rPr lang="ru-RU" sz="1600" dirty="0" err="1">
                <a:solidFill>
                  <a:srgbClr val="3F3F3F"/>
                </a:solidFill>
              </a:rPr>
              <a:t>continuous</a:t>
            </a:r>
            <a:r>
              <a:rPr lang="ru-RU" sz="1600" dirty="0">
                <a:solidFill>
                  <a:srgbClr val="3F3F3F"/>
                </a:solidFill>
              </a:rPr>
              <a:t> </a:t>
            </a:r>
            <a:r>
              <a:rPr lang="ru-RU" sz="1600" dirty="0" err="1">
                <a:solidFill>
                  <a:srgbClr val="3F3F3F"/>
                </a:solidFill>
              </a:rPr>
              <a:t>efforts</a:t>
            </a:r>
            <a:r>
              <a:rPr lang="ru-RU" sz="1600" dirty="0">
                <a:solidFill>
                  <a:srgbClr val="3F3F3F"/>
                </a:solidFill>
              </a:rPr>
              <a:t> </a:t>
            </a:r>
            <a:r>
              <a:rPr lang="ru-RU" sz="1600" dirty="0" err="1">
                <a:solidFill>
                  <a:srgbClr val="3F3F3F"/>
                </a:solidFill>
              </a:rPr>
              <a:t>in</a:t>
            </a:r>
            <a:r>
              <a:rPr lang="ru-RU" sz="1600" dirty="0">
                <a:solidFill>
                  <a:srgbClr val="3F3F3F"/>
                </a:solidFill>
              </a:rPr>
              <a:t> </a:t>
            </a:r>
            <a:r>
              <a:rPr lang="ru-RU" sz="1600" dirty="0" err="1">
                <a:solidFill>
                  <a:srgbClr val="3F3F3F"/>
                </a:solidFill>
              </a:rPr>
              <a:t>cooperation</a:t>
            </a:r>
            <a:r>
              <a:rPr lang="ru-RU" sz="1600" dirty="0">
                <a:solidFill>
                  <a:srgbClr val="3F3F3F"/>
                </a:solidFill>
              </a:rPr>
              <a:t> </a:t>
            </a:r>
            <a:r>
              <a:rPr lang="ru-RU" sz="1600" dirty="0" err="1">
                <a:solidFill>
                  <a:srgbClr val="3F3F3F"/>
                </a:solidFill>
              </a:rPr>
              <a:t>between</a:t>
            </a:r>
            <a:r>
              <a:rPr lang="ru-RU" sz="1600" dirty="0">
                <a:solidFill>
                  <a:srgbClr val="3F3F3F"/>
                </a:solidFill>
              </a:rPr>
              <a:t> </a:t>
            </a:r>
            <a:r>
              <a:rPr lang="ru-RU" sz="1600" dirty="0" err="1">
                <a:solidFill>
                  <a:srgbClr val="3F3F3F"/>
                </a:solidFill>
              </a:rPr>
              <a:t>researches</a:t>
            </a:r>
            <a:r>
              <a:rPr lang="ru-RU" sz="1600" dirty="0">
                <a:solidFill>
                  <a:srgbClr val="3F3F3F"/>
                </a:solidFill>
              </a:rPr>
              <a:t> </a:t>
            </a:r>
            <a:r>
              <a:rPr lang="ru-RU" sz="1600" dirty="0" err="1">
                <a:solidFill>
                  <a:srgbClr val="3F3F3F"/>
                </a:solidFill>
              </a:rPr>
              <a:t>of</a:t>
            </a:r>
            <a:r>
              <a:rPr lang="ru-RU" sz="1600" dirty="0">
                <a:solidFill>
                  <a:srgbClr val="3F3F3F"/>
                </a:solidFill>
              </a:rPr>
              <a:t> </a:t>
            </a:r>
            <a:r>
              <a:rPr lang="ru-RU" sz="1600" dirty="0" err="1">
                <a:solidFill>
                  <a:srgbClr val="3F3F3F"/>
                </a:solidFill>
              </a:rPr>
              <a:t>Eurasia</a:t>
            </a:r>
            <a:r>
              <a:rPr lang="ru-RU" sz="1600" dirty="0">
                <a:solidFill>
                  <a:srgbClr val="3F3F3F"/>
                </a:solidFill>
              </a:rPr>
              <a:t>  - </a:t>
            </a:r>
            <a:r>
              <a:rPr lang="ru-RU" sz="1600" dirty="0" err="1">
                <a:solidFill>
                  <a:srgbClr val="3F3F3F"/>
                </a:solidFill>
              </a:rPr>
              <a:t>website</a:t>
            </a:r>
            <a:r>
              <a:rPr lang="ru-RU" sz="1600" dirty="0">
                <a:solidFill>
                  <a:srgbClr val="3F3F3F"/>
                </a:solidFill>
              </a:rPr>
              <a:t>: http://www.ipms-conference.org </a:t>
            </a:r>
            <a:endParaRPr sz="160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72"/>
              </a:spcBef>
              <a:spcAft>
                <a:spcPts val="0"/>
              </a:spcAft>
              <a:buSzPts val="2340"/>
              <a:buNone/>
            </a:pPr>
            <a:endParaRPr sz="136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80"/>
              </a:spcAft>
              <a:buSzPts val="1100"/>
              <a:buNone/>
            </a:pPr>
            <a:endParaRPr sz="560" b="1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1" name="Google Shape;431;p60"/>
          <p:cNvSpPr txBox="1"/>
          <p:nvPr/>
        </p:nvSpPr>
        <p:spPr>
          <a:xfrm rot="10800000" flipH="1">
            <a:off x="318880" y="5968128"/>
            <a:ext cx="45600" cy="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1"/>
          <p:cNvSpPr txBox="1">
            <a:spLocks noGrp="1"/>
          </p:cNvSpPr>
          <p:nvPr>
            <p:ph type="title"/>
          </p:nvPr>
        </p:nvSpPr>
        <p:spPr>
          <a:xfrm>
            <a:off x="0" y="620688"/>
            <a:ext cx="914400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 dirty="0"/>
              <a:t>Совет научной </a:t>
            </a:r>
            <a:r>
              <a:rPr lang="ru-RU" dirty="0" err="1"/>
              <a:t>молодежи</a:t>
            </a:r>
            <a:r>
              <a:rPr lang="ru-RU"/>
              <a:t> </a:t>
            </a:r>
            <a:r>
              <a:rPr lang="ru-RU" smtClean="0"/>
              <a:t>Профсоюз</a:t>
            </a:r>
            <a:endParaRPr dirty="0"/>
          </a:p>
        </p:txBody>
      </p:sp>
      <p:sp>
        <p:nvSpPr>
          <p:cNvPr id="438" name="Google Shape;438;p61"/>
          <p:cNvSpPr txBox="1">
            <a:spLocks noGrp="1"/>
          </p:cNvSpPr>
          <p:nvPr>
            <p:ph type="body" idx="1"/>
          </p:nvPr>
        </p:nvSpPr>
        <p:spPr>
          <a:xfrm>
            <a:off x="348402" y="2122636"/>
            <a:ext cx="8568952" cy="45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40"/>
            </a:pPr>
            <a:r>
              <a:rPr lang="ru-RU" sz="1800" dirty="0"/>
              <a:t>Председатель </a:t>
            </a:r>
            <a:r>
              <a:rPr lang="ru-RU" sz="1800" dirty="0" smtClean="0"/>
              <a:t>СНМ </a:t>
            </a:r>
            <a:r>
              <a:rPr lang="ru-RU" sz="1800" dirty="0"/>
              <a:t>ИМ СО РАН – к.ф.-м.н. Н.В. Абросимов</a:t>
            </a:r>
            <a:endParaRPr sz="1800" dirty="0"/>
          </a:p>
          <a:p>
            <a:pPr marL="0" lvl="0" indent="0" algn="just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ts val="2340"/>
            </a:pPr>
            <a:r>
              <a:rPr lang="ru-RU" sz="1800" dirty="0"/>
              <a:t>Председатель профсоюзного комитета – А.В. </a:t>
            </a:r>
            <a:r>
              <a:rPr lang="ru-RU" sz="1800" dirty="0" err="1"/>
              <a:t>Кельманов</a:t>
            </a:r>
            <a:endParaRPr sz="1800" dirty="0"/>
          </a:p>
          <a:p>
            <a:pPr marL="0" indent="0" algn="just">
              <a:lnSpc>
                <a:spcPct val="90000"/>
              </a:lnSpc>
              <a:spcBef>
                <a:spcPts val="660"/>
              </a:spcBef>
              <a:buSzPts val="2340"/>
            </a:pPr>
            <a:endParaRPr lang="ru-RU" sz="1800" dirty="0"/>
          </a:p>
          <a:p>
            <a:pPr marL="0" indent="0" algn="just">
              <a:lnSpc>
                <a:spcPct val="90000"/>
              </a:lnSpc>
              <a:spcBef>
                <a:spcPts val="660"/>
              </a:spcBef>
              <a:buSzPts val="2340"/>
            </a:pPr>
            <a:r>
              <a:rPr lang="ru-RU" sz="1800" b="1" dirty="0" smtClean="0"/>
              <a:t>В 2012 году субсидии </a:t>
            </a:r>
            <a:r>
              <a:rPr lang="ru-RU" sz="1800" b="1" dirty="0"/>
              <a:t>на жилье </a:t>
            </a:r>
            <a:r>
              <a:rPr lang="ru-RU" sz="1800" b="1" dirty="0" smtClean="0"/>
              <a:t>получили </a:t>
            </a:r>
            <a:r>
              <a:rPr lang="ru-RU" sz="1800" b="1" dirty="0"/>
              <a:t>14 молодых научных </a:t>
            </a:r>
            <a:r>
              <a:rPr lang="ru-RU" sz="1800" b="1" dirty="0" smtClean="0"/>
              <a:t>сотрудников (уже отработали 5 </a:t>
            </a:r>
            <a:r>
              <a:rPr lang="ru-RU" sz="1800" b="1" dirty="0"/>
              <a:t>лет</a:t>
            </a:r>
            <a:r>
              <a:rPr lang="ru-RU" sz="1800" b="1" dirty="0" smtClean="0"/>
              <a:t>): </a:t>
            </a:r>
            <a:r>
              <a:rPr lang="ru-RU" sz="1800" dirty="0" smtClean="0"/>
              <a:t>Колесников </a:t>
            </a:r>
            <a:r>
              <a:rPr lang="ru-RU" sz="1800" dirty="0"/>
              <a:t>Павел Сергеевич, </a:t>
            </a:r>
            <a:r>
              <a:rPr lang="ru-RU" sz="1800" dirty="0" err="1"/>
              <a:t>Пяткин</a:t>
            </a:r>
            <a:r>
              <a:rPr lang="ru-RU" sz="1800" dirty="0"/>
              <a:t> Артём Валерьевич, </a:t>
            </a:r>
            <a:r>
              <a:rPr lang="ru-RU" sz="1800" dirty="0" err="1"/>
              <a:t>Гречкосеева</a:t>
            </a:r>
            <a:r>
              <a:rPr lang="ru-RU" sz="1800" dirty="0"/>
              <a:t> Мария Александровна, </a:t>
            </a:r>
            <a:r>
              <a:rPr lang="ru-RU" sz="1800" dirty="0" err="1"/>
              <a:t>Заварницин</a:t>
            </a:r>
            <a:r>
              <a:rPr lang="ru-RU" sz="1800" dirty="0"/>
              <a:t> Андрей Витальевич, Кротов Денис Станиславович, </a:t>
            </a:r>
            <a:r>
              <a:rPr lang="ru-RU" sz="1800" dirty="0" err="1"/>
              <a:t>Базайкин</a:t>
            </a:r>
            <a:r>
              <a:rPr lang="ru-RU" sz="1800" dirty="0"/>
              <a:t> Ярослав Владимирович, </a:t>
            </a:r>
            <a:r>
              <a:rPr lang="ru-RU" sz="1800" dirty="0" err="1"/>
              <a:t>Исангулова</a:t>
            </a:r>
            <a:r>
              <a:rPr lang="ru-RU" sz="1800" dirty="0"/>
              <a:t> Дарья Васильевна, Карманова Мария Борисовна, Токарева Наталья Николаевна, Абросимов Николай Владимирович, </a:t>
            </a:r>
            <a:r>
              <a:rPr lang="ru-RU" sz="1800" dirty="0" err="1"/>
              <a:t>Пузынина</a:t>
            </a:r>
            <a:r>
              <a:rPr lang="ru-RU" sz="1800" dirty="0"/>
              <a:t> Светлана </a:t>
            </a:r>
            <a:r>
              <a:rPr lang="ru-RU" sz="1800" dirty="0" smtClean="0"/>
              <a:t>Александровна, Алексеева </a:t>
            </a:r>
            <a:r>
              <a:rPr lang="ru-RU" sz="1800" dirty="0"/>
              <a:t>Екатерина Вячеславовна, Киселёв Алексей Владимирович, Бондарь Лина Николаевна.</a:t>
            </a:r>
          </a:p>
          <a:p>
            <a:pPr marL="0" indent="0" algn="just">
              <a:lnSpc>
                <a:spcPct val="90000"/>
              </a:lnSpc>
              <a:spcBef>
                <a:spcPts val="660"/>
              </a:spcBef>
              <a:buSzPts val="2340"/>
            </a:pPr>
            <a:r>
              <a:rPr lang="ru-RU" sz="1800" b="1" dirty="0" smtClean="0"/>
              <a:t>В 2017 году: </a:t>
            </a:r>
            <a:r>
              <a:rPr lang="ru-RU" sz="1800" dirty="0"/>
              <a:t>Светов Иван Евгеньевич.</a:t>
            </a:r>
          </a:p>
          <a:p>
            <a:pPr marL="0" lvl="0" indent="0" algn="just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ts val="2340"/>
              <a:buFont typeface="Noto Sans Symbols"/>
              <a:buNone/>
            </a:pPr>
            <a:r>
              <a:rPr lang="ru-RU" sz="1800" b="1" dirty="0" smtClean="0"/>
              <a:t>В 2018 году: </a:t>
            </a:r>
            <a:r>
              <a:rPr lang="ru-RU" sz="1800" dirty="0" smtClean="0"/>
              <a:t>Дудкин </a:t>
            </a:r>
            <a:r>
              <a:rPr lang="ru-RU" sz="1800" dirty="0" err="1" smtClean="0"/>
              <a:t>Федор</a:t>
            </a:r>
            <a:r>
              <a:rPr lang="ru-RU" sz="1800" dirty="0" smtClean="0"/>
              <a:t> Анатольевич</a:t>
            </a:r>
            <a:r>
              <a:rPr lang="ru-RU" sz="1800" dirty="0"/>
              <a:t>.</a:t>
            </a:r>
            <a:endParaRPr lang="ru-RU" sz="1800" dirty="0" smtClean="0"/>
          </a:p>
          <a:p>
            <a:pPr marL="0" lvl="0" indent="0" algn="just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ts val="2340"/>
              <a:buFont typeface="Noto Sans Symbols"/>
              <a:buNone/>
            </a:pPr>
            <a:r>
              <a:rPr lang="ru-RU" sz="1800" b="1" dirty="0" smtClean="0"/>
              <a:t>В 2019 году направлены документы:</a:t>
            </a:r>
            <a:r>
              <a:rPr lang="ru-RU" sz="1800" dirty="0" smtClean="0"/>
              <a:t> Горшков Илья Борисович и </a:t>
            </a:r>
            <a:r>
              <a:rPr lang="ru-RU" sz="1800" dirty="0" err="1" smtClean="0"/>
              <a:t>Малькович</a:t>
            </a:r>
            <a:r>
              <a:rPr lang="ru-RU" sz="1800" dirty="0" smtClean="0"/>
              <a:t> Евгений Геннадьевич.</a:t>
            </a: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2"/>
          <p:cNvSpPr txBox="1">
            <a:spLocks noGrp="1"/>
          </p:cNvSpPr>
          <p:nvPr>
            <p:ph type="title"/>
          </p:nvPr>
        </p:nvSpPr>
        <p:spPr>
          <a:xfrm>
            <a:off x="107504" y="188640"/>
            <a:ext cx="91440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ru-RU" sz="2400" b="1" dirty="0"/>
              <a:t>Рейтинг институтов математического профиля</a:t>
            </a:r>
            <a:br>
              <a:rPr lang="ru-RU" sz="2400" b="1" dirty="0"/>
            </a:br>
            <a:r>
              <a:rPr lang="ru-RU" sz="2400" b="1" dirty="0"/>
              <a:t>Европейской Научно-Промышленной Палаты в </a:t>
            </a:r>
            <a:r>
              <a:rPr lang="ru-RU" sz="2400" b="1" dirty="0" smtClean="0"/>
              <a:t>2018 </a:t>
            </a:r>
            <a:r>
              <a:rPr lang="ru-RU" sz="2400" b="1" dirty="0"/>
              <a:t>году</a:t>
            </a:r>
            <a:br>
              <a:rPr lang="ru-RU" sz="2400" b="1" dirty="0"/>
            </a:br>
            <a:endParaRPr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116404"/>
              </p:ext>
            </p:extLst>
          </p:nvPr>
        </p:nvGraphicFramePr>
        <p:xfrm>
          <a:off x="263949" y="1016451"/>
          <a:ext cx="8748077" cy="5411456"/>
        </p:xfrm>
        <a:graphic>
          <a:graphicData uri="http://schemas.openxmlformats.org/drawingml/2006/table">
            <a:tbl>
              <a:tblPr/>
              <a:tblGrid>
                <a:gridCol w="433635"/>
                <a:gridCol w="7466143"/>
                <a:gridCol w="848299"/>
              </a:tblGrid>
              <a:tr h="23368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Институт 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математики им. С.Л. Соболева СО РАН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А+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hlinkClick r:id="rId3" tooltip="Математический институт им. Стеклова"/>
                        </a:rPr>
                        <a:t>Математический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3" tooltip="Математический институт им. Стеклова"/>
                        </a:rPr>
                        <a:t>институт им. В.А. Стеклова РАН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А+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721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Институт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вычислительной математики им. Г.И. Марчука РАН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А+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993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Санкт-Петербургское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отделение Математического института им. В.А. Стеклова Российской академии наук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А+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908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Институт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математики и механики им.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Н.Н.Красовского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 УРО РАН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А+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hlinkClick r:id="rId7" tooltip="Институт математических проблем биологии"/>
                        </a:rPr>
                        <a:t>Институт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7" tooltip="Институт математических проблем биологии"/>
                        </a:rPr>
                        <a:t>математических проблем биологии РАН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Институт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прикладной математики им. М.В. Келдыша Российской академии наук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212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Институт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прикладной математики Дальневосточного отделения Российской академии наук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BBB+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765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Институт математики с вычислительным центром Уфимского научного центра Российской академии наук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BBB+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697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НИИ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прикладной математики и автоматизации Кабардино-Балкарского научного центра РАН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BBB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524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Санкт-Петербургский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экономико-математический институт РАН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ВВВ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084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hlinkClick r:id="rId13"/>
                        </a:rPr>
                        <a:t>Институт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13"/>
                        </a:rPr>
                        <a:t>прикладных математических исследований Карельского научного центра РАН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BB+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390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hlinkClick r:id="rId14" tooltip="Центральный экономико-математический институт"/>
                        </a:rPr>
                        <a:t>Центральный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14" tooltip="Центральный экономико-математический институт"/>
                        </a:rPr>
                        <a:t>экономико-математический институт РАН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BB+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hlinkClick r:id="rId15"/>
                        </a:rPr>
                        <a:t>Институт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15"/>
                        </a:rPr>
                        <a:t>теоретической и прикладной механики им. С.А.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hlinkClick r:id="rId15"/>
                        </a:rPr>
                        <a:t>Христиановича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15"/>
                        </a:rPr>
                        <a:t> СО РАН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BB+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hlinkClick r:id="rId16"/>
                        </a:rPr>
                        <a:t>Институт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16"/>
                        </a:rPr>
                        <a:t>вычислительных технологий СО РАН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541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17"/>
                        </a:rPr>
                        <a:t>Международный математический институт имени Л. Эйлера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hlinkClick r:id="rId18"/>
                        </a:rPr>
                        <a:t>Институт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18"/>
                        </a:rPr>
                        <a:t>точной механики и вычислительной техники им. С.А. Лебедева РАН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hlinkClick r:id="rId19"/>
                        </a:rPr>
                        <a:t>Институт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19"/>
                        </a:rPr>
                        <a:t>механики сплошных сред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hlinkClick r:id="rId19"/>
                        </a:rPr>
                        <a:t>УрО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19"/>
                        </a:rPr>
                        <a:t> РАН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541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20"/>
                        </a:rPr>
                        <a:t>Институт математики и компьютерных наук (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hlinkClick r:id="rId20"/>
                        </a:rPr>
                        <a:t>ИМиКН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20"/>
                        </a:rPr>
                        <a:t>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hlinkClick r:id="rId21" tooltip="Международный институт теории прогноза землетрясений и математической геофизики"/>
                        </a:rPr>
                        <a:t>Международный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hlinkClick r:id="rId21" tooltip="Международный институт теории прогноза землетрясений и математической геофизики"/>
                        </a:rPr>
                        <a:t>институт теории прогноза землетрясений и математической геофизики РАН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3"/>
          <p:cNvSpPr txBox="1">
            <a:spLocks noGrp="1"/>
          </p:cNvSpPr>
          <p:nvPr>
            <p:ph type="title"/>
          </p:nvPr>
        </p:nvSpPr>
        <p:spPr>
          <a:xfrm>
            <a:off x="574675" y="304802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200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*"/>
            </a:pPr>
            <a:r>
              <a:rPr lang="ru-RU" sz="2000"/>
              <a:t>Отделение математических наук</a:t>
            </a: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Институт математики им. С. Л. Соболева СО РАН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Новосибирский научный центр</a:t>
            </a:r>
            <a:endParaRPr/>
          </a:p>
        </p:txBody>
      </p:sp>
      <p:sp>
        <p:nvSpPr>
          <p:cNvPr id="450" name="Google Shape;450;p63"/>
          <p:cNvSpPr txBox="1">
            <a:spLocks noGrp="1"/>
          </p:cNvSpPr>
          <p:nvPr>
            <p:ph type="body" idx="1"/>
          </p:nvPr>
        </p:nvSpPr>
        <p:spPr>
          <a:xfrm>
            <a:off x="566739" y="1752600"/>
            <a:ext cx="800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60"/>
              <a:buFont typeface="Noto Sans Symbols"/>
              <a:buNone/>
            </a:pPr>
            <a:r>
              <a:rPr lang="ru-RU" sz="2200" dirty="0"/>
              <a:t>630090 Новосибирск, пр. Академика </a:t>
            </a:r>
            <a:r>
              <a:rPr lang="ru-RU" sz="2200" dirty="0" err="1"/>
              <a:t>Коптюга</a:t>
            </a:r>
            <a:r>
              <a:rPr lang="ru-RU" sz="2200" dirty="0"/>
              <a:t>, 4</a:t>
            </a:r>
            <a:endParaRPr sz="2200" i="1" dirty="0"/>
          </a:p>
          <a:p>
            <a:pPr marL="228600" lvl="0" indent="-182880" algn="ctr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SzPts val="2860"/>
              <a:buFont typeface="Noto Sans Symbols"/>
              <a:buNone/>
            </a:pPr>
            <a:r>
              <a:rPr lang="ru-RU" sz="2200" i="1"/>
              <a:t>телефон</a:t>
            </a:r>
            <a:r>
              <a:rPr lang="ru-RU" sz="2200"/>
              <a:t>: (8-383) 333-28-92</a:t>
            </a:r>
            <a:br>
              <a:rPr lang="ru-RU" sz="2200"/>
            </a:br>
            <a:r>
              <a:rPr lang="ru-RU" sz="2200" i="1"/>
              <a:t>факс</a:t>
            </a:r>
            <a:r>
              <a:rPr lang="ru-RU" sz="2200"/>
              <a:t>: (8-383) 333-25-98</a:t>
            </a:r>
            <a:br>
              <a:rPr lang="ru-RU" sz="2200"/>
            </a:br>
            <a:r>
              <a:rPr lang="ru-RU" sz="2200" i="1"/>
              <a:t>адрес электронной почты</a:t>
            </a:r>
            <a:r>
              <a:rPr lang="ru-RU" sz="2200"/>
              <a:t>: </a:t>
            </a:r>
            <a:r>
              <a:rPr lang="ru-RU" sz="2200" u="sng">
                <a:solidFill>
                  <a:schemeClr val="hlink"/>
                </a:solidFill>
                <a:hlinkClick r:id="rId3"/>
              </a:rPr>
              <a:t>im@math.nsc.ru</a:t>
            </a:r>
            <a:r>
              <a:rPr lang="ru-RU" sz="2200"/>
              <a:t/>
            </a:r>
            <a:br>
              <a:rPr lang="ru-RU" sz="2200"/>
            </a:br>
            <a:r>
              <a:rPr lang="ru-RU" sz="2200" i="1" dirty="0" err="1"/>
              <a:t>www</a:t>
            </a:r>
            <a:r>
              <a:rPr lang="ru-RU" sz="2200" i="1" dirty="0"/>
              <a:t>-страница</a:t>
            </a:r>
            <a:r>
              <a:rPr lang="ru-RU" sz="2200" dirty="0"/>
              <a:t>: </a:t>
            </a:r>
            <a:r>
              <a:rPr lang="ru-RU" sz="2200" u="sng" dirty="0">
                <a:solidFill>
                  <a:schemeClr val="hlink"/>
                </a:solidFill>
                <a:hlinkClick r:id="rId4"/>
              </a:rPr>
              <a:t>http://math.nsc.ru</a:t>
            </a:r>
            <a:r>
              <a:rPr lang="ru-RU" sz="2200" dirty="0"/>
              <a:t> </a:t>
            </a:r>
            <a:endParaRPr dirty="0"/>
          </a:p>
        </p:txBody>
      </p:sp>
      <p:pic>
        <p:nvPicPr>
          <p:cNvPr id="451" name="Google Shape;451;p63" descr="imwinter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472841" y="3962400"/>
            <a:ext cx="6188793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1691680" y="332656"/>
            <a:ext cx="7201495" cy="118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/>
              <a:t>Управление Институтом</a:t>
            </a:r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566739" y="1752602"/>
            <a:ext cx="8001000" cy="434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5"/>
              <a:buFont typeface="Noto Sans Symbols"/>
              <a:buNone/>
            </a:pPr>
            <a:r>
              <a:rPr lang="ru-RU" sz="1850" dirty="0"/>
              <a:t>Руководители института</a:t>
            </a:r>
            <a:endParaRPr dirty="0"/>
          </a:p>
          <a:p>
            <a:pPr marL="228600" lvl="0" indent="-182880" algn="l" rtl="0">
              <a:lnSpc>
                <a:spcPct val="70000"/>
              </a:lnSpc>
              <a:spcBef>
                <a:spcPts val="896"/>
              </a:spcBef>
              <a:spcAft>
                <a:spcPts val="0"/>
              </a:spcAft>
              <a:buSzPts val="1924"/>
              <a:buFont typeface="Noto Sans Symbols"/>
              <a:buChar char="⮚"/>
            </a:pPr>
            <a:r>
              <a:rPr lang="ru-RU" sz="1480" dirty="0"/>
              <a:t>1957-1983 гг. – академик С.Л. Соболев</a:t>
            </a:r>
            <a:endParaRPr dirty="0"/>
          </a:p>
          <a:p>
            <a:pPr marL="228600" lvl="0" indent="-182880" algn="l" rtl="0">
              <a:lnSpc>
                <a:spcPct val="70000"/>
              </a:lnSpc>
              <a:spcBef>
                <a:spcPts val="596"/>
              </a:spcBef>
              <a:spcAft>
                <a:spcPts val="0"/>
              </a:spcAft>
              <a:buSzPts val="1924"/>
              <a:buFont typeface="Noto Sans Symbols"/>
              <a:buChar char="⮚"/>
            </a:pPr>
            <a:r>
              <a:rPr lang="ru-RU" sz="1480" dirty="0"/>
              <a:t>1984-1986 гг. – академик С.К. Годунов</a:t>
            </a:r>
            <a:endParaRPr dirty="0"/>
          </a:p>
          <a:p>
            <a:pPr marL="228600" lvl="0" indent="-182880" algn="l" rtl="0">
              <a:lnSpc>
                <a:spcPct val="70000"/>
              </a:lnSpc>
              <a:spcBef>
                <a:spcPts val="596"/>
              </a:spcBef>
              <a:spcAft>
                <a:spcPts val="0"/>
              </a:spcAft>
              <a:buSzPts val="1924"/>
              <a:buFont typeface="Noto Sans Symbols"/>
              <a:buChar char="⮚"/>
            </a:pPr>
            <a:r>
              <a:rPr lang="ru-RU" sz="1480" dirty="0"/>
              <a:t>1987-2002 гг. – академик М.М. Лаврентьев </a:t>
            </a:r>
            <a:endParaRPr dirty="0"/>
          </a:p>
          <a:p>
            <a:pPr marL="228600" lvl="0" indent="-182880" algn="l" rtl="0">
              <a:lnSpc>
                <a:spcPct val="70000"/>
              </a:lnSpc>
              <a:spcBef>
                <a:spcPts val="596"/>
              </a:spcBef>
              <a:spcAft>
                <a:spcPts val="0"/>
              </a:spcAft>
              <a:buSzPts val="1924"/>
              <a:buFont typeface="Noto Sans Symbols"/>
              <a:buChar char="⮚"/>
            </a:pPr>
            <a:r>
              <a:rPr lang="ru-RU" sz="1480" dirty="0"/>
              <a:t>2002-2011 гг. – академик Ю.Л. Ершов</a:t>
            </a:r>
            <a:endParaRPr dirty="0"/>
          </a:p>
          <a:p>
            <a:pPr marL="228600" lvl="0" indent="-182880" algn="l" rtl="0">
              <a:lnSpc>
                <a:spcPct val="70000"/>
              </a:lnSpc>
              <a:spcBef>
                <a:spcPts val="596"/>
              </a:spcBef>
              <a:spcAft>
                <a:spcPts val="0"/>
              </a:spcAft>
              <a:buSzPts val="1924"/>
              <a:buFont typeface="Noto Sans Symbols"/>
              <a:buChar char="⮚"/>
            </a:pPr>
            <a:r>
              <a:rPr lang="ru-RU" sz="1480" dirty="0"/>
              <a:t>2011-н. </a:t>
            </a:r>
            <a:r>
              <a:rPr lang="ru-RU" sz="1480" dirty="0" err="1"/>
              <a:t>вр</a:t>
            </a:r>
            <a:r>
              <a:rPr lang="ru-RU" sz="1480" dirty="0"/>
              <a:t>.    - академик С.С. Гончаров</a:t>
            </a:r>
            <a:endParaRPr dirty="0"/>
          </a:p>
          <a:p>
            <a:pPr marL="469900" lvl="1" indent="0" algn="l" rtl="0">
              <a:lnSpc>
                <a:spcPct val="70000"/>
              </a:lnSpc>
              <a:spcBef>
                <a:spcPts val="670"/>
              </a:spcBef>
              <a:spcAft>
                <a:spcPts val="0"/>
              </a:spcAft>
              <a:buSzPts val="2405"/>
              <a:buFont typeface="Noto Sans Symbols"/>
              <a:buNone/>
            </a:pPr>
            <a:r>
              <a:rPr lang="ru-RU" sz="1850" dirty="0"/>
              <a:t>Заместители директора</a:t>
            </a:r>
            <a:endParaRPr dirty="0"/>
          </a:p>
          <a:p>
            <a:pPr marL="228600" lvl="0" indent="-182880" algn="l" rtl="0">
              <a:lnSpc>
                <a:spcPct val="70000"/>
              </a:lnSpc>
              <a:spcBef>
                <a:spcPts val="896"/>
              </a:spcBef>
              <a:spcAft>
                <a:spcPts val="0"/>
              </a:spcAft>
              <a:buSzPts val="1924"/>
              <a:buFont typeface="Noto Sans Symbols"/>
              <a:buChar char="⮚"/>
            </a:pPr>
            <a:r>
              <a:rPr lang="ru-RU" sz="1480" dirty="0"/>
              <a:t>д.ф.-м.н. Ю.С. Волков,</a:t>
            </a:r>
            <a:endParaRPr dirty="0"/>
          </a:p>
          <a:p>
            <a:pPr marL="228600" lvl="0" indent="-182880" algn="l" rtl="0">
              <a:lnSpc>
                <a:spcPct val="70000"/>
              </a:lnSpc>
              <a:spcBef>
                <a:spcPts val="596"/>
              </a:spcBef>
              <a:spcAft>
                <a:spcPts val="0"/>
              </a:spcAft>
              <a:buSzPts val="1924"/>
              <a:buFont typeface="Noto Sans Symbols"/>
              <a:buChar char="⮚"/>
            </a:pPr>
            <a:r>
              <a:rPr lang="ru-RU" sz="1480" dirty="0"/>
              <a:t>д.ф.-м.н. Е.П. Вдовин,</a:t>
            </a:r>
            <a:endParaRPr dirty="0"/>
          </a:p>
          <a:p>
            <a:pPr marL="228600" lvl="0" indent="-182880" algn="l" rtl="0">
              <a:lnSpc>
                <a:spcPct val="70000"/>
              </a:lnSpc>
              <a:spcBef>
                <a:spcPts val="596"/>
              </a:spcBef>
              <a:spcAft>
                <a:spcPts val="0"/>
              </a:spcAft>
              <a:buSzPts val="1924"/>
              <a:buFont typeface="Noto Sans Symbols"/>
              <a:buChar char="⮚"/>
            </a:pPr>
            <a:r>
              <a:rPr lang="ru-RU" sz="1480" dirty="0"/>
              <a:t>д.ф.-м.н. Г.В. Демиденко</a:t>
            </a:r>
            <a:endParaRPr dirty="0"/>
          </a:p>
          <a:p>
            <a:pPr marL="45720" lvl="0" indent="0" algn="l" rtl="0">
              <a:lnSpc>
                <a:spcPct val="70000"/>
              </a:lnSpc>
              <a:spcBef>
                <a:spcPts val="596"/>
              </a:spcBef>
              <a:spcAft>
                <a:spcPts val="0"/>
              </a:spcAft>
              <a:buSzPts val="1924"/>
              <a:buNone/>
            </a:pPr>
            <a:endParaRPr sz="1480" dirty="0"/>
          </a:p>
          <a:p>
            <a:pPr marL="45720" lvl="0" indent="0" algn="l" rtl="0">
              <a:lnSpc>
                <a:spcPct val="70000"/>
              </a:lnSpc>
              <a:spcBef>
                <a:spcPts val="651"/>
              </a:spcBef>
              <a:spcAft>
                <a:spcPts val="0"/>
              </a:spcAft>
              <a:buSzPts val="2284"/>
              <a:buNone/>
            </a:pPr>
            <a:r>
              <a:rPr lang="ru-RU" sz="1757" dirty="0"/>
              <a:t>      Директор ОФ ИМ</a:t>
            </a:r>
            <a:endParaRPr sz="1757" dirty="0"/>
          </a:p>
          <a:p>
            <a:pPr marL="228600" lvl="0" indent="-182880" algn="l" rtl="0">
              <a:lnSpc>
                <a:spcPct val="70000"/>
              </a:lnSpc>
              <a:spcBef>
                <a:spcPts val="596"/>
              </a:spcBef>
              <a:spcAft>
                <a:spcPts val="0"/>
              </a:spcAft>
              <a:buSzPts val="1924"/>
              <a:buFont typeface="Noto Sans Symbols"/>
              <a:buChar char="⮚"/>
            </a:pPr>
            <a:r>
              <a:rPr lang="ru-RU" sz="1480" dirty="0"/>
              <a:t>д.ф.-м.н. В.А. </a:t>
            </a:r>
            <a:r>
              <a:rPr lang="ru-RU" sz="1480" dirty="0" err="1"/>
              <a:t>Топчий</a:t>
            </a:r>
            <a:r>
              <a:rPr lang="ru-RU" sz="1480" dirty="0"/>
              <a:t> </a:t>
            </a:r>
            <a:endParaRPr dirty="0"/>
          </a:p>
          <a:p>
            <a:pPr marL="469900" lvl="1" indent="0" algn="l" rtl="0">
              <a:lnSpc>
                <a:spcPct val="70000"/>
              </a:lnSpc>
              <a:spcBef>
                <a:spcPts val="1500"/>
              </a:spcBef>
              <a:spcAft>
                <a:spcPts val="0"/>
              </a:spcAft>
              <a:buSzPts val="2405"/>
              <a:buFont typeface="Noto Sans Symbols"/>
              <a:buNone/>
            </a:pPr>
            <a:r>
              <a:rPr lang="ru-RU" sz="1850" dirty="0"/>
              <a:t>Учёный секретарь</a:t>
            </a:r>
            <a:endParaRPr dirty="0"/>
          </a:p>
          <a:p>
            <a:pPr marL="228600" lvl="0" indent="-182880" algn="l" rtl="0">
              <a:lnSpc>
                <a:spcPct val="70000"/>
              </a:lnSpc>
              <a:spcBef>
                <a:spcPts val="896"/>
              </a:spcBef>
              <a:spcAft>
                <a:spcPts val="0"/>
              </a:spcAft>
              <a:buSzPts val="1924"/>
              <a:buFont typeface="Noto Sans Symbols"/>
              <a:buChar char="⮚"/>
            </a:pPr>
            <a:r>
              <a:rPr lang="ru-RU" sz="1480" dirty="0"/>
              <a:t>к.ф.-м.н. И.Е. Светов</a:t>
            </a:r>
            <a:endParaRPr dirty="0"/>
          </a:p>
          <a:p>
            <a:pPr marL="228600" lvl="0" indent="-60705" algn="l" rtl="0">
              <a:lnSpc>
                <a:spcPct val="70000"/>
              </a:lnSpc>
              <a:spcBef>
                <a:spcPts val="596"/>
              </a:spcBef>
              <a:spcAft>
                <a:spcPts val="0"/>
              </a:spcAft>
              <a:buSzPts val="1924"/>
              <a:buFont typeface="Noto Sans Symbols"/>
              <a:buNone/>
            </a:pPr>
            <a:endParaRPr sz="1480" dirty="0"/>
          </a:p>
          <a:p>
            <a:pPr marL="228600" lvl="0" indent="-60705" algn="l" rtl="0">
              <a:lnSpc>
                <a:spcPct val="70000"/>
              </a:lnSpc>
              <a:spcBef>
                <a:spcPts val="596"/>
              </a:spcBef>
              <a:spcAft>
                <a:spcPts val="0"/>
              </a:spcAft>
              <a:buSzPts val="1924"/>
              <a:buFont typeface="Noto Sans Symbols"/>
              <a:buNone/>
            </a:pPr>
            <a:endParaRPr sz="1480" dirty="0"/>
          </a:p>
          <a:p>
            <a:pPr marL="228600" lvl="0" indent="-60705" algn="l" rtl="0">
              <a:lnSpc>
                <a:spcPct val="70000"/>
              </a:lnSpc>
              <a:spcBef>
                <a:spcPts val="596"/>
              </a:spcBef>
              <a:spcAft>
                <a:spcPts val="0"/>
              </a:spcAft>
              <a:buSzPts val="1924"/>
              <a:buFont typeface="Noto Sans Symbols"/>
              <a:buNone/>
            </a:pPr>
            <a:endParaRPr sz="1480" dirty="0"/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404813"/>
            <a:ext cx="9906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574675" y="304802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99"/>
              <a:buNone/>
            </a:pPr>
            <a:r>
              <a:rPr lang="ru-RU" sz="4140"/>
              <a:t>Динамика численности   сотрудников ИМ СО РАН</a:t>
            </a:r>
            <a:endParaRPr/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404813"/>
            <a:ext cx="990600" cy="1079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2" name="Google Shape;162;p21"/>
          <p:cNvGraphicFramePr/>
          <p:nvPr/>
        </p:nvGraphicFramePr>
        <p:xfrm>
          <a:off x="1259632" y="1772816"/>
          <a:ext cx="6474600" cy="4340590"/>
        </p:xfrm>
        <a:graphic>
          <a:graphicData uri="http://schemas.openxmlformats.org/drawingml/2006/table">
            <a:tbl>
              <a:tblPr>
                <a:noFill/>
                <a:tableStyleId>{63F6E8F4-7EE3-4AEA-BEE8-A9E39F0094D5}</a:tableStyleId>
              </a:tblPr>
              <a:tblGrid>
                <a:gridCol w="1710375"/>
                <a:gridCol w="977225"/>
                <a:gridCol w="977225"/>
                <a:gridCol w="977225"/>
                <a:gridCol w="916275"/>
                <a:gridCol w="916275"/>
              </a:tblGrid>
              <a:tr h="472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2014 г.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2015 г.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2016 г.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2017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2018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Всего 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404 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420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381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374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389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научных работников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322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339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305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академиков  РАН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чл.-корр. РАН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докторов наук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124 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117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117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кандидатов наук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148 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164 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149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143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164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молодых сотрудников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 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аспирантов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 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63" name="Google Shape;163;p21"/>
          <p:cNvSpPr/>
          <p:nvPr/>
        </p:nvSpPr>
        <p:spPr>
          <a:xfrm>
            <a:off x="2" y="-323163"/>
            <a:ext cx="1847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1734532" y="304802"/>
            <a:ext cx="6841143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 sz="3600" dirty="0"/>
              <a:t>Кадровый </a:t>
            </a:r>
            <a:r>
              <a:rPr lang="ru-RU" sz="3600" dirty="0" smtClean="0"/>
              <a:t>состав без ОФИМ </a:t>
            </a:r>
            <a:r>
              <a:rPr lang="ru-RU" sz="2400" dirty="0" smtClean="0"/>
              <a:t>(на </a:t>
            </a:r>
            <a:r>
              <a:rPr lang="ru-RU" sz="2400" dirty="0"/>
              <a:t>31.12.2018)</a:t>
            </a:r>
            <a:endParaRPr dirty="0"/>
          </a:p>
        </p:txBody>
      </p:sp>
      <p:graphicFrame>
        <p:nvGraphicFramePr>
          <p:cNvPr id="169" name="Google Shape;169;p22"/>
          <p:cNvGraphicFramePr/>
          <p:nvPr>
            <p:extLst>
              <p:ext uri="{D42A27DB-BD31-4B8C-83A1-F6EECF244321}">
                <p14:modId xmlns:p14="http://schemas.microsoft.com/office/powerpoint/2010/main" val="1965352022"/>
              </p:ext>
            </p:extLst>
          </p:nvPr>
        </p:nvGraphicFramePr>
        <p:xfrm>
          <a:off x="251520" y="1772816"/>
          <a:ext cx="8640975" cy="4068510"/>
        </p:xfrm>
        <a:graphic>
          <a:graphicData uri="http://schemas.openxmlformats.org/drawingml/2006/table">
            <a:tbl>
              <a:tblPr>
                <a:noFill/>
                <a:tableStyleId>{63F6E8F4-7EE3-4AEA-BEE8-A9E39F0094D5}</a:tableStyleId>
              </a:tblPr>
              <a:tblGrid>
                <a:gridCol w="2736300"/>
                <a:gridCol w="1224125"/>
                <a:gridCol w="864100"/>
                <a:gridCol w="720075"/>
                <a:gridCol w="792100"/>
                <a:gridCol w="792100"/>
                <a:gridCol w="792100"/>
                <a:gridCol w="720075"/>
              </a:tblGrid>
              <a:tr h="559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100"/>
                        <a:buFont typeface="Noto Sans Symbols"/>
                        <a:buNone/>
                      </a:pPr>
                      <a:r>
                        <a:rPr lang="ru-RU" sz="1100" b="1" i="0" u="none" strike="noStrike" cap="none" dirty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Должность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100"/>
                        <a:buFont typeface="Noto Sans Symbols"/>
                        <a:buNone/>
                      </a:pPr>
                      <a:r>
                        <a:rPr lang="ru-RU" sz="1100" b="1" i="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численность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до 35 лет</a:t>
                      </a:r>
                      <a:endParaRPr sz="11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от 36 до 39 лет</a:t>
                      </a:r>
                      <a:endParaRPr sz="11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от 40 до 49 лет</a:t>
                      </a:r>
                      <a:endParaRPr sz="11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от 50 до 59 лет</a:t>
                      </a:r>
                      <a:endParaRPr sz="11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от 60 до 69 лет</a:t>
                      </a:r>
                      <a:endParaRPr sz="11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старше 70 лет</a:t>
                      </a:r>
                      <a:endParaRPr sz="11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100"/>
                        <a:buFont typeface="Noto Sans Symbols"/>
                        <a:buNone/>
                      </a:pPr>
                      <a:r>
                        <a:rPr lang="ru-RU" sz="1100" b="1" i="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Директор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8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100"/>
                        <a:buFont typeface="Noto Sans Symbols"/>
                        <a:buNone/>
                      </a:pPr>
                      <a:r>
                        <a:rPr lang="ru-RU" sz="1100" b="1" i="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Заместитель директора по науке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100"/>
                        <a:buFont typeface="Noto Sans Symbols"/>
                        <a:buNone/>
                      </a:pPr>
                      <a:r>
                        <a:rPr lang="ru-RU" sz="1100" b="1" i="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Ученый секретарь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u="none" strike="noStrike" cap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u="none" strike="noStrike" cap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lang="ru-RU"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u="none" strike="noStrike" cap="none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Главный научный сотрудник</a:t>
                      </a:r>
                      <a:endParaRPr sz="1400" u="none" strike="noStrike" cap="none" dirty="0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-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 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400" b="1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400" b="1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Ведущий научный сотрудник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400" b="1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400" b="1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Старший научный сотрудник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400" b="1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Научный сотрудник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b="1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Младший научный сотрудник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 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 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1 </a:t>
                      </a:r>
                      <a:endParaRPr sz="1400" u="none" strike="noStrike" cap="none" dirty="0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 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Прочие научные работники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100"/>
                        <a:buFont typeface="Noto Sans Symbols"/>
                        <a:buNone/>
                      </a:pPr>
                      <a:r>
                        <a:rPr lang="ru-RU" sz="1100" b="1" i="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Всего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256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u="none" strike="noStrike" cap="none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ru-RU" sz="14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404813"/>
            <a:ext cx="9906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1763689" y="304802"/>
            <a:ext cx="6811987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/>
              <a:t>Программы и гранты</a:t>
            </a:r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404813"/>
            <a:ext cx="990600" cy="9620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7" name="Google Shape;177;p23"/>
          <p:cNvGraphicFramePr/>
          <p:nvPr/>
        </p:nvGraphicFramePr>
        <p:xfrm>
          <a:off x="1187624" y="2060848"/>
          <a:ext cx="6840825" cy="3341845"/>
        </p:xfrm>
        <a:graphic>
          <a:graphicData uri="http://schemas.openxmlformats.org/drawingml/2006/table">
            <a:tbl>
              <a:tblPr>
                <a:noFill/>
                <a:tableStyleId>{63F6E8F4-7EE3-4AEA-BEE8-A9E39F0094D5}</a:tableStyleId>
              </a:tblPr>
              <a:tblGrid>
                <a:gridCol w="2173700"/>
                <a:gridCol w="767200"/>
                <a:gridCol w="831125"/>
                <a:gridCol w="767200"/>
                <a:gridCol w="767200"/>
                <a:gridCol w="767200"/>
                <a:gridCol w="767200"/>
              </a:tblGrid>
              <a:tr h="36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2013 г.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2014 г.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2015 г.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2016 г.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2017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2018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2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Научные школы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РФФИ, РГНФ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2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РНФ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Интеграционные проекты 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 РАН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Программы Президиума РАН и ОМН РАН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8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Гранты Президента РФ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5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036495" cy="13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ru-RU"/>
              <a:t>Научные подразделения ИМ</a:t>
            </a:r>
            <a:endParaRPr/>
          </a:p>
        </p:txBody>
      </p:sp>
      <p:graphicFrame>
        <p:nvGraphicFramePr>
          <p:cNvPr id="183" name="Google Shape;183;p24"/>
          <p:cNvGraphicFramePr/>
          <p:nvPr>
            <p:extLst>
              <p:ext uri="{D42A27DB-BD31-4B8C-83A1-F6EECF244321}">
                <p14:modId xmlns:p14="http://schemas.microsoft.com/office/powerpoint/2010/main" val="2730883295"/>
              </p:ext>
            </p:extLst>
          </p:nvPr>
        </p:nvGraphicFramePr>
        <p:xfrm>
          <a:off x="251946" y="815248"/>
          <a:ext cx="8703520" cy="5139659"/>
        </p:xfrm>
        <a:graphic>
          <a:graphicData uri="http://schemas.openxmlformats.org/drawingml/2006/table">
            <a:tbl>
              <a:tblPr>
                <a:noFill/>
                <a:tableStyleId>{63F6E8F4-7EE3-4AEA-BEE8-A9E39F0094D5}</a:tableStyleId>
              </a:tblPr>
              <a:tblGrid>
                <a:gridCol w="325367"/>
                <a:gridCol w="5870307"/>
                <a:gridCol w="2507846"/>
              </a:tblGrid>
              <a:tr h="2924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 dirty="0"/>
                        <a:t> 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24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 dirty="0"/>
                        <a:t> 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 dirty="0"/>
                        <a:t> 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sng" strike="noStrike" cap="none" dirty="0">
                          <a:solidFill>
                            <a:schemeClr val="hlink"/>
                          </a:solidFill>
                          <a:hlinkClick r:id="rId3"/>
                        </a:rPr>
                        <a:t>А1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4"/>
                        </a:rPr>
                        <a:t>Лаборатория теории колец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sng" strike="noStrike" cap="none" dirty="0">
                          <a:solidFill>
                            <a:schemeClr val="hlink"/>
                          </a:solidFill>
                          <a:hlinkClick r:id="rId5"/>
                        </a:rPr>
                        <a:t>Колесников П.С.</a:t>
                      </a:r>
                      <a:endParaRPr sz="1400" b="1" u="sng" strike="noStrike" cap="none" dirty="0">
                        <a:solidFill>
                          <a:schemeClr val="hlink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7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sng" strike="noStrike" cap="none">
                          <a:solidFill>
                            <a:schemeClr val="hlink"/>
                          </a:solidFill>
                          <a:hlinkClick r:id="rId6"/>
                        </a:rPr>
                        <a:t>А4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7"/>
                        </a:rPr>
                        <a:t>Лаборатория теории групп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sng" strike="noStrike" cap="none" dirty="0">
                          <a:solidFill>
                            <a:schemeClr val="hlink"/>
                          </a:solidFill>
                          <a:hlinkClick r:id="rId8"/>
                        </a:rPr>
                        <a:t>Вдовин Е.П.</a:t>
                      </a:r>
                      <a:endParaRPr sz="1400" b="1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24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7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none" strike="noStrike" cap="none" dirty="0"/>
                        <a:t> 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24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sng" strike="noStrike" cap="none">
                          <a:solidFill>
                            <a:schemeClr val="hlink"/>
                          </a:solidFill>
                          <a:hlinkClick r:id="rId9"/>
                        </a:rPr>
                        <a:t>Л1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sng" strike="noStrike" cap="none" dirty="0">
                          <a:solidFill>
                            <a:schemeClr val="hlink"/>
                          </a:solidFill>
                          <a:hlinkClick r:id="rId10"/>
                        </a:rPr>
                        <a:t>Лаборатория логических систем</a:t>
                      </a:r>
                      <a:endParaRPr sz="1400" b="1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sng" strike="noStrike" cap="none" dirty="0">
                          <a:solidFill>
                            <a:schemeClr val="hlink"/>
                          </a:solidFill>
                          <a:hlinkClick r:id="rId11"/>
                        </a:rPr>
                        <a:t>Морозов А.С.</a:t>
                      </a:r>
                      <a:endParaRPr sz="1400" b="1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88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sng" strike="noStrike" cap="none">
                          <a:solidFill>
                            <a:schemeClr val="hlink"/>
                          </a:solidFill>
                          <a:hlinkClick r:id="rId12"/>
                        </a:rPr>
                        <a:t>Л2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sng" strike="noStrike" cap="none" dirty="0">
                          <a:solidFill>
                            <a:schemeClr val="hlink"/>
                          </a:solidFill>
                          <a:hlinkClick r:id="rId13"/>
                        </a:rPr>
                        <a:t>Лаборатория теории вычислимости и прикладной логики</a:t>
                      </a:r>
                      <a:endParaRPr sz="1400" b="1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14"/>
                        </a:rPr>
                        <a:t>Гончаров С.С.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24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7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88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sng" strike="noStrike" cap="none">
                          <a:solidFill>
                            <a:schemeClr val="hlink"/>
                          </a:solidFill>
                          <a:hlinkClick r:id="rId15"/>
                        </a:rPr>
                        <a:t>К3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16"/>
                        </a:rPr>
                        <a:t>Лаборатория дискретного анализа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17"/>
                        </a:rPr>
                        <a:t>Евдокимов А.А.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49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sng" strike="noStrike" cap="none">
                          <a:solidFill>
                            <a:schemeClr val="hlink"/>
                          </a:solidFill>
                          <a:hlinkClick r:id="rId18"/>
                        </a:rPr>
                        <a:t>К4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sng" strike="noStrike" cap="none" dirty="0">
                          <a:solidFill>
                            <a:schemeClr val="hlink"/>
                          </a:solidFill>
                          <a:hlinkClick r:id="rId19"/>
                        </a:rPr>
                        <a:t>Лаборатория дискретной оптимизации в исследовании операций</a:t>
                      </a:r>
                      <a:endParaRPr sz="1400" b="1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sng" strike="noStrike" cap="none" dirty="0" smtClean="0">
                          <a:solidFill>
                            <a:schemeClr val="hlink"/>
                          </a:solidFill>
                          <a:hlinkClick r:id="rId20"/>
                        </a:rPr>
                        <a:t> </a:t>
                      </a:r>
                      <a:r>
                        <a:rPr lang="ru-RU" sz="1400" b="1" u="sng" strike="noStrike" cap="none" dirty="0" err="1" smtClean="0">
                          <a:solidFill>
                            <a:schemeClr val="hlink"/>
                          </a:solidFill>
                          <a:hlinkClick r:id="rId20"/>
                        </a:rPr>
                        <a:t>Пяткин</a:t>
                      </a:r>
                      <a:r>
                        <a:rPr lang="ru-RU" sz="1400" b="1" u="sng" strike="noStrike" cap="none" dirty="0" smtClean="0">
                          <a:solidFill>
                            <a:schemeClr val="hlink"/>
                          </a:solidFill>
                          <a:hlinkClick r:id="rId20"/>
                        </a:rPr>
                        <a:t> </a:t>
                      </a:r>
                      <a:r>
                        <a:rPr lang="ru-RU" sz="1400" b="1" u="sng" strike="noStrike" cap="none" dirty="0">
                          <a:solidFill>
                            <a:schemeClr val="hlink"/>
                          </a:solidFill>
                          <a:hlinkClick r:id="rId20"/>
                        </a:rPr>
                        <a:t>А.В.</a:t>
                      </a:r>
                      <a:endParaRPr sz="1400" b="1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88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sng" strike="noStrike" cap="none">
                          <a:solidFill>
                            <a:schemeClr val="hlink"/>
                          </a:solidFill>
                          <a:hlinkClick r:id="rId21"/>
                        </a:rPr>
                        <a:t>К5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22"/>
                        </a:rPr>
                        <a:t>Лаборатория математических моделей принятия решений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23"/>
                        </a:rPr>
                        <a:t>Береснев В.Л.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24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sng" strike="noStrike" cap="none">
                          <a:solidFill>
                            <a:schemeClr val="hlink"/>
                          </a:solidFill>
                          <a:hlinkClick r:id="rId24"/>
                        </a:rPr>
                        <a:t>К6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25"/>
                        </a:rPr>
                        <a:t>Лаборатория теории графов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26"/>
                        </a:rPr>
                        <a:t>Бородин О.В.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7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sng" strike="noStrike" cap="none">
                          <a:solidFill>
                            <a:schemeClr val="hlink"/>
                          </a:solidFill>
                          <a:hlinkClick r:id="rId27"/>
                        </a:rPr>
                        <a:t>К7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sng" strike="noStrike" cap="none">
                          <a:solidFill>
                            <a:schemeClr val="hlink"/>
                          </a:solidFill>
                          <a:hlinkClick r:id="rId28"/>
                        </a:rPr>
                        <a:t>Лаборатория совершенных комбинаторных структур</a:t>
                      </a:r>
                      <a:endParaRPr sz="1400" b="1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b="1" u="sng" strike="noStrike" cap="none" dirty="0" err="1">
                          <a:solidFill>
                            <a:schemeClr val="hlink"/>
                          </a:solidFill>
                          <a:hlinkClick r:id="rId29"/>
                        </a:rPr>
                        <a:t>Августинович</a:t>
                      </a:r>
                      <a:r>
                        <a:rPr lang="ru-RU" sz="1400" b="1" u="sng" strike="noStrike" cap="none" dirty="0">
                          <a:solidFill>
                            <a:schemeClr val="hlink"/>
                          </a:solidFill>
                          <a:hlinkClick r:id="rId29"/>
                        </a:rPr>
                        <a:t> С.В.</a:t>
                      </a:r>
                      <a:endParaRPr sz="1400" b="1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48500" marR="48500" marT="24250" marB="242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4181</Words>
  <Application>Microsoft Office PowerPoint</Application>
  <PresentationFormat>Экран (4:3)</PresentationFormat>
  <Paragraphs>1361</Paragraphs>
  <Slides>46</Slides>
  <Notes>46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Воздушный поток</vt:lpstr>
      <vt:lpstr>Учреждение Российской академии наук Институт математики им. С.Л. Соболева Сибирского отделения РАН</vt:lpstr>
      <vt:lpstr>Основные научные направления ИМ СО РАН</vt:lpstr>
      <vt:lpstr>Структура Института</vt:lpstr>
      <vt:lpstr>Состав Института</vt:lpstr>
      <vt:lpstr>Управление Институтом</vt:lpstr>
      <vt:lpstr>Динамика численности   сотрудников ИМ СО РАН</vt:lpstr>
      <vt:lpstr>Кадровый состав без ОФИМ (на 31.12.2018)</vt:lpstr>
      <vt:lpstr>Программы и гранты</vt:lpstr>
      <vt:lpstr>Научные подразделения ИМ</vt:lpstr>
      <vt:lpstr>Научные подразделения  </vt:lpstr>
      <vt:lpstr>Научные подразделения  ИМ </vt:lpstr>
      <vt:lpstr>Публикации сотрудников ИМ СО РАН</vt:lpstr>
      <vt:lpstr>Публикации в 2018 г. (Импакт-фактор журнала не менее 0.2)</vt:lpstr>
      <vt:lpstr>Публикации в 2018 г. (Импакт-фактор журнала не менее 0.2)</vt:lpstr>
      <vt:lpstr> Важнейшие научные результаты ИМ СО РАН за 2018 год </vt:lpstr>
      <vt:lpstr>Важнейшие научные результаты ИМ,  направленные в ОМН РАН</vt:lpstr>
      <vt:lpstr>Важнейшие научные результаты ИМ,  направленные в ОМН РАН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кадров</vt:lpstr>
      <vt:lpstr>Подготовка кадров</vt:lpstr>
      <vt:lpstr>Подготовка кадров</vt:lpstr>
      <vt:lpstr>Подготовка кадров</vt:lpstr>
      <vt:lpstr>Подготовка кадров</vt:lpstr>
      <vt:lpstr>Издательская деятельность </vt:lpstr>
      <vt:lpstr>Издательская деятельность</vt:lpstr>
      <vt:lpstr>Научные семинары</vt:lpstr>
      <vt:lpstr>Конференции</vt:lpstr>
      <vt:lpstr>Презентация PowerPoint</vt:lpstr>
      <vt:lpstr>      Гранты РНФ в 2018 году  </vt:lpstr>
      <vt:lpstr> Гранты РНФ, начинающиеся в 2019 году  </vt:lpstr>
      <vt:lpstr>Молодежные гранты РФФИ</vt:lpstr>
      <vt:lpstr>Научные проекты РФФИ, выполняемые молодыми учёными – кандидатами и докторами наук  в ИМ СО РАН в 2018 году</vt:lpstr>
      <vt:lpstr>Презентация PowerPoint</vt:lpstr>
      <vt:lpstr>Премии, стипендии и грамоты сотрудникам в 2018 г.</vt:lpstr>
      <vt:lpstr>Премии, стипендии и грамоты сотрудникам в 2018 г.</vt:lpstr>
      <vt:lpstr>Премии, стипендии и грамоты сотрудникам в 2018 г.</vt:lpstr>
      <vt:lpstr>Премии, стипендии и грамоты сотрудникам в 2018 г.</vt:lpstr>
      <vt:lpstr>Премии, стипендии и грамоты сотрудникам в 2018 г.</vt:lpstr>
      <vt:lpstr>Премии, стипендии и грамоты сотрудникам в 2018 г.</vt:lpstr>
      <vt:lpstr>Совет научной молодежи Профсоюз</vt:lpstr>
      <vt:lpstr>Рейтинг институтов математического профиля Европейской Научно-Промышленной Палаты в 2018 году </vt:lpstr>
      <vt:lpstr>Отделение математических наук Институт математики им. С. Л. Соболева СО РАН Новосибирский научный центр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Учреждение Российской академии наук Институт математики им. С.Л. Соболева Сибирского отделения РАН</dc:title>
  <dc:creator>Юрий</dc:creator>
  <cp:lastModifiedBy>Анатолий</cp:lastModifiedBy>
  <cp:revision>94</cp:revision>
  <dcterms:modified xsi:type="dcterms:W3CDTF">2019-04-26T09:05:56Z</dcterms:modified>
</cp:coreProperties>
</file>